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Microsoft_Equation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986" r:id="rId3"/>
    <p:sldMasterId id="2147484001" r:id="rId4"/>
  </p:sldMasterIdLst>
  <p:notesMasterIdLst>
    <p:notesMasterId r:id="rId61"/>
  </p:notesMasterIdLst>
  <p:sldIdLst>
    <p:sldId id="435" r:id="rId5"/>
    <p:sldId id="597" r:id="rId6"/>
    <p:sldId id="598" r:id="rId7"/>
    <p:sldId id="600" r:id="rId8"/>
    <p:sldId id="601" r:id="rId9"/>
    <p:sldId id="602" r:id="rId10"/>
    <p:sldId id="578" r:id="rId11"/>
    <p:sldId id="549" r:id="rId12"/>
    <p:sldId id="550" r:id="rId13"/>
    <p:sldId id="551" r:id="rId14"/>
    <p:sldId id="603" r:id="rId15"/>
    <p:sldId id="561" r:id="rId16"/>
    <p:sldId id="604" r:id="rId17"/>
    <p:sldId id="605" r:id="rId18"/>
    <p:sldId id="606" r:id="rId19"/>
    <p:sldId id="562" r:id="rId20"/>
    <p:sldId id="607" r:id="rId21"/>
    <p:sldId id="608" r:id="rId22"/>
    <p:sldId id="609" r:id="rId23"/>
    <p:sldId id="613" r:id="rId24"/>
    <p:sldId id="614" r:id="rId25"/>
    <p:sldId id="610" r:id="rId26"/>
    <p:sldId id="611" r:id="rId27"/>
    <p:sldId id="612" r:id="rId28"/>
    <p:sldId id="622" r:id="rId29"/>
    <p:sldId id="579" r:id="rId30"/>
    <p:sldId id="581" r:id="rId31"/>
    <p:sldId id="615" r:id="rId32"/>
    <p:sldId id="616" r:id="rId33"/>
    <p:sldId id="583" r:id="rId34"/>
    <p:sldId id="585" r:id="rId35"/>
    <p:sldId id="618" r:id="rId36"/>
    <p:sldId id="617" r:id="rId37"/>
    <p:sldId id="619" r:id="rId38"/>
    <p:sldId id="620" r:id="rId39"/>
    <p:sldId id="584" r:id="rId40"/>
    <p:sldId id="621" r:id="rId41"/>
    <p:sldId id="552" r:id="rId42"/>
    <p:sldId id="555" r:id="rId43"/>
    <p:sldId id="556" r:id="rId44"/>
    <p:sldId id="592" r:id="rId45"/>
    <p:sldId id="515" r:id="rId46"/>
    <p:sldId id="540" r:id="rId47"/>
    <p:sldId id="541" r:id="rId48"/>
    <p:sldId id="516" r:id="rId49"/>
    <p:sldId id="543" r:id="rId50"/>
    <p:sldId id="595" r:id="rId51"/>
    <p:sldId id="596" r:id="rId52"/>
    <p:sldId id="624" r:id="rId53"/>
    <p:sldId id="625" r:id="rId54"/>
    <p:sldId id="626" r:id="rId55"/>
    <p:sldId id="627" r:id="rId56"/>
    <p:sldId id="628" r:id="rId57"/>
    <p:sldId id="629" r:id="rId58"/>
    <p:sldId id="594" r:id="rId59"/>
    <p:sldId id="623" r:id="rId60"/>
  </p:sldIdLst>
  <p:sldSz cx="9144000" cy="6858000" type="screen4x3"/>
  <p:notesSz cx="6858000" cy="9144000"/>
  <p:defaultTextStyle>
    <a:defPPr>
      <a:defRPr lang="en-US"/>
    </a:defPPr>
    <a:lvl1pPr marL="0" algn="l" defTabSz="454334" rtl="0" eaLnBrk="1" latinLnBrk="0" hangingPunct="1">
      <a:defRPr sz="1800" kern="1200">
        <a:solidFill>
          <a:schemeClr val="tx1"/>
        </a:solidFill>
        <a:latin typeface="+mn-lt"/>
        <a:ea typeface="+mn-ea"/>
        <a:cs typeface="+mn-cs"/>
      </a:defRPr>
    </a:lvl1pPr>
    <a:lvl2pPr marL="454334" algn="l" defTabSz="454334" rtl="0" eaLnBrk="1" latinLnBrk="0" hangingPunct="1">
      <a:defRPr sz="1800" kern="1200">
        <a:solidFill>
          <a:schemeClr val="tx1"/>
        </a:solidFill>
        <a:latin typeface="+mn-lt"/>
        <a:ea typeface="+mn-ea"/>
        <a:cs typeface="+mn-cs"/>
      </a:defRPr>
    </a:lvl2pPr>
    <a:lvl3pPr marL="908694" algn="l" defTabSz="454334" rtl="0" eaLnBrk="1" latinLnBrk="0" hangingPunct="1">
      <a:defRPr sz="1800" kern="1200">
        <a:solidFill>
          <a:schemeClr val="tx1"/>
        </a:solidFill>
        <a:latin typeface="+mn-lt"/>
        <a:ea typeface="+mn-ea"/>
        <a:cs typeface="+mn-cs"/>
      </a:defRPr>
    </a:lvl3pPr>
    <a:lvl4pPr marL="1363061" algn="l" defTabSz="454334" rtl="0" eaLnBrk="1" latinLnBrk="0" hangingPunct="1">
      <a:defRPr sz="1800" kern="1200">
        <a:solidFill>
          <a:schemeClr val="tx1"/>
        </a:solidFill>
        <a:latin typeface="+mn-lt"/>
        <a:ea typeface="+mn-ea"/>
        <a:cs typeface="+mn-cs"/>
      </a:defRPr>
    </a:lvl4pPr>
    <a:lvl5pPr marL="1817420" algn="l" defTabSz="454334" rtl="0" eaLnBrk="1" latinLnBrk="0" hangingPunct="1">
      <a:defRPr sz="1800" kern="1200">
        <a:solidFill>
          <a:schemeClr val="tx1"/>
        </a:solidFill>
        <a:latin typeface="+mn-lt"/>
        <a:ea typeface="+mn-ea"/>
        <a:cs typeface="+mn-cs"/>
      </a:defRPr>
    </a:lvl5pPr>
    <a:lvl6pPr marL="2271798" algn="l" defTabSz="454334" rtl="0" eaLnBrk="1" latinLnBrk="0" hangingPunct="1">
      <a:defRPr sz="1800" kern="1200">
        <a:solidFill>
          <a:schemeClr val="tx1"/>
        </a:solidFill>
        <a:latin typeface="+mn-lt"/>
        <a:ea typeface="+mn-ea"/>
        <a:cs typeface="+mn-cs"/>
      </a:defRPr>
    </a:lvl6pPr>
    <a:lvl7pPr marL="2726125" algn="l" defTabSz="454334" rtl="0" eaLnBrk="1" latinLnBrk="0" hangingPunct="1">
      <a:defRPr sz="1800" kern="1200">
        <a:solidFill>
          <a:schemeClr val="tx1"/>
        </a:solidFill>
        <a:latin typeface="+mn-lt"/>
        <a:ea typeface="+mn-ea"/>
        <a:cs typeface="+mn-cs"/>
      </a:defRPr>
    </a:lvl7pPr>
    <a:lvl8pPr marL="3180478" algn="l" defTabSz="454334" rtl="0" eaLnBrk="1" latinLnBrk="0" hangingPunct="1">
      <a:defRPr sz="1800" kern="1200">
        <a:solidFill>
          <a:schemeClr val="tx1"/>
        </a:solidFill>
        <a:latin typeface="+mn-lt"/>
        <a:ea typeface="+mn-ea"/>
        <a:cs typeface="+mn-cs"/>
      </a:defRPr>
    </a:lvl8pPr>
    <a:lvl9pPr marL="3634819" algn="l" defTabSz="454334"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0000"/>
    <a:srgbClr val="C8FF84"/>
    <a:srgbClr val="D9DA3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97" autoAdjust="0"/>
    <p:restoredTop sz="92153" autoAdjust="0"/>
  </p:normalViewPr>
  <p:slideViewPr>
    <p:cSldViewPr snapToGrid="0" snapToObjects="1">
      <p:cViewPr>
        <p:scale>
          <a:sx n="75" d="100"/>
          <a:sy n="75" d="100"/>
        </p:scale>
        <p:origin x="-1080" y="-48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slide" Target="slides/slide56.xml"/><Relationship Id="rId61" Type="http://schemas.openxmlformats.org/officeDocument/2006/relationships/notesMaster" Target="notesMasters/notesMaster1.xml"/><Relationship Id="rId62" Type="http://schemas.openxmlformats.org/officeDocument/2006/relationships/printerSettings" Target="printerSettings/printerSettings1.bin"/><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87D50F-3182-5143-9642-33E855688FE7}" type="datetimeFigureOut">
              <a:rPr lang="en-US" smtClean="0"/>
              <a:t>26/11/14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63F21F-887C-7445-826F-86A6F3C59D16}" type="slidenum">
              <a:rPr lang="en-US" smtClean="0"/>
              <a:t>‹#›</a:t>
            </a:fld>
            <a:endParaRPr lang="en-US"/>
          </a:p>
        </p:txBody>
      </p:sp>
    </p:spTree>
    <p:extLst>
      <p:ext uri="{BB962C8B-B14F-4D97-AF65-F5344CB8AC3E}">
        <p14:creationId xmlns:p14="http://schemas.microsoft.com/office/powerpoint/2010/main" val="3121908794"/>
      </p:ext>
    </p:extLst>
  </p:cSld>
  <p:clrMap bg1="lt1" tx1="dk1" bg2="lt2" tx2="dk2" accent1="accent1" accent2="accent2" accent3="accent3" accent4="accent4" accent5="accent5" accent6="accent6" hlink="hlink" folHlink="folHlink"/>
  <p:notesStyle>
    <a:lvl1pPr marL="0" algn="l" defTabSz="454334" rtl="0" eaLnBrk="1" latinLnBrk="0" hangingPunct="1">
      <a:defRPr sz="1200" kern="1200">
        <a:solidFill>
          <a:schemeClr val="tx1"/>
        </a:solidFill>
        <a:latin typeface="+mn-lt"/>
        <a:ea typeface="+mn-ea"/>
        <a:cs typeface="+mn-cs"/>
      </a:defRPr>
    </a:lvl1pPr>
    <a:lvl2pPr marL="454334" algn="l" defTabSz="454334" rtl="0" eaLnBrk="1" latinLnBrk="0" hangingPunct="1">
      <a:defRPr sz="1200" kern="1200">
        <a:solidFill>
          <a:schemeClr val="tx1"/>
        </a:solidFill>
        <a:latin typeface="+mn-lt"/>
        <a:ea typeface="+mn-ea"/>
        <a:cs typeface="+mn-cs"/>
      </a:defRPr>
    </a:lvl2pPr>
    <a:lvl3pPr marL="908694" algn="l" defTabSz="454334" rtl="0" eaLnBrk="1" latinLnBrk="0" hangingPunct="1">
      <a:defRPr sz="1200" kern="1200">
        <a:solidFill>
          <a:schemeClr val="tx1"/>
        </a:solidFill>
        <a:latin typeface="+mn-lt"/>
        <a:ea typeface="+mn-ea"/>
        <a:cs typeface="+mn-cs"/>
      </a:defRPr>
    </a:lvl3pPr>
    <a:lvl4pPr marL="1363061" algn="l" defTabSz="454334" rtl="0" eaLnBrk="1" latinLnBrk="0" hangingPunct="1">
      <a:defRPr sz="1200" kern="1200">
        <a:solidFill>
          <a:schemeClr val="tx1"/>
        </a:solidFill>
        <a:latin typeface="+mn-lt"/>
        <a:ea typeface="+mn-ea"/>
        <a:cs typeface="+mn-cs"/>
      </a:defRPr>
    </a:lvl4pPr>
    <a:lvl5pPr marL="1817420" algn="l" defTabSz="454334" rtl="0" eaLnBrk="1" latinLnBrk="0" hangingPunct="1">
      <a:defRPr sz="1200" kern="1200">
        <a:solidFill>
          <a:schemeClr val="tx1"/>
        </a:solidFill>
        <a:latin typeface="+mn-lt"/>
        <a:ea typeface="+mn-ea"/>
        <a:cs typeface="+mn-cs"/>
      </a:defRPr>
    </a:lvl5pPr>
    <a:lvl6pPr marL="2271798" algn="l" defTabSz="454334" rtl="0" eaLnBrk="1" latinLnBrk="0" hangingPunct="1">
      <a:defRPr sz="1200" kern="1200">
        <a:solidFill>
          <a:schemeClr val="tx1"/>
        </a:solidFill>
        <a:latin typeface="+mn-lt"/>
        <a:ea typeface="+mn-ea"/>
        <a:cs typeface="+mn-cs"/>
      </a:defRPr>
    </a:lvl6pPr>
    <a:lvl7pPr marL="2726125" algn="l" defTabSz="454334" rtl="0" eaLnBrk="1" latinLnBrk="0" hangingPunct="1">
      <a:defRPr sz="1200" kern="1200">
        <a:solidFill>
          <a:schemeClr val="tx1"/>
        </a:solidFill>
        <a:latin typeface="+mn-lt"/>
        <a:ea typeface="+mn-ea"/>
        <a:cs typeface="+mn-cs"/>
      </a:defRPr>
    </a:lvl7pPr>
    <a:lvl8pPr marL="3180478" algn="l" defTabSz="454334" rtl="0" eaLnBrk="1" latinLnBrk="0" hangingPunct="1">
      <a:defRPr sz="1200" kern="1200">
        <a:solidFill>
          <a:schemeClr val="tx1"/>
        </a:solidFill>
        <a:latin typeface="+mn-lt"/>
        <a:ea typeface="+mn-ea"/>
        <a:cs typeface="+mn-cs"/>
      </a:defRPr>
    </a:lvl8pPr>
    <a:lvl9pPr marL="3634819" algn="l" defTabSz="45433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eaLnBrk="1" hangingPunct="1"/>
            <a:fld id="{4DD979A5-3C07-FD48-BF67-C72308776029}" type="slidenum">
              <a:rPr lang="en-US" sz="1200"/>
              <a:pPr eaLnBrk="1" hangingPunct="1"/>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sv-SE">
              <a:latin typeface="Calibri" charset="0"/>
            </a:endParaRPr>
          </a:p>
        </p:txBody>
      </p:sp>
      <p:sp>
        <p:nvSpPr>
          <p:cNvPr id="952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eaLnBrk="1" hangingPunct="1"/>
            <a:fld id="{6182541F-817E-A44C-B63D-B7FA06CCE141}" type="slidenum">
              <a:rPr lang="en-US" sz="1200"/>
              <a:pPr eaLnBrk="1" hangingPunct="1"/>
              <a:t>35</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E5B84C42-2860-6649-8C22-C68F92A2D8EB}" type="slidenum">
              <a:rPr lang="en-US"/>
              <a:pPr/>
              <a:t>39</a:t>
            </a:fld>
            <a:endParaRPr 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de-DE">
              <a:ea typeface="ＭＳ Ｐゴシック" pitchFamily="-105" charset="-128"/>
              <a:cs typeface="ＭＳ Ｐゴシック" pitchFamily="-105"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C655DFE5-272F-404C-A26C-32EF8A98D795}" type="slidenum">
              <a:rPr lang="en-US"/>
              <a:pPr/>
              <a:t>42</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a:ea typeface="ＭＳ Ｐゴシック" pitchFamily="-105" charset="-128"/>
              <a:cs typeface="ＭＳ Ｐゴシック" pitchFamily="-105"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7E130B-FB3B-874F-92FC-0036F140BEC0}" type="slidenum">
              <a:rPr lang="en-US"/>
              <a:pPr/>
              <a:t>45</a:t>
            </a:fld>
            <a:endParaRPr lang="en-US"/>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xfrm>
            <a:off x="913772" y="4344030"/>
            <a:ext cx="5030456" cy="4114485"/>
          </a:xfrm>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use the Coherent x-ray imaging end station at LCLS to </a:t>
            </a:r>
            <a:r>
              <a:rPr lang="en-US" baseline="0" dirty="0" err="1" smtClean="0"/>
              <a:t>evaporatively</a:t>
            </a:r>
            <a:r>
              <a:rPr lang="en-US" baseline="0" dirty="0" smtClean="0"/>
              <a:t> cool water droplets injected into vacuum. The droplets are cooled gradually as they travel further away from the droplet injector, so we can vary the temperature of the droplets by varying the sample-nozzle distance. Each droplet is hit by a single pulse of the FEL, which creates a scattering pattern on a 2D pixel-array detector. Our detector consists of 64 application specific integrated circuits combined into four quadrants with a hole for the forward beam. As you can see, some </a:t>
            </a:r>
            <a:r>
              <a:rPr lang="en-US" baseline="0" dirty="0" err="1" smtClean="0"/>
              <a:t>ASICs</a:t>
            </a:r>
            <a:r>
              <a:rPr lang="en-US" baseline="0" dirty="0" smtClean="0"/>
              <a:t> were missing during our experiment, since it was the second ever performed at CXI, but the majority of the solid angle below 3 Å-1 is captured. The hits are classified on a shot-by-shot basis into two categories based on their scattering patterns: the ones with a broad scattering ring are classified as water-shots, and the ones with sharp Bragg peaks are classified as crystalline ice-shots.</a:t>
            </a:r>
            <a:endParaRPr lang="en-US" dirty="0"/>
          </a:p>
        </p:txBody>
      </p:sp>
      <p:sp>
        <p:nvSpPr>
          <p:cNvPr id="4" name="Slide Number Placeholder 3"/>
          <p:cNvSpPr>
            <a:spLocks noGrp="1"/>
          </p:cNvSpPr>
          <p:nvPr>
            <p:ph type="sldNum" sz="quarter" idx="10"/>
          </p:nvPr>
        </p:nvSpPr>
        <p:spPr/>
        <p:txBody>
          <a:bodyPr/>
          <a:lstStyle/>
          <a:p>
            <a:fld id="{9C4775F6-2D62-2D42-A96F-CC4E6FC18111}" type="slidenum">
              <a:rPr lang="en-US" smtClean="0"/>
              <a:pPr/>
              <a:t>46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can derive the structure</a:t>
            </a:r>
            <a:r>
              <a:rPr lang="en-US" baseline="0" dirty="0" smtClean="0"/>
              <a:t> factor of water as a function of temperature for the data measured at LCLS, and we complement our study with measurements at BL4-2 at the Stanford Synchrotron Radiation Laboratory, where we used a static water sample in a quartz capillary with a known temperature. Here we see the scattering from each detector and in the radial direction which determines the momentum transfer there are two rings present. Looking at the structure factor, we see that it has these two peaks at high temperature that grow sharper and become more well separated as we cool the liquid. If we plot the positions of the two peaks that we denote S1 and S2…</a:t>
            </a:r>
            <a:endParaRPr lang="en-US" dirty="0"/>
          </a:p>
        </p:txBody>
      </p:sp>
      <p:sp>
        <p:nvSpPr>
          <p:cNvPr id="4" name="Slide Number Placeholder 3"/>
          <p:cNvSpPr>
            <a:spLocks noGrp="1"/>
          </p:cNvSpPr>
          <p:nvPr>
            <p:ph type="sldNum" sz="quarter" idx="10"/>
          </p:nvPr>
        </p:nvSpPr>
        <p:spPr/>
        <p:txBody>
          <a:bodyPr/>
          <a:lstStyle/>
          <a:p>
            <a:fld id="{9C4775F6-2D62-2D42-A96F-CC4E6FC18111}" type="slidenum">
              <a:rPr lang="en-US" smtClean="0"/>
              <a:pPr/>
              <a:t>49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Using this</a:t>
            </a:r>
            <a:r>
              <a:rPr lang="en-US" baseline="0" dirty="0" smtClean="0"/>
              <a:t> setup, we could measure liquid water down to 227 K. </a:t>
            </a:r>
            <a:r>
              <a:rPr lang="en-US" dirty="0" smtClean="0"/>
              <a:t>Here, we show the derived structure</a:t>
            </a:r>
            <a:r>
              <a:rPr lang="en-US" baseline="0" dirty="0" smtClean="0"/>
              <a:t> factor of water as a function of temperature for data measured at </a:t>
            </a:r>
            <a:r>
              <a:rPr lang="en-US" baseline="0" dirty="0" err="1" smtClean="0"/>
              <a:t>Linac</a:t>
            </a:r>
            <a:r>
              <a:rPr lang="en-US" baseline="0" dirty="0" smtClean="0"/>
              <a:t> Coherent Light Source, and we complement our study with measurements at BL4-2 at the Stanford Synchrotron Radiation Laboratory. Here we see that the structure factor has two peaks at high temperature that grow sharper and become more well separated as we cool the liquid. The q-range is insufficient to Fourier transform the data directly to obtain the pair-correlation function, but we may establish through molecular dynamics simulations a relationship between split of the two peaks S1 and S2 and the height of the correlation in the 2</a:t>
            </a:r>
            <a:r>
              <a:rPr lang="en-US" baseline="30000" dirty="0" smtClean="0"/>
              <a:t>nd</a:t>
            </a:r>
            <a:r>
              <a:rPr lang="en-US" baseline="0" dirty="0" smtClean="0"/>
              <a:t> hydration shell, denoted g2, which is a measure of the </a:t>
            </a:r>
            <a:r>
              <a:rPr lang="en-US" baseline="0" dirty="0" err="1" smtClean="0"/>
              <a:t>tetrahedrality</a:t>
            </a:r>
            <a:r>
              <a:rPr lang="en-US" baseline="0" dirty="0" smtClean="0"/>
              <a:t> of the liquid.</a:t>
            </a:r>
            <a:endParaRPr lang="en-US" dirty="0"/>
          </a:p>
        </p:txBody>
      </p:sp>
      <p:sp>
        <p:nvSpPr>
          <p:cNvPr id="4" name="Slide Number Placeholder 3"/>
          <p:cNvSpPr>
            <a:spLocks noGrp="1"/>
          </p:cNvSpPr>
          <p:nvPr>
            <p:ph type="sldNum" sz="quarter" idx="10"/>
          </p:nvPr>
        </p:nvSpPr>
        <p:spPr/>
        <p:txBody>
          <a:bodyPr/>
          <a:lstStyle/>
          <a:p>
            <a:fld id="{9C4775F6-2D62-2D42-A96F-CC4E6FC18111}" type="slidenum">
              <a:rPr lang="en-US" smtClean="0"/>
              <a:pPr/>
              <a:t>51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eaLnBrk="1" hangingPunct="1"/>
            <a:fld id="{D149F786-6B30-734F-AB9D-4493FB09E16B}" type="slidenum">
              <a:rPr lang="en-US" sz="1200"/>
              <a:pPr eaLnBrk="1" hangingPunct="1"/>
              <a:t>18</a:t>
            </a:fld>
            <a:endParaRPr lang="en-US" sz="1200"/>
          </a:p>
        </p:txBody>
      </p:sp>
      <p:sp>
        <p:nvSpPr>
          <p:cNvPr id="583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Rectangle 3"/>
          <p:cNvSpPr>
            <a:spLocks noGrp="1" noChangeArrowheads="1"/>
          </p:cNvSpPr>
          <p:nvPr>
            <p:ph type="body" idx="1"/>
          </p:nvPr>
        </p:nvSpPr>
        <p:spPr bwMode="auto">
          <a:xfrm>
            <a:off x="914400" y="4341813"/>
            <a:ext cx="5029200"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a:latin typeface="Calibri" charset="0"/>
              </a:rPr>
              <a:t>The experiments were performed at the undulator beamline in the Advanced Light Source,</a:t>
            </a:r>
          </a:p>
          <a:p>
            <a:r>
              <a:rPr lang="en-US" altLang="ja-JP">
                <a:latin typeface="Calibri" charset="0"/>
              </a:rPr>
              <a:t>using a recently developed photoemission spectrometer that can operate at ambient pressures.</a:t>
            </a:r>
          </a:p>
          <a:p>
            <a:endParaRPr lang="en-US" altLang="ja-JP">
              <a:latin typeface="Calibri" charset="0"/>
            </a:endParaRPr>
          </a:p>
          <a:p>
            <a:r>
              <a:rPr lang="en-US" altLang="ja-JP">
                <a:latin typeface="Calibri" charset="0"/>
              </a:rPr>
              <a:t>There are several requirements to measure XPS spectra at ambient conditions.</a:t>
            </a:r>
          </a:p>
          <a:p>
            <a:r>
              <a:rPr lang="en-US" altLang="ja-JP">
                <a:latin typeface="Calibri" charset="0"/>
              </a:rPr>
              <a:t>Electron spectrometer and the beamline should be kept in UHV. </a:t>
            </a:r>
          </a:p>
          <a:p>
            <a:r>
              <a:rPr lang="en-US" altLang="ja-JP">
                <a:latin typeface="Calibri" charset="0"/>
              </a:rPr>
              <a:t>We use the differentially-pumped lens system with a small nozzle and Silicon nitride window</a:t>
            </a:r>
          </a:p>
          <a:p>
            <a:r>
              <a:rPr lang="en-US" altLang="ja-JP">
                <a:latin typeface="Calibri" charset="0"/>
              </a:rPr>
              <a:t>for this purpose.</a:t>
            </a:r>
          </a:p>
          <a:p>
            <a:endParaRPr lang="en-US" altLang="ja-JP">
              <a:latin typeface="Calibri" charset="0"/>
            </a:endParaRPr>
          </a:p>
          <a:p>
            <a:r>
              <a:rPr lang="en-US" altLang="ja-JP">
                <a:latin typeface="Calibri" charset="0"/>
              </a:rPr>
              <a:t>In addition, the sample is located very close to the aperture in order to minimize inelastic scattering of photoelectrons in the gas phase.</a:t>
            </a:r>
          </a:p>
          <a:p>
            <a:r>
              <a:rPr lang="en-US" altLang="ja-JP">
                <a:latin typeface="Calibri" charset="0"/>
              </a:rP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eaLnBrk="1" hangingPunct="1"/>
            <a:fld id="{DDBD19B8-7640-F740-A66D-A18DA3C0034E}" type="slidenum">
              <a:rPr lang="da-DK" sz="1200"/>
              <a:pPr eaLnBrk="1" hangingPunct="1"/>
              <a:t>27</a:t>
            </a:fld>
            <a:endParaRPr lang="da-DK" sz="1200"/>
          </a:p>
        </p:txBody>
      </p:sp>
      <p:sp>
        <p:nvSpPr>
          <p:cNvPr id="102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defTabSz="966788"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defTabSz="966788"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defTabSz="966788"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defTabSz="966788"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defTabSz="9667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defTabSz="9667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defTabSz="9667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defTabSz="9667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algn="r" eaLnBrk="1" hangingPunct="1"/>
            <a:fld id="{FE470882-813E-DB4B-A9B8-65320A97EE38}" type="slidenum">
              <a:rPr lang="en-US" sz="1200">
                <a:solidFill>
                  <a:schemeClr val="tx1"/>
                </a:solidFill>
                <a:latin typeface="Arial" charset="0"/>
                <a:ea typeface="ＭＳ Ｐゴシック" charset="0"/>
                <a:cs typeface="ＭＳ Ｐゴシック" charset="0"/>
              </a:rPr>
              <a:pPr algn="r" eaLnBrk="1" hangingPunct="1"/>
              <a:t>27</a:t>
            </a:fld>
            <a:endParaRPr lang="en-US" sz="1200">
              <a:solidFill>
                <a:schemeClr val="tx1"/>
              </a:solidFill>
              <a:latin typeface="Arial" charset="0"/>
              <a:ea typeface="ＭＳ Ｐゴシック" charset="0"/>
              <a:cs typeface="ＭＳ Ｐゴシック" charset="0"/>
            </a:endParaRPr>
          </a:p>
        </p:txBody>
      </p:sp>
      <p:sp>
        <p:nvSpPr>
          <p:cNvPr id="102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atin typeface="Calibri" charset="0"/>
              </a:rPr>
              <a:t>Katalysator forklaring + billede fra Ibs artikel</a:t>
            </a:r>
            <a:endParaRPr lang="en-US">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eaLnBrk="1" hangingPunct="1"/>
            <a:fld id="{DDBD19B8-7640-F740-A66D-A18DA3C0034E}" type="slidenum">
              <a:rPr lang="da-DK" sz="1200"/>
              <a:pPr eaLnBrk="1" hangingPunct="1"/>
              <a:t>28</a:t>
            </a:fld>
            <a:endParaRPr lang="da-DK" sz="1200"/>
          </a:p>
        </p:txBody>
      </p:sp>
      <p:sp>
        <p:nvSpPr>
          <p:cNvPr id="102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defTabSz="966788"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defTabSz="966788"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defTabSz="966788"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defTabSz="966788"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defTabSz="9667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defTabSz="9667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defTabSz="9667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defTabSz="9667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algn="r" eaLnBrk="1" hangingPunct="1"/>
            <a:fld id="{FE470882-813E-DB4B-A9B8-65320A97EE38}" type="slidenum">
              <a:rPr lang="en-US" sz="1200">
                <a:solidFill>
                  <a:schemeClr val="tx1"/>
                </a:solidFill>
                <a:latin typeface="Arial" charset="0"/>
                <a:ea typeface="ＭＳ Ｐゴシック" charset="0"/>
                <a:cs typeface="ＭＳ Ｐゴシック" charset="0"/>
              </a:rPr>
              <a:pPr algn="r" eaLnBrk="1" hangingPunct="1"/>
              <a:t>28</a:t>
            </a:fld>
            <a:endParaRPr lang="en-US" sz="1200">
              <a:solidFill>
                <a:schemeClr val="tx1"/>
              </a:solidFill>
              <a:latin typeface="Arial" charset="0"/>
              <a:ea typeface="ＭＳ Ｐゴシック" charset="0"/>
              <a:cs typeface="ＭＳ Ｐゴシック" charset="0"/>
            </a:endParaRPr>
          </a:p>
        </p:txBody>
      </p:sp>
      <p:sp>
        <p:nvSpPr>
          <p:cNvPr id="102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atin typeface="Calibri" charset="0"/>
              </a:rPr>
              <a:t>Katalysator forklaring + billede fra Ibs artikel</a:t>
            </a:r>
            <a:endParaRPr lang="en-US">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eaLnBrk="1" hangingPunct="1"/>
            <a:fld id="{DDBD19B8-7640-F740-A66D-A18DA3C0034E}" type="slidenum">
              <a:rPr lang="da-DK" sz="1200"/>
              <a:pPr eaLnBrk="1" hangingPunct="1"/>
              <a:t>29</a:t>
            </a:fld>
            <a:endParaRPr lang="da-DK" sz="1200"/>
          </a:p>
        </p:txBody>
      </p:sp>
      <p:sp>
        <p:nvSpPr>
          <p:cNvPr id="102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defTabSz="966788"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defTabSz="966788"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defTabSz="966788"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defTabSz="966788"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defTabSz="9667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defTabSz="9667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defTabSz="9667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defTabSz="9667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algn="r" eaLnBrk="1" hangingPunct="1"/>
            <a:fld id="{FE470882-813E-DB4B-A9B8-65320A97EE38}" type="slidenum">
              <a:rPr lang="en-US" sz="1200">
                <a:solidFill>
                  <a:schemeClr val="tx1"/>
                </a:solidFill>
                <a:latin typeface="Arial" charset="0"/>
                <a:ea typeface="ＭＳ Ｐゴシック" charset="0"/>
                <a:cs typeface="ＭＳ Ｐゴシック" charset="0"/>
              </a:rPr>
              <a:pPr algn="r" eaLnBrk="1" hangingPunct="1"/>
              <a:t>29</a:t>
            </a:fld>
            <a:endParaRPr lang="en-US" sz="1200">
              <a:solidFill>
                <a:schemeClr val="tx1"/>
              </a:solidFill>
              <a:latin typeface="Arial" charset="0"/>
              <a:ea typeface="ＭＳ Ｐゴシック" charset="0"/>
              <a:cs typeface="ＭＳ Ｐゴシック" charset="0"/>
            </a:endParaRPr>
          </a:p>
        </p:txBody>
      </p:sp>
      <p:sp>
        <p:nvSpPr>
          <p:cNvPr id="102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atin typeface="Calibri" charset="0"/>
              </a:rPr>
              <a:t>Katalysator forklaring + billede fra Ibs artikel</a:t>
            </a:r>
            <a:endParaRPr lang="en-US">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768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eaLnBrk="1" hangingPunct="1"/>
            <a:fld id="{4E0A22A1-61CB-9045-9948-FD0704B9FDF2}" type="slidenum">
              <a:rPr lang="en-US" sz="1200"/>
              <a:pPr eaLnBrk="1" hangingPunct="1"/>
              <a:t>30</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eaLnBrk="1" hangingPunct="1"/>
            <a:fld id="{01B18CE6-E429-FD4A-83EB-7794DB0D1E37}" type="slidenum">
              <a:rPr lang="en-US" sz="1200"/>
              <a:pPr eaLnBrk="1" hangingPunct="1"/>
              <a:t>31</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eaLnBrk="1" hangingPunct="1"/>
            <a:fld id="{5B4CE2D6-6EB4-1244-BCE8-47F6766EC7D9}" type="slidenum">
              <a:rPr lang="en-US" sz="1200"/>
              <a:pPr eaLnBrk="1" hangingPunct="1"/>
              <a:t>32</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sv-SE">
              <a:latin typeface="Calibri" charset="0"/>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eaLnBrk="1" hangingPunct="1"/>
            <a:fld id="{090CF607-8A86-724B-B093-8E30B32915A6}" type="slidenum">
              <a:rPr lang="en-US" sz="1200">
                <a:latin typeface="Calibri" charset="0"/>
              </a:rPr>
              <a:pPr eaLnBrk="1" hangingPunct="1"/>
              <a:t>34</a:t>
            </a:fld>
            <a:endParaRPr lang="en-US"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4334" indent="0" algn="ctr">
              <a:buNone/>
              <a:defRPr>
                <a:solidFill>
                  <a:schemeClr val="tx1">
                    <a:tint val="75000"/>
                  </a:schemeClr>
                </a:solidFill>
              </a:defRPr>
            </a:lvl2pPr>
            <a:lvl3pPr marL="908694" indent="0" algn="ctr">
              <a:buNone/>
              <a:defRPr>
                <a:solidFill>
                  <a:schemeClr val="tx1">
                    <a:tint val="75000"/>
                  </a:schemeClr>
                </a:solidFill>
              </a:defRPr>
            </a:lvl3pPr>
            <a:lvl4pPr marL="1363061" indent="0" algn="ctr">
              <a:buNone/>
              <a:defRPr>
                <a:solidFill>
                  <a:schemeClr val="tx1">
                    <a:tint val="75000"/>
                  </a:schemeClr>
                </a:solidFill>
              </a:defRPr>
            </a:lvl4pPr>
            <a:lvl5pPr marL="1817420" indent="0" algn="ctr">
              <a:buNone/>
              <a:defRPr>
                <a:solidFill>
                  <a:schemeClr val="tx1">
                    <a:tint val="75000"/>
                  </a:schemeClr>
                </a:solidFill>
              </a:defRPr>
            </a:lvl5pPr>
            <a:lvl6pPr marL="2271798" indent="0" algn="ctr">
              <a:buNone/>
              <a:defRPr>
                <a:solidFill>
                  <a:schemeClr val="tx1">
                    <a:tint val="75000"/>
                  </a:schemeClr>
                </a:solidFill>
              </a:defRPr>
            </a:lvl6pPr>
            <a:lvl7pPr marL="2726125" indent="0" algn="ctr">
              <a:buNone/>
              <a:defRPr>
                <a:solidFill>
                  <a:schemeClr val="tx1">
                    <a:tint val="75000"/>
                  </a:schemeClr>
                </a:solidFill>
              </a:defRPr>
            </a:lvl7pPr>
            <a:lvl8pPr marL="3180478" indent="0" algn="ctr">
              <a:buNone/>
              <a:defRPr>
                <a:solidFill>
                  <a:schemeClr val="tx1">
                    <a:tint val="75000"/>
                  </a:schemeClr>
                </a:solidFill>
              </a:defRPr>
            </a:lvl8pPr>
            <a:lvl9pPr marL="363481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6BF02B-C4DA-2247-BA31-4D32D33D8755}" type="datetimeFigureOut">
              <a:rPr lang="en-US" smtClean="0"/>
              <a:t>26/11/14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EDE051-3014-C541-AAA3-5D3E4843ED7B}" type="slidenum">
              <a:rPr lang="en-US" smtClean="0"/>
              <a:t>‹#›</a:t>
            </a:fld>
            <a:endParaRPr lang="en-US"/>
          </a:p>
        </p:txBody>
      </p:sp>
    </p:spTree>
    <p:extLst>
      <p:ext uri="{BB962C8B-B14F-4D97-AF65-F5344CB8AC3E}">
        <p14:creationId xmlns:p14="http://schemas.microsoft.com/office/powerpoint/2010/main" val="1768753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6BF02B-C4DA-2247-BA31-4D32D33D8755}" type="datetimeFigureOut">
              <a:rPr lang="en-US" smtClean="0"/>
              <a:t>26/11/14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EDE051-3014-C541-AAA3-5D3E4843ED7B}" type="slidenum">
              <a:rPr lang="en-US" smtClean="0"/>
              <a:t>‹#›</a:t>
            </a:fld>
            <a:endParaRPr lang="en-US"/>
          </a:p>
        </p:txBody>
      </p:sp>
    </p:spTree>
    <p:extLst>
      <p:ext uri="{BB962C8B-B14F-4D97-AF65-F5344CB8AC3E}">
        <p14:creationId xmlns:p14="http://schemas.microsoft.com/office/powerpoint/2010/main" val="3465908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6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6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6BF02B-C4DA-2247-BA31-4D32D33D8755}" type="datetimeFigureOut">
              <a:rPr lang="en-US" smtClean="0"/>
              <a:t>26/11/14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EDE051-3014-C541-AAA3-5D3E4843ED7B}" type="slidenum">
              <a:rPr lang="en-US" smtClean="0"/>
              <a:t>‹#›</a:t>
            </a:fld>
            <a:endParaRPr lang="en-US"/>
          </a:p>
        </p:txBody>
      </p:sp>
    </p:spTree>
    <p:extLst>
      <p:ext uri="{BB962C8B-B14F-4D97-AF65-F5344CB8AC3E}">
        <p14:creationId xmlns:p14="http://schemas.microsoft.com/office/powerpoint/2010/main" val="1608713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5927880"/>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769740"/>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467998"/>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1221476"/>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285574"/>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192344"/>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427050"/>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4540601"/>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6BF02B-C4DA-2247-BA31-4D32D33D8755}" type="datetimeFigureOut">
              <a:rPr lang="en-US" smtClean="0"/>
              <a:t>26/11/14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EDE051-3014-C541-AAA3-5D3E4843ED7B}" type="slidenum">
              <a:rPr lang="en-US" smtClean="0"/>
              <a:t>‹#›</a:t>
            </a:fld>
            <a:endParaRPr lang="en-US"/>
          </a:p>
        </p:txBody>
      </p:sp>
    </p:spTree>
    <p:extLst>
      <p:ext uri="{BB962C8B-B14F-4D97-AF65-F5344CB8AC3E}">
        <p14:creationId xmlns:p14="http://schemas.microsoft.com/office/powerpoint/2010/main" val="2909793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0852" tIns="45427" rIns="90852" bIns="45427"/>
          <a:lstStyle/>
          <a:p>
            <a:r>
              <a:rPr lang="en-US" altLang="ja-JP" smtClean="0"/>
              <a:t>Click to edit Master title style</a:t>
            </a:r>
            <a:endParaRPr lang="en-US"/>
          </a:p>
        </p:txBody>
      </p:sp>
      <p:sp>
        <p:nvSpPr>
          <p:cNvPr id="3" name="Content Placeholder 2"/>
          <p:cNvSpPr>
            <a:spLocks noGrp="1"/>
          </p:cNvSpPr>
          <p:nvPr>
            <p:ph idx="1"/>
          </p:nvPr>
        </p:nvSpPr>
        <p:spPr>
          <a:xfrm>
            <a:off x="457200" y="1600325"/>
            <a:ext cx="8229600" cy="4525963"/>
          </a:xfrm>
          <a:prstGeom prst="rect">
            <a:avLst/>
          </a:prstGeom>
        </p:spPr>
        <p:txBody>
          <a:bodyPr lIns="90852" tIns="45427" rIns="90852" bIns="45427"/>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
        <p:nvSpPr>
          <p:cNvPr id="4" name="Date Placeholder 3"/>
          <p:cNvSpPr>
            <a:spLocks noGrp="1"/>
          </p:cNvSpPr>
          <p:nvPr>
            <p:ph type="dt" sz="half" idx="10"/>
          </p:nvPr>
        </p:nvSpPr>
        <p:spPr>
          <a:xfrm>
            <a:off x="457648" y="6356943"/>
            <a:ext cx="2133079" cy="365001"/>
          </a:xfrm>
          <a:prstGeom prst="rect">
            <a:avLst/>
          </a:prstGeom>
        </p:spPr>
        <p:txBody>
          <a:bodyPr lIns="90852" tIns="45427" rIns="90852" bIns="45427"/>
          <a:lstStyle>
            <a:lvl1pPr>
              <a:defRPr/>
            </a:lvl1pPr>
          </a:lstStyle>
          <a:p>
            <a:pPr algn="ctr" defTabSz="908694" fontAlgn="base">
              <a:spcBef>
                <a:spcPct val="0"/>
              </a:spcBef>
              <a:spcAft>
                <a:spcPct val="0"/>
              </a:spcAft>
              <a:defRPr/>
            </a:pPr>
            <a:fld id="{49CE7D69-3AAF-924F-923A-FA6B922A758E}" type="datetimeFigureOut">
              <a:rPr lang="en-US" sz="2700" smtClean="0">
                <a:solidFill>
                  <a:srgbClr val="000000"/>
                </a:solidFill>
                <a:latin typeface="Gill Sans" charset="0"/>
                <a:ea typeface="ヒラギノ角ゴ ProN W3" charset="0"/>
                <a:cs typeface="ヒラギノ角ゴ ProN W3" charset="0"/>
                <a:sym typeface="Gill Sans" charset="0"/>
              </a:rPr>
              <a:pPr algn="ctr" defTabSz="908694" fontAlgn="base">
                <a:spcBef>
                  <a:spcPct val="0"/>
                </a:spcBef>
                <a:spcAft>
                  <a:spcPct val="0"/>
                </a:spcAft>
                <a:defRPr/>
              </a:pPr>
              <a:t>26/11/14</a:t>
            </a:fld>
            <a:endParaRPr lang="en-US" sz="2700">
              <a:solidFill>
                <a:srgbClr val="000000"/>
              </a:solidFill>
              <a:latin typeface="Gill Sans" charset="0"/>
              <a:ea typeface="ヒラギノ角ゴ ProN W3" charset="0"/>
              <a:cs typeface="ヒラギノ角ゴ ProN W3" charset="0"/>
              <a:sym typeface="Gill Sans" charset="0"/>
            </a:endParaRPr>
          </a:p>
        </p:txBody>
      </p:sp>
      <p:sp>
        <p:nvSpPr>
          <p:cNvPr id="5" name="Footer Placeholder 4"/>
          <p:cNvSpPr>
            <a:spLocks noGrp="1"/>
          </p:cNvSpPr>
          <p:nvPr>
            <p:ph type="ftr" sz="quarter" idx="11"/>
          </p:nvPr>
        </p:nvSpPr>
        <p:spPr>
          <a:xfrm>
            <a:off x="3124397" y="6356943"/>
            <a:ext cx="2895451" cy="365001"/>
          </a:xfrm>
          <a:prstGeom prst="rect">
            <a:avLst/>
          </a:prstGeom>
        </p:spPr>
        <p:txBody>
          <a:bodyPr lIns="90852" tIns="45427" rIns="90852" bIns="45427"/>
          <a:lstStyle>
            <a:lvl1pPr>
              <a:defRPr/>
            </a:lvl1pPr>
          </a:lstStyle>
          <a:p>
            <a:pPr algn="ctr" defTabSz="908694" fontAlgn="base">
              <a:spcBef>
                <a:spcPct val="0"/>
              </a:spcBef>
              <a:spcAft>
                <a:spcPct val="0"/>
              </a:spcAft>
              <a:defRPr/>
            </a:pPr>
            <a:endParaRPr lang="en-US" sz="2700">
              <a:solidFill>
                <a:srgbClr val="000000"/>
              </a:solidFill>
              <a:latin typeface="Gill Sans" charset="0"/>
              <a:ea typeface="ヒラギノ角ゴ ProN W3" charset="0"/>
              <a:cs typeface="ヒラギノ角ゴ ProN W3" charset="0"/>
              <a:sym typeface="Gill Sans" charset="0"/>
            </a:endParaRPr>
          </a:p>
        </p:txBody>
      </p:sp>
      <p:sp>
        <p:nvSpPr>
          <p:cNvPr id="6" name="Slide Number Placeholder 5"/>
          <p:cNvSpPr>
            <a:spLocks noGrp="1"/>
          </p:cNvSpPr>
          <p:nvPr>
            <p:ph type="sldNum" sz="quarter" idx="12"/>
          </p:nvPr>
        </p:nvSpPr>
        <p:spPr>
          <a:xfrm>
            <a:off x="6553275" y="6356943"/>
            <a:ext cx="2133079" cy="365001"/>
          </a:xfrm>
          <a:prstGeom prst="rect">
            <a:avLst/>
          </a:prstGeom>
        </p:spPr>
        <p:txBody>
          <a:bodyPr lIns="90852" tIns="45427" rIns="90852" bIns="45427"/>
          <a:lstStyle>
            <a:lvl1pPr>
              <a:defRPr/>
            </a:lvl1pPr>
          </a:lstStyle>
          <a:p>
            <a:pPr algn="ctr" defTabSz="908694" fontAlgn="base">
              <a:spcBef>
                <a:spcPct val="0"/>
              </a:spcBef>
              <a:spcAft>
                <a:spcPct val="0"/>
              </a:spcAft>
              <a:defRPr/>
            </a:pPr>
            <a:fld id="{9D63C3DA-683B-0145-8C71-0323CCE356A9}" type="slidenum">
              <a:rPr lang="en-US" sz="2700" smtClean="0">
                <a:solidFill>
                  <a:srgbClr val="000000"/>
                </a:solidFill>
                <a:latin typeface="Gill Sans" charset="0"/>
                <a:ea typeface="ヒラギノ角ゴ ProN W3" charset="0"/>
                <a:cs typeface="ヒラギノ角ゴ ProN W3" charset="0"/>
                <a:sym typeface="Gill Sans" charset="0"/>
              </a:rPr>
              <a:pPr algn="ctr" defTabSz="908694" fontAlgn="base">
                <a:spcBef>
                  <a:spcPct val="0"/>
                </a:spcBef>
                <a:spcAft>
                  <a:spcPct val="0"/>
                </a:spcAft>
                <a:defRPr/>
              </a:pPr>
              <a:t>‹#›</a:t>
            </a:fld>
            <a:endParaRPr lang="en-US" sz="2700">
              <a:solidFill>
                <a:srgbClr val="000000"/>
              </a:solidFill>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5456771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lIns="91435" tIns="45718" rIns="91435" bIns="45718"/>
          <a:lstStyle/>
          <a:p>
            <a:r>
              <a:rPr lang="en-US" altLang="ja-JP" smtClean="0"/>
              <a:t>Click to edit Master title style</a:t>
            </a:r>
            <a:endParaRPr lang="en-US"/>
          </a:p>
        </p:txBody>
      </p:sp>
      <p:sp>
        <p:nvSpPr>
          <p:cNvPr id="3" name="Date Placeholder 3"/>
          <p:cNvSpPr>
            <a:spLocks noGrp="1"/>
          </p:cNvSpPr>
          <p:nvPr>
            <p:ph type="dt" sz="half" idx="10"/>
          </p:nvPr>
        </p:nvSpPr>
        <p:spPr>
          <a:xfrm>
            <a:off x="457648" y="6356913"/>
            <a:ext cx="2133079" cy="365001"/>
          </a:xfrm>
          <a:prstGeom prst="rect">
            <a:avLst/>
          </a:prstGeom>
        </p:spPr>
        <p:txBody>
          <a:bodyPr lIns="91435" tIns="45718" rIns="91435" bIns="45718"/>
          <a:lstStyle>
            <a:lvl1pPr defTabSz="639884">
              <a:defRPr>
                <a:ea typeface="ヒラギノ角ゴ ProN W3" charset="0"/>
                <a:cs typeface="ヒラギノ角ゴ ProN W3" charset="0"/>
              </a:defRPr>
            </a:lvl1pPr>
          </a:lstStyle>
          <a:p>
            <a:pPr>
              <a:defRPr/>
            </a:pPr>
            <a:fld id="{CAF7871B-3152-0D4D-BA85-754AFD8EE406}" type="datetimeFigureOut">
              <a:rPr lang="en-US"/>
              <a:pPr>
                <a:defRPr/>
              </a:pPr>
              <a:t>26/11/14</a:t>
            </a:fld>
            <a:endParaRPr lang="en-US"/>
          </a:p>
        </p:txBody>
      </p:sp>
      <p:sp>
        <p:nvSpPr>
          <p:cNvPr id="4" name="Footer Placeholder 4"/>
          <p:cNvSpPr>
            <a:spLocks noGrp="1"/>
          </p:cNvSpPr>
          <p:nvPr>
            <p:ph type="ftr" sz="quarter" idx="11"/>
          </p:nvPr>
        </p:nvSpPr>
        <p:spPr>
          <a:xfrm>
            <a:off x="3124367" y="6356913"/>
            <a:ext cx="2895451" cy="365001"/>
          </a:xfrm>
          <a:prstGeom prst="rect">
            <a:avLst/>
          </a:prstGeom>
        </p:spPr>
        <p:txBody>
          <a:bodyPr lIns="91435" tIns="45718" rIns="91435" bIns="45718"/>
          <a:lstStyle>
            <a:lvl1pPr defTabSz="639884">
              <a:defRPr>
                <a:ea typeface="ヒラギノ角ゴ ProN W3" charset="0"/>
                <a:cs typeface="ヒラギノ角ゴ ProN W3" charset="0"/>
              </a:defRPr>
            </a:lvl1pPr>
          </a:lstStyle>
          <a:p>
            <a:pPr>
              <a:defRPr/>
            </a:pPr>
            <a:endParaRPr lang="en-US"/>
          </a:p>
        </p:txBody>
      </p:sp>
      <p:sp>
        <p:nvSpPr>
          <p:cNvPr id="5" name="Slide Number Placeholder 5"/>
          <p:cNvSpPr>
            <a:spLocks noGrp="1"/>
          </p:cNvSpPr>
          <p:nvPr>
            <p:ph type="sldNum" sz="quarter" idx="12"/>
          </p:nvPr>
        </p:nvSpPr>
        <p:spPr>
          <a:xfrm>
            <a:off x="6553275" y="6356913"/>
            <a:ext cx="2133079" cy="365001"/>
          </a:xfrm>
          <a:prstGeom prst="rect">
            <a:avLst/>
          </a:prstGeom>
        </p:spPr>
        <p:txBody>
          <a:bodyPr lIns="91435" tIns="45718" rIns="91435" bIns="45718"/>
          <a:lstStyle>
            <a:lvl1pPr defTabSz="639884">
              <a:defRPr>
                <a:ea typeface="ヒラギノ角ゴ ProN W3" charset="0"/>
                <a:cs typeface="ヒラギノ角ゴ ProN W3" charset="0"/>
              </a:defRPr>
            </a:lvl1pPr>
          </a:lstStyle>
          <a:p>
            <a:pPr>
              <a:defRPr/>
            </a:pPr>
            <a:fld id="{B9F93399-7F90-2042-AAC7-6DAFA7E3EA04}" type="slidenum">
              <a:rPr lang="en-US"/>
              <a:pPr>
                <a:defRPr/>
              </a:pPr>
              <a:t>‹#›</a:t>
            </a:fld>
            <a:endParaRPr lang="en-US"/>
          </a:p>
        </p:txBody>
      </p:sp>
    </p:spTree>
    <p:extLst>
      <p:ext uri="{BB962C8B-B14F-4D97-AF65-F5344CB8AC3E}">
        <p14:creationId xmlns:p14="http://schemas.microsoft.com/office/powerpoint/2010/main" val="8665804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Up">
    <p:spTree>
      <p:nvGrpSpPr>
        <p:cNvPr id="1" name=""/>
        <p:cNvGrpSpPr/>
        <p:nvPr/>
      </p:nvGrpSpPr>
      <p:grpSpPr>
        <a:xfrm>
          <a:off x="0" y="0"/>
          <a:ext cx="0" cy="0"/>
          <a:chOff x="0" y="0"/>
          <a:chExt cx="0" cy="0"/>
        </a:xfrm>
      </p:grpSpPr>
      <p:sp>
        <p:nvSpPr>
          <p:cNvPr id="2" name="Rectangle 2"/>
          <p:cNvSpPr>
            <a:spLocks noGrp="1"/>
          </p:cNvSpPr>
          <p:nvPr>
            <p:ph type="title" hasCustomPrompt="1"/>
          </p:nvPr>
        </p:nvSpPr>
        <p:spPr>
          <a:xfrm>
            <a:off x="8610600" y="381000"/>
            <a:ext cx="533400" cy="5867400"/>
          </a:xfrm>
          <a:prstGeom prst="rect">
            <a:avLst/>
          </a:prstGeom>
        </p:spPr>
        <p:txBody>
          <a:bodyPr/>
          <a:lstStyle>
            <a:extLst/>
          </a:lstStyle>
          <a:p>
            <a:r>
              <a:rPr lang="en-US" dirty="0" smtClean="0"/>
              <a:t>Change to: Overview, summary, etc.</a:t>
            </a:r>
            <a:endParaRPr lang="en-US" dirty="0"/>
          </a:p>
        </p:txBody>
      </p:sp>
      <p:sp>
        <p:nvSpPr>
          <p:cNvPr id="8" name="Rectangle 8"/>
          <p:cNvSpPr>
            <a:spLocks noGrp="1"/>
          </p:cNvSpPr>
          <p:nvPr>
            <p:ph type="body" sz="quarter" idx="13" hasCustomPrompt="1"/>
          </p:nvPr>
        </p:nvSpPr>
        <p:spPr>
          <a:xfrm>
            <a:off x="304800" y="381000"/>
            <a:ext cx="8077200" cy="381000"/>
          </a:xfrm>
          <a:prstGeom prst="rect">
            <a:avLst/>
          </a:prstGeom>
          <a:solidFill>
            <a:schemeClr val="accent6">
              <a:shade val="75000"/>
            </a:schemeClr>
          </a:solidFill>
        </p:spPr>
        <p:txBody>
          <a:bodyPr>
            <a:normAutofit/>
          </a:bodyPr>
          <a:lstStyle>
            <a:lvl1pPr>
              <a:defRPr sz="1800" b="1">
                <a:solidFill>
                  <a:schemeClr val="bg1"/>
                </a:solidFill>
                <a:latin typeface="+mj-lt"/>
              </a:defRPr>
            </a:lvl1pPr>
            <a:extLst/>
          </a:lstStyle>
          <a:p>
            <a:pPr lvl="0"/>
            <a:r>
              <a:rPr lang="en-US" dirty="0" smtClean="0"/>
              <a:t>Click to add heading</a:t>
            </a:r>
            <a:endParaRPr lang="en-US" dirty="0"/>
          </a:p>
        </p:txBody>
      </p:sp>
      <p:sp>
        <p:nvSpPr>
          <p:cNvPr id="11" name="Rectangle 11"/>
          <p:cNvSpPr>
            <a:spLocks noGrp="1"/>
          </p:cNvSpPr>
          <p:nvPr>
            <p:ph sz="quarter" idx="15"/>
          </p:nvPr>
        </p:nvSpPr>
        <p:spPr>
          <a:xfrm>
            <a:off x="304800" y="762000"/>
            <a:ext cx="8077200" cy="5486400"/>
          </a:xfrm>
          <a:prstGeom prst="rect">
            <a:avLst/>
          </a:prstGeo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9"/>
          <p:cNvSpPr>
            <a:spLocks noGrp="1"/>
          </p:cNvSpPr>
          <p:nvPr>
            <p:ph type="dt" sz="half" idx="16"/>
          </p:nvPr>
        </p:nvSpPr>
        <p:spPr>
          <a:xfrm>
            <a:off x="457200" y="6356350"/>
            <a:ext cx="2133600" cy="365125"/>
          </a:xfrm>
          <a:prstGeom prst="rect">
            <a:avLst/>
          </a:prstGeom>
        </p:spPr>
        <p:txBody>
          <a:bodyPr/>
          <a:lstStyle>
            <a:extLst/>
          </a:lstStyle>
          <a:p>
            <a:fld id="{45C54466-05A5-1440-B29E-EAEF0AA9026E}" type="datetimeFigureOut">
              <a:rPr lang="en-US" smtClean="0"/>
              <a:t>26/11/14</a:t>
            </a:fld>
            <a:endParaRPr lang="en-US"/>
          </a:p>
        </p:txBody>
      </p:sp>
      <p:sp>
        <p:nvSpPr>
          <p:cNvPr id="13" name="Rectangle 9"/>
          <p:cNvSpPr>
            <a:spLocks noGrp="1"/>
          </p:cNvSpPr>
          <p:nvPr>
            <p:ph type="ftr" sz="quarter" idx="18"/>
          </p:nvPr>
        </p:nvSpPr>
        <p:spPr>
          <a:xfrm>
            <a:off x="304800" y="6400800"/>
            <a:ext cx="3733800" cy="304800"/>
          </a:xfrm>
          <a:prstGeom prst="rect">
            <a:avLst/>
          </a:prstGeom>
        </p:spPr>
        <p:txBody>
          <a:bodyPr/>
          <a:lstStyle>
            <a:extLst/>
          </a:lstStyle>
          <a:p>
            <a:endParaRPr lang="en-US"/>
          </a:p>
        </p:txBody>
      </p:sp>
    </p:spTree>
    <p:extLst>
      <p:ext uri="{BB962C8B-B14F-4D97-AF65-F5344CB8AC3E}">
        <p14:creationId xmlns:p14="http://schemas.microsoft.com/office/powerpoint/2010/main" val="2743987087"/>
      </p:ext>
    </p:extLst>
  </p:cSld>
  <p:clrMapOvr>
    <a:masterClrMapping/>
  </p:clrMapOvr>
  <p:hf sldNum="0" hdr="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262906"/>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sv-S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6" indent="0" algn="ctr">
              <a:buNone/>
              <a:defRPr/>
            </a:lvl2pPr>
            <a:lvl3pPr marL="914212" indent="0" algn="ctr">
              <a:buNone/>
              <a:defRPr/>
            </a:lvl3pPr>
            <a:lvl4pPr marL="1371320" indent="0" algn="ctr">
              <a:buNone/>
              <a:defRPr/>
            </a:lvl4pPr>
            <a:lvl5pPr marL="1828426" indent="0" algn="ctr">
              <a:buNone/>
              <a:defRPr/>
            </a:lvl5pPr>
            <a:lvl6pPr marL="2285532" indent="0" algn="ctr">
              <a:buNone/>
              <a:defRPr/>
            </a:lvl6pPr>
            <a:lvl7pPr marL="2742640" indent="0" algn="ctr">
              <a:buNone/>
              <a:defRPr/>
            </a:lvl7pPr>
            <a:lvl8pPr marL="3199744" indent="0" algn="ctr">
              <a:buNone/>
              <a:defRPr/>
            </a:lvl8pPr>
            <a:lvl9pPr marL="3656852" indent="0" algn="ctr">
              <a:buNone/>
              <a:defRPr/>
            </a:lvl9pPr>
          </a:lstStyle>
          <a:p>
            <a:r>
              <a:rPr lang="sv-SE"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D93605-6543-994C-B94E-50CCEE8E11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5292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C0F512-FDED-8A45-BA9B-C163B9390B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24960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sv-SE" smtClean="0"/>
              <a:t>Click to edit Master title style</a:t>
            </a:r>
            <a:endParaRPr lang="en-US"/>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lvl1pPr>
            <a:lvl2pPr marL="457106" indent="0">
              <a:buNone/>
              <a:defRPr sz="1800"/>
            </a:lvl2pPr>
            <a:lvl3pPr marL="914212" indent="0">
              <a:buNone/>
              <a:defRPr sz="1600"/>
            </a:lvl3pPr>
            <a:lvl4pPr marL="1371320" indent="0">
              <a:buNone/>
              <a:defRPr sz="1400"/>
            </a:lvl4pPr>
            <a:lvl5pPr marL="1828426" indent="0">
              <a:buNone/>
              <a:defRPr sz="1400"/>
            </a:lvl5pPr>
            <a:lvl6pPr marL="2285532" indent="0">
              <a:buNone/>
              <a:defRPr sz="1400"/>
            </a:lvl6pPr>
            <a:lvl7pPr marL="2742640" indent="0">
              <a:buNone/>
              <a:defRPr sz="1400"/>
            </a:lvl7pPr>
            <a:lvl8pPr marL="3199744" indent="0">
              <a:buNone/>
              <a:defRPr sz="1400"/>
            </a:lvl8pPr>
            <a:lvl9pPr marL="3656852" indent="0">
              <a:buNone/>
              <a:defRPr sz="1400"/>
            </a:lvl9pPr>
          </a:lstStyle>
          <a:p>
            <a:pPr lvl="0"/>
            <a:r>
              <a:rPr lang="sv-SE"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013496-1AD2-8F4B-9EFE-E94A1D4624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63396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34C2F6-0744-1C4A-BC8A-6EBA0D5C0F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74878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6886A9D-2759-424F-9A1F-7480B32461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7496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4F5DD7F-F0EA-D84D-8DA5-D21F4306FF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9667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2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831"/>
            <a:ext cx="7772400" cy="1500187"/>
          </a:xfrm>
        </p:spPr>
        <p:txBody>
          <a:bodyPr anchor="b"/>
          <a:lstStyle>
            <a:lvl1pPr marL="0" indent="0">
              <a:buNone/>
              <a:defRPr sz="2000">
                <a:solidFill>
                  <a:schemeClr val="tx1">
                    <a:tint val="75000"/>
                  </a:schemeClr>
                </a:solidFill>
              </a:defRPr>
            </a:lvl1pPr>
            <a:lvl2pPr marL="454334" indent="0">
              <a:buNone/>
              <a:defRPr sz="1800">
                <a:solidFill>
                  <a:schemeClr val="tx1">
                    <a:tint val="75000"/>
                  </a:schemeClr>
                </a:solidFill>
              </a:defRPr>
            </a:lvl2pPr>
            <a:lvl3pPr marL="908694" indent="0">
              <a:buNone/>
              <a:defRPr sz="1600">
                <a:solidFill>
                  <a:schemeClr val="tx1">
                    <a:tint val="75000"/>
                  </a:schemeClr>
                </a:solidFill>
              </a:defRPr>
            </a:lvl3pPr>
            <a:lvl4pPr marL="1363061" indent="0">
              <a:buNone/>
              <a:defRPr sz="1400">
                <a:solidFill>
                  <a:schemeClr val="tx1">
                    <a:tint val="75000"/>
                  </a:schemeClr>
                </a:solidFill>
              </a:defRPr>
            </a:lvl4pPr>
            <a:lvl5pPr marL="1817420" indent="0">
              <a:buNone/>
              <a:defRPr sz="1400">
                <a:solidFill>
                  <a:schemeClr val="tx1">
                    <a:tint val="75000"/>
                  </a:schemeClr>
                </a:solidFill>
              </a:defRPr>
            </a:lvl5pPr>
            <a:lvl6pPr marL="2271798" indent="0">
              <a:buNone/>
              <a:defRPr sz="1400">
                <a:solidFill>
                  <a:schemeClr val="tx1">
                    <a:tint val="75000"/>
                  </a:schemeClr>
                </a:solidFill>
              </a:defRPr>
            </a:lvl6pPr>
            <a:lvl7pPr marL="2726125" indent="0">
              <a:buNone/>
              <a:defRPr sz="1400">
                <a:solidFill>
                  <a:schemeClr val="tx1">
                    <a:tint val="75000"/>
                  </a:schemeClr>
                </a:solidFill>
              </a:defRPr>
            </a:lvl7pPr>
            <a:lvl8pPr marL="3180478" indent="0">
              <a:buNone/>
              <a:defRPr sz="1400">
                <a:solidFill>
                  <a:schemeClr val="tx1">
                    <a:tint val="75000"/>
                  </a:schemeClr>
                </a:solidFill>
              </a:defRPr>
            </a:lvl8pPr>
            <a:lvl9pPr marL="363481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6BF02B-C4DA-2247-BA31-4D32D33D8755}" type="datetimeFigureOut">
              <a:rPr lang="en-US" smtClean="0"/>
              <a:t>26/11/14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EDE051-3014-C541-AAA3-5D3E4843ED7B}" type="slidenum">
              <a:rPr lang="en-US" smtClean="0"/>
              <a:t>‹#›</a:t>
            </a:fld>
            <a:endParaRPr lang="en-US"/>
          </a:p>
        </p:txBody>
      </p:sp>
    </p:spTree>
    <p:extLst>
      <p:ext uri="{BB962C8B-B14F-4D97-AF65-F5344CB8AC3E}">
        <p14:creationId xmlns:p14="http://schemas.microsoft.com/office/powerpoint/2010/main" val="35411792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BA4C0B4-33E4-DA44-A97C-AE0BC641D8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77052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sv-SE"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sv-S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55B86F-B3BD-024D-8E5C-B503531BC8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39158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sv-S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2" indent="0">
              <a:buNone/>
              <a:defRPr sz="2400"/>
            </a:lvl3pPr>
            <a:lvl4pPr marL="1371320" indent="0">
              <a:buNone/>
              <a:defRPr sz="2000"/>
            </a:lvl4pPr>
            <a:lvl5pPr marL="1828426" indent="0">
              <a:buNone/>
              <a:defRPr sz="2000"/>
            </a:lvl5pPr>
            <a:lvl6pPr marL="2285532" indent="0">
              <a:buNone/>
              <a:defRPr sz="2000"/>
            </a:lvl6pPr>
            <a:lvl7pPr marL="2742640" indent="0">
              <a:buNone/>
              <a:defRPr sz="2000"/>
            </a:lvl7pPr>
            <a:lvl8pPr marL="3199744" indent="0">
              <a:buNone/>
              <a:defRPr sz="2000"/>
            </a:lvl8pPr>
            <a:lvl9pPr marL="365685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sv-S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E5BB4B-90AB-F947-A63E-AC82D8AB63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67149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463D4F-A872-FB4A-8DEC-EDB53A372F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90968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sv-SE"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510C5C-30E3-C344-BE72-B836F430AA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84378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2"/>
            <a:ext cx="8229600" cy="5851525"/>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89E4BA3-520C-7D49-B43B-5D5C0C5D61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0441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sv-S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30" indent="0" algn="ctr">
              <a:buNone/>
              <a:defRPr/>
            </a:lvl2pPr>
            <a:lvl3pPr marL="914259" indent="0" algn="ctr">
              <a:buNone/>
              <a:defRPr/>
            </a:lvl3pPr>
            <a:lvl4pPr marL="1371390" indent="0" algn="ctr">
              <a:buNone/>
              <a:defRPr/>
            </a:lvl4pPr>
            <a:lvl5pPr marL="1828519" indent="0" algn="ctr">
              <a:buNone/>
              <a:defRPr/>
            </a:lvl5pPr>
            <a:lvl6pPr marL="2285649" indent="0" algn="ctr">
              <a:buNone/>
              <a:defRPr/>
            </a:lvl6pPr>
            <a:lvl7pPr marL="2742780" indent="0" algn="ctr">
              <a:buNone/>
              <a:defRPr/>
            </a:lvl7pPr>
            <a:lvl8pPr marL="3199908" indent="0" algn="ctr">
              <a:buNone/>
              <a:defRPr/>
            </a:lvl8pPr>
            <a:lvl9pPr marL="3657039" indent="0" algn="ctr">
              <a:buNone/>
              <a:defRPr/>
            </a:lvl9pPr>
          </a:lstStyle>
          <a:p>
            <a:r>
              <a:rPr lang="sv-SE"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9EABF0-5F66-1D46-A4C8-9D69FB73EF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73136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ADD918-F2E7-6244-B4DC-6C2F32B19E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44765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sv-SE"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sv-SE"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73170A-2BE9-DE4C-BEC6-8142C85323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21567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EA6FE5-E82B-144B-AFB8-9273486DA4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7768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32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32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6BF02B-C4DA-2247-BA31-4D32D33D8755}" type="datetimeFigureOut">
              <a:rPr lang="en-US" smtClean="0"/>
              <a:t>26/11/14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EDE051-3014-C541-AAA3-5D3E4843ED7B}" type="slidenum">
              <a:rPr lang="en-US" smtClean="0"/>
              <a:t>‹#›</a:t>
            </a:fld>
            <a:endParaRPr lang="en-US"/>
          </a:p>
        </p:txBody>
      </p:sp>
    </p:spTree>
    <p:extLst>
      <p:ext uri="{BB962C8B-B14F-4D97-AF65-F5344CB8AC3E}">
        <p14:creationId xmlns:p14="http://schemas.microsoft.com/office/powerpoint/2010/main" val="40887160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57F456F-C122-7144-8F67-5E188DE06C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91102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2350C7C-4E2B-AE48-BA9B-6285707102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14407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3E33ACF-78BF-8E42-A19F-7CDD98046F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98286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sv-SE"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sv-S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B25284-9B82-8042-BADC-BB092D848A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23698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sv-S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sv-S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7F30A5-43CB-4D41-9A0A-0F7C69546E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8400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32716E-D8DC-2E40-A6B8-464921A1F6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67829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sv-SE"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40F2C5-6112-1B4B-B102-DC40F37F58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91399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A555AF4-293C-5D46-9B1E-7FAA99AB55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0843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4334" indent="0">
              <a:buNone/>
              <a:defRPr sz="2000" b="1"/>
            </a:lvl2pPr>
            <a:lvl3pPr marL="908694" indent="0">
              <a:buNone/>
              <a:defRPr sz="1800" b="1"/>
            </a:lvl3pPr>
            <a:lvl4pPr marL="1363061" indent="0">
              <a:buNone/>
              <a:defRPr sz="1600" b="1"/>
            </a:lvl4pPr>
            <a:lvl5pPr marL="1817420" indent="0">
              <a:buNone/>
              <a:defRPr sz="1600" b="1"/>
            </a:lvl5pPr>
            <a:lvl6pPr marL="2271798" indent="0">
              <a:buNone/>
              <a:defRPr sz="1600" b="1"/>
            </a:lvl6pPr>
            <a:lvl7pPr marL="2726125" indent="0">
              <a:buNone/>
              <a:defRPr sz="1600" b="1"/>
            </a:lvl7pPr>
            <a:lvl8pPr marL="3180478" indent="0">
              <a:buNone/>
              <a:defRPr sz="1600" b="1"/>
            </a:lvl8pPr>
            <a:lvl9pPr marL="363481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4334" indent="0">
              <a:buNone/>
              <a:defRPr sz="2000" b="1"/>
            </a:lvl2pPr>
            <a:lvl3pPr marL="908694" indent="0">
              <a:buNone/>
              <a:defRPr sz="1800" b="1"/>
            </a:lvl3pPr>
            <a:lvl4pPr marL="1363061" indent="0">
              <a:buNone/>
              <a:defRPr sz="1600" b="1"/>
            </a:lvl4pPr>
            <a:lvl5pPr marL="1817420" indent="0">
              <a:buNone/>
              <a:defRPr sz="1600" b="1"/>
            </a:lvl5pPr>
            <a:lvl6pPr marL="2271798" indent="0">
              <a:buNone/>
              <a:defRPr sz="1600" b="1"/>
            </a:lvl6pPr>
            <a:lvl7pPr marL="2726125" indent="0">
              <a:buNone/>
              <a:defRPr sz="1600" b="1"/>
            </a:lvl7pPr>
            <a:lvl8pPr marL="3180478" indent="0">
              <a:buNone/>
              <a:defRPr sz="1600" b="1"/>
            </a:lvl8pPr>
            <a:lvl9pPr marL="363481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6BF02B-C4DA-2247-BA31-4D32D33D8755}" type="datetimeFigureOut">
              <a:rPr lang="en-US" smtClean="0"/>
              <a:t>26/11/14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EDE051-3014-C541-AAA3-5D3E4843ED7B}" type="slidenum">
              <a:rPr lang="en-US" smtClean="0"/>
              <a:t>‹#›</a:t>
            </a:fld>
            <a:endParaRPr lang="en-US"/>
          </a:p>
        </p:txBody>
      </p:sp>
    </p:spTree>
    <p:extLst>
      <p:ext uri="{BB962C8B-B14F-4D97-AF65-F5344CB8AC3E}">
        <p14:creationId xmlns:p14="http://schemas.microsoft.com/office/powerpoint/2010/main" val="2985261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6BF02B-C4DA-2247-BA31-4D32D33D8755}" type="datetimeFigureOut">
              <a:rPr lang="en-US" smtClean="0"/>
              <a:t>26/11/14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EDE051-3014-C541-AAA3-5D3E4843ED7B}" type="slidenum">
              <a:rPr lang="en-US" smtClean="0"/>
              <a:t>‹#›</a:t>
            </a:fld>
            <a:endParaRPr lang="en-US"/>
          </a:p>
        </p:txBody>
      </p:sp>
    </p:spTree>
    <p:extLst>
      <p:ext uri="{BB962C8B-B14F-4D97-AF65-F5344CB8AC3E}">
        <p14:creationId xmlns:p14="http://schemas.microsoft.com/office/powerpoint/2010/main" val="612961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6BF02B-C4DA-2247-BA31-4D32D33D8755}" type="datetimeFigureOut">
              <a:rPr lang="en-US" smtClean="0"/>
              <a:t>26/11/14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EDE051-3014-C541-AAA3-5D3E4843ED7B}" type="slidenum">
              <a:rPr lang="en-US" smtClean="0"/>
              <a:t>‹#›</a:t>
            </a:fld>
            <a:endParaRPr lang="en-US"/>
          </a:p>
        </p:txBody>
      </p:sp>
    </p:spTree>
    <p:extLst>
      <p:ext uri="{BB962C8B-B14F-4D97-AF65-F5344CB8AC3E}">
        <p14:creationId xmlns:p14="http://schemas.microsoft.com/office/powerpoint/2010/main" val="1840280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4334" indent="0">
              <a:buNone/>
              <a:defRPr sz="1200"/>
            </a:lvl2pPr>
            <a:lvl3pPr marL="908694" indent="0">
              <a:buNone/>
              <a:defRPr sz="1000"/>
            </a:lvl3pPr>
            <a:lvl4pPr marL="1363061" indent="0">
              <a:buNone/>
              <a:defRPr sz="900"/>
            </a:lvl4pPr>
            <a:lvl5pPr marL="1817420" indent="0">
              <a:buNone/>
              <a:defRPr sz="900"/>
            </a:lvl5pPr>
            <a:lvl6pPr marL="2271798" indent="0">
              <a:buNone/>
              <a:defRPr sz="900"/>
            </a:lvl6pPr>
            <a:lvl7pPr marL="2726125" indent="0">
              <a:buNone/>
              <a:defRPr sz="900"/>
            </a:lvl7pPr>
            <a:lvl8pPr marL="3180478" indent="0">
              <a:buNone/>
              <a:defRPr sz="900"/>
            </a:lvl8pPr>
            <a:lvl9pPr marL="363481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6BF02B-C4DA-2247-BA31-4D32D33D8755}" type="datetimeFigureOut">
              <a:rPr lang="en-US" smtClean="0"/>
              <a:t>26/11/14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EDE051-3014-C541-AAA3-5D3E4843ED7B}" type="slidenum">
              <a:rPr lang="en-US" smtClean="0"/>
              <a:t>‹#›</a:t>
            </a:fld>
            <a:endParaRPr lang="en-US"/>
          </a:p>
        </p:txBody>
      </p:sp>
    </p:spTree>
    <p:extLst>
      <p:ext uri="{BB962C8B-B14F-4D97-AF65-F5344CB8AC3E}">
        <p14:creationId xmlns:p14="http://schemas.microsoft.com/office/powerpoint/2010/main" val="1366699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334" indent="0">
              <a:buNone/>
              <a:defRPr sz="2800"/>
            </a:lvl2pPr>
            <a:lvl3pPr marL="908694" indent="0">
              <a:buNone/>
              <a:defRPr sz="2400"/>
            </a:lvl3pPr>
            <a:lvl4pPr marL="1363061" indent="0">
              <a:buNone/>
              <a:defRPr sz="2000"/>
            </a:lvl4pPr>
            <a:lvl5pPr marL="1817420" indent="0">
              <a:buNone/>
              <a:defRPr sz="2000"/>
            </a:lvl5pPr>
            <a:lvl6pPr marL="2271798" indent="0">
              <a:buNone/>
              <a:defRPr sz="2000"/>
            </a:lvl6pPr>
            <a:lvl7pPr marL="2726125" indent="0">
              <a:buNone/>
              <a:defRPr sz="2000"/>
            </a:lvl7pPr>
            <a:lvl8pPr marL="3180478" indent="0">
              <a:buNone/>
              <a:defRPr sz="2000"/>
            </a:lvl8pPr>
            <a:lvl9pPr marL="363481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334" indent="0">
              <a:buNone/>
              <a:defRPr sz="1200"/>
            </a:lvl2pPr>
            <a:lvl3pPr marL="908694" indent="0">
              <a:buNone/>
              <a:defRPr sz="1000"/>
            </a:lvl3pPr>
            <a:lvl4pPr marL="1363061" indent="0">
              <a:buNone/>
              <a:defRPr sz="900"/>
            </a:lvl4pPr>
            <a:lvl5pPr marL="1817420" indent="0">
              <a:buNone/>
              <a:defRPr sz="900"/>
            </a:lvl5pPr>
            <a:lvl6pPr marL="2271798" indent="0">
              <a:buNone/>
              <a:defRPr sz="900"/>
            </a:lvl6pPr>
            <a:lvl7pPr marL="2726125" indent="0">
              <a:buNone/>
              <a:defRPr sz="900"/>
            </a:lvl7pPr>
            <a:lvl8pPr marL="3180478" indent="0">
              <a:buNone/>
              <a:defRPr sz="900"/>
            </a:lvl8pPr>
            <a:lvl9pPr marL="363481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6BF02B-C4DA-2247-BA31-4D32D33D8755}" type="datetimeFigureOut">
              <a:rPr lang="en-US" smtClean="0"/>
              <a:t>26/11/14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EDE051-3014-C541-AAA3-5D3E4843ED7B}" type="slidenum">
              <a:rPr lang="en-US" smtClean="0"/>
              <a:t>‹#›</a:t>
            </a:fld>
            <a:endParaRPr lang="en-US"/>
          </a:p>
        </p:txBody>
      </p:sp>
    </p:spTree>
    <p:extLst>
      <p:ext uri="{BB962C8B-B14F-4D97-AF65-F5344CB8AC3E}">
        <p14:creationId xmlns:p14="http://schemas.microsoft.com/office/powerpoint/2010/main" val="37194409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862" tIns="45432" rIns="90862" bIns="4543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322"/>
            <a:ext cx="8229600" cy="4525963"/>
          </a:xfrm>
          <a:prstGeom prst="rect">
            <a:avLst/>
          </a:prstGeom>
        </p:spPr>
        <p:txBody>
          <a:bodyPr vert="horz" lIns="90862" tIns="45432" rIns="90862" bIns="4543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72"/>
            <a:ext cx="2133600" cy="365125"/>
          </a:xfrm>
          <a:prstGeom prst="rect">
            <a:avLst/>
          </a:prstGeom>
        </p:spPr>
        <p:txBody>
          <a:bodyPr vert="horz" lIns="90862" tIns="45432" rIns="90862" bIns="45432" rtlCol="0" anchor="ctr"/>
          <a:lstStyle>
            <a:lvl1pPr algn="l">
              <a:defRPr sz="1200">
                <a:solidFill>
                  <a:schemeClr val="tx1">
                    <a:tint val="75000"/>
                  </a:schemeClr>
                </a:solidFill>
              </a:defRPr>
            </a:lvl1pPr>
          </a:lstStyle>
          <a:p>
            <a:fld id="{AE6BF02B-C4DA-2247-BA31-4D32D33D8755}" type="datetimeFigureOut">
              <a:rPr lang="en-US" smtClean="0"/>
              <a:t>26/11/14</a:t>
            </a:fld>
            <a:endParaRPr lang="en-US"/>
          </a:p>
        </p:txBody>
      </p:sp>
      <p:sp>
        <p:nvSpPr>
          <p:cNvPr id="5" name="Footer Placeholder 4"/>
          <p:cNvSpPr>
            <a:spLocks noGrp="1"/>
          </p:cNvSpPr>
          <p:nvPr>
            <p:ph type="ftr" sz="quarter" idx="3"/>
          </p:nvPr>
        </p:nvSpPr>
        <p:spPr>
          <a:xfrm>
            <a:off x="3124201" y="6356472"/>
            <a:ext cx="2895600" cy="365125"/>
          </a:xfrm>
          <a:prstGeom prst="rect">
            <a:avLst/>
          </a:prstGeom>
        </p:spPr>
        <p:txBody>
          <a:bodyPr vert="horz" lIns="90862" tIns="45432" rIns="90862" bIns="45432"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472"/>
            <a:ext cx="2133600" cy="365125"/>
          </a:xfrm>
          <a:prstGeom prst="rect">
            <a:avLst/>
          </a:prstGeom>
        </p:spPr>
        <p:txBody>
          <a:bodyPr vert="horz" lIns="90862" tIns="45432" rIns="90862" bIns="45432" rtlCol="0" anchor="ctr"/>
          <a:lstStyle>
            <a:lvl1pPr algn="r">
              <a:defRPr sz="1200">
                <a:solidFill>
                  <a:schemeClr val="tx1">
                    <a:tint val="75000"/>
                  </a:schemeClr>
                </a:solidFill>
              </a:defRPr>
            </a:lvl1pPr>
          </a:lstStyle>
          <a:p>
            <a:fld id="{60EDE051-3014-C541-AAA3-5D3E4843ED7B}" type="slidenum">
              <a:rPr lang="en-US" smtClean="0"/>
              <a:t>‹#›</a:t>
            </a:fld>
            <a:endParaRPr lang="en-US"/>
          </a:p>
        </p:txBody>
      </p:sp>
    </p:spTree>
    <p:extLst>
      <p:ext uri="{BB962C8B-B14F-4D97-AF65-F5344CB8AC3E}">
        <p14:creationId xmlns:p14="http://schemas.microsoft.com/office/powerpoint/2010/main" val="2501897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txStyles>
    <p:titleStyle>
      <a:lvl1pPr algn="ctr" defTabSz="454334" rtl="0" eaLnBrk="1" latinLnBrk="0" hangingPunct="1">
        <a:spcBef>
          <a:spcPct val="0"/>
        </a:spcBef>
        <a:buNone/>
        <a:defRPr sz="4400" kern="1200">
          <a:solidFill>
            <a:schemeClr val="tx1"/>
          </a:solidFill>
          <a:latin typeface="+mj-lt"/>
          <a:ea typeface="+mj-ea"/>
          <a:cs typeface="+mj-cs"/>
        </a:defRPr>
      </a:lvl1pPr>
    </p:titleStyle>
    <p:bodyStyle>
      <a:lvl1pPr marL="340788" indent="-340788" algn="l" defTabSz="454334" rtl="0" eaLnBrk="1" latinLnBrk="0" hangingPunct="1">
        <a:spcBef>
          <a:spcPct val="20000"/>
        </a:spcBef>
        <a:buFont typeface="Arial"/>
        <a:buChar char="•"/>
        <a:defRPr sz="3200" kern="1200">
          <a:solidFill>
            <a:schemeClr val="tx1"/>
          </a:solidFill>
          <a:latin typeface="+mn-lt"/>
          <a:ea typeface="+mn-ea"/>
          <a:cs typeface="+mn-cs"/>
        </a:defRPr>
      </a:lvl1pPr>
      <a:lvl2pPr marL="738315" indent="-284012" algn="l" defTabSz="454334" rtl="0" eaLnBrk="1" latinLnBrk="0" hangingPunct="1">
        <a:spcBef>
          <a:spcPct val="20000"/>
        </a:spcBef>
        <a:buFont typeface="Arial"/>
        <a:buChar char="–"/>
        <a:defRPr sz="2800" kern="1200">
          <a:solidFill>
            <a:schemeClr val="tx1"/>
          </a:solidFill>
          <a:latin typeface="+mn-lt"/>
          <a:ea typeface="+mn-ea"/>
          <a:cs typeface="+mn-cs"/>
        </a:defRPr>
      </a:lvl2pPr>
      <a:lvl3pPr marL="1135896" indent="-227155" algn="l" defTabSz="454334" rtl="0" eaLnBrk="1" latinLnBrk="0" hangingPunct="1">
        <a:spcBef>
          <a:spcPct val="20000"/>
        </a:spcBef>
        <a:buFont typeface="Arial"/>
        <a:buChar char="•"/>
        <a:defRPr sz="2400" kern="1200">
          <a:solidFill>
            <a:schemeClr val="tx1"/>
          </a:solidFill>
          <a:latin typeface="+mn-lt"/>
          <a:ea typeface="+mn-ea"/>
          <a:cs typeface="+mn-cs"/>
        </a:defRPr>
      </a:lvl3pPr>
      <a:lvl4pPr marL="1590243" indent="-227155" algn="l" defTabSz="454334" rtl="0" eaLnBrk="1" latinLnBrk="0" hangingPunct="1">
        <a:spcBef>
          <a:spcPct val="20000"/>
        </a:spcBef>
        <a:buFont typeface="Arial"/>
        <a:buChar char="–"/>
        <a:defRPr sz="2000" kern="1200">
          <a:solidFill>
            <a:schemeClr val="tx1"/>
          </a:solidFill>
          <a:latin typeface="+mn-lt"/>
          <a:ea typeface="+mn-ea"/>
          <a:cs typeface="+mn-cs"/>
        </a:defRPr>
      </a:lvl4pPr>
      <a:lvl5pPr marL="2044593" indent="-227155" algn="l" defTabSz="454334" rtl="0" eaLnBrk="1" latinLnBrk="0" hangingPunct="1">
        <a:spcBef>
          <a:spcPct val="20000"/>
        </a:spcBef>
        <a:buFont typeface="Arial"/>
        <a:buChar char="»"/>
        <a:defRPr sz="2000" kern="1200">
          <a:solidFill>
            <a:schemeClr val="tx1"/>
          </a:solidFill>
          <a:latin typeface="+mn-lt"/>
          <a:ea typeface="+mn-ea"/>
          <a:cs typeface="+mn-cs"/>
        </a:defRPr>
      </a:lvl5pPr>
      <a:lvl6pPr marL="2498963" indent="-227155" algn="l" defTabSz="454334" rtl="0" eaLnBrk="1" latinLnBrk="0" hangingPunct="1">
        <a:spcBef>
          <a:spcPct val="20000"/>
        </a:spcBef>
        <a:buFont typeface="Arial"/>
        <a:buChar char="•"/>
        <a:defRPr sz="2000" kern="1200">
          <a:solidFill>
            <a:schemeClr val="tx1"/>
          </a:solidFill>
          <a:latin typeface="+mn-lt"/>
          <a:ea typeface="+mn-ea"/>
          <a:cs typeface="+mn-cs"/>
        </a:defRPr>
      </a:lvl6pPr>
      <a:lvl7pPr marL="2953300" indent="-227155" algn="l" defTabSz="454334" rtl="0" eaLnBrk="1" latinLnBrk="0" hangingPunct="1">
        <a:spcBef>
          <a:spcPct val="20000"/>
        </a:spcBef>
        <a:buFont typeface="Arial"/>
        <a:buChar char="•"/>
        <a:defRPr sz="2000" kern="1200">
          <a:solidFill>
            <a:schemeClr val="tx1"/>
          </a:solidFill>
          <a:latin typeface="+mn-lt"/>
          <a:ea typeface="+mn-ea"/>
          <a:cs typeface="+mn-cs"/>
        </a:defRPr>
      </a:lvl7pPr>
      <a:lvl8pPr marL="3407651" indent="-227155" algn="l" defTabSz="454334" rtl="0" eaLnBrk="1" latinLnBrk="0" hangingPunct="1">
        <a:spcBef>
          <a:spcPct val="20000"/>
        </a:spcBef>
        <a:buFont typeface="Arial"/>
        <a:buChar char="•"/>
        <a:defRPr sz="2000" kern="1200">
          <a:solidFill>
            <a:schemeClr val="tx1"/>
          </a:solidFill>
          <a:latin typeface="+mn-lt"/>
          <a:ea typeface="+mn-ea"/>
          <a:cs typeface="+mn-cs"/>
        </a:defRPr>
      </a:lvl8pPr>
      <a:lvl9pPr marL="3861988" indent="-227155" algn="l" defTabSz="45433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4334" rtl="0" eaLnBrk="1" latinLnBrk="0" hangingPunct="1">
        <a:defRPr sz="1800" kern="1200">
          <a:solidFill>
            <a:schemeClr val="tx1"/>
          </a:solidFill>
          <a:latin typeface="+mn-lt"/>
          <a:ea typeface="+mn-ea"/>
          <a:cs typeface="+mn-cs"/>
        </a:defRPr>
      </a:lvl1pPr>
      <a:lvl2pPr marL="454334" algn="l" defTabSz="454334" rtl="0" eaLnBrk="1" latinLnBrk="0" hangingPunct="1">
        <a:defRPr sz="1800" kern="1200">
          <a:solidFill>
            <a:schemeClr val="tx1"/>
          </a:solidFill>
          <a:latin typeface="+mn-lt"/>
          <a:ea typeface="+mn-ea"/>
          <a:cs typeface="+mn-cs"/>
        </a:defRPr>
      </a:lvl2pPr>
      <a:lvl3pPr marL="908694" algn="l" defTabSz="454334" rtl="0" eaLnBrk="1" latinLnBrk="0" hangingPunct="1">
        <a:defRPr sz="1800" kern="1200">
          <a:solidFill>
            <a:schemeClr val="tx1"/>
          </a:solidFill>
          <a:latin typeface="+mn-lt"/>
          <a:ea typeface="+mn-ea"/>
          <a:cs typeface="+mn-cs"/>
        </a:defRPr>
      </a:lvl3pPr>
      <a:lvl4pPr marL="1363061" algn="l" defTabSz="454334" rtl="0" eaLnBrk="1" latinLnBrk="0" hangingPunct="1">
        <a:defRPr sz="1800" kern="1200">
          <a:solidFill>
            <a:schemeClr val="tx1"/>
          </a:solidFill>
          <a:latin typeface="+mn-lt"/>
          <a:ea typeface="+mn-ea"/>
          <a:cs typeface="+mn-cs"/>
        </a:defRPr>
      </a:lvl4pPr>
      <a:lvl5pPr marL="1817420" algn="l" defTabSz="454334" rtl="0" eaLnBrk="1" latinLnBrk="0" hangingPunct="1">
        <a:defRPr sz="1800" kern="1200">
          <a:solidFill>
            <a:schemeClr val="tx1"/>
          </a:solidFill>
          <a:latin typeface="+mn-lt"/>
          <a:ea typeface="+mn-ea"/>
          <a:cs typeface="+mn-cs"/>
        </a:defRPr>
      </a:lvl5pPr>
      <a:lvl6pPr marL="2271798" algn="l" defTabSz="454334" rtl="0" eaLnBrk="1" latinLnBrk="0" hangingPunct="1">
        <a:defRPr sz="1800" kern="1200">
          <a:solidFill>
            <a:schemeClr val="tx1"/>
          </a:solidFill>
          <a:latin typeface="+mn-lt"/>
          <a:ea typeface="+mn-ea"/>
          <a:cs typeface="+mn-cs"/>
        </a:defRPr>
      </a:lvl6pPr>
      <a:lvl7pPr marL="2726125" algn="l" defTabSz="454334" rtl="0" eaLnBrk="1" latinLnBrk="0" hangingPunct="1">
        <a:defRPr sz="1800" kern="1200">
          <a:solidFill>
            <a:schemeClr val="tx1"/>
          </a:solidFill>
          <a:latin typeface="+mn-lt"/>
          <a:ea typeface="+mn-ea"/>
          <a:cs typeface="+mn-cs"/>
        </a:defRPr>
      </a:lvl7pPr>
      <a:lvl8pPr marL="3180478" algn="l" defTabSz="454334" rtl="0" eaLnBrk="1" latinLnBrk="0" hangingPunct="1">
        <a:defRPr sz="1800" kern="1200">
          <a:solidFill>
            <a:schemeClr val="tx1"/>
          </a:solidFill>
          <a:latin typeface="+mn-lt"/>
          <a:ea typeface="+mn-ea"/>
          <a:cs typeface="+mn-cs"/>
        </a:defRPr>
      </a:lvl8pPr>
      <a:lvl9pPr marL="3634819" algn="l" defTabSz="45433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1" r:id="rId9"/>
    <p:sldLayoutId id="2147484000" r:id="rId10"/>
    <p:sldLayoutId id="2147484014" r:id="rId11"/>
    <p:sldLayoutId id="2147484015" r:id="rId12"/>
  </p:sldLayoutIdLst>
  <p:transition xmlns:p14="http://schemas.microsoft.com/office/powerpoint/2010/mai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31908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638207"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95734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276432"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p:titleStyle>
    <p:bodyStyle>
      <a:lvl1pPr marL="237390" indent="-237390" algn="ctr" rtl="0" eaLnBrk="0" fontAlgn="base" hangingPunct="0">
        <a:spcBef>
          <a:spcPct val="0"/>
        </a:spcBef>
        <a:spcAft>
          <a:spcPct val="0"/>
        </a:spcAft>
        <a:defRPr sz="2400">
          <a:solidFill>
            <a:schemeClr val="tx1"/>
          </a:solidFill>
          <a:latin typeface="+mn-lt"/>
          <a:ea typeface="+mn-ea"/>
          <a:cs typeface="+mn-cs"/>
          <a:sym typeface="Gill Sans" charset="0"/>
        </a:defRPr>
      </a:lvl1pPr>
      <a:lvl2pPr marL="516951" indent="-197458" algn="ctr" rtl="0" eaLnBrk="0" fontAlgn="base" hangingPunct="0">
        <a:spcBef>
          <a:spcPct val="0"/>
        </a:spcBef>
        <a:spcAft>
          <a:spcPct val="0"/>
        </a:spcAft>
        <a:defRPr sz="2400">
          <a:solidFill>
            <a:schemeClr val="tx1"/>
          </a:solidFill>
          <a:latin typeface="+mn-lt"/>
          <a:ea typeface="+mn-ea"/>
          <a:cs typeface="+mn-cs"/>
          <a:sym typeface="Gill Sans" charset="0"/>
        </a:defRPr>
      </a:lvl2pPr>
      <a:lvl3pPr marL="796411" indent="-157520" algn="ctr" rtl="0" eaLnBrk="0" fontAlgn="base" hangingPunct="0">
        <a:spcBef>
          <a:spcPct val="0"/>
        </a:spcBef>
        <a:spcAft>
          <a:spcPct val="0"/>
        </a:spcAft>
        <a:defRPr sz="2400">
          <a:solidFill>
            <a:schemeClr val="tx1"/>
          </a:solidFill>
          <a:latin typeface="+mn-lt"/>
          <a:ea typeface="+mn-ea"/>
          <a:cs typeface="+mn-cs"/>
          <a:sym typeface="Gill Sans" charset="0"/>
        </a:defRPr>
      </a:lvl3pPr>
      <a:lvl4pPr marL="1114789" indent="-157520" algn="ctr" rtl="0" eaLnBrk="0" fontAlgn="base" hangingPunct="0">
        <a:spcBef>
          <a:spcPct val="0"/>
        </a:spcBef>
        <a:spcAft>
          <a:spcPct val="0"/>
        </a:spcAft>
        <a:defRPr sz="2400">
          <a:solidFill>
            <a:schemeClr val="tx1"/>
          </a:solidFill>
          <a:latin typeface="+mn-lt"/>
          <a:ea typeface="+mn-ea"/>
          <a:cs typeface="+mn-cs"/>
          <a:sym typeface="Gill Sans" charset="0"/>
        </a:defRPr>
      </a:lvl4pPr>
      <a:lvl5pPr marL="1434228" indent="-157520" algn="ctr" rtl="0" eaLnBrk="0" fontAlgn="base" hangingPunct="0">
        <a:spcBef>
          <a:spcPct val="0"/>
        </a:spcBef>
        <a:spcAft>
          <a:spcPct val="0"/>
        </a:spcAft>
        <a:defRPr sz="2400">
          <a:solidFill>
            <a:schemeClr val="tx1"/>
          </a:solidFill>
          <a:latin typeface="+mn-lt"/>
          <a:ea typeface="+mn-ea"/>
          <a:cs typeface="+mn-cs"/>
          <a:sym typeface="Gill Sans" charset="0"/>
        </a:defRPr>
      </a:lvl5pPr>
      <a:lvl6pPr marL="319086" algn="ctr" rtl="0" fontAlgn="base">
        <a:spcBef>
          <a:spcPct val="0"/>
        </a:spcBef>
        <a:spcAft>
          <a:spcPct val="0"/>
        </a:spcAft>
        <a:defRPr sz="2400">
          <a:solidFill>
            <a:schemeClr val="tx1"/>
          </a:solidFill>
          <a:latin typeface="+mn-lt"/>
          <a:ea typeface="+mn-ea"/>
          <a:cs typeface="+mn-cs"/>
          <a:sym typeface="Gill Sans" charset="0"/>
        </a:defRPr>
      </a:lvl6pPr>
      <a:lvl7pPr marL="638207" algn="ctr" rtl="0" fontAlgn="base">
        <a:spcBef>
          <a:spcPct val="0"/>
        </a:spcBef>
        <a:spcAft>
          <a:spcPct val="0"/>
        </a:spcAft>
        <a:defRPr sz="2400">
          <a:solidFill>
            <a:schemeClr val="tx1"/>
          </a:solidFill>
          <a:latin typeface="+mn-lt"/>
          <a:ea typeface="+mn-ea"/>
          <a:cs typeface="+mn-cs"/>
          <a:sym typeface="Gill Sans" charset="0"/>
        </a:defRPr>
      </a:lvl7pPr>
      <a:lvl8pPr marL="957346" algn="ctr" rtl="0" fontAlgn="base">
        <a:spcBef>
          <a:spcPct val="0"/>
        </a:spcBef>
        <a:spcAft>
          <a:spcPct val="0"/>
        </a:spcAft>
        <a:defRPr sz="2400">
          <a:solidFill>
            <a:schemeClr val="tx1"/>
          </a:solidFill>
          <a:latin typeface="+mn-lt"/>
          <a:ea typeface="+mn-ea"/>
          <a:cs typeface="+mn-cs"/>
          <a:sym typeface="Gill Sans" charset="0"/>
        </a:defRPr>
      </a:lvl8pPr>
      <a:lvl9pPr marL="1276432" algn="ctr" rtl="0" fontAlgn="base">
        <a:spcBef>
          <a:spcPct val="0"/>
        </a:spcBef>
        <a:spcAft>
          <a:spcPct val="0"/>
        </a:spcAft>
        <a:defRPr sz="2400">
          <a:solidFill>
            <a:schemeClr val="tx1"/>
          </a:solidFill>
          <a:latin typeface="+mn-lt"/>
          <a:ea typeface="+mn-ea"/>
          <a:cs typeface="+mn-cs"/>
          <a:sym typeface="Gill Sans" charset="0"/>
        </a:defRPr>
      </a:lvl9pPr>
    </p:bodyStyle>
    <p:otherStyle>
      <a:defPPr>
        <a:defRPr lang="en-US"/>
      </a:defPPr>
      <a:lvl1pPr marL="0" algn="l" defTabSz="319086" rtl="0" eaLnBrk="1" latinLnBrk="0" hangingPunct="1">
        <a:defRPr sz="1300" kern="1200">
          <a:solidFill>
            <a:schemeClr val="tx1"/>
          </a:solidFill>
          <a:latin typeface="+mn-lt"/>
          <a:ea typeface="+mn-ea"/>
          <a:cs typeface="+mn-cs"/>
        </a:defRPr>
      </a:lvl1pPr>
      <a:lvl2pPr marL="319086" algn="l" defTabSz="319086" rtl="0" eaLnBrk="1" latinLnBrk="0" hangingPunct="1">
        <a:defRPr sz="1300" kern="1200">
          <a:solidFill>
            <a:schemeClr val="tx1"/>
          </a:solidFill>
          <a:latin typeface="+mn-lt"/>
          <a:ea typeface="+mn-ea"/>
          <a:cs typeface="+mn-cs"/>
        </a:defRPr>
      </a:lvl2pPr>
      <a:lvl3pPr marL="638207" algn="l" defTabSz="319086" rtl="0" eaLnBrk="1" latinLnBrk="0" hangingPunct="1">
        <a:defRPr sz="1300" kern="1200">
          <a:solidFill>
            <a:schemeClr val="tx1"/>
          </a:solidFill>
          <a:latin typeface="+mn-lt"/>
          <a:ea typeface="+mn-ea"/>
          <a:cs typeface="+mn-cs"/>
        </a:defRPr>
      </a:lvl3pPr>
      <a:lvl4pPr marL="957346" algn="l" defTabSz="319086" rtl="0" eaLnBrk="1" latinLnBrk="0" hangingPunct="1">
        <a:defRPr sz="1300" kern="1200">
          <a:solidFill>
            <a:schemeClr val="tx1"/>
          </a:solidFill>
          <a:latin typeface="+mn-lt"/>
          <a:ea typeface="+mn-ea"/>
          <a:cs typeface="+mn-cs"/>
        </a:defRPr>
      </a:lvl4pPr>
      <a:lvl5pPr marL="1276432" algn="l" defTabSz="319086" rtl="0" eaLnBrk="1" latinLnBrk="0" hangingPunct="1">
        <a:defRPr sz="1300" kern="1200">
          <a:solidFill>
            <a:schemeClr val="tx1"/>
          </a:solidFill>
          <a:latin typeface="+mn-lt"/>
          <a:ea typeface="+mn-ea"/>
          <a:cs typeface="+mn-cs"/>
        </a:defRPr>
      </a:lvl5pPr>
      <a:lvl6pPr marL="1595563" algn="l" defTabSz="319086" rtl="0" eaLnBrk="1" latinLnBrk="0" hangingPunct="1">
        <a:defRPr sz="1300" kern="1200">
          <a:solidFill>
            <a:schemeClr val="tx1"/>
          </a:solidFill>
          <a:latin typeface="+mn-lt"/>
          <a:ea typeface="+mn-ea"/>
          <a:cs typeface="+mn-cs"/>
        </a:defRPr>
      </a:lvl6pPr>
      <a:lvl7pPr marL="1914675" algn="l" defTabSz="319086" rtl="0" eaLnBrk="1" latinLnBrk="0" hangingPunct="1">
        <a:defRPr sz="1300" kern="1200">
          <a:solidFill>
            <a:schemeClr val="tx1"/>
          </a:solidFill>
          <a:latin typeface="+mn-lt"/>
          <a:ea typeface="+mn-ea"/>
          <a:cs typeface="+mn-cs"/>
        </a:defRPr>
      </a:lvl7pPr>
      <a:lvl8pPr marL="2233799" algn="l" defTabSz="319086" rtl="0" eaLnBrk="1" latinLnBrk="0" hangingPunct="1">
        <a:defRPr sz="1300" kern="1200">
          <a:solidFill>
            <a:schemeClr val="tx1"/>
          </a:solidFill>
          <a:latin typeface="+mn-lt"/>
          <a:ea typeface="+mn-ea"/>
          <a:cs typeface="+mn-cs"/>
        </a:defRPr>
      </a:lvl8pPr>
      <a:lvl9pPr marL="2552903" algn="l" defTabSz="319086"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1" tIns="45711" rIns="91421" bIns="4571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1" tIns="45711" rIns="91421"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1" tIns="45711" rIns="91421" bIns="45711" numCol="1" anchor="t" anchorCtr="0" compatLnSpc="1">
            <a:prstTxWarp prst="textNoShape">
              <a:avLst/>
            </a:prstTxWarp>
          </a:bodyPr>
          <a:lstStyle>
            <a:lvl1pPr>
              <a:defRPr sz="1400">
                <a:cs typeface="+mn-cs"/>
              </a:defRPr>
            </a:lvl1pPr>
          </a:lstStyle>
          <a:p>
            <a:pPr defTabSz="914353" fontAlgn="base">
              <a:spcBef>
                <a:spcPct val="0"/>
              </a:spcBef>
              <a:spcAft>
                <a:spcPct val="0"/>
              </a:spcAft>
              <a:defRPr/>
            </a:pPr>
            <a:endParaRPr lang="en-US">
              <a:solidFill>
                <a:srgbClr val="000000"/>
              </a:solidFill>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1" tIns="45711" rIns="91421" bIns="45711" numCol="1" anchor="t" anchorCtr="0" compatLnSpc="1">
            <a:prstTxWarp prst="textNoShape">
              <a:avLst/>
            </a:prstTxWarp>
          </a:bodyPr>
          <a:lstStyle>
            <a:lvl1pPr algn="ctr">
              <a:defRPr sz="1400">
                <a:cs typeface="+mn-cs"/>
              </a:defRPr>
            </a:lvl1pPr>
          </a:lstStyle>
          <a:p>
            <a:pPr defTabSz="914353" fontAlgn="base">
              <a:spcBef>
                <a:spcPct val="0"/>
              </a:spcBef>
              <a:spcAft>
                <a:spcPct val="0"/>
              </a:spcAft>
              <a:defRPr/>
            </a:pPr>
            <a:endParaRPr lang="en-US">
              <a:solidFill>
                <a:srgbClr val="000000"/>
              </a:solidFill>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1" tIns="45711" rIns="91421" bIns="45711" numCol="1" anchor="t" anchorCtr="0" compatLnSpc="1">
            <a:prstTxWarp prst="textNoShape">
              <a:avLst/>
            </a:prstTxWarp>
          </a:bodyPr>
          <a:lstStyle>
            <a:lvl1pPr algn="r">
              <a:defRPr sz="1400">
                <a:cs typeface="+mn-cs"/>
              </a:defRPr>
            </a:lvl1pPr>
          </a:lstStyle>
          <a:p>
            <a:pPr defTabSz="914353" fontAlgn="base">
              <a:spcBef>
                <a:spcPct val="0"/>
              </a:spcBef>
              <a:spcAft>
                <a:spcPct val="0"/>
              </a:spcAft>
              <a:defRPr/>
            </a:pPr>
            <a:fld id="{A1B9C017-CEC7-FD41-98A2-9A699098E7B2}" type="slidenum">
              <a:rPr lang="en-US" smtClean="0">
                <a:solidFill>
                  <a:srgbClr val="000000"/>
                </a:solidFill>
                <a:latin typeface="Arial" charset="0"/>
                <a:ea typeface="ＭＳ Ｐゴシック" charset="0"/>
              </a:rPr>
              <a:pPr defTabSz="914353" fontAlgn="base">
                <a:spcBef>
                  <a:spcPct val="0"/>
                </a:spcBef>
                <a:spcAft>
                  <a:spcPct val="0"/>
                </a:spcAft>
                <a:defRPr/>
              </a:pPr>
              <a:t>‹#›</a:t>
            </a:fld>
            <a:endParaRPr lang="en-US">
              <a:solidFill>
                <a:srgbClr val="000000"/>
              </a:solidFill>
              <a:latin typeface="Arial" charset="0"/>
              <a:ea typeface="ＭＳ Ｐゴシック" charset="0"/>
            </a:endParaRPr>
          </a:p>
        </p:txBody>
      </p:sp>
    </p:spTree>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106" algn="ctr" rtl="0" fontAlgn="base">
        <a:spcBef>
          <a:spcPct val="0"/>
        </a:spcBef>
        <a:spcAft>
          <a:spcPct val="0"/>
        </a:spcAft>
        <a:defRPr sz="4400">
          <a:solidFill>
            <a:schemeClr val="tx2"/>
          </a:solidFill>
          <a:latin typeface="Arial" charset="0"/>
          <a:ea typeface="ＭＳ Ｐゴシック" charset="0"/>
        </a:defRPr>
      </a:lvl6pPr>
      <a:lvl7pPr marL="914212" algn="ctr" rtl="0" fontAlgn="base">
        <a:spcBef>
          <a:spcPct val="0"/>
        </a:spcBef>
        <a:spcAft>
          <a:spcPct val="0"/>
        </a:spcAft>
        <a:defRPr sz="4400">
          <a:solidFill>
            <a:schemeClr val="tx2"/>
          </a:solidFill>
          <a:latin typeface="Arial" charset="0"/>
          <a:ea typeface="ＭＳ Ｐゴシック" charset="0"/>
        </a:defRPr>
      </a:lvl7pPr>
      <a:lvl8pPr marL="1371320" algn="ctr" rtl="0" fontAlgn="base">
        <a:spcBef>
          <a:spcPct val="0"/>
        </a:spcBef>
        <a:spcAft>
          <a:spcPct val="0"/>
        </a:spcAft>
        <a:defRPr sz="4400">
          <a:solidFill>
            <a:schemeClr val="tx2"/>
          </a:solidFill>
          <a:latin typeface="Arial" charset="0"/>
          <a:ea typeface="ＭＳ Ｐゴシック" charset="0"/>
        </a:defRPr>
      </a:lvl8pPr>
      <a:lvl9pPr marL="1828426" algn="ctr" rtl="0" fontAlgn="base">
        <a:spcBef>
          <a:spcPct val="0"/>
        </a:spcBef>
        <a:spcAft>
          <a:spcPct val="0"/>
        </a:spcAft>
        <a:defRPr sz="4400">
          <a:solidFill>
            <a:schemeClr val="tx2"/>
          </a:solidFill>
          <a:latin typeface="Arial" charset="0"/>
          <a:ea typeface="ＭＳ Ｐゴシック" charset="0"/>
        </a:defRPr>
      </a:lvl9pPr>
    </p:titleStyle>
    <p:bodyStyle>
      <a:lvl1pPr marL="341295" indent="-341295"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1325" indent="-284149" algn="l" rtl="0" eaLnBrk="0" fontAlgn="base" hangingPunct="0">
        <a:spcBef>
          <a:spcPct val="20000"/>
        </a:spcBef>
        <a:spcAft>
          <a:spcPct val="0"/>
        </a:spcAft>
        <a:buChar char="–"/>
        <a:defRPr sz="2800">
          <a:solidFill>
            <a:schemeClr val="tx1"/>
          </a:solidFill>
          <a:latin typeface="+mn-lt"/>
          <a:ea typeface="+mn-ea"/>
        </a:defRPr>
      </a:lvl2pPr>
      <a:lvl3pPr marL="1141355" indent="-227001" algn="l" rtl="0" eaLnBrk="0" fontAlgn="base" hangingPunct="0">
        <a:spcBef>
          <a:spcPct val="20000"/>
        </a:spcBef>
        <a:spcAft>
          <a:spcPct val="0"/>
        </a:spcAft>
        <a:buChar char="•"/>
        <a:defRPr sz="2400">
          <a:solidFill>
            <a:schemeClr val="tx1"/>
          </a:solidFill>
          <a:latin typeface="+mn-lt"/>
          <a:ea typeface="+mn-ea"/>
        </a:defRPr>
      </a:lvl3pPr>
      <a:lvl4pPr marL="1598531" indent="-227001" algn="l" rtl="0" eaLnBrk="0" fontAlgn="base" hangingPunct="0">
        <a:spcBef>
          <a:spcPct val="20000"/>
        </a:spcBef>
        <a:spcAft>
          <a:spcPct val="0"/>
        </a:spcAft>
        <a:buChar char="–"/>
        <a:defRPr sz="2000">
          <a:solidFill>
            <a:schemeClr val="tx1"/>
          </a:solidFill>
          <a:latin typeface="+mn-lt"/>
          <a:ea typeface="+mn-ea"/>
        </a:defRPr>
      </a:lvl4pPr>
      <a:lvl5pPr marL="2055708" indent="-227001" algn="l" rtl="0" eaLnBrk="0" fontAlgn="base" hangingPunct="0">
        <a:spcBef>
          <a:spcPct val="20000"/>
        </a:spcBef>
        <a:spcAft>
          <a:spcPct val="0"/>
        </a:spcAft>
        <a:buChar char="»"/>
        <a:defRPr sz="2000">
          <a:solidFill>
            <a:schemeClr val="tx1"/>
          </a:solidFill>
          <a:latin typeface="+mn-lt"/>
          <a:ea typeface="+mn-ea"/>
        </a:defRPr>
      </a:lvl5pPr>
      <a:lvl6pPr marL="2514087" indent="-228552" algn="l" rtl="0" fontAlgn="base">
        <a:spcBef>
          <a:spcPct val="20000"/>
        </a:spcBef>
        <a:spcAft>
          <a:spcPct val="0"/>
        </a:spcAft>
        <a:buChar char="»"/>
        <a:defRPr sz="2000">
          <a:solidFill>
            <a:schemeClr val="tx1"/>
          </a:solidFill>
          <a:latin typeface="+mn-lt"/>
          <a:ea typeface="+mn-ea"/>
        </a:defRPr>
      </a:lvl6pPr>
      <a:lvl7pPr marL="2971192" indent="-228552" algn="l" rtl="0" fontAlgn="base">
        <a:spcBef>
          <a:spcPct val="20000"/>
        </a:spcBef>
        <a:spcAft>
          <a:spcPct val="0"/>
        </a:spcAft>
        <a:buChar char="»"/>
        <a:defRPr sz="2000">
          <a:solidFill>
            <a:schemeClr val="tx1"/>
          </a:solidFill>
          <a:latin typeface="+mn-lt"/>
          <a:ea typeface="+mn-ea"/>
        </a:defRPr>
      </a:lvl7pPr>
      <a:lvl8pPr marL="3428299" indent="-228552" algn="l" rtl="0" fontAlgn="base">
        <a:spcBef>
          <a:spcPct val="20000"/>
        </a:spcBef>
        <a:spcAft>
          <a:spcPct val="0"/>
        </a:spcAft>
        <a:buChar char="»"/>
        <a:defRPr sz="2000">
          <a:solidFill>
            <a:schemeClr val="tx1"/>
          </a:solidFill>
          <a:latin typeface="+mn-lt"/>
          <a:ea typeface="+mn-ea"/>
        </a:defRPr>
      </a:lvl8pPr>
      <a:lvl9pPr marL="3885404" indent="-22855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2" algn="l" defTabSz="457106" rtl="0" eaLnBrk="1" latinLnBrk="0" hangingPunct="1">
        <a:defRPr sz="1800" kern="1200">
          <a:solidFill>
            <a:schemeClr val="tx1"/>
          </a:solidFill>
          <a:latin typeface="+mn-lt"/>
          <a:ea typeface="+mn-ea"/>
          <a:cs typeface="+mn-cs"/>
        </a:defRPr>
      </a:lvl3pPr>
      <a:lvl4pPr marL="1371320" algn="l" defTabSz="457106" rtl="0" eaLnBrk="1" latinLnBrk="0" hangingPunct="1">
        <a:defRPr sz="1800" kern="1200">
          <a:solidFill>
            <a:schemeClr val="tx1"/>
          </a:solidFill>
          <a:latin typeface="+mn-lt"/>
          <a:ea typeface="+mn-ea"/>
          <a:cs typeface="+mn-cs"/>
        </a:defRPr>
      </a:lvl4pPr>
      <a:lvl5pPr marL="1828426" algn="l" defTabSz="457106" rtl="0" eaLnBrk="1" latinLnBrk="0" hangingPunct="1">
        <a:defRPr sz="1800" kern="1200">
          <a:solidFill>
            <a:schemeClr val="tx1"/>
          </a:solidFill>
          <a:latin typeface="+mn-lt"/>
          <a:ea typeface="+mn-ea"/>
          <a:cs typeface="+mn-cs"/>
        </a:defRPr>
      </a:lvl5pPr>
      <a:lvl6pPr marL="2285532" algn="l" defTabSz="457106" rtl="0" eaLnBrk="1" latinLnBrk="0" hangingPunct="1">
        <a:defRPr sz="1800" kern="1200">
          <a:solidFill>
            <a:schemeClr val="tx1"/>
          </a:solidFill>
          <a:latin typeface="+mn-lt"/>
          <a:ea typeface="+mn-ea"/>
          <a:cs typeface="+mn-cs"/>
        </a:defRPr>
      </a:lvl6pPr>
      <a:lvl7pPr marL="2742640" algn="l" defTabSz="457106" rtl="0" eaLnBrk="1" latinLnBrk="0" hangingPunct="1">
        <a:defRPr sz="1800" kern="1200">
          <a:solidFill>
            <a:schemeClr val="tx1"/>
          </a:solidFill>
          <a:latin typeface="+mn-lt"/>
          <a:ea typeface="+mn-ea"/>
          <a:cs typeface="+mn-cs"/>
        </a:defRPr>
      </a:lvl7pPr>
      <a:lvl8pPr marL="3199744" algn="l" defTabSz="457106" rtl="0" eaLnBrk="1" latinLnBrk="0" hangingPunct="1">
        <a:defRPr sz="1800" kern="1200">
          <a:solidFill>
            <a:schemeClr val="tx1"/>
          </a:solidFill>
          <a:latin typeface="+mn-lt"/>
          <a:ea typeface="+mn-ea"/>
          <a:cs typeface="+mn-cs"/>
        </a:defRPr>
      </a:lvl8pPr>
      <a:lvl9pPr marL="3656852" algn="l" defTabSz="45710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lvl1pPr>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lvl1pPr algn="ctr">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8C706362-97FC-794F-8A63-DEC583D7B840}" type="slidenum">
              <a:rPr lang="en-US">
                <a:solidFill>
                  <a:srgbClr val="000000"/>
                </a:solidFill>
                <a:latin typeface="Arial" charset="0"/>
                <a:ea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endParaRPr>
          </a:p>
        </p:txBody>
      </p:sp>
    </p:spTree>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130" algn="ctr" rtl="0" fontAlgn="base">
        <a:spcBef>
          <a:spcPct val="0"/>
        </a:spcBef>
        <a:spcAft>
          <a:spcPct val="0"/>
        </a:spcAft>
        <a:defRPr sz="4400">
          <a:solidFill>
            <a:schemeClr val="tx2"/>
          </a:solidFill>
          <a:latin typeface="Arial" charset="0"/>
          <a:ea typeface="ＭＳ Ｐゴシック" charset="0"/>
        </a:defRPr>
      </a:lvl6pPr>
      <a:lvl7pPr marL="914259" algn="ctr" rtl="0" fontAlgn="base">
        <a:spcBef>
          <a:spcPct val="0"/>
        </a:spcBef>
        <a:spcAft>
          <a:spcPct val="0"/>
        </a:spcAft>
        <a:defRPr sz="4400">
          <a:solidFill>
            <a:schemeClr val="tx2"/>
          </a:solidFill>
          <a:latin typeface="Arial" charset="0"/>
          <a:ea typeface="ＭＳ Ｐゴシック" charset="0"/>
        </a:defRPr>
      </a:lvl7pPr>
      <a:lvl8pPr marL="1371390" algn="ctr" rtl="0" fontAlgn="base">
        <a:spcBef>
          <a:spcPct val="0"/>
        </a:spcBef>
        <a:spcAft>
          <a:spcPct val="0"/>
        </a:spcAft>
        <a:defRPr sz="4400">
          <a:solidFill>
            <a:schemeClr val="tx2"/>
          </a:solidFill>
          <a:latin typeface="Arial" charset="0"/>
          <a:ea typeface="ＭＳ Ｐゴシック" charset="0"/>
        </a:defRPr>
      </a:lvl8pPr>
      <a:lvl9pPr marL="1828519" algn="ctr" rtl="0" fontAlgn="base">
        <a:spcBef>
          <a:spcPct val="0"/>
        </a:spcBef>
        <a:spcAft>
          <a:spcPct val="0"/>
        </a:spcAft>
        <a:defRPr sz="4400">
          <a:solidFill>
            <a:schemeClr val="tx2"/>
          </a:solidFill>
          <a:latin typeface="Arial" charset="0"/>
          <a:ea typeface="ＭＳ Ｐゴシック"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1363" indent="-284163" algn="l" rtl="0" eaLnBrk="0" fontAlgn="base" hangingPunct="0">
        <a:spcBef>
          <a:spcPct val="20000"/>
        </a:spcBef>
        <a:spcAft>
          <a:spcPct val="0"/>
        </a:spcAft>
        <a:buChar char="–"/>
        <a:defRPr sz="2800">
          <a:solidFill>
            <a:schemeClr val="tx1"/>
          </a:solidFill>
          <a:latin typeface="+mn-lt"/>
          <a:ea typeface="+mn-ea"/>
        </a:defRPr>
      </a:lvl2pPr>
      <a:lvl3pPr marL="1141413" indent="-227013" algn="l" rtl="0" eaLnBrk="0" fontAlgn="base" hangingPunct="0">
        <a:spcBef>
          <a:spcPct val="20000"/>
        </a:spcBef>
        <a:spcAft>
          <a:spcPct val="0"/>
        </a:spcAft>
        <a:buChar char="•"/>
        <a:defRPr sz="2400">
          <a:solidFill>
            <a:schemeClr val="tx1"/>
          </a:solidFill>
          <a:latin typeface="+mn-lt"/>
          <a:ea typeface="+mn-ea"/>
        </a:defRPr>
      </a:lvl3pPr>
      <a:lvl4pPr marL="1598613" indent="-227013" algn="l" rtl="0" eaLnBrk="0" fontAlgn="base" hangingPunct="0">
        <a:spcBef>
          <a:spcPct val="20000"/>
        </a:spcBef>
        <a:spcAft>
          <a:spcPct val="0"/>
        </a:spcAft>
        <a:buChar char="–"/>
        <a:defRPr sz="2000">
          <a:solidFill>
            <a:schemeClr val="tx1"/>
          </a:solidFill>
          <a:latin typeface="+mn-lt"/>
          <a:ea typeface="+mn-ea"/>
        </a:defRPr>
      </a:lvl4pPr>
      <a:lvl5pPr marL="2055813" indent="-227013" algn="l" rtl="0" eaLnBrk="0" fontAlgn="base" hangingPunct="0">
        <a:spcBef>
          <a:spcPct val="20000"/>
        </a:spcBef>
        <a:spcAft>
          <a:spcPct val="0"/>
        </a:spcAft>
        <a:buChar char="»"/>
        <a:defRPr sz="2000">
          <a:solidFill>
            <a:schemeClr val="tx1"/>
          </a:solidFill>
          <a:latin typeface="+mn-lt"/>
          <a:ea typeface="+mn-ea"/>
        </a:defRPr>
      </a:lvl5pPr>
      <a:lvl6pPr marL="2514215" indent="-228564" algn="l" rtl="0" fontAlgn="base">
        <a:spcBef>
          <a:spcPct val="20000"/>
        </a:spcBef>
        <a:spcAft>
          <a:spcPct val="0"/>
        </a:spcAft>
        <a:buChar char="»"/>
        <a:defRPr sz="2000">
          <a:solidFill>
            <a:schemeClr val="tx1"/>
          </a:solidFill>
          <a:latin typeface="+mn-lt"/>
          <a:ea typeface="+mn-ea"/>
        </a:defRPr>
      </a:lvl6pPr>
      <a:lvl7pPr marL="2971344" indent="-228564" algn="l" rtl="0" fontAlgn="base">
        <a:spcBef>
          <a:spcPct val="20000"/>
        </a:spcBef>
        <a:spcAft>
          <a:spcPct val="0"/>
        </a:spcAft>
        <a:buChar char="»"/>
        <a:defRPr sz="2000">
          <a:solidFill>
            <a:schemeClr val="tx1"/>
          </a:solidFill>
          <a:latin typeface="+mn-lt"/>
          <a:ea typeface="+mn-ea"/>
        </a:defRPr>
      </a:lvl7pPr>
      <a:lvl8pPr marL="3428475" indent="-228564" algn="l" rtl="0" fontAlgn="base">
        <a:spcBef>
          <a:spcPct val="20000"/>
        </a:spcBef>
        <a:spcAft>
          <a:spcPct val="0"/>
        </a:spcAft>
        <a:buChar char="»"/>
        <a:defRPr sz="2000">
          <a:solidFill>
            <a:schemeClr val="tx1"/>
          </a:solidFill>
          <a:latin typeface="+mn-lt"/>
          <a:ea typeface="+mn-ea"/>
        </a:defRPr>
      </a:lvl8pPr>
      <a:lvl9pPr marL="3885603" indent="-22856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g"/><Relationship Id="rId6" Type="http://schemas.openxmlformats.org/officeDocument/2006/relationships/image" Target="../media/image5.jpeg"/><Relationship Id="rId7"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5" Type="http://schemas.openxmlformats.org/officeDocument/2006/relationships/image" Target="../media/image24.jpg"/><Relationship Id="rId1" Type="http://schemas.openxmlformats.org/officeDocument/2006/relationships/slideLayout" Target="../slideLayouts/slideLayout25.xml"/><Relationship Id="rId2"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5.wmf"/><Relationship Id="rId3"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oleObject" Target="file:///\\localhost\Users\nilssonmac\Desktop\SLIDES\SYNCHROTRON%20RADIATION\!OLE_LINK2" TargetMode="External"/><Relationship Id="rId5" Type="http://schemas.openxmlformats.org/officeDocument/2006/relationships/image" Target="../media/image27.png"/><Relationship Id="rId1" Type="http://schemas.openxmlformats.org/officeDocument/2006/relationships/vmlDrawing" Target="../drawings/vmlDrawing2.vml"/><Relationship Id="rId2"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18.xml"/><Relationship Id="rId2" Type="http://schemas.openxmlformats.org/officeDocument/2006/relationships/image" Target="../media/image30.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6.jpeg"/><Relationship Id="rId3"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oleObject" Target="../embeddings/oleObject2.bin"/><Relationship Id="rId5" Type="http://schemas.openxmlformats.org/officeDocument/2006/relationships/image" Target="../media/image34.wmf"/><Relationship Id="rId6" Type="http://schemas.openxmlformats.org/officeDocument/2006/relationships/image" Target="../media/image36.png"/><Relationship Id="rId7" Type="http://schemas.openxmlformats.org/officeDocument/2006/relationships/image" Target="../media/image37.jpeg"/><Relationship Id="rId1" Type="http://schemas.openxmlformats.org/officeDocument/2006/relationships/vmlDrawing" Target="../drawings/vmlDrawing3.vml"/><Relationship Id="rId2"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0.xml"/><Relationship Id="rId2"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1.png"/><Relationship Id="rId3" Type="http://schemas.openxmlformats.org/officeDocument/2006/relationships/image" Target="../media/image4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3.png"/><Relationship Id="rId3"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20.xml"/><Relationship Id="rId2"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1" Type="http://schemas.openxmlformats.org/officeDocument/2006/relationships/slideLayout" Target="../slideLayouts/slideLayout20.xml"/><Relationship Id="rId2"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emf"/><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5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60.png"/><Relationship Id="rId7" Type="http://schemas.openxmlformats.org/officeDocument/2006/relationships/image" Target="../media/image61.pn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2.jpeg"/><Relationship Id="rId6" Type="http://schemas.openxmlformats.org/officeDocument/2006/relationships/image" Target="../media/image63.png"/><Relationship Id="rId7" Type="http://schemas.openxmlformats.org/officeDocument/2006/relationships/image" Target="../media/image1.jpeg"/><Relationship Id="rId1" Type="http://schemas.openxmlformats.org/officeDocument/2006/relationships/slideLayout" Target="../slideLayouts/slideLayout20.xml"/><Relationship Id="rId2" Type="http://schemas.openxmlformats.org/officeDocument/2006/relationships/notesSlide" Target="../notesSlides/notesSlide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6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xml"/><Relationship Id="rId3"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6.emf"/><Relationship Id="rId6" Type="http://schemas.openxmlformats.org/officeDocument/2006/relationships/image" Target="../media/image67.png"/><Relationship Id="rId1" Type="http://schemas.openxmlformats.org/officeDocument/2006/relationships/slideLayout" Target="../slideLayouts/slideLayout23.xml"/><Relationship Id="rId2" Type="http://schemas.openxmlformats.org/officeDocument/2006/relationships/notesSlide" Target="../notesSlides/notesSlide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74.png"/><Relationship Id="rId9" Type="http://schemas.openxmlformats.org/officeDocument/2006/relationships/image" Target="../media/image75.png"/><Relationship Id="rId1" Type="http://schemas.openxmlformats.org/officeDocument/2006/relationships/slideLayout" Target="../slideLayouts/slideLayout23.xml"/><Relationship Id="rId2" Type="http://schemas.openxmlformats.org/officeDocument/2006/relationships/image" Target="../media/image6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76.jpeg"/><Relationship Id="rId3" Type="http://schemas.openxmlformats.org/officeDocument/2006/relationships/image" Target="../media/image7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oleObject" Target="../embeddings/oleObject1.bin"/><Relationship Id="rId5" Type="http://schemas.openxmlformats.org/officeDocument/2006/relationships/image" Target="../media/image9.emf"/><Relationship Id="rId1" Type="http://schemas.openxmlformats.org/officeDocument/2006/relationships/vmlDrawing" Target="../drawings/vmlDrawing1.vml"/><Relationship Id="rId2"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 Id="rId3" Type="http://schemas.openxmlformats.org/officeDocument/2006/relationships/image" Target="../media/image7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eg"/><Relationship Id="rId3" Type="http://schemas.openxmlformats.org/officeDocument/2006/relationships/image" Target="../media/image8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82.jpeg"/></Relationships>
</file>

<file path=ppt/slides/_rels/slide43.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jpeg"/><Relationship Id="rId5" Type="http://schemas.openxmlformats.org/officeDocument/2006/relationships/image" Target="../media/image86.png"/><Relationship Id="rId1" Type="http://schemas.openxmlformats.org/officeDocument/2006/relationships/slideLayout" Target="../slideLayouts/slideLayout6.xml"/><Relationship Id="rId2" Type="http://schemas.openxmlformats.org/officeDocument/2006/relationships/image" Target="../media/image83.jpeg"/></Relationships>
</file>

<file path=ppt/slides/_rels/slide44.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jpeg"/><Relationship Id="rId1" Type="http://schemas.openxmlformats.org/officeDocument/2006/relationships/slideLayout" Target="../slideLayouts/slideLayout7.xml"/><Relationship Id="rId2" Type="http://schemas.openxmlformats.org/officeDocument/2006/relationships/image" Target="../media/image87.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90.png"/></Relationships>
</file>

<file path=ppt/slides/_rels/slide46.xml.rels><?xml version="1.0" encoding="UTF-8" standalone="yes"?>
<Relationships xmlns="http://schemas.openxmlformats.org/package/2006/relationships"><Relationship Id="rId3" Type="http://schemas.openxmlformats.org/officeDocument/2006/relationships/image" Target="../media/image91.emf"/><Relationship Id="rId4" Type="http://schemas.openxmlformats.org/officeDocument/2006/relationships/image" Target="../media/image92.jpeg"/><Relationship Id="rId5" Type="http://schemas.openxmlformats.org/officeDocument/2006/relationships/image" Target="../media/image93.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4.emf"/><Relationship Id="rId3" Type="http://schemas.openxmlformats.org/officeDocument/2006/relationships/image" Target="../media/image9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emf"/><Relationship Id="rId3" Type="http://schemas.openxmlformats.org/officeDocument/2006/relationships/image" Target="../media/image97.emf"/></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jpeg"/><Relationship Id="rId5" Type="http://schemas.microsoft.com/office/2007/relationships/hdphoto" Target="../media/hdphoto1.wdp"/><Relationship Id="rId6" Type="http://schemas.openxmlformats.org/officeDocument/2006/relationships/image" Target="../media/image100.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emf"/><Relationship Id="rId3" Type="http://schemas.openxmlformats.org/officeDocument/2006/relationships/image" Target="../media/image102.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104.emf"/><Relationship Id="rId5" Type="http://schemas.openxmlformats.org/officeDocument/2006/relationships/image" Target="../media/image100.emf"/><Relationship Id="rId6" Type="http://schemas.openxmlformats.org/officeDocument/2006/relationships/oleObject" Target="../embeddings/Microsoft_Equation1.bin"/><Relationship Id="rId7" Type="http://schemas.openxmlformats.org/officeDocument/2006/relationships/image" Target="../media/image103.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7.emf"/><Relationship Id="rId3" Type="http://schemas.openxmlformats.org/officeDocument/2006/relationships/image" Target="../media/image108.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2.png"/><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5.xml"/><Relationship Id="rId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2194" y="6661547"/>
            <a:ext cx="426393" cy="15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686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9090" y="6661547"/>
            <a:ext cx="151805" cy="15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TextBox 1"/>
          <p:cNvSpPr txBox="1"/>
          <p:nvPr/>
        </p:nvSpPr>
        <p:spPr>
          <a:xfrm>
            <a:off x="0" y="0"/>
            <a:ext cx="9144000" cy="1754322"/>
          </a:xfrm>
          <a:prstGeom prst="rect">
            <a:avLst/>
          </a:prstGeom>
          <a:noFill/>
        </p:spPr>
        <p:txBody>
          <a:bodyPr wrap="square" lIns="91435" tIns="45718" rIns="91435" bIns="45718" rtlCol="0">
            <a:spAutoFit/>
          </a:bodyPr>
          <a:lstStyle/>
          <a:p>
            <a:r>
              <a:rPr lang="en-US" sz="2800" b="1" dirty="0"/>
              <a:t>Fundamental Studies of Surfaces and Liquids with X-rays; </a:t>
            </a:r>
            <a:endParaRPr lang="en-US" sz="2800" dirty="0"/>
          </a:p>
          <a:p>
            <a:r>
              <a:rPr lang="en-US" sz="2800" b="1" dirty="0"/>
              <a:t>Need for New </a:t>
            </a:r>
            <a:r>
              <a:rPr lang="en-US" sz="2800" b="1" dirty="0" smtClean="0"/>
              <a:t>Instrumentations</a:t>
            </a:r>
          </a:p>
          <a:p>
            <a:endParaRPr lang="en-US" sz="2800" b="1" dirty="0" smtClean="0"/>
          </a:p>
          <a:p>
            <a:r>
              <a:rPr lang="en-US" sz="2400" b="1" dirty="0" smtClean="0"/>
              <a:t>Anders Nilsson, Chemical Physics, FYSIKUM, SU</a:t>
            </a:r>
            <a:endParaRPr lang="en-US" sz="2400" dirty="0"/>
          </a:p>
        </p:txBody>
      </p:sp>
      <p:sp>
        <p:nvSpPr>
          <p:cNvPr id="3" name="TextBox 2"/>
          <p:cNvSpPr txBox="1"/>
          <p:nvPr/>
        </p:nvSpPr>
        <p:spPr>
          <a:xfrm>
            <a:off x="1286933" y="5839250"/>
            <a:ext cx="986558" cy="461661"/>
          </a:xfrm>
          <a:prstGeom prst="rect">
            <a:avLst/>
          </a:prstGeom>
          <a:noFill/>
        </p:spPr>
        <p:txBody>
          <a:bodyPr wrap="none" lIns="91435" tIns="45718" rIns="91435" bIns="45718" rtlCol="0">
            <a:spAutoFit/>
          </a:bodyPr>
          <a:lstStyle/>
          <a:p>
            <a:r>
              <a:rPr lang="en-US" sz="2400" b="1" dirty="0" smtClean="0">
                <a:solidFill>
                  <a:srgbClr val="0000FF"/>
                </a:solidFill>
              </a:rPr>
              <a:t>Water </a:t>
            </a:r>
            <a:endParaRPr lang="en-US" sz="2400" b="1" dirty="0">
              <a:solidFill>
                <a:srgbClr val="0000FF"/>
              </a:solidFill>
            </a:endParaRPr>
          </a:p>
        </p:txBody>
      </p:sp>
      <p:sp>
        <p:nvSpPr>
          <p:cNvPr id="12" name="TextBox 11"/>
          <p:cNvSpPr txBox="1"/>
          <p:nvPr/>
        </p:nvSpPr>
        <p:spPr>
          <a:xfrm>
            <a:off x="3281555" y="5836499"/>
            <a:ext cx="2500945" cy="461661"/>
          </a:xfrm>
          <a:prstGeom prst="rect">
            <a:avLst/>
          </a:prstGeom>
          <a:noFill/>
        </p:spPr>
        <p:txBody>
          <a:bodyPr wrap="none" lIns="91435" tIns="45718" rIns="91435" bIns="45718" rtlCol="0">
            <a:spAutoFit/>
          </a:bodyPr>
          <a:lstStyle/>
          <a:p>
            <a:r>
              <a:rPr lang="en-US" sz="2400" b="1" dirty="0" smtClean="0">
                <a:solidFill>
                  <a:schemeClr val="accent2"/>
                </a:solidFill>
              </a:rPr>
              <a:t>Surface Chemistry</a:t>
            </a:r>
            <a:endParaRPr lang="en-US" sz="2400" b="1" dirty="0">
              <a:solidFill>
                <a:schemeClr val="accent2"/>
              </a:solidFill>
            </a:endParaRPr>
          </a:p>
        </p:txBody>
      </p:sp>
      <p:pic>
        <p:nvPicPr>
          <p:cNvPr id="4" name="Picture 3" descr="cover_nilsson_nomansland_final_portrait_highr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915" y="1980227"/>
            <a:ext cx="2731085" cy="3535418"/>
          </a:xfrm>
          <a:prstGeom prst="rect">
            <a:avLst/>
          </a:prstGeom>
        </p:spPr>
      </p:pic>
      <p:pic>
        <p:nvPicPr>
          <p:cNvPr id="11" name="Picture 1" descr="1231711_cover.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81555" y="2098761"/>
            <a:ext cx="2712845" cy="312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lede 4" descr="Illustration_blaa pile_eng.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41624" y="2353734"/>
            <a:ext cx="2625887" cy="265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6181170" y="5839250"/>
            <a:ext cx="2793393" cy="461661"/>
          </a:xfrm>
          <a:prstGeom prst="rect">
            <a:avLst/>
          </a:prstGeom>
          <a:noFill/>
        </p:spPr>
        <p:txBody>
          <a:bodyPr wrap="none" lIns="91435" tIns="45718" rIns="91435" bIns="45718" rtlCol="0">
            <a:spAutoFit/>
          </a:bodyPr>
          <a:lstStyle/>
          <a:p>
            <a:r>
              <a:rPr lang="en-US" sz="2400" b="1" dirty="0" smtClean="0">
                <a:solidFill>
                  <a:schemeClr val="accent2"/>
                </a:solidFill>
              </a:rPr>
              <a:t>Catalysis and Energy</a:t>
            </a:r>
            <a:endParaRPr lang="en-US" sz="2400" b="1" dirty="0">
              <a:solidFill>
                <a:schemeClr val="accent2"/>
              </a:solidFill>
            </a:endParaRPr>
          </a:p>
        </p:txBody>
      </p:sp>
    </p:spTree>
    <p:extLst>
      <p:ext uri="{BB962C8B-B14F-4D97-AF65-F5344CB8AC3E}">
        <p14:creationId xmlns:p14="http://schemas.microsoft.com/office/powerpoint/2010/main" val="3611653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Text Box 2"/>
          <p:cNvSpPr txBox="1">
            <a:spLocks noChangeArrowheads="1"/>
          </p:cNvSpPr>
          <p:nvPr/>
        </p:nvSpPr>
        <p:spPr bwMode="auto">
          <a:xfrm>
            <a:off x="1616076" y="152400"/>
            <a:ext cx="7129463" cy="590550"/>
          </a:xfrm>
          <a:prstGeom prst="rect">
            <a:avLst/>
          </a:prstGeom>
          <a:solidFill>
            <a:schemeClr val="bg1"/>
          </a:solidFill>
          <a:ln w="9525">
            <a:noFill/>
            <a:miter lim="800000"/>
            <a:headEnd/>
            <a:tailEnd/>
          </a:ln>
          <a:effectLst/>
        </p:spPr>
        <p:txBody>
          <a:bodyPr lIns="91421" tIns="45711" rIns="91421" bIns="45711">
            <a:spAutoFit/>
          </a:bodyPr>
          <a:lstStyle/>
          <a:p>
            <a:pPr defTabSz="914353" fontAlgn="base">
              <a:spcBef>
                <a:spcPct val="0"/>
              </a:spcBef>
              <a:spcAft>
                <a:spcPct val="0"/>
              </a:spcAft>
              <a:defRPr/>
            </a:pPr>
            <a:r>
              <a:rPr lang="en-US" sz="3200" b="1" dirty="0">
                <a:solidFill>
                  <a:srgbClr val="000000"/>
                </a:solidFill>
                <a:effectLst>
                  <a:outerShdw blurRad="38100" dist="38100" dir="2700000" algn="tl">
                    <a:srgbClr val="DDDDDD"/>
                  </a:outerShdw>
                </a:effectLst>
                <a:latin typeface="Calibri"/>
                <a:ea typeface="ＭＳ Ｐゴシック" charset="0"/>
                <a:cs typeface="Calibri"/>
              </a:rPr>
              <a:t>132 meters of FEL </a:t>
            </a:r>
            <a:r>
              <a:rPr lang="en-US" sz="3200" b="1" dirty="0" err="1">
                <a:solidFill>
                  <a:srgbClr val="000000"/>
                </a:solidFill>
                <a:effectLst>
                  <a:outerShdw blurRad="38100" dist="38100" dir="2700000" algn="tl">
                    <a:srgbClr val="DDDDDD"/>
                  </a:outerShdw>
                </a:effectLst>
                <a:latin typeface="Calibri"/>
                <a:ea typeface="ＭＳ Ｐゴシック" charset="0"/>
                <a:cs typeface="Calibri"/>
              </a:rPr>
              <a:t>undulators</a:t>
            </a:r>
            <a:endParaRPr lang="en-US" sz="3200" b="1" dirty="0">
              <a:solidFill>
                <a:srgbClr val="000000"/>
              </a:solidFill>
              <a:effectLst>
                <a:outerShdw blurRad="38100" dist="38100" dir="2700000" algn="tl">
                  <a:srgbClr val="DDDDDD"/>
                </a:outerShdw>
              </a:effectLst>
              <a:latin typeface="Calibri"/>
              <a:ea typeface="ＭＳ Ｐゴシック" charset="0"/>
              <a:cs typeface="Calibri"/>
            </a:endParaRPr>
          </a:p>
        </p:txBody>
      </p:sp>
      <p:pic>
        <p:nvPicPr>
          <p:cNvPr id="8192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801688"/>
            <a:ext cx="8839200" cy="590391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42"/>
            <a:ext cx="8229600" cy="588962"/>
          </a:xfrm>
        </p:spPr>
        <p:txBody>
          <a:bodyPr/>
          <a:lstStyle/>
          <a:p>
            <a:r>
              <a:rPr lang="en-US" sz="2800" dirty="0" smtClean="0"/>
              <a:t>X-ray Facilities of Interest in Europe</a:t>
            </a:r>
            <a:endParaRPr lang="en-US" sz="2800" dirty="0"/>
          </a:p>
        </p:txBody>
      </p:sp>
      <p:pic>
        <p:nvPicPr>
          <p:cNvPr id="4" name="Picture 3" descr="LuftbildmitBeschleunigern2012_PETRAIII_460Pixe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057" y="1442890"/>
            <a:ext cx="3138643" cy="2087880"/>
          </a:xfrm>
          <a:prstGeom prst="rect">
            <a:avLst/>
          </a:prstGeom>
        </p:spPr>
      </p:pic>
      <p:pic>
        <p:nvPicPr>
          <p:cNvPr id="5" name="Picture 4" descr="roof_render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0" y="1493689"/>
            <a:ext cx="3479800" cy="2087880"/>
          </a:xfrm>
          <a:prstGeom prst="rect">
            <a:avLst/>
          </a:prstGeom>
        </p:spPr>
      </p:pic>
      <p:pic>
        <p:nvPicPr>
          <p:cNvPr id="6" name="Picture 5" descr="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466" y="4313766"/>
            <a:ext cx="3492500" cy="2324100"/>
          </a:xfrm>
          <a:prstGeom prst="rect">
            <a:avLst/>
          </a:prstGeom>
        </p:spPr>
      </p:pic>
      <p:pic>
        <p:nvPicPr>
          <p:cNvPr id="7" name="Picture 6" descr="ElettraampFERMI_Sept_2010smal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5333" y="4313766"/>
            <a:ext cx="3492973" cy="2324100"/>
          </a:xfrm>
          <a:prstGeom prst="rect">
            <a:avLst/>
          </a:prstGeom>
        </p:spPr>
      </p:pic>
      <p:sp>
        <p:nvSpPr>
          <p:cNvPr id="8" name="TextBox 7"/>
          <p:cNvSpPr txBox="1"/>
          <p:nvPr/>
        </p:nvSpPr>
        <p:spPr>
          <a:xfrm>
            <a:off x="1286933" y="1073558"/>
            <a:ext cx="2583610" cy="369332"/>
          </a:xfrm>
          <a:prstGeom prst="rect">
            <a:avLst/>
          </a:prstGeom>
          <a:noFill/>
        </p:spPr>
        <p:txBody>
          <a:bodyPr wrap="none" rtlCol="0">
            <a:spAutoFit/>
          </a:bodyPr>
          <a:lstStyle/>
          <a:p>
            <a:r>
              <a:rPr lang="en-US" dirty="0" smtClean="0"/>
              <a:t>SR PETRA in Hamburg</a:t>
            </a:r>
            <a:endParaRPr lang="en-US" dirty="0"/>
          </a:p>
        </p:txBody>
      </p:sp>
      <p:sp>
        <p:nvSpPr>
          <p:cNvPr id="9" name="TextBox 8"/>
          <p:cNvSpPr txBox="1"/>
          <p:nvPr/>
        </p:nvSpPr>
        <p:spPr>
          <a:xfrm>
            <a:off x="5638797" y="1024359"/>
            <a:ext cx="2109209" cy="369332"/>
          </a:xfrm>
          <a:prstGeom prst="rect">
            <a:avLst/>
          </a:prstGeom>
          <a:noFill/>
        </p:spPr>
        <p:txBody>
          <a:bodyPr wrap="none" rtlCol="0">
            <a:spAutoFit/>
          </a:bodyPr>
          <a:lstStyle/>
          <a:p>
            <a:r>
              <a:rPr lang="en-US" dirty="0" smtClean="0"/>
              <a:t>SR MAXIV in Lund</a:t>
            </a:r>
            <a:endParaRPr lang="en-US" dirty="0"/>
          </a:p>
        </p:txBody>
      </p:sp>
      <p:sp>
        <p:nvSpPr>
          <p:cNvPr id="10" name="TextBox 9"/>
          <p:cNvSpPr txBox="1"/>
          <p:nvPr/>
        </p:nvSpPr>
        <p:spPr>
          <a:xfrm>
            <a:off x="457200" y="3820314"/>
            <a:ext cx="3747014" cy="369332"/>
          </a:xfrm>
          <a:prstGeom prst="rect">
            <a:avLst/>
          </a:prstGeom>
          <a:noFill/>
        </p:spPr>
        <p:txBody>
          <a:bodyPr wrap="none" rtlCol="0">
            <a:spAutoFit/>
          </a:bodyPr>
          <a:lstStyle/>
          <a:p>
            <a:r>
              <a:rPr lang="en-US" dirty="0" smtClean="0"/>
              <a:t>FEL FLASH and XFEL in Hamburg</a:t>
            </a:r>
            <a:endParaRPr lang="en-US" dirty="0"/>
          </a:p>
        </p:txBody>
      </p:sp>
      <p:sp>
        <p:nvSpPr>
          <p:cNvPr id="11" name="TextBox 10"/>
          <p:cNvSpPr txBox="1"/>
          <p:nvPr/>
        </p:nvSpPr>
        <p:spPr>
          <a:xfrm>
            <a:off x="5841991" y="3820314"/>
            <a:ext cx="1903398" cy="369332"/>
          </a:xfrm>
          <a:prstGeom prst="rect">
            <a:avLst/>
          </a:prstGeom>
          <a:noFill/>
        </p:spPr>
        <p:txBody>
          <a:bodyPr wrap="none" rtlCol="0">
            <a:spAutoFit/>
          </a:bodyPr>
          <a:lstStyle/>
          <a:p>
            <a:r>
              <a:rPr lang="en-US" dirty="0" smtClean="0"/>
              <a:t>FERMI in Trieste</a:t>
            </a:r>
            <a:endParaRPr lang="en-US" dirty="0"/>
          </a:p>
        </p:txBody>
      </p:sp>
    </p:spTree>
    <p:extLst>
      <p:ext uri="{BB962C8B-B14F-4D97-AF65-F5344CB8AC3E}">
        <p14:creationId xmlns:p14="http://schemas.microsoft.com/office/powerpoint/2010/main" val="194383381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bwMode="auto">
          <a:xfrm>
            <a:off x="479971" y="106040"/>
            <a:ext cx="8229824" cy="77688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sv-SE" sz="3600" b="1">
                <a:solidFill>
                  <a:schemeClr val="accent2"/>
                </a:solidFill>
                <a:latin typeface="Times New Roman" charset="0"/>
                <a:ea typeface="ヒラギノ角ゴ ProN W3" charset="0"/>
                <a:cs typeface="ヒラギノ角ゴ ProN W3" charset="0"/>
              </a:rPr>
              <a:t>Ammonia feeds the world; Fertilizers</a:t>
            </a:r>
            <a:endParaRPr lang="en-US" sz="3600" b="1">
              <a:solidFill>
                <a:schemeClr val="accent2"/>
              </a:solidFill>
              <a:latin typeface="Times New Roman" charset="0"/>
              <a:ea typeface="ヒラギノ角ゴ ProN W3" charset="0"/>
              <a:cs typeface="ヒラギノ角ゴ ProN W3" charset="0"/>
            </a:endParaRPr>
          </a:p>
        </p:txBody>
      </p:sp>
      <p:grpSp>
        <p:nvGrpSpPr>
          <p:cNvPr id="106500" name="Group 4"/>
          <p:cNvGrpSpPr>
            <a:grpSpLocks/>
          </p:cNvGrpSpPr>
          <p:nvPr/>
        </p:nvGrpSpPr>
        <p:grpSpPr bwMode="auto">
          <a:xfrm>
            <a:off x="3767299" y="1746261"/>
            <a:ext cx="5168303" cy="4540622"/>
            <a:chOff x="3014" y="1406"/>
            <a:chExt cx="2504" cy="2685"/>
          </a:xfrm>
        </p:grpSpPr>
        <p:pic>
          <p:nvPicPr>
            <p:cNvPr id="1065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9" y="1603"/>
              <a:ext cx="1614" cy="2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6502" name="Text Box 6"/>
            <p:cNvSpPr txBox="1">
              <a:spLocks noChangeArrowheads="1"/>
            </p:cNvSpPr>
            <p:nvPr/>
          </p:nvSpPr>
          <p:spPr bwMode="auto">
            <a:xfrm>
              <a:off x="4884" y="1495"/>
              <a:ext cx="289"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da-DK" b="1">
                  <a:solidFill>
                    <a:srgbClr val="009900"/>
                  </a:solidFill>
                </a:rPr>
                <a:t>100</a:t>
              </a:r>
              <a:endParaRPr lang="en-GB" b="1">
                <a:solidFill>
                  <a:srgbClr val="009900"/>
                </a:solidFill>
              </a:endParaRPr>
            </a:p>
          </p:txBody>
        </p:sp>
        <p:sp>
          <p:nvSpPr>
            <p:cNvPr id="106503" name="Text Box 7"/>
            <p:cNvSpPr txBox="1">
              <a:spLocks noChangeArrowheads="1"/>
            </p:cNvSpPr>
            <p:nvPr/>
          </p:nvSpPr>
          <p:spPr bwMode="auto">
            <a:xfrm>
              <a:off x="4905" y="1907"/>
              <a:ext cx="222"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da-DK" b="1" dirty="0">
                  <a:solidFill>
                    <a:srgbClr val="009900"/>
                  </a:solidFill>
                </a:rPr>
                <a:t>80</a:t>
              </a:r>
              <a:endParaRPr lang="en-GB" b="1" dirty="0">
                <a:solidFill>
                  <a:srgbClr val="009900"/>
                </a:solidFill>
              </a:endParaRPr>
            </a:p>
          </p:txBody>
        </p:sp>
        <p:sp>
          <p:nvSpPr>
            <p:cNvPr id="106504" name="Text Box 8"/>
            <p:cNvSpPr txBox="1">
              <a:spLocks noChangeArrowheads="1"/>
            </p:cNvSpPr>
            <p:nvPr/>
          </p:nvSpPr>
          <p:spPr bwMode="auto">
            <a:xfrm>
              <a:off x="4905" y="2311"/>
              <a:ext cx="222"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da-DK" b="1">
                  <a:solidFill>
                    <a:srgbClr val="009900"/>
                  </a:solidFill>
                </a:rPr>
                <a:t>60</a:t>
              </a:r>
              <a:endParaRPr lang="en-GB" b="1">
                <a:solidFill>
                  <a:srgbClr val="009900"/>
                </a:solidFill>
              </a:endParaRPr>
            </a:p>
          </p:txBody>
        </p:sp>
        <p:sp>
          <p:nvSpPr>
            <p:cNvPr id="106505" name="Text Box 9"/>
            <p:cNvSpPr txBox="1">
              <a:spLocks noChangeArrowheads="1"/>
            </p:cNvSpPr>
            <p:nvPr/>
          </p:nvSpPr>
          <p:spPr bwMode="auto">
            <a:xfrm>
              <a:off x="4905" y="2727"/>
              <a:ext cx="222"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da-DK" b="1">
                  <a:solidFill>
                    <a:srgbClr val="009900"/>
                  </a:solidFill>
                </a:rPr>
                <a:t>40</a:t>
              </a:r>
              <a:endParaRPr lang="en-GB" b="1">
                <a:solidFill>
                  <a:srgbClr val="009900"/>
                </a:solidFill>
              </a:endParaRPr>
            </a:p>
          </p:txBody>
        </p:sp>
        <p:sp>
          <p:nvSpPr>
            <p:cNvPr id="106506" name="Text Box 10"/>
            <p:cNvSpPr txBox="1">
              <a:spLocks noChangeArrowheads="1"/>
            </p:cNvSpPr>
            <p:nvPr/>
          </p:nvSpPr>
          <p:spPr bwMode="auto">
            <a:xfrm>
              <a:off x="4905" y="3139"/>
              <a:ext cx="222"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da-DK" b="1">
                  <a:solidFill>
                    <a:srgbClr val="009900"/>
                  </a:solidFill>
                </a:rPr>
                <a:t>20</a:t>
              </a:r>
              <a:endParaRPr lang="en-GB" b="1">
                <a:solidFill>
                  <a:srgbClr val="009900"/>
                </a:solidFill>
              </a:endParaRPr>
            </a:p>
          </p:txBody>
        </p:sp>
        <p:sp>
          <p:nvSpPr>
            <p:cNvPr id="106507" name="Text Box 11"/>
            <p:cNvSpPr txBox="1">
              <a:spLocks noChangeArrowheads="1"/>
            </p:cNvSpPr>
            <p:nvPr/>
          </p:nvSpPr>
          <p:spPr bwMode="auto">
            <a:xfrm>
              <a:off x="4926" y="3527"/>
              <a:ext cx="156"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da-DK" b="1">
                  <a:solidFill>
                    <a:srgbClr val="009900"/>
                  </a:solidFill>
                </a:rPr>
                <a:t>0</a:t>
              </a:r>
              <a:endParaRPr lang="en-GB" b="1">
                <a:solidFill>
                  <a:srgbClr val="009900"/>
                </a:solidFill>
              </a:endParaRPr>
            </a:p>
          </p:txBody>
        </p:sp>
        <p:sp>
          <p:nvSpPr>
            <p:cNvPr id="106508" name="Text Box 12"/>
            <p:cNvSpPr txBox="1">
              <a:spLocks noChangeArrowheads="1"/>
            </p:cNvSpPr>
            <p:nvPr/>
          </p:nvSpPr>
          <p:spPr bwMode="auto">
            <a:xfrm>
              <a:off x="4430" y="3675"/>
              <a:ext cx="355"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da-DK" b="1"/>
                <a:t>1975</a:t>
              </a:r>
              <a:endParaRPr lang="en-GB" b="1"/>
            </a:p>
          </p:txBody>
        </p:sp>
        <p:sp>
          <p:nvSpPr>
            <p:cNvPr id="106509" name="Text Box 13"/>
            <p:cNvSpPr txBox="1">
              <a:spLocks noChangeArrowheads="1"/>
            </p:cNvSpPr>
            <p:nvPr/>
          </p:nvSpPr>
          <p:spPr bwMode="auto">
            <a:xfrm>
              <a:off x="4010" y="3675"/>
              <a:ext cx="355"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da-DK" b="1"/>
                <a:t>1950</a:t>
              </a:r>
              <a:endParaRPr lang="en-GB" b="1"/>
            </a:p>
          </p:txBody>
        </p:sp>
        <p:sp>
          <p:nvSpPr>
            <p:cNvPr id="106510" name="Text Box 14"/>
            <p:cNvSpPr txBox="1">
              <a:spLocks noChangeArrowheads="1"/>
            </p:cNvSpPr>
            <p:nvPr/>
          </p:nvSpPr>
          <p:spPr bwMode="auto">
            <a:xfrm>
              <a:off x="3590" y="3675"/>
              <a:ext cx="355"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da-DK" b="1"/>
                <a:t>1925</a:t>
              </a:r>
              <a:endParaRPr lang="en-GB" b="1"/>
            </a:p>
          </p:txBody>
        </p:sp>
        <p:sp>
          <p:nvSpPr>
            <p:cNvPr id="106511" name="Text Box 15"/>
            <p:cNvSpPr txBox="1">
              <a:spLocks noChangeArrowheads="1"/>
            </p:cNvSpPr>
            <p:nvPr/>
          </p:nvSpPr>
          <p:spPr bwMode="auto">
            <a:xfrm>
              <a:off x="3178" y="3675"/>
              <a:ext cx="355"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da-DK" b="1"/>
                <a:t>1900</a:t>
              </a:r>
              <a:endParaRPr lang="en-GB" b="1"/>
            </a:p>
          </p:txBody>
        </p:sp>
        <p:sp>
          <p:nvSpPr>
            <p:cNvPr id="106512" name="Text Box 16"/>
            <p:cNvSpPr txBox="1">
              <a:spLocks noChangeArrowheads="1"/>
            </p:cNvSpPr>
            <p:nvPr/>
          </p:nvSpPr>
          <p:spPr bwMode="auto">
            <a:xfrm>
              <a:off x="3242" y="3531"/>
              <a:ext cx="156"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hangingPunct="0">
                <a:defRPr/>
              </a:pPr>
              <a:r>
                <a:rPr lang="da-DK" b="1">
                  <a:solidFill>
                    <a:schemeClr val="folHlink"/>
                  </a:solidFill>
                </a:rPr>
                <a:t>0</a:t>
              </a:r>
              <a:endParaRPr lang="en-GB" b="1">
                <a:solidFill>
                  <a:schemeClr val="folHlink"/>
                </a:solidFill>
              </a:endParaRPr>
            </a:p>
          </p:txBody>
        </p:sp>
        <p:sp>
          <p:nvSpPr>
            <p:cNvPr id="106513" name="Text Box 17"/>
            <p:cNvSpPr txBox="1">
              <a:spLocks noChangeArrowheads="1"/>
            </p:cNvSpPr>
            <p:nvPr/>
          </p:nvSpPr>
          <p:spPr bwMode="auto">
            <a:xfrm>
              <a:off x="3242" y="3227"/>
              <a:ext cx="156"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hangingPunct="0">
                <a:defRPr/>
              </a:pPr>
              <a:r>
                <a:rPr lang="da-DK" b="1">
                  <a:solidFill>
                    <a:schemeClr val="folHlink"/>
                  </a:solidFill>
                </a:rPr>
                <a:t>1</a:t>
              </a:r>
              <a:endParaRPr lang="en-GB" b="1">
                <a:solidFill>
                  <a:schemeClr val="folHlink"/>
                </a:solidFill>
              </a:endParaRPr>
            </a:p>
          </p:txBody>
        </p:sp>
        <p:sp>
          <p:nvSpPr>
            <p:cNvPr id="106514" name="Text Box 18"/>
            <p:cNvSpPr txBox="1">
              <a:spLocks noChangeArrowheads="1"/>
            </p:cNvSpPr>
            <p:nvPr/>
          </p:nvSpPr>
          <p:spPr bwMode="auto">
            <a:xfrm>
              <a:off x="3242" y="2903"/>
              <a:ext cx="156"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hangingPunct="0">
                <a:defRPr/>
              </a:pPr>
              <a:r>
                <a:rPr lang="da-DK" b="1">
                  <a:solidFill>
                    <a:schemeClr val="folHlink"/>
                  </a:solidFill>
                </a:rPr>
                <a:t>2</a:t>
              </a:r>
              <a:endParaRPr lang="en-GB" b="1">
                <a:solidFill>
                  <a:schemeClr val="folHlink"/>
                </a:solidFill>
              </a:endParaRPr>
            </a:p>
          </p:txBody>
        </p:sp>
        <p:sp>
          <p:nvSpPr>
            <p:cNvPr id="106515" name="Text Box 19"/>
            <p:cNvSpPr txBox="1">
              <a:spLocks noChangeArrowheads="1"/>
            </p:cNvSpPr>
            <p:nvPr/>
          </p:nvSpPr>
          <p:spPr bwMode="auto">
            <a:xfrm>
              <a:off x="3242" y="2583"/>
              <a:ext cx="156"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hangingPunct="0">
                <a:defRPr/>
              </a:pPr>
              <a:r>
                <a:rPr lang="da-DK" b="1">
                  <a:solidFill>
                    <a:schemeClr val="folHlink"/>
                  </a:solidFill>
                </a:rPr>
                <a:t>3</a:t>
              </a:r>
              <a:endParaRPr lang="en-GB" b="1">
                <a:solidFill>
                  <a:schemeClr val="folHlink"/>
                </a:solidFill>
              </a:endParaRPr>
            </a:p>
          </p:txBody>
        </p:sp>
        <p:sp>
          <p:nvSpPr>
            <p:cNvPr id="106516" name="Text Box 20"/>
            <p:cNvSpPr txBox="1">
              <a:spLocks noChangeArrowheads="1"/>
            </p:cNvSpPr>
            <p:nvPr/>
          </p:nvSpPr>
          <p:spPr bwMode="auto">
            <a:xfrm>
              <a:off x="3242" y="2267"/>
              <a:ext cx="156"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hangingPunct="0">
                <a:defRPr/>
              </a:pPr>
              <a:r>
                <a:rPr lang="da-DK" b="1">
                  <a:solidFill>
                    <a:schemeClr val="folHlink"/>
                  </a:solidFill>
                </a:rPr>
                <a:t>4</a:t>
              </a:r>
              <a:endParaRPr lang="en-GB" b="1">
                <a:solidFill>
                  <a:schemeClr val="folHlink"/>
                </a:solidFill>
              </a:endParaRPr>
            </a:p>
          </p:txBody>
        </p:sp>
        <p:sp>
          <p:nvSpPr>
            <p:cNvPr id="106517" name="Text Box 21"/>
            <p:cNvSpPr txBox="1">
              <a:spLocks noChangeArrowheads="1"/>
            </p:cNvSpPr>
            <p:nvPr/>
          </p:nvSpPr>
          <p:spPr bwMode="auto">
            <a:xfrm>
              <a:off x="3242" y="1947"/>
              <a:ext cx="156"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hangingPunct="0">
                <a:defRPr/>
              </a:pPr>
              <a:r>
                <a:rPr lang="da-DK" b="1">
                  <a:solidFill>
                    <a:schemeClr val="folHlink"/>
                  </a:solidFill>
                </a:rPr>
                <a:t>5</a:t>
              </a:r>
              <a:endParaRPr lang="en-GB" b="1">
                <a:solidFill>
                  <a:schemeClr val="folHlink"/>
                </a:solidFill>
              </a:endParaRPr>
            </a:p>
          </p:txBody>
        </p:sp>
        <p:sp>
          <p:nvSpPr>
            <p:cNvPr id="106518" name="Text Box 22"/>
            <p:cNvSpPr txBox="1">
              <a:spLocks noChangeArrowheads="1"/>
            </p:cNvSpPr>
            <p:nvPr/>
          </p:nvSpPr>
          <p:spPr bwMode="auto">
            <a:xfrm>
              <a:off x="3242" y="1631"/>
              <a:ext cx="156"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hangingPunct="0">
                <a:defRPr/>
              </a:pPr>
              <a:r>
                <a:rPr lang="da-DK" b="1">
                  <a:solidFill>
                    <a:schemeClr val="folHlink"/>
                  </a:solidFill>
                </a:rPr>
                <a:t>6</a:t>
              </a:r>
              <a:endParaRPr lang="en-GB" b="1">
                <a:solidFill>
                  <a:schemeClr val="folHlink"/>
                </a:solidFill>
              </a:endParaRPr>
            </a:p>
          </p:txBody>
        </p:sp>
        <p:sp>
          <p:nvSpPr>
            <p:cNvPr id="106519" name="Text Box 23"/>
            <p:cNvSpPr txBox="1">
              <a:spLocks noChangeArrowheads="1"/>
            </p:cNvSpPr>
            <p:nvPr/>
          </p:nvSpPr>
          <p:spPr bwMode="auto">
            <a:xfrm rot="16200000">
              <a:off x="2116" y="2694"/>
              <a:ext cx="1976"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da-DK" b="1">
                  <a:solidFill>
                    <a:schemeClr val="folHlink"/>
                  </a:solidFill>
                </a:rPr>
                <a:t>World population (billions)</a:t>
              </a:r>
              <a:endParaRPr lang="en-GB" b="1">
                <a:solidFill>
                  <a:schemeClr val="folHlink"/>
                </a:solidFill>
              </a:endParaRPr>
            </a:p>
          </p:txBody>
        </p:sp>
        <p:sp>
          <p:nvSpPr>
            <p:cNvPr id="106520" name="Text Box 24"/>
            <p:cNvSpPr txBox="1">
              <a:spLocks noChangeArrowheads="1"/>
            </p:cNvSpPr>
            <p:nvPr/>
          </p:nvSpPr>
          <p:spPr bwMode="auto">
            <a:xfrm rot="16200000">
              <a:off x="4113" y="2498"/>
              <a:ext cx="2498" cy="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da-DK" b="1">
                  <a:solidFill>
                    <a:srgbClr val="009900"/>
                  </a:solidFill>
                </a:rPr>
                <a:t>Consumption of nitrogen fertilizer</a:t>
              </a:r>
            </a:p>
            <a:p>
              <a:pPr eaLnBrk="0" hangingPunct="0">
                <a:defRPr/>
              </a:pPr>
              <a:r>
                <a:rPr lang="da-DK" b="1">
                  <a:solidFill>
                    <a:srgbClr val="009900"/>
                  </a:solidFill>
                </a:rPr>
                <a:t>(megaton)</a:t>
              </a:r>
              <a:endParaRPr lang="en-GB" b="1">
                <a:solidFill>
                  <a:srgbClr val="009900"/>
                </a:solidFill>
              </a:endParaRPr>
            </a:p>
          </p:txBody>
        </p:sp>
        <p:sp>
          <p:nvSpPr>
            <p:cNvPr id="106521" name="Text Box 25"/>
            <p:cNvSpPr txBox="1">
              <a:spLocks noChangeArrowheads="1"/>
            </p:cNvSpPr>
            <p:nvPr/>
          </p:nvSpPr>
          <p:spPr bwMode="auto">
            <a:xfrm>
              <a:off x="4010" y="3873"/>
              <a:ext cx="350"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da-DK" b="1"/>
                <a:t>Year</a:t>
              </a:r>
              <a:endParaRPr lang="en-GB" b="1"/>
            </a:p>
          </p:txBody>
        </p:sp>
      </p:grpSp>
      <p:sp>
        <p:nvSpPr>
          <p:cNvPr id="106522" name="Text Box 26"/>
          <p:cNvSpPr txBox="1">
            <a:spLocks noChangeArrowheads="1"/>
          </p:cNvSpPr>
          <p:nvPr/>
        </p:nvSpPr>
        <p:spPr bwMode="auto">
          <a:xfrm>
            <a:off x="283518" y="1699992"/>
            <a:ext cx="2824014" cy="59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spAutoFit/>
          </a:bodyPr>
          <a:lstStyle/>
          <a:p>
            <a:pPr>
              <a:defRPr/>
            </a:pPr>
            <a:r>
              <a:rPr lang="sv-SE" sz="3200">
                <a:solidFill>
                  <a:schemeClr val="accent2"/>
                </a:solidFill>
                <a:latin typeface="Times New Roman" charset="0"/>
              </a:rPr>
              <a:t>N</a:t>
            </a:r>
            <a:r>
              <a:rPr lang="sv-SE" sz="3200" baseline="-25000">
                <a:solidFill>
                  <a:schemeClr val="accent2"/>
                </a:solidFill>
                <a:latin typeface="Times New Roman" charset="0"/>
              </a:rPr>
              <a:t>2</a:t>
            </a:r>
            <a:r>
              <a:rPr lang="sv-SE" sz="3200">
                <a:solidFill>
                  <a:schemeClr val="accent2"/>
                </a:solidFill>
                <a:latin typeface="Times New Roman" charset="0"/>
              </a:rPr>
              <a:t>+3H</a:t>
            </a:r>
            <a:r>
              <a:rPr lang="sv-SE" sz="3200" baseline="-25000">
                <a:solidFill>
                  <a:schemeClr val="accent2"/>
                </a:solidFill>
                <a:latin typeface="Times New Roman" charset="0"/>
              </a:rPr>
              <a:t>2</a:t>
            </a:r>
            <a:r>
              <a:rPr lang="sv-SE" sz="3200">
                <a:solidFill>
                  <a:schemeClr val="accent2"/>
                </a:solidFill>
                <a:latin typeface="Times New Roman" charset="0"/>
                <a:sym typeface="Wingdings 3" charset="0"/>
              </a:rPr>
              <a:t></a:t>
            </a:r>
            <a:r>
              <a:rPr lang="sv-SE" sz="3200">
                <a:solidFill>
                  <a:schemeClr val="accent2"/>
                </a:solidFill>
                <a:latin typeface="Times New Roman" charset="0"/>
                <a:sym typeface="Wingdings" charset="0"/>
              </a:rPr>
              <a:t>2NH</a:t>
            </a:r>
            <a:r>
              <a:rPr lang="sv-SE" sz="3200" baseline="-25000">
                <a:solidFill>
                  <a:schemeClr val="accent2"/>
                </a:solidFill>
                <a:latin typeface="Times New Roman" charset="0"/>
                <a:sym typeface="Wingdings" charset="0"/>
              </a:rPr>
              <a:t>3  </a:t>
            </a:r>
            <a:endParaRPr lang="en-GB" sz="3200" baseline="-25000">
              <a:solidFill>
                <a:schemeClr val="accent2"/>
              </a:solidFill>
              <a:latin typeface="Times New Roman" charset="0"/>
            </a:endParaRPr>
          </a:p>
        </p:txBody>
      </p:sp>
      <p:sp>
        <p:nvSpPr>
          <p:cNvPr id="106523" name="Text Box 27"/>
          <p:cNvSpPr txBox="1">
            <a:spLocks noChangeArrowheads="1"/>
          </p:cNvSpPr>
          <p:nvPr/>
        </p:nvSpPr>
        <p:spPr bwMode="auto">
          <a:xfrm>
            <a:off x="315889" y="2492499"/>
            <a:ext cx="2789411" cy="459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spAutoFit/>
          </a:bodyPr>
          <a:lstStyle/>
          <a:p>
            <a:pPr>
              <a:defRPr/>
            </a:pPr>
            <a:r>
              <a:rPr lang="en-US" sz="2400" dirty="0">
                <a:latin typeface="Times New Roman" charset="0"/>
              </a:rPr>
              <a:t>Haber Bosch Process</a:t>
            </a:r>
          </a:p>
        </p:txBody>
      </p:sp>
      <p:pic>
        <p:nvPicPr>
          <p:cNvPr id="11269" name="Picture 31" descr="hydrogen_metal_cataly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684" y="2997027"/>
            <a:ext cx="2447851" cy="1957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28" name="Text Box 32"/>
          <p:cNvSpPr txBox="1">
            <a:spLocks noChangeArrowheads="1"/>
          </p:cNvSpPr>
          <p:nvPr/>
        </p:nvSpPr>
        <p:spPr bwMode="auto">
          <a:xfrm>
            <a:off x="361653" y="5105551"/>
            <a:ext cx="1012307" cy="373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spAutoFit/>
          </a:bodyPr>
          <a:lstStyle/>
          <a:p>
            <a:pPr>
              <a:defRPr/>
            </a:pPr>
            <a:r>
              <a:rPr lang="sv-SE" dirty="0" err="1"/>
              <a:t>Catalysis</a:t>
            </a:r>
            <a:endParaRPr lang="en-US" dirty="0"/>
          </a:p>
        </p:txBody>
      </p:sp>
      <p:sp>
        <p:nvSpPr>
          <p:cNvPr id="106529" name="Text Box 33"/>
          <p:cNvSpPr txBox="1">
            <a:spLocks noChangeArrowheads="1"/>
          </p:cNvSpPr>
          <p:nvPr/>
        </p:nvSpPr>
        <p:spPr bwMode="auto">
          <a:xfrm>
            <a:off x="79252" y="5708303"/>
            <a:ext cx="2956842" cy="399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spAutoFit/>
          </a:bodyPr>
          <a:lstStyle/>
          <a:p>
            <a:pPr>
              <a:defRPr/>
            </a:pPr>
            <a:r>
              <a:rPr lang="sv-SE" sz="2000" dirty="0" err="1"/>
              <a:t>Nobelprize</a:t>
            </a:r>
            <a:r>
              <a:rPr lang="sv-SE" sz="2000" dirty="0"/>
              <a:t> 1918 and 2007</a:t>
            </a:r>
            <a:endParaRPr lang="en-US" sz="2000" dirty="0"/>
          </a:p>
        </p:txBody>
      </p:sp>
      <p:sp>
        <p:nvSpPr>
          <p:cNvPr id="33" name="TextBox 32"/>
          <p:cNvSpPr txBox="1">
            <a:spLocks noChangeArrowheads="1"/>
          </p:cNvSpPr>
          <p:nvPr/>
        </p:nvSpPr>
        <p:spPr bwMode="auto">
          <a:xfrm>
            <a:off x="611684" y="904074"/>
            <a:ext cx="8036036" cy="677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dirty="0">
                <a:solidFill>
                  <a:srgbClr val="FF0000"/>
                </a:solidFill>
              </a:rPr>
              <a:t>1-2 % of the global energy consumption</a:t>
            </a:r>
          </a:p>
        </p:txBody>
      </p:sp>
    </p:spTree>
    <p:extLst>
      <p:ext uri="{BB962C8B-B14F-4D97-AF65-F5344CB8AC3E}">
        <p14:creationId xmlns:p14="http://schemas.microsoft.com/office/powerpoint/2010/main" val="94242862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0650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allt-fyr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4922838"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ext Box 3"/>
          <p:cNvSpPr txBox="1">
            <a:spLocks noChangeArrowheads="1"/>
          </p:cNvSpPr>
          <p:nvPr/>
        </p:nvSpPr>
        <p:spPr bwMode="auto">
          <a:xfrm>
            <a:off x="685800" y="6156325"/>
            <a:ext cx="822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1800">
              <a:solidFill>
                <a:schemeClr val="accent2"/>
              </a:solidFill>
            </a:endParaRPr>
          </a:p>
        </p:txBody>
      </p:sp>
      <p:sp>
        <p:nvSpPr>
          <p:cNvPr id="31747" name="Rectangle 4"/>
          <p:cNvSpPr>
            <a:spLocks noGrp="1" noChangeArrowheads="1"/>
          </p:cNvSpPr>
          <p:nvPr>
            <p:ph type="title" idx="4294967295"/>
          </p:nvPr>
        </p:nvSpPr>
        <p:spPr>
          <a:xfrm>
            <a:off x="0" y="0"/>
            <a:ext cx="9144000" cy="1143000"/>
          </a:xfrm>
          <a:prstGeom prst="rect">
            <a:avLst/>
          </a:prstGeom>
        </p:spPr>
        <p:txBody>
          <a:bodyPr/>
          <a:lstStyle/>
          <a:p>
            <a:pPr eaLnBrk="1" hangingPunct="1"/>
            <a:r>
              <a:rPr lang="da-DK" sz="3600">
                <a:solidFill>
                  <a:schemeClr val="accent2"/>
                </a:solidFill>
                <a:latin typeface="Times New Roman" charset="0"/>
                <a:ea typeface="ＭＳ Ｐゴシック" charset="0"/>
                <a:cs typeface="Times New Roman" charset="0"/>
              </a:rPr>
              <a:t>Reaction mechanism</a:t>
            </a:r>
          </a:p>
        </p:txBody>
      </p:sp>
      <p:sp>
        <p:nvSpPr>
          <p:cNvPr id="31748" name="Text Box 5"/>
          <p:cNvSpPr txBox="1">
            <a:spLocks noChangeArrowheads="1"/>
          </p:cNvSpPr>
          <p:nvPr/>
        </p:nvSpPr>
        <p:spPr bwMode="auto">
          <a:xfrm>
            <a:off x="1828800" y="1828800"/>
            <a:ext cx="1387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Ru(0001)</a:t>
            </a:r>
          </a:p>
        </p:txBody>
      </p:sp>
      <p:sp>
        <p:nvSpPr>
          <p:cNvPr id="31749" name="Text Box 6"/>
          <p:cNvSpPr txBox="1">
            <a:spLocks noChangeArrowheads="1"/>
          </p:cNvSpPr>
          <p:nvPr/>
        </p:nvSpPr>
        <p:spPr bwMode="auto">
          <a:xfrm>
            <a:off x="685800" y="3124200"/>
            <a:ext cx="70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step</a:t>
            </a:r>
          </a:p>
        </p:txBody>
      </p:sp>
      <p:sp>
        <p:nvSpPr>
          <p:cNvPr id="31750" name="Line 7"/>
          <p:cNvSpPr>
            <a:spLocks noChangeShapeType="1"/>
          </p:cNvSpPr>
          <p:nvPr/>
        </p:nvSpPr>
        <p:spPr bwMode="auto">
          <a:xfrm flipV="1">
            <a:off x="1066800" y="2895600"/>
            <a:ext cx="152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1" name="Line 8"/>
          <p:cNvSpPr>
            <a:spLocks noChangeShapeType="1"/>
          </p:cNvSpPr>
          <p:nvPr/>
        </p:nvSpPr>
        <p:spPr bwMode="auto">
          <a:xfrm flipH="1">
            <a:off x="1600200" y="2130425"/>
            <a:ext cx="1524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2" name="Text Box 9"/>
          <p:cNvSpPr txBox="1">
            <a:spLocks noChangeArrowheads="1"/>
          </p:cNvSpPr>
          <p:nvPr/>
        </p:nvSpPr>
        <p:spPr bwMode="auto">
          <a:xfrm>
            <a:off x="0" y="6248400"/>
            <a:ext cx="8997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a-DK" sz="1400">
                <a:solidFill>
                  <a:schemeClr val="accent2"/>
                </a:solidFill>
                <a:latin typeface="Times New Roman" charset="0"/>
                <a:cs typeface="Times New Roman" charset="0"/>
              </a:rPr>
              <a:t>Bligaard and Norskov in Chemical Bonding at Surfaces and Interfaces; Ed Nilsson, Pettersson and Norskov, Elsevier 2008</a:t>
            </a:r>
            <a:endParaRPr lang="en-US" sz="1400">
              <a:solidFill>
                <a:schemeClr val="accent2"/>
              </a:solidFill>
              <a:latin typeface="Times New Roman" charset="0"/>
              <a:cs typeface="Times New Roman" charset="0"/>
            </a:endParaRPr>
          </a:p>
        </p:txBody>
      </p:sp>
      <p:graphicFrame>
        <p:nvGraphicFramePr>
          <p:cNvPr id="31753" name="Object 2"/>
          <p:cNvGraphicFramePr>
            <a:graphicFrameLocks noChangeAspect="1"/>
          </p:cNvGraphicFramePr>
          <p:nvPr/>
        </p:nvGraphicFramePr>
        <p:xfrm>
          <a:off x="5105400" y="1752600"/>
          <a:ext cx="3684588" cy="2844800"/>
        </p:xfrm>
        <a:graphic>
          <a:graphicData uri="http://schemas.openxmlformats.org/presentationml/2006/ole">
            <mc:AlternateContent xmlns:mc="http://schemas.openxmlformats.org/markup-compatibility/2006">
              <mc:Choice xmlns:v="urn:schemas-microsoft-com:vml" Requires="v">
                <p:oleObj spid="_x0000_s48137" name="Document" r:id="rId4" imgW="18285714" imgH="14120635" progId="Word.Document.12">
                  <p:link updateAutomatic="1"/>
                </p:oleObj>
              </mc:Choice>
              <mc:Fallback>
                <p:oleObj name="Document" r:id="rId4" imgW="18285714" imgH="14120635" progId="Word.Document.12">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752600"/>
                        <a:ext cx="3684588" cy="28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1754" name="TextBox 11"/>
          <p:cNvSpPr txBox="1">
            <a:spLocks noChangeArrowheads="1"/>
          </p:cNvSpPr>
          <p:nvPr/>
        </p:nvSpPr>
        <p:spPr bwMode="auto">
          <a:xfrm>
            <a:off x="4572000" y="4876800"/>
            <a:ext cx="2286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a:t>
            </a:r>
            <a:r>
              <a:rPr lang="en-US" sz="1800" baseline="-25000"/>
              <a:t>2</a:t>
            </a:r>
            <a:r>
              <a:rPr lang="en-US" sz="1800"/>
              <a:t> + 2*         2N*</a:t>
            </a:r>
          </a:p>
          <a:p>
            <a:pPr eaLnBrk="1" hangingPunct="1"/>
            <a:r>
              <a:rPr lang="en-US" sz="1800"/>
              <a:t>H</a:t>
            </a:r>
            <a:r>
              <a:rPr lang="en-US" sz="1800" baseline="-25000"/>
              <a:t>2</a:t>
            </a:r>
            <a:r>
              <a:rPr lang="en-US" sz="1800"/>
              <a:t> + 2*         2H*</a:t>
            </a:r>
          </a:p>
          <a:p>
            <a:pPr eaLnBrk="1" hangingPunct="1"/>
            <a:r>
              <a:rPr lang="en-US" sz="1800"/>
              <a:t>N* + 3H*         NH</a:t>
            </a:r>
            <a:r>
              <a:rPr lang="en-US" sz="1800" baseline="-25000"/>
              <a:t>3</a:t>
            </a:r>
          </a:p>
          <a:p>
            <a:pPr eaLnBrk="1" hangingPunct="1"/>
            <a:endParaRPr lang="en-US" sz="1800"/>
          </a:p>
          <a:p>
            <a:pPr eaLnBrk="1" hangingPunct="1"/>
            <a:endParaRPr lang="en-US" sz="1800"/>
          </a:p>
        </p:txBody>
      </p:sp>
      <p:cxnSp>
        <p:nvCxnSpPr>
          <p:cNvPr id="16" name="Straight Arrow Connector 15"/>
          <p:cNvCxnSpPr/>
          <p:nvPr/>
        </p:nvCxnSpPr>
        <p:spPr>
          <a:xfrm>
            <a:off x="5410200" y="5334000"/>
            <a:ext cx="457200" cy="1588"/>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8" name="Straight Arrow Connector 17"/>
          <p:cNvCxnSpPr/>
          <p:nvPr/>
        </p:nvCxnSpPr>
        <p:spPr>
          <a:xfrm>
            <a:off x="5562600" y="5638800"/>
            <a:ext cx="457200" cy="1588"/>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9" name="Straight Arrow Connector 18"/>
          <p:cNvCxnSpPr/>
          <p:nvPr/>
        </p:nvCxnSpPr>
        <p:spPr>
          <a:xfrm>
            <a:off x="5410200" y="5105400"/>
            <a:ext cx="457200" cy="1588"/>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31758" name="TextBox 19"/>
          <p:cNvSpPr txBox="1">
            <a:spLocks noChangeArrowheads="1"/>
          </p:cNvSpPr>
          <p:nvPr/>
        </p:nvSpPr>
        <p:spPr bwMode="auto">
          <a:xfrm>
            <a:off x="6508750" y="4953000"/>
            <a:ext cx="20907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dissociation rate limiting</a:t>
            </a:r>
          </a:p>
        </p:txBody>
      </p:sp>
      <p:sp>
        <p:nvSpPr>
          <p:cNvPr id="31759" name="TextBox 20"/>
          <p:cNvSpPr txBox="1">
            <a:spLocks noChangeArrowheads="1"/>
          </p:cNvSpPr>
          <p:nvPr/>
        </p:nvSpPr>
        <p:spPr bwMode="auto">
          <a:xfrm>
            <a:off x="6629400" y="5410200"/>
            <a:ext cx="22907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hydrogenation rate limiting</a:t>
            </a:r>
          </a:p>
        </p:txBody>
      </p:sp>
    </p:spTree>
    <p:extLst>
      <p:ext uri="{BB962C8B-B14F-4D97-AF65-F5344CB8AC3E}">
        <p14:creationId xmlns:p14="http://schemas.microsoft.com/office/powerpoint/2010/main" val="19545906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2"/>
          <p:cNvSpPr txBox="1">
            <a:spLocks noChangeArrowheads="1"/>
          </p:cNvSpPr>
          <p:nvPr/>
        </p:nvSpPr>
        <p:spPr bwMode="auto">
          <a:xfrm>
            <a:off x="1203325" y="1936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p>
        </p:txBody>
      </p:sp>
      <p:sp>
        <p:nvSpPr>
          <p:cNvPr id="32770" name="Text Box 3"/>
          <p:cNvSpPr txBox="1">
            <a:spLocks noChangeArrowheads="1"/>
          </p:cNvSpPr>
          <p:nvPr/>
        </p:nvSpPr>
        <p:spPr bwMode="auto">
          <a:xfrm>
            <a:off x="1219200" y="6272213"/>
            <a:ext cx="65087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a-DK" sz="1600">
                <a:solidFill>
                  <a:schemeClr val="accent2"/>
                </a:solidFill>
              </a:rPr>
              <a:t>Logatottir, Rod, Nørskov, Hammer, Dahl, Jacobsen, J. Catal. 197, 229 (2001)</a:t>
            </a:r>
          </a:p>
        </p:txBody>
      </p:sp>
      <p:sp>
        <p:nvSpPr>
          <p:cNvPr id="32771" name="Rectangle 4"/>
          <p:cNvSpPr>
            <a:spLocks noGrp="1" noChangeArrowheads="1"/>
          </p:cNvSpPr>
          <p:nvPr>
            <p:ph type="title" idx="4294967295"/>
          </p:nvPr>
        </p:nvSpPr>
        <p:spPr>
          <a:xfrm>
            <a:off x="838200" y="0"/>
            <a:ext cx="7772400" cy="1143000"/>
          </a:xfrm>
          <a:prstGeom prst="rect">
            <a:avLst/>
          </a:prstGeom>
        </p:spPr>
        <p:txBody>
          <a:bodyPr/>
          <a:lstStyle/>
          <a:p>
            <a:pPr eaLnBrk="1" hangingPunct="1"/>
            <a:r>
              <a:rPr lang="da-DK" sz="3600">
                <a:solidFill>
                  <a:schemeClr val="accent2"/>
                </a:solidFill>
                <a:latin typeface="Times New Roman" charset="0"/>
                <a:ea typeface="ＭＳ Ｐゴシック" charset="0"/>
                <a:cs typeface="Times New Roman" charset="0"/>
              </a:rPr>
              <a:t>The Brønsted-Evans-Polanyi relation</a:t>
            </a:r>
            <a:r>
              <a:rPr lang="da-DK" sz="3600">
                <a:solidFill>
                  <a:schemeClr val="tx1"/>
                </a:solidFill>
                <a:latin typeface="Times New Roman" charset="0"/>
                <a:ea typeface="ＭＳ Ｐゴシック" charset="0"/>
                <a:cs typeface="Times New Roman" charset="0"/>
              </a:rPr>
              <a:t> </a:t>
            </a:r>
            <a:endParaRPr lang="da-DK" sz="3600">
              <a:latin typeface="Times New Roman" charset="0"/>
              <a:ea typeface="ＭＳ Ｐゴシック" charset="0"/>
              <a:cs typeface="Times New Roman" charset="0"/>
            </a:endParaRPr>
          </a:p>
        </p:txBody>
      </p:sp>
      <p:pic>
        <p:nvPicPr>
          <p:cNvPr id="32772" name="Picture 5" descr="brons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066800"/>
            <a:ext cx="5905500" cy="475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6"/>
          <p:cNvSpPr txBox="1">
            <a:spLocks noChangeArrowheads="1"/>
          </p:cNvSpPr>
          <p:nvPr/>
        </p:nvSpPr>
        <p:spPr bwMode="auto">
          <a:xfrm>
            <a:off x="3635375" y="5876925"/>
            <a:ext cx="26352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Adsorption energy relative N</a:t>
            </a:r>
            <a:r>
              <a:rPr lang="en-US" sz="1600" baseline="-25000"/>
              <a:t>2</a:t>
            </a:r>
          </a:p>
        </p:txBody>
      </p:sp>
      <p:sp>
        <p:nvSpPr>
          <p:cNvPr id="32774" name="Text Box 6"/>
          <p:cNvSpPr txBox="1">
            <a:spLocks noChangeArrowheads="1"/>
          </p:cNvSpPr>
          <p:nvPr/>
        </p:nvSpPr>
        <p:spPr bwMode="auto">
          <a:xfrm>
            <a:off x="0" y="1905000"/>
            <a:ext cx="22256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Barrier for dissociation</a:t>
            </a:r>
            <a:endParaRPr lang="en-US" sz="1600" baseline="-25000"/>
          </a:p>
        </p:txBody>
      </p:sp>
    </p:spTree>
    <p:extLst>
      <p:ext uri="{BB962C8B-B14F-4D97-AF65-F5344CB8AC3E}">
        <p14:creationId xmlns:p14="http://schemas.microsoft.com/office/powerpoint/2010/main" val="9177040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95400"/>
            <a:ext cx="6781800"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Rectangle 3"/>
          <p:cNvSpPr>
            <a:spLocks noChangeArrowheads="1"/>
          </p:cNvSpPr>
          <p:nvPr/>
        </p:nvSpPr>
        <p:spPr bwMode="auto">
          <a:xfrm>
            <a:off x="4549775" y="412750"/>
            <a:ext cx="18415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endParaRPr lang="en-US" sz="2000" baseline="-25000">
              <a:solidFill>
                <a:schemeClr val="accent2"/>
              </a:solidFill>
            </a:endParaRPr>
          </a:p>
        </p:txBody>
      </p:sp>
      <p:sp>
        <p:nvSpPr>
          <p:cNvPr id="33795" name="Rectangle 4"/>
          <p:cNvSpPr>
            <a:spLocks noGrp="1" noChangeArrowheads="1"/>
          </p:cNvSpPr>
          <p:nvPr>
            <p:ph type="title" idx="4294967295"/>
          </p:nvPr>
        </p:nvSpPr>
        <p:spPr>
          <a:xfrm>
            <a:off x="457200" y="152400"/>
            <a:ext cx="8229600" cy="1143000"/>
          </a:xfrm>
          <a:prstGeom prst="rect">
            <a:avLst/>
          </a:prstGeom>
        </p:spPr>
        <p:txBody>
          <a:bodyPr/>
          <a:lstStyle/>
          <a:p>
            <a:pPr eaLnBrk="1" hangingPunct="1"/>
            <a:r>
              <a:rPr lang="da-DK" sz="3600" dirty="0" err="1">
                <a:solidFill>
                  <a:schemeClr val="accent2"/>
                </a:solidFill>
                <a:latin typeface="Arial" charset="0"/>
                <a:ea typeface="ＭＳ Ｐゴシック" charset="0"/>
                <a:cs typeface="ＭＳ Ｐゴシック" charset="0"/>
              </a:rPr>
              <a:t>Calculated</a:t>
            </a:r>
            <a:r>
              <a:rPr lang="da-DK" sz="3600" dirty="0">
                <a:solidFill>
                  <a:schemeClr val="accent2"/>
                </a:solidFill>
                <a:latin typeface="Arial" charset="0"/>
                <a:ea typeface="ＭＳ Ｐゴシック" charset="0"/>
                <a:cs typeface="ＭＳ Ｐゴシック" charset="0"/>
              </a:rPr>
              <a:t> </a:t>
            </a:r>
            <a:r>
              <a:rPr lang="da-DK" sz="3600" dirty="0" err="1">
                <a:solidFill>
                  <a:schemeClr val="accent2"/>
                </a:solidFill>
                <a:latin typeface="Arial" charset="0"/>
                <a:ea typeface="ＭＳ Ｐゴシック" charset="0"/>
                <a:cs typeface="ＭＳ Ｐゴシック" charset="0"/>
              </a:rPr>
              <a:t>ammonia</a:t>
            </a:r>
            <a:r>
              <a:rPr lang="da-DK" sz="3600" dirty="0">
                <a:solidFill>
                  <a:schemeClr val="accent2"/>
                </a:solidFill>
                <a:latin typeface="Arial" charset="0"/>
                <a:ea typeface="ＭＳ Ｐゴシック" charset="0"/>
                <a:cs typeface="ＭＳ Ｐゴシック" charset="0"/>
              </a:rPr>
              <a:t> </a:t>
            </a:r>
            <a:r>
              <a:rPr lang="da-DK" sz="3600" dirty="0" err="1">
                <a:solidFill>
                  <a:schemeClr val="accent2"/>
                </a:solidFill>
                <a:latin typeface="Arial" charset="0"/>
                <a:ea typeface="ＭＳ Ｐゴシック" charset="0"/>
                <a:cs typeface="ＭＳ Ｐゴシック" charset="0"/>
              </a:rPr>
              <a:t>synthesis</a:t>
            </a:r>
            <a:r>
              <a:rPr lang="da-DK" sz="3600" dirty="0">
                <a:solidFill>
                  <a:schemeClr val="accent2"/>
                </a:solidFill>
                <a:latin typeface="Arial" charset="0"/>
                <a:ea typeface="ＭＳ Ｐゴシック" charset="0"/>
                <a:cs typeface="ＭＳ Ｐゴシック" charset="0"/>
              </a:rPr>
              <a:t> rates</a:t>
            </a:r>
            <a:r>
              <a:rPr lang="da-DK" sz="3200" dirty="0">
                <a:solidFill>
                  <a:schemeClr val="accent2"/>
                </a:solidFill>
                <a:latin typeface="Arial" charset="0"/>
                <a:ea typeface="ＭＳ Ｐゴシック" charset="0"/>
                <a:cs typeface="ＭＳ Ｐゴシック" charset="0"/>
              </a:rPr>
              <a:t/>
            </a:r>
            <a:br>
              <a:rPr lang="da-DK" sz="3200" dirty="0">
                <a:solidFill>
                  <a:schemeClr val="accent2"/>
                </a:solidFill>
                <a:latin typeface="Arial" charset="0"/>
                <a:ea typeface="ＭＳ Ｐゴシック" charset="0"/>
                <a:cs typeface="ＭＳ Ｐゴシック" charset="0"/>
              </a:rPr>
            </a:br>
            <a:r>
              <a:rPr lang="da-DK" sz="2000" dirty="0">
                <a:solidFill>
                  <a:schemeClr val="tx1"/>
                </a:solidFill>
                <a:latin typeface="Arial" charset="0"/>
                <a:ea typeface="ＭＳ Ｐゴシック" charset="0"/>
                <a:cs typeface="ＭＳ Ｐゴシック" charset="0"/>
              </a:rPr>
              <a:t>400 C, 50 bar, H</a:t>
            </a:r>
            <a:r>
              <a:rPr lang="da-DK" sz="2000" baseline="-25000" dirty="0">
                <a:solidFill>
                  <a:schemeClr val="tx1"/>
                </a:solidFill>
                <a:latin typeface="Arial" charset="0"/>
                <a:ea typeface="ＭＳ Ｐゴシック" charset="0"/>
                <a:cs typeface="ＭＳ Ｐゴシック" charset="0"/>
              </a:rPr>
              <a:t>2</a:t>
            </a:r>
            <a:r>
              <a:rPr lang="da-DK" sz="2000" dirty="0">
                <a:solidFill>
                  <a:schemeClr val="tx1"/>
                </a:solidFill>
                <a:latin typeface="Arial" charset="0"/>
                <a:ea typeface="ＭＳ Ｐゴシック" charset="0"/>
                <a:cs typeface="ＭＳ Ｐゴシック" charset="0"/>
              </a:rPr>
              <a:t>:N</a:t>
            </a:r>
            <a:r>
              <a:rPr lang="da-DK" sz="2000" baseline="-25000" dirty="0">
                <a:solidFill>
                  <a:schemeClr val="tx1"/>
                </a:solidFill>
                <a:latin typeface="Arial" charset="0"/>
                <a:ea typeface="ＭＳ Ｐゴシック" charset="0"/>
                <a:cs typeface="ＭＳ Ｐゴシック" charset="0"/>
              </a:rPr>
              <a:t>2</a:t>
            </a:r>
            <a:r>
              <a:rPr lang="da-DK" sz="2000" dirty="0">
                <a:solidFill>
                  <a:schemeClr val="tx1"/>
                </a:solidFill>
                <a:latin typeface="Arial" charset="0"/>
                <a:ea typeface="ＭＳ Ｐゴシック" charset="0"/>
                <a:cs typeface="ＭＳ Ｐゴシック" charset="0"/>
              </a:rPr>
              <a:t>=3:1, 5% NH</a:t>
            </a:r>
            <a:r>
              <a:rPr lang="da-DK" sz="2000" baseline="-25000" dirty="0">
                <a:solidFill>
                  <a:schemeClr val="tx1"/>
                </a:solidFill>
                <a:latin typeface="Arial" charset="0"/>
                <a:ea typeface="ＭＳ Ｐゴシック" charset="0"/>
                <a:cs typeface="ＭＳ Ｐゴシック" charset="0"/>
              </a:rPr>
              <a:t>3</a:t>
            </a:r>
            <a:r>
              <a:rPr lang="da-DK" sz="2000" baseline="-25000" dirty="0">
                <a:solidFill>
                  <a:schemeClr val="accent2"/>
                </a:solidFill>
                <a:latin typeface="Arial" charset="0"/>
                <a:ea typeface="ＭＳ Ｐゴシック" charset="0"/>
                <a:cs typeface="ＭＳ Ｐゴシック" charset="0"/>
              </a:rPr>
              <a:t/>
            </a:r>
            <a:br>
              <a:rPr lang="da-DK" sz="2000" baseline="-25000" dirty="0">
                <a:solidFill>
                  <a:schemeClr val="accent2"/>
                </a:solidFill>
                <a:latin typeface="Arial" charset="0"/>
                <a:ea typeface="ＭＳ Ｐゴシック" charset="0"/>
                <a:cs typeface="ＭＳ Ｐゴシック" charset="0"/>
              </a:rPr>
            </a:br>
            <a:endParaRPr lang="da-DK" dirty="0">
              <a:latin typeface="Arial" charset="0"/>
              <a:ea typeface="ＭＳ Ｐゴシック" charset="0"/>
              <a:cs typeface="ＭＳ Ｐゴシック" charset="0"/>
            </a:endParaRPr>
          </a:p>
        </p:txBody>
      </p:sp>
      <p:sp>
        <p:nvSpPr>
          <p:cNvPr id="33796" name="Text Box 5"/>
          <p:cNvSpPr txBox="1">
            <a:spLocks noChangeArrowheads="1"/>
          </p:cNvSpPr>
          <p:nvPr/>
        </p:nvSpPr>
        <p:spPr bwMode="auto">
          <a:xfrm>
            <a:off x="1219200" y="6272213"/>
            <a:ext cx="65087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a-DK" sz="1600">
                <a:solidFill>
                  <a:schemeClr val="accent2"/>
                </a:solidFill>
              </a:rPr>
              <a:t>Logatottir, Rod, Nørskov, Hammer, Dahl, Jacobsen, J. Catal. 197, 229 (2001)</a:t>
            </a:r>
          </a:p>
        </p:txBody>
      </p:sp>
      <p:sp>
        <p:nvSpPr>
          <p:cNvPr id="33797" name="TextBox 7"/>
          <p:cNvSpPr txBox="1">
            <a:spLocks noChangeArrowheads="1"/>
          </p:cNvSpPr>
          <p:nvPr/>
        </p:nvSpPr>
        <p:spPr bwMode="auto">
          <a:xfrm>
            <a:off x="381000" y="1447800"/>
            <a:ext cx="21986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limited  by to</a:t>
            </a:r>
          </a:p>
          <a:p>
            <a:pPr eaLnBrk="1" hangingPunct="1"/>
            <a:r>
              <a:rPr lang="en-US" sz="1800"/>
              <a:t>strong N adsorption</a:t>
            </a:r>
          </a:p>
        </p:txBody>
      </p:sp>
      <p:sp>
        <p:nvSpPr>
          <p:cNvPr id="33798" name="TextBox 8"/>
          <p:cNvSpPr txBox="1">
            <a:spLocks noChangeArrowheads="1"/>
          </p:cNvSpPr>
          <p:nvPr/>
        </p:nvSpPr>
        <p:spPr bwMode="auto">
          <a:xfrm>
            <a:off x="6248400" y="1447800"/>
            <a:ext cx="21224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limited  by the N</a:t>
            </a:r>
            <a:r>
              <a:rPr lang="en-US" sz="1800" baseline="-25000"/>
              <a:t>2</a:t>
            </a:r>
          </a:p>
          <a:p>
            <a:pPr eaLnBrk="1" hangingPunct="1"/>
            <a:r>
              <a:rPr lang="en-US" sz="1800"/>
              <a:t>dissociation barrier</a:t>
            </a:r>
          </a:p>
        </p:txBody>
      </p:sp>
      <p:pic>
        <p:nvPicPr>
          <p:cNvPr id="33799" name="Picture 14" descr="pro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133600"/>
            <a:ext cx="17272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15" descr="di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2514600"/>
            <a:ext cx="1584325"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95090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el 1"/>
          <p:cNvSpPr>
            <a:spLocks noGrp="1"/>
          </p:cNvSpPr>
          <p:nvPr>
            <p:ph type="title"/>
          </p:nvPr>
        </p:nvSpPr>
        <p:spPr bwMode="auto">
          <a:xfrm>
            <a:off x="395139" y="1"/>
            <a:ext cx="8139410" cy="99007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da-DK" sz="3400">
                <a:latin typeface="Arial" charset="0"/>
                <a:ea typeface="ヒラギノ角ゴ ProN W3" charset="0"/>
                <a:cs typeface="Arial" charset="0"/>
              </a:rPr>
              <a:t>Sustainable fuels</a:t>
            </a:r>
          </a:p>
        </p:txBody>
      </p:sp>
      <p:sp>
        <p:nvSpPr>
          <p:cNvPr id="12290" name="Pladsholder til indhold 2"/>
          <p:cNvSpPr>
            <a:spLocks noGrp="1"/>
          </p:cNvSpPr>
          <p:nvPr>
            <p:ph idx="1"/>
          </p:nvPr>
        </p:nvSpPr>
        <p:spPr bwMode="auto">
          <a:xfrm>
            <a:off x="-155154" y="1035988"/>
            <a:ext cx="3888880" cy="5102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da-DK" sz="2200" dirty="0" err="1">
                <a:latin typeface="Arial" charset="0"/>
                <a:ea typeface="ヒラギノ角ゴ ProN W3" charset="0"/>
                <a:cs typeface="Arial" charset="0"/>
              </a:rPr>
              <a:t>Catalysis</a:t>
            </a:r>
            <a:r>
              <a:rPr lang="da-DK" sz="2200" dirty="0">
                <a:latin typeface="Arial" charset="0"/>
                <a:ea typeface="ヒラギノ角ゴ ProN W3" charset="0"/>
                <a:cs typeface="Arial" charset="0"/>
              </a:rPr>
              <a:t> is </a:t>
            </a:r>
            <a:r>
              <a:rPr lang="da-DK" sz="2200" dirty="0" err="1">
                <a:latin typeface="Arial" charset="0"/>
                <a:ea typeface="ヒラギノ角ゴ ProN W3" charset="0"/>
                <a:cs typeface="Arial" charset="0"/>
              </a:rPr>
              <a:t>key</a:t>
            </a:r>
            <a:endParaRPr lang="da-DK" sz="2200" dirty="0">
              <a:latin typeface="Arial" charset="0"/>
              <a:ea typeface="ヒラギノ角ゴ ProN W3" charset="0"/>
              <a:cs typeface="Arial" charset="0"/>
            </a:endParaRPr>
          </a:p>
          <a:p>
            <a:pPr lvl="1"/>
            <a:r>
              <a:rPr lang="da-DK" sz="2200" dirty="0" err="1">
                <a:latin typeface="Arial" charset="0"/>
                <a:ea typeface="ＭＳ Ｐゴシック" charset="0"/>
                <a:cs typeface="ＭＳ Ｐゴシック" charset="0"/>
              </a:rPr>
              <a:t>Biomass</a:t>
            </a:r>
            <a:r>
              <a:rPr lang="da-DK" sz="2200" dirty="0">
                <a:latin typeface="Arial" charset="0"/>
                <a:ea typeface="ＭＳ Ｐゴシック" charset="0"/>
                <a:cs typeface="ＭＳ Ｐゴシック" charset="0"/>
              </a:rPr>
              <a:t> </a:t>
            </a:r>
            <a:r>
              <a:rPr lang="da-DK" sz="2200" dirty="0">
                <a:latin typeface="Arial" charset="0"/>
                <a:ea typeface="ＭＳ Ｐゴシック" charset="0"/>
                <a:cs typeface="ＭＳ Ｐゴシック" charset="0"/>
                <a:sym typeface="Wingdings" charset="0"/>
              </a:rPr>
              <a:t> </a:t>
            </a:r>
            <a:r>
              <a:rPr lang="da-DK" sz="2200" dirty="0" err="1">
                <a:latin typeface="Arial" charset="0"/>
                <a:ea typeface="ＭＳ Ｐゴシック" charset="0"/>
                <a:cs typeface="ＭＳ Ｐゴシック" charset="0"/>
                <a:sym typeface="Wingdings" charset="0"/>
              </a:rPr>
              <a:t>fuels</a:t>
            </a:r>
            <a:endParaRPr lang="da-DK" sz="2200" dirty="0">
              <a:latin typeface="Arial" charset="0"/>
              <a:ea typeface="ＭＳ Ｐゴシック" charset="0"/>
              <a:cs typeface="ＭＳ Ｐゴシック" charset="0"/>
              <a:sym typeface="Wingdings" charset="0"/>
            </a:endParaRPr>
          </a:p>
          <a:p>
            <a:pPr lvl="1"/>
            <a:r>
              <a:rPr lang="da-DK" sz="2200" dirty="0" err="1">
                <a:latin typeface="Arial" charset="0"/>
                <a:ea typeface="ＭＳ Ｐゴシック" charset="0"/>
                <a:cs typeface="ＭＳ Ｐゴシック" charset="0"/>
                <a:sym typeface="Wingdings" charset="0"/>
              </a:rPr>
              <a:t>Electricity</a:t>
            </a:r>
            <a:r>
              <a:rPr lang="da-DK" sz="2200" dirty="0">
                <a:latin typeface="Arial" charset="0"/>
                <a:ea typeface="ＭＳ Ｐゴシック" charset="0"/>
                <a:cs typeface="ＭＳ Ｐゴシック" charset="0"/>
                <a:sym typeface="Wingdings" charset="0"/>
              </a:rPr>
              <a:t>  </a:t>
            </a:r>
            <a:r>
              <a:rPr lang="da-DK" sz="2200" dirty="0" err="1">
                <a:latin typeface="Arial" charset="0"/>
                <a:ea typeface="ＭＳ Ｐゴシック" charset="0"/>
                <a:cs typeface="ＭＳ Ｐゴシック" charset="0"/>
                <a:sym typeface="Wingdings" charset="0"/>
              </a:rPr>
              <a:t>fuels</a:t>
            </a:r>
            <a:endParaRPr lang="da-DK" sz="2200" dirty="0">
              <a:latin typeface="Arial" charset="0"/>
              <a:ea typeface="ＭＳ Ｐゴシック" charset="0"/>
              <a:cs typeface="ＭＳ Ｐゴシック" charset="0"/>
              <a:sym typeface="Wingdings" charset="0"/>
            </a:endParaRPr>
          </a:p>
          <a:p>
            <a:pPr lvl="1"/>
            <a:r>
              <a:rPr lang="da-DK" sz="2200" dirty="0">
                <a:latin typeface="Arial" charset="0"/>
                <a:ea typeface="ＭＳ Ｐゴシック" charset="0"/>
                <a:cs typeface="ＭＳ Ｐゴシック" charset="0"/>
                <a:sym typeface="Wingdings" charset="0"/>
              </a:rPr>
              <a:t>Direct </a:t>
            </a:r>
            <a:r>
              <a:rPr lang="da-DK" sz="2200" dirty="0" err="1">
                <a:latin typeface="Arial" charset="0"/>
                <a:ea typeface="ＭＳ Ｐゴシック" charset="0"/>
                <a:cs typeface="ＭＳ Ｐゴシック" charset="0"/>
                <a:sym typeface="Wingdings" charset="0"/>
              </a:rPr>
              <a:t>sunlight</a:t>
            </a:r>
            <a:r>
              <a:rPr lang="da-DK" sz="2200" dirty="0">
                <a:latin typeface="Arial" charset="0"/>
                <a:ea typeface="ＭＳ Ｐゴシック" charset="0"/>
                <a:cs typeface="ＭＳ Ｐゴシック" charset="0"/>
                <a:sym typeface="Wingdings" charset="0"/>
              </a:rPr>
              <a:t>  </a:t>
            </a:r>
            <a:r>
              <a:rPr lang="da-DK" sz="2200" dirty="0" err="1">
                <a:latin typeface="Arial" charset="0"/>
                <a:ea typeface="ＭＳ Ｐゴシック" charset="0"/>
                <a:cs typeface="ＭＳ Ｐゴシック" charset="0"/>
                <a:sym typeface="Wingdings" charset="0"/>
              </a:rPr>
              <a:t>fuels</a:t>
            </a:r>
            <a:r>
              <a:rPr lang="da-DK" sz="2200" dirty="0">
                <a:latin typeface="Arial" charset="0"/>
                <a:ea typeface="ＭＳ Ｐゴシック" charset="0"/>
                <a:cs typeface="ＭＳ Ｐゴシック" charset="0"/>
                <a:sym typeface="Wingdings" charset="0"/>
              </a:rPr>
              <a:t> (</a:t>
            </a:r>
            <a:r>
              <a:rPr lang="da-DK" sz="2200" dirty="0" err="1">
                <a:latin typeface="Arial" charset="0"/>
                <a:ea typeface="ＭＳ Ｐゴシック" charset="0"/>
                <a:cs typeface="ＭＳ Ｐゴシック" charset="0"/>
                <a:sym typeface="Wingdings" charset="0"/>
              </a:rPr>
              <a:t>artificial</a:t>
            </a:r>
            <a:r>
              <a:rPr lang="da-DK" sz="2200" dirty="0">
                <a:latin typeface="Arial" charset="0"/>
                <a:ea typeface="ＭＳ Ｐゴシック" charset="0"/>
                <a:cs typeface="ＭＳ Ｐゴシック" charset="0"/>
                <a:sym typeface="Wingdings" charset="0"/>
              </a:rPr>
              <a:t> </a:t>
            </a:r>
            <a:r>
              <a:rPr lang="da-DK" sz="2200" dirty="0" err="1">
                <a:latin typeface="Arial" charset="0"/>
                <a:ea typeface="ＭＳ Ｐゴシック" charset="0"/>
                <a:cs typeface="ＭＳ Ｐゴシック" charset="0"/>
                <a:sym typeface="Wingdings" charset="0"/>
              </a:rPr>
              <a:t>photosynthesis</a:t>
            </a:r>
            <a:r>
              <a:rPr lang="da-DK" sz="2200" dirty="0">
                <a:latin typeface="Arial" charset="0"/>
                <a:ea typeface="ＭＳ Ｐゴシック" charset="0"/>
                <a:cs typeface="ＭＳ Ｐゴシック" charset="0"/>
                <a:sym typeface="Wingdings" charset="0"/>
              </a:rPr>
              <a:t>)</a:t>
            </a:r>
            <a:endParaRPr lang="da-DK" sz="2200" dirty="0">
              <a:latin typeface="Arial" charset="0"/>
              <a:ea typeface="ＭＳ Ｐゴシック" charset="0"/>
              <a:cs typeface="ＭＳ Ｐゴシック" charset="0"/>
            </a:endParaRPr>
          </a:p>
          <a:p>
            <a:r>
              <a:rPr lang="da-DK" sz="2200" dirty="0" err="1">
                <a:latin typeface="Arial" charset="0"/>
                <a:ea typeface="ヒラギノ角ゴ ProN W3" charset="0"/>
                <a:cs typeface="Arial" charset="0"/>
              </a:rPr>
              <a:t>Novel</a:t>
            </a:r>
            <a:r>
              <a:rPr lang="da-DK" sz="2200" dirty="0">
                <a:latin typeface="Arial" charset="0"/>
                <a:ea typeface="ヒラギノ角ゴ ProN W3" charset="0"/>
                <a:cs typeface="Arial" charset="0"/>
              </a:rPr>
              <a:t> </a:t>
            </a:r>
            <a:r>
              <a:rPr lang="da-DK" sz="2200" dirty="0" err="1">
                <a:latin typeface="Arial" charset="0"/>
                <a:ea typeface="ヒラギノ角ゴ ProN W3" charset="0"/>
                <a:cs typeface="Arial" charset="0"/>
              </a:rPr>
              <a:t>catalysts</a:t>
            </a:r>
            <a:r>
              <a:rPr lang="da-DK" sz="2200" dirty="0">
                <a:latin typeface="Arial" charset="0"/>
                <a:ea typeface="ヒラギノ角ゴ ProN W3" charset="0"/>
                <a:cs typeface="Arial" charset="0"/>
              </a:rPr>
              <a:t> </a:t>
            </a:r>
            <a:r>
              <a:rPr lang="da-DK" sz="2200" dirty="0" err="1">
                <a:latin typeface="Arial" charset="0"/>
                <a:ea typeface="ヒラギノ角ゴ ProN W3" charset="0"/>
                <a:cs typeface="Arial" charset="0"/>
              </a:rPr>
              <a:t>needed</a:t>
            </a:r>
            <a:endParaRPr lang="da-DK" sz="2200" dirty="0">
              <a:latin typeface="Arial" charset="0"/>
              <a:ea typeface="ヒラギノ角ゴ ProN W3" charset="0"/>
              <a:cs typeface="Arial" charset="0"/>
            </a:endParaRPr>
          </a:p>
          <a:p>
            <a:pPr lvl="1"/>
            <a:r>
              <a:rPr lang="da-DK" sz="2200" dirty="0">
                <a:latin typeface="Arial" charset="0"/>
                <a:ea typeface="ＭＳ Ｐゴシック" charset="0"/>
                <a:cs typeface="ＭＳ Ｐゴシック" charset="0"/>
              </a:rPr>
              <a:t>Made from Earth </a:t>
            </a:r>
            <a:r>
              <a:rPr lang="da-DK" sz="2200" dirty="0" err="1">
                <a:latin typeface="Arial" charset="0"/>
                <a:ea typeface="ＭＳ Ｐゴシック" charset="0"/>
                <a:cs typeface="ＭＳ Ｐゴシック" charset="0"/>
              </a:rPr>
              <a:t>abundant</a:t>
            </a:r>
            <a:r>
              <a:rPr lang="da-DK" sz="2200" dirty="0">
                <a:latin typeface="Arial" charset="0"/>
                <a:ea typeface="ＭＳ Ｐゴシック" charset="0"/>
                <a:cs typeface="ＭＳ Ｐゴシック" charset="0"/>
              </a:rPr>
              <a:t> </a:t>
            </a:r>
            <a:r>
              <a:rPr lang="da-DK" sz="2200" dirty="0" err="1">
                <a:latin typeface="Arial" charset="0"/>
                <a:ea typeface="ＭＳ Ｐゴシック" charset="0"/>
                <a:cs typeface="ＭＳ Ｐゴシック" charset="0"/>
              </a:rPr>
              <a:t>materials</a:t>
            </a:r>
            <a:endParaRPr lang="da-DK" sz="2200" dirty="0">
              <a:latin typeface="Arial" charset="0"/>
              <a:ea typeface="ＭＳ Ｐゴシック" charset="0"/>
              <a:cs typeface="ＭＳ Ｐゴシック" charset="0"/>
            </a:endParaRPr>
          </a:p>
        </p:txBody>
      </p:sp>
      <p:pic>
        <p:nvPicPr>
          <p:cNvPr id="12291" name="Billede 4" descr="Illustration_blaa pile_e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79490" y="1269132"/>
            <a:ext cx="5257354" cy="5313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X:\Desktop\10-058-photosynthesis-graphic-final-2inchwid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4638" y="4125417"/>
            <a:ext cx="2133600" cy="2322513"/>
          </a:xfrm>
          <a:prstGeom prst="rect">
            <a:avLst/>
          </a:prstGeom>
          <a:noFill/>
          <a:ln w="12700">
            <a:solidFill>
              <a:schemeClr val="tx1">
                <a:lumMod val="50000"/>
                <a:lumOff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5392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76200"/>
            <a:ext cx="7772400" cy="609600"/>
          </a:xfrm>
        </p:spPr>
        <p:txBody>
          <a:bodyPr/>
          <a:lstStyle/>
          <a:p>
            <a:r>
              <a:rPr lang="en-US" sz="3200" b="1" dirty="0" err="1" smtClean="0">
                <a:solidFill>
                  <a:schemeClr val="accent2"/>
                </a:solidFill>
                <a:latin typeface="Times New Roman" charset="0"/>
              </a:rPr>
              <a:t>Fotoelektronspektroskopi</a:t>
            </a:r>
            <a:endParaRPr lang="en-US" sz="3200" b="1" dirty="0">
              <a:solidFill>
                <a:schemeClr val="accent2"/>
              </a:solidFill>
              <a:latin typeface="Times New Roman" charset="0"/>
            </a:endParaRPr>
          </a:p>
        </p:txBody>
      </p:sp>
      <p:pic>
        <p:nvPicPr>
          <p:cNvPr id="5123" name="Picture 3" descr="Docu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752600"/>
            <a:ext cx="3124200" cy="1219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124" name="Object 4"/>
          <p:cNvGraphicFramePr>
            <a:graphicFrameLocks noChangeAspect="1"/>
          </p:cNvGraphicFramePr>
          <p:nvPr/>
        </p:nvGraphicFramePr>
        <p:xfrm>
          <a:off x="914400" y="990600"/>
          <a:ext cx="2667000" cy="652463"/>
        </p:xfrm>
        <a:graphic>
          <a:graphicData uri="http://schemas.openxmlformats.org/presentationml/2006/ole">
            <mc:AlternateContent xmlns:mc="http://schemas.openxmlformats.org/markup-compatibility/2006">
              <mc:Choice xmlns:v="urn:schemas-microsoft-com:vml" Requires="v">
                <p:oleObj spid="_x0000_s51208" name="Equation" r:id="rId4" imgW="876240" imgH="228600" progId="Equation.3">
                  <p:embed/>
                </p:oleObj>
              </mc:Choice>
              <mc:Fallback>
                <p:oleObj name="Equation" r:id="rId4" imgW="87624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990600"/>
                        <a:ext cx="2667000" cy="65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5125" name="Picture 5" descr="Anylser_schemat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505200"/>
            <a:ext cx="2808288" cy="2921000"/>
          </a:xfrm>
          <a:prstGeom prst="rect">
            <a:avLst/>
          </a:prstGeom>
          <a:noFill/>
          <a:extLst>
            <a:ext uri="{909E8E84-426E-40dd-AFC4-6F175D3DCCD1}">
              <a14:hiddenFill xmlns:a14="http://schemas.microsoft.com/office/drawing/2010/main">
                <a:solidFill>
                  <a:srgbClr val="FFFFFF"/>
                </a:solidFill>
              </a14:hiddenFill>
            </a:ext>
          </a:extLst>
        </p:spPr>
      </p:pic>
      <p:sp>
        <p:nvSpPr>
          <p:cNvPr id="5128" name="Text Box 8"/>
          <p:cNvSpPr txBox="1">
            <a:spLocks noChangeArrowheads="1"/>
          </p:cNvSpPr>
          <p:nvPr/>
        </p:nvSpPr>
        <p:spPr bwMode="auto">
          <a:xfrm>
            <a:off x="6781800" y="6583363"/>
            <a:ext cx="2667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200">
                <a:latin typeface="Times New Roman" charset="0"/>
              </a:rPr>
              <a:t>Hufner, Photelectron Spectroscopy</a:t>
            </a:r>
          </a:p>
        </p:txBody>
      </p:sp>
      <p:pic>
        <p:nvPicPr>
          <p:cNvPr id="9" name="Picture 3" descr="Graphic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45667" y="1563687"/>
            <a:ext cx="1928813" cy="140811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5"/>
          <p:cNvSpPr txBox="1">
            <a:spLocks noChangeArrowheads="1"/>
          </p:cNvSpPr>
          <p:nvPr/>
        </p:nvSpPr>
        <p:spPr bwMode="auto">
          <a:xfrm>
            <a:off x="5181600" y="3937000"/>
            <a:ext cx="3200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a:latin typeface="Times New Roman" charset="0"/>
              </a:rPr>
              <a:t>Electrons interact strongly</a:t>
            </a:r>
          </a:p>
          <a:p>
            <a:pPr>
              <a:spcBef>
                <a:spcPct val="50000"/>
              </a:spcBef>
            </a:pPr>
            <a:r>
              <a:rPr lang="en-US" sz="2000">
                <a:latin typeface="Times New Roman" charset="0"/>
              </a:rPr>
              <a:t>Surface Sensitivity</a:t>
            </a:r>
          </a:p>
          <a:p>
            <a:pPr>
              <a:spcBef>
                <a:spcPct val="50000"/>
              </a:spcBef>
            </a:pPr>
            <a:r>
              <a:rPr lang="en-US" sz="2000">
                <a:latin typeface="Times New Roman" charset="0"/>
              </a:rPr>
              <a:t>5-20 Å</a:t>
            </a:r>
          </a:p>
        </p:txBody>
      </p:sp>
    </p:spTree>
    <p:extLst>
      <p:ext uri="{BB962C8B-B14F-4D97-AF65-F5344CB8AC3E}">
        <p14:creationId xmlns:p14="http://schemas.microsoft.com/office/powerpoint/2010/main" val="392219222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228824" y="166316"/>
            <a:ext cx="8534549" cy="466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45718" rIns="0" bIns="45718" anchor="ctr"/>
          <a:lstStyle/>
          <a:p>
            <a:pPr>
              <a:spcBef>
                <a:spcPct val="20000"/>
              </a:spcBef>
              <a:defRPr/>
            </a:pPr>
            <a:r>
              <a:rPr lang="en-US" altLang="ja-JP" i="1">
                <a:solidFill>
                  <a:schemeClr val="bg1"/>
                </a:solidFill>
                <a:latin typeface="Verdana" charset="0"/>
                <a:cs typeface="ＭＳ Ｐゴシック" charset="0"/>
              </a:rPr>
              <a:t>Ambient pressure XPS (AP-XPS) at ALS BL 11.0.2</a:t>
            </a:r>
          </a:p>
        </p:txBody>
      </p:sp>
      <p:sp>
        <p:nvSpPr>
          <p:cNvPr id="124931" name="Text Box 3"/>
          <p:cNvSpPr txBox="1">
            <a:spLocks noChangeArrowheads="1"/>
          </p:cNvSpPr>
          <p:nvPr/>
        </p:nvSpPr>
        <p:spPr bwMode="auto">
          <a:xfrm>
            <a:off x="4383361" y="4737199"/>
            <a:ext cx="4369965" cy="8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5" tIns="45718" rIns="91435" bIns="45718">
            <a:spAutoFit/>
          </a:bodyPr>
          <a:lstStyle/>
          <a:p>
            <a:pPr>
              <a:defRPr/>
            </a:pPr>
            <a:r>
              <a:rPr lang="en-US" altLang="ja-JP" sz="1600">
                <a:solidFill>
                  <a:srgbClr val="FF0000"/>
                </a:solidFill>
                <a:latin typeface="Arial" charset="0"/>
                <a:cs typeface="ＭＳ Ｐゴシック" charset="0"/>
              </a:rPr>
              <a:t>Differentially-pumped electrostatic lens </a:t>
            </a:r>
          </a:p>
          <a:p>
            <a:pPr>
              <a:defRPr/>
            </a:pPr>
            <a:r>
              <a:rPr lang="en-US" altLang="ja-JP" sz="1600">
                <a:solidFill>
                  <a:srgbClr val="FF0000"/>
                </a:solidFill>
                <a:latin typeface="Arial" charset="0"/>
                <a:cs typeface="ＭＳ Ｐゴシック" charset="0"/>
              </a:rPr>
              <a:t>allows operation at </a:t>
            </a:r>
            <a:r>
              <a:rPr lang="en-US" altLang="ja-JP" sz="1600" i="1">
                <a:solidFill>
                  <a:srgbClr val="FF0000"/>
                </a:solidFill>
                <a:latin typeface="Arial" charset="0"/>
                <a:cs typeface="ＭＳ Ｐゴシック" charset="0"/>
              </a:rPr>
              <a:t>p</a:t>
            </a:r>
            <a:r>
              <a:rPr lang="en-US" altLang="ja-JP" sz="1600">
                <a:solidFill>
                  <a:srgbClr val="FF0000"/>
                </a:solidFill>
                <a:latin typeface="Arial" charset="0"/>
                <a:cs typeface="ＭＳ Ｐゴシック" charset="0"/>
              </a:rPr>
              <a:t>(H</a:t>
            </a:r>
            <a:r>
              <a:rPr lang="en-US" altLang="ja-JP" sz="1600" baseline="-25000">
                <a:solidFill>
                  <a:srgbClr val="FF0000"/>
                </a:solidFill>
                <a:latin typeface="Arial" charset="0"/>
                <a:cs typeface="ＭＳ Ｐゴシック" charset="0"/>
              </a:rPr>
              <a:t>2</a:t>
            </a:r>
            <a:r>
              <a:rPr lang="en-US" altLang="ja-JP" sz="1600">
                <a:solidFill>
                  <a:srgbClr val="FF0000"/>
                </a:solidFill>
                <a:latin typeface="Arial" charset="0"/>
                <a:cs typeface="ＭＳ Ｐゴシック" charset="0"/>
              </a:rPr>
              <a:t>O) &lt; 5 Torr </a:t>
            </a:r>
          </a:p>
          <a:p>
            <a:pPr>
              <a:defRPr/>
            </a:pPr>
            <a:r>
              <a:rPr lang="en-US" altLang="ja-JP" sz="1600">
                <a:solidFill>
                  <a:srgbClr val="FF0000"/>
                </a:solidFill>
                <a:latin typeface="Arial" charset="0"/>
                <a:cs typeface="ＭＳ Ｐゴシック" charset="0"/>
              </a:rPr>
              <a:t>(equilibrium vapor pressure of water at +1 </a:t>
            </a:r>
            <a:r>
              <a:rPr lang="en-US" altLang="ja-JP" sz="1600" baseline="30000">
                <a:solidFill>
                  <a:srgbClr val="FF0000"/>
                </a:solidFill>
                <a:latin typeface="Arial" charset="0"/>
                <a:cs typeface="ＭＳ Ｐゴシック" charset="0"/>
              </a:rPr>
              <a:t>o</a:t>
            </a:r>
            <a:r>
              <a:rPr lang="en-US" altLang="ja-JP" sz="1600">
                <a:solidFill>
                  <a:srgbClr val="FF0000"/>
                </a:solidFill>
                <a:latin typeface="Arial" charset="0"/>
                <a:cs typeface="ＭＳ Ｐゴシック" charset="0"/>
              </a:rPr>
              <a:t>C)</a:t>
            </a:r>
          </a:p>
        </p:txBody>
      </p:sp>
      <p:grpSp>
        <p:nvGrpSpPr>
          <p:cNvPr id="57347" name="Group 4"/>
          <p:cNvGrpSpPr>
            <a:grpSpLocks/>
          </p:cNvGrpSpPr>
          <p:nvPr/>
        </p:nvGrpSpPr>
        <p:grpSpPr bwMode="auto">
          <a:xfrm>
            <a:off x="5257354" y="1809378"/>
            <a:ext cx="1189881" cy="2111871"/>
            <a:chOff x="3033" y="930"/>
            <a:chExt cx="749" cy="1330"/>
          </a:xfrm>
        </p:grpSpPr>
        <p:grpSp>
          <p:nvGrpSpPr>
            <p:cNvPr id="57476" name="Group 5"/>
            <p:cNvGrpSpPr>
              <a:grpSpLocks/>
            </p:cNvGrpSpPr>
            <p:nvPr/>
          </p:nvGrpSpPr>
          <p:grpSpPr bwMode="auto">
            <a:xfrm>
              <a:off x="3052" y="954"/>
              <a:ext cx="711" cy="1289"/>
              <a:chOff x="3052" y="954"/>
              <a:chExt cx="711" cy="1289"/>
            </a:xfrm>
          </p:grpSpPr>
          <p:sp>
            <p:nvSpPr>
              <p:cNvPr id="124934" name="Rectangle 6"/>
              <p:cNvSpPr>
                <a:spLocks noChangeArrowheads="1"/>
              </p:cNvSpPr>
              <p:nvPr/>
            </p:nvSpPr>
            <p:spPr bwMode="auto">
              <a:xfrm>
                <a:off x="3052" y="954"/>
                <a:ext cx="711" cy="1289"/>
              </a:xfrm>
              <a:prstGeom prst="rect">
                <a:avLst/>
              </a:prstGeom>
              <a:solidFill>
                <a:srgbClr val="99CC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latin typeface="Arial" charset="0"/>
                  <a:cs typeface="ＭＳ Ｐゴシック" charset="0"/>
                </a:endParaRPr>
              </a:p>
            </p:txBody>
          </p:sp>
          <p:sp>
            <p:nvSpPr>
              <p:cNvPr id="124935" name="Line 7"/>
              <p:cNvSpPr>
                <a:spLocks noChangeShapeType="1"/>
              </p:cNvSpPr>
              <p:nvPr/>
            </p:nvSpPr>
            <p:spPr bwMode="auto">
              <a:xfrm>
                <a:off x="3533" y="2241"/>
                <a:ext cx="193"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sp>
          <p:nvSpPr>
            <p:cNvPr id="124936" name="Freeform 8"/>
            <p:cNvSpPr>
              <a:spLocks/>
            </p:cNvSpPr>
            <p:nvPr/>
          </p:nvSpPr>
          <p:spPr bwMode="auto">
            <a:xfrm>
              <a:off x="3033" y="2229"/>
              <a:ext cx="510" cy="31"/>
            </a:xfrm>
            <a:custGeom>
              <a:avLst/>
              <a:gdLst>
                <a:gd name="T0" fmla="*/ 0 w 409"/>
                <a:gd name="T1" fmla="*/ 12 h 25"/>
                <a:gd name="T2" fmla="*/ 11 w 409"/>
                <a:gd name="T3" fmla="*/ 24 h 25"/>
                <a:gd name="T4" fmla="*/ 408 w 409"/>
                <a:gd name="T5" fmla="*/ 24 h 25"/>
                <a:gd name="T6" fmla="*/ 408 w 409"/>
                <a:gd name="T7" fmla="*/ 0 h 25"/>
                <a:gd name="T8" fmla="*/ 11 w 409"/>
                <a:gd name="T9" fmla="*/ 0 h 25"/>
                <a:gd name="T10" fmla="*/ 25 w 409"/>
                <a:gd name="T11" fmla="*/ 12 h 25"/>
                <a:gd name="T12" fmla="*/ 0 w 409"/>
                <a:gd name="T13" fmla="*/ 12 h 25"/>
                <a:gd name="T14" fmla="*/ 0 w 409"/>
                <a:gd name="T15" fmla="*/ 24 h 25"/>
                <a:gd name="T16" fmla="*/ 11 w 409"/>
                <a:gd name="T17" fmla="*/ 24 h 25"/>
                <a:gd name="T18" fmla="*/ 0 w 409"/>
                <a:gd name="T19"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9" h="25">
                  <a:moveTo>
                    <a:pt x="0" y="12"/>
                  </a:moveTo>
                  <a:lnTo>
                    <a:pt x="11" y="24"/>
                  </a:lnTo>
                  <a:lnTo>
                    <a:pt x="408" y="24"/>
                  </a:lnTo>
                  <a:lnTo>
                    <a:pt x="408" y="0"/>
                  </a:lnTo>
                  <a:lnTo>
                    <a:pt x="11" y="0"/>
                  </a:lnTo>
                  <a:lnTo>
                    <a:pt x="25" y="12"/>
                  </a:lnTo>
                  <a:lnTo>
                    <a:pt x="0" y="12"/>
                  </a:lnTo>
                  <a:lnTo>
                    <a:pt x="0" y="24"/>
                  </a:lnTo>
                  <a:lnTo>
                    <a:pt x="11" y="24"/>
                  </a:lnTo>
                  <a:lnTo>
                    <a:pt x="0" y="12"/>
                  </a:lnTo>
                </a:path>
              </a:pathLst>
            </a:custGeom>
            <a:solidFill>
              <a:srgbClr val="1F1A1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4937" name="Freeform 9"/>
            <p:cNvSpPr>
              <a:spLocks/>
            </p:cNvSpPr>
            <p:nvPr/>
          </p:nvSpPr>
          <p:spPr bwMode="auto">
            <a:xfrm>
              <a:off x="3033" y="930"/>
              <a:ext cx="34" cy="1316"/>
            </a:xfrm>
            <a:custGeom>
              <a:avLst/>
              <a:gdLst>
                <a:gd name="T0" fmla="*/ 11 w 27"/>
                <a:gd name="T1" fmla="*/ 0 h 1055"/>
                <a:gd name="T2" fmla="*/ 0 w 27"/>
                <a:gd name="T3" fmla="*/ 14 h 1055"/>
                <a:gd name="T4" fmla="*/ 0 w 27"/>
                <a:gd name="T5" fmla="*/ 1054 h 1055"/>
                <a:gd name="T6" fmla="*/ 26 w 27"/>
                <a:gd name="T7" fmla="*/ 1054 h 1055"/>
                <a:gd name="T8" fmla="*/ 26 w 27"/>
                <a:gd name="T9" fmla="*/ 14 h 1055"/>
                <a:gd name="T10" fmla="*/ 11 w 27"/>
                <a:gd name="T11" fmla="*/ 25 h 1055"/>
                <a:gd name="T12" fmla="*/ 11 w 27"/>
                <a:gd name="T13" fmla="*/ 0 h 1055"/>
                <a:gd name="T14" fmla="*/ 0 w 27"/>
                <a:gd name="T15" fmla="*/ 0 h 1055"/>
                <a:gd name="T16" fmla="*/ 0 w 27"/>
                <a:gd name="T17" fmla="*/ 14 h 1055"/>
                <a:gd name="T18" fmla="*/ 11 w 27"/>
                <a:gd name="T19" fmla="*/ 0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055">
                  <a:moveTo>
                    <a:pt x="11" y="0"/>
                  </a:moveTo>
                  <a:lnTo>
                    <a:pt x="0" y="14"/>
                  </a:lnTo>
                  <a:lnTo>
                    <a:pt x="0" y="1054"/>
                  </a:lnTo>
                  <a:lnTo>
                    <a:pt x="26" y="1054"/>
                  </a:lnTo>
                  <a:lnTo>
                    <a:pt x="26" y="14"/>
                  </a:lnTo>
                  <a:lnTo>
                    <a:pt x="11" y="25"/>
                  </a:lnTo>
                  <a:lnTo>
                    <a:pt x="11" y="0"/>
                  </a:lnTo>
                  <a:lnTo>
                    <a:pt x="0" y="0"/>
                  </a:lnTo>
                  <a:lnTo>
                    <a:pt x="0" y="14"/>
                  </a:lnTo>
                  <a:lnTo>
                    <a:pt x="11" y="0"/>
                  </a:lnTo>
                </a:path>
              </a:pathLst>
            </a:custGeom>
            <a:solidFill>
              <a:srgbClr val="1F1A1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4938" name="Freeform 10"/>
            <p:cNvSpPr>
              <a:spLocks/>
            </p:cNvSpPr>
            <p:nvPr/>
          </p:nvSpPr>
          <p:spPr bwMode="auto">
            <a:xfrm>
              <a:off x="3046" y="930"/>
              <a:ext cx="733" cy="33"/>
            </a:xfrm>
            <a:custGeom>
              <a:avLst/>
              <a:gdLst>
                <a:gd name="T0" fmla="*/ 587 w 588"/>
                <a:gd name="T1" fmla="*/ 13 h 26"/>
                <a:gd name="T2" fmla="*/ 574 w 588"/>
                <a:gd name="T3" fmla="*/ 0 h 26"/>
                <a:gd name="T4" fmla="*/ 0 w 588"/>
                <a:gd name="T5" fmla="*/ 0 h 26"/>
                <a:gd name="T6" fmla="*/ 0 w 588"/>
                <a:gd name="T7" fmla="*/ 25 h 26"/>
                <a:gd name="T8" fmla="*/ 574 w 588"/>
                <a:gd name="T9" fmla="*/ 25 h 26"/>
                <a:gd name="T10" fmla="*/ 562 w 588"/>
                <a:gd name="T11" fmla="*/ 13 h 26"/>
                <a:gd name="T12" fmla="*/ 587 w 588"/>
                <a:gd name="T13" fmla="*/ 13 h 26"/>
                <a:gd name="T14" fmla="*/ 587 w 588"/>
                <a:gd name="T15" fmla="*/ 0 h 26"/>
                <a:gd name="T16" fmla="*/ 574 w 588"/>
                <a:gd name="T17" fmla="*/ 0 h 26"/>
                <a:gd name="T18" fmla="*/ 587 w 588"/>
                <a:gd name="T19"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8" h="26">
                  <a:moveTo>
                    <a:pt x="587" y="13"/>
                  </a:moveTo>
                  <a:lnTo>
                    <a:pt x="574" y="0"/>
                  </a:lnTo>
                  <a:lnTo>
                    <a:pt x="0" y="0"/>
                  </a:lnTo>
                  <a:lnTo>
                    <a:pt x="0" y="25"/>
                  </a:lnTo>
                  <a:lnTo>
                    <a:pt x="574" y="25"/>
                  </a:lnTo>
                  <a:lnTo>
                    <a:pt x="562" y="13"/>
                  </a:lnTo>
                  <a:lnTo>
                    <a:pt x="587" y="13"/>
                  </a:lnTo>
                  <a:lnTo>
                    <a:pt x="587" y="0"/>
                  </a:lnTo>
                  <a:lnTo>
                    <a:pt x="574" y="0"/>
                  </a:lnTo>
                  <a:lnTo>
                    <a:pt x="587" y="13"/>
                  </a:lnTo>
                </a:path>
              </a:pathLst>
            </a:custGeom>
            <a:solidFill>
              <a:srgbClr val="1F1A1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4939" name="Freeform 11"/>
            <p:cNvSpPr>
              <a:spLocks/>
            </p:cNvSpPr>
            <p:nvPr/>
          </p:nvSpPr>
          <p:spPr bwMode="auto">
            <a:xfrm>
              <a:off x="3751" y="932"/>
              <a:ext cx="31" cy="599"/>
            </a:xfrm>
            <a:custGeom>
              <a:avLst/>
              <a:gdLst>
                <a:gd name="T0" fmla="*/ 11 w 25"/>
                <a:gd name="T1" fmla="*/ 0 h 481"/>
                <a:gd name="T2" fmla="*/ 0 w 25"/>
                <a:gd name="T3" fmla="*/ 12 h 481"/>
                <a:gd name="T4" fmla="*/ 0 w 25"/>
                <a:gd name="T5" fmla="*/ 480 h 481"/>
                <a:gd name="T6" fmla="*/ 24 w 25"/>
                <a:gd name="T7" fmla="*/ 480 h 481"/>
                <a:gd name="T8" fmla="*/ 24 w 25"/>
                <a:gd name="T9" fmla="*/ 12 h 481"/>
                <a:gd name="T10" fmla="*/ 11 w 25"/>
                <a:gd name="T11" fmla="*/ 24 h 481"/>
                <a:gd name="T12" fmla="*/ 11 w 25"/>
                <a:gd name="T13" fmla="*/ 0 h 481"/>
                <a:gd name="T14" fmla="*/ 0 w 25"/>
                <a:gd name="T15" fmla="*/ 0 h 481"/>
                <a:gd name="T16" fmla="*/ 0 w 25"/>
                <a:gd name="T17" fmla="*/ 12 h 481"/>
                <a:gd name="T18" fmla="*/ 11 w 25"/>
                <a:gd name="T19" fmla="*/ 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481">
                  <a:moveTo>
                    <a:pt x="11" y="0"/>
                  </a:moveTo>
                  <a:lnTo>
                    <a:pt x="0" y="12"/>
                  </a:lnTo>
                  <a:lnTo>
                    <a:pt x="0" y="480"/>
                  </a:lnTo>
                  <a:lnTo>
                    <a:pt x="24" y="480"/>
                  </a:lnTo>
                  <a:lnTo>
                    <a:pt x="24" y="12"/>
                  </a:lnTo>
                  <a:lnTo>
                    <a:pt x="11" y="24"/>
                  </a:lnTo>
                  <a:lnTo>
                    <a:pt x="11" y="0"/>
                  </a:lnTo>
                  <a:lnTo>
                    <a:pt x="0" y="0"/>
                  </a:lnTo>
                  <a:lnTo>
                    <a:pt x="0" y="12"/>
                  </a:lnTo>
                  <a:lnTo>
                    <a:pt x="11" y="0"/>
                  </a:lnTo>
                </a:path>
              </a:pathLst>
            </a:custGeom>
            <a:solidFill>
              <a:srgbClr val="1F1A1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4940" name="Freeform 12"/>
            <p:cNvSpPr>
              <a:spLocks/>
            </p:cNvSpPr>
            <p:nvPr/>
          </p:nvSpPr>
          <p:spPr bwMode="auto">
            <a:xfrm>
              <a:off x="3747" y="1669"/>
              <a:ext cx="32" cy="579"/>
            </a:xfrm>
            <a:custGeom>
              <a:avLst/>
              <a:gdLst>
                <a:gd name="T0" fmla="*/ 11 w 26"/>
                <a:gd name="T1" fmla="*/ 0 h 465"/>
                <a:gd name="T2" fmla="*/ 0 w 26"/>
                <a:gd name="T3" fmla="*/ 0 h 465"/>
                <a:gd name="T4" fmla="*/ 0 w 26"/>
                <a:gd name="T5" fmla="*/ 464 h 465"/>
                <a:gd name="T6" fmla="*/ 25 w 26"/>
                <a:gd name="T7" fmla="*/ 464 h 465"/>
                <a:gd name="T8" fmla="*/ 25 w 26"/>
                <a:gd name="T9" fmla="*/ 0 h 465"/>
                <a:gd name="T10" fmla="*/ 11 w 26"/>
                <a:gd name="T11" fmla="*/ 0 h 465"/>
              </a:gdLst>
              <a:ahLst/>
              <a:cxnLst>
                <a:cxn ang="0">
                  <a:pos x="T0" y="T1"/>
                </a:cxn>
                <a:cxn ang="0">
                  <a:pos x="T2" y="T3"/>
                </a:cxn>
                <a:cxn ang="0">
                  <a:pos x="T4" y="T5"/>
                </a:cxn>
                <a:cxn ang="0">
                  <a:pos x="T6" y="T7"/>
                </a:cxn>
                <a:cxn ang="0">
                  <a:pos x="T8" y="T9"/>
                </a:cxn>
                <a:cxn ang="0">
                  <a:pos x="T10" y="T11"/>
                </a:cxn>
              </a:cxnLst>
              <a:rect l="0" t="0" r="r" b="b"/>
              <a:pathLst>
                <a:path w="26" h="465">
                  <a:moveTo>
                    <a:pt x="11" y="0"/>
                  </a:moveTo>
                  <a:lnTo>
                    <a:pt x="0" y="0"/>
                  </a:lnTo>
                  <a:lnTo>
                    <a:pt x="0" y="464"/>
                  </a:lnTo>
                  <a:lnTo>
                    <a:pt x="25" y="464"/>
                  </a:lnTo>
                  <a:lnTo>
                    <a:pt x="25" y="0"/>
                  </a:lnTo>
                  <a:lnTo>
                    <a:pt x="11" y="0"/>
                  </a:lnTo>
                </a:path>
              </a:pathLst>
            </a:custGeom>
            <a:solidFill>
              <a:srgbClr val="1F1A1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4941" name="Freeform 13"/>
            <p:cNvSpPr>
              <a:spLocks/>
            </p:cNvSpPr>
            <p:nvPr/>
          </p:nvSpPr>
          <p:spPr bwMode="auto">
            <a:xfrm>
              <a:off x="3364" y="1438"/>
              <a:ext cx="76" cy="315"/>
            </a:xfrm>
            <a:custGeom>
              <a:avLst/>
              <a:gdLst>
                <a:gd name="T0" fmla="*/ 0 w 61"/>
                <a:gd name="T1" fmla="*/ 0 h 253"/>
                <a:gd name="T2" fmla="*/ 60 w 61"/>
                <a:gd name="T3" fmla="*/ 0 h 253"/>
                <a:gd name="T4" fmla="*/ 60 w 61"/>
                <a:gd name="T5" fmla="*/ 252 h 253"/>
                <a:gd name="T6" fmla="*/ 0 w 61"/>
                <a:gd name="T7" fmla="*/ 252 h 253"/>
                <a:gd name="T8" fmla="*/ 0 w 61"/>
                <a:gd name="T9" fmla="*/ 0 h 253"/>
              </a:gdLst>
              <a:ahLst/>
              <a:cxnLst>
                <a:cxn ang="0">
                  <a:pos x="T0" y="T1"/>
                </a:cxn>
                <a:cxn ang="0">
                  <a:pos x="T2" y="T3"/>
                </a:cxn>
                <a:cxn ang="0">
                  <a:pos x="T4" y="T5"/>
                </a:cxn>
                <a:cxn ang="0">
                  <a:pos x="T6" y="T7"/>
                </a:cxn>
                <a:cxn ang="0">
                  <a:pos x="T8" y="T9"/>
                </a:cxn>
              </a:cxnLst>
              <a:rect l="0" t="0" r="r" b="b"/>
              <a:pathLst>
                <a:path w="61" h="253">
                  <a:moveTo>
                    <a:pt x="0" y="0"/>
                  </a:moveTo>
                  <a:lnTo>
                    <a:pt x="60" y="0"/>
                  </a:lnTo>
                  <a:lnTo>
                    <a:pt x="60" y="252"/>
                  </a:lnTo>
                  <a:lnTo>
                    <a:pt x="0" y="252"/>
                  </a:lnTo>
                  <a:lnTo>
                    <a:pt x="0" y="0"/>
                  </a:lnTo>
                </a:path>
              </a:pathLst>
            </a:custGeom>
            <a:solidFill>
              <a:srgbClr val="969D9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4942" name="Text Box 14"/>
            <p:cNvSpPr txBox="1">
              <a:spLocks noChangeArrowheads="1"/>
            </p:cNvSpPr>
            <p:nvPr/>
          </p:nvSpPr>
          <p:spPr bwMode="auto">
            <a:xfrm>
              <a:off x="3086" y="1034"/>
              <a:ext cx="25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de-DE">
                  <a:latin typeface="Garrison Sans" charset="0"/>
                </a:rPr>
                <a:t>p</a:t>
              </a:r>
              <a:r>
                <a:rPr lang="de-DE" baseline="-25000">
                  <a:latin typeface="Garrison Sans" charset="0"/>
                </a:rPr>
                <a:t>0</a:t>
              </a:r>
            </a:p>
          </p:txBody>
        </p:sp>
      </p:grpSp>
      <p:sp>
        <p:nvSpPr>
          <p:cNvPr id="124943" name="Freeform 15"/>
          <p:cNvSpPr>
            <a:spLocks/>
          </p:cNvSpPr>
          <p:nvPr/>
        </p:nvSpPr>
        <p:spPr bwMode="auto">
          <a:xfrm>
            <a:off x="5898059" y="2741414"/>
            <a:ext cx="407417" cy="1532558"/>
          </a:xfrm>
          <a:custGeom>
            <a:avLst/>
            <a:gdLst>
              <a:gd name="T0" fmla="*/ 0 w 206"/>
              <a:gd name="T1" fmla="*/ 102 h 774"/>
              <a:gd name="T2" fmla="*/ 0 w 206"/>
              <a:gd name="T3" fmla="*/ 0 h 774"/>
              <a:gd name="T4" fmla="*/ 205 w 206"/>
              <a:gd name="T5" fmla="*/ 767 h 774"/>
              <a:gd name="T6" fmla="*/ 179 w 206"/>
              <a:gd name="T7" fmla="*/ 773 h 774"/>
              <a:gd name="T8" fmla="*/ 0 w 206"/>
              <a:gd name="T9" fmla="*/ 102 h 774"/>
            </a:gdLst>
            <a:ahLst/>
            <a:cxnLst>
              <a:cxn ang="0">
                <a:pos x="T0" y="T1"/>
              </a:cxn>
              <a:cxn ang="0">
                <a:pos x="T2" y="T3"/>
              </a:cxn>
              <a:cxn ang="0">
                <a:pos x="T4" y="T5"/>
              </a:cxn>
              <a:cxn ang="0">
                <a:pos x="T6" y="T7"/>
              </a:cxn>
              <a:cxn ang="0">
                <a:pos x="T8" y="T9"/>
              </a:cxn>
            </a:cxnLst>
            <a:rect l="0" t="0" r="r" b="b"/>
            <a:pathLst>
              <a:path w="206" h="774">
                <a:moveTo>
                  <a:pt x="0" y="102"/>
                </a:moveTo>
                <a:lnTo>
                  <a:pt x="0" y="0"/>
                </a:lnTo>
                <a:lnTo>
                  <a:pt x="205" y="767"/>
                </a:lnTo>
                <a:lnTo>
                  <a:pt x="179" y="773"/>
                </a:lnTo>
                <a:lnTo>
                  <a:pt x="0" y="102"/>
                </a:lnTo>
              </a:path>
            </a:pathLst>
          </a:custGeom>
          <a:solidFill>
            <a:srgbClr val="FF66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5" tIns="45718" rIns="91435" bIns="45718"/>
          <a:lstStyle/>
          <a:p>
            <a:pPr>
              <a:defRPr/>
            </a:pPr>
            <a:endParaRPr lang="en-US"/>
          </a:p>
        </p:txBody>
      </p:sp>
      <p:sp>
        <p:nvSpPr>
          <p:cNvPr id="124944" name="Rectangle 16"/>
          <p:cNvSpPr>
            <a:spLocks noChangeArrowheads="1"/>
          </p:cNvSpPr>
          <p:nvPr/>
        </p:nvSpPr>
        <p:spPr bwMode="auto">
          <a:xfrm>
            <a:off x="6205017" y="4210348"/>
            <a:ext cx="2110755" cy="309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0" tIns="46035" rIns="92070" bIns="46035">
            <a:spAutoFit/>
          </a:bodyPr>
          <a:lstStyle/>
          <a:p>
            <a:pPr eaLnBrk="0" hangingPunct="0">
              <a:defRPr/>
            </a:pPr>
            <a:r>
              <a:rPr lang="de-DE" sz="1400">
                <a:solidFill>
                  <a:srgbClr val="FF6600"/>
                </a:solidFill>
                <a:latin typeface="Garrison Sans" charset="0"/>
              </a:rPr>
              <a:t>X-rays from synchrotron</a:t>
            </a:r>
          </a:p>
        </p:txBody>
      </p:sp>
      <p:grpSp>
        <p:nvGrpSpPr>
          <p:cNvPr id="57350" name="Group 17"/>
          <p:cNvGrpSpPr>
            <a:grpSpLocks/>
          </p:cNvGrpSpPr>
          <p:nvPr/>
        </p:nvGrpSpPr>
        <p:grpSpPr bwMode="auto">
          <a:xfrm>
            <a:off x="5900291" y="2395389"/>
            <a:ext cx="469925" cy="936501"/>
            <a:chOff x="1088" y="1878"/>
            <a:chExt cx="440" cy="877"/>
          </a:xfrm>
        </p:grpSpPr>
        <p:sp>
          <p:nvSpPr>
            <p:cNvPr id="124946" name="Freeform 18"/>
            <p:cNvSpPr>
              <a:spLocks/>
            </p:cNvSpPr>
            <p:nvPr/>
          </p:nvSpPr>
          <p:spPr bwMode="auto">
            <a:xfrm>
              <a:off x="1088" y="2317"/>
              <a:ext cx="440" cy="438"/>
            </a:xfrm>
            <a:custGeom>
              <a:avLst/>
              <a:gdLst>
                <a:gd name="T0" fmla="*/ 234 w 237"/>
                <a:gd name="T1" fmla="*/ 235 h 236"/>
                <a:gd name="T2" fmla="*/ 0 w 237"/>
                <a:gd name="T3" fmla="*/ 0 h 236"/>
                <a:gd name="T4" fmla="*/ 236 w 237"/>
                <a:gd name="T5" fmla="*/ 184 h 236"/>
              </a:gdLst>
              <a:ahLst/>
              <a:cxnLst>
                <a:cxn ang="0">
                  <a:pos x="T0" y="T1"/>
                </a:cxn>
                <a:cxn ang="0">
                  <a:pos x="T2" y="T3"/>
                </a:cxn>
                <a:cxn ang="0">
                  <a:pos x="T4" y="T5"/>
                </a:cxn>
              </a:cxnLst>
              <a:rect l="0" t="0" r="r" b="b"/>
              <a:pathLst>
                <a:path w="237" h="236">
                  <a:moveTo>
                    <a:pt x="234" y="235"/>
                  </a:moveTo>
                  <a:lnTo>
                    <a:pt x="0" y="0"/>
                  </a:lnTo>
                  <a:lnTo>
                    <a:pt x="236" y="184"/>
                  </a:lnTo>
                </a:path>
              </a:pathLst>
            </a:custGeom>
            <a:noFill/>
            <a:ln w="12700" cap="rnd" cmpd="sng">
              <a:solidFill>
                <a:srgbClr val="DE442E"/>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4947" name="Freeform 19"/>
            <p:cNvSpPr>
              <a:spLocks/>
            </p:cNvSpPr>
            <p:nvPr/>
          </p:nvSpPr>
          <p:spPr bwMode="auto">
            <a:xfrm>
              <a:off x="1088" y="1878"/>
              <a:ext cx="440" cy="436"/>
            </a:xfrm>
            <a:custGeom>
              <a:avLst/>
              <a:gdLst>
                <a:gd name="T0" fmla="*/ 234 w 237"/>
                <a:gd name="T1" fmla="*/ 0 h 235"/>
                <a:gd name="T2" fmla="*/ 0 w 237"/>
                <a:gd name="T3" fmla="*/ 234 h 235"/>
                <a:gd name="T4" fmla="*/ 236 w 237"/>
                <a:gd name="T5" fmla="*/ 50 h 235"/>
              </a:gdLst>
              <a:ahLst/>
              <a:cxnLst>
                <a:cxn ang="0">
                  <a:pos x="T0" y="T1"/>
                </a:cxn>
                <a:cxn ang="0">
                  <a:pos x="T2" y="T3"/>
                </a:cxn>
                <a:cxn ang="0">
                  <a:pos x="T4" y="T5"/>
                </a:cxn>
              </a:cxnLst>
              <a:rect l="0" t="0" r="r" b="b"/>
              <a:pathLst>
                <a:path w="237" h="235">
                  <a:moveTo>
                    <a:pt x="234" y="0"/>
                  </a:moveTo>
                  <a:lnTo>
                    <a:pt x="0" y="234"/>
                  </a:lnTo>
                  <a:lnTo>
                    <a:pt x="236" y="50"/>
                  </a:lnTo>
                </a:path>
              </a:pathLst>
            </a:custGeom>
            <a:noFill/>
            <a:ln w="12700" cap="rnd" cmpd="sng">
              <a:solidFill>
                <a:srgbClr val="DE442E"/>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4948" name="Freeform 20"/>
            <p:cNvSpPr>
              <a:spLocks/>
            </p:cNvSpPr>
            <p:nvPr/>
          </p:nvSpPr>
          <p:spPr bwMode="auto">
            <a:xfrm>
              <a:off x="1088" y="2317"/>
              <a:ext cx="440" cy="249"/>
            </a:xfrm>
            <a:custGeom>
              <a:avLst/>
              <a:gdLst>
                <a:gd name="T0" fmla="*/ 234 w 237"/>
                <a:gd name="T1" fmla="*/ 133 h 134"/>
                <a:gd name="T2" fmla="*/ 0 w 237"/>
                <a:gd name="T3" fmla="*/ 0 h 134"/>
                <a:gd name="T4" fmla="*/ 236 w 237"/>
                <a:gd name="T5" fmla="*/ 97 h 134"/>
              </a:gdLst>
              <a:ahLst/>
              <a:cxnLst>
                <a:cxn ang="0">
                  <a:pos x="T0" y="T1"/>
                </a:cxn>
                <a:cxn ang="0">
                  <a:pos x="T2" y="T3"/>
                </a:cxn>
                <a:cxn ang="0">
                  <a:pos x="T4" y="T5"/>
                </a:cxn>
              </a:cxnLst>
              <a:rect l="0" t="0" r="r" b="b"/>
              <a:pathLst>
                <a:path w="237" h="134">
                  <a:moveTo>
                    <a:pt x="234" y="133"/>
                  </a:moveTo>
                  <a:lnTo>
                    <a:pt x="0" y="0"/>
                  </a:lnTo>
                  <a:lnTo>
                    <a:pt x="236" y="97"/>
                  </a:lnTo>
                </a:path>
              </a:pathLst>
            </a:custGeom>
            <a:noFill/>
            <a:ln w="12700" cap="rnd" cmpd="sng">
              <a:solidFill>
                <a:srgbClr val="DE442E"/>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4949" name="Line 21"/>
            <p:cNvSpPr>
              <a:spLocks noChangeShapeType="1"/>
            </p:cNvSpPr>
            <p:nvPr/>
          </p:nvSpPr>
          <p:spPr bwMode="auto">
            <a:xfrm>
              <a:off x="1088" y="2317"/>
              <a:ext cx="440" cy="123"/>
            </a:xfrm>
            <a:prstGeom prst="line">
              <a:avLst/>
            </a:prstGeom>
            <a:noFill/>
            <a:ln w="12700">
              <a:solidFill>
                <a:srgbClr val="DE442E"/>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4950" name="Freeform 22"/>
            <p:cNvSpPr>
              <a:spLocks/>
            </p:cNvSpPr>
            <p:nvPr/>
          </p:nvSpPr>
          <p:spPr bwMode="auto">
            <a:xfrm>
              <a:off x="1088" y="2065"/>
              <a:ext cx="440" cy="249"/>
            </a:xfrm>
            <a:custGeom>
              <a:avLst/>
              <a:gdLst>
                <a:gd name="T0" fmla="*/ 234 w 237"/>
                <a:gd name="T1" fmla="*/ 0 h 134"/>
                <a:gd name="T2" fmla="*/ 0 w 237"/>
                <a:gd name="T3" fmla="*/ 133 h 134"/>
                <a:gd name="T4" fmla="*/ 236 w 237"/>
                <a:gd name="T5" fmla="*/ 35 h 134"/>
              </a:gdLst>
              <a:ahLst/>
              <a:cxnLst>
                <a:cxn ang="0">
                  <a:pos x="T0" y="T1"/>
                </a:cxn>
                <a:cxn ang="0">
                  <a:pos x="T2" y="T3"/>
                </a:cxn>
                <a:cxn ang="0">
                  <a:pos x="T4" y="T5"/>
                </a:cxn>
              </a:cxnLst>
              <a:rect l="0" t="0" r="r" b="b"/>
              <a:pathLst>
                <a:path w="237" h="134">
                  <a:moveTo>
                    <a:pt x="234" y="0"/>
                  </a:moveTo>
                  <a:lnTo>
                    <a:pt x="0" y="133"/>
                  </a:lnTo>
                  <a:lnTo>
                    <a:pt x="236" y="35"/>
                  </a:lnTo>
                </a:path>
              </a:pathLst>
            </a:custGeom>
            <a:noFill/>
            <a:ln w="12700" cap="rnd" cmpd="sng">
              <a:solidFill>
                <a:srgbClr val="DE442E"/>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4951" name="Line 23"/>
            <p:cNvSpPr>
              <a:spLocks noChangeShapeType="1"/>
            </p:cNvSpPr>
            <p:nvPr/>
          </p:nvSpPr>
          <p:spPr bwMode="auto">
            <a:xfrm flipV="1">
              <a:off x="1088" y="2193"/>
              <a:ext cx="440" cy="119"/>
            </a:xfrm>
            <a:prstGeom prst="line">
              <a:avLst/>
            </a:prstGeom>
            <a:noFill/>
            <a:ln w="12700">
              <a:solidFill>
                <a:srgbClr val="DE442E"/>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57351" name="Group 24"/>
          <p:cNvGrpSpPr>
            <a:grpSpLocks/>
          </p:cNvGrpSpPr>
          <p:nvPr/>
        </p:nvGrpSpPr>
        <p:grpSpPr bwMode="auto">
          <a:xfrm>
            <a:off x="6321103" y="1375172"/>
            <a:ext cx="1984623" cy="2552775"/>
            <a:chOff x="3703" y="656"/>
            <a:chExt cx="1250" cy="1608"/>
          </a:xfrm>
        </p:grpSpPr>
        <p:grpSp>
          <p:nvGrpSpPr>
            <p:cNvPr id="57445" name="Group 25"/>
            <p:cNvGrpSpPr>
              <a:grpSpLocks/>
            </p:cNvGrpSpPr>
            <p:nvPr/>
          </p:nvGrpSpPr>
          <p:grpSpPr bwMode="auto">
            <a:xfrm>
              <a:off x="3703" y="930"/>
              <a:ext cx="844" cy="1332"/>
              <a:chOff x="2388" y="1372"/>
              <a:chExt cx="1256" cy="1980"/>
            </a:xfrm>
          </p:grpSpPr>
          <p:sp>
            <p:nvSpPr>
              <p:cNvPr id="124954" name="Freeform 26"/>
              <p:cNvSpPr>
                <a:spLocks/>
              </p:cNvSpPr>
              <p:nvPr/>
            </p:nvSpPr>
            <p:spPr bwMode="auto">
              <a:xfrm>
                <a:off x="2457" y="1396"/>
                <a:ext cx="46" cy="863"/>
              </a:xfrm>
              <a:custGeom>
                <a:avLst/>
                <a:gdLst>
                  <a:gd name="T0" fmla="*/ 11 w 25"/>
                  <a:gd name="T1" fmla="*/ 466 h 467"/>
                  <a:gd name="T2" fmla="*/ 24 w 25"/>
                  <a:gd name="T3" fmla="*/ 466 h 467"/>
                  <a:gd name="T4" fmla="*/ 24 w 25"/>
                  <a:gd name="T5" fmla="*/ 0 h 467"/>
                  <a:gd name="T6" fmla="*/ 0 w 25"/>
                  <a:gd name="T7" fmla="*/ 0 h 467"/>
                  <a:gd name="T8" fmla="*/ 0 w 25"/>
                  <a:gd name="T9" fmla="*/ 466 h 467"/>
                  <a:gd name="T10" fmla="*/ 11 w 25"/>
                  <a:gd name="T11" fmla="*/ 466 h 467"/>
                </a:gdLst>
                <a:ahLst/>
                <a:cxnLst>
                  <a:cxn ang="0">
                    <a:pos x="T0" y="T1"/>
                  </a:cxn>
                  <a:cxn ang="0">
                    <a:pos x="T2" y="T3"/>
                  </a:cxn>
                  <a:cxn ang="0">
                    <a:pos x="T4" y="T5"/>
                  </a:cxn>
                  <a:cxn ang="0">
                    <a:pos x="T6" y="T7"/>
                  </a:cxn>
                  <a:cxn ang="0">
                    <a:pos x="T8" y="T9"/>
                  </a:cxn>
                  <a:cxn ang="0">
                    <a:pos x="T10" y="T11"/>
                  </a:cxn>
                </a:cxnLst>
                <a:rect l="0" t="0" r="r" b="b"/>
                <a:pathLst>
                  <a:path w="25" h="467">
                    <a:moveTo>
                      <a:pt x="11" y="466"/>
                    </a:moveTo>
                    <a:lnTo>
                      <a:pt x="24" y="466"/>
                    </a:lnTo>
                    <a:lnTo>
                      <a:pt x="24" y="0"/>
                    </a:lnTo>
                    <a:lnTo>
                      <a:pt x="0" y="0"/>
                    </a:lnTo>
                    <a:lnTo>
                      <a:pt x="0" y="466"/>
                    </a:lnTo>
                    <a:lnTo>
                      <a:pt x="11" y="466"/>
                    </a:lnTo>
                  </a:path>
                </a:pathLst>
              </a:custGeom>
              <a:solidFill>
                <a:srgbClr val="1F1A1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4955" name="Freeform 27"/>
              <p:cNvSpPr>
                <a:spLocks/>
              </p:cNvSpPr>
              <p:nvPr/>
            </p:nvSpPr>
            <p:spPr bwMode="auto">
              <a:xfrm>
                <a:off x="2457" y="2460"/>
                <a:ext cx="46" cy="887"/>
              </a:xfrm>
              <a:custGeom>
                <a:avLst/>
                <a:gdLst>
                  <a:gd name="T0" fmla="*/ 11 w 25"/>
                  <a:gd name="T1" fmla="*/ 479 h 480"/>
                  <a:gd name="T2" fmla="*/ 24 w 25"/>
                  <a:gd name="T3" fmla="*/ 467 h 480"/>
                  <a:gd name="T4" fmla="*/ 24 w 25"/>
                  <a:gd name="T5" fmla="*/ 0 h 480"/>
                  <a:gd name="T6" fmla="*/ 0 w 25"/>
                  <a:gd name="T7" fmla="*/ 0 h 480"/>
                  <a:gd name="T8" fmla="*/ 0 w 25"/>
                  <a:gd name="T9" fmla="*/ 467 h 480"/>
                  <a:gd name="T10" fmla="*/ 11 w 25"/>
                  <a:gd name="T11" fmla="*/ 455 h 480"/>
                  <a:gd name="T12" fmla="*/ 11 w 25"/>
                  <a:gd name="T13" fmla="*/ 479 h 480"/>
                  <a:gd name="T14" fmla="*/ 24 w 25"/>
                  <a:gd name="T15" fmla="*/ 479 h 480"/>
                  <a:gd name="T16" fmla="*/ 24 w 25"/>
                  <a:gd name="T17" fmla="*/ 467 h 480"/>
                  <a:gd name="T18" fmla="*/ 11 w 25"/>
                  <a:gd name="T19" fmla="*/ 479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480">
                    <a:moveTo>
                      <a:pt x="11" y="479"/>
                    </a:moveTo>
                    <a:lnTo>
                      <a:pt x="24" y="467"/>
                    </a:lnTo>
                    <a:lnTo>
                      <a:pt x="24" y="0"/>
                    </a:lnTo>
                    <a:lnTo>
                      <a:pt x="0" y="0"/>
                    </a:lnTo>
                    <a:lnTo>
                      <a:pt x="0" y="467"/>
                    </a:lnTo>
                    <a:lnTo>
                      <a:pt x="11" y="455"/>
                    </a:lnTo>
                    <a:lnTo>
                      <a:pt x="11" y="479"/>
                    </a:lnTo>
                    <a:lnTo>
                      <a:pt x="24" y="479"/>
                    </a:lnTo>
                    <a:lnTo>
                      <a:pt x="24" y="467"/>
                    </a:lnTo>
                    <a:lnTo>
                      <a:pt x="11" y="479"/>
                    </a:lnTo>
                  </a:path>
                </a:pathLst>
              </a:custGeom>
              <a:solidFill>
                <a:srgbClr val="1F1A1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4956" name="Freeform 28"/>
              <p:cNvSpPr>
                <a:spLocks/>
              </p:cNvSpPr>
              <p:nvPr/>
            </p:nvSpPr>
            <p:spPr bwMode="auto">
              <a:xfrm>
                <a:off x="2388" y="3304"/>
                <a:ext cx="93" cy="46"/>
              </a:xfrm>
              <a:custGeom>
                <a:avLst/>
                <a:gdLst>
                  <a:gd name="T0" fmla="*/ 0 w 50"/>
                  <a:gd name="T1" fmla="*/ 12 h 25"/>
                  <a:gd name="T2" fmla="*/ 0 w 50"/>
                  <a:gd name="T3" fmla="*/ 24 h 25"/>
                  <a:gd name="T4" fmla="*/ 49 w 50"/>
                  <a:gd name="T5" fmla="*/ 24 h 25"/>
                  <a:gd name="T6" fmla="*/ 49 w 50"/>
                  <a:gd name="T7" fmla="*/ 0 h 25"/>
                  <a:gd name="T8" fmla="*/ 0 w 50"/>
                  <a:gd name="T9" fmla="*/ 0 h 25"/>
                  <a:gd name="T10" fmla="*/ 0 w 50"/>
                  <a:gd name="T11" fmla="*/ 12 h 25"/>
                </a:gdLst>
                <a:ahLst/>
                <a:cxnLst>
                  <a:cxn ang="0">
                    <a:pos x="T0" y="T1"/>
                  </a:cxn>
                  <a:cxn ang="0">
                    <a:pos x="T2" y="T3"/>
                  </a:cxn>
                  <a:cxn ang="0">
                    <a:pos x="T4" y="T5"/>
                  </a:cxn>
                  <a:cxn ang="0">
                    <a:pos x="T6" y="T7"/>
                  </a:cxn>
                  <a:cxn ang="0">
                    <a:pos x="T8" y="T9"/>
                  </a:cxn>
                  <a:cxn ang="0">
                    <a:pos x="T10" y="T11"/>
                  </a:cxn>
                </a:cxnLst>
                <a:rect l="0" t="0" r="r" b="b"/>
                <a:pathLst>
                  <a:path w="50" h="25">
                    <a:moveTo>
                      <a:pt x="0" y="12"/>
                    </a:moveTo>
                    <a:lnTo>
                      <a:pt x="0" y="24"/>
                    </a:lnTo>
                    <a:lnTo>
                      <a:pt x="49" y="24"/>
                    </a:lnTo>
                    <a:lnTo>
                      <a:pt x="49" y="0"/>
                    </a:lnTo>
                    <a:lnTo>
                      <a:pt x="0" y="0"/>
                    </a:lnTo>
                    <a:lnTo>
                      <a:pt x="0" y="12"/>
                    </a:lnTo>
                  </a:path>
                </a:pathLst>
              </a:custGeom>
              <a:solidFill>
                <a:srgbClr val="1F1A1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4957" name="Freeform 29"/>
              <p:cNvSpPr>
                <a:spLocks/>
              </p:cNvSpPr>
              <p:nvPr/>
            </p:nvSpPr>
            <p:spPr bwMode="auto">
              <a:xfrm>
                <a:off x="2481" y="1374"/>
                <a:ext cx="294" cy="46"/>
              </a:xfrm>
              <a:custGeom>
                <a:avLst/>
                <a:gdLst>
                  <a:gd name="T0" fmla="*/ 134 w 159"/>
                  <a:gd name="T1" fmla="*/ 12 h 25"/>
                  <a:gd name="T2" fmla="*/ 146 w 159"/>
                  <a:gd name="T3" fmla="*/ 0 h 25"/>
                  <a:gd name="T4" fmla="*/ 0 w 159"/>
                  <a:gd name="T5" fmla="*/ 0 h 25"/>
                  <a:gd name="T6" fmla="*/ 0 w 159"/>
                  <a:gd name="T7" fmla="*/ 24 h 25"/>
                  <a:gd name="T8" fmla="*/ 146 w 159"/>
                  <a:gd name="T9" fmla="*/ 24 h 25"/>
                  <a:gd name="T10" fmla="*/ 158 w 159"/>
                  <a:gd name="T11" fmla="*/ 12 h 25"/>
                  <a:gd name="T12" fmla="*/ 146 w 159"/>
                  <a:gd name="T13" fmla="*/ 24 h 25"/>
                  <a:gd name="T14" fmla="*/ 158 w 159"/>
                  <a:gd name="T15" fmla="*/ 24 h 25"/>
                  <a:gd name="T16" fmla="*/ 158 w 159"/>
                  <a:gd name="T17" fmla="*/ 12 h 25"/>
                  <a:gd name="T18" fmla="*/ 134 w 159"/>
                  <a:gd name="T19"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9" h="25">
                    <a:moveTo>
                      <a:pt x="134" y="12"/>
                    </a:moveTo>
                    <a:lnTo>
                      <a:pt x="146" y="0"/>
                    </a:lnTo>
                    <a:lnTo>
                      <a:pt x="0" y="0"/>
                    </a:lnTo>
                    <a:lnTo>
                      <a:pt x="0" y="24"/>
                    </a:lnTo>
                    <a:lnTo>
                      <a:pt x="146" y="24"/>
                    </a:lnTo>
                    <a:lnTo>
                      <a:pt x="158" y="12"/>
                    </a:lnTo>
                    <a:lnTo>
                      <a:pt x="146" y="24"/>
                    </a:lnTo>
                    <a:lnTo>
                      <a:pt x="158" y="24"/>
                    </a:lnTo>
                    <a:lnTo>
                      <a:pt x="158" y="12"/>
                    </a:lnTo>
                    <a:lnTo>
                      <a:pt x="134" y="12"/>
                    </a:lnTo>
                  </a:path>
                </a:pathLst>
              </a:custGeom>
              <a:solidFill>
                <a:srgbClr val="1F1A1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4958" name="Freeform 30"/>
              <p:cNvSpPr>
                <a:spLocks/>
              </p:cNvSpPr>
              <p:nvPr/>
            </p:nvSpPr>
            <p:spPr bwMode="auto">
              <a:xfrm>
                <a:off x="3332" y="2470"/>
                <a:ext cx="45" cy="882"/>
              </a:xfrm>
              <a:custGeom>
                <a:avLst/>
                <a:gdLst>
                  <a:gd name="T0" fmla="*/ 11 w 24"/>
                  <a:gd name="T1" fmla="*/ 475 h 476"/>
                  <a:gd name="T2" fmla="*/ 23 w 24"/>
                  <a:gd name="T3" fmla="*/ 463 h 476"/>
                  <a:gd name="T4" fmla="*/ 23 w 24"/>
                  <a:gd name="T5" fmla="*/ 0 h 476"/>
                  <a:gd name="T6" fmla="*/ 0 w 24"/>
                  <a:gd name="T7" fmla="*/ 0 h 476"/>
                  <a:gd name="T8" fmla="*/ 0 w 24"/>
                  <a:gd name="T9" fmla="*/ 463 h 476"/>
                  <a:gd name="T10" fmla="*/ 11 w 24"/>
                  <a:gd name="T11" fmla="*/ 450 h 476"/>
                  <a:gd name="T12" fmla="*/ 11 w 24"/>
                  <a:gd name="T13" fmla="*/ 475 h 476"/>
                  <a:gd name="T14" fmla="*/ 23 w 24"/>
                  <a:gd name="T15" fmla="*/ 475 h 476"/>
                  <a:gd name="T16" fmla="*/ 23 w 24"/>
                  <a:gd name="T17" fmla="*/ 463 h 476"/>
                  <a:gd name="T18" fmla="*/ 11 w 24"/>
                  <a:gd name="T19" fmla="*/ 475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476">
                    <a:moveTo>
                      <a:pt x="11" y="475"/>
                    </a:moveTo>
                    <a:lnTo>
                      <a:pt x="23" y="463"/>
                    </a:lnTo>
                    <a:lnTo>
                      <a:pt x="23" y="0"/>
                    </a:lnTo>
                    <a:lnTo>
                      <a:pt x="0" y="0"/>
                    </a:lnTo>
                    <a:lnTo>
                      <a:pt x="0" y="463"/>
                    </a:lnTo>
                    <a:lnTo>
                      <a:pt x="11" y="450"/>
                    </a:lnTo>
                    <a:lnTo>
                      <a:pt x="11" y="475"/>
                    </a:lnTo>
                    <a:lnTo>
                      <a:pt x="23" y="475"/>
                    </a:lnTo>
                    <a:lnTo>
                      <a:pt x="23" y="463"/>
                    </a:lnTo>
                    <a:lnTo>
                      <a:pt x="11" y="475"/>
                    </a:lnTo>
                  </a:path>
                </a:pathLst>
              </a:custGeom>
              <a:solidFill>
                <a:srgbClr val="1F1A1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4959" name="Freeform 31"/>
              <p:cNvSpPr>
                <a:spLocks/>
              </p:cNvSpPr>
              <p:nvPr/>
            </p:nvSpPr>
            <p:spPr bwMode="auto">
              <a:xfrm>
                <a:off x="3084" y="1372"/>
                <a:ext cx="293" cy="48"/>
              </a:xfrm>
              <a:custGeom>
                <a:avLst/>
                <a:gdLst>
                  <a:gd name="T0" fmla="*/ 157 w 158"/>
                  <a:gd name="T1" fmla="*/ 12 h 26"/>
                  <a:gd name="T2" fmla="*/ 145 w 158"/>
                  <a:gd name="T3" fmla="*/ 0 h 26"/>
                  <a:gd name="T4" fmla="*/ 0 w 158"/>
                  <a:gd name="T5" fmla="*/ 0 h 26"/>
                  <a:gd name="T6" fmla="*/ 0 w 158"/>
                  <a:gd name="T7" fmla="*/ 25 h 26"/>
                  <a:gd name="T8" fmla="*/ 145 w 158"/>
                  <a:gd name="T9" fmla="*/ 25 h 26"/>
                  <a:gd name="T10" fmla="*/ 132 w 158"/>
                  <a:gd name="T11" fmla="*/ 12 h 26"/>
                  <a:gd name="T12" fmla="*/ 157 w 158"/>
                  <a:gd name="T13" fmla="*/ 12 h 26"/>
                  <a:gd name="T14" fmla="*/ 157 w 158"/>
                  <a:gd name="T15" fmla="*/ 0 h 26"/>
                  <a:gd name="T16" fmla="*/ 145 w 158"/>
                  <a:gd name="T17" fmla="*/ 0 h 26"/>
                  <a:gd name="T18" fmla="*/ 157 w 158"/>
                  <a:gd name="T19"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26">
                    <a:moveTo>
                      <a:pt x="157" y="12"/>
                    </a:moveTo>
                    <a:lnTo>
                      <a:pt x="145" y="0"/>
                    </a:lnTo>
                    <a:lnTo>
                      <a:pt x="0" y="0"/>
                    </a:lnTo>
                    <a:lnTo>
                      <a:pt x="0" y="25"/>
                    </a:lnTo>
                    <a:lnTo>
                      <a:pt x="145" y="25"/>
                    </a:lnTo>
                    <a:lnTo>
                      <a:pt x="132" y="12"/>
                    </a:lnTo>
                    <a:lnTo>
                      <a:pt x="157" y="12"/>
                    </a:lnTo>
                    <a:lnTo>
                      <a:pt x="157" y="0"/>
                    </a:lnTo>
                    <a:lnTo>
                      <a:pt x="145" y="0"/>
                    </a:lnTo>
                    <a:lnTo>
                      <a:pt x="157" y="12"/>
                    </a:lnTo>
                  </a:path>
                </a:pathLst>
              </a:custGeom>
              <a:solidFill>
                <a:srgbClr val="1F1A1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4960" name="Freeform 32"/>
              <p:cNvSpPr>
                <a:spLocks/>
              </p:cNvSpPr>
              <p:nvPr/>
            </p:nvSpPr>
            <p:spPr bwMode="auto">
              <a:xfrm>
                <a:off x="3325" y="1394"/>
                <a:ext cx="49" cy="865"/>
              </a:xfrm>
              <a:custGeom>
                <a:avLst/>
                <a:gdLst>
                  <a:gd name="T0" fmla="*/ 13 w 26"/>
                  <a:gd name="T1" fmla="*/ 467 h 468"/>
                  <a:gd name="T2" fmla="*/ 25 w 26"/>
                  <a:gd name="T3" fmla="*/ 467 h 468"/>
                  <a:gd name="T4" fmla="*/ 25 w 26"/>
                  <a:gd name="T5" fmla="*/ 0 h 468"/>
                  <a:gd name="T6" fmla="*/ 0 w 26"/>
                  <a:gd name="T7" fmla="*/ 0 h 468"/>
                  <a:gd name="T8" fmla="*/ 0 w 26"/>
                  <a:gd name="T9" fmla="*/ 467 h 468"/>
                  <a:gd name="T10" fmla="*/ 13 w 26"/>
                  <a:gd name="T11" fmla="*/ 467 h 468"/>
                </a:gdLst>
                <a:ahLst/>
                <a:cxnLst>
                  <a:cxn ang="0">
                    <a:pos x="T0" y="T1"/>
                  </a:cxn>
                  <a:cxn ang="0">
                    <a:pos x="T2" y="T3"/>
                  </a:cxn>
                  <a:cxn ang="0">
                    <a:pos x="T4" y="T5"/>
                  </a:cxn>
                  <a:cxn ang="0">
                    <a:pos x="T6" y="T7"/>
                  </a:cxn>
                  <a:cxn ang="0">
                    <a:pos x="T8" y="T9"/>
                  </a:cxn>
                  <a:cxn ang="0">
                    <a:pos x="T10" y="T11"/>
                  </a:cxn>
                </a:cxnLst>
                <a:rect l="0" t="0" r="r" b="b"/>
                <a:pathLst>
                  <a:path w="26" h="468">
                    <a:moveTo>
                      <a:pt x="13" y="467"/>
                    </a:moveTo>
                    <a:lnTo>
                      <a:pt x="25" y="467"/>
                    </a:lnTo>
                    <a:lnTo>
                      <a:pt x="25" y="0"/>
                    </a:lnTo>
                    <a:lnTo>
                      <a:pt x="0" y="0"/>
                    </a:lnTo>
                    <a:lnTo>
                      <a:pt x="0" y="467"/>
                    </a:lnTo>
                    <a:lnTo>
                      <a:pt x="13" y="467"/>
                    </a:lnTo>
                  </a:path>
                </a:pathLst>
              </a:custGeom>
              <a:solidFill>
                <a:srgbClr val="1F1A1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4961" name="Freeform 33"/>
              <p:cNvSpPr>
                <a:spLocks/>
              </p:cNvSpPr>
              <p:nvPr/>
            </p:nvSpPr>
            <p:spPr bwMode="auto">
              <a:xfrm>
                <a:off x="3348" y="1372"/>
                <a:ext cx="296" cy="48"/>
              </a:xfrm>
              <a:custGeom>
                <a:avLst/>
                <a:gdLst>
                  <a:gd name="T0" fmla="*/ 135 w 160"/>
                  <a:gd name="T1" fmla="*/ 12 h 26"/>
                  <a:gd name="T2" fmla="*/ 147 w 160"/>
                  <a:gd name="T3" fmla="*/ 0 h 26"/>
                  <a:gd name="T4" fmla="*/ 0 w 160"/>
                  <a:gd name="T5" fmla="*/ 0 h 26"/>
                  <a:gd name="T6" fmla="*/ 0 w 160"/>
                  <a:gd name="T7" fmla="*/ 25 h 26"/>
                  <a:gd name="T8" fmla="*/ 147 w 160"/>
                  <a:gd name="T9" fmla="*/ 25 h 26"/>
                  <a:gd name="T10" fmla="*/ 159 w 160"/>
                  <a:gd name="T11" fmla="*/ 12 h 26"/>
                  <a:gd name="T12" fmla="*/ 147 w 160"/>
                  <a:gd name="T13" fmla="*/ 25 h 26"/>
                  <a:gd name="T14" fmla="*/ 159 w 160"/>
                  <a:gd name="T15" fmla="*/ 25 h 26"/>
                  <a:gd name="T16" fmla="*/ 159 w 160"/>
                  <a:gd name="T17" fmla="*/ 12 h 26"/>
                  <a:gd name="T18" fmla="*/ 135 w 160"/>
                  <a:gd name="T19"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26">
                    <a:moveTo>
                      <a:pt x="135" y="12"/>
                    </a:moveTo>
                    <a:lnTo>
                      <a:pt x="147" y="0"/>
                    </a:lnTo>
                    <a:lnTo>
                      <a:pt x="0" y="0"/>
                    </a:lnTo>
                    <a:lnTo>
                      <a:pt x="0" y="25"/>
                    </a:lnTo>
                    <a:lnTo>
                      <a:pt x="147" y="25"/>
                    </a:lnTo>
                    <a:lnTo>
                      <a:pt x="159" y="12"/>
                    </a:lnTo>
                    <a:lnTo>
                      <a:pt x="147" y="25"/>
                    </a:lnTo>
                    <a:lnTo>
                      <a:pt x="159" y="25"/>
                    </a:lnTo>
                    <a:lnTo>
                      <a:pt x="159" y="12"/>
                    </a:lnTo>
                    <a:lnTo>
                      <a:pt x="135" y="12"/>
                    </a:lnTo>
                  </a:path>
                </a:pathLst>
              </a:custGeom>
              <a:solidFill>
                <a:srgbClr val="1F1A1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sp>
          <p:nvSpPr>
            <p:cNvPr id="124962" name="Freeform 34"/>
            <p:cNvSpPr>
              <a:spLocks/>
            </p:cNvSpPr>
            <p:nvPr/>
          </p:nvSpPr>
          <p:spPr bwMode="auto">
            <a:xfrm>
              <a:off x="3939" y="809"/>
              <a:ext cx="29" cy="143"/>
            </a:xfrm>
            <a:custGeom>
              <a:avLst/>
              <a:gdLst>
                <a:gd name="T0" fmla="*/ 11 w 24"/>
                <a:gd name="T1" fmla="*/ 0 h 116"/>
                <a:gd name="T2" fmla="*/ 0 w 24"/>
                <a:gd name="T3" fmla="*/ 0 h 116"/>
                <a:gd name="T4" fmla="*/ 0 w 24"/>
                <a:gd name="T5" fmla="*/ 115 h 116"/>
                <a:gd name="T6" fmla="*/ 23 w 24"/>
                <a:gd name="T7" fmla="*/ 115 h 116"/>
                <a:gd name="T8" fmla="*/ 23 w 24"/>
                <a:gd name="T9" fmla="*/ 0 h 116"/>
                <a:gd name="T10" fmla="*/ 11 w 24"/>
                <a:gd name="T11" fmla="*/ 0 h 116"/>
              </a:gdLst>
              <a:ahLst/>
              <a:cxnLst>
                <a:cxn ang="0">
                  <a:pos x="T0" y="T1"/>
                </a:cxn>
                <a:cxn ang="0">
                  <a:pos x="T2" y="T3"/>
                </a:cxn>
                <a:cxn ang="0">
                  <a:pos x="T4" y="T5"/>
                </a:cxn>
                <a:cxn ang="0">
                  <a:pos x="T6" y="T7"/>
                </a:cxn>
                <a:cxn ang="0">
                  <a:pos x="T8" y="T9"/>
                </a:cxn>
                <a:cxn ang="0">
                  <a:pos x="T10" y="T11"/>
                </a:cxn>
              </a:cxnLst>
              <a:rect l="0" t="0" r="r" b="b"/>
              <a:pathLst>
                <a:path w="24" h="116">
                  <a:moveTo>
                    <a:pt x="11" y="0"/>
                  </a:moveTo>
                  <a:lnTo>
                    <a:pt x="0" y="0"/>
                  </a:lnTo>
                  <a:lnTo>
                    <a:pt x="0" y="115"/>
                  </a:lnTo>
                  <a:lnTo>
                    <a:pt x="23" y="115"/>
                  </a:lnTo>
                  <a:lnTo>
                    <a:pt x="23" y="0"/>
                  </a:lnTo>
                  <a:lnTo>
                    <a:pt x="11" y="0"/>
                  </a:lnTo>
                </a:path>
              </a:pathLst>
            </a:custGeom>
            <a:solidFill>
              <a:srgbClr val="1F1A1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4963" name="Freeform 35"/>
            <p:cNvSpPr>
              <a:spLocks/>
            </p:cNvSpPr>
            <p:nvPr/>
          </p:nvSpPr>
          <p:spPr bwMode="auto">
            <a:xfrm>
              <a:off x="3747" y="2229"/>
              <a:ext cx="604" cy="33"/>
            </a:xfrm>
            <a:custGeom>
              <a:avLst/>
              <a:gdLst>
                <a:gd name="T0" fmla="*/ 0 w 484"/>
                <a:gd name="T1" fmla="*/ 13 h 26"/>
                <a:gd name="T2" fmla="*/ 11 w 484"/>
                <a:gd name="T3" fmla="*/ 25 h 26"/>
                <a:gd name="T4" fmla="*/ 483 w 484"/>
                <a:gd name="T5" fmla="*/ 25 h 26"/>
                <a:gd name="T6" fmla="*/ 483 w 484"/>
                <a:gd name="T7" fmla="*/ 0 h 26"/>
                <a:gd name="T8" fmla="*/ 11 w 484"/>
                <a:gd name="T9" fmla="*/ 0 h 26"/>
                <a:gd name="T10" fmla="*/ 25 w 484"/>
                <a:gd name="T11" fmla="*/ 13 h 26"/>
                <a:gd name="T12" fmla="*/ 0 w 484"/>
                <a:gd name="T13" fmla="*/ 13 h 26"/>
                <a:gd name="T14" fmla="*/ 0 w 484"/>
                <a:gd name="T15" fmla="*/ 25 h 26"/>
                <a:gd name="T16" fmla="*/ 11 w 484"/>
                <a:gd name="T17" fmla="*/ 25 h 26"/>
                <a:gd name="T18" fmla="*/ 0 w 484"/>
                <a:gd name="T19"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4" h="26">
                  <a:moveTo>
                    <a:pt x="0" y="13"/>
                  </a:moveTo>
                  <a:lnTo>
                    <a:pt x="11" y="25"/>
                  </a:lnTo>
                  <a:lnTo>
                    <a:pt x="483" y="25"/>
                  </a:lnTo>
                  <a:lnTo>
                    <a:pt x="483" y="0"/>
                  </a:lnTo>
                  <a:lnTo>
                    <a:pt x="11" y="0"/>
                  </a:lnTo>
                  <a:lnTo>
                    <a:pt x="25" y="13"/>
                  </a:lnTo>
                  <a:lnTo>
                    <a:pt x="0" y="13"/>
                  </a:lnTo>
                  <a:lnTo>
                    <a:pt x="0" y="25"/>
                  </a:lnTo>
                  <a:lnTo>
                    <a:pt x="11" y="25"/>
                  </a:lnTo>
                  <a:lnTo>
                    <a:pt x="0" y="13"/>
                  </a:lnTo>
                </a:path>
              </a:pathLst>
            </a:custGeom>
            <a:solidFill>
              <a:srgbClr val="1F1A1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4964" name="Freeform 36"/>
            <p:cNvSpPr>
              <a:spLocks/>
            </p:cNvSpPr>
            <p:nvPr/>
          </p:nvSpPr>
          <p:spPr bwMode="auto">
            <a:xfrm>
              <a:off x="4154" y="803"/>
              <a:ext cx="31" cy="160"/>
            </a:xfrm>
            <a:custGeom>
              <a:avLst/>
              <a:gdLst>
                <a:gd name="T0" fmla="*/ 12 w 25"/>
                <a:gd name="T1" fmla="*/ 101 h 128"/>
                <a:gd name="T2" fmla="*/ 24 w 25"/>
                <a:gd name="T3" fmla="*/ 113 h 128"/>
                <a:gd name="T4" fmla="*/ 24 w 25"/>
                <a:gd name="T5" fmla="*/ 0 h 128"/>
                <a:gd name="T6" fmla="*/ 0 w 25"/>
                <a:gd name="T7" fmla="*/ 0 h 128"/>
                <a:gd name="T8" fmla="*/ 0 w 25"/>
                <a:gd name="T9" fmla="*/ 113 h 128"/>
                <a:gd name="T10" fmla="*/ 12 w 25"/>
                <a:gd name="T11" fmla="*/ 127 h 128"/>
                <a:gd name="T12" fmla="*/ 0 w 25"/>
                <a:gd name="T13" fmla="*/ 113 h 128"/>
                <a:gd name="T14" fmla="*/ 0 w 25"/>
                <a:gd name="T15" fmla="*/ 127 h 128"/>
                <a:gd name="T16" fmla="*/ 12 w 25"/>
                <a:gd name="T17" fmla="*/ 127 h 128"/>
                <a:gd name="T18" fmla="*/ 12 w 25"/>
                <a:gd name="T19" fmla="*/ 10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28">
                  <a:moveTo>
                    <a:pt x="12" y="101"/>
                  </a:moveTo>
                  <a:lnTo>
                    <a:pt x="24" y="113"/>
                  </a:lnTo>
                  <a:lnTo>
                    <a:pt x="24" y="0"/>
                  </a:lnTo>
                  <a:lnTo>
                    <a:pt x="0" y="0"/>
                  </a:lnTo>
                  <a:lnTo>
                    <a:pt x="0" y="113"/>
                  </a:lnTo>
                  <a:lnTo>
                    <a:pt x="12" y="127"/>
                  </a:lnTo>
                  <a:lnTo>
                    <a:pt x="0" y="113"/>
                  </a:lnTo>
                  <a:lnTo>
                    <a:pt x="0" y="127"/>
                  </a:lnTo>
                  <a:lnTo>
                    <a:pt x="12" y="127"/>
                  </a:lnTo>
                  <a:lnTo>
                    <a:pt x="12" y="101"/>
                  </a:lnTo>
                </a:path>
              </a:pathLst>
            </a:custGeom>
            <a:solidFill>
              <a:srgbClr val="1F1A1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4965" name="Freeform 37"/>
            <p:cNvSpPr>
              <a:spLocks/>
            </p:cNvSpPr>
            <p:nvPr/>
          </p:nvSpPr>
          <p:spPr bwMode="auto">
            <a:xfrm>
              <a:off x="4333" y="930"/>
              <a:ext cx="33" cy="600"/>
            </a:xfrm>
            <a:custGeom>
              <a:avLst/>
              <a:gdLst>
                <a:gd name="T0" fmla="*/ 11 w 26"/>
                <a:gd name="T1" fmla="*/ 0 h 482"/>
                <a:gd name="T2" fmla="*/ 0 w 26"/>
                <a:gd name="T3" fmla="*/ 12 h 482"/>
                <a:gd name="T4" fmla="*/ 0 w 26"/>
                <a:gd name="T5" fmla="*/ 481 h 482"/>
                <a:gd name="T6" fmla="*/ 25 w 26"/>
                <a:gd name="T7" fmla="*/ 481 h 482"/>
                <a:gd name="T8" fmla="*/ 25 w 26"/>
                <a:gd name="T9" fmla="*/ 12 h 482"/>
                <a:gd name="T10" fmla="*/ 11 w 26"/>
                <a:gd name="T11" fmla="*/ 25 h 482"/>
                <a:gd name="T12" fmla="*/ 11 w 26"/>
                <a:gd name="T13" fmla="*/ 0 h 482"/>
                <a:gd name="T14" fmla="*/ 0 w 26"/>
                <a:gd name="T15" fmla="*/ 0 h 482"/>
                <a:gd name="T16" fmla="*/ 0 w 26"/>
                <a:gd name="T17" fmla="*/ 12 h 482"/>
                <a:gd name="T18" fmla="*/ 11 w 26"/>
                <a:gd name="T19" fmla="*/ 0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482">
                  <a:moveTo>
                    <a:pt x="11" y="0"/>
                  </a:moveTo>
                  <a:lnTo>
                    <a:pt x="0" y="12"/>
                  </a:lnTo>
                  <a:lnTo>
                    <a:pt x="0" y="481"/>
                  </a:lnTo>
                  <a:lnTo>
                    <a:pt x="25" y="481"/>
                  </a:lnTo>
                  <a:lnTo>
                    <a:pt x="25" y="12"/>
                  </a:lnTo>
                  <a:lnTo>
                    <a:pt x="11" y="25"/>
                  </a:lnTo>
                  <a:lnTo>
                    <a:pt x="11" y="0"/>
                  </a:lnTo>
                  <a:lnTo>
                    <a:pt x="0" y="0"/>
                  </a:lnTo>
                  <a:lnTo>
                    <a:pt x="0" y="12"/>
                  </a:lnTo>
                  <a:lnTo>
                    <a:pt x="11" y="0"/>
                  </a:lnTo>
                </a:path>
              </a:pathLst>
            </a:custGeom>
            <a:solidFill>
              <a:srgbClr val="1F1A1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4966" name="Freeform 38"/>
            <p:cNvSpPr>
              <a:spLocks/>
            </p:cNvSpPr>
            <p:nvPr/>
          </p:nvSpPr>
          <p:spPr bwMode="auto">
            <a:xfrm>
              <a:off x="4522" y="809"/>
              <a:ext cx="31" cy="143"/>
            </a:xfrm>
            <a:custGeom>
              <a:avLst/>
              <a:gdLst>
                <a:gd name="T0" fmla="*/ 12 w 25"/>
                <a:gd name="T1" fmla="*/ 0 h 115"/>
                <a:gd name="T2" fmla="*/ 0 w 25"/>
                <a:gd name="T3" fmla="*/ 0 h 115"/>
                <a:gd name="T4" fmla="*/ 0 w 25"/>
                <a:gd name="T5" fmla="*/ 114 h 115"/>
                <a:gd name="T6" fmla="*/ 24 w 25"/>
                <a:gd name="T7" fmla="*/ 114 h 115"/>
                <a:gd name="T8" fmla="*/ 24 w 25"/>
                <a:gd name="T9" fmla="*/ 0 h 115"/>
                <a:gd name="T10" fmla="*/ 12 w 25"/>
                <a:gd name="T11" fmla="*/ 0 h 115"/>
              </a:gdLst>
              <a:ahLst/>
              <a:cxnLst>
                <a:cxn ang="0">
                  <a:pos x="T0" y="T1"/>
                </a:cxn>
                <a:cxn ang="0">
                  <a:pos x="T2" y="T3"/>
                </a:cxn>
                <a:cxn ang="0">
                  <a:pos x="T4" y="T5"/>
                </a:cxn>
                <a:cxn ang="0">
                  <a:pos x="T6" y="T7"/>
                </a:cxn>
                <a:cxn ang="0">
                  <a:pos x="T8" y="T9"/>
                </a:cxn>
                <a:cxn ang="0">
                  <a:pos x="T10" y="T11"/>
                </a:cxn>
              </a:cxnLst>
              <a:rect l="0" t="0" r="r" b="b"/>
              <a:pathLst>
                <a:path w="25" h="115">
                  <a:moveTo>
                    <a:pt x="12" y="0"/>
                  </a:moveTo>
                  <a:lnTo>
                    <a:pt x="0" y="0"/>
                  </a:lnTo>
                  <a:lnTo>
                    <a:pt x="0" y="114"/>
                  </a:lnTo>
                  <a:lnTo>
                    <a:pt x="24" y="114"/>
                  </a:lnTo>
                  <a:lnTo>
                    <a:pt x="24" y="0"/>
                  </a:lnTo>
                  <a:lnTo>
                    <a:pt x="12" y="0"/>
                  </a:lnTo>
                </a:path>
              </a:pathLst>
            </a:custGeom>
            <a:solidFill>
              <a:srgbClr val="1F1A1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4967" name="Freeform 39"/>
            <p:cNvSpPr>
              <a:spLocks/>
            </p:cNvSpPr>
            <p:nvPr/>
          </p:nvSpPr>
          <p:spPr bwMode="auto">
            <a:xfrm>
              <a:off x="4919" y="1663"/>
              <a:ext cx="34" cy="601"/>
            </a:xfrm>
            <a:custGeom>
              <a:avLst/>
              <a:gdLst>
                <a:gd name="T0" fmla="*/ 14 w 27"/>
                <a:gd name="T1" fmla="*/ 481 h 482"/>
                <a:gd name="T2" fmla="*/ 26 w 27"/>
                <a:gd name="T3" fmla="*/ 467 h 482"/>
                <a:gd name="T4" fmla="*/ 26 w 27"/>
                <a:gd name="T5" fmla="*/ 0 h 482"/>
                <a:gd name="T6" fmla="*/ 0 w 27"/>
                <a:gd name="T7" fmla="*/ 0 h 482"/>
                <a:gd name="T8" fmla="*/ 0 w 27"/>
                <a:gd name="T9" fmla="*/ 467 h 482"/>
                <a:gd name="T10" fmla="*/ 14 w 27"/>
                <a:gd name="T11" fmla="*/ 456 h 482"/>
                <a:gd name="T12" fmla="*/ 14 w 27"/>
                <a:gd name="T13" fmla="*/ 481 h 482"/>
                <a:gd name="T14" fmla="*/ 26 w 27"/>
                <a:gd name="T15" fmla="*/ 481 h 482"/>
                <a:gd name="T16" fmla="*/ 26 w 27"/>
                <a:gd name="T17" fmla="*/ 467 h 482"/>
                <a:gd name="T18" fmla="*/ 14 w 27"/>
                <a:gd name="T19" fmla="*/ 481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482">
                  <a:moveTo>
                    <a:pt x="14" y="481"/>
                  </a:moveTo>
                  <a:lnTo>
                    <a:pt x="26" y="467"/>
                  </a:lnTo>
                  <a:lnTo>
                    <a:pt x="26" y="0"/>
                  </a:lnTo>
                  <a:lnTo>
                    <a:pt x="0" y="0"/>
                  </a:lnTo>
                  <a:lnTo>
                    <a:pt x="0" y="467"/>
                  </a:lnTo>
                  <a:lnTo>
                    <a:pt x="14" y="456"/>
                  </a:lnTo>
                  <a:lnTo>
                    <a:pt x="14" y="481"/>
                  </a:lnTo>
                  <a:lnTo>
                    <a:pt x="26" y="481"/>
                  </a:lnTo>
                  <a:lnTo>
                    <a:pt x="26" y="467"/>
                  </a:lnTo>
                  <a:lnTo>
                    <a:pt x="14" y="481"/>
                  </a:lnTo>
                </a:path>
              </a:pathLst>
            </a:custGeom>
            <a:solidFill>
              <a:srgbClr val="1F1A1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4968" name="Freeform 40"/>
            <p:cNvSpPr>
              <a:spLocks/>
            </p:cNvSpPr>
            <p:nvPr/>
          </p:nvSpPr>
          <p:spPr bwMode="auto">
            <a:xfrm>
              <a:off x="4333" y="2231"/>
              <a:ext cx="606" cy="33"/>
            </a:xfrm>
            <a:custGeom>
              <a:avLst/>
              <a:gdLst>
                <a:gd name="T0" fmla="*/ 0 w 486"/>
                <a:gd name="T1" fmla="*/ 12 h 27"/>
                <a:gd name="T2" fmla="*/ 11 w 486"/>
                <a:gd name="T3" fmla="*/ 26 h 27"/>
                <a:gd name="T4" fmla="*/ 485 w 486"/>
                <a:gd name="T5" fmla="*/ 26 h 27"/>
                <a:gd name="T6" fmla="*/ 485 w 486"/>
                <a:gd name="T7" fmla="*/ 0 h 27"/>
                <a:gd name="T8" fmla="*/ 11 w 486"/>
                <a:gd name="T9" fmla="*/ 0 h 27"/>
                <a:gd name="T10" fmla="*/ 24 w 486"/>
                <a:gd name="T11" fmla="*/ 12 h 27"/>
                <a:gd name="T12" fmla="*/ 0 w 486"/>
                <a:gd name="T13" fmla="*/ 12 h 27"/>
                <a:gd name="T14" fmla="*/ 0 w 486"/>
                <a:gd name="T15" fmla="*/ 26 h 27"/>
                <a:gd name="T16" fmla="*/ 11 w 486"/>
                <a:gd name="T17" fmla="*/ 26 h 27"/>
                <a:gd name="T18" fmla="*/ 0 w 486"/>
                <a:gd name="T19"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6" h="27">
                  <a:moveTo>
                    <a:pt x="0" y="12"/>
                  </a:moveTo>
                  <a:lnTo>
                    <a:pt x="11" y="26"/>
                  </a:lnTo>
                  <a:lnTo>
                    <a:pt x="485" y="26"/>
                  </a:lnTo>
                  <a:lnTo>
                    <a:pt x="485" y="0"/>
                  </a:lnTo>
                  <a:lnTo>
                    <a:pt x="11" y="0"/>
                  </a:lnTo>
                  <a:lnTo>
                    <a:pt x="24" y="12"/>
                  </a:lnTo>
                  <a:lnTo>
                    <a:pt x="0" y="12"/>
                  </a:lnTo>
                  <a:lnTo>
                    <a:pt x="0" y="26"/>
                  </a:lnTo>
                  <a:lnTo>
                    <a:pt x="11" y="26"/>
                  </a:lnTo>
                  <a:lnTo>
                    <a:pt x="0" y="12"/>
                  </a:lnTo>
                </a:path>
              </a:pathLst>
            </a:custGeom>
            <a:solidFill>
              <a:srgbClr val="1F1A1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4969" name="Freeform 41"/>
            <p:cNvSpPr>
              <a:spLocks/>
            </p:cNvSpPr>
            <p:nvPr/>
          </p:nvSpPr>
          <p:spPr bwMode="auto">
            <a:xfrm>
              <a:off x="4333" y="1663"/>
              <a:ext cx="33" cy="585"/>
            </a:xfrm>
            <a:custGeom>
              <a:avLst/>
              <a:gdLst>
                <a:gd name="T0" fmla="*/ 11 w 26"/>
                <a:gd name="T1" fmla="*/ 0 h 469"/>
                <a:gd name="T2" fmla="*/ 0 w 26"/>
                <a:gd name="T3" fmla="*/ 0 h 469"/>
                <a:gd name="T4" fmla="*/ 0 w 26"/>
                <a:gd name="T5" fmla="*/ 468 h 469"/>
                <a:gd name="T6" fmla="*/ 25 w 26"/>
                <a:gd name="T7" fmla="*/ 468 h 469"/>
                <a:gd name="T8" fmla="*/ 25 w 26"/>
                <a:gd name="T9" fmla="*/ 0 h 469"/>
                <a:gd name="T10" fmla="*/ 11 w 26"/>
                <a:gd name="T11" fmla="*/ 0 h 469"/>
              </a:gdLst>
              <a:ahLst/>
              <a:cxnLst>
                <a:cxn ang="0">
                  <a:pos x="T0" y="T1"/>
                </a:cxn>
                <a:cxn ang="0">
                  <a:pos x="T2" y="T3"/>
                </a:cxn>
                <a:cxn ang="0">
                  <a:pos x="T4" y="T5"/>
                </a:cxn>
                <a:cxn ang="0">
                  <a:pos x="T6" y="T7"/>
                </a:cxn>
                <a:cxn ang="0">
                  <a:pos x="T8" y="T9"/>
                </a:cxn>
                <a:cxn ang="0">
                  <a:pos x="T10" y="T11"/>
                </a:cxn>
              </a:cxnLst>
              <a:rect l="0" t="0" r="r" b="b"/>
              <a:pathLst>
                <a:path w="26" h="469">
                  <a:moveTo>
                    <a:pt x="11" y="0"/>
                  </a:moveTo>
                  <a:lnTo>
                    <a:pt x="0" y="0"/>
                  </a:lnTo>
                  <a:lnTo>
                    <a:pt x="0" y="468"/>
                  </a:lnTo>
                  <a:lnTo>
                    <a:pt x="25" y="468"/>
                  </a:lnTo>
                  <a:lnTo>
                    <a:pt x="25" y="0"/>
                  </a:lnTo>
                  <a:lnTo>
                    <a:pt x="11" y="0"/>
                  </a:lnTo>
                </a:path>
              </a:pathLst>
            </a:custGeom>
            <a:solidFill>
              <a:srgbClr val="1F1A1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4970" name="Freeform 42"/>
            <p:cNvSpPr>
              <a:spLocks/>
            </p:cNvSpPr>
            <p:nvPr/>
          </p:nvSpPr>
          <p:spPr bwMode="auto">
            <a:xfrm>
              <a:off x="4741" y="803"/>
              <a:ext cx="32" cy="160"/>
            </a:xfrm>
            <a:custGeom>
              <a:avLst/>
              <a:gdLst>
                <a:gd name="T0" fmla="*/ 12 w 26"/>
                <a:gd name="T1" fmla="*/ 101 h 128"/>
                <a:gd name="T2" fmla="*/ 25 w 26"/>
                <a:gd name="T3" fmla="*/ 113 h 128"/>
                <a:gd name="T4" fmla="*/ 25 w 26"/>
                <a:gd name="T5" fmla="*/ 0 h 128"/>
                <a:gd name="T6" fmla="*/ 0 w 26"/>
                <a:gd name="T7" fmla="*/ 0 h 128"/>
                <a:gd name="T8" fmla="*/ 0 w 26"/>
                <a:gd name="T9" fmla="*/ 113 h 128"/>
                <a:gd name="T10" fmla="*/ 12 w 26"/>
                <a:gd name="T11" fmla="*/ 127 h 128"/>
                <a:gd name="T12" fmla="*/ 0 w 26"/>
                <a:gd name="T13" fmla="*/ 113 h 128"/>
                <a:gd name="T14" fmla="*/ 0 w 26"/>
                <a:gd name="T15" fmla="*/ 127 h 128"/>
                <a:gd name="T16" fmla="*/ 12 w 26"/>
                <a:gd name="T17" fmla="*/ 127 h 128"/>
                <a:gd name="T18" fmla="*/ 12 w 26"/>
                <a:gd name="T19" fmla="*/ 10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28">
                  <a:moveTo>
                    <a:pt x="12" y="101"/>
                  </a:moveTo>
                  <a:lnTo>
                    <a:pt x="25" y="113"/>
                  </a:lnTo>
                  <a:lnTo>
                    <a:pt x="25" y="0"/>
                  </a:lnTo>
                  <a:lnTo>
                    <a:pt x="0" y="0"/>
                  </a:lnTo>
                  <a:lnTo>
                    <a:pt x="0" y="113"/>
                  </a:lnTo>
                  <a:lnTo>
                    <a:pt x="12" y="127"/>
                  </a:lnTo>
                  <a:lnTo>
                    <a:pt x="0" y="113"/>
                  </a:lnTo>
                  <a:lnTo>
                    <a:pt x="0" y="127"/>
                  </a:lnTo>
                  <a:lnTo>
                    <a:pt x="12" y="127"/>
                  </a:lnTo>
                  <a:lnTo>
                    <a:pt x="12" y="101"/>
                  </a:lnTo>
                </a:path>
              </a:pathLst>
            </a:custGeom>
            <a:solidFill>
              <a:srgbClr val="1F1A1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4971" name="Freeform 43"/>
            <p:cNvSpPr>
              <a:spLocks/>
            </p:cNvSpPr>
            <p:nvPr/>
          </p:nvSpPr>
          <p:spPr bwMode="auto">
            <a:xfrm>
              <a:off x="4756" y="930"/>
              <a:ext cx="197" cy="33"/>
            </a:xfrm>
            <a:custGeom>
              <a:avLst/>
              <a:gdLst>
                <a:gd name="T0" fmla="*/ 157 w 158"/>
                <a:gd name="T1" fmla="*/ 12 h 26"/>
                <a:gd name="T2" fmla="*/ 145 w 158"/>
                <a:gd name="T3" fmla="*/ 0 h 26"/>
                <a:gd name="T4" fmla="*/ 0 w 158"/>
                <a:gd name="T5" fmla="*/ 0 h 26"/>
                <a:gd name="T6" fmla="*/ 0 w 158"/>
                <a:gd name="T7" fmla="*/ 25 h 26"/>
                <a:gd name="T8" fmla="*/ 145 w 158"/>
                <a:gd name="T9" fmla="*/ 25 h 26"/>
                <a:gd name="T10" fmla="*/ 131 w 158"/>
                <a:gd name="T11" fmla="*/ 12 h 26"/>
                <a:gd name="T12" fmla="*/ 157 w 158"/>
                <a:gd name="T13" fmla="*/ 12 h 26"/>
                <a:gd name="T14" fmla="*/ 157 w 158"/>
                <a:gd name="T15" fmla="*/ 0 h 26"/>
                <a:gd name="T16" fmla="*/ 145 w 158"/>
                <a:gd name="T17" fmla="*/ 0 h 26"/>
                <a:gd name="T18" fmla="*/ 157 w 158"/>
                <a:gd name="T19"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26">
                  <a:moveTo>
                    <a:pt x="157" y="12"/>
                  </a:moveTo>
                  <a:lnTo>
                    <a:pt x="145" y="0"/>
                  </a:lnTo>
                  <a:lnTo>
                    <a:pt x="0" y="0"/>
                  </a:lnTo>
                  <a:lnTo>
                    <a:pt x="0" y="25"/>
                  </a:lnTo>
                  <a:lnTo>
                    <a:pt x="145" y="25"/>
                  </a:lnTo>
                  <a:lnTo>
                    <a:pt x="131" y="12"/>
                  </a:lnTo>
                  <a:lnTo>
                    <a:pt x="157" y="12"/>
                  </a:lnTo>
                  <a:lnTo>
                    <a:pt x="157" y="0"/>
                  </a:lnTo>
                  <a:lnTo>
                    <a:pt x="145" y="0"/>
                  </a:lnTo>
                  <a:lnTo>
                    <a:pt x="157" y="12"/>
                  </a:lnTo>
                </a:path>
              </a:pathLst>
            </a:custGeom>
            <a:solidFill>
              <a:srgbClr val="1F1A1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4972" name="Freeform 44"/>
            <p:cNvSpPr>
              <a:spLocks/>
            </p:cNvSpPr>
            <p:nvPr/>
          </p:nvSpPr>
          <p:spPr bwMode="auto">
            <a:xfrm>
              <a:off x="4919" y="945"/>
              <a:ext cx="34" cy="584"/>
            </a:xfrm>
            <a:custGeom>
              <a:avLst/>
              <a:gdLst>
                <a:gd name="T0" fmla="*/ 14 w 27"/>
                <a:gd name="T1" fmla="*/ 467 h 468"/>
                <a:gd name="T2" fmla="*/ 26 w 27"/>
                <a:gd name="T3" fmla="*/ 467 h 468"/>
                <a:gd name="T4" fmla="*/ 26 w 27"/>
                <a:gd name="T5" fmla="*/ 0 h 468"/>
                <a:gd name="T6" fmla="*/ 0 w 27"/>
                <a:gd name="T7" fmla="*/ 0 h 468"/>
                <a:gd name="T8" fmla="*/ 0 w 27"/>
                <a:gd name="T9" fmla="*/ 467 h 468"/>
                <a:gd name="T10" fmla="*/ 14 w 27"/>
                <a:gd name="T11" fmla="*/ 467 h 468"/>
              </a:gdLst>
              <a:ahLst/>
              <a:cxnLst>
                <a:cxn ang="0">
                  <a:pos x="T0" y="T1"/>
                </a:cxn>
                <a:cxn ang="0">
                  <a:pos x="T2" y="T3"/>
                </a:cxn>
                <a:cxn ang="0">
                  <a:pos x="T4" y="T5"/>
                </a:cxn>
                <a:cxn ang="0">
                  <a:pos x="T6" y="T7"/>
                </a:cxn>
                <a:cxn ang="0">
                  <a:pos x="T8" y="T9"/>
                </a:cxn>
                <a:cxn ang="0">
                  <a:pos x="T10" y="T11"/>
                </a:cxn>
              </a:cxnLst>
              <a:rect l="0" t="0" r="r" b="b"/>
              <a:pathLst>
                <a:path w="27" h="468">
                  <a:moveTo>
                    <a:pt x="14" y="467"/>
                  </a:moveTo>
                  <a:lnTo>
                    <a:pt x="26" y="467"/>
                  </a:lnTo>
                  <a:lnTo>
                    <a:pt x="26" y="0"/>
                  </a:lnTo>
                  <a:lnTo>
                    <a:pt x="0" y="0"/>
                  </a:lnTo>
                  <a:lnTo>
                    <a:pt x="0" y="467"/>
                  </a:lnTo>
                  <a:lnTo>
                    <a:pt x="14" y="467"/>
                  </a:lnTo>
                </a:path>
              </a:pathLst>
            </a:custGeom>
            <a:solidFill>
              <a:srgbClr val="1F1A1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4973" name="Text Box 45"/>
            <p:cNvSpPr txBox="1">
              <a:spLocks noChangeArrowheads="1"/>
            </p:cNvSpPr>
            <p:nvPr/>
          </p:nvSpPr>
          <p:spPr bwMode="auto">
            <a:xfrm>
              <a:off x="3815" y="656"/>
              <a:ext cx="525"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de-DE" sz="1400">
                  <a:latin typeface="Garrison Sans" charset="0"/>
                </a:rPr>
                <a:t>to pump</a:t>
              </a:r>
            </a:p>
          </p:txBody>
        </p:sp>
        <p:sp>
          <p:nvSpPr>
            <p:cNvPr id="124974" name="Text Box 46"/>
            <p:cNvSpPr txBox="1">
              <a:spLocks noChangeArrowheads="1"/>
            </p:cNvSpPr>
            <p:nvPr/>
          </p:nvSpPr>
          <p:spPr bwMode="auto">
            <a:xfrm>
              <a:off x="4417" y="656"/>
              <a:ext cx="525"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de-DE" sz="1400">
                  <a:latin typeface="Garrison Sans" charset="0"/>
                </a:rPr>
                <a:t>to pump</a:t>
              </a:r>
            </a:p>
          </p:txBody>
        </p:sp>
        <p:grpSp>
          <p:nvGrpSpPr>
            <p:cNvPr id="57459" name="Group 47"/>
            <p:cNvGrpSpPr>
              <a:grpSpLocks/>
            </p:cNvGrpSpPr>
            <p:nvPr/>
          </p:nvGrpSpPr>
          <p:grpSpPr bwMode="auto">
            <a:xfrm>
              <a:off x="3773" y="1034"/>
              <a:ext cx="1168" cy="233"/>
              <a:chOff x="1587" y="1484"/>
              <a:chExt cx="1738" cy="346"/>
            </a:xfrm>
          </p:grpSpPr>
          <p:sp>
            <p:nvSpPr>
              <p:cNvPr id="124976" name="Text Box 48"/>
              <p:cNvSpPr txBox="1">
                <a:spLocks noChangeArrowheads="1"/>
              </p:cNvSpPr>
              <p:nvPr/>
            </p:nvSpPr>
            <p:spPr bwMode="auto">
              <a:xfrm>
                <a:off x="1587" y="1484"/>
                <a:ext cx="887"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de-DE">
                    <a:latin typeface="Garrison Sans" charset="0"/>
                  </a:rPr>
                  <a:t>p</a:t>
                </a:r>
                <a:r>
                  <a:rPr lang="de-DE" baseline="-25000">
                    <a:latin typeface="Garrison Sans" charset="0"/>
                  </a:rPr>
                  <a:t>1</a:t>
                </a:r>
                <a:r>
                  <a:rPr lang="de-DE">
                    <a:latin typeface="Garrison Sans" charset="0"/>
                  </a:rPr>
                  <a:t>&lt;&lt; p</a:t>
                </a:r>
                <a:r>
                  <a:rPr lang="de-DE" baseline="-25000">
                    <a:latin typeface="Garrison Sans" charset="0"/>
                  </a:rPr>
                  <a:t>0 </a:t>
                </a:r>
              </a:p>
            </p:txBody>
          </p:sp>
          <p:sp>
            <p:nvSpPr>
              <p:cNvPr id="124977" name="Text Box 49"/>
              <p:cNvSpPr txBox="1">
                <a:spLocks noChangeArrowheads="1"/>
              </p:cNvSpPr>
              <p:nvPr/>
            </p:nvSpPr>
            <p:spPr bwMode="auto">
              <a:xfrm>
                <a:off x="2438" y="1484"/>
                <a:ext cx="887" cy="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de-DE">
                    <a:latin typeface="Garrison Sans" charset="0"/>
                  </a:rPr>
                  <a:t>p</a:t>
                </a:r>
                <a:r>
                  <a:rPr lang="de-DE" baseline="-25000">
                    <a:latin typeface="Garrison Sans" charset="0"/>
                  </a:rPr>
                  <a:t>2</a:t>
                </a:r>
                <a:r>
                  <a:rPr lang="de-DE">
                    <a:latin typeface="Garrison Sans" charset="0"/>
                  </a:rPr>
                  <a:t>&lt;&lt; p</a:t>
                </a:r>
                <a:r>
                  <a:rPr lang="de-DE" baseline="-25000">
                    <a:latin typeface="Garrison Sans" charset="0"/>
                  </a:rPr>
                  <a:t>1 </a:t>
                </a:r>
              </a:p>
            </p:txBody>
          </p:sp>
        </p:grpSp>
      </p:grpSp>
      <p:grpSp>
        <p:nvGrpSpPr>
          <p:cNvPr id="57352" name="Group 50"/>
          <p:cNvGrpSpPr>
            <a:grpSpLocks/>
          </p:cNvGrpSpPr>
          <p:nvPr/>
        </p:nvGrpSpPr>
        <p:grpSpPr bwMode="auto">
          <a:xfrm>
            <a:off x="5914803" y="2031504"/>
            <a:ext cx="2573982" cy="1740173"/>
            <a:chOff x="912" y="1294"/>
            <a:chExt cx="1621" cy="1096"/>
          </a:xfrm>
        </p:grpSpPr>
        <p:grpSp>
          <p:nvGrpSpPr>
            <p:cNvPr id="57432" name="Group 51"/>
            <p:cNvGrpSpPr>
              <a:grpSpLocks/>
            </p:cNvGrpSpPr>
            <p:nvPr/>
          </p:nvGrpSpPr>
          <p:grpSpPr bwMode="auto">
            <a:xfrm>
              <a:off x="912" y="1704"/>
              <a:ext cx="1621" cy="224"/>
              <a:chOff x="3759" y="1845"/>
              <a:chExt cx="1300" cy="180"/>
            </a:xfrm>
          </p:grpSpPr>
          <p:sp>
            <p:nvSpPr>
              <p:cNvPr id="124980" name="Freeform 52"/>
              <p:cNvSpPr>
                <a:spLocks/>
              </p:cNvSpPr>
              <p:nvPr/>
            </p:nvSpPr>
            <p:spPr bwMode="auto">
              <a:xfrm>
                <a:off x="3762" y="1849"/>
                <a:ext cx="1296" cy="176"/>
              </a:xfrm>
              <a:custGeom>
                <a:avLst/>
                <a:gdLst>
                  <a:gd name="T0" fmla="*/ 1295 w 1296"/>
                  <a:gd name="T1" fmla="*/ 37 h 176"/>
                  <a:gd name="T2" fmla="*/ 1291 w 1296"/>
                  <a:gd name="T3" fmla="*/ 37 h 176"/>
                  <a:gd name="T4" fmla="*/ 1282 w 1296"/>
                  <a:gd name="T5" fmla="*/ 42 h 176"/>
                  <a:gd name="T6" fmla="*/ 1270 w 1296"/>
                  <a:gd name="T7" fmla="*/ 46 h 176"/>
                  <a:gd name="T8" fmla="*/ 1257 w 1296"/>
                  <a:gd name="T9" fmla="*/ 52 h 176"/>
                  <a:gd name="T10" fmla="*/ 1239 w 1296"/>
                  <a:gd name="T11" fmla="*/ 58 h 176"/>
                  <a:gd name="T12" fmla="*/ 1221 w 1296"/>
                  <a:gd name="T13" fmla="*/ 65 h 176"/>
                  <a:gd name="T14" fmla="*/ 1203 w 1296"/>
                  <a:gd name="T15" fmla="*/ 75 h 176"/>
                  <a:gd name="T16" fmla="*/ 1184 w 1296"/>
                  <a:gd name="T17" fmla="*/ 82 h 176"/>
                  <a:gd name="T18" fmla="*/ 1153 w 1296"/>
                  <a:gd name="T19" fmla="*/ 96 h 176"/>
                  <a:gd name="T20" fmla="*/ 1124 w 1296"/>
                  <a:gd name="T21" fmla="*/ 114 h 176"/>
                  <a:gd name="T22" fmla="*/ 1093 w 1296"/>
                  <a:gd name="T23" fmla="*/ 132 h 176"/>
                  <a:gd name="T24" fmla="*/ 1058 w 1296"/>
                  <a:gd name="T25" fmla="*/ 150 h 176"/>
                  <a:gd name="T26" fmla="*/ 1040 w 1296"/>
                  <a:gd name="T27" fmla="*/ 157 h 176"/>
                  <a:gd name="T28" fmla="*/ 1023 w 1296"/>
                  <a:gd name="T29" fmla="*/ 164 h 176"/>
                  <a:gd name="T30" fmla="*/ 1005 w 1296"/>
                  <a:gd name="T31" fmla="*/ 168 h 176"/>
                  <a:gd name="T32" fmla="*/ 987 w 1296"/>
                  <a:gd name="T33" fmla="*/ 173 h 176"/>
                  <a:gd name="T34" fmla="*/ 967 w 1296"/>
                  <a:gd name="T35" fmla="*/ 175 h 176"/>
                  <a:gd name="T36" fmla="*/ 948 w 1296"/>
                  <a:gd name="T37" fmla="*/ 175 h 176"/>
                  <a:gd name="T38" fmla="*/ 928 w 1296"/>
                  <a:gd name="T39" fmla="*/ 171 h 176"/>
                  <a:gd name="T40" fmla="*/ 907 w 1296"/>
                  <a:gd name="T41" fmla="*/ 166 h 176"/>
                  <a:gd name="T42" fmla="*/ 897 w 1296"/>
                  <a:gd name="T43" fmla="*/ 161 h 176"/>
                  <a:gd name="T44" fmla="*/ 878 w 1296"/>
                  <a:gd name="T45" fmla="*/ 153 h 176"/>
                  <a:gd name="T46" fmla="*/ 849 w 1296"/>
                  <a:gd name="T47" fmla="*/ 142 h 176"/>
                  <a:gd name="T48" fmla="*/ 818 w 1296"/>
                  <a:gd name="T49" fmla="*/ 128 h 176"/>
                  <a:gd name="T50" fmla="*/ 785 w 1296"/>
                  <a:gd name="T51" fmla="*/ 115 h 176"/>
                  <a:gd name="T52" fmla="*/ 754 w 1296"/>
                  <a:gd name="T53" fmla="*/ 103 h 176"/>
                  <a:gd name="T54" fmla="*/ 728 w 1296"/>
                  <a:gd name="T55" fmla="*/ 91 h 176"/>
                  <a:gd name="T56" fmla="*/ 710 w 1296"/>
                  <a:gd name="T57" fmla="*/ 83 h 176"/>
                  <a:gd name="T58" fmla="*/ 652 w 1296"/>
                  <a:gd name="T59" fmla="*/ 58 h 176"/>
                  <a:gd name="T60" fmla="*/ 603 w 1296"/>
                  <a:gd name="T61" fmla="*/ 39 h 176"/>
                  <a:gd name="T62" fmla="*/ 564 w 1296"/>
                  <a:gd name="T63" fmla="*/ 22 h 176"/>
                  <a:gd name="T64" fmla="*/ 532 w 1296"/>
                  <a:gd name="T65" fmla="*/ 12 h 176"/>
                  <a:gd name="T66" fmla="*/ 506 w 1296"/>
                  <a:gd name="T67" fmla="*/ 4 h 176"/>
                  <a:gd name="T68" fmla="*/ 482 w 1296"/>
                  <a:gd name="T69" fmla="*/ 1 h 176"/>
                  <a:gd name="T70" fmla="*/ 459 w 1296"/>
                  <a:gd name="T71" fmla="*/ 0 h 176"/>
                  <a:gd name="T72" fmla="*/ 438 w 1296"/>
                  <a:gd name="T73" fmla="*/ 0 h 176"/>
                  <a:gd name="T74" fmla="*/ 383 w 1296"/>
                  <a:gd name="T75" fmla="*/ 10 h 176"/>
                  <a:gd name="T76" fmla="*/ 328 w 1296"/>
                  <a:gd name="T77" fmla="*/ 21 h 176"/>
                  <a:gd name="T78" fmla="*/ 273 w 1296"/>
                  <a:gd name="T79" fmla="*/ 31 h 176"/>
                  <a:gd name="T80" fmla="*/ 219 w 1296"/>
                  <a:gd name="T81" fmla="*/ 42 h 176"/>
                  <a:gd name="T82" fmla="*/ 164 w 1296"/>
                  <a:gd name="T83" fmla="*/ 53 h 176"/>
                  <a:gd name="T84" fmla="*/ 109 w 1296"/>
                  <a:gd name="T85" fmla="*/ 64 h 176"/>
                  <a:gd name="T86" fmla="*/ 55 w 1296"/>
                  <a:gd name="T87" fmla="*/ 75 h 176"/>
                  <a:gd name="T88" fmla="*/ 0 w 1296"/>
                  <a:gd name="T89" fmla="*/ 8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96" h="176">
                    <a:moveTo>
                      <a:pt x="1295" y="37"/>
                    </a:moveTo>
                    <a:lnTo>
                      <a:pt x="1291" y="37"/>
                    </a:lnTo>
                    <a:lnTo>
                      <a:pt x="1282" y="42"/>
                    </a:lnTo>
                    <a:lnTo>
                      <a:pt x="1270" y="46"/>
                    </a:lnTo>
                    <a:lnTo>
                      <a:pt x="1257" y="52"/>
                    </a:lnTo>
                    <a:lnTo>
                      <a:pt x="1239" y="58"/>
                    </a:lnTo>
                    <a:lnTo>
                      <a:pt x="1221" y="65"/>
                    </a:lnTo>
                    <a:lnTo>
                      <a:pt x="1203" y="75"/>
                    </a:lnTo>
                    <a:lnTo>
                      <a:pt x="1184" y="82"/>
                    </a:lnTo>
                    <a:lnTo>
                      <a:pt x="1153" y="96"/>
                    </a:lnTo>
                    <a:lnTo>
                      <a:pt x="1124" y="114"/>
                    </a:lnTo>
                    <a:lnTo>
                      <a:pt x="1093" y="132"/>
                    </a:lnTo>
                    <a:lnTo>
                      <a:pt x="1058" y="150"/>
                    </a:lnTo>
                    <a:lnTo>
                      <a:pt x="1040" y="157"/>
                    </a:lnTo>
                    <a:lnTo>
                      <a:pt x="1023" y="164"/>
                    </a:lnTo>
                    <a:lnTo>
                      <a:pt x="1005" y="168"/>
                    </a:lnTo>
                    <a:lnTo>
                      <a:pt x="987" y="173"/>
                    </a:lnTo>
                    <a:lnTo>
                      <a:pt x="967" y="175"/>
                    </a:lnTo>
                    <a:lnTo>
                      <a:pt x="948" y="175"/>
                    </a:lnTo>
                    <a:lnTo>
                      <a:pt x="928" y="171"/>
                    </a:lnTo>
                    <a:lnTo>
                      <a:pt x="907" y="166"/>
                    </a:lnTo>
                    <a:lnTo>
                      <a:pt x="897" y="161"/>
                    </a:lnTo>
                    <a:lnTo>
                      <a:pt x="878" y="153"/>
                    </a:lnTo>
                    <a:lnTo>
                      <a:pt x="849" y="142"/>
                    </a:lnTo>
                    <a:lnTo>
                      <a:pt x="818" y="128"/>
                    </a:lnTo>
                    <a:lnTo>
                      <a:pt x="785" y="115"/>
                    </a:lnTo>
                    <a:lnTo>
                      <a:pt x="754" y="103"/>
                    </a:lnTo>
                    <a:lnTo>
                      <a:pt x="728" y="91"/>
                    </a:lnTo>
                    <a:lnTo>
                      <a:pt x="710" y="83"/>
                    </a:lnTo>
                    <a:lnTo>
                      <a:pt x="652" y="58"/>
                    </a:lnTo>
                    <a:lnTo>
                      <a:pt x="603" y="39"/>
                    </a:lnTo>
                    <a:lnTo>
                      <a:pt x="564" y="22"/>
                    </a:lnTo>
                    <a:lnTo>
                      <a:pt x="532" y="12"/>
                    </a:lnTo>
                    <a:lnTo>
                      <a:pt x="506" y="4"/>
                    </a:lnTo>
                    <a:lnTo>
                      <a:pt x="482" y="1"/>
                    </a:lnTo>
                    <a:lnTo>
                      <a:pt x="459" y="0"/>
                    </a:lnTo>
                    <a:lnTo>
                      <a:pt x="438" y="0"/>
                    </a:lnTo>
                    <a:lnTo>
                      <a:pt x="383" y="10"/>
                    </a:lnTo>
                    <a:lnTo>
                      <a:pt x="328" y="21"/>
                    </a:lnTo>
                    <a:lnTo>
                      <a:pt x="273" y="31"/>
                    </a:lnTo>
                    <a:lnTo>
                      <a:pt x="219" y="42"/>
                    </a:lnTo>
                    <a:lnTo>
                      <a:pt x="164" y="53"/>
                    </a:lnTo>
                    <a:lnTo>
                      <a:pt x="109" y="64"/>
                    </a:lnTo>
                    <a:lnTo>
                      <a:pt x="55" y="75"/>
                    </a:lnTo>
                    <a:lnTo>
                      <a:pt x="0" y="85"/>
                    </a:lnTo>
                  </a:path>
                </a:pathLst>
              </a:custGeom>
              <a:noFill/>
              <a:ln w="12700" cap="rnd" cmpd="sng">
                <a:solidFill>
                  <a:srgbClr val="DE442E"/>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4981" name="Freeform 53"/>
              <p:cNvSpPr>
                <a:spLocks/>
              </p:cNvSpPr>
              <p:nvPr/>
            </p:nvSpPr>
            <p:spPr bwMode="auto">
              <a:xfrm>
                <a:off x="3763" y="1845"/>
                <a:ext cx="1296" cy="176"/>
              </a:xfrm>
              <a:custGeom>
                <a:avLst/>
                <a:gdLst>
                  <a:gd name="T0" fmla="*/ 1295 w 1296"/>
                  <a:gd name="T1" fmla="*/ 139 h 176"/>
                  <a:gd name="T2" fmla="*/ 1292 w 1296"/>
                  <a:gd name="T3" fmla="*/ 138 h 176"/>
                  <a:gd name="T4" fmla="*/ 1283 w 1296"/>
                  <a:gd name="T5" fmla="*/ 135 h 176"/>
                  <a:gd name="T6" fmla="*/ 1271 w 1296"/>
                  <a:gd name="T7" fmla="*/ 128 h 176"/>
                  <a:gd name="T8" fmla="*/ 1258 w 1296"/>
                  <a:gd name="T9" fmla="*/ 122 h 176"/>
                  <a:gd name="T10" fmla="*/ 1240 w 1296"/>
                  <a:gd name="T11" fmla="*/ 117 h 176"/>
                  <a:gd name="T12" fmla="*/ 1222 w 1296"/>
                  <a:gd name="T13" fmla="*/ 109 h 176"/>
                  <a:gd name="T14" fmla="*/ 1204 w 1296"/>
                  <a:gd name="T15" fmla="*/ 100 h 176"/>
                  <a:gd name="T16" fmla="*/ 1185 w 1296"/>
                  <a:gd name="T17" fmla="*/ 92 h 176"/>
                  <a:gd name="T18" fmla="*/ 1154 w 1296"/>
                  <a:gd name="T19" fmla="*/ 79 h 176"/>
                  <a:gd name="T20" fmla="*/ 1125 w 1296"/>
                  <a:gd name="T21" fmla="*/ 61 h 176"/>
                  <a:gd name="T22" fmla="*/ 1093 w 1296"/>
                  <a:gd name="T23" fmla="*/ 43 h 176"/>
                  <a:gd name="T24" fmla="*/ 1059 w 1296"/>
                  <a:gd name="T25" fmla="*/ 25 h 176"/>
                  <a:gd name="T26" fmla="*/ 1041 w 1296"/>
                  <a:gd name="T27" fmla="*/ 17 h 176"/>
                  <a:gd name="T28" fmla="*/ 1023 w 1296"/>
                  <a:gd name="T29" fmla="*/ 12 h 176"/>
                  <a:gd name="T30" fmla="*/ 1005 w 1296"/>
                  <a:gd name="T31" fmla="*/ 6 h 176"/>
                  <a:gd name="T32" fmla="*/ 987 w 1296"/>
                  <a:gd name="T33" fmla="*/ 3 h 176"/>
                  <a:gd name="T34" fmla="*/ 968 w 1296"/>
                  <a:gd name="T35" fmla="*/ 0 h 176"/>
                  <a:gd name="T36" fmla="*/ 948 w 1296"/>
                  <a:gd name="T37" fmla="*/ 1 h 176"/>
                  <a:gd name="T38" fmla="*/ 929 w 1296"/>
                  <a:gd name="T39" fmla="*/ 3 h 176"/>
                  <a:gd name="T40" fmla="*/ 908 w 1296"/>
                  <a:gd name="T41" fmla="*/ 9 h 176"/>
                  <a:gd name="T42" fmla="*/ 898 w 1296"/>
                  <a:gd name="T43" fmla="*/ 14 h 176"/>
                  <a:gd name="T44" fmla="*/ 878 w 1296"/>
                  <a:gd name="T45" fmla="*/ 21 h 176"/>
                  <a:gd name="T46" fmla="*/ 849 w 1296"/>
                  <a:gd name="T47" fmla="*/ 33 h 176"/>
                  <a:gd name="T48" fmla="*/ 818 w 1296"/>
                  <a:gd name="T49" fmla="*/ 46 h 176"/>
                  <a:gd name="T50" fmla="*/ 785 w 1296"/>
                  <a:gd name="T51" fmla="*/ 60 h 176"/>
                  <a:gd name="T52" fmla="*/ 754 w 1296"/>
                  <a:gd name="T53" fmla="*/ 71 h 176"/>
                  <a:gd name="T54" fmla="*/ 728 w 1296"/>
                  <a:gd name="T55" fmla="*/ 84 h 176"/>
                  <a:gd name="T56" fmla="*/ 711 w 1296"/>
                  <a:gd name="T57" fmla="*/ 91 h 176"/>
                  <a:gd name="T58" fmla="*/ 652 w 1296"/>
                  <a:gd name="T59" fmla="*/ 117 h 176"/>
                  <a:gd name="T60" fmla="*/ 603 w 1296"/>
                  <a:gd name="T61" fmla="*/ 138 h 176"/>
                  <a:gd name="T62" fmla="*/ 564 w 1296"/>
                  <a:gd name="T63" fmla="*/ 153 h 176"/>
                  <a:gd name="T64" fmla="*/ 533 w 1296"/>
                  <a:gd name="T65" fmla="*/ 163 h 176"/>
                  <a:gd name="T66" fmla="*/ 505 w 1296"/>
                  <a:gd name="T67" fmla="*/ 171 h 176"/>
                  <a:gd name="T68" fmla="*/ 482 w 1296"/>
                  <a:gd name="T69" fmla="*/ 173 h 176"/>
                  <a:gd name="T70" fmla="*/ 461 w 1296"/>
                  <a:gd name="T71" fmla="*/ 175 h 176"/>
                  <a:gd name="T72" fmla="*/ 438 w 1296"/>
                  <a:gd name="T73" fmla="*/ 175 h 176"/>
                  <a:gd name="T74" fmla="*/ 383 w 1296"/>
                  <a:gd name="T75" fmla="*/ 164 h 176"/>
                  <a:gd name="T76" fmla="*/ 328 w 1296"/>
                  <a:gd name="T77" fmla="*/ 154 h 176"/>
                  <a:gd name="T78" fmla="*/ 272 w 1296"/>
                  <a:gd name="T79" fmla="*/ 143 h 176"/>
                  <a:gd name="T80" fmla="*/ 219 w 1296"/>
                  <a:gd name="T81" fmla="*/ 133 h 176"/>
                  <a:gd name="T82" fmla="*/ 164 w 1296"/>
                  <a:gd name="T83" fmla="*/ 121 h 176"/>
                  <a:gd name="T84" fmla="*/ 109 w 1296"/>
                  <a:gd name="T85" fmla="*/ 110 h 176"/>
                  <a:gd name="T86" fmla="*/ 55 w 1296"/>
                  <a:gd name="T87" fmla="*/ 100 h 176"/>
                  <a:gd name="T88" fmla="*/ 0 w 1296"/>
                  <a:gd name="T89" fmla="*/ 8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96" h="176">
                    <a:moveTo>
                      <a:pt x="1295" y="139"/>
                    </a:moveTo>
                    <a:lnTo>
                      <a:pt x="1292" y="138"/>
                    </a:lnTo>
                    <a:lnTo>
                      <a:pt x="1283" y="135"/>
                    </a:lnTo>
                    <a:lnTo>
                      <a:pt x="1271" y="128"/>
                    </a:lnTo>
                    <a:lnTo>
                      <a:pt x="1258" y="122"/>
                    </a:lnTo>
                    <a:lnTo>
                      <a:pt x="1240" y="117"/>
                    </a:lnTo>
                    <a:lnTo>
                      <a:pt x="1222" y="109"/>
                    </a:lnTo>
                    <a:lnTo>
                      <a:pt x="1204" y="100"/>
                    </a:lnTo>
                    <a:lnTo>
                      <a:pt x="1185" y="92"/>
                    </a:lnTo>
                    <a:lnTo>
                      <a:pt x="1154" y="79"/>
                    </a:lnTo>
                    <a:lnTo>
                      <a:pt x="1125" y="61"/>
                    </a:lnTo>
                    <a:lnTo>
                      <a:pt x="1093" y="43"/>
                    </a:lnTo>
                    <a:lnTo>
                      <a:pt x="1059" y="25"/>
                    </a:lnTo>
                    <a:lnTo>
                      <a:pt x="1041" y="17"/>
                    </a:lnTo>
                    <a:lnTo>
                      <a:pt x="1023" y="12"/>
                    </a:lnTo>
                    <a:lnTo>
                      <a:pt x="1005" y="6"/>
                    </a:lnTo>
                    <a:lnTo>
                      <a:pt x="987" y="3"/>
                    </a:lnTo>
                    <a:lnTo>
                      <a:pt x="968" y="0"/>
                    </a:lnTo>
                    <a:lnTo>
                      <a:pt x="948" y="1"/>
                    </a:lnTo>
                    <a:lnTo>
                      <a:pt x="929" y="3"/>
                    </a:lnTo>
                    <a:lnTo>
                      <a:pt x="908" y="9"/>
                    </a:lnTo>
                    <a:lnTo>
                      <a:pt x="898" y="14"/>
                    </a:lnTo>
                    <a:lnTo>
                      <a:pt x="878" y="21"/>
                    </a:lnTo>
                    <a:lnTo>
                      <a:pt x="849" y="33"/>
                    </a:lnTo>
                    <a:lnTo>
                      <a:pt x="818" y="46"/>
                    </a:lnTo>
                    <a:lnTo>
                      <a:pt x="785" y="60"/>
                    </a:lnTo>
                    <a:lnTo>
                      <a:pt x="754" y="71"/>
                    </a:lnTo>
                    <a:lnTo>
                      <a:pt x="728" y="84"/>
                    </a:lnTo>
                    <a:lnTo>
                      <a:pt x="711" y="91"/>
                    </a:lnTo>
                    <a:lnTo>
                      <a:pt x="652" y="117"/>
                    </a:lnTo>
                    <a:lnTo>
                      <a:pt x="603" y="138"/>
                    </a:lnTo>
                    <a:lnTo>
                      <a:pt x="564" y="153"/>
                    </a:lnTo>
                    <a:lnTo>
                      <a:pt x="533" y="163"/>
                    </a:lnTo>
                    <a:lnTo>
                      <a:pt x="505" y="171"/>
                    </a:lnTo>
                    <a:lnTo>
                      <a:pt x="482" y="173"/>
                    </a:lnTo>
                    <a:lnTo>
                      <a:pt x="461" y="175"/>
                    </a:lnTo>
                    <a:lnTo>
                      <a:pt x="438" y="175"/>
                    </a:lnTo>
                    <a:lnTo>
                      <a:pt x="383" y="164"/>
                    </a:lnTo>
                    <a:lnTo>
                      <a:pt x="328" y="154"/>
                    </a:lnTo>
                    <a:lnTo>
                      <a:pt x="272" y="143"/>
                    </a:lnTo>
                    <a:lnTo>
                      <a:pt x="219" y="133"/>
                    </a:lnTo>
                    <a:lnTo>
                      <a:pt x="164" y="121"/>
                    </a:lnTo>
                    <a:lnTo>
                      <a:pt x="109" y="110"/>
                    </a:lnTo>
                    <a:lnTo>
                      <a:pt x="55" y="100"/>
                    </a:lnTo>
                    <a:lnTo>
                      <a:pt x="0" y="89"/>
                    </a:lnTo>
                  </a:path>
                </a:pathLst>
              </a:custGeom>
              <a:noFill/>
              <a:ln w="12700" cap="rnd" cmpd="sng">
                <a:solidFill>
                  <a:srgbClr val="DE442E"/>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4982" name="Line 54"/>
              <p:cNvSpPr>
                <a:spLocks noChangeShapeType="1"/>
              </p:cNvSpPr>
              <p:nvPr/>
            </p:nvSpPr>
            <p:spPr bwMode="auto">
              <a:xfrm flipV="1">
                <a:off x="3759" y="1934"/>
                <a:ext cx="1294" cy="2"/>
              </a:xfrm>
              <a:prstGeom prst="line">
                <a:avLst/>
              </a:prstGeom>
              <a:noFill/>
              <a:ln w="12700">
                <a:solidFill>
                  <a:srgbClr val="DE442E"/>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4983" name="Freeform 55"/>
              <p:cNvSpPr>
                <a:spLocks/>
              </p:cNvSpPr>
              <p:nvPr/>
            </p:nvSpPr>
            <p:spPr bwMode="auto">
              <a:xfrm>
                <a:off x="3759" y="1868"/>
                <a:ext cx="1298" cy="127"/>
              </a:xfrm>
              <a:custGeom>
                <a:avLst/>
                <a:gdLst>
                  <a:gd name="T0" fmla="*/ 1297 w 1298"/>
                  <a:gd name="T1" fmla="*/ 34 h 127"/>
                  <a:gd name="T2" fmla="*/ 1290 w 1298"/>
                  <a:gd name="T3" fmla="*/ 36 h 127"/>
                  <a:gd name="T4" fmla="*/ 1279 w 1298"/>
                  <a:gd name="T5" fmla="*/ 40 h 127"/>
                  <a:gd name="T6" fmla="*/ 1261 w 1298"/>
                  <a:gd name="T7" fmla="*/ 45 h 127"/>
                  <a:gd name="T8" fmla="*/ 1241 w 1298"/>
                  <a:gd name="T9" fmla="*/ 50 h 127"/>
                  <a:gd name="T10" fmla="*/ 1220 w 1298"/>
                  <a:gd name="T11" fmla="*/ 57 h 127"/>
                  <a:gd name="T12" fmla="*/ 1204 w 1298"/>
                  <a:gd name="T13" fmla="*/ 63 h 127"/>
                  <a:gd name="T14" fmla="*/ 1191 w 1298"/>
                  <a:gd name="T15" fmla="*/ 65 h 127"/>
                  <a:gd name="T16" fmla="*/ 1186 w 1298"/>
                  <a:gd name="T17" fmla="*/ 65 h 127"/>
                  <a:gd name="T18" fmla="*/ 1181 w 1298"/>
                  <a:gd name="T19" fmla="*/ 67 h 127"/>
                  <a:gd name="T20" fmla="*/ 1169 w 1298"/>
                  <a:gd name="T21" fmla="*/ 73 h 127"/>
                  <a:gd name="T22" fmla="*/ 1151 w 1298"/>
                  <a:gd name="T23" fmla="*/ 81 h 127"/>
                  <a:gd name="T24" fmla="*/ 1127 w 1298"/>
                  <a:gd name="T25" fmla="*/ 91 h 127"/>
                  <a:gd name="T26" fmla="*/ 1096 w 1298"/>
                  <a:gd name="T27" fmla="*/ 101 h 127"/>
                  <a:gd name="T28" fmla="*/ 1060 w 1298"/>
                  <a:gd name="T29" fmla="*/ 112 h 127"/>
                  <a:gd name="T30" fmla="*/ 1039 w 1298"/>
                  <a:gd name="T31" fmla="*/ 116 h 127"/>
                  <a:gd name="T32" fmla="*/ 1016 w 1298"/>
                  <a:gd name="T33" fmla="*/ 119 h 127"/>
                  <a:gd name="T34" fmla="*/ 993 w 1298"/>
                  <a:gd name="T35" fmla="*/ 122 h 127"/>
                  <a:gd name="T36" fmla="*/ 966 w 1298"/>
                  <a:gd name="T37" fmla="*/ 126 h 127"/>
                  <a:gd name="T38" fmla="*/ 946 w 1298"/>
                  <a:gd name="T39" fmla="*/ 124 h 127"/>
                  <a:gd name="T40" fmla="*/ 916 w 1298"/>
                  <a:gd name="T41" fmla="*/ 119 h 127"/>
                  <a:gd name="T42" fmla="*/ 879 w 1298"/>
                  <a:gd name="T43" fmla="*/ 111 h 127"/>
                  <a:gd name="T44" fmla="*/ 840 w 1298"/>
                  <a:gd name="T45" fmla="*/ 101 h 127"/>
                  <a:gd name="T46" fmla="*/ 799 w 1298"/>
                  <a:gd name="T47" fmla="*/ 91 h 127"/>
                  <a:gd name="T48" fmla="*/ 763 w 1298"/>
                  <a:gd name="T49" fmla="*/ 82 h 127"/>
                  <a:gd name="T50" fmla="*/ 734 w 1298"/>
                  <a:gd name="T51" fmla="*/ 73 h 127"/>
                  <a:gd name="T52" fmla="*/ 714 w 1298"/>
                  <a:gd name="T53" fmla="*/ 67 h 127"/>
                  <a:gd name="T54" fmla="*/ 659 w 1298"/>
                  <a:gd name="T55" fmla="*/ 52 h 127"/>
                  <a:gd name="T56" fmla="*/ 611 w 1298"/>
                  <a:gd name="T57" fmla="*/ 37 h 127"/>
                  <a:gd name="T58" fmla="*/ 571 w 1298"/>
                  <a:gd name="T59" fmla="*/ 25 h 127"/>
                  <a:gd name="T60" fmla="*/ 535 w 1298"/>
                  <a:gd name="T61" fmla="*/ 14 h 127"/>
                  <a:gd name="T62" fmla="*/ 507 w 1298"/>
                  <a:gd name="T63" fmla="*/ 7 h 127"/>
                  <a:gd name="T64" fmla="*/ 483 w 1298"/>
                  <a:gd name="T65" fmla="*/ 3 h 127"/>
                  <a:gd name="T66" fmla="*/ 463 w 1298"/>
                  <a:gd name="T67" fmla="*/ 0 h 127"/>
                  <a:gd name="T68" fmla="*/ 448 w 1298"/>
                  <a:gd name="T69" fmla="*/ 0 h 127"/>
                  <a:gd name="T70" fmla="*/ 393 w 1298"/>
                  <a:gd name="T71" fmla="*/ 7 h 127"/>
                  <a:gd name="T72" fmla="*/ 336 w 1298"/>
                  <a:gd name="T73" fmla="*/ 16 h 127"/>
                  <a:gd name="T74" fmla="*/ 279 w 1298"/>
                  <a:gd name="T75" fmla="*/ 24 h 127"/>
                  <a:gd name="T76" fmla="*/ 223 w 1298"/>
                  <a:gd name="T77" fmla="*/ 32 h 127"/>
                  <a:gd name="T78" fmla="*/ 167 w 1298"/>
                  <a:gd name="T79" fmla="*/ 42 h 127"/>
                  <a:gd name="T80" fmla="*/ 110 w 1298"/>
                  <a:gd name="T81" fmla="*/ 52 h 127"/>
                  <a:gd name="T82" fmla="*/ 55 w 1298"/>
                  <a:gd name="T83" fmla="*/ 60 h 127"/>
                  <a:gd name="T84" fmla="*/ 0 w 1298"/>
                  <a:gd name="T85" fmla="*/ 6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98" h="127">
                    <a:moveTo>
                      <a:pt x="1297" y="34"/>
                    </a:moveTo>
                    <a:lnTo>
                      <a:pt x="1290" y="36"/>
                    </a:lnTo>
                    <a:lnTo>
                      <a:pt x="1279" y="40"/>
                    </a:lnTo>
                    <a:lnTo>
                      <a:pt x="1261" y="45"/>
                    </a:lnTo>
                    <a:lnTo>
                      <a:pt x="1241" y="50"/>
                    </a:lnTo>
                    <a:lnTo>
                      <a:pt x="1220" y="57"/>
                    </a:lnTo>
                    <a:lnTo>
                      <a:pt x="1204" y="63"/>
                    </a:lnTo>
                    <a:lnTo>
                      <a:pt x="1191" y="65"/>
                    </a:lnTo>
                    <a:lnTo>
                      <a:pt x="1186" y="65"/>
                    </a:lnTo>
                    <a:lnTo>
                      <a:pt x="1181" y="67"/>
                    </a:lnTo>
                    <a:lnTo>
                      <a:pt x="1169" y="73"/>
                    </a:lnTo>
                    <a:lnTo>
                      <a:pt x="1151" y="81"/>
                    </a:lnTo>
                    <a:lnTo>
                      <a:pt x="1127" y="91"/>
                    </a:lnTo>
                    <a:lnTo>
                      <a:pt x="1096" y="101"/>
                    </a:lnTo>
                    <a:lnTo>
                      <a:pt x="1060" y="112"/>
                    </a:lnTo>
                    <a:lnTo>
                      <a:pt x="1039" y="116"/>
                    </a:lnTo>
                    <a:lnTo>
                      <a:pt x="1016" y="119"/>
                    </a:lnTo>
                    <a:lnTo>
                      <a:pt x="993" y="122"/>
                    </a:lnTo>
                    <a:lnTo>
                      <a:pt x="966" y="126"/>
                    </a:lnTo>
                    <a:lnTo>
                      <a:pt x="946" y="124"/>
                    </a:lnTo>
                    <a:lnTo>
                      <a:pt x="916" y="119"/>
                    </a:lnTo>
                    <a:lnTo>
                      <a:pt x="879" y="111"/>
                    </a:lnTo>
                    <a:lnTo>
                      <a:pt x="840" y="101"/>
                    </a:lnTo>
                    <a:lnTo>
                      <a:pt x="799" y="91"/>
                    </a:lnTo>
                    <a:lnTo>
                      <a:pt x="763" y="82"/>
                    </a:lnTo>
                    <a:lnTo>
                      <a:pt x="734" y="73"/>
                    </a:lnTo>
                    <a:lnTo>
                      <a:pt x="714" y="67"/>
                    </a:lnTo>
                    <a:lnTo>
                      <a:pt x="659" y="52"/>
                    </a:lnTo>
                    <a:lnTo>
                      <a:pt x="611" y="37"/>
                    </a:lnTo>
                    <a:lnTo>
                      <a:pt x="571" y="25"/>
                    </a:lnTo>
                    <a:lnTo>
                      <a:pt x="535" y="14"/>
                    </a:lnTo>
                    <a:lnTo>
                      <a:pt x="507" y="7"/>
                    </a:lnTo>
                    <a:lnTo>
                      <a:pt x="483" y="3"/>
                    </a:lnTo>
                    <a:lnTo>
                      <a:pt x="463" y="0"/>
                    </a:lnTo>
                    <a:lnTo>
                      <a:pt x="448" y="0"/>
                    </a:lnTo>
                    <a:lnTo>
                      <a:pt x="393" y="7"/>
                    </a:lnTo>
                    <a:lnTo>
                      <a:pt x="336" y="16"/>
                    </a:lnTo>
                    <a:lnTo>
                      <a:pt x="279" y="24"/>
                    </a:lnTo>
                    <a:lnTo>
                      <a:pt x="223" y="32"/>
                    </a:lnTo>
                    <a:lnTo>
                      <a:pt x="167" y="42"/>
                    </a:lnTo>
                    <a:lnTo>
                      <a:pt x="110" y="52"/>
                    </a:lnTo>
                    <a:lnTo>
                      <a:pt x="55" y="60"/>
                    </a:lnTo>
                    <a:lnTo>
                      <a:pt x="0" y="68"/>
                    </a:lnTo>
                  </a:path>
                </a:pathLst>
              </a:custGeom>
              <a:noFill/>
              <a:ln w="12700" cap="rnd" cmpd="sng">
                <a:solidFill>
                  <a:srgbClr val="DE442E"/>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4984" name="Freeform 56"/>
              <p:cNvSpPr>
                <a:spLocks/>
              </p:cNvSpPr>
              <p:nvPr/>
            </p:nvSpPr>
            <p:spPr bwMode="auto">
              <a:xfrm>
                <a:off x="3762" y="1877"/>
                <a:ext cx="1296" cy="126"/>
              </a:xfrm>
              <a:custGeom>
                <a:avLst/>
                <a:gdLst>
                  <a:gd name="T0" fmla="*/ 1295 w 1296"/>
                  <a:gd name="T1" fmla="*/ 90 h 126"/>
                  <a:gd name="T2" fmla="*/ 1288 w 1296"/>
                  <a:gd name="T3" fmla="*/ 89 h 126"/>
                  <a:gd name="T4" fmla="*/ 1277 w 1296"/>
                  <a:gd name="T5" fmla="*/ 85 h 126"/>
                  <a:gd name="T6" fmla="*/ 1259 w 1296"/>
                  <a:gd name="T7" fmla="*/ 80 h 126"/>
                  <a:gd name="T8" fmla="*/ 1239 w 1296"/>
                  <a:gd name="T9" fmla="*/ 74 h 126"/>
                  <a:gd name="T10" fmla="*/ 1220 w 1296"/>
                  <a:gd name="T11" fmla="*/ 68 h 126"/>
                  <a:gd name="T12" fmla="*/ 1202 w 1296"/>
                  <a:gd name="T13" fmla="*/ 62 h 126"/>
                  <a:gd name="T14" fmla="*/ 1189 w 1296"/>
                  <a:gd name="T15" fmla="*/ 59 h 126"/>
                  <a:gd name="T16" fmla="*/ 1184 w 1296"/>
                  <a:gd name="T17" fmla="*/ 59 h 126"/>
                  <a:gd name="T18" fmla="*/ 1179 w 1296"/>
                  <a:gd name="T19" fmla="*/ 57 h 126"/>
                  <a:gd name="T20" fmla="*/ 1167 w 1296"/>
                  <a:gd name="T21" fmla="*/ 52 h 126"/>
                  <a:gd name="T22" fmla="*/ 1150 w 1296"/>
                  <a:gd name="T23" fmla="*/ 44 h 126"/>
                  <a:gd name="T24" fmla="*/ 1125 w 1296"/>
                  <a:gd name="T25" fmla="*/ 34 h 126"/>
                  <a:gd name="T26" fmla="*/ 1094 w 1296"/>
                  <a:gd name="T27" fmla="*/ 23 h 126"/>
                  <a:gd name="T28" fmla="*/ 1058 w 1296"/>
                  <a:gd name="T29" fmla="*/ 13 h 126"/>
                  <a:gd name="T30" fmla="*/ 1037 w 1296"/>
                  <a:gd name="T31" fmla="*/ 8 h 126"/>
                  <a:gd name="T32" fmla="*/ 1015 w 1296"/>
                  <a:gd name="T33" fmla="*/ 5 h 126"/>
                  <a:gd name="T34" fmla="*/ 991 w 1296"/>
                  <a:gd name="T35" fmla="*/ 2 h 126"/>
                  <a:gd name="T36" fmla="*/ 966 w 1296"/>
                  <a:gd name="T37" fmla="*/ 0 h 126"/>
                  <a:gd name="T38" fmla="*/ 945 w 1296"/>
                  <a:gd name="T39" fmla="*/ 1 h 126"/>
                  <a:gd name="T40" fmla="*/ 915 w 1296"/>
                  <a:gd name="T41" fmla="*/ 5 h 126"/>
                  <a:gd name="T42" fmla="*/ 878 w 1296"/>
                  <a:gd name="T43" fmla="*/ 14 h 126"/>
                  <a:gd name="T44" fmla="*/ 839 w 1296"/>
                  <a:gd name="T45" fmla="*/ 23 h 126"/>
                  <a:gd name="T46" fmla="*/ 798 w 1296"/>
                  <a:gd name="T47" fmla="*/ 34 h 126"/>
                  <a:gd name="T48" fmla="*/ 762 w 1296"/>
                  <a:gd name="T49" fmla="*/ 44 h 126"/>
                  <a:gd name="T50" fmla="*/ 733 w 1296"/>
                  <a:gd name="T51" fmla="*/ 52 h 126"/>
                  <a:gd name="T52" fmla="*/ 713 w 1296"/>
                  <a:gd name="T53" fmla="*/ 57 h 126"/>
                  <a:gd name="T54" fmla="*/ 658 w 1296"/>
                  <a:gd name="T55" fmla="*/ 74 h 126"/>
                  <a:gd name="T56" fmla="*/ 610 w 1296"/>
                  <a:gd name="T57" fmla="*/ 88 h 126"/>
                  <a:gd name="T58" fmla="*/ 570 w 1296"/>
                  <a:gd name="T59" fmla="*/ 100 h 126"/>
                  <a:gd name="T60" fmla="*/ 534 w 1296"/>
                  <a:gd name="T61" fmla="*/ 110 h 126"/>
                  <a:gd name="T62" fmla="*/ 506 w 1296"/>
                  <a:gd name="T63" fmla="*/ 117 h 126"/>
                  <a:gd name="T64" fmla="*/ 482 w 1296"/>
                  <a:gd name="T65" fmla="*/ 122 h 126"/>
                  <a:gd name="T66" fmla="*/ 462 w 1296"/>
                  <a:gd name="T67" fmla="*/ 125 h 126"/>
                  <a:gd name="T68" fmla="*/ 448 w 1296"/>
                  <a:gd name="T69" fmla="*/ 125 h 126"/>
                  <a:gd name="T70" fmla="*/ 392 w 1296"/>
                  <a:gd name="T71" fmla="*/ 117 h 126"/>
                  <a:gd name="T72" fmla="*/ 335 w 1296"/>
                  <a:gd name="T73" fmla="*/ 110 h 126"/>
                  <a:gd name="T74" fmla="*/ 280 w 1296"/>
                  <a:gd name="T75" fmla="*/ 101 h 126"/>
                  <a:gd name="T76" fmla="*/ 223 w 1296"/>
                  <a:gd name="T77" fmla="*/ 92 h 126"/>
                  <a:gd name="T78" fmla="*/ 166 w 1296"/>
                  <a:gd name="T79" fmla="*/ 83 h 126"/>
                  <a:gd name="T80" fmla="*/ 110 w 1296"/>
                  <a:gd name="T81" fmla="*/ 74 h 126"/>
                  <a:gd name="T82" fmla="*/ 55 w 1296"/>
                  <a:gd name="T83" fmla="*/ 65 h 126"/>
                  <a:gd name="T84" fmla="*/ 0 w 1296"/>
                  <a:gd name="T85"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96" h="126">
                    <a:moveTo>
                      <a:pt x="1295" y="90"/>
                    </a:moveTo>
                    <a:lnTo>
                      <a:pt x="1288" y="89"/>
                    </a:lnTo>
                    <a:lnTo>
                      <a:pt x="1277" y="85"/>
                    </a:lnTo>
                    <a:lnTo>
                      <a:pt x="1259" y="80"/>
                    </a:lnTo>
                    <a:lnTo>
                      <a:pt x="1239" y="74"/>
                    </a:lnTo>
                    <a:lnTo>
                      <a:pt x="1220" y="68"/>
                    </a:lnTo>
                    <a:lnTo>
                      <a:pt x="1202" y="62"/>
                    </a:lnTo>
                    <a:lnTo>
                      <a:pt x="1189" y="59"/>
                    </a:lnTo>
                    <a:lnTo>
                      <a:pt x="1184" y="59"/>
                    </a:lnTo>
                    <a:lnTo>
                      <a:pt x="1179" y="57"/>
                    </a:lnTo>
                    <a:lnTo>
                      <a:pt x="1167" y="52"/>
                    </a:lnTo>
                    <a:lnTo>
                      <a:pt x="1150" y="44"/>
                    </a:lnTo>
                    <a:lnTo>
                      <a:pt x="1125" y="34"/>
                    </a:lnTo>
                    <a:lnTo>
                      <a:pt x="1094" y="23"/>
                    </a:lnTo>
                    <a:lnTo>
                      <a:pt x="1058" y="13"/>
                    </a:lnTo>
                    <a:lnTo>
                      <a:pt x="1037" y="8"/>
                    </a:lnTo>
                    <a:lnTo>
                      <a:pt x="1015" y="5"/>
                    </a:lnTo>
                    <a:lnTo>
                      <a:pt x="991" y="2"/>
                    </a:lnTo>
                    <a:lnTo>
                      <a:pt x="966" y="0"/>
                    </a:lnTo>
                    <a:lnTo>
                      <a:pt x="945" y="1"/>
                    </a:lnTo>
                    <a:lnTo>
                      <a:pt x="915" y="5"/>
                    </a:lnTo>
                    <a:lnTo>
                      <a:pt x="878" y="14"/>
                    </a:lnTo>
                    <a:lnTo>
                      <a:pt x="839" y="23"/>
                    </a:lnTo>
                    <a:lnTo>
                      <a:pt x="798" y="34"/>
                    </a:lnTo>
                    <a:lnTo>
                      <a:pt x="762" y="44"/>
                    </a:lnTo>
                    <a:lnTo>
                      <a:pt x="733" y="52"/>
                    </a:lnTo>
                    <a:lnTo>
                      <a:pt x="713" y="57"/>
                    </a:lnTo>
                    <a:lnTo>
                      <a:pt x="658" y="74"/>
                    </a:lnTo>
                    <a:lnTo>
                      <a:pt x="610" y="88"/>
                    </a:lnTo>
                    <a:lnTo>
                      <a:pt x="570" y="100"/>
                    </a:lnTo>
                    <a:lnTo>
                      <a:pt x="534" y="110"/>
                    </a:lnTo>
                    <a:lnTo>
                      <a:pt x="506" y="117"/>
                    </a:lnTo>
                    <a:lnTo>
                      <a:pt x="482" y="122"/>
                    </a:lnTo>
                    <a:lnTo>
                      <a:pt x="462" y="125"/>
                    </a:lnTo>
                    <a:lnTo>
                      <a:pt x="448" y="125"/>
                    </a:lnTo>
                    <a:lnTo>
                      <a:pt x="392" y="117"/>
                    </a:lnTo>
                    <a:lnTo>
                      <a:pt x="335" y="110"/>
                    </a:lnTo>
                    <a:lnTo>
                      <a:pt x="280" y="101"/>
                    </a:lnTo>
                    <a:lnTo>
                      <a:pt x="223" y="92"/>
                    </a:lnTo>
                    <a:lnTo>
                      <a:pt x="166" y="83"/>
                    </a:lnTo>
                    <a:lnTo>
                      <a:pt x="110" y="74"/>
                    </a:lnTo>
                    <a:lnTo>
                      <a:pt x="55" y="65"/>
                    </a:lnTo>
                    <a:lnTo>
                      <a:pt x="0" y="56"/>
                    </a:lnTo>
                  </a:path>
                </a:pathLst>
              </a:custGeom>
              <a:noFill/>
              <a:ln w="12700" cap="rnd" cmpd="sng">
                <a:solidFill>
                  <a:srgbClr val="DE442E"/>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4985" name="Freeform 57"/>
              <p:cNvSpPr>
                <a:spLocks/>
              </p:cNvSpPr>
              <p:nvPr/>
            </p:nvSpPr>
            <p:spPr bwMode="auto">
              <a:xfrm>
                <a:off x="3762" y="1895"/>
                <a:ext cx="1292" cy="81"/>
              </a:xfrm>
              <a:custGeom>
                <a:avLst/>
                <a:gdLst>
                  <a:gd name="T0" fmla="*/ 1291 w 1292"/>
                  <a:gd name="T1" fmla="*/ 21 h 81"/>
                  <a:gd name="T2" fmla="*/ 1286 w 1292"/>
                  <a:gd name="T3" fmla="*/ 23 h 81"/>
                  <a:gd name="T4" fmla="*/ 1274 w 1292"/>
                  <a:gd name="T5" fmla="*/ 24 h 81"/>
                  <a:gd name="T6" fmla="*/ 1258 w 1292"/>
                  <a:gd name="T7" fmla="*/ 27 h 81"/>
                  <a:gd name="T8" fmla="*/ 1240 w 1292"/>
                  <a:gd name="T9" fmla="*/ 31 h 81"/>
                  <a:gd name="T10" fmla="*/ 1220 w 1292"/>
                  <a:gd name="T11" fmla="*/ 32 h 81"/>
                  <a:gd name="T12" fmla="*/ 1204 w 1292"/>
                  <a:gd name="T13" fmla="*/ 35 h 81"/>
                  <a:gd name="T14" fmla="*/ 1191 w 1292"/>
                  <a:gd name="T15" fmla="*/ 36 h 81"/>
                  <a:gd name="T16" fmla="*/ 1188 w 1292"/>
                  <a:gd name="T17" fmla="*/ 36 h 81"/>
                  <a:gd name="T18" fmla="*/ 1175 w 1292"/>
                  <a:gd name="T19" fmla="*/ 39 h 81"/>
                  <a:gd name="T20" fmla="*/ 1152 w 1292"/>
                  <a:gd name="T21" fmla="*/ 47 h 81"/>
                  <a:gd name="T22" fmla="*/ 1120 w 1292"/>
                  <a:gd name="T23" fmla="*/ 55 h 81"/>
                  <a:gd name="T24" fmla="*/ 1078 w 1292"/>
                  <a:gd name="T25" fmla="*/ 65 h 81"/>
                  <a:gd name="T26" fmla="*/ 1056 w 1292"/>
                  <a:gd name="T27" fmla="*/ 69 h 81"/>
                  <a:gd name="T28" fmla="*/ 1033 w 1292"/>
                  <a:gd name="T29" fmla="*/ 73 h 81"/>
                  <a:gd name="T30" fmla="*/ 1008 w 1292"/>
                  <a:gd name="T31" fmla="*/ 76 h 81"/>
                  <a:gd name="T32" fmla="*/ 983 w 1292"/>
                  <a:gd name="T33" fmla="*/ 78 h 81"/>
                  <a:gd name="T34" fmla="*/ 955 w 1292"/>
                  <a:gd name="T35" fmla="*/ 80 h 81"/>
                  <a:gd name="T36" fmla="*/ 930 w 1292"/>
                  <a:gd name="T37" fmla="*/ 80 h 81"/>
                  <a:gd name="T38" fmla="*/ 903 w 1292"/>
                  <a:gd name="T39" fmla="*/ 78 h 81"/>
                  <a:gd name="T40" fmla="*/ 877 w 1292"/>
                  <a:gd name="T41" fmla="*/ 73 h 81"/>
                  <a:gd name="T42" fmla="*/ 860 w 1292"/>
                  <a:gd name="T43" fmla="*/ 70 h 81"/>
                  <a:gd name="T44" fmla="*/ 841 w 1292"/>
                  <a:gd name="T45" fmla="*/ 66 h 81"/>
                  <a:gd name="T46" fmla="*/ 818 w 1292"/>
                  <a:gd name="T47" fmla="*/ 62 h 81"/>
                  <a:gd name="T48" fmla="*/ 794 w 1292"/>
                  <a:gd name="T49" fmla="*/ 55 h 81"/>
                  <a:gd name="T50" fmla="*/ 769 w 1292"/>
                  <a:gd name="T51" fmla="*/ 50 h 81"/>
                  <a:gd name="T52" fmla="*/ 746 w 1292"/>
                  <a:gd name="T53" fmla="*/ 45 h 81"/>
                  <a:gd name="T54" fmla="*/ 727 w 1292"/>
                  <a:gd name="T55" fmla="*/ 42 h 81"/>
                  <a:gd name="T56" fmla="*/ 710 w 1292"/>
                  <a:gd name="T57" fmla="*/ 39 h 81"/>
                  <a:gd name="T58" fmla="*/ 654 w 1292"/>
                  <a:gd name="T59" fmla="*/ 31 h 81"/>
                  <a:gd name="T60" fmla="*/ 603 w 1292"/>
                  <a:gd name="T61" fmla="*/ 23 h 81"/>
                  <a:gd name="T62" fmla="*/ 558 w 1292"/>
                  <a:gd name="T63" fmla="*/ 16 h 81"/>
                  <a:gd name="T64" fmla="*/ 521 w 1292"/>
                  <a:gd name="T65" fmla="*/ 10 h 81"/>
                  <a:gd name="T66" fmla="*/ 488 w 1292"/>
                  <a:gd name="T67" fmla="*/ 5 h 81"/>
                  <a:gd name="T68" fmla="*/ 461 w 1292"/>
                  <a:gd name="T69" fmla="*/ 2 h 81"/>
                  <a:gd name="T70" fmla="*/ 438 w 1292"/>
                  <a:gd name="T71" fmla="*/ 0 h 81"/>
                  <a:gd name="T72" fmla="*/ 422 w 1292"/>
                  <a:gd name="T73" fmla="*/ 1 h 81"/>
                  <a:gd name="T74" fmla="*/ 368 w 1292"/>
                  <a:gd name="T75" fmla="*/ 5 h 81"/>
                  <a:gd name="T76" fmla="*/ 314 w 1292"/>
                  <a:gd name="T77" fmla="*/ 10 h 81"/>
                  <a:gd name="T78" fmla="*/ 262 w 1292"/>
                  <a:gd name="T79" fmla="*/ 16 h 81"/>
                  <a:gd name="T80" fmla="*/ 212 w 1292"/>
                  <a:gd name="T81" fmla="*/ 20 h 81"/>
                  <a:gd name="T82" fmla="*/ 159 w 1292"/>
                  <a:gd name="T83" fmla="*/ 24 h 81"/>
                  <a:gd name="T84" fmla="*/ 107 w 1292"/>
                  <a:gd name="T85" fmla="*/ 29 h 81"/>
                  <a:gd name="T86" fmla="*/ 53 w 1292"/>
                  <a:gd name="T87" fmla="*/ 35 h 81"/>
                  <a:gd name="T88" fmla="*/ 0 w 1292"/>
                  <a:gd name="T89"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92" h="81">
                    <a:moveTo>
                      <a:pt x="1291" y="21"/>
                    </a:moveTo>
                    <a:lnTo>
                      <a:pt x="1286" y="23"/>
                    </a:lnTo>
                    <a:lnTo>
                      <a:pt x="1274" y="24"/>
                    </a:lnTo>
                    <a:lnTo>
                      <a:pt x="1258" y="27"/>
                    </a:lnTo>
                    <a:lnTo>
                      <a:pt x="1240" y="31"/>
                    </a:lnTo>
                    <a:lnTo>
                      <a:pt x="1220" y="32"/>
                    </a:lnTo>
                    <a:lnTo>
                      <a:pt x="1204" y="35"/>
                    </a:lnTo>
                    <a:lnTo>
                      <a:pt x="1191" y="36"/>
                    </a:lnTo>
                    <a:lnTo>
                      <a:pt x="1188" y="36"/>
                    </a:lnTo>
                    <a:lnTo>
                      <a:pt x="1175" y="39"/>
                    </a:lnTo>
                    <a:lnTo>
                      <a:pt x="1152" y="47"/>
                    </a:lnTo>
                    <a:lnTo>
                      <a:pt x="1120" y="55"/>
                    </a:lnTo>
                    <a:lnTo>
                      <a:pt x="1078" y="65"/>
                    </a:lnTo>
                    <a:lnTo>
                      <a:pt x="1056" y="69"/>
                    </a:lnTo>
                    <a:lnTo>
                      <a:pt x="1033" y="73"/>
                    </a:lnTo>
                    <a:lnTo>
                      <a:pt x="1008" y="76"/>
                    </a:lnTo>
                    <a:lnTo>
                      <a:pt x="983" y="78"/>
                    </a:lnTo>
                    <a:lnTo>
                      <a:pt x="955" y="80"/>
                    </a:lnTo>
                    <a:lnTo>
                      <a:pt x="930" y="80"/>
                    </a:lnTo>
                    <a:lnTo>
                      <a:pt x="903" y="78"/>
                    </a:lnTo>
                    <a:lnTo>
                      <a:pt x="877" y="73"/>
                    </a:lnTo>
                    <a:lnTo>
                      <a:pt x="860" y="70"/>
                    </a:lnTo>
                    <a:lnTo>
                      <a:pt x="841" y="66"/>
                    </a:lnTo>
                    <a:lnTo>
                      <a:pt x="818" y="62"/>
                    </a:lnTo>
                    <a:lnTo>
                      <a:pt x="794" y="55"/>
                    </a:lnTo>
                    <a:lnTo>
                      <a:pt x="769" y="50"/>
                    </a:lnTo>
                    <a:lnTo>
                      <a:pt x="746" y="45"/>
                    </a:lnTo>
                    <a:lnTo>
                      <a:pt x="727" y="42"/>
                    </a:lnTo>
                    <a:lnTo>
                      <a:pt x="710" y="39"/>
                    </a:lnTo>
                    <a:lnTo>
                      <a:pt x="654" y="31"/>
                    </a:lnTo>
                    <a:lnTo>
                      <a:pt x="603" y="23"/>
                    </a:lnTo>
                    <a:lnTo>
                      <a:pt x="558" y="16"/>
                    </a:lnTo>
                    <a:lnTo>
                      <a:pt x="521" y="10"/>
                    </a:lnTo>
                    <a:lnTo>
                      <a:pt x="488" y="5"/>
                    </a:lnTo>
                    <a:lnTo>
                      <a:pt x="461" y="2"/>
                    </a:lnTo>
                    <a:lnTo>
                      <a:pt x="438" y="0"/>
                    </a:lnTo>
                    <a:lnTo>
                      <a:pt x="422" y="1"/>
                    </a:lnTo>
                    <a:lnTo>
                      <a:pt x="368" y="5"/>
                    </a:lnTo>
                    <a:lnTo>
                      <a:pt x="314" y="10"/>
                    </a:lnTo>
                    <a:lnTo>
                      <a:pt x="262" y="16"/>
                    </a:lnTo>
                    <a:lnTo>
                      <a:pt x="212" y="20"/>
                    </a:lnTo>
                    <a:lnTo>
                      <a:pt x="159" y="24"/>
                    </a:lnTo>
                    <a:lnTo>
                      <a:pt x="107" y="29"/>
                    </a:lnTo>
                    <a:lnTo>
                      <a:pt x="53" y="35"/>
                    </a:lnTo>
                    <a:lnTo>
                      <a:pt x="0" y="41"/>
                    </a:lnTo>
                  </a:path>
                </a:pathLst>
              </a:custGeom>
              <a:noFill/>
              <a:ln w="12700" cap="rnd" cmpd="sng">
                <a:solidFill>
                  <a:srgbClr val="DE442E"/>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4986" name="Freeform 58"/>
              <p:cNvSpPr>
                <a:spLocks/>
              </p:cNvSpPr>
              <p:nvPr/>
            </p:nvSpPr>
            <p:spPr bwMode="auto">
              <a:xfrm>
                <a:off x="3763" y="1895"/>
                <a:ext cx="1292" cy="81"/>
              </a:xfrm>
              <a:custGeom>
                <a:avLst/>
                <a:gdLst>
                  <a:gd name="T0" fmla="*/ 1291 w 1292"/>
                  <a:gd name="T1" fmla="*/ 57 h 81"/>
                  <a:gd name="T2" fmla="*/ 1286 w 1292"/>
                  <a:gd name="T3" fmla="*/ 55 h 81"/>
                  <a:gd name="T4" fmla="*/ 1274 w 1292"/>
                  <a:gd name="T5" fmla="*/ 54 h 81"/>
                  <a:gd name="T6" fmla="*/ 1259 w 1292"/>
                  <a:gd name="T7" fmla="*/ 52 h 81"/>
                  <a:gd name="T8" fmla="*/ 1240 w 1292"/>
                  <a:gd name="T9" fmla="*/ 50 h 81"/>
                  <a:gd name="T10" fmla="*/ 1220 w 1292"/>
                  <a:gd name="T11" fmla="*/ 47 h 81"/>
                  <a:gd name="T12" fmla="*/ 1204 w 1292"/>
                  <a:gd name="T13" fmla="*/ 44 h 81"/>
                  <a:gd name="T14" fmla="*/ 1191 w 1292"/>
                  <a:gd name="T15" fmla="*/ 42 h 81"/>
                  <a:gd name="T16" fmla="*/ 1187 w 1292"/>
                  <a:gd name="T17" fmla="*/ 42 h 81"/>
                  <a:gd name="T18" fmla="*/ 1175 w 1292"/>
                  <a:gd name="T19" fmla="*/ 39 h 81"/>
                  <a:gd name="T20" fmla="*/ 1151 w 1292"/>
                  <a:gd name="T21" fmla="*/ 32 h 81"/>
                  <a:gd name="T22" fmla="*/ 1120 w 1292"/>
                  <a:gd name="T23" fmla="*/ 23 h 81"/>
                  <a:gd name="T24" fmla="*/ 1079 w 1292"/>
                  <a:gd name="T25" fmla="*/ 14 h 81"/>
                  <a:gd name="T26" fmla="*/ 1056 w 1292"/>
                  <a:gd name="T27" fmla="*/ 10 h 81"/>
                  <a:gd name="T28" fmla="*/ 1033 w 1292"/>
                  <a:gd name="T29" fmla="*/ 5 h 81"/>
                  <a:gd name="T30" fmla="*/ 1008 w 1292"/>
                  <a:gd name="T31" fmla="*/ 2 h 81"/>
                  <a:gd name="T32" fmla="*/ 983 w 1292"/>
                  <a:gd name="T33" fmla="*/ 1 h 81"/>
                  <a:gd name="T34" fmla="*/ 955 w 1292"/>
                  <a:gd name="T35" fmla="*/ 0 h 81"/>
                  <a:gd name="T36" fmla="*/ 930 w 1292"/>
                  <a:gd name="T37" fmla="*/ 0 h 81"/>
                  <a:gd name="T38" fmla="*/ 903 w 1292"/>
                  <a:gd name="T39" fmla="*/ 2 h 81"/>
                  <a:gd name="T40" fmla="*/ 877 w 1292"/>
                  <a:gd name="T41" fmla="*/ 5 h 81"/>
                  <a:gd name="T42" fmla="*/ 860 w 1292"/>
                  <a:gd name="T43" fmla="*/ 8 h 81"/>
                  <a:gd name="T44" fmla="*/ 841 w 1292"/>
                  <a:gd name="T45" fmla="*/ 13 h 81"/>
                  <a:gd name="T46" fmla="*/ 818 w 1292"/>
                  <a:gd name="T47" fmla="*/ 17 h 81"/>
                  <a:gd name="T48" fmla="*/ 794 w 1292"/>
                  <a:gd name="T49" fmla="*/ 23 h 81"/>
                  <a:gd name="T50" fmla="*/ 771 w 1292"/>
                  <a:gd name="T51" fmla="*/ 29 h 81"/>
                  <a:gd name="T52" fmla="*/ 746 w 1292"/>
                  <a:gd name="T53" fmla="*/ 34 h 81"/>
                  <a:gd name="T54" fmla="*/ 727 w 1292"/>
                  <a:gd name="T55" fmla="*/ 38 h 81"/>
                  <a:gd name="T56" fmla="*/ 710 w 1292"/>
                  <a:gd name="T57" fmla="*/ 39 h 81"/>
                  <a:gd name="T58" fmla="*/ 654 w 1292"/>
                  <a:gd name="T59" fmla="*/ 48 h 81"/>
                  <a:gd name="T60" fmla="*/ 603 w 1292"/>
                  <a:gd name="T61" fmla="*/ 55 h 81"/>
                  <a:gd name="T62" fmla="*/ 558 w 1292"/>
                  <a:gd name="T63" fmla="*/ 63 h 81"/>
                  <a:gd name="T64" fmla="*/ 521 w 1292"/>
                  <a:gd name="T65" fmla="*/ 69 h 81"/>
                  <a:gd name="T66" fmla="*/ 488 w 1292"/>
                  <a:gd name="T67" fmla="*/ 73 h 81"/>
                  <a:gd name="T68" fmla="*/ 461 w 1292"/>
                  <a:gd name="T69" fmla="*/ 78 h 81"/>
                  <a:gd name="T70" fmla="*/ 438 w 1292"/>
                  <a:gd name="T71" fmla="*/ 80 h 81"/>
                  <a:gd name="T72" fmla="*/ 424 w 1292"/>
                  <a:gd name="T73" fmla="*/ 78 h 81"/>
                  <a:gd name="T74" fmla="*/ 368 w 1292"/>
                  <a:gd name="T75" fmla="*/ 73 h 81"/>
                  <a:gd name="T76" fmla="*/ 316 w 1292"/>
                  <a:gd name="T77" fmla="*/ 69 h 81"/>
                  <a:gd name="T78" fmla="*/ 262 w 1292"/>
                  <a:gd name="T79" fmla="*/ 65 h 81"/>
                  <a:gd name="T80" fmla="*/ 212 w 1292"/>
                  <a:gd name="T81" fmla="*/ 60 h 81"/>
                  <a:gd name="T82" fmla="*/ 159 w 1292"/>
                  <a:gd name="T83" fmla="*/ 54 h 81"/>
                  <a:gd name="T84" fmla="*/ 107 w 1292"/>
                  <a:gd name="T85" fmla="*/ 50 h 81"/>
                  <a:gd name="T86" fmla="*/ 53 w 1292"/>
                  <a:gd name="T87" fmla="*/ 44 h 81"/>
                  <a:gd name="T88" fmla="*/ 0 w 1292"/>
                  <a:gd name="T89" fmla="*/ 3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92" h="81">
                    <a:moveTo>
                      <a:pt x="1291" y="57"/>
                    </a:moveTo>
                    <a:lnTo>
                      <a:pt x="1286" y="55"/>
                    </a:lnTo>
                    <a:lnTo>
                      <a:pt x="1274" y="54"/>
                    </a:lnTo>
                    <a:lnTo>
                      <a:pt x="1259" y="52"/>
                    </a:lnTo>
                    <a:lnTo>
                      <a:pt x="1240" y="50"/>
                    </a:lnTo>
                    <a:lnTo>
                      <a:pt x="1220" y="47"/>
                    </a:lnTo>
                    <a:lnTo>
                      <a:pt x="1204" y="44"/>
                    </a:lnTo>
                    <a:lnTo>
                      <a:pt x="1191" y="42"/>
                    </a:lnTo>
                    <a:lnTo>
                      <a:pt x="1187" y="42"/>
                    </a:lnTo>
                    <a:lnTo>
                      <a:pt x="1175" y="39"/>
                    </a:lnTo>
                    <a:lnTo>
                      <a:pt x="1151" y="32"/>
                    </a:lnTo>
                    <a:lnTo>
                      <a:pt x="1120" y="23"/>
                    </a:lnTo>
                    <a:lnTo>
                      <a:pt x="1079" y="14"/>
                    </a:lnTo>
                    <a:lnTo>
                      <a:pt x="1056" y="10"/>
                    </a:lnTo>
                    <a:lnTo>
                      <a:pt x="1033" y="5"/>
                    </a:lnTo>
                    <a:lnTo>
                      <a:pt x="1008" y="2"/>
                    </a:lnTo>
                    <a:lnTo>
                      <a:pt x="983" y="1"/>
                    </a:lnTo>
                    <a:lnTo>
                      <a:pt x="955" y="0"/>
                    </a:lnTo>
                    <a:lnTo>
                      <a:pt x="930" y="0"/>
                    </a:lnTo>
                    <a:lnTo>
                      <a:pt x="903" y="2"/>
                    </a:lnTo>
                    <a:lnTo>
                      <a:pt x="877" y="5"/>
                    </a:lnTo>
                    <a:lnTo>
                      <a:pt x="860" y="8"/>
                    </a:lnTo>
                    <a:lnTo>
                      <a:pt x="841" y="13"/>
                    </a:lnTo>
                    <a:lnTo>
                      <a:pt x="818" y="17"/>
                    </a:lnTo>
                    <a:lnTo>
                      <a:pt x="794" y="23"/>
                    </a:lnTo>
                    <a:lnTo>
                      <a:pt x="771" y="29"/>
                    </a:lnTo>
                    <a:lnTo>
                      <a:pt x="746" y="34"/>
                    </a:lnTo>
                    <a:lnTo>
                      <a:pt x="727" y="38"/>
                    </a:lnTo>
                    <a:lnTo>
                      <a:pt x="710" y="39"/>
                    </a:lnTo>
                    <a:lnTo>
                      <a:pt x="654" y="48"/>
                    </a:lnTo>
                    <a:lnTo>
                      <a:pt x="603" y="55"/>
                    </a:lnTo>
                    <a:lnTo>
                      <a:pt x="558" y="63"/>
                    </a:lnTo>
                    <a:lnTo>
                      <a:pt x="521" y="69"/>
                    </a:lnTo>
                    <a:lnTo>
                      <a:pt x="488" y="73"/>
                    </a:lnTo>
                    <a:lnTo>
                      <a:pt x="461" y="78"/>
                    </a:lnTo>
                    <a:lnTo>
                      <a:pt x="438" y="80"/>
                    </a:lnTo>
                    <a:lnTo>
                      <a:pt x="424" y="78"/>
                    </a:lnTo>
                    <a:lnTo>
                      <a:pt x="368" y="73"/>
                    </a:lnTo>
                    <a:lnTo>
                      <a:pt x="316" y="69"/>
                    </a:lnTo>
                    <a:lnTo>
                      <a:pt x="262" y="65"/>
                    </a:lnTo>
                    <a:lnTo>
                      <a:pt x="212" y="60"/>
                    </a:lnTo>
                    <a:lnTo>
                      <a:pt x="159" y="54"/>
                    </a:lnTo>
                    <a:lnTo>
                      <a:pt x="107" y="50"/>
                    </a:lnTo>
                    <a:lnTo>
                      <a:pt x="53" y="44"/>
                    </a:lnTo>
                    <a:lnTo>
                      <a:pt x="0" y="38"/>
                    </a:lnTo>
                  </a:path>
                </a:pathLst>
              </a:custGeom>
              <a:noFill/>
              <a:ln w="12700" cap="rnd" cmpd="sng">
                <a:solidFill>
                  <a:srgbClr val="DE442E"/>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4987" name="Freeform 59"/>
              <p:cNvSpPr>
                <a:spLocks/>
              </p:cNvSpPr>
              <p:nvPr/>
            </p:nvSpPr>
            <p:spPr bwMode="auto">
              <a:xfrm>
                <a:off x="3759" y="1917"/>
                <a:ext cx="1298" cy="45"/>
              </a:xfrm>
              <a:custGeom>
                <a:avLst/>
                <a:gdLst>
                  <a:gd name="T0" fmla="*/ 1297 w 1298"/>
                  <a:gd name="T1" fmla="*/ 9 h 45"/>
                  <a:gd name="T2" fmla="*/ 1290 w 1298"/>
                  <a:gd name="T3" fmla="*/ 11 h 45"/>
                  <a:gd name="T4" fmla="*/ 1279 w 1298"/>
                  <a:gd name="T5" fmla="*/ 11 h 45"/>
                  <a:gd name="T6" fmla="*/ 1262 w 1298"/>
                  <a:gd name="T7" fmla="*/ 12 h 45"/>
                  <a:gd name="T8" fmla="*/ 1243 w 1298"/>
                  <a:gd name="T9" fmla="*/ 14 h 45"/>
                  <a:gd name="T10" fmla="*/ 1223 w 1298"/>
                  <a:gd name="T11" fmla="*/ 14 h 45"/>
                  <a:gd name="T12" fmla="*/ 1207 w 1298"/>
                  <a:gd name="T13" fmla="*/ 16 h 45"/>
                  <a:gd name="T14" fmla="*/ 1194 w 1298"/>
                  <a:gd name="T15" fmla="*/ 18 h 45"/>
                  <a:gd name="T16" fmla="*/ 1189 w 1298"/>
                  <a:gd name="T17" fmla="*/ 18 h 45"/>
                  <a:gd name="T18" fmla="*/ 1181 w 1298"/>
                  <a:gd name="T19" fmla="*/ 18 h 45"/>
                  <a:gd name="T20" fmla="*/ 1166 w 1298"/>
                  <a:gd name="T21" fmla="*/ 21 h 45"/>
                  <a:gd name="T22" fmla="*/ 1142 w 1298"/>
                  <a:gd name="T23" fmla="*/ 24 h 45"/>
                  <a:gd name="T24" fmla="*/ 1112 w 1298"/>
                  <a:gd name="T25" fmla="*/ 29 h 45"/>
                  <a:gd name="T26" fmla="*/ 1080 w 1298"/>
                  <a:gd name="T27" fmla="*/ 33 h 45"/>
                  <a:gd name="T28" fmla="*/ 1044 w 1298"/>
                  <a:gd name="T29" fmla="*/ 37 h 45"/>
                  <a:gd name="T30" fmla="*/ 1009 w 1298"/>
                  <a:gd name="T31" fmla="*/ 40 h 45"/>
                  <a:gd name="T32" fmla="*/ 976 w 1298"/>
                  <a:gd name="T33" fmla="*/ 44 h 45"/>
                  <a:gd name="T34" fmla="*/ 955 w 1298"/>
                  <a:gd name="T35" fmla="*/ 44 h 45"/>
                  <a:gd name="T36" fmla="*/ 923 w 1298"/>
                  <a:gd name="T37" fmla="*/ 40 h 45"/>
                  <a:gd name="T38" fmla="*/ 886 w 1298"/>
                  <a:gd name="T39" fmla="*/ 37 h 45"/>
                  <a:gd name="T40" fmla="*/ 845 w 1298"/>
                  <a:gd name="T41" fmla="*/ 33 h 45"/>
                  <a:gd name="T42" fmla="*/ 803 w 1298"/>
                  <a:gd name="T43" fmla="*/ 29 h 45"/>
                  <a:gd name="T44" fmla="*/ 765 w 1298"/>
                  <a:gd name="T45" fmla="*/ 24 h 45"/>
                  <a:gd name="T46" fmla="*/ 734 w 1298"/>
                  <a:gd name="T47" fmla="*/ 21 h 45"/>
                  <a:gd name="T48" fmla="*/ 713 w 1298"/>
                  <a:gd name="T49" fmla="*/ 18 h 45"/>
                  <a:gd name="T50" fmla="*/ 656 w 1298"/>
                  <a:gd name="T51" fmla="*/ 12 h 45"/>
                  <a:gd name="T52" fmla="*/ 605 w 1298"/>
                  <a:gd name="T53" fmla="*/ 9 h 45"/>
                  <a:gd name="T54" fmla="*/ 562 w 1298"/>
                  <a:gd name="T55" fmla="*/ 4 h 45"/>
                  <a:gd name="T56" fmla="*/ 523 w 1298"/>
                  <a:gd name="T57" fmla="*/ 3 h 45"/>
                  <a:gd name="T58" fmla="*/ 490 w 1298"/>
                  <a:gd name="T59" fmla="*/ 1 h 45"/>
                  <a:gd name="T60" fmla="*/ 463 w 1298"/>
                  <a:gd name="T61" fmla="*/ 0 h 45"/>
                  <a:gd name="T62" fmla="*/ 440 w 1298"/>
                  <a:gd name="T63" fmla="*/ 0 h 45"/>
                  <a:gd name="T64" fmla="*/ 424 w 1298"/>
                  <a:gd name="T65" fmla="*/ 0 h 45"/>
                  <a:gd name="T66" fmla="*/ 370 w 1298"/>
                  <a:gd name="T67" fmla="*/ 4 h 45"/>
                  <a:gd name="T68" fmla="*/ 316 w 1298"/>
                  <a:gd name="T69" fmla="*/ 6 h 45"/>
                  <a:gd name="T70" fmla="*/ 264 w 1298"/>
                  <a:gd name="T71" fmla="*/ 7 h 45"/>
                  <a:gd name="T72" fmla="*/ 212 w 1298"/>
                  <a:gd name="T73" fmla="*/ 9 h 45"/>
                  <a:gd name="T74" fmla="*/ 161 w 1298"/>
                  <a:gd name="T75" fmla="*/ 11 h 45"/>
                  <a:gd name="T76" fmla="*/ 107 w 1298"/>
                  <a:gd name="T77" fmla="*/ 14 h 45"/>
                  <a:gd name="T78" fmla="*/ 55 w 1298"/>
                  <a:gd name="T79" fmla="*/ 14 h 45"/>
                  <a:gd name="T80" fmla="*/ 0 w 1298"/>
                  <a:gd name="T81" fmla="*/ 1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98" h="45">
                    <a:moveTo>
                      <a:pt x="1297" y="9"/>
                    </a:moveTo>
                    <a:lnTo>
                      <a:pt x="1290" y="11"/>
                    </a:lnTo>
                    <a:lnTo>
                      <a:pt x="1279" y="11"/>
                    </a:lnTo>
                    <a:lnTo>
                      <a:pt x="1262" y="12"/>
                    </a:lnTo>
                    <a:lnTo>
                      <a:pt x="1243" y="14"/>
                    </a:lnTo>
                    <a:lnTo>
                      <a:pt x="1223" y="14"/>
                    </a:lnTo>
                    <a:lnTo>
                      <a:pt x="1207" y="16"/>
                    </a:lnTo>
                    <a:lnTo>
                      <a:pt x="1194" y="18"/>
                    </a:lnTo>
                    <a:lnTo>
                      <a:pt x="1189" y="18"/>
                    </a:lnTo>
                    <a:lnTo>
                      <a:pt x="1181" y="18"/>
                    </a:lnTo>
                    <a:lnTo>
                      <a:pt x="1166" y="21"/>
                    </a:lnTo>
                    <a:lnTo>
                      <a:pt x="1142" y="24"/>
                    </a:lnTo>
                    <a:lnTo>
                      <a:pt x="1112" y="29"/>
                    </a:lnTo>
                    <a:lnTo>
                      <a:pt x="1080" y="33"/>
                    </a:lnTo>
                    <a:lnTo>
                      <a:pt x="1044" y="37"/>
                    </a:lnTo>
                    <a:lnTo>
                      <a:pt x="1009" y="40"/>
                    </a:lnTo>
                    <a:lnTo>
                      <a:pt x="976" y="44"/>
                    </a:lnTo>
                    <a:lnTo>
                      <a:pt x="955" y="44"/>
                    </a:lnTo>
                    <a:lnTo>
                      <a:pt x="923" y="40"/>
                    </a:lnTo>
                    <a:lnTo>
                      <a:pt x="886" y="37"/>
                    </a:lnTo>
                    <a:lnTo>
                      <a:pt x="845" y="33"/>
                    </a:lnTo>
                    <a:lnTo>
                      <a:pt x="803" y="29"/>
                    </a:lnTo>
                    <a:lnTo>
                      <a:pt x="765" y="24"/>
                    </a:lnTo>
                    <a:lnTo>
                      <a:pt x="734" y="21"/>
                    </a:lnTo>
                    <a:lnTo>
                      <a:pt x="713" y="18"/>
                    </a:lnTo>
                    <a:lnTo>
                      <a:pt x="656" y="12"/>
                    </a:lnTo>
                    <a:lnTo>
                      <a:pt x="605" y="9"/>
                    </a:lnTo>
                    <a:lnTo>
                      <a:pt x="562" y="4"/>
                    </a:lnTo>
                    <a:lnTo>
                      <a:pt x="523" y="3"/>
                    </a:lnTo>
                    <a:lnTo>
                      <a:pt x="490" y="1"/>
                    </a:lnTo>
                    <a:lnTo>
                      <a:pt x="463" y="0"/>
                    </a:lnTo>
                    <a:lnTo>
                      <a:pt x="440" y="0"/>
                    </a:lnTo>
                    <a:lnTo>
                      <a:pt x="424" y="0"/>
                    </a:lnTo>
                    <a:lnTo>
                      <a:pt x="370" y="4"/>
                    </a:lnTo>
                    <a:lnTo>
                      <a:pt x="316" y="6"/>
                    </a:lnTo>
                    <a:lnTo>
                      <a:pt x="264" y="7"/>
                    </a:lnTo>
                    <a:lnTo>
                      <a:pt x="212" y="9"/>
                    </a:lnTo>
                    <a:lnTo>
                      <a:pt x="161" y="11"/>
                    </a:lnTo>
                    <a:lnTo>
                      <a:pt x="107" y="14"/>
                    </a:lnTo>
                    <a:lnTo>
                      <a:pt x="55" y="14"/>
                    </a:lnTo>
                    <a:lnTo>
                      <a:pt x="0" y="19"/>
                    </a:lnTo>
                  </a:path>
                </a:pathLst>
              </a:custGeom>
              <a:noFill/>
              <a:ln w="12700" cap="rnd" cmpd="sng">
                <a:solidFill>
                  <a:srgbClr val="DE442E"/>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4988" name="Freeform 60"/>
              <p:cNvSpPr>
                <a:spLocks/>
              </p:cNvSpPr>
              <p:nvPr/>
            </p:nvSpPr>
            <p:spPr bwMode="auto">
              <a:xfrm>
                <a:off x="3762" y="1910"/>
                <a:ext cx="1296" cy="44"/>
              </a:xfrm>
              <a:custGeom>
                <a:avLst/>
                <a:gdLst>
                  <a:gd name="T0" fmla="*/ 1295 w 1296"/>
                  <a:gd name="T1" fmla="*/ 34 h 44"/>
                  <a:gd name="T2" fmla="*/ 1288 w 1296"/>
                  <a:gd name="T3" fmla="*/ 34 h 44"/>
                  <a:gd name="T4" fmla="*/ 1277 w 1296"/>
                  <a:gd name="T5" fmla="*/ 32 h 44"/>
                  <a:gd name="T6" fmla="*/ 1259 w 1296"/>
                  <a:gd name="T7" fmla="*/ 31 h 44"/>
                  <a:gd name="T8" fmla="*/ 1241 w 1296"/>
                  <a:gd name="T9" fmla="*/ 29 h 44"/>
                  <a:gd name="T10" fmla="*/ 1221 w 1296"/>
                  <a:gd name="T11" fmla="*/ 28 h 44"/>
                  <a:gd name="T12" fmla="*/ 1205 w 1296"/>
                  <a:gd name="T13" fmla="*/ 26 h 44"/>
                  <a:gd name="T14" fmla="*/ 1192 w 1296"/>
                  <a:gd name="T15" fmla="*/ 25 h 44"/>
                  <a:gd name="T16" fmla="*/ 1187 w 1296"/>
                  <a:gd name="T17" fmla="*/ 25 h 44"/>
                  <a:gd name="T18" fmla="*/ 1179 w 1296"/>
                  <a:gd name="T19" fmla="*/ 25 h 44"/>
                  <a:gd name="T20" fmla="*/ 1164 w 1296"/>
                  <a:gd name="T21" fmla="*/ 21 h 44"/>
                  <a:gd name="T22" fmla="*/ 1140 w 1296"/>
                  <a:gd name="T23" fmla="*/ 19 h 44"/>
                  <a:gd name="T24" fmla="*/ 1111 w 1296"/>
                  <a:gd name="T25" fmla="*/ 14 h 44"/>
                  <a:gd name="T26" fmla="*/ 1078 w 1296"/>
                  <a:gd name="T27" fmla="*/ 10 h 44"/>
                  <a:gd name="T28" fmla="*/ 1042 w 1296"/>
                  <a:gd name="T29" fmla="*/ 7 h 44"/>
                  <a:gd name="T30" fmla="*/ 1008 w 1296"/>
                  <a:gd name="T31" fmla="*/ 3 h 44"/>
                  <a:gd name="T32" fmla="*/ 974 w 1296"/>
                  <a:gd name="T33" fmla="*/ 0 h 44"/>
                  <a:gd name="T34" fmla="*/ 954 w 1296"/>
                  <a:gd name="T35" fmla="*/ 1 h 44"/>
                  <a:gd name="T36" fmla="*/ 922 w 1296"/>
                  <a:gd name="T37" fmla="*/ 3 h 44"/>
                  <a:gd name="T38" fmla="*/ 885 w 1296"/>
                  <a:gd name="T39" fmla="*/ 5 h 44"/>
                  <a:gd name="T40" fmla="*/ 843 w 1296"/>
                  <a:gd name="T41" fmla="*/ 10 h 44"/>
                  <a:gd name="T42" fmla="*/ 801 w 1296"/>
                  <a:gd name="T43" fmla="*/ 14 h 44"/>
                  <a:gd name="T44" fmla="*/ 764 w 1296"/>
                  <a:gd name="T45" fmla="*/ 19 h 44"/>
                  <a:gd name="T46" fmla="*/ 733 w 1296"/>
                  <a:gd name="T47" fmla="*/ 23 h 44"/>
                  <a:gd name="T48" fmla="*/ 712 w 1296"/>
                  <a:gd name="T49" fmla="*/ 25 h 44"/>
                  <a:gd name="T50" fmla="*/ 655 w 1296"/>
                  <a:gd name="T51" fmla="*/ 31 h 44"/>
                  <a:gd name="T52" fmla="*/ 604 w 1296"/>
                  <a:gd name="T53" fmla="*/ 35 h 44"/>
                  <a:gd name="T54" fmla="*/ 561 w 1296"/>
                  <a:gd name="T55" fmla="*/ 39 h 44"/>
                  <a:gd name="T56" fmla="*/ 522 w 1296"/>
                  <a:gd name="T57" fmla="*/ 41 h 44"/>
                  <a:gd name="T58" fmla="*/ 489 w 1296"/>
                  <a:gd name="T59" fmla="*/ 43 h 44"/>
                  <a:gd name="T60" fmla="*/ 462 w 1296"/>
                  <a:gd name="T61" fmla="*/ 43 h 44"/>
                  <a:gd name="T62" fmla="*/ 440 w 1296"/>
                  <a:gd name="T63" fmla="*/ 43 h 44"/>
                  <a:gd name="T64" fmla="*/ 425 w 1296"/>
                  <a:gd name="T65" fmla="*/ 43 h 44"/>
                  <a:gd name="T66" fmla="*/ 370 w 1296"/>
                  <a:gd name="T67" fmla="*/ 39 h 44"/>
                  <a:gd name="T68" fmla="*/ 316 w 1296"/>
                  <a:gd name="T69" fmla="*/ 37 h 44"/>
                  <a:gd name="T70" fmla="*/ 264 w 1296"/>
                  <a:gd name="T71" fmla="*/ 35 h 44"/>
                  <a:gd name="T72" fmla="*/ 211 w 1296"/>
                  <a:gd name="T73" fmla="*/ 34 h 44"/>
                  <a:gd name="T74" fmla="*/ 161 w 1296"/>
                  <a:gd name="T75" fmla="*/ 32 h 44"/>
                  <a:gd name="T76" fmla="*/ 109 w 1296"/>
                  <a:gd name="T77" fmla="*/ 31 h 44"/>
                  <a:gd name="T78" fmla="*/ 55 w 1296"/>
                  <a:gd name="T79" fmla="*/ 28 h 44"/>
                  <a:gd name="T80" fmla="*/ 0 w 1296"/>
                  <a:gd name="T81" fmla="*/ 2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96" h="44">
                    <a:moveTo>
                      <a:pt x="1295" y="34"/>
                    </a:moveTo>
                    <a:lnTo>
                      <a:pt x="1288" y="34"/>
                    </a:lnTo>
                    <a:lnTo>
                      <a:pt x="1277" y="32"/>
                    </a:lnTo>
                    <a:lnTo>
                      <a:pt x="1259" y="31"/>
                    </a:lnTo>
                    <a:lnTo>
                      <a:pt x="1241" y="29"/>
                    </a:lnTo>
                    <a:lnTo>
                      <a:pt x="1221" y="28"/>
                    </a:lnTo>
                    <a:lnTo>
                      <a:pt x="1205" y="26"/>
                    </a:lnTo>
                    <a:lnTo>
                      <a:pt x="1192" y="25"/>
                    </a:lnTo>
                    <a:lnTo>
                      <a:pt x="1187" y="25"/>
                    </a:lnTo>
                    <a:lnTo>
                      <a:pt x="1179" y="25"/>
                    </a:lnTo>
                    <a:lnTo>
                      <a:pt x="1164" y="21"/>
                    </a:lnTo>
                    <a:lnTo>
                      <a:pt x="1140" y="19"/>
                    </a:lnTo>
                    <a:lnTo>
                      <a:pt x="1111" y="14"/>
                    </a:lnTo>
                    <a:lnTo>
                      <a:pt x="1078" y="10"/>
                    </a:lnTo>
                    <a:lnTo>
                      <a:pt x="1042" y="7"/>
                    </a:lnTo>
                    <a:lnTo>
                      <a:pt x="1008" y="3"/>
                    </a:lnTo>
                    <a:lnTo>
                      <a:pt x="974" y="0"/>
                    </a:lnTo>
                    <a:lnTo>
                      <a:pt x="954" y="1"/>
                    </a:lnTo>
                    <a:lnTo>
                      <a:pt x="922" y="3"/>
                    </a:lnTo>
                    <a:lnTo>
                      <a:pt x="885" y="5"/>
                    </a:lnTo>
                    <a:lnTo>
                      <a:pt x="843" y="10"/>
                    </a:lnTo>
                    <a:lnTo>
                      <a:pt x="801" y="14"/>
                    </a:lnTo>
                    <a:lnTo>
                      <a:pt x="764" y="19"/>
                    </a:lnTo>
                    <a:lnTo>
                      <a:pt x="733" y="23"/>
                    </a:lnTo>
                    <a:lnTo>
                      <a:pt x="712" y="25"/>
                    </a:lnTo>
                    <a:lnTo>
                      <a:pt x="655" y="31"/>
                    </a:lnTo>
                    <a:lnTo>
                      <a:pt x="604" y="35"/>
                    </a:lnTo>
                    <a:lnTo>
                      <a:pt x="561" y="39"/>
                    </a:lnTo>
                    <a:lnTo>
                      <a:pt x="522" y="41"/>
                    </a:lnTo>
                    <a:lnTo>
                      <a:pt x="489" y="43"/>
                    </a:lnTo>
                    <a:lnTo>
                      <a:pt x="462" y="43"/>
                    </a:lnTo>
                    <a:lnTo>
                      <a:pt x="440" y="43"/>
                    </a:lnTo>
                    <a:lnTo>
                      <a:pt x="425" y="43"/>
                    </a:lnTo>
                    <a:lnTo>
                      <a:pt x="370" y="39"/>
                    </a:lnTo>
                    <a:lnTo>
                      <a:pt x="316" y="37"/>
                    </a:lnTo>
                    <a:lnTo>
                      <a:pt x="264" y="35"/>
                    </a:lnTo>
                    <a:lnTo>
                      <a:pt x="211" y="34"/>
                    </a:lnTo>
                    <a:lnTo>
                      <a:pt x="161" y="32"/>
                    </a:lnTo>
                    <a:lnTo>
                      <a:pt x="109" y="31"/>
                    </a:lnTo>
                    <a:lnTo>
                      <a:pt x="55" y="28"/>
                    </a:lnTo>
                    <a:lnTo>
                      <a:pt x="0" y="23"/>
                    </a:lnTo>
                  </a:path>
                </a:pathLst>
              </a:custGeom>
              <a:noFill/>
              <a:ln w="12700" cap="rnd" cmpd="sng">
                <a:solidFill>
                  <a:srgbClr val="DE442E"/>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57433" name="Group 61"/>
            <p:cNvGrpSpPr>
              <a:grpSpLocks/>
            </p:cNvGrpSpPr>
            <p:nvPr/>
          </p:nvGrpSpPr>
          <p:grpSpPr bwMode="auto">
            <a:xfrm>
              <a:off x="1408" y="1294"/>
              <a:ext cx="832" cy="1096"/>
              <a:chOff x="4137" y="1500"/>
              <a:chExt cx="667" cy="879"/>
            </a:xfrm>
          </p:grpSpPr>
          <p:sp>
            <p:nvSpPr>
              <p:cNvPr id="124990" name="Freeform 62"/>
              <p:cNvSpPr>
                <a:spLocks/>
              </p:cNvSpPr>
              <p:nvPr/>
            </p:nvSpPr>
            <p:spPr bwMode="auto">
              <a:xfrm>
                <a:off x="4627" y="1500"/>
                <a:ext cx="177" cy="867"/>
              </a:xfrm>
              <a:custGeom>
                <a:avLst/>
                <a:gdLst>
                  <a:gd name="T0" fmla="*/ 88 w 177"/>
                  <a:gd name="T1" fmla="*/ 0 h 867"/>
                  <a:gd name="T2" fmla="*/ 91 w 177"/>
                  <a:gd name="T3" fmla="*/ 8 h 867"/>
                  <a:gd name="T4" fmla="*/ 102 w 177"/>
                  <a:gd name="T5" fmla="*/ 34 h 867"/>
                  <a:gd name="T6" fmla="*/ 117 w 177"/>
                  <a:gd name="T7" fmla="*/ 74 h 867"/>
                  <a:gd name="T8" fmla="*/ 132 w 177"/>
                  <a:gd name="T9" fmla="*/ 127 h 867"/>
                  <a:gd name="T10" fmla="*/ 141 w 177"/>
                  <a:gd name="T11" fmla="*/ 157 h 867"/>
                  <a:gd name="T12" fmla="*/ 148 w 177"/>
                  <a:gd name="T13" fmla="*/ 191 h 867"/>
                  <a:gd name="T14" fmla="*/ 156 w 177"/>
                  <a:gd name="T15" fmla="*/ 227 h 867"/>
                  <a:gd name="T16" fmla="*/ 161 w 177"/>
                  <a:gd name="T17" fmla="*/ 265 h 867"/>
                  <a:gd name="T18" fmla="*/ 168 w 177"/>
                  <a:gd name="T19" fmla="*/ 305 h 867"/>
                  <a:gd name="T20" fmla="*/ 171 w 177"/>
                  <a:gd name="T21" fmla="*/ 345 h 867"/>
                  <a:gd name="T22" fmla="*/ 174 w 177"/>
                  <a:gd name="T23" fmla="*/ 388 h 867"/>
                  <a:gd name="T24" fmla="*/ 176 w 177"/>
                  <a:gd name="T25" fmla="*/ 433 h 867"/>
                  <a:gd name="T26" fmla="*/ 174 w 177"/>
                  <a:gd name="T27" fmla="*/ 477 h 867"/>
                  <a:gd name="T28" fmla="*/ 171 w 177"/>
                  <a:gd name="T29" fmla="*/ 519 h 867"/>
                  <a:gd name="T30" fmla="*/ 168 w 177"/>
                  <a:gd name="T31" fmla="*/ 562 h 867"/>
                  <a:gd name="T32" fmla="*/ 161 w 177"/>
                  <a:gd name="T33" fmla="*/ 602 h 867"/>
                  <a:gd name="T34" fmla="*/ 156 w 177"/>
                  <a:gd name="T35" fmla="*/ 640 h 867"/>
                  <a:gd name="T36" fmla="*/ 148 w 177"/>
                  <a:gd name="T37" fmla="*/ 676 h 867"/>
                  <a:gd name="T38" fmla="*/ 141 w 177"/>
                  <a:gd name="T39" fmla="*/ 709 h 867"/>
                  <a:gd name="T40" fmla="*/ 132 w 177"/>
                  <a:gd name="T41" fmla="*/ 741 h 867"/>
                  <a:gd name="T42" fmla="*/ 117 w 177"/>
                  <a:gd name="T43" fmla="*/ 794 h 867"/>
                  <a:gd name="T44" fmla="*/ 102 w 177"/>
                  <a:gd name="T45" fmla="*/ 833 h 867"/>
                  <a:gd name="T46" fmla="*/ 91 w 177"/>
                  <a:gd name="T47" fmla="*/ 858 h 867"/>
                  <a:gd name="T48" fmla="*/ 88 w 177"/>
                  <a:gd name="T49" fmla="*/ 866 h 867"/>
                  <a:gd name="T50" fmla="*/ 83 w 177"/>
                  <a:gd name="T51" fmla="*/ 857 h 867"/>
                  <a:gd name="T52" fmla="*/ 72 w 177"/>
                  <a:gd name="T53" fmla="*/ 830 h 867"/>
                  <a:gd name="T54" fmla="*/ 57 w 177"/>
                  <a:gd name="T55" fmla="*/ 790 h 867"/>
                  <a:gd name="T56" fmla="*/ 42 w 177"/>
                  <a:gd name="T57" fmla="*/ 738 h 867"/>
                  <a:gd name="T58" fmla="*/ 34 w 177"/>
                  <a:gd name="T59" fmla="*/ 706 h 867"/>
                  <a:gd name="T60" fmla="*/ 26 w 177"/>
                  <a:gd name="T61" fmla="*/ 673 h 867"/>
                  <a:gd name="T62" fmla="*/ 18 w 177"/>
                  <a:gd name="T63" fmla="*/ 638 h 867"/>
                  <a:gd name="T64" fmla="*/ 13 w 177"/>
                  <a:gd name="T65" fmla="*/ 600 h 867"/>
                  <a:gd name="T66" fmla="*/ 7 w 177"/>
                  <a:gd name="T67" fmla="*/ 562 h 867"/>
                  <a:gd name="T68" fmla="*/ 3 w 177"/>
                  <a:gd name="T69" fmla="*/ 519 h 867"/>
                  <a:gd name="T70" fmla="*/ 0 w 177"/>
                  <a:gd name="T71" fmla="*/ 477 h 867"/>
                  <a:gd name="T72" fmla="*/ 0 w 177"/>
                  <a:gd name="T73" fmla="*/ 433 h 867"/>
                  <a:gd name="T74" fmla="*/ 0 w 177"/>
                  <a:gd name="T75" fmla="*/ 388 h 867"/>
                  <a:gd name="T76" fmla="*/ 3 w 177"/>
                  <a:gd name="T77" fmla="*/ 345 h 867"/>
                  <a:gd name="T78" fmla="*/ 7 w 177"/>
                  <a:gd name="T79" fmla="*/ 305 h 867"/>
                  <a:gd name="T80" fmla="*/ 13 w 177"/>
                  <a:gd name="T81" fmla="*/ 265 h 867"/>
                  <a:gd name="T82" fmla="*/ 18 w 177"/>
                  <a:gd name="T83" fmla="*/ 227 h 867"/>
                  <a:gd name="T84" fmla="*/ 26 w 177"/>
                  <a:gd name="T85" fmla="*/ 191 h 867"/>
                  <a:gd name="T86" fmla="*/ 34 w 177"/>
                  <a:gd name="T87" fmla="*/ 159 h 867"/>
                  <a:gd name="T88" fmla="*/ 42 w 177"/>
                  <a:gd name="T89" fmla="*/ 129 h 867"/>
                  <a:gd name="T90" fmla="*/ 57 w 177"/>
                  <a:gd name="T91" fmla="*/ 75 h 867"/>
                  <a:gd name="T92" fmla="*/ 72 w 177"/>
                  <a:gd name="T93" fmla="*/ 35 h 867"/>
                  <a:gd name="T94" fmla="*/ 83 w 177"/>
                  <a:gd name="T95" fmla="*/ 10 h 867"/>
                  <a:gd name="T96" fmla="*/ 88 w 177"/>
                  <a:gd name="T97" fmla="*/ 0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7" h="867">
                    <a:moveTo>
                      <a:pt x="88" y="0"/>
                    </a:moveTo>
                    <a:lnTo>
                      <a:pt x="91" y="8"/>
                    </a:lnTo>
                    <a:lnTo>
                      <a:pt x="102" y="34"/>
                    </a:lnTo>
                    <a:lnTo>
                      <a:pt x="117" y="74"/>
                    </a:lnTo>
                    <a:lnTo>
                      <a:pt x="132" y="127"/>
                    </a:lnTo>
                    <a:lnTo>
                      <a:pt x="141" y="157"/>
                    </a:lnTo>
                    <a:lnTo>
                      <a:pt x="148" y="191"/>
                    </a:lnTo>
                    <a:lnTo>
                      <a:pt x="156" y="227"/>
                    </a:lnTo>
                    <a:lnTo>
                      <a:pt x="161" y="265"/>
                    </a:lnTo>
                    <a:lnTo>
                      <a:pt x="168" y="305"/>
                    </a:lnTo>
                    <a:lnTo>
                      <a:pt x="171" y="345"/>
                    </a:lnTo>
                    <a:lnTo>
                      <a:pt x="174" y="388"/>
                    </a:lnTo>
                    <a:lnTo>
                      <a:pt x="176" y="433"/>
                    </a:lnTo>
                    <a:lnTo>
                      <a:pt x="174" y="477"/>
                    </a:lnTo>
                    <a:lnTo>
                      <a:pt x="171" y="519"/>
                    </a:lnTo>
                    <a:lnTo>
                      <a:pt x="168" y="562"/>
                    </a:lnTo>
                    <a:lnTo>
                      <a:pt x="161" y="602"/>
                    </a:lnTo>
                    <a:lnTo>
                      <a:pt x="156" y="640"/>
                    </a:lnTo>
                    <a:lnTo>
                      <a:pt x="148" y="676"/>
                    </a:lnTo>
                    <a:lnTo>
                      <a:pt x="141" y="709"/>
                    </a:lnTo>
                    <a:lnTo>
                      <a:pt x="132" y="741"/>
                    </a:lnTo>
                    <a:lnTo>
                      <a:pt x="117" y="794"/>
                    </a:lnTo>
                    <a:lnTo>
                      <a:pt x="102" y="833"/>
                    </a:lnTo>
                    <a:lnTo>
                      <a:pt x="91" y="858"/>
                    </a:lnTo>
                    <a:lnTo>
                      <a:pt x="88" y="866"/>
                    </a:lnTo>
                    <a:lnTo>
                      <a:pt x="83" y="857"/>
                    </a:lnTo>
                    <a:lnTo>
                      <a:pt x="72" y="830"/>
                    </a:lnTo>
                    <a:lnTo>
                      <a:pt x="57" y="790"/>
                    </a:lnTo>
                    <a:lnTo>
                      <a:pt x="42" y="738"/>
                    </a:lnTo>
                    <a:lnTo>
                      <a:pt x="34" y="706"/>
                    </a:lnTo>
                    <a:lnTo>
                      <a:pt x="26" y="673"/>
                    </a:lnTo>
                    <a:lnTo>
                      <a:pt x="18" y="638"/>
                    </a:lnTo>
                    <a:lnTo>
                      <a:pt x="13" y="600"/>
                    </a:lnTo>
                    <a:lnTo>
                      <a:pt x="7" y="562"/>
                    </a:lnTo>
                    <a:lnTo>
                      <a:pt x="3" y="519"/>
                    </a:lnTo>
                    <a:lnTo>
                      <a:pt x="0" y="477"/>
                    </a:lnTo>
                    <a:lnTo>
                      <a:pt x="0" y="433"/>
                    </a:lnTo>
                    <a:lnTo>
                      <a:pt x="0" y="388"/>
                    </a:lnTo>
                    <a:lnTo>
                      <a:pt x="3" y="345"/>
                    </a:lnTo>
                    <a:lnTo>
                      <a:pt x="7" y="305"/>
                    </a:lnTo>
                    <a:lnTo>
                      <a:pt x="13" y="265"/>
                    </a:lnTo>
                    <a:lnTo>
                      <a:pt x="18" y="227"/>
                    </a:lnTo>
                    <a:lnTo>
                      <a:pt x="26" y="191"/>
                    </a:lnTo>
                    <a:lnTo>
                      <a:pt x="34" y="159"/>
                    </a:lnTo>
                    <a:lnTo>
                      <a:pt x="42" y="129"/>
                    </a:lnTo>
                    <a:lnTo>
                      <a:pt x="57" y="75"/>
                    </a:lnTo>
                    <a:lnTo>
                      <a:pt x="72" y="35"/>
                    </a:lnTo>
                    <a:lnTo>
                      <a:pt x="83" y="10"/>
                    </a:lnTo>
                    <a:lnTo>
                      <a:pt x="88" y="0"/>
                    </a:lnTo>
                  </a:path>
                </a:pathLst>
              </a:custGeom>
              <a:solidFill>
                <a:schemeClr val="accent1">
                  <a:alpha val="50000"/>
                </a:schemeClr>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4991" name="Freeform 63"/>
              <p:cNvSpPr>
                <a:spLocks/>
              </p:cNvSpPr>
              <p:nvPr/>
            </p:nvSpPr>
            <p:spPr bwMode="auto">
              <a:xfrm>
                <a:off x="4137" y="1511"/>
                <a:ext cx="177" cy="868"/>
              </a:xfrm>
              <a:custGeom>
                <a:avLst/>
                <a:gdLst>
                  <a:gd name="T0" fmla="*/ 88 w 177"/>
                  <a:gd name="T1" fmla="*/ 0 h 868"/>
                  <a:gd name="T2" fmla="*/ 94 w 177"/>
                  <a:gd name="T3" fmla="*/ 8 h 868"/>
                  <a:gd name="T4" fmla="*/ 104 w 177"/>
                  <a:gd name="T5" fmla="*/ 34 h 868"/>
                  <a:gd name="T6" fmla="*/ 117 w 177"/>
                  <a:gd name="T7" fmla="*/ 74 h 868"/>
                  <a:gd name="T8" fmla="*/ 133 w 177"/>
                  <a:gd name="T9" fmla="*/ 127 h 868"/>
                  <a:gd name="T10" fmla="*/ 141 w 177"/>
                  <a:gd name="T11" fmla="*/ 158 h 868"/>
                  <a:gd name="T12" fmla="*/ 149 w 177"/>
                  <a:gd name="T13" fmla="*/ 191 h 868"/>
                  <a:gd name="T14" fmla="*/ 156 w 177"/>
                  <a:gd name="T15" fmla="*/ 226 h 868"/>
                  <a:gd name="T16" fmla="*/ 162 w 177"/>
                  <a:gd name="T17" fmla="*/ 264 h 868"/>
                  <a:gd name="T18" fmla="*/ 168 w 177"/>
                  <a:gd name="T19" fmla="*/ 304 h 868"/>
                  <a:gd name="T20" fmla="*/ 172 w 177"/>
                  <a:gd name="T21" fmla="*/ 346 h 868"/>
                  <a:gd name="T22" fmla="*/ 176 w 177"/>
                  <a:gd name="T23" fmla="*/ 389 h 868"/>
                  <a:gd name="T24" fmla="*/ 176 w 177"/>
                  <a:gd name="T25" fmla="*/ 432 h 868"/>
                  <a:gd name="T26" fmla="*/ 176 w 177"/>
                  <a:gd name="T27" fmla="*/ 477 h 868"/>
                  <a:gd name="T28" fmla="*/ 172 w 177"/>
                  <a:gd name="T29" fmla="*/ 520 h 868"/>
                  <a:gd name="T30" fmla="*/ 168 w 177"/>
                  <a:gd name="T31" fmla="*/ 562 h 868"/>
                  <a:gd name="T32" fmla="*/ 162 w 177"/>
                  <a:gd name="T33" fmla="*/ 601 h 868"/>
                  <a:gd name="T34" fmla="*/ 156 w 177"/>
                  <a:gd name="T35" fmla="*/ 640 h 868"/>
                  <a:gd name="T36" fmla="*/ 149 w 177"/>
                  <a:gd name="T37" fmla="*/ 675 h 868"/>
                  <a:gd name="T38" fmla="*/ 141 w 177"/>
                  <a:gd name="T39" fmla="*/ 710 h 868"/>
                  <a:gd name="T40" fmla="*/ 133 w 177"/>
                  <a:gd name="T41" fmla="*/ 739 h 868"/>
                  <a:gd name="T42" fmla="*/ 117 w 177"/>
                  <a:gd name="T43" fmla="*/ 793 h 868"/>
                  <a:gd name="T44" fmla="*/ 104 w 177"/>
                  <a:gd name="T45" fmla="*/ 833 h 868"/>
                  <a:gd name="T46" fmla="*/ 94 w 177"/>
                  <a:gd name="T47" fmla="*/ 857 h 868"/>
                  <a:gd name="T48" fmla="*/ 88 w 177"/>
                  <a:gd name="T49" fmla="*/ 867 h 868"/>
                  <a:gd name="T50" fmla="*/ 83 w 177"/>
                  <a:gd name="T51" fmla="*/ 856 h 868"/>
                  <a:gd name="T52" fmla="*/ 73 w 177"/>
                  <a:gd name="T53" fmla="*/ 831 h 868"/>
                  <a:gd name="T54" fmla="*/ 59 w 177"/>
                  <a:gd name="T55" fmla="*/ 790 h 868"/>
                  <a:gd name="T56" fmla="*/ 42 w 177"/>
                  <a:gd name="T57" fmla="*/ 738 h 868"/>
                  <a:gd name="T58" fmla="*/ 35 w 177"/>
                  <a:gd name="T59" fmla="*/ 707 h 868"/>
                  <a:gd name="T60" fmla="*/ 26 w 177"/>
                  <a:gd name="T61" fmla="*/ 674 h 868"/>
                  <a:gd name="T62" fmla="*/ 21 w 177"/>
                  <a:gd name="T63" fmla="*/ 638 h 868"/>
                  <a:gd name="T64" fmla="*/ 13 w 177"/>
                  <a:gd name="T65" fmla="*/ 601 h 868"/>
                  <a:gd name="T66" fmla="*/ 8 w 177"/>
                  <a:gd name="T67" fmla="*/ 560 h 868"/>
                  <a:gd name="T68" fmla="*/ 4 w 177"/>
                  <a:gd name="T69" fmla="*/ 520 h 868"/>
                  <a:gd name="T70" fmla="*/ 1 w 177"/>
                  <a:gd name="T71" fmla="*/ 477 h 868"/>
                  <a:gd name="T72" fmla="*/ 0 w 177"/>
                  <a:gd name="T73" fmla="*/ 432 h 868"/>
                  <a:gd name="T74" fmla="*/ 1 w 177"/>
                  <a:gd name="T75" fmla="*/ 389 h 868"/>
                  <a:gd name="T76" fmla="*/ 4 w 177"/>
                  <a:gd name="T77" fmla="*/ 346 h 868"/>
                  <a:gd name="T78" fmla="*/ 8 w 177"/>
                  <a:gd name="T79" fmla="*/ 304 h 868"/>
                  <a:gd name="T80" fmla="*/ 13 w 177"/>
                  <a:gd name="T81" fmla="*/ 265 h 868"/>
                  <a:gd name="T82" fmla="*/ 21 w 177"/>
                  <a:gd name="T83" fmla="*/ 228 h 868"/>
                  <a:gd name="T84" fmla="*/ 26 w 177"/>
                  <a:gd name="T85" fmla="*/ 192 h 868"/>
                  <a:gd name="T86" fmla="*/ 35 w 177"/>
                  <a:gd name="T87" fmla="*/ 159 h 868"/>
                  <a:gd name="T88" fmla="*/ 42 w 177"/>
                  <a:gd name="T89" fmla="*/ 127 h 868"/>
                  <a:gd name="T90" fmla="*/ 59 w 177"/>
                  <a:gd name="T91" fmla="*/ 75 h 868"/>
                  <a:gd name="T92" fmla="*/ 73 w 177"/>
                  <a:gd name="T93" fmla="*/ 35 h 868"/>
                  <a:gd name="T94" fmla="*/ 83 w 177"/>
                  <a:gd name="T95" fmla="*/ 10 h 868"/>
                  <a:gd name="T96" fmla="*/ 88 w 177"/>
                  <a:gd name="T97"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7" h="868">
                    <a:moveTo>
                      <a:pt x="88" y="0"/>
                    </a:moveTo>
                    <a:lnTo>
                      <a:pt x="94" y="8"/>
                    </a:lnTo>
                    <a:lnTo>
                      <a:pt x="104" y="34"/>
                    </a:lnTo>
                    <a:lnTo>
                      <a:pt x="117" y="74"/>
                    </a:lnTo>
                    <a:lnTo>
                      <a:pt x="133" y="127"/>
                    </a:lnTo>
                    <a:lnTo>
                      <a:pt x="141" y="158"/>
                    </a:lnTo>
                    <a:lnTo>
                      <a:pt x="149" y="191"/>
                    </a:lnTo>
                    <a:lnTo>
                      <a:pt x="156" y="226"/>
                    </a:lnTo>
                    <a:lnTo>
                      <a:pt x="162" y="264"/>
                    </a:lnTo>
                    <a:lnTo>
                      <a:pt x="168" y="304"/>
                    </a:lnTo>
                    <a:lnTo>
                      <a:pt x="172" y="346"/>
                    </a:lnTo>
                    <a:lnTo>
                      <a:pt x="176" y="389"/>
                    </a:lnTo>
                    <a:lnTo>
                      <a:pt x="176" y="432"/>
                    </a:lnTo>
                    <a:lnTo>
                      <a:pt x="176" y="477"/>
                    </a:lnTo>
                    <a:lnTo>
                      <a:pt x="172" y="520"/>
                    </a:lnTo>
                    <a:lnTo>
                      <a:pt x="168" y="562"/>
                    </a:lnTo>
                    <a:lnTo>
                      <a:pt x="162" y="601"/>
                    </a:lnTo>
                    <a:lnTo>
                      <a:pt x="156" y="640"/>
                    </a:lnTo>
                    <a:lnTo>
                      <a:pt x="149" y="675"/>
                    </a:lnTo>
                    <a:lnTo>
                      <a:pt x="141" y="710"/>
                    </a:lnTo>
                    <a:lnTo>
                      <a:pt x="133" y="739"/>
                    </a:lnTo>
                    <a:lnTo>
                      <a:pt x="117" y="793"/>
                    </a:lnTo>
                    <a:lnTo>
                      <a:pt x="104" y="833"/>
                    </a:lnTo>
                    <a:lnTo>
                      <a:pt x="94" y="857"/>
                    </a:lnTo>
                    <a:lnTo>
                      <a:pt x="88" y="867"/>
                    </a:lnTo>
                    <a:lnTo>
                      <a:pt x="83" y="856"/>
                    </a:lnTo>
                    <a:lnTo>
                      <a:pt x="73" y="831"/>
                    </a:lnTo>
                    <a:lnTo>
                      <a:pt x="59" y="790"/>
                    </a:lnTo>
                    <a:lnTo>
                      <a:pt x="42" y="738"/>
                    </a:lnTo>
                    <a:lnTo>
                      <a:pt x="35" y="707"/>
                    </a:lnTo>
                    <a:lnTo>
                      <a:pt x="26" y="674"/>
                    </a:lnTo>
                    <a:lnTo>
                      <a:pt x="21" y="638"/>
                    </a:lnTo>
                    <a:lnTo>
                      <a:pt x="13" y="601"/>
                    </a:lnTo>
                    <a:lnTo>
                      <a:pt x="8" y="560"/>
                    </a:lnTo>
                    <a:lnTo>
                      <a:pt x="4" y="520"/>
                    </a:lnTo>
                    <a:lnTo>
                      <a:pt x="1" y="477"/>
                    </a:lnTo>
                    <a:lnTo>
                      <a:pt x="0" y="432"/>
                    </a:lnTo>
                    <a:lnTo>
                      <a:pt x="1" y="389"/>
                    </a:lnTo>
                    <a:lnTo>
                      <a:pt x="4" y="346"/>
                    </a:lnTo>
                    <a:lnTo>
                      <a:pt x="8" y="304"/>
                    </a:lnTo>
                    <a:lnTo>
                      <a:pt x="13" y="265"/>
                    </a:lnTo>
                    <a:lnTo>
                      <a:pt x="21" y="228"/>
                    </a:lnTo>
                    <a:lnTo>
                      <a:pt x="26" y="192"/>
                    </a:lnTo>
                    <a:lnTo>
                      <a:pt x="35" y="159"/>
                    </a:lnTo>
                    <a:lnTo>
                      <a:pt x="42" y="127"/>
                    </a:lnTo>
                    <a:lnTo>
                      <a:pt x="59" y="75"/>
                    </a:lnTo>
                    <a:lnTo>
                      <a:pt x="73" y="35"/>
                    </a:lnTo>
                    <a:lnTo>
                      <a:pt x="83" y="10"/>
                    </a:lnTo>
                    <a:lnTo>
                      <a:pt x="88" y="0"/>
                    </a:lnTo>
                  </a:path>
                </a:pathLst>
              </a:custGeom>
              <a:solidFill>
                <a:schemeClr val="accent1">
                  <a:alpha val="50000"/>
                </a:schemeClr>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sp>
        <p:nvSpPr>
          <p:cNvPr id="124992" name="Text Box 64"/>
          <p:cNvSpPr txBox="1">
            <a:spLocks noChangeArrowheads="1"/>
          </p:cNvSpPr>
          <p:nvPr/>
        </p:nvSpPr>
        <p:spPr bwMode="auto">
          <a:xfrm>
            <a:off x="380629" y="6010796"/>
            <a:ext cx="7162725" cy="525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5" tIns="45718" rIns="91435" bIns="45718">
            <a:spAutoFit/>
          </a:bodyPr>
          <a:lstStyle/>
          <a:p>
            <a:pPr>
              <a:defRPr/>
            </a:pPr>
            <a:r>
              <a:rPr lang="en-US" altLang="ja-JP" sz="1400" b="1">
                <a:latin typeface="Arial" charset="0"/>
                <a:cs typeface="ＭＳ Ｐゴシック" charset="0"/>
              </a:rPr>
              <a:t>References: D.F. Ogletree </a:t>
            </a:r>
            <a:r>
              <a:rPr lang="en-US" altLang="ja-JP" sz="1400" b="1" i="1">
                <a:latin typeface="Arial" charset="0"/>
                <a:cs typeface="ＭＳ Ｐゴシック" charset="0"/>
              </a:rPr>
              <a:t>et al.</a:t>
            </a:r>
            <a:r>
              <a:rPr lang="en-US" altLang="ja-JP" sz="1400" b="1">
                <a:latin typeface="Arial" charset="0"/>
                <a:cs typeface="ＭＳ Ｐゴシック" charset="0"/>
              </a:rPr>
              <a:t>, Rev. Sci. Instrum. </a:t>
            </a:r>
            <a:r>
              <a:rPr lang="en-US" altLang="ja-JP" sz="1400" b="1" u="sng">
                <a:latin typeface="Arial" charset="0"/>
                <a:cs typeface="ＭＳ Ｐゴシック" charset="0"/>
              </a:rPr>
              <a:t>73</a:t>
            </a:r>
            <a:r>
              <a:rPr lang="en-US" altLang="ja-JP" sz="1400" b="1">
                <a:latin typeface="Arial" charset="0"/>
                <a:cs typeface="ＭＳ Ｐゴシック" charset="0"/>
              </a:rPr>
              <a:t> 3872 (2002).</a:t>
            </a:r>
          </a:p>
          <a:p>
            <a:pPr>
              <a:defRPr/>
            </a:pPr>
            <a:r>
              <a:rPr lang="en-US" altLang="ja-JP" sz="1400" b="1">
                <a:latin typeface="Arial" charset="0"/>
                <a:cs typeface="ＭＳ Ｐゴシック" charset="0"/>
              </a:rPr>
              <a:t>	   H. Bluhm </a:t>
            </a:r>
            <a:r>
              <a:rPr lang="en-US" altLang="ja-JP" sz="1400" b="1" i="1">
                <a:latin typeface="Arial" charset="0"/>
                <a:cs typeface="ＭＳ Ｐゴシック" charset="0"/>
              </a:rPr>
              <a:t>et al.</a:t>
            </a:r>
            <a:r>
              <a:rPr lang="en-US" altLang="ja-JP" sz="1400" b="1">
                <a:latin typeface="Arial" charset="0"/>
                <a:cs typeface="ＭＳ Ｐゴシック" charset="0"/>
              </a:rPr>
              <a:t>, J. Electron Spectrosc. Relat. Phenom. </a:t>
            </a:r>
            <a:r>
              <a:rPr lang="en-US" altLang="ja-JP" sz="1400" b="1" u="sng">
                <a:latin typeface="Arial" charset="0"/>
                <a:cs typeface="ＭＳ Ｐゴシック" charset="0"/>
              </a:rPr>
              <a:t>150</a:t>
            </a:r>
            <a:r>
              <a:rPr lang="en-US" altLang="ja-JP" sz="1400" b="1">
                <a:latin typeface="Arial" charset="0"/>
                <a:cs typeface="ＭＳ Ｐゴシック" charset="0"/>
              </a:rPr>
              <a:t> 86 (2006).</a:t>
            </a:r>
          </a:p>
        </p:txBody>
      </p:sp>
      <p:grpSp>
        <p:nvGrpSpPr>
          <p:cNvPr id="57354" name="Group 65"/>
          <p:cNvGrpSpPr>
            <a:grpSpLocks/>
          </p:cNvGrpSpPr>
          <p:nvPr/>
        </p:nvGrpSpPr>
        <p:grpSpPr bwMode="auto">
          <a:xfrm>
            <a:off x="-40183" y="1177603"/>
            <a:ext cx="4560098" cy="4312425"/>
            <a:chOff x="71" y="1335"/>
            <a:chExt cx="2872" cy="2716"/>
          </a:xfrm>
        </p:grpSpPr>
        <p:sp>
          <p:nvSpPr>
            <p:cNvPr id="124994" name="Rectangle 66"/>
            <p:cNvSpPr>
              <a:spLocks noChangeArrowheads="1"/>
            </p:cNvSpPr>
            <p:nvPr/>
          </p:nvSpPr>
          <p:spPr bwMode="auto">
            <a:xfrm>
              <a:off x="1653" y="1464"/>
              <a:ext cx="252" cy="11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4995" name="Freeform 67"/>
            <p:cNvSpPr>
              <a:spLocks/>
            </p:cNvSpPr>
            <p:nvPr/>
          </p:nvSpPr>
          <p:spPr bwMode="auto">
            <a:xfrm>
              <a:off x="1154" y="2618"/>
              <a:ext cx="218" cy="59"/>
            </a:xfrm>
            <a:custGeom>
              <a:avLst/>
              <a:gdLst>
                <a:gd name="T0" fmla="*/ 218 w 218"/>
                <a:gd name="T1" fmla="*/ 0 h 59"/>
                <a:gd name="T2" fmla="*/ 0 w 218"/>
                <a:gd name="T3" fmla="*/ 59 h 59"/>
              </a:gdLst>
              <a:ahLst/>
              <a:cxnLst>
                <a:cxn ang="0">
                  <a:pos x="T0" y="T1"/>
                </a:cxn>
                <a:cxn ang="0">
                  <a:pos x="T2" y="T3"/>
                </a:cxn>
              </a:cxnLst>
              <a:rect l="0" t="0" r="r" b="b"/>
              <a:pathLst>
                <a:path w="218" h="59">
                  <a:moveTo>
                    <a:pt x="218" y="0"/>
                  </a:moveTo>
                  <a:lnTo>
                    <a:pt x="0" y="59"/>
                  </a:lnTo>
                </a:path>
              </a:pathLst>
            </a:custGeom>
            <a:noFill/>
            <a:ln w="12700">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4996" name="Line 68"/>
            <p:cNvSpPr>
              <a:spLocks noChangeShapeType="1"/>
            </p:cNvSpPr>
            <p:nvPr/>
          </p:nvSpPr>
          <p:spPr bwMode="auto">
            <a:xfrm rot="2361617">
              <a:off x="1061" y="2644"/>
              <a:ext cx="0" cy="29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4997" name="Freeform 69"/>
            <p:cNvSpPr>
              <a:spLocks/>
            </p:cNvSpPr>
            <p:nvPr/>
          </p:nvSpPr>
          <p:spPr bwMode="auto">
            <a:xfrm>
              <a:off x="1409" y="2659"/>
              <a:ext cx="7" cy="227"/>
            </a:xfrm>
            <a:custGeom>
              <a:avLst/>
              <a:gdLst>
                <a:gd name="T0" fmla="*/ 7 w 7"/>
                <a:gd name="T1" fmla="*/ 0 h 227"/>
                <a:gd name="T2" fmla="*/ 0 w 7"/>
                <a:gd name="T3" fmla="*/ 227 h 227"/>
              </a:gdLst>
              <a:ahLst/>
              <a:cxnLst>
                <a:cxn ang="0">
                  <a:pos x="T0" y="T1"/>
                </a:cxn>
                <a:cxn ang="0">
                  <a:pos x="T2" y="T3"/>
                </a:cxn>
              </a:cxnLst>
              <a:rect l="0" t="0" r="r" b="b"/>
              <a:pathLst>
                <a:path w="7" h="227">
                  <a:moveTo>
                    <a:pt x="7" y="0"/>
                  </a:moveTo>
                  <a:lnTo>
                    <a:pt x="0" y="227"/>
                  </a:lnTo>
                </a:path>
              </a:pathLst>
            </a:custGeom>
            <a:noFill/>
            <a:ln w="12700">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4998" name="Line 70"/>
            <p:cNvSpPr>
              <a:spLocks noChangeShapeType="1"/>
            </p:cNvSpPr>
            <p:nvPr/>
          </p:nvSpPr>
          <p:spPr bwMode="auto">
            <a:xfrm rot="2361617">
              <a:off x="1386" y="2879"/>
              <a:ext cx="0" cy="7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4999" name="Line 71"/>
            <p:cNvSpPr>
              <a:spLocks noChangeShapeType="1"/>
            </p:cNvSpPr>
            <p:nvPr/>
          </p:nvSpPr>
          <p:spPr bwMode="auto">
            <a:xfrm rot="2361617">
              <a:off x="955" y="2941"/>
              <a:ext cx="12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5000" name="Line 72"/>
            <p:cNvSpPr>
              <a:spLocks noChangeShapeType="1"/>
            </p:cNvSpPr>
            <p:nvPr/>
          </p:nvSpPr>
          <p:spPr bwMode="auto">
            <a:xfrm rot="2361617" flipH="1">
              <a:off x="1119" y="3075"/>
              <a:ext cx="119"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5001" name="Line 73"/>
            <p:cNvSpPr>
              <a:spLocks noChangeShapeType="1"/>
            </p:cNvSpPr>
            <p:nvPr/>
          </p:nvSpPr>
          <p:spPr bwMode="auto">
            <a:xfrm rot="2361617">
              <a:off x="747" y="3194"/>
              <a:ext cx="12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5002" name="Line 74"/>
            <p:cNvSpPr>
              <a:spLocks noChangeShapeType="1"/>
            </p:cNvSpPr>
            <p:nvPr/>
          </p:nvSpPr>
          <p:spPr bwMode="auto">
            <a:xfrm rot="2361617" flipH="1">
              <a:off x="912" y="3328"/>
              <a:ext cx="12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5003" name="Line 75"/>
            <p:cNvSpPr>
              <a:spLocks noChangeShapeType="1"/>
            </p:cNvSpPr>
            <p:nvPr/>
          </p:nvSpPr>
          <p:spPr bwMode="auto">
            <a:xfrm rot="2361617">
              <a:off x="541" y="3445"/>
              <a:ext cx="12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5004" name="Line 76"/>
            <p:cNvSpPr>
              <a:spLocks noChangeShapeType="1"/>
            </p:cNvSpPr>
            <p:nvPr/>
          </p:nvSpPr>
          <p:spPr bwMode="auto">
            <a:xfrm rot="2361617" flipH="1">
              <a:off x="705" y="3579"/>
              <a:ext cx="119"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5005" name="Line 77"/>
            <p:cNvSpPr>
              <a:spLocks noChangeShapeType="1"/>
            </p:cNvSpPr>
            <p:nvPr/>
          </p:nvSpPr>
          <p:spPr bwMode="auto">
            <a:xfrm rot="2361617">
              <a:off x="762" y="2828"/>
              <a:ext cx="0" cy="65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5006" name="Line 78"/>
            <p:cNvSpPr>
              <a:spLocks noChangeShapeType="1"/>
            </p:cNvSpPr>
            <p:nvPr/>
          </p:nvSpPr>
          <p:spPr bwMode="auto">
            <a:xfrm rot="2361617">
              <a:off x="1225" y="3040"/>
              <a:ext cx="0" cy="14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5007" name="Line 79"/>
            <p:cNvSpPr>
              <a:spLocks noChangeShapeType="1"/>
            </p:cNvSpPr>
            <p:nvPr/>
          </p:nvSpPr>
          <p:spPr bwMode="auto">
            <a:xfrm rot="2361617">
              <a:off x="1029" y="3259"/>
              <a:ext cx="0" cy="18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5008" name="Line 80"/>
            <p:cNvSpPr>
              <a:spLocks noChangeShapeType="1"/>
            </p:cNvSpPr>
            <p:nvPr/>
          </p:nvSpPr>
          <p:spPr bwMode="auto">
            <a:xfrm rot="2361617">
              <a:off x="845" y="3521"/>
              <a:ext cx="0" cy="10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nvGrpSpPr>
            <p:cNvPr id="57370" name="Group 81"/>
            <p:cNvGrpSpPr>
              <a:grpSpLocks/>
            </p:cNvGrpSpPr>
            <p:nvPr/>
          </p:nvGrpSpPr>
          <p:grpSpPr bwMode="auto">
            <a:xfrm rot="7761617" flipV="1">
              <a:off x="217" y="3206"/>
              <a:ext cx="399" cy="692"/>
              <a:chOff x="533" y="1991"/>
              <a:chExt cx="266" cy="556"/>
            </a:xfrm>
          </p:grpSpPr>
          <p:sp>
            <p:nvSpPr>
              <p:cNvPr id="125010" name="Arc 82"/>
              <p:cNvSpPr>
                <a:spLocks/>
              </p:cNvSpPr>
              <p:nvPr/>
            </p:nvSpPr>
            <p:spPr bwMode="auto">
              <a:xfrm>
                <a:off x="532" y="1989"/>
                <a:ext cx="266" cy="29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5011" name="Arc 83"/>
              <p:cNvSpPr>
                <a:spLocks/>
              </p:cNvSpPr>
              <p:nvPr/>
            </p:nvSpPr>
            <p:spPr bwMode="auto">
              <a:xfrm rot="5400000">
                <a:off x="533" y="2278"/>
                <a:ext cx="265" cy="26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125012" name="Line 84"/>
            <p:cNvSpPr>
              <a:spLocks noChangeShapeType="1"/>
            </p:cNvSpPr>
            <p:nvPr/>
          </p:nvSpPr>
          <p:spPr bwMode="auto">
            <a:xfrm rot="2361617">
              <a:off x="235" y="3292"/>
              <a:ext cx="36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5013" name="Line 85"/>
            <p:cNvSpPr>
              <a:spLocks noChangeShapeType="1"/>
            </p:cNvSpPr>
            <p:nvPr/>
          </p:nvSpPr>
          <p:spPr bwMode="auto">
            <a:xfrm rot="2361617">
              <a:off x="1346" y="2992"/>
              <a:ext cx="1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5014" name="Line 86"/>
            <p:cNvSpPr>
              <a:spLocks noChangeShapeType="1"/>
            </p:cNvSpPr>
            <p:nvPr/>
          </p:nvSpPr>
          <p:spPr bwMode="auto">
            <a:xfrm rot="2361617">
              <a:off x="1253" y="3105"/>
              <a:ext cx="15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5015" name="Line 87"/>
            <p:cNvSpPr>
              <a:spLocks noChangeShapeType="1"/>
            </p:cNvSpPr>
            <p:nvPr/>
          </p:nvSpPr>
          <p:spPr bwMode="auto">
            <a:xfrm rot="2361617">
              <a:off x="1161" y="3217"/>
              <a:ext cx="15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5016" name="Line 88"/>
            <p:cNvSpPr>
              <a:spLocks noChangeShapeType="1"/>
            </p:cNvSpPr>
            <p:nvPr/>
          </p:nvSpPr>
          <p:spPr bwMode="auto">
            <a:xfrm rot="2361617">
              <a:off x="1070" y="3328"/>
              <a:ext cx="15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5017" name="Line 89"/>
            <p:cNvSpPr>
              <a:spLocks noChangeShapeType="1"/>
            </p:cNvSpPr>
            <p:nvPr/>
          </p:nvSpPr>
          <p:spPr bwMode="auto">
            <a:xfrm rot="2361617">
              <a:off x="954" y="3469"/>
              <a:ext cx="15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5018" name="Line 90"/>
            <p:cNvSpPr>
              <a:spLocks noChangeShapeType="1"/>
            </p:cNvSpPr>
            <p:nvPr/>
          </p:nvSpPr>
          <p:spPr bwMode="auto">
            <a:xfrm rot="2361617">
              <a:off x="862" y="3581"/>
              <a:ext cx="15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5019" name="Rectangle 91"/>
            <p:cNvSpPr>
              <a:spLocks noChangeArrowheads="1"/>
            </p:cNvSpPr>
            <p:nvPr/>
          </p:nvSpPr>
          <p:spPr bwMode="auto">
            <a:xfrm rot="-1882557">
              <a:off x="1476" y="2403"/>
              <a:ext cx="58" cy="29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5020" name="Freeform 92"/>
            <p:cNvSpPr>
              <a:spLocks/>
            </p:cNvSpPr>
            <p:nvPr/>
          </p:nvSpPr>
          <p:spPr bwMode="auto">
            <a:xfrm>
              <a:off x="960" y="1651"/>
              <a:ext cx="1102" cy="673"/>
            </a:xfrm>
            <a:custGeom>
              <a:avLst/>
              <a:gdLst>
                <a:gd name="T0" fmla="*/ 0 w 1102"/>
                <a:gd name="T1" fmla="*/ 673 h 673"/>
                <a:gd name="T2" fmla="*/ 0 w 1102"/>
                <a:gd name="T3" fmla="*/ 172 h 673"/>
                <a:gd name="T4" fmla="*/ 370 w 1102"/>
                <a:gd name="T5" fmla="*/ 173 h 673"/>
                <a:gd name="T6" fmla="*/ 370 w 1102"/>
                <a:gd name="T7" fmla="*/ 0 h 673"/>
                <a:gd name="T8" fmla="*/ 451 w 1102"/>
                <a:gd name="T9" fmla="*/ 0 h 673"/>
                <a:gd name="T10" fmla="*/ 451 w 1102"/>
                <a:gd name="T11" fmla="*/ 171 h 673"/>
                <a:gd name="T12" fmla="*/ 1003 w 1102"/>
                <a:gd name="T13" fmla="*/ 173 h 673"/>
                <a:gd name="T14" fmla="*/ 1003 w 1102"/>
                <a:gd name="T15" fmla="*/ 634 h 673"/>
                <a:gd name="T16" fmla="*/ 1102 w 1102"/>
                <a:gd name="T17" fmla="*/ 634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2" h="673">
                  <a:moveTo>
                    <a:pt x="0" y="673"/>
                  </a:moveTo>
                  <a:lnTo>
                    <a:pt x="0" y="172"/>
                  </a:lnTo>
                  <a:lnTo>
                    <a:pt x="370" y="173"/>
                  </a:lnTo>
                  <a:lnTo>
                    <a:pt x="370" y="0"/>
                  </a:lnTo>
                  <a:lnTo>
                    <a:pt x="451" y="0"/>
                  </a:lnTo>
                  <a:lnTo>
                    <a:pt x="451" y="171"/>
                  </a:lnTo>
                  <a:lnTo>
                    <a:pt x="1003" y="173"/>
                  </a:lnTo>
                  <a:lnTo>
                    <a:pt x="1003" y="634"/>
                  </a:lnTo>
                  <a:lnTo>
                    <a:pt x="1102" y="634"/>
                  </a:ln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125021" name="Freeform 93"/>
            <p:cNvSpPr>
              <a:spLocks/>
            </p:cNvSpPr>
            <p:nvPr/>
          </p:nvSpPr>
          <p:spPr bwMode="auto">
            <a:xfrm>
              <a:off x="960" y="2621"/>
              <a:ext cx="119" cy="121"/>
            </a:xfrm>
            <a:custGeom>
              <a:avLst/>
              <a:gdLst>
                <a:gd name="T0" fmla="*/ 0 w 96"/>
                <a:gd name="T1" fmla="*/ 0 h 97"/>
                <a:gd name="T2" fmla="*/ 0 w 96"/>
                <a:gd name="T3" fmla="*/ 97 h 97"/>
                <a:gd name="T4" fmla="*/ 96 w 96"/>
                <a:gd name="T5" fmla="*/ 97 h 97"/>
              </a:gdLst>
              <a:ahLst/>
              <a:cxnLst>
                <a:cxn ang="0">
                  <a:pos x="T0" y="T1"/>
                </a:cxn>
                <a:cxn ang="0">
                  <a:pos x="T2" y="T3"/>
                </a:cxn>
                <a:cxn ang="0">
                  <a:pos x="T4" y="T5"/>
                </a:cxn>
              </a:cxnLst>
              <a:rect l="0" t="0" r="r" b="b"/>
              <a:pathLst>
                <a:path w="96" h="97">
                  <a:moveTo>
                    <a:pt x="0" y="0"/>
                  </a:moveTo>
                  <a:lnTo>
                    <a:pt x="0" y="97"/>
                  </a:lnTo>
                  <a:lnTo>
                    <a:pt x="96" y="97"/>
                  </a:ln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125022" name="Freeform 94"/>
            <p:cNvSpPr>
              <a:spLocks/>
            </p:cNvSpPr>
            <p:nvPr/>
          </p:nvSpPr>
          <p:spPr bwMode="auto">
            <a:xfrm>
              <a:off x="1412" y="2551"/>
              <a:ext cx="656" cy="190"/>
            </a:xfrm>
            <a:custGeom>
              <a:avLst/>
              <a:gdLst>
                <a:gd name="T0" fmla="*/ 0 w 830"/>
                <a:gd name="T1" fmla="*/ 191 h 192"/>
                <a:gd name="T2" fmla="*/ 712 w 830"/>
                <a:gd name="T3" fmla="*/ 192 h 192"/>
                <a:gd name="T4" fmla="*/ 712 w 830"/>
                <a:gd name="T5" fmla="*/ 0 h 192"/>
                <a:gd name="T6" fmla="*/ 830 w 830"/>
                <a:gd name="T7" fmla="*/ 0 h 192"/>
              </a:gdLst>
              <a:ahLst/>
              <a:cxnLst>
                <a:cxn ang="0">
                  <a:pos x="T0" y="T1"/>
                </a:cxn>
                <a:cxn ang="0">
                  <a:pos x="T2" y="T3"/>
                </a:cxn>
                <a:cxn ang="0">
                  <a:pos x="T4" y="T5"/>
                </a:cxn>
                <a:cxn ang="0">
                  <a:pos x="T6" y="T7"/>
                </a:cxn>
              </a:cxnLst>
              <a:rect l="0" t="0" r="r" b="b"/>
              <a:pathLst>
                <a:path w="830" h="192">
                  <a:moveTo>
                    <a:pt x="0" y="191"/>
                  </a:moveTo>
                  <a:lnTo>
                    <a:pt x="712" y="192"/>
                  </a:lnTo>
                  <a:lnTo>
                    <a:pt x="712" y="0"/>
                  </a:lnTo>
                  <a:lnTo>
                    <a:pt x="830" y="0"/>
                  </a:ln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grpSp>
          <p:nvGrpSpPr>
            <p:cNvPr id="57382" name="Group 95"/>
            <p:cNvGrpSpPr>
              <a:grpSpLocks/>
            </p:cNvGrpSpPr>
            <p:nvPr/>
          </p:nvGrpSpPr>
          <p:grpSpPr bwMode="auto">
            <a:xfrm>
              <a:off x="2068" y="2189"/>
              <a:ext cx="90" cy="471"/>
              <a:chOff x="2590" y="1991"/>
              <a:chExt cx="72" cy="314"/>
            </a:xfrm>
          </p:grpSpPr>
          <p:sp>
            <p:nvSpPr>
              <p:cNvPr id="125024" name="Rectangle 96"/>
              <p:cNvSpPr>
                <a:spLocks noChangeArrowheads="1"/>
              </p:cNvSpPr>
              <p:nvPr/>
            </p:nvSpPr>
            <p:spPr bwMode="auto">
              <a:xfrm>
                <a:off x="2590" y="1991"/>
                <a:ext cx="72" cy="314"/>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5025" name="Line 97"/>
              <p:cNvSpPr>
                <a:spLocks noChangeShapeType="1"/>
              </p:cNvSpPr>
              <p:nvPr/>
            </p:nvSpPr>
            <p:spPr bwMode="auto">
              <a:xfrm flipV="1">
                <a:off x="2590" y="1991"/>
                <a:ext cx="72" cy="31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5026" name="Line 98"/>
              <p:cNvSpPr>
                <a:spLocks noChangeShapeType="1"/>
              </p:cNvSpPr>
              <p:nvPr/>
            </p:nvSpPr>
            <p:spPr bwMode="auto">
              <a:xfrm>
                <a:off x="2590" y="1991"/>
                <a:ext cx="72" cy="31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57383" name="Group 99"/>
            <p:cNvGrpSpPr>
              <a:grpSpLocks/>
            </p:cNvGrpSpPr>
            <p:nvPr/>
          </p:nvGrpSpPr>
          <p:grpSpPr bwMode="auto">
            <a:xfrm rot="-5400000">
              <a:off x="2600" y="2753"/>
              <a:ext cx="108" cy="392"/>
              <a:chOff x="2590" y="1991"/>
              <a:chExt cx="72" cy="314"/>
            </a:xfrm>
          </p:grpSpPr>
          <p:sp>
            <p:nvSpPr>
              <p:cNvPr id="125028" name="Rectangle 100"/>
              <p:cNvSpPr>
                <a:spLocks noChangeArrowheads="1"/>
              </p:cNvSpPr>
              <p:nvPr/>
            </p:nvSpPr>
            <p:spPr bwMode="auto">
              <a:xfrm>
                <a:off x="2590" y="1991"/>
                <a:ext cx="72" cy="314"/>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5029" name="Line 101"/>
              <p:cNvSpPr>
                <a:spLocks noChangeShapeType="1"/>
              </p:cNvSpPr>
              <p:nvPr/>
            </p:nvSpPr>
            <p:spPr bwMode="auto">
              <a:xfrm flipV="1">
                <a:off x="2590" y="1991"/>
                <a:ext cx="72" cy="31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5030" name="Line 102"/>
              <p:cNvSpPr>
                <a:spLocks noChangeShapeType="1"/>
              </p:cNvSpPr>
              <p:nvPr/>
            </p:nvSpPr>
            <p:spPr bwMode="auto">
              <a:xfrm>
                <a:off x="2590" y="1991"/>
                <a:ext cx="72" cy="31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125031" name="Freeform 103"/>
            <p:cNvSpPr>
              <a:spLocks/>
            </p:cNvSpPr>
            <p:nvPr/>
          </p:nvSpPr>
          <p:spPr bwMode="auto">
            <a:xfrm>
              <a:off x="2161" y="1823"/>
              <a:ext cx="767" cy="1071"/>
            </a:xfrm>
            <a:custGeom>
              <a:avLst/>
              <a:gdLst>
                <a:gd name="T0" fmla="*/ 0 w 767"/>
                <a:gd name="T1" fmla="*/ 471 h 1071"/>
                <a:gd name="T2" fmla="*/ 94 w 767"/>
                <a:gd name="T3" fmla="*/ 471 h 1071"/>
                <a:gd name="T4" fmla="*/ 94 w 767"/>
                <a:gd name="T5" fmla="*/ 0 h 1071"/>
                <a:gd name="T6" fmla="*/ 767 w 767"/>
                <a:gd name="T7" fmla="*/ 0 h 1071"/>
                <a:gd name="T8" fmla="*/ 767 w 767"/>
                <a:gd name="T9" fmla="*/ 908 h 1071"/>
                <a:gd name="T10" fmla="*/ 558 w 767"/>
                <a:gd name="T11" fmla="*/ 908 h 1071"/>
                <a:gd name="T12" fmla="*/ 563 w 767"/>
                <a:gd name="T13" fmla="*/ 1071 h 1071"/>
              </a:gdLst>
              <a:ahLst/>
              <a:cxnLst>
                <a:cxn ang="0">
                  <a:pos x="T0" y="T1"/>
                </a:cxn>
                <a:cxn ang="0">
                  <a:pos x="T2" y="T3"/>
                </a:cxn>
                <a:cxn ang="0">
                  <a:pos x="T4" y="T5"/>
                </a:cxn>
                <a:cxn ang="0">
                  <a:pos x="T6" y="T7"/>
                </a:cxn>
                <a:cxn ang="0">
                  <a:pos x="T8" y="T9"/>
                </a:cxn>
                <a:cxn ang="0">
                  <a:pos x="T10" y="T11"/>
                </a:cxn>
                <a:cxn ang="0">
                  <a:pos x="T12" y="T13"/>
                </a:cxn>
              </a:cxnLst>
              <a:rect l="0" t="0" r="r" b="b"/>
              <a:pathLst>
                <a:path w="767" h="1071">
                  <a:moveTo>
                    <a:pt x="0" y="471"/>
                  </a:moveTo>
                  <a:lnTo>
                    <a:pt x="94" y="471"/>
                  </a:lnTo>
                  <a:lnTo>
                    <a:pt x="94" y="0"/>
                  </a:lnTo>
                  <a:lnTo>
                    <a:pt x="767" y="0"/>
                  </a:lnTo>
                  <a:lnTo>
                    <a:pt x="767" y="908"/>
                  </a:lnTo>
                  <a:lnTo>
                    <a:pt x="558" y="908"/>
                  </a:lnTo>
                  <a:lnTo>
                    <a:pt x="563" y="1071"/>
                  </a:ln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125032" name="Freeform 104"/>
            <p:cNvSpPr>
              <a:spLocks/>
            </p:cNvSpPr>
            <p:nvPr/>
          </p:nvSpPr>
          <p:spPr bwMode="auto">
            <a:xfrm>
              <a:off x="2161" y="2549"/>
              <a:ext cx="420" cy="351"/>
            </a:xfrm>
            <a:custGeom>
              <a:avLst/>
              <a:gdLst>
                <a:gd name="T0" fmla="*/ 0 w 420"/>
                <a:gd name="T1" fmla="*/ 0 h 351"/>
                <a:gd name="T2" fmla="*/ 137 w 420"/>
                <a:gd name="T3" fmla="*/ 0 h 351"/>
                <a:gd name="T4" fmla="*/ 137 w 420"/>
                <a:gd name="T5" fmla="*/ 182 h 351"/>
                <a:gd name="T6" fmla="*/ 420 w 420"/>
                <a:gd name="T7" fmla="*/ 182 h 351"/>
                <a:gd name="T8" fmla="*/ 420 w 420"/>
                <a:gd name="T9" fmla="*/ 351 h 351"/>
              </a:gdLst>
              <a:ahLst/>
              <a:cxnLst>
                <a:cxn ang="0">
                  <a:pos x="T0" y="T1"/>
                </a:cxn>
                <a:cxn ang="0">
                  <a:pos x="T2" y="T3"/>
                </a:cxn>
                <a:cxn ang="0">
                  <a:pos x="T4" y="T5"/>
                </a:cxn>
                <a:cxn ang="0">
                  <a:pos x="T6" y="T7"/>
                </a:cxn>
                <a:cxn ang="0">
                  <a:pos x="T8" y="T9"/>
                </a:cxn>
              </a:cxnLst>
              <a:rect l="0" t="0" r="r" b="b"/>
              <a:pathLst>
                <a:path w="420" h="351">
                  <a:moveTo>
                    <a:pt x="0" y="0"/>
                  </a:moveTo>
                  <a:lnTo>
                    <a:pt x="137" y="0"/>
                  </a:lnTo>
                  <a:lnTo>
                    <a:pt x="137" y="182"/>
                  </a:lnTo>
                  <a:lnTo>
                    <a:pt x="420" y="182"/>
                  </a:lnTo>
                  <a:lnTo>
                    <a:pt x="420" y="351"/>
                  </a:ln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125033" name="Freeform 105"/>
            <p:cNvSpPr>
              <a:spLocks/>
            </p:cNvSpPr>
            <p:nvPr/>
          </p:nvSpPr>
          <p:spPr bwMode="auto">
            <a:xfrm>
              <a:off x="2542" y="3003"/>
              <a:ext cx="227" cy="725"/>
            </a:xfrm>
            <a:custGeom>
              <a:avLst/>
              <a:gdLst>
                <a:gd name="T0" fmla="*/ 0 w 218"/>
                <a:gd name="T1" fmla="*/ 0 h 484"/>
                <a:gd name="T2" fmla="*/ 0 w 218"/>
                <a:gd name="T3" fmla="*/ 484 h 484"/>
                <a:gd name="T4" fmla="*/ 218 w 218"/>
                <a:gd name="T5" fmla="*/ 484 h 484"/>
                <a:gd name="T6" fmla="*/ 218 w 218"/>
                <a:gd name="T7" fmla="*/ 0 h 484"/>
              </a:gdLst>
              <a:ahLst/>
              <a:cxnLst>
                <a:cxn ang="0">
                  <a:pos x="T0" y="T1"/>
                </a:cxn>
                <a:cxn ang="0">
                  <a:pos x="T2" y="T3"/>
                </a:cxn>
                <a:cxn ang="0">
                  <a:pos x="T4" y="T5"/>
                </a:cxn>
                <a:cxn ang="0">
                  <a:pos x="T6" y="T7"/>
                </a:cxn>
              </a:cxnLst>
              <a:rect l="0" t="0" r="r" b="b"/>
              <a:pathLst>
                <a:path w="218" h="484">
                  <a:moveTo>
                    <a:pt x="0" y="0"/>
                  </a:moveTo>
                  <a:lnTo>
                    <a:pt x="0" y="484"/>
                  </a:lnTo>
                  <a:lnTo>
                    <a:pt x="218" y="484"/>
                  </a:lnTo>
                  <a:lnTo>
                    <a:pt x="218" y="0"/>
                  </a:ln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125034" name="Text Box 106"/>
            <p:cNvSpPr txBox="1">
              <a:spLocks noChangeArrowheads="1"/>
            </p:cNvSpPr>
            <p:nvPr/>
          </p:nvSpPr>
          <p:spPr bwMode="auto">
            <a:xfrm>
              <a:off x="2320" y="1890"/>
              <a:ext cx="60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1200">
                  <a:latin typeface="Garrison Sans" charset="0"/>
                  <a:cs typeface="ＭＳ Ｐゴシック" charset="0"/>
                </a:rPr>
                <a:t>preparation </a:t>
              </a:r>
            </a:p>
            <a:p>
              <a:pPr>
                <a:defRPr/>
              </a:pPr>
              <a:r>
                <a:rPr lang="en-US" altLang="ja-JP" sz="1200">
                  <a:latin typeface="Garrison Sans" charset="0"/>
                  <a:cs typeface="ＭＳ Ｐゴシック" charset="0"/>
                </a:rPr>
                <a:t>chamber</a:t>
              </a:r>
            </a:p>
          </p:txBody>
        </p:sp>
        <p:sp>
          <p:nvSpPr>
            <p:cNvPr id="125035" name="Text Box 107"/>
            <p:cNvSpPr txBox="1">
              <a:spLocks noChangeArrowheads="1"/>
            </p:cNvSpPr>
            <p:nvPr/>
          </p:nvSpPr>
          <p:spPr bwMode="auto">
            <a:xfrm>
              <a:off x="945" y="1856"/>
              <a:ext cx="1094"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1200">
                  <a:latin typeface="Garrison Sans" charset="0"/>
                  <a:cs typeface="ＭＳ Ｐゴシック" charset="0"/>
                </a:rPr>
                <a:t>spectroscopy chamber</a:t>
              </a:r>
            </a:p>
          </p:txBody>
        </p:sp>
        <p:sp>
          <p:nvSpPr>
            <p:cNvPr id="125036" name="Text Box 108"/>
            <p:cNvSpPr txBox="1">
              <a:spLocks noChangeArrowheads="1"/>
            </p:cNvSpPr>
            <p:nvPr/>
          </p:nvSpPr>
          <p:spPr bwMode="auto">
            <a:xfrm>
              <a:off x="2515" y="3221"/>
              <a:ext cx="33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1200">
                  <a:latin typeface="Garrison Sans" charset="0"/>
                  <a:cs typeface="ＭＳ Ｐゴシック" charset="0"/>
                </a:rPr>
                <a:t>load-</a:t>
              </a:r>
            </a:p>
            <a:p>
              <a:pPr>
                <a:defRPr/>
              </a:pPr>
              <a:r>
                <a:rPr lang="en-US" altLang="ja-JP" sz="1200">
                  <a:latin typeface="Garrison Sans" charset="0"/>
                  <a:cs typeface="ＭＳ Ｐゴシック" charset="0"/>
                </a:rPr>
                <a:t>lock</a:t>
              </a:r>
            </a:p>
          </p:txBody>
        </p:sp>
        <p:sp>
          <p:nvSpPr>
            <p:cNvPr id="125037" name="Text Box 109"/>
            <p:cNvSpPr txBox="1">
              <a:spLocks noChangeArrowheads="1"/>
            </p:cNvSpPr>
            <p:nvPr/>
          </p:nvSpPr>
          <p:spPr bwMode="auto">
            <a:xfrm>
              <a:off x="2337" y="2401"/>
              <a:ext cx="60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1000">
                  <a:solidFill>
                    <a:schemeClr val="accent2"/>
                  </a:solidFill>
                  <a:latin typeface="Garrison Sans" charset="0"/>
                  <a:cs typeface="ＭＳ Ｐゴシック" charset="0"/>
                </a:rPr>
                <a:t>Auger, LEED,</a:t>
              </a:r>
            </a:p>
            <a:p>
              <a:pPr>
                <a:defRPr/>
              </a:pPr>
              <a:r>
                <a:rPr lang="en-US" altLang="ja-JP" sz="1000">
                  <a:solidFill>
                    <a:schemeClr val="accent2"/>
                  </a:solidFill>
                  <a:latin typeface="Garrison Sans" charset="0"/>
                  <a:cs typeface="ＭＳ Ｐゴシック" charset="0"/>
                </a:rPr>
                <a:t>plasma gun</a:t>
              </a:r>
            </a:p>
          </p:txBody>
        </p:sp>
        <p:sp>
          <p:nvSpPr>
            <p:cNvPr id="125038" name="Text Box 110"/>
            <p:cNvSpPr txBox="1">
              <a:spLocks noChangeArrowheads="1"/>
            </p:cNvSpPr>
            <p:nvPr/>
          </p:nvSpPr>
          <p:spPr bwMode="auto">
            <a:xfrm>
              <a:off x="1089" y="2057"/>
              <a:ext cx="867"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1200">
                  <a:solidFill>
                    <a:srgbClr val="008000"/>
                  </a:solidFill>
                  <a:latin typeface="Garrison Sans" charset="0"/>
                  <a:cs typeface="ＭＳ Ｐゴシック" charset="0"/>
                </a:rPr>
                <a:t>p</a:t>
              </a:r>
              <a:r>
                <a:rPr lang="en-US" altLang="ja-JP" sz="1200" baseline="-25000">
                  <a:solidFill>
                    <a:srgbClr val="008000"/>
                  </a:solidFill>
                  <a:latin typeface="Garrison Sans" charset="0"/>
                  <a:cs typeface="ＭＳ Ｐゴシック" charset="0"/>
                </a:rPr>
                <a:t>0</a:t>
              </a:r>
              <a:r>
                <a:rPr lang="en-US" altLang="ja-JP" sz="1200">
                  <a:solidFill>
                    <a:srgbClr val="008000"/>
                  </a:solidFill>
                  <a:latin typeface="Garrison Sans" charset="0"/>
                  <a:cs typeface="ＭＳ Ｐゴシック" charset="0"/>
                </a:rPr>
                <a:t> = UHV…~ Torr</a:t>
              </a:r>
            </a:p>
          </p:txBody>
        </p:sp>
        <p:sp>
          <p:nvSpPr>
            <p:cNvPr id="125039" name="Text Box 111"/>
            <p:cNvSpPr txBox="1">
              <a:spLocks noChangeArrowheads="1"/>
            </p:cNvSpPr>
            <p:nvPr/>
          </p:nvSpPr>
          <p:spPr bwMode="auto">
            <a:xfrm>
              <a:off x="1011" y="3128"/>
              <a:ext cx="206"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1200">
                  <a:solidFill>
                    <a:srgbClr val="008000"/>
                  </a:solidFill>
                  <a:latin typeface="Arial" charset="0"/>
                  <a:cs typeface="ＭＳ Ｐゴシック" charset="0"/>
                </a:rPr>
                <a:t>p</a:t>
              </a:r>
              <a:r>
                <a:rPr lang="en-US" altLang="ja-JP" sz="1200" baseline="-25000">
                  <a:solidFill>
                    <a:srgbClr val="008000"/>
                  </a:solidFill>
                  <a:latin typeface="Arial" charset="0"/>
                  <a:cs typeface="ＭＳ Ｐゴシック" charset="0"/>
                </a:rPr>
                <a:t>2</a:t>
              </a:r>
              <a:endParaRPr lang="en-US" altLang="ja-JP" sz="1200">
                <a:solidFill>
                  <a:srgbClr val="008000"/>
                </a:solidFill>
                <a:latin typeface="Arial" charset="0"/>
                <a:cs typeface="ＭＳ Ｐゴシック" charset="0"/>
              </a:endParaRPr>
            </a:p>
          </p:txBody>
        </p:sp>
        <p:sp>
          <p:nvSpPr>
            <p:cNvPr id="125040" name="Text Box 112"/>
            <p:cNvSpPr txBox="1">
              <a:spLocks noChangeArrowheads="1"/>
            </p:cNvSpPr>
            <p:nvPr/>
          </p:nvSpPr>
          <p:spPr bwMode="auto">
            <a:xfrm>
              <a:off x="857" y="3370"/>
              <a:ext cx="206"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1200">
                  <a:solidFill>
                    <a:srgbClr val="008000"/>
                  </a:solidFill>
                  <a:latin typeface="Arial" charset="0"/>
                  <a:cs typeface="ＭＳ Ｐゴシック" charset="0"/>
                </a:rPr>
                <a:t>p</a:t>
              </a:r>
              <a:r>
                <a:rPr lang="en-US" altLang="ja-JP" sz="1200" baseline="-25000">
                  <a:solidFill>
                    <a:srgbClr val="008000"/>
                  </a:solidFill>
                  <a:latin typeface="Arial" charset="0"/>
                  <a:cs typeface="ＭＳ Ｐゴシック" charset="0"/>
                </a:rPr>
                <a:t>3</a:t>
              </a:r>
              <a:endParaRPr lang="en-US" altLang="ja-JP" sz="1200">
                <a:solidFill>
                  <a:srgbClr val="008000"/>
                </a:solidFill>
                <a:latin typeface="Arial" charset="0"/>
                <a:cs typeface="ＭＳ Ｐゴシック" charset="0"/>
              </a:endParaRPr>
            </a:p>
          </p:txBody>
        </p:sp>
        <p:sp>
          <p:nvSpPr>
            <p:cNvPr id="125041" name="Text Box 113"/>
            <p:cNvSpPr txBox="1">
              <a:spLocks noChangeArrowheads="1"/>
            </p:cNvSpPr>
            <p:nvPr/>
          </p:nvSpPr>
          <p:spPr bwMode="auto">
            <a:xfrm>
              <a:off x="209" y="3492"/>
              <a:ext cx="60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1200">
                  <a:solidFill>
                    <a:srgbClr val="008000"/>
                  </a:solidFill>
                  <a:latin typeface="Arial" charset="0"/>
                  <a:cs typeface="ＭＳ Ｐゴシック" charset="0"/>
                </a:rPr>
                <a:t>p</a:t>
              </a:r>
              <a:r>
                <a:rPr lang="en-US" altLang="ja-JP" sz="1200" baseline="-25000">
                  <a:solidFill>
                    <a:srgbClr val="008000"/>
                  </a:solidFill>
                  <a:latin typeface="Arial" charset="0"/>
                  <a:cs typeface="ＭＳ Ｐゴシック" charset="0"/>
                </a:rPr>
                <a:t>H</a:t>
              </a:r>
              <a:r>
                <a:rPr lang="en-US" altLang="ja-JP" sz="1200">
                  <a:solidFill>
                    <a:srgbClr val="008000"/>
                  </a:solidFill>
                  <a:latin typeface="Arial" charset="0"/>
                  <a:cs typeface="ＭＳ Ｐゴシック" charset="0"/>
                </a:rPr>
                <a:t> ~ 10</a:t>
              </a:r>
              <a:r>
                <a:rPr lang="en-US" altLang="ja-JP" sz="1200" baseline="30000">
                  <a:solidFill>
                    <a:srgbClr val="008000"/>
                  </a:solidFill>
                  <a:latin typeface="Arial" charset="0"/>
                  <a:cs typeface="ＭＳ Ｐゴシック" charset="0"/>
                </a:rPr>
                <a:t>-9</a:t>
              </a:r>
              <a:r>
                <a:rPr lang="en-US" altLang="ja-JP" sz="1200">
                  <a:solidFill>
                    <a:srgbClr val="008000"/>
                  </a:solidFill>
                  <a:latin typeface="Arial" charset="0"/>
                  <a:cs typeface="ＭＳ Ｐゴシック" charset="0"/>
                </a:rPr>
                <a:t> p</a:t>
              </a:r>
              <a:r>
                <a:rPr lang="en-US" altLang="ja-JP" sz="1200" baseline="-25000">
                  <a:solidFill>
                    <a:srgbClr val="008000"/>
                  </a:solidFill>
                  <a:latin typeface="Arial" charset="0"/>
                  <a:cs typeface="ＭＳ Ｐゴシック" charset="0"/>
                </a:rPr>
                <a:t>0</a:t>
              </a:r>
            </a:p>
          </p:txBody>
        </p:sp>
        <p:sp>
          <p:nvSpPr>
            <p:cNvPr id="125042" name="Line 114"/>
            <p:cNvSpPr>
              <a:spLocks noChangeShapeType="1"/>
            </p:cNvSpPr>
            <p:nvPr/>
          </p:nvSpPr>
          <p:spPr bwMode="auto">
            <a:xfrm>
              <a:off x="1580" y="2566"/>
              <a:ext cx="439" cy="319"/>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5043" name="Text Box 115"/>
            <p:cNvSpPr txBox="1">
              <a:spLocks noChangeArrowheads="1"/>
            </p:cNvSpPr>
            <p:nvPr/>
          </p:nvSpPr>
          <p:spPr bwMode="auto">
            <a:xfrm>
              <a:off x="1570" y="2848"/>
              <a:ext cx="835"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1000">
                  <a:solidFill>
                    <a:schemeClr val="accent2"/>
                  </a:solidFill>
                  <a:latin typeface="Garrison Sans" charset="0"/>
                  <a:cs typeface="ＭＳ Ｐゴシック" charset="0"/>
                </a:rPr>
                <a:t>sample temperature </a:t>
              </a:r>
            </a:p>
            <a:p>
              <a:pPr>
                <a:defRPr/>
              </a:pPr>
              <a:r>
                <a:rPr lang="en-US" altLang="ja-JP" sz="1000">
                  <a:solidFill>
                    <a:schemeClr val="accent2"/>
                  </a:solidFill>
                  <a:latin typeface="Garrison Sans" charset="0"/>
                  <a:cs typeface="ＭＳ Ｐゴシック" charset="0"/>
                </a:rPr>
                <a:t>100…1000K</a:t>
              </a:r>
            </a:p>
          </p:txBody>
        </p:sp>
        <p:sp>
          <p:nvSpPr>
            <p:cNvPr id="125044" name="Line 116"/>
            <p:cNvSpPr>
              <a:spLocks noChangeShapeType="1"/>
            </p:cNvSpPr>
            <p:nvPr/>
          </p:nvSpPr>
          <p:spPr bwMode="auto">
            <a:xfrm rot="479571">
              <a:off x="816" y="2503"/>
              <a:ext cx="657" cy="4"/>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5045" name="Text Box 117"/>
            <p:cNvSpPr txBox="1">
              <a:spLocks noChangeArrowheads="1"/>
            </p:cNvSpPr>
            <p:nvPr/>
          </p:nvSpPr>
          <p:spPr bwMode="auto">
            <a:xfrm rot="479571">
              <a:off x="464" y="2354"/>
              <a:ext cx="328"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a:defRPr/>
              </a:pPr>
              <a:r>
                <a:rPr lang="en-US" altLang="ja-JP" sz="1400">
                  <a:solidFill>
                    <a:srgbClr val="FF3300"/>
                  </a:solidFill>
                  <a:latin typeface="Garrison Sans" charset="0"/>
                  <a:cs typeface="ＭＳ Ｐゴシック" charset="0"/>
                </a:rPr>
                <a:t>X-rays</a:t>
              </a:r>
              <a:endParaRPr lang="en-US" altLang="ja-JP" sz="1400">
                <a:solidFill>
                  <a:srgbClr val="FF3300"/>
                </a:solidFill>
                <a:latin typeface="Garrison Sans" charset="0"/>
                <a:cs typeface="ＭＳ Ｐゴシック" charset="0"/>
                <a:sym typeface="Symbol" charset="0"/>
              </a:endParaRPr>
            </a:p>
          </p:txBody>
        </p:sp>
        <p:sp>
          <p:nvSpPr>
            <p:cNvPr id="125046" name="Freeform 118"/>
            <p:cNvSpPr>
              <a:spLocks/>
            </p:cNvSpPr>
            <p:nvPr/>
          </p:nvSpPr>
          <p:spPr bwMode="auto">
            <a:xfrm rot="479571">
              <a:off x="387" y="2318"/>
              <a:ext cx="934" cy="290"/>
            </a:xfrm>
            <a:custGeom>
              <a:avLst/>
              <a:gdLst>
                <a:gd name="T0" fmla="*/ 0 w 750"/>
                <a:gd name="T1" fmla="*/ 0 h 193"/>
                <a:gd name="T2" fmla="*/ 532 w 750"/>
                <a:gd name="T3" fmla="*/ 0 h 193"/>
                <a:gd name="T4" fmla="*/ 532 w 750"/>
                <a:gd name="T5" fmla="*/ 72 h 193"/>
                <a:gd name="T6" fmla="*/ 750 w 750"/>
                <a:gd name="T7" fmla="*/ 72 h 193"/>
                <a:gd name="T8" fmla="*/ 750 w 750"/>
                <a:gd name="T9" fmla="*/ 121 h 193"/>
                <a:gd name="T10" fmla="*/ 532 w 750"/>
                <a:gd name="T11" fmla="*/ 121 h 193"/>
                <a:gd name="T12" fmla="*/ 532 w 750"/>
                <a:gd name="T13" fmla="*/ 193 h 193"/>
                <a:gd name="T14" fmla="*/ 0 w 750"/>
                <a:gd name="T15" fmla="*/ 193 h 1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93">
                  <a:moveTo>
                    <a:pt x="0" y="0"/>
                  </a:moveTo>
                  <a:lnTo>
                    <a:pt x="532" y="0"/>
                  </a:lnTo>
                  <a:lnTo>
                    <a:pt x="532" y="72"/>
                  </a:lnTo>
                  <a:lnTo>
                    <a:pt x="750" y="72"/>
                  </a:lnTo>
                  <a:lnTo>
                    <a:pt x="750" y="121"/>
                  </a:lnTo>
                  <a:lnTo>
                    <a:pt x="532" y="121"/>
                  </a:lnTo>
                  <a:lnTo>
                    <a:pt x="532" y="193"/>
                  </a:lnTo>
                  <a:lnTo>
                    <a:pt x="0" y="193"/>
                  </a:ln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125047" name="Line 119"/>
            <p:cNvSpPr>
              <a:spLocks noChangeShapeType="1"/>
            </p:cNvSpPr>
            <p:nvPr/>
          </p:nvSpPr>
          <p:spPr bwMode="auto">
            <a:xfrm rot="479571">
              <a:off x="1318" y="2492"/>
              <a:ext cx="0" cy="72"/>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5048" name="Line 120"/>
            <p:cNvSpPr>
              <a:spLocks noChangeShapeType="1"/>
            </p:cNvSpPr>
            <p:nvPr/>
          </p:nvSpPr>
          <p:spPr bwMode="auto">
            <a:xfrm>
              <a:off x="785" y="1959"/>
              <a:ext cx="527" cy="510"/>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5049" name="Text Box 121"/>
            <p:cNvSpPr txBox="1">
              <a:spLocks noChangeArrowheads="1"/>
            </p:cNvSpPr>
            <p:nvPr/>
          </p:nvSpPr>
          <p:spPr bwMode="auto">
            <a:xfrm>
              <a:off x="260" y="1779"/>
              <a:ext cx="583"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1000">
                  <a:solidFill>
                    <a:schemeClr val="accent2"/>
                  </a:solidFill>
                  <a:latin typeface="Garrison Sans" charset="0"/>
                  <a:cs typeface="ＭＳ Ｐゴシック" charset="0"/>
                </a:rPr>
                <a:t>SiN</a:t>
              </a:r>
              <a:r>
                <a:rPr lang="en-US" altLang="ja-JP" sz="1000" baseline="-25000">
                  <a:solidFill>
                    <a:schemeClr val="accent2"/>
                  </a:solidFill>
                  <a:latin typeface="Garrison Sans" charset="0"/>
                  <a:cs typeface="ＭＳ Ｐゴシック" charset="0"/>
                </a:rPr>
                <a:t>x</a:t>
              </a:r>
              <a:r>
                <a:rPr lang="en-US" altLang="ja-JP" sz="1000">
                  <a:solidFill>
                    <a:schemeClr val="accent2"/>
                  </a:solidFill>
                  <a:latin typeface="Garrison Sans" charset="0"/>
                  <a:cs typeface="ＭＳ Ｐゴシック" charset="0"/>
                </a:rPr>
                <a:t> window,</a:t>
              </a:r>
            </a:p>
            <a:p>
              <a:pPr>
                <a:defRPr/>
              </a:pPr>
              <a:r>
                <a:rPr lang="en-US" altLang="ja-JP" sz="1000">
                  <a:solidFill>
                    <a:schemeClr val="accent2"/>
                  </a:solidFill>
                  <a:latin typeface="Garrison Sans" charset="0"/>
                  <a:cs typeface="ＭＳ Ｐゴシック" charset="0"/>
                </a:rPr>
                <a:t>100 nm thick</a:t>
              </a:r>
            </a:p>
          </p:txBody>
        </p:sp>
        <p:sp>
          <p:nvSpPr>
            <p:cNvPr id="125050" name="Text Box 122"/>
            <p:cNvSpPr txBox="1">
              <a:spLocks noChangeArrowheads="1"/>
            </p:cNvSpPr>
            <p:nvPr/>
          </p:nvSpPr>
          <p:spPr bwMode="auto">
            <a:xfrm>
              <a:off x="1244" y="2886"/>
              <a:ext cx="206"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1200">
                  <a:solidFill>
                    <a:srgbClr val="008000"/>
                  </a:solidFill>
                  <a:latin typeface="Arial" charset="0"/>
                  <a:cs typeface="ＭＳ Ｐゴシック" charset="0"/>
                </a:rPr>
                <a:t>p</a:t>
              </a:r>
              <a:r>
                <a:rPr lang="en-US" altLang="ja-JP" sz="1200" baseline="-25000">
                  <a:solidFill>
                    <a:srgbClr val="008000"/>
                  </a:solidFill>
                  <a:latin typeface="Arial" charset="0"/>
                  <a:cs typeface="ＭＳ Ｐゴシック" charset="0"/>
                </a:rPr>
                <a:t>1</a:t>
              </a:r>
            </a:p>
          </p:txBody>
        </p:sp>
        <p:sp>
          <p:nvSpPr>
            <p:cNvPr id="125051" name="Line 123"/>
            <p:cNvSpPr>
              <a:spLocks noChangeShapeType="1"/>
            </p:cNvSpPr>
            <p:nvPr/>
          </p:nvSpPr>
          <p:spPr bwMode="auto">
            <a:xfrm>
              <a:off x="994" y="3533"/>
              <a:ext cx="192" cy="143"/>
            </a:xfrm>
            <a:prstGeom prst="line">
              <a:avLst/>
            </a:prstGeom>
            <a:noFill/>
            <a:ln w="9525">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5052" name="Line 124"/>
            <p:cNvSpPr>
              <a:spLocks noChangeShapeType="1"/>
            </p:cNvSpPr>
            <p:nvPr/>
          </p:nvSpPr>
          <p:spPr bwMode="auto">
            <a:xfrm>
              <a:off x="1186" y="3245"/>
              <a:ext cx="192" cy="144"/>
            </a:xfrm>
            <a:prstGeom prst="line">
              <a:avLst/>
            </a:prstGeom>
            <a:noFill/>
            <a:ln w="9525">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5053" name="Line 125"/>
            <p:cNvSpPr>
              <a:spLocks noChangeShapeType="1"/>
            </p:cNvSpPr>
            <p:nvPr/>
          </p:nvSpPr>
          <p:spPr bwMode="auto">
            <a:xfrm>
              <a:off x="1378" y="3053"/>
              <a:ext cx="192" cy="144"/>
            </a:xfrm>
            <a:prstGeom prst="line">
              <a:avLst/>
            </a:prstGeom>
            <a:noFill/>
            <a:ln w="9525">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5054" name="Text Box 126"/>
            <p:cNvSpPr txBox="1">
              <a:spLocks noChangeArrowheads="1"/>
            </p:cNvSpPr>
            <p:nvPr/>
          </p:nvSpPr>
          <p:spPr bwMode="auto">
            <a:xfrm rot="18529257">
              <a:off x="1000" y="3383"/>
              <a:ext cx="820"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1000">
                  <a:solidFill>
                    <a:srgbClr val="008000"/>
                  </a:solidFill>
                  <a:latin typeface="Garrison Sans" charset="0"/>
                  <a:cs typeface="ＭＳ Ｐゴシック" charset="0"/>
                </a:rPr>
                <a:t>differential pumping</a:t>
              </a:r>
            </a:p>
          </p:txBody>
        </p:sp>
        <p:grpSp>
          <p:nvGrpSpPr>
            <p:cNvPr id="57408" name="Group 127"/>
            <p:cNvGrpSpPr>
              <a:grpSpLocks/>
            </p:cNvGrpSpPr>
            <p:nvPr/>
          </p:nvGrpSpPr>
          <p:grpSpPr bwMode="auto">
            <a:xfrm>
              <a:off x="680" y="2556"/>
              <a:ext cx="782" cy="955"/>
              <a:chOff x="1414" y="2022"/>
              <a:chExt cx="762" cy="932"/>
            </a:xfrm>
          </p:grpSpPr>
          <p:sp>
            <p:nvSpPr>
              <p:cNvPr id="125056" name="Freeform 128"/>
              <p:cNvSpPr>
                <a:spLocks/>
              </p:cNvSpPr>
              <p:nvPr/>
            </p:nvSpPr>
            <p:spPr bwMode="auto">
              <a:xfrm>
                <a:off x="1414" y="2022"/>
                <a:ext cx="760" cy="932"/>
              </a:xfrm>
              <a:custGeom>
                <a:avLst/>
                <a:gdLst>
                  <a:gd name="T0" fmla="*/ 759 w 759"/>
                  <a:gd name="T1" fmla="*/ 0 h 932"/>
                  <a:gd name="T2" fmla="*/ 538 w 759"/>
                  <a:gd name="T3" fmla="*/ 202 h 932"/>
                  <a:gd name="T4" fmla="*/ 416 w 759"/>
                  <a:gd name="T5" fmla="*/ 429 h 932"/>
                  <a:gd name="T6" fmla="*/ 352 w 759"/>
                  <a:gd name="T7" fmla="*/ 580 h 932"/>
                  <a:gd name="T8" fmla="*/ 212 w 759"/>
                  <a:gd name="T9" fmla="*/ 682 h 932"/>
                  <a:gd name="T10" fmla="*/ 58 w 759"/>
                  <a:gd name="T11" fmla="*/ 772 h 932"/>
                  <a:gd name="T12" fmla="*/ 0 w 759"/>
                  <a:gd name="T13" fmla="*/ 932 h 932"/>
                </a:gdLst>
                <a:ahLst/>
                <a:cxnLst>
                  <a:cxn ang="0">
                    <a:pos x="T0" y="T1"/>
                  </a:cxn>
                  <a:cxn ang="0">
                    <a:pos x="T2" y="T3"/>
                  </a:cxn>
                  <a:cxn ang="0">
                    <a:pos x="T4" y="T5"/>
                  </a:cxn>
                  <a:cxn ang="0">
                    <a:pos x="T6" y="T7"/>
                  </a:cxn>
                  <a:cxn ang="0">
                    <a:pos x="T8" y="T9"/>
                  </a:cxn>
                  <a:cxn ang="0">
                    <a:pos x="T10" y="T11"/>
                  </a:cxn>
                  <a:cxn ang="0">
                    <a:pos x="T12" y="T13"/>
                  </a:cxn>
                </a:cxnLst>
                <a:rect l="0" t="0" r="r" b="b"/>
                <a:pathLst>
                  <a:path w="759" h="932">
                    <a:moveTo>
                      <a:pt x="759" y="0"/>
                    </a:moveTo>
                    <a:cubicBezTo>
                      <a:pt x="677" y="65"/>
                      <a:pt x="595" y="131"/>
                      <a:pt x="538" y="202"/>
                    </a:cubicBezTo>
                    <a:cubicBezTo>
                      <a:pt x="481" y="273"/>
                      <a:pt x="447" y="366"/>
                      <a:pt x="416" y="429"/>
                    </a:cubicBezTo>
                    <a:cubicBezTo>
                      <a:pt x="385" y="492"/>
                      <a:pt x="386" y="538"/>
                      <a:pt x="352" y="580"/>
                    </a:cubicBezTo>
                    <a:cubicBezTo>
                      <a:pt x="318" y="622"/>
                      <a:pt x="261" y="650"/>
                      <a:pt x="212" y="682"/>
                    </a:cubicBezTo>
                    <a:cubicBezTo>
                      <a:pt x="163" y="714"/>
                      <a:pt x="93" y="730"/>
                      <a:pt x="58" y="772"/>
                    </a:cubicBezTo>
                    <a:cubicBezTo>
                      <a:pt x="23" y="814"/>
                      <a:pt x="10" y="905"/>
                      <a:pt x="0" y="932"/>
                    </a:cubicBezTo>
                  </a:path>
                </a:pathLst>
              </a:custGeom>
              <a:noFill/>
              <a:ln w="952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5057" name="Freeform 129"/>
              <p:cNvSpPr>
                <a:spLocks/>
              </p:cNvSpPr>
              <p:nvPr/>
            </p:nvSpPr>
            <p:spPr bwMode="auto">
              <a:xfrm>
                <a:off x="1418" y="2022"/>
                <a:ext cx="758" cy="932"/>
              </a:xfrm>
              <a:custGeom>
                <a:avLst/>
                <a:gdLst>
                  <a:gd name="T0" fmla="*/ 758 w 758"/>
                  <a:gd name="T1" fmla="*/ 0 h 932"/>
                  <a:gd name="T2" fmla="*/ 598 w 758"/>
                  <a:gd name="T3" fmla="*/ 272 h 932"/>
                  <a:gd name="T4" fmla="*/ 416 w 758"/>
                  <a:gd name="T5" fmla="*/ 423 h 932"/>
                  <a:gd name="T6" fmla="*/ 268 w 758"/>
                  <a:gd name="T7" fmla="*/ 512 h 932"/>
                  <a:gd name="T8" fmla="*/ 204 w 758"/>
                  <a:gd name="T9" fmla="*/ 682 h 932"/>
                  <a:gd name="T10" fmla="*/ 134 w 758"/>
                  <a:gd name="T11" fmla="*/ 842 h 932"/>
                  <a:gd name="T12" fmla="*/ 0 w 758"/>
                  <a:gd name="T13" fmla="*/ 932 h 932"/>
                </a:gdLst>
                <a:ahLst/>
                <a:cxnLst>
                  <a:cxn ang="0">
                    <a:pos x="T0" y="T1"/>
                  </a:cxn>
                  <a:cxn ang="0">
                    <a:pos x="T2" y="T3"/>
                  </a:cxn>
                  <a:cxn ang="0">
                    <a:pos x="T4" y="T5"/>
                  </a:cxn>
                  <a:cxn ang="0">
                    <a:pos x="T6" y="T7"/>
                  </a:cxn>
                  <a:cxn ang="0">
                    <a:pos x="T8" y="T9"/>
                  </a:cxn>
                  <a:cxn ang="0">
                    <a:pos x="T10" y="T11"/>
                  </a:cxn>
                  <a:cxn ang="0">
                    <a:pos x="T12" y="T13"/>
                  </a:cxn>
                </a:cxnLst>
                <a:rect l="0" t="0" r="r" b="b"/>
                <a:pathLst>
                  <a:path w="758" h="932">
                    <a:moveTo>
                      <a:pt x="758" y="0"/>
                    </a:moveTo>
                    <a:cubicBezTo>
                      <a:pt x="706" y="101"/>
                      <a:pt x="655" y="202"/>
                      <a:pt x="598" y="272"/>
                    </a:cubicBezTo>
                    <a:cubicBezTo>
                      <a:pt x="541" y="342"/>
                      <a:pt x="471" y="383"/>
                      <a:pt x="416" y="423"/>
                    </a:cubicBezTo>
                    <a:cubicBezTo>
                      <a:pt x="361" y="463"/>
                      <a:pt x="303" y="469"/>
                      <a:pt x="268" y="512"/>
                    </a:cubicBezTo>
                    <a:cubicBezTo>
                      <a:pt x="233" y="555"/>
                      <a:pt x="226" y="627"/>
                      <a:pt x="204" y="682"/>
                    </a:cubicBezTo>
                    <a:cubicBezTo>
                      <a:pt x="182" y="737"/>
                      <a:pt x="168" y="800"/>
                      <a:pt x="134" y="842"/>
                    </a:cubicBezTo>
                    <a:cubicBezTo>
                      <a:pt x="100" y="884"/>
                      <a:pt x="50" y="908"/>
                      <a:pt x="0" y="932"/>
                    </a:cubicBezTo>
                  </a:path>
                </a:pathLst>
              </a:custGeom>
              <a:noFill/>
              <a:ln w="952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sp>
          <p:nvSpPr>
            <p:cNvPr id="125058" name="Text Box 130"/>
            <p:cNvSpPr txBox="1">
              <a:spLocks noChangeArrowheads="1"/>
            </p:cNvSpPr>
            <p:nvPr/>
          </p:nvSpPr>
          <p:spPr bwMode="auto">
            <a:xfrm>
              <a:off x="340" y="3799"/>
              <a:ext cx="615"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1000">
                  <a:latin typeface="Garrison Sans" charset="0"/>
                  <a:cs typeface="ＭＳ Ｐゴシック" charset="0"/>
                </a:rPr>
                <a:t>hemispherical</a:t>
              </a:r>
            </a:p>
            <a:p>
              <a:pPr>
                <a:defRPr/>
              </a:pPr>
              <a:r>
                <a:rPr lang="en-US" altLang="ja-JP" sz="1000">
                  <a:latin typeface="Garrison Sans" charset="0"/>
                  <a:cs typeface="ＭＳ Ｐゴシック" charset="0"/>
                </a:rPr>
                <a:t>analyzer</a:t>
              </a:r>
            </a:p>
          </p:txBody>
        </p:sp>
        <p:sp>
          <p:nvSpPr>
            <p:cNvPr id="125059" name="Text Box 131"/>
            <p:cNvSpPr txBox="1">
              <a:spLocks noChangeArrowheads="1"/>
            </p:cNvSpPr>
            <p:nvPr/>
          </p:nvSpPr>
          <p:spPr bwMode="auto">
            <a:xfrm>
              <a:off x="1073" y="2730"/>
              <a:ext cx="197"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1200">
                  <a:solidFill>
                    <a:srgbClr val="FF6600"/>
                  </a:solidFill>
                  <a:latin typeface="Arial" charset="0"/>
                  <a:cs typeface="ＭＳ Ｐゴシック" charset="0"/>
                </a:rPr>
                <a:t>e</a:t>
              </a:r>
              <a:r>
                <a:rPr lang="en-US" altLang="ja-JP" sz="1200" baseline="30000">
                  <a:solidFill>
                    <a:srgbClr val="FF6600"/>
                  </a:solidFill>
                  <a:latin typeface="Arial" charset="0"/>
                  <a:cs typeface="ＭＳ Ｐゴシック" charset="0"/>
                </a:rPr>
                <a:t>-</a:t>
              </a:r>
            </a:p>
          </p:txBody>
        </p:sp>
        <p:sp>
          <p:nvSpPr>
            <p:cNvPr id="125060" name="Rectangle 132"/>
            <p:cNvSpPr>
              <a:spLocks noChangeArrowheads="1"/>
            </p:cNvSpPr>
            <p:nvPr/>
          </p:nvSpPr>
          <p:spPr bwMode="auto">
            <a:xfrm>
              <a:off x="1253" y="1568"/>
              <a:ext cx="237" cy="8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5061" name="Line 133"/>
            <p:cNvSpPr>
              <a:spLocks noChangeShapeType="1"/>
            </p:cNvSpPr>
            <p:nvPr/>
          </p:nvSpPr>
          <p:spPr bwMode="auto">
            <a:xfrm flipV="1">
              <a:off x="1325" y="1344"/>
              <a:ext cx="0" cy="2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5062" name="Line 134"/>
            <p:cNvSpPr>
              <a:spLocks noChangeShapeType="1"/>
            </p:cNvSpPr>
            <p:nvPr/>
          </p:nvSpPr>
          <p:spPr bwMode="auto">
            <a:xfrm flipV="1">
              <a:off x="1415" y="1430"/>
              <a:ext cx="0" cy="13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5063" name="Line 135"/>
            <p:cNvSpPr>
              <a:spLocks noChangeShapeType="1"/>
            </p:cNvSpPr>
            <p:nvPr/>
          </p:nvSpPr>
          <p:spPr bwMode="auto">
            <a:xfrm flipV="1">
              <a:off x="1231" y="1493"/>
              <a:ext cx="283" cy="21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5064" name="Text Box 136"/>
            <p:cNvSpPr txBox="1">
              <a:spLocks noChangeArrowheads="1"/>
            </p:cNvSpPr>
            <p:nvPr/>
          </p:nvSpPr>
          <p:spPr bwMode="auto">
            <a:xfrm>
              <a:off x="838" y="1529"/>
              <a:ext cx="440" cy="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900">
                  <a:latin typeface="Garrison Sans" charset="0"/>
                  <a:cs typeface="ＭＳ Ｐゴシック" charset="0"/>
                </a:rPr>
                <a:t>leak valve</a:t>
              </a:r>
            </a:p>
          </p:txBody>
        </p:sp>
        <p:sp>
          <p:nvSpPr>
            <p:cNvPr id="125065" name="Line 137"/>
            <p:cNvSpPr>
              <a:spLocks noChangeShapeType="1"/>
            </p:cNvSpPr>
            <p:nvPr/>
          </p:nvSpPr>
          <p:spPr bwMode="auto">
            <a:xfrm>
              <a:off x="1312" y="1343"/>
              <a:ext cx="59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5066" name="Line 138"/>
            <p:cNvSpPr>
              <a:spLocks noChangeShapeType="1"/>
            </p:cNvSpPr>
            <p:nvPr/>
          </p:nvSpPr>
          <p:spPr bwMode="auto">
            <a:xfrm>
              <a:off x="1907" y="1335"/>
              <a:ext cx="0"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5067" name="Line 139"/>
            <p:cNvSpPr>
              <a:spLocks noChangeShapeType="1"/>
            </p:cNvSpPr>
            <p:nvPr/>
          </p:nvSpPr>
          <p:spPr bwMode="auto">
            <a:xfrm flipH="1">
              <a:off x="1653" y="1578"/>
              <a:ext cx="25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5068" name="Line 140"/>
            <p:cNvSpPr>
              <a:spLocks noChangeShapeType="1"/>
            </p:cNvSpPr>
            <p:nvPr/>
          </p:nvSpPr>
          <p:spPr bwMode="auto">
            <a:xfrm flipV="1">
              <a:off x="1653" y="1417"/>
              <a:ext cx="2" cy="16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5069" name="Line 141"/>
            <p:cNvSpPr>
              <a:spLocks noChangeShapeType="1"/>
            </p:cNvSpPr>
            <p:nvPr/>
          </p:nvSpPr>
          <p:spPr bwMode="auto">
            <a:xfrm flipH="1">
              <a:off x="1408" y="1417"/>
              <a:ext cx="24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5070" name="Text Box 142"/>
            <p:cNvSpPr txBox="1">
              <a:spLocks noChangeArrowheads="1"/>
            </p:cNvSpPr>
            <p:nvPr/>
          </p:nvSpPr>
          <p:spPr bwMode="auto">
            <a:xfrm>
              <a:off x="1671" y="1448"/>
              <a:ext cx="252" cy="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900">
                  <a:latin typeface="Garrison Sans" charset="0"/>
                  <a:cs typeface="ＭＳ Ｐゴシック" charset="0"/>
                </a:rPr>
                <a:t>H</a:t>
              </a:r>
              <a:r>
                <a:rPr lang="en-US" altLang="ja-JP" sz="900" baseline="-25000">
                  <a:latin typeface="Garrison Sans" charset="0"/>
                  <a:cs typeface="ＭＳ Ｐゴシック" charset="0"/>
                </a:rPr>
                <a:t>2</a:t>
              </a:r>
              <a:r>
                <a:rPr lang="en-US" altLang="ja-JP" sz="900">
                  <a:latin typeface="Garrison Sans" charset="0"/>
                  <a:cs typeface="ＭＳ Ｐゴシック" charset="0"/>
                </a:rPr>
                <a:t>O</a:t>
              </a:r>
            </a:p>
          </p:txBody>
        </p:sp>
      </p:grpSp>
      <p:sp>
        <p:nvSpPr>
          <p:cNvPr id="143" name="Title 1"/>
          <p:cNvSpPr>
            <a:spLocks noGrp="1"/>
          </p:cNvSpPr>
          <p:nvPr>
            <p:ph type="title"/>
          </p:nvPr>
        </p:nvSpPr>
        <p:spPr>
          <a:xfrm>
            <a:off x="457200" y="274638"/>
            <a:ext cx="8229600" cy="1143000"/>
          </a:xfrm>
        </p:spPr>
        <p:txBody>
          <a:bodyPr>
            <a:normAutofit/>
          </a:bodyPr>
          <a:lstStyle/>
          <a:p>
            <a:r>
              <a:rPr lang="en-US" sz="3600" dirty="0" err="1" smtClean="0"/>
              <a:t>Elektronspektroskopi</a:t>
            </a:r>
            <a:r>
              <a:rPr lang="en-US" sz="3600" dirty="0" smtClean="0"/>
              <a:t> vid </a:t>
            </a:r>
            <a:r>
              <a:rPr lang="en-US" sz="3600" dirty="0" err="1" smtClean="0"/>
              <a:t>höga</a:t>
            </a:r>
            <a:r>
              <a:rPr lang="en-US" sz="3600" dirty="0" smtClean="0"/>
              <a:t> </a:t>
            </a:r>
            <a:r>
              <a:rPr lang="en-US" sz="3600" dirty="0" err="1" smtClean="0"/>
              <a:t>tryck</a:t>
            </a:r>
            <a:endParaRPr lang="en-US" sz="3600" dirty="0"/>
          </a:p>
        </p:txBody>
      </p:sp>
    </p:spTree>
    <p:extLst>
      <p:ext uri="{BB962C8B-B14F-4D97-AF65-F5344CB8AC3E}">
        <p14:creationId xmlns:p14="http://schemas.microsoft.com/office/powerpoint/2010/main" val="3483133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Pt4f.png"/>
          <p:cNvPicPr>
            <a:picLocks noChangeAspect="1"/>
          </p:cNvPicPr>
          <p:nvPr/>
        </p:nvPicPr>
        <p:blipFill rotWithShape="1">
          <a:blip r:embed="rId2" cstate="print">
            <a:extLst>
              <a:ext uri="{28A0092B-C50C-407E-A947-70E740481C1C}">
                <a14:useLocalDpi xmlns:a14="http://schemas.microsoft.com/office/drawing/2010/main" val="0"/>
              </a:ext>
            </a:extLst>
          </a:blip>
          <a:srcRect l="-6985" t="-3208" r="-3954" b="-2"/>
          <a:stretch/>
        </p:blipFill>
        <p:spPr bwMode="auto">
          <a:xfrm>
            <a:off x="5943600" y="1439960"/>
            <a:ext cx="2978349" cy="5117236"/>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US" sz="3600" dirty="0" smtClean="0"/>
              <a:t>Instrument at Stanford</a:t>
            </a:r>
            <a:endParaRPr lang="en-US" sz="3600" dirty="0"/>
          </a:p>
        </p:txBody>
      </p:sp>
      <p:pic>
        <p:nvPicPr>
          <p:cNvPr id="4" name="Content Placeholder 3" descr="C:\Users\Hernan\AppData\Local\Temp\text3017-29.png"/>
          <p:cNvPicPr>
            <a:picLocks noGrp="1" noChangeAspect="1" noChangeArrowheads="1"/>
          </p:cNvPicPr>
          <p:nvPr>
            <p:ph idx="1"/>
          </p:nvPr>
        </p:nvPicPr>
        <p:blipFill>
          <a:blip r:embed="rId3" cstate="print"/>
          <a:srcRect/>
          <a:stretch>
            <a:fillRect/>
          </a:stretch>
        </p:blipFill>
        <p:spPr bwMode="auto">
          <a:xfrm>
            <a:off x="2890868" y="1600200"/>
            <a:ext cx="3362263" cy="4525963"/>
          </a:xfrm>
          <a:prstGeom prst="rect">
            <a:avLst/>
          </a:prstGeom>
          <a:noFill/>
        </p:spPr>
      </p:pic>
      <p:pic>
        <p:nvPicPr>
          <p:cNvPr id="5" name="Picture 5"/>
          <p:cNvPicPr>
            <a:picLocks noChangeAspect="1" noChangeArrowheads="1"/>
          </p:cNvPicPr>
          <p:nvPr/>
        </p:nvPicPr>
        <p:blipFill>
          <a:blip r:embed="rId4" cstate="print"/>
          <a:srcRect/>
          <a:stretch>
            <a:fillRect/>
          </a:stretch>
        </p:blipFill>
        <p:spPr bwMode="auto">
          <a:xfrm>
            <a:off x="0" y="2338846"/>
            <a:ext cx="5715000" cy="3833354"/>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1B94ED77-072A-4969-8E38-6317CBD7FBF3}" type="slidenum">
              <a:rPr lang="en-US" smtClean="0"/>
              <a:pPr/>
              <a:t>19</a:t>
            </a:fld>
            <a:endParaRPr lang="en-US"/>
          </a:p>
        </p:txBody>
      </p:sp>
      <p:sp>
        <p:nvSpPr>
          <p:cNvPr id="9" name="Rectangle 1"/>
          <p:cNvSpPr>
            <a:spLocks noChangeArrowheads="1"/>
          </p:cNvSpPr>
          <p:nvPr/>
        </p:nvSpPr>
        <p:spPr bwMode="auto">
          <a:xfrm>
            <a:off x="111261" y="6461838"/>
            <a:ext cx="8859750" cy="28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91" tIns="32146" rIns="64291" bIns="32146">
            <a:spAutoFit/>
          </a:bodyPr>
          <a:lstStyle/>
          <a:p>
            <a:r>
              <a:rPr lang="en-US" sz="1400" dirty="0" smtClean="0">
                <a:latin typeface="+mj-lt"/>
              </a:rPr>
              <a:t>Kaya</a:t>
            </a:r>
            <a:r>
              <a:rPr lang="en-US" sz="1400" dirty="0">
                <a:latin typeface="+mj-lt"/>
              </a:rPr>
              <a:t>, </a:t>
            </a:r>
            <a:r>
              <a:rPr lang="en-US" sz="1400" dirty="0" err="1" smtClean="0">
                <a:latin typeface="+mj-lt"/>
              </a:rPr>
              <a:t>Näslund</a:t>
            </a:r>
            <a:r>
              <a:rPr lang="en-US" sz="1400" dirty="0">
                <a:latin typeface="+mj-lt"/>
              </a:rPr>
              <a:t>, </a:t>
            </a:r>
            <a:r>
              <a:rPr lang="en-US" sz="1400" dirty="0" smtClean="0">
                <a:latin typeface="+mj-lt"/>
              </a:rPr>
              <a:t>Ogasawara</a:t>
            </a:r>
            <a:r>
              <a:rPr lang="en-US" sz="1400" dirty="0">
                <a:latin typeface="+mj-lt"/>
              </a:rPr>
              <a:t>, </a:t>
            </a:r>
            <a:r>
              <a:rPr lang="en-US" sz="1400" dirty="0" smtClean="0">
                <a:latin typeface="+mj-lt"/>
              </a:rPr>
              <a:t>Nilsson</a:t>
            </a:r>
            <a:r>
              <a:rPr lang="en-US" sz="1400" dirty="0">
                <a:latin typeface="+mj-lt"/>
              </a:rPr>
              <a:t>, </a:t>
            </a:r>
            <a:r>
              <a:rPr lang="en-US" sz="1400" dirty="0" err="1" smtClean="0">
                <a:latin typeface="+mj-lt"/>
              </a:rPr>
              <a:t>Catal</a:t>
            </a:r>
            <a:r>
              <a:rPr lang="en-US" sz="1400" dirty="0">
                <a:latin typeface="+mj-lt"/>
              </a:rPr>
              <a:t>. Today </a:t>
            </a:r>
            <a:r>
              <a:rPr lang="en-US" sz="1400" b="1" dirty="0">
                <a:latin typeface="+mj-lt"/>
              </a:rPr>
              <a:t>205</a:t>
            </a:r>
            <a:r>
              <a:rPr lang="en-US" sz="1400" dirty="0">
                <a:latin typeface="+mj-lt"/>
              </a:rPr>
              <a:t>, 101 (2013) </a:t>
            </a:r>
          </a:p>
        </p:txBody>
      </p:sp>
    </p:spTree>
    <p:extLst>
      <p:ext uri="{BB962C8B-B14F-4D97-AF65-F5344CB8AC3E}">
        <p14:creationId xmlns:p14="http://schemas.microsoft.com/office/powerpoint/2010/main" val="18723407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iterate type="lt">
                                    <p:tmPct val="0"/>
                                  </p:iterate>
                                  <p:childTnLst>
                                    <p:animMotion origin="layout" path="M 0 -4.44444E-6 L 0.30833 0.00348 " pathEditMode="relative" rAng="0" ptsTypes="AA">
                                      <p:cBhvr>
                                        <p:cTn id="6" dur="2000" fill="hold"/>
                                        <p:tgtEl>
                                          <p:spTgt spid="4"/>
                                        </p:tgtEl>
                                        <p:attrNameLst>
                                          <p:attrName>ppt_x</p:attrName>
                                          <p:attrName>ppt_y</p:attrName>
                                        </p:attrNameLst>
                                      </p:cBhvr>
                                      <p:rCtr x="15400" y="200"/>
                                    </p:animMotion>
                                  </p:childTnLst>
                                </p:cTn>
                              </p:par>
                            </p:childTnLst>
                          </p:cTn>
                        </p:par>
                        <p:par>
                          <p:cTn id="7" fill="hold">
                            <p:stCondLst>
                              <p:cond delay="2000"/>
                            </p:stCondLst>
                            <p:childTnLst>
                              <p:par>
                                <p:cTn id="8" presetID="3" presetClass="entr" presetSubtype="1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iterate type="lt">
                                    <p:tmPct val="0"/>
                                  </p:iterate>
                                  <p:childTnLst>
                                    <p:animEffect transition="out" filter="fade">
                                      <p:cBhvr>
                                        <p:cTn id="14" dur="1000"/>
                                        <p:tgtEl>
                                          <p:spTgt spid="4"/>
                                        </p:tgtEl>
                                      </p:cBhvr>
                                    </p:animEffect>
                                    <p:set>
                                      <p:cBhvr>
                                        <p:cTn id="15" dur="1" fill="hold">
                                          <p:stCondLst>
                                            <p:cond delay="999"/>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linds(horizontal)">
                                      <p:cBhvr>
                                        <p:cTn id="20" dur="500"/>
                                        <p:tgtEl>
                                          <p:spTgt spid="8"/>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E:\XLAM\X-U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704263" cy="628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57200" y="41331"/>
            <a:ext cx="8077200" cy="381000"/>
          </a:xfrm>
          <a:noFill/>
        </p:spPr>
        <p:txBody>
          <a:bodyPr>
            <a:noAutofit/>
          </a:bodyPr>
          <a:lstStyle/>
          <a:p>
            <a:pPr marL="0" indent="0">
              <a:buNone/>
            </a:pPr>
            <a:r>
              <a:rPr lang="en-US" sz="2800" b="0" dirty="0" smtClean="0">
                <a:solidFill>
                  <a:schemeClr val="tx1"/>
                </a:solidFill>
              </a:rPr>
              <a:t>Ambient Pressure XPS: Electrochemical Cell</a:t>
            </a:r>
            <a:endParaRPr lang="en-US" sz="2800" b="0" dirty="0">
              <a:solidFill>
                <a:schemeClr val="tx1"/>
              </a:solidFill>
            </a:endParaRPr>
          </a:p>
        </p:txBody>
      </p:sp>
      <p:pic>
        <p:nvPicPr>
          <p:cNvPr id="17" name="Picture 16"/>
          <p:cNvPicPr/>
          <p:nvPr/>
        </p:nvPicPr>
        <p:blipFill rotWithShape="1">
          <a:blip r:embed="rId2">
            <a:extLst>
              <a:ext uri="{28A0092B-C50C-407E-A947-70E740481C1C}">
                <a14:useLocalDpi xmlns:a14="http://schemas.microsoft.com/office/drawing/2010/main" val="0"/>
              </a:ext>
            </a:extLst>
          </a:blip>
          <a:srcRect r="46646"/>
          <a:stretch/>
        </p:blipFill>
        <p:spPr bwMode="auto">
          <a:xfrm>
            <a:off x="152400" y="1828800"/>
            <a:ext cx="4537710" cy="3824605"/>
          </a:xfrm>
          <a:prstGeom prst="rect">
            <a:avLst/>
          </a:prstGeom>
          <a:ln>
            <a:noFill/>
          </a:ln>
          <a:extLst>
            <a:ext uri="{53640926-AAD7-44d8-BBD7-CCE9431645EC}">
              <a14:shadowObscured xmlns:a14="http://schemas.microsoft.com/office/drawing/2010/main"/>
            </a:ext>
          </a:extLst>
        </p:spPr>
      </p:pic>
      <p:sp>
        <p:nvSpPr>
          <p:cNvPr id="18" name="TextBox 17"/>
          <p:cNvSpPr txBox="1"/>
          <p:nvPr/>
        </p:nvSpPr>
        <p:spPr>
          <a:xfrm>
            <a:off x="457200" y="990600"/>
            <a:ext cx="3758398" cy="646331"/>
          </a:xfrm>
          <a:prstGeom prst="rect">
            <a:avLst/>
          </a:prstGeom>
          <a:noFill/>
        </p:spPr>
        <p:txBody>
          <a:bodyPr wrap="none" rtlCol="0">
            <a:spAutoFit/>
          </a:bodyPr>
          <a:lstStyle/>
          <a:p>
            <a:r>
              <a:rPr lang="en-US" dirty="0" smtClean="0"/>
              <a:t>Demonstration of electrochemical cell</a:t>
            </a:r>
          </a:p>
          <a:p>
            <a:r>
              <a:rPr lang="en-US" dirty="0" smtClean="0"/>
              <a:t>in XPS system</a:t>
            </a:r>
            <a:endParaRPr lang="en-US" dirty="0"/>
          </a:p>
        </p:txBody>
      </p:sp>
      <p:pic>
        <p:nvPicPr>
          <p:cNvPr id="19" name="Picture 18"/>
          <p:cNvPicPr/>
          <p:nvPr/>
        </p:nvPicPr>
        <p:blipFill>
          <a:blip r:embed="rId3">
            <a:extLst>
              <a:ext uri="{28A0092B-C50C-407E-A947-70E740481C1C}">
                <a14:useLocalDpi xmlns:a14="http://schemas.microsoft.com/office/drawing/2010/main" val="0"/>
              </a:ext>
            </a:extLst>
          </a:blip>
          <a:stretch>
            <a:fillRect/>
          </a:stretch>
        </p:blipFill>
        <p:spPr>
          <a:xfrm>
            <a:off x="4601882" y="1991658"/>
            <a:ext cx="3869766" cy="3387166"/>
          </a:xfrm>
          <a:prstGeom prst="rect">
            <a:avLst/>
          </a:prstGeom>
        </p:spPr>
      </p:pic>
      <p:sp>
        <p:nvSpPr>
          <p:cNvPr id="20" name="TextBox 19"/>
          <p:cNvSpPr txBox="1"/>
          <p:nvPr/>
        </p:nvSpPr>
        <p:spPr>
          <a:xfrm>
            <a:off x="4724400" y="914400"/>
            <a:ext cx="3665975" cy="646331"/>
          </a:xfrm>
          <a:prstGeom prst="rect">
            <a:avLst/>
          </a:prstGeom>
          <a:noFill/>
        </p:spPr>
        <p:txBody>
          <a:bodyPr wrap="none" rtlCol="0">
            <a:spAutoFit/>
          </a:bodyPr>
          <a:lstStyle/>
          <a:p>
            <a:r>
              <a:rPr lang="en-US" dirty="0" smtClean="0"/>
              <a:t>Probing oxygenated species</a:t>
            </a:r>
          </a:p>
          <a:p>
            <a:r>
              <a:rPr lang="en-US" dirty="0" smtClean="0"/>
              <a:t>during the oxygen reduction reaction</a:t>
            </a:r>
            <a:endParaRPr lang="en-US" dirty="0"/>
          </a:p>
        </p:txBody>
      </p:sp>
      <p:sp>
        <p:nvSpPr>
          <p:cNvPr id="22" name="TextBox 21"/>
          <p:cNvSpPr txBox="1"/>
          <p:nvPr/>
        </p:nvSpPr>
        <p:spPr>
          <a:xfrm>
            <a:off x="5867400" y="4419600"/>
            <a:ext cx="304800" cy="369332"/>
          </a:xfrm>
          <a:prstGeom prst="rect">
            <a:avLst/>
          </a:prstGeom>
          <a:solidFill>
            <a:schemeClr val="bg1"/>
          </a:solidFill>
        </p:spPr>
        <p:txBody>
          <a:bodyPr wrap="square" rtlCol="0">
            <a:spAutoFit/>
          </a:bodyPr>
          <a:lstStyle/>
          <a:p>
            <a:r>
              <a:rPr lang="en-US" dirty="0" smtClean="0">
                <a:solidFill>
                  <a:srgbClr val="FFFFFF"/>
                </a:solidFill>
              </a:rPr>
              <a:t>r</a:t>
            </a:r>
            <a:endParaRPr lang="en-US" dirty="0">
              <a:solidFill>
                <a:srgbClr val="FFFFFF"/>
              </a:solidFill>
            </a:endParaRPr>
          </a:p>
        </p:txBody>
      </p:sp>
      <p:sp>
        <p:nvSpPr>
          <p:cNvPr id="4" name="TextBox 3"/>
          <p:cNvSpPr txBox="1"/>
          <p:nvPr/>
        </p:nvSpPr>
        <p:spPr>
          <a:xfrm>
            <a:off x="0" y="6400800"/>
            <a:ext cx="8247529" cy="523220"/>
          </a:xfrm>
          <a:prstGeom prst="rect">
            <a:avLst/>
          </a:prstGeom>
          <a:noFill/>
        </p:spPr>
        <p:txBody>
          <a:bodyPr wrap="square" rtlCol="0">
            <a:spAutoFit/>
          </a:bodyPr>
          <a:lstStyle/>
          <a:p>
            <a:r>
              <a:rPr lang="en-US" sz="1400" dirty="0"/>
              <a:t>H. S. </a:t>
            </a:r>
            <a:r>
              <a:rPr lang="en-US" sz="1400" dirty="0" err="1"/>
              <a:t>Casalongue</a:t>
            </a:r>
            <a:r>
              <a:rPr lang="en-US" sz="1400" dirty="0"/>
              <a:t>, S. Kaya, V. </a:t>
            </a:r>
            <a:r>
              <a:rPr lang="en-US" sz="1400" dirty="0" err="1"/>
              <a:t>Viswanathan</a:t>
            </a:r>
            <a:r>
              <a:rPr lang="en-US" sz="1400" dirty="0"/>
              <a:t>, D. J. Miller, D. </a:t>
            </a:r>
            <a:r>
              <a:rPr lang="en-US" sz="1400" dirty="0" err="1"/>
              <a:t>Friebel</a:t>
            </a:r>
            <a:r>
              <a:rPr lang="en-US" sz="1400" dirty="0"/>
              <a:t>, H. A. Hansen, J. K. </a:t>
            </a:r>
            <a:r>
              <a:rPr lang="en-US" sz="1400" dirty="0" err="1"/>
              <a:t>Nørskov</a:t>
            </a:r>
            <a:r>
              <a:rPr lang="en-US" sz="1400" dirty="0"/>
              <a:t>, A. Nilsson and H. </a:t>
            </a:r>
            <a:r>
              <a:rPr lang="en-US" sz="1400" dirty="0" smtClean="0"/>
              <a:t>Ogasawara, Nature </a:t>
            </a:r>
            <a:r>
              <a:rPr lang="en-US" sz="1400" dirty="0"/>
              <a:t>Communication DOI 10.1038/</a:t>
            </a:r>
            <a:r>
              <a:rPr lang="en-US" sz="1400" dirty="0" smtClean="0"/>
              <a:t>ncomms3817</a:t>
            </a:r>
            <a:endParaRPr lang="en-US" sz="1400" dirty="0"/>
          </a:p>
        </p:txBody>
      </p:sp>
    </p:spTree>
    <p:extLst>
      <p:ext uri="{BB962C8B-B14F-4D97-AF65-F5344CB8AC3E}">
        <p14:creationId xmlns:p14="http://schemas.microsoft.com/office/powerpoint/2010/main" val="350210679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a:xfrm>
            <a:off x="524324" y="152401"/>
            <a:ext cx="8229824" cy="626533"/>
          </a:xfrm>
        </p:spPr>
        <p:txBody>
          <a:bodyPr>
            <a:normAutofit/>
          </a:bodyPr>
          <a:lstStyle/>
          <a:p>
            <a:r>
              <a:rPr sz="2800" dirty="0">
                <a:solidFill>
                  <a:srgbClr val="000000"/>
                </a:solidFill>
              </a:rPr>
              <a:t>ORR Intermediates During Operating Fuel Cell</a:t>
            </a:r>
          </a:p>
        </p:txBody>
      </p:sp>
      <p:pic>
        <p:nvPicPr>
          <p:cNvPr id="53250"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040" y="2244700"/>
            <a:ext cx="2350740" cy="304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14"/>
          <p:cNvPicPr>
            <a:picLocks noChangeAspect="1" noChangeArrowheads="1"/>
          </p:cNvPicPr>
          <p:nvPr/>
        </p:nvPicPr>
        <p:blipFill>
          <a:blip r:embed="rId3">
            <a:extLst>
              <a:ext uri="{28A0092B-C50C-407E-A947-70E740481C1C}">
                <a14:useLocalDpi xmlns:a14="http://schemas.microsoft.com/office/drawing/2010/main" val="0"/>
              </a:ext>
            </a:extLst>
          </a:blip>
          <a:srcRect l="50044"/>
          <a:stretch>
            <a:fillRect/>
          </a:stretch>
        </p:blipFill>
        <p:spPr bwMode="auto">
          <a:xfrm>
            <a:off x="3328543" y="1082725"/>
            <a:ext cx="5032995" cy="509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9764" y="6400800"/>
            <a:ext cx="8247529" cy="523220"/>
          </a:xfrm>
          <a:prstGeom prst="rect">
            <a:avLst/>
          </a:prstGeom>
          <a:noFill/>
        </p:spPr>
        <p:txBody>
          <a:bodyPr wrap="square" rtlCol="0">
            <a:spAutoFit/>
          </a:bodyPr>
          <a:lstStyle/>
          <a:p>
            <a:r>
              <a:rPr lang="en-US" sz="1400" dirty="0"/>
              <a:t>H. S. </a:t>
            </a:r>
            <a:r>
              <a:rPr lang="en-US" sz="1400" dirty="0" err="1"/>
              <a:t>Casalongue</a:t>
            </a:r>
            <a:r>
              <a:rPr lang="en-US" sz="1400" dirty="0"/>
              <a:t>, S. Kaya, V. </a:t>
            </a:r>
            <a:r>
              <a:rPr lang="en-US" sz="1400" dirty="0" err="1"/>
              <a:t>Viswanathan</a:t>
            </a:r>
            <a:r>
              <a:rPr lang="en-US" sz="1400" dirty="0"/>
              <a:t>, D. J. Miller, D. </a:t>
            </a:r>
            <a:r>
              <a:rPr lang="en-US" sz="1400" dirty="0" err="1"/>
              <a:t>Friebel</a:t>
            </a:r>
            <a:r>
              <a:rPr lang="en-US" sz="1400" dirty="0"/>
              <a:t>, H. A. Hansen, J. K. </a:t>
            </a:r>
            <a:r>
              <a:rPr lang="en-US" sz="1400" dirty="0" err="1"/>
              <a:t>Nørskov</a:t>
            </a:r>
            <a:r>
              <a:rPr lang="en-US" sz="1400" dirty="0"/>
              <a:t>, A. Nilsson and H. </a:t>
            </a:r>
            <a:r>
              <a:rPr lang="en-US" sz="1400" dirty="0" smtClean="0"/>
              <a:t>Ogasawara, Nature </a:t>
            </a:r>
            <a:r>
              <a:rPr lang="en-US" sz="1400" dirty="0"/>
              <a:t>Communication DOI 10.1038/</a:t>
            </a:r>
            <a:r>
              <a:rPr lang="en-US" sz="1400" dirty="0" smtClean="0"/>
              <a:t>ncomms3817</a:t>
            </a:r>
            <a:endParaRPr lang="en-US" sz="1400" dirty="0"/>
          </a:p>
        </p:txBody>
      </p:sp>
      <p:sp>
        <p:nvSpPr>
          <p:cNvPr id="8" name="TextBox 7"/>
          <p:cNvSpPr txBox="1"/>
          <p:nvPr/>
        </p:nvSpPr>
        <p:spPr>
          <a:xfrm>
            <a:off x="744071" y="1128059"/>
            <a:ext cx="2615394" cy="369332"/>
          </a:xfrm>
          <a:prstGeom prst="rect">
            <a:avLst/>
          </a:prstGeom>
          <a:noFill/>
        </p:spPr>
        <p:txBody>
          <a:bodyPr wrap="none" rtlCol="0">
            <a:spAutoFit/>
          </a:bodyPr>
          <a:lstStyle/>
          <a:p>
            <a:r>
              <a:rPr lang="en-US" dirty="0" smtClean="0"/>
              <a:t>Non-hydrated OH at 0.9 V</a:t>
            </a:r>
          </a:p>
        </p:txBody>
      </p:sp>
    </p:spTree>
    <p:extLst>
      <p:ext uri="{BB962C8B-B14F-4D97-AF65-F5344CB8AC3E}">
        <p14:creationId xmlns:p14="http://schemas.microsoft.com/office/powerpoint/2010/main" val="1044980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02563" y="6302375"/>
            <a:ext cx="1638300" cy="7826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530" name="Rectangle 5"/>
          <p:cNvSpPr>
            <a:spLocks/>
          </p:cNvSpPr>
          <p:nvPr/>
        </p:nvSpPr>
        <p:spPr bwMode="auto">
          <a:xfrm>
            <a:off x="4675188" y="2085975"/>
            <a:ext cx="4267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r>
              <a:rPr lang="en-US" sz="1600">
                <a:solidFill>
                  <a:srgbClr val="FF0000"/>
                </a:solidFill>
                <a:cs typeface="Arial" charset="0"/>
                <a:sym typeface="Gill Sans" charset="0"/>
              </a:rPr>
              <a:t>Small beam size, ~5(V) x ~50 micron</a:t>
            </a:r>
          </a:p>
        </p:txBody>
      </p:sp>
      <p:grpSp>
        <p:nvGrpSpPr>
          <p:cNvPr id="22531" name="Group 2"/>
          <p:cNvGrpSpPr>
            <a:grpSpLocks/>
          </p:cNvGrpSpPr>
          <p:nvPr/>
        </p:nvGrpSpPr>
        <p:grpSpPr bwMode="auto">
          <a:xfrm>
            <a:off x="4746625" y="2009775"/>
            <a:ext cx="4081463" cy="4848225"/>
            <a:chOff x="160287" y="2009624"/>
            <a:chExt cx="4081124" cy="4848376"/>
          </a:xfrm>
        </p:grpSpPr>
        <p:pic>
          <p:nvPicPr>
            <p:cNvPr id="2254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2318" y="4268938"/>
              <a:ext cx="3118811" cy="2339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2" name="Rounded Rectangle 3"/>
            <p:cNvSpPr>
              <a:spLocks noChangeArrowheads="1"/>
            </p:cNvSpPr>
            <p:nvPr/>
          </p:nvSpPr>
          <p:spPr bwMode="auto">
            <a:xfrm>
              <a:off x="160287" y="2009624"/>
              <a:ext cx="4081124" cy="4848376"/>
            </a:xfrm>
            <a:prstGeom prst="roundRect">
              <a:avLst>
                <a:gd name="adj" fmla="val 11435"/>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a typeface="ヒラギノ角ゴ ProN W3" charset="0"/>
                <a:cs typeface="ヒラギノ角ゴ ProN W3" charset="0"/>
                <a:sym typeface="Arial" charset="0"/>
              </a:endParaRPr>
            </a:p>
          </p:txBody>
        </p:sp>
        <p:sp>
          <p:nvSpPr>
            <p:cNvPr id="22543" name="Line 6"/>
            <p:cNvSpPr>
              <a:spLocks noChangeShapeType="1"/>
            </p:cNvSpPr>
            <p:nvPr/>
          </p:nvSpPr>
          <p:spPr bwMode="auto">
            <a:xfrm rot="10800000">
              <a:off x="1401616" y="5086276"/>
              <a:ext cx="628814" cy="332882"/>
            </a:xfrm>
            <a:prstGeom prst="line">
              <a:avLst/>
            </a:prstGeom>
            <a:noFill/>
            <a:ln w="381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pic>
          <p:nvPicPr>
            <p:cNvPr id="22544" name="Picture 86" descr="spo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141" y="2502785"/>
              <a:ext cx="3807351" cy="1578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5" name="Rectangle 5"/>
            <p:cNvSpPr>
              <a:spLocks/>
            </p:cNvSpPr>
            <p:nvPr/>
          </p:nvSpPr>
          <p:spPr bwMode="auto">
            <a:xfrm>
              <a:off x="660901" y="4694762"/>
              <a:ext cx="187611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r>
                <a:rPr lang="en-US">
                  <a:solidFill>
                    <a:srgbClr val="FF0000"/>
                  </a:solidFill>
                  <a:cs typeface="Arial" charset="0"/>
                  <a:sym typeface="Gill Sans" charset="0"/>
                </a:rPr>
                <a:t>small orifice</a:t>
              </a:r>
            </a:p>
          </p:txBody>
        </p:sp>
      </p:grpSp>
      <p:cxnSp>
        <p:nvCxnSpPr>
          <p:cNvPr id="89" name="Straight Connector 88"/>
          <p:cNvCxnSpPr/>
          <p:nvPr/>
        </p:nvCxnSpPr>
        <p:spPr bwMode="auto">
          <a:xfrm flipH="1">
            <a:off x="4960938" y="5481638"/>
            <a:ext cx="1822450" cy="0"/>
          </a:xfrm>
          <a:prstGeom prst="line">
            <a:avLst/>
          </a:prstGeom>
          <a:solidFill>
            <a:srgbClr val="BBE0E3"/>
          </a:solidFill>
          <a:ln w="28575" cap="flat" cmpd="sng" algn="ctr">
            <a:solidFill>
              <a:srgbClr val="FFFF00"/>
            </a:solidFill>
            <a:prstDash val="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533" name="TextBox 89"/>
          <p:cNvSpPr txBox="1">
            <a:spLocks noChangeArrowheads="1"/>
          </p:cNvSpPr>
          <p:nvPr/>
        </p:nvSpPr>
        <p:spPr bwMode="auto">
          <a:xfrm>
            <a:off x="5067300" y="5110163"/>
            <a:ext cx="1147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FF00"/>
                </a:solidFill>
              </a:rPr>
              <a:t>SR beam</a:t>
            </a:r>
          </a:p>
        </p:txBody>
      </p:sp>
      <p:sp>
        <p:nvSpPr>
          <p:cNvPr id="22534" name="TextBox 90"/>
          <p:cNvSpPr txBox="1">
            <a:spLocks noChangeArrowheads="1"/>
          </p:cNvSpPr>
          <p:nvPr/>
        </p:nvSpPr>
        <p:spPr bwMode="auto">
          <a:xfrm>
            <a:off x="6583363" y="5591175"/>
            <a:ext cx="9286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0000"/>
                </a:solidFill>
              </a:rPr>
              <a:t>sample</a:t>
            </a:r>
          </a:p>
        </p:txBody>
      </p:sp>
      <p:pic>
        <p:nvPicPr>
          <p:cNvPr id="22535" name="Picture 9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1963" y="2028825"/>
            <a:ext cx="3473450"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Rectangle 5"/>
          <p:cNvSpPr>
            <a:spLocks/>
          </p:cNvSpPr>
          <p:nvPr/>
        </p:nvSpPr>
        <p:spPr bwMode="auto">
          <a:xfrm>
            <a:off x="1262063" y="1920875"/>
            <a:ext cx="358457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r>
              <a:rPr lang="en-US" sz="2000">
                <a:solidFill>
                  <a:srgbClr val="FF0000"/>
                </a:solidFill>
                <a:cs typeface="Arial" charset="0"/>
                <a:sym typeface="Gill Sans" charset="0"/>
              </a:rPr>
              <a:t>5 x differential pumps</a:t>
            </a:r>
          </a:p>
        </p:txBody>
      </p:sp>
      <p:sp>
        <p:nvSpPr>
          <p:cNvPr id="22537" name="Line 6"/>
          <p:cNvSpPr>
            <a:spLocks noChangeShapeType="1"/>
          </p:cNvSpPr>
          <p:nvPr/>
        </p:nvSpPr>
        <p:spPr bwMode="auto">
          <a:xfrm rot="10800000" flipH="1">
            <a:off x="3114675" y="2390775"/>
            <a:ext cx="587375" cy="1371600"/>
          </a:xfrm>
          <a:prstGeom prst="line">
            <a:avLst/>
          </a:prstGeom>
          <a:noFill/>
          <a:ln w="381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97" name="Title 1"/>
          <p:cNvSpPr txBox="1">
            <a:spLocks/>
          </p:cNvSpPr>
          <p:nvPr/>
        </p:nvSpPr>
        <p:spPr>
          <a:xfrm>
            <a:off x="457200" y="381000"/>
            <a:ext cx="8229600" cy="1143000"/>
          </a:xfrm>
          <a:prstGeom prst="rect">
            <a:avLst/>
          </a:prstGeom>
        </p:spPr>
        <p:txBody>
          <a:bodyPr anchor="ctr">
            <a:normAutofit/>
          </a:bodyPr>
          <a:lstStyle/>
          <a:p>
            <a:pPr algn="ctr" fontAlgn="auto">
              <a:spcAft>
                <a:spcPts val="0"/>
              </a:spcAft>
              <a:defRPr/>
            </a:pPr>
            <a:r>
              <a:rPr lang="en-US" sz="2400" dirty="0">
                <a:latin typeface="Arial"/>
                <a:ea typeface="+mj-ea"/>
                <a:cs typeface="+mj-cs"/>
              </a:rPr>
              <a:t>APXPS: Ambient pressure XPS</a:t>
            </a:r>
          </a:p>
        </p:txBody>
      </p:sp>
      <p:sp>
        <p:nvSpPr>
          <p:cNvPr id="22539" name="Rectangle 4"/>
          <p:cNvSpPr>
            <a:spLocks noChangeArrowheads="1"/>
          </p:cNvSpPr>
          <p:nvPr/>
        </p:nvSpPr>
        <p:spPr bwMode="auto">
          <a:xfrm>
            <a:off x="1325563" y="1019175"/>
            <a:ext cx="6699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cs typeface="Arial" charset="0"/>
              </a:rPr>
              <a:t>Chemical state analysis under near reaction condition, </a:t>
            </a:r>
            <a:r>
              <a:rPr lang="en-US">
                <a:solidFill>
                  <a:srgbClr val="FF0000"/>
                </a:solidFill>
                <a:cs typeface="Arial" charset="0"/>
              </a:rPr>
              <a:t>~100 torr</a:t>
            </a:r>
          </a:p>
        </p:txBody>
      </p:sp>
      <p:sp>
        <p:nvSpPr>
          <p:cNvPr id="22540" name="Rectangle 4"/>
          <p:cNvSpPr>
            <a:spLocks noChangeArrowheads="1"/>
          </p:cNvSpPr>
          <p:nvPr/>
        </p:nvSpPr>
        <p:spPr bwMode="auto">
          <a:xfrm>
            <a:off x="933450" y="1554163"/>
            <a:ext cx="27193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cs typeface="Arial" charset="0"/>
              </a:rPr>
              <a:t>APXPS@BL13-2</a:t>
            </a:r>
          </a:p>
        </p:txBody>
      </p:sp>
    </p:spTree>
    <p:extLst>
      <p:ext uri="{BB962C8B-B14F-4D97-AF65-F5344CB8AC3E}">
        <p14:creationId xmlns:p14="http://schemas.microsoft.com/office/powerpoint/2010/main" val="397971324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81" y="431800"/>
            <a:ext cx="9501188" cy="1143000"/>
          </a:xfrm>
        </p:spPr>
        <p:txBody>
          <a:bodyPr>
            <a:noAutofit/>
          </a:bodyPr>
          <a:lstStyle/>
          <a:p>
            <a:pPr>
              <a:defRPr/>
            </a:pPr>
            <a:r>
              <a:rPr lang="en-US" sz="1800" dirty="0" smtClean="0">
                <a:latin typeface="Arial"/>
                <a:cs typeface="Arial"/>
              </a:rPr>
              <a:t>Future: ambient (or atmospheric) pressure ‘hard x-ray’ XPS hard x-ray, high kinetic energy e</a:t>
            </a:r>
            <a:r>
              <a:rPr lang="en-US" sz="1800" baseline="30000" dirty="0" smtClean="0">
                <a:latin typeface="Arial"/>
                <a:cs typeface="Arial"/>
              </a:rPr>
              <a:t>-</a:t>
            </a:r>
            <a:r>
              <a:rPr lang="en-US" sz="1800" dirty="0" smtClean="0">
                <a:latin typeface="Arial"/>
                <a:cs typeface="Arial"/>
              </a:rPr>
              <a:t>, long mean free path </a:t>
            </a:r>
            <a:endParaRPr lang="en-US" sz="1800" dirty="0">
              <a:latin typeface="Arial"/>
              <a:cs typeface="Arial"/>
            </a:endParaRPr>
          </a:p>
        </p:txBody>
      </p:sp>
      <p:pic>
        <p:nvPicPr>
          <p:cNvPr id="21506" name="Picture 5" descr="Picture1"/>
          <p:cNvPicPr>
            <a:picLocks noChangeAspect="1" noChangeArrowheads="1"/>
          </p:cNvPicPr>
          <p:nvPr/>
        </p:nvPicPr>
        <p:blipFill>
          <a:blip r:embed="rId2">
            <a:extLst>
              <a:ext uri="{28A0092B-C50C-407E-A947-70E740481C1C}">
                <a14:useLocalDpi xmlns:a14="http://schemas.microsoft.com/office/drawing/2010/main" val="0"/>
              </a:ext>
            </a:extLst>
          </a:blip>
          <a:srcRect l="27609" r="-7437"/>
          <a:stretch>
            <a:fillRect/>
          </a:stretch>
        </p:blipFill>
        <p:spPr bwMode="auto">
          <a:xfrm>
            <a:off x="6737350" y="4430713"/>
            <a:ext cx="104775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275" y="1624013"/>
            <a:ext cx="3670300" cy="492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flipV="1">
            <a:off x="650875" y="5326063"/>
            <a:ext cx="2112963" cy="823912"/>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sp>
        <p:nvSpPr>
          <p:cNvPr id="21509" name="TextBox 9"/>
          <p:cNvSpPr txBox="1">
            <a:spLocks noChangeArrowheads="1"/>
          </p:cNvSpPr>
          <p:nvPr/>
        </p:nvSpPr>
        <p:spPr bwMode="auto">
          <a:xfrm>
            <a:off x="4092575" y="5894388"/>
            <a:ext cx="5072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cs typeface="Arial" charset="0"/>
              </a:rPr>
              <a:t>Atmospheric pressure, supported metal catalyst</a:t>
            </a:r>
          </a:p>
        </p:txBody>
      </p:sp>
      <p:sp>
        <p:nvSpPr>
          <p:cNvPr id="12" name="Rectangle 11"/>
          <p:cNvSpPr/>
          <p:nvPr/>
        </p:nvSpPr>
        <p:spPr>
          <a:xfrm>
            <a:off x="4416425" y="3090863"/>
            <a:ext cx="242888" cy="2222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511" name="Rectangle 13"/>
          <p:cNvSpPr>
            <a:spLocks noChangeArrowheads="1"/>
          </p:cNvSpPr>
          <p:nvPr/>
        </p:nvSpPr>
        <p:spPr bwMode="auto">
          <a:xfrm>
            <a:off x="247650" y="6561138"/>
            <a:ext cx="4375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cs typeface="Arial" charset="0"/>
              </a:rPr>
              <a:t>$$$: Joint Center for Artificial Photosynthesis (JCAP) </a:t>
            </a:r>
          </a:p>
        </p:txBody>
      </p:sp>
      <p:sp>
        <p:nvSpPr>
          <p:cNvPr id="21512" name="TextBox 14"/>
          <p:cNvSpPr txBox="1">
            <a:spLocks noChangeArrowheads="1"/>
          </p:cNvSpPr>
          <p:nvPr/>
        </p:nvSpPr>
        <p:spPr bwMode="auto">
          <a:xfrm>
            <a:off x="5722938" y="2743200"/>
            <a:ext cx="1762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cs typeface="Arial" charset="0"/>
              </a:rPr>
              <a:t>e</a:t>
            </a:r>
            <a:r>
              <a:rPr lang="en-US" sz="1400" baseline="30000">
                <a:cs typeface="Arial" charset="0"/>
              </a:rPr>
              <a:t>-</a:t>
            </a:r>
            <a:r>
              <a:rPr lang="en-US" sz="1400">
                <a:cs typeface="Arial" charset="0"/>
              </a:rPr>
              <a:t> kinetic energy/eV</a:t>
            </a:r>
          </a:p>
        </p:txBody>
      </p:sp>
      <p:pic>
        <p:nvPicPr>
          <p:cNvPr id="21513"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3188" y="1470025"/>
            <a:ext cx="2436812"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103188" y="1470025"/>
            <a:ext cx="2436812" cy="2259013"/>
          </a:xfrm>
          <a:prstGeom prst="rect">
            <a:avLst/>
          </a:prstGeom>
          <a:solidFill>
            <a:srgbClr val="FF0000">
              <a:alpha val="36000"/>
            </a:srgbClr>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21515" name="Picture 4" descr="snap.gif"/>
          <p:cNvPicPr>
            <a:picLocks noChangeAspect="1"/>
          </p:cNvPicPr>
          <p:nvPr/>
        </p:nvPicPr>
        <p:blipFill>
          <a:blip r:embed="rId5">
            <a:extLst>
              <a:ext uri="{28A0092B-C50C-407E-A947-70E740481C1C}">
                <a14:useLocalDpi xmlns:a14="http://schemas.microsoft.com/office/drawing/2010/main" val="0"/>
              </a:ext>
            </a:extLst>
          </a:blip>
          <a:srcRect l="55113" t="2904" r="4698" b="32307"/>
          <a:stretch>
            <a:fillRect/>
          </a:stretch>
        </p:blipFill>
        <p:spPr bwMode="auto">
          <a:xfrm>
            <a:off x="4852988" y="1292225"/>
            <a:ext cx="3675062"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6" name="TextBox 6"/>
          <p:cNvSpPr txBox="1">
            <a:spLocks noChangeArrowheads="1"/>
          </p:cNvSpPr>
          <p:nvPr/>
        </p:nvSpPr>
        <p:spPr bwMode="auto">
          <a:xfrm>
            <a:off x="5170488" y="3790950"/>
            <a:ext cx="2274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cs typeface="Arial" charset="0"/>
              </a:rPr>
              <a:t>Electron kinetic energy/kV</a:t>
            </a:r>
          </a:p>
        </p:txBody>
      </p:sp>
      <p:sp>
        <p:nvSpPr>
          <p:cNvPr id="21517" name="TextBox 8"/>
          <p:cNvSpPr txBox="1">
            <a:spLocks noChangeArrowheads="1"/>
          </p:cNvSpPr>
          <p:nvPr/>
        </p:nvSpPr>
        <p:spPr bwMode="auto">
          <a:xfrm rot="-5400000">
            <a:off x="3244056" y="2470944"/>
            <a:ext cx="20177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Elastic mean free path/mm</a:t>
            </a:r>
          </a:p>
        </p:txBody>
      </p:sp>
      <p:grpSp>
        <p:nvGrpSpPr>
          <p:cNvPr id="26" name="Group 25"/>
          <p:cNvGrpSpPr>
            <a:grpSpLocks/>
          </p:cNvGrpSpPr>
          <p:nvPr/>
        </p:nvGrpSpPr>
        <p:grpSpPr bwMode="auto">
          <a:xfrm>
            <a:off x="4318000" y="1292225"/>
            <a:ext cx="612775" cy="2159000"/>
            <a:chOff x="4331530" y="1859698"/>
            <a:chExt cx="613494" cy="2159313"/>
          </a:xfrm>
        </p:grpSpPr>
        <p:sp>
          <p:nvSpPr>
            <p:cNvPr id="21536" name="TextBox 21"/>
            <p:cNvSpPr txBox="1">
              <a:spLocks noChangeArrowheads="1"/>
            </p:cNvSpPr>
            <p:nvPr/>
          </p:nvSpPr>
          <p:spPr bwMode="auto">
            <a:xfrm>
              <a:off x="4331530" y="3742012"/>
              <a:ext cx="613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0.0001 </a:t>
              </a:r>
            </a:p>
          </p:txBody>
        </p:sp>
        <p:sp>
          <p:nvSpPr>
            <p:cNvPr id="21537" name="TextBox 22"/>
            <p:cNvSpPr txBox="1">
              <a:spLocks noChangeArrowheads="1"/>
            </p:cNvSpPr>
            <p:nvPr/>
          </p:nvSpPr>
          <p:spPr bwMode="auto">
            <a:xfrm>
              <a:off x="4409526" y="3141094"/>
              <a:ext cx="4575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0.01 </a:t>
              </a:r>
            </a:p>
          </p:txBody>
        </p:sp>
        <p:sp>
          <p:nvSpPr>
            <p:cNvPr id="21538" name="TextBox 23"/>
            <p:cNvSpPr txBox="1">
              <a:spLocks noChangeArrowheads="1"/>
            </p:cNvSpPr>
            <p:nvPr/>
          </p:nvSpPr>
          <p:spPr bwMode="auto">
            <a:xfrm>
              <a:off x="4595667" y="2497846"/>
              <a:ext cx="2626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1 </a:t>
              </a:r>
            </a:p>
          </p:txBody>
        </p:sp>
        <p:sp>
          <p:nvSpPr>
            <p:cNvPr id="21539" name="TextBox 24"/>
            <p:cNvSpPr txBox="1">
              <a:spLocks noChangeArrowheads="1"/>
            </p:cNvSpPr>
            <p:nvPr/>
          </p:nvSpPr>
          <p:spPr bwMode="auto">
            <a:xfrm>
              <a:off x="4587651" y="1859698"/>
              <a:ext cx="3406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10 </a:t>
              </a:r>
            </a:p>
          </p:txBody>
        </p:sp>
      </p:grpSp>
      <p:grpSp>
        <p:nvGrpSpPr>
          <p:cNvPr id="21519" name="Group 26"/>
          <p:cNvGrpSpPr>
            <a:grpSpLocks/>
          </p:cNvGrpSpPr>
          <p:nvPr/>
        </p:nvGrpSpPr>
        <p:grpSpPr bwMode="auto">
          <a:xfrm>
            <a:off x="3127375" y="1438275"/>
            <a:ext cx="655638" cy="2159000"/>
            <a:chOff x="4366853" y="2198585"/>
            <a:chExt cx="655348" cy="2159313"/>
          </a:xfrm>
        </p:grpSpPr>
        <p:sp>
          <p:nvSpPr>
            <p:cNvPr id="21532" name="TextBox 27"/>
            <p:cNvSpPr txBox="1">
              <a:spLocks noChangeArrowheads="1"/>
            </p:cNvSpPr>
            <p:nvPr/>
          </p:nvSpPr>
          <p:spPr bwMode="auto">
            <a:xfrm>
              <a:off x="4366853" y="4080899"/>
              <a:ext cx="6553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cs typeface="Arial" charset="0"/>
                </a:rPr>
                <a:t>0.0001 </a:t>
              </a:r>
            </a:p>
          </p:txBody>
        </p:sp>
        <p:sp>
          <p:nvSpPr>
            <p:cNvPr id="21533" name="TextBox 28"/>
            <p:cNvSpPr txBox="1">
              <a:spLocks noChangeArrowheads="1"/>
            </p:cNvSpPr>
            <p:nvPr/>
          </p:nvSpPr>
          <p:spPr bwMode="auto">
            <a:xfrm>
              <a:off x="4444849" y="3479981"/>
              <a:ext cx="4841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cs typeface="Arial" charset="0"/>
                </a:rPr>
                <a:t>0.01 </a:t>
              </a:r>
            </a:p>
          </p:txBody>
        </p:sp>
        <p:sp>
          <p:nvSpPr>
            <p:cNvPr id="21534" name="TextBox 29"/>
            <p:cNvSpPr txBox="1">
              <a:spLocks noChangeArrowheads="1"/>
            </p:cNvSpPr>
            <p:nvPr/>
          </p:nvSpPr>
          <p:spPr bwMode="auto">
            <a:xfrm>
              <a:off x="4630990" y="2836733"/>
              <a:ext cx="27025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cs typeface="Arial" charset="0"/>
                </a:rPr>
                <a:t>1 </a:t>
              </a:r>
            </a:p>
          </p:txBody>
        </p:sp>
        <p:sp>
          <p:nvSpPr>
            <p:cNvPr id="21535" name="TextBox 30"/>
            <p:cNvSpPr txBox="1">
              <a:spLocks noChangeArrowheads="1"/>
            </p:cNvSpPr>
            <p:nvPr/>
          </p:nvSpPr>
          <p:spPr bwMode="auto">
            <a:xfrm>
              <a:off x="4622974" y="2198585"/>
              <a:ext cx="3558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cs typeface="Arial" charset="0"/>
                </a:rPr>
                <a:t>10 </a:t>
              </a:r>
            </a:p>
          </p:txBody>
        </p:sp>
      </p:grpSp>
      <p:sp>
        <p:nvSpPr>
          <p:cNvPr id="32" name="Rectangle 31"/>
          <p:cNvSpPr/>
          <p:nvPr/>
        </p:nvSpPr>
        <p:spPr>
          <a:xfrm>
            <a:off x="4914900" y="3313113"/>
            <a:ext cx="46038" cy="33813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 name="TextBox 32"/>
          <p:cNvSpPr txBox="1">
            <a:spLocks noChangeArrowheads="1"/>
          </p:cNvSpPr>
          <p:nvPr/>
        </p:nvSpPr>
        <p:spPr bwMode="auto">
          <a:xfrm>
            <a:off x="4913313" y="3217863"/>
            <a:ext cx="8350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0000"/>
                </a:solidFill>
                <a:cs typeface="Arial" charset="0"/>
              </a:rPr>
              <a:t>7.5 torr</a:t>
            </a:r>
          </a:p>
        </p:txBody>
      </p:sp>
      <p:sp>
        <p:nvSpPr>
          <p:cNvPr id="35" name="Rectangle 34"/>
          <p:cNvSpPr/>
          <p:nvPr/>
        </p:nvSpPr>
        <p:spPr>
          <a:xfrm>
            <a:off x="4914900" y="2692400"/>
            <a:ext cx="428625" cy="9652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TextBox 35"/>
          <p:cNvSpPr txBox="1">
            <a:spLocks noChangeArrowheads="1"/>
          </p:cNvSpPr>
          <p:nvPr/>
        </p:nvSpPr>
        <p:spPr bwMode="auto">
          <a:xfrm>
            <a:off x="5310188" y="2601913"/>
            <a:ext cx="892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0000"/>
                </a:solidFill>
                <a:cs typeface="Arial" charset="0"/>
              </a:rPr>
              <a:t>750 torr</a:t>
            </a:r>
          </a:p>
        </p:txBody>
      </p:sp>
      <p:pic>
        <p:nvPicPr>
          <p:cNvPr id="21524" name="Picture 40"/>
          <p:cNvPicPr>
            <a:picLocks noChangeAspect="1"/>
          </p:cNvPicPr>
          <p:nvPr/>
        </p:nvPicPr>
        <p:blipFill>
          <a:blip r:embed="rId6">
            <a:extLst>
              <a:ext uri="{28A0092B-C50C-407E-A947-70E740481C1C}">
                <a14:useLocalDpi xmlns:a14="http://schemas.microsoft.com/office/drawing/2010/main" val="0"/>
              </a:ext>
            </a:extLst>
          </a:blip>
          <a:srcRect r="2924" b="18707"/>
          <a:stretch>
            <a:fillRect/>
          </a:stretch>
        </p:blipFill>
        <p:spPr bwMode="auto">
          <a:xfrm>
            <a:off x="5129213" y="4430713"/>
            <a:ext cx="165735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 name="Straight Arrow Connector 42"/>
          <p:cNvCxnSpPr/>
          <p:nvPr/>
        </p:nvCxnSpPr>
        <p:spPr>
          <a:xfrm flipH="1" flipV="1">
            <a:off x="5748338" y="4903788"/>
            <a:ext cx="679450" cy="990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1526" name="Rectangle 4"/>
          <p:cNvSpPr>
            <a:spLocks noChangeArrowheads="1"/>
          </p:cNvSpPr>
          <p:nvPr/>
        </p:nvSpPr>
        <p:spPr bwMode="auto">
          <a:xfrm>
            <a:off x="933450" y="6064250"/>
            <a:ext cx="3025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FF0000"/>
                </a:solidFill>
                <a:cs typeface="Arial" charset="0"/>
              </a:rPr>
              <a:t>AP ’hard x-ray’ XPS@BL15</a:t>
            </a:r>
          </a:p>
        </p:txBody>
      </p:sp>
      <p:sp>
        <p:nvSpPr>
          <p:cNvPr id="21527" name="TextBox 16"/>
          <p:cNvSpPr txBox="1">
            <a:spLocks noChangeArrowheads="1"/>
          </p:cNvSpPr>
          <p:nvPr/>
        </p:nvSpPr>
        <p:spPr bwMode="auto">
          <a:xfrm>
            <a:off x="95250" y="4833938"/>
            <a:ext cx="3800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0000"/>
                </a:solidFill>
                <a:cs typeface="Arial" charset="0"/>
              </a:rPr>
              <a:t>new analyzer for ‘hard x-ray’ XPS</a:t>
            </a:r>
          </a:p>
        </p:txBody>
      </p:sp>
      <p:sp>
        <p:nvSpPr>
          <p:cNvPr id="38" name="TextBox 37"/>
          <p:cNvSpPr txBox="1">
            <a:spLocks noChangeArrowheads="1"/>
          </p:cNvSpPr>
          <p:nvPr/>
        </p:nvSpPr>
        <p:spPr bwMode="auto">
          <a:xfrm>
            <a:off x="4922838" y="2832100"/>
            <a:ext cx="7778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0000"/>
                </a:solidFill>
                <a:cs typeface="Arial" charset="0"/>
              </a:rPr>
              <a:t>75 torr</a:t>
            </a:r>
          </a:p>
        </p:txBody>
      </p:sp>
      <p:sp>
        <p:nvSpPr>
          <p:cNvPr id="39" name="TextBox 38"/>
          <p:cNvSpPr txBox="1">
            <a:spLocks noChangeArrowheads="1"/>
          </p:cNvSpPr>
          <p:nvPr/>
        </p:nvSpPr>
        <p:spPr bwMode="auto">
          <a:xfrm>
            <a:off x="5310188" y="2190750"/>
            <a:ext cx="10048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0000"/>
                </a:solidFill>
                <a:cs typeface="Arial" charset="0"/>
              </a:rPr>
              <a:t>7500 torr</a:t>
            </a:r>
          </a:p>
        </p:txBody>
      </p:sp>
      <p:sp>
        <p:nvSpPr>
          <p:cNvPr id="3" name="TextBox 2"/>
          <p:cNvSpPr txBox="1">
            <a:spLocks noChangeArrowheads="1"/>
          </p:cNvSpPr>
          <p:nvPr/>
        </p:nvSpPr>
        <p:spPr bwMode="auto">
          <a:xfrm>
            <a:off x="5672138" y="2998788"/>
            <a:ext cx="11779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0000"/>
                </a:solidFill>
                <a:cs typeface="Arial" charset="0"/>
              </a:rPr>
              <a:t>BL13-2</a:t>
            </a:r>
          </a:p>
        </p:txBody>
      </p:sp>
      <p:sp>
        <p:nvSpPr>
          <p:cNvPr id="40" name="TextBox 39"/>
          <p:cNvSpPr txBox="1">
            <a:spLocks noChangeArrowheads="1"/>
          </p:cNvSpPr>
          <p:nvPr/>
        </p:nvSpPr>
        <p:spPr bwMode="auto">
          <a:xfrm>
            <a:off x="6269038" y="2371725"/>
            <a:ext cx="9032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0000"/>
                </a:solidFill>
                <a:cs typeface="Arial" charset="0"/>
              </a:rPr>
              <a:t>BL15</a:t>
            </a:r>
          </a:p>
        </p:txBody>
      </p:sp>
    </p:spTree>
    <p:extLst>
      <p:ext uri="{BB962C8B-B14F-4D97-AF65-F5344CB8AC3E}">
        <p14:creationId xmlns:p14="http://schemas.microsoft.com/office/powerpoint/2010/main" val="33877214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mph" presetSubtype="0" repeatCount="indefinite" fill="hold" nodeType="withEffect">
                                  <p:stCondLst>
                                    <p:cond delay="0"/>
                                  </p:stCondLst>
                                  <p:childTnLst>
                                    <p:animClr clrSpc="hsl" dir="cw">
                                      <p:cBhvr override="childStyle">
                                        <p:cTn id="6" dur="3000" fill="hold"/>
                                        <p:tgtEl>
                                          <p:spTgt spid="19"/>
                                        </p:tgtEl>
                                        <p:attrNameLst>
                                          <p:attrName>style.color</p:attrName>
                                        </p:attrNameLst>
                                      </p:cBhvr>
                                      <p:by>
                                        <p:hsl h="10842353" s="0" l="0"/>
                                      </p:by>
                                    </p:animClr>
                                    <p:animClr clrSpc="hsl" dir="cw">
                                      <p:cBhvr>
                                        <p:cTn id="7" dur="3000" fill="hold"/>
                                        <p:tgtEl>
                                          <p:spTgt spid="19"/>
                                        </p:tgtEl>
                                        <p:attrNameLst>
                                          <p:attrName>fillcolor</p:attrName>
                                        </p:attrNameLst>
                                      </p:cBhvr>
                                      <p:by>
                                        <p:hsl h="10842353" s="0" l="0"/>
                                      </p:by>
                                    </p:animClr>
                                    <p:animClr clrSpc="hsl" dir="cw">
                                      <p:cBhvr>
                                        <p:cTn id="8" dur="3000" fill="hold"/>
                                        <p:tgtEl>
                                          <p:spTgt spid="19"/>
                                        </p:tgtEl>
                                        <p:attrNameLst>
                                          <p:attrName>stroke.color</p:attrName>
                                        </p:attrNameLst>
                                      </p:cBhvr>
                                      <p:by>
                                        <p:hsl h="10842353" s="0" l="0"/>
                                      </p:by>
                                    </p:animClr>
                                    <p:set>
                                      <p:cBhvr>
                                        <p:cTn id="9" dur="3000" fill="hold"/>
                                        <p:tgtEl>
                                          <p:spTgt spid="19"/>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xit" presetSubtype="0" fill="hold" grpId="0" nodeType="clickEffect">
                                  <p:stCondLst>
                                    <p:cond delay="0"/>
                                  </p:stCondLst>
                                  <p:childTnLst>
                                    <p:animEffect transition="out" filter="dissolve">
                                      <p:cBhvr>
                                        <p:cTn id="13" dur="500"/>
                                        <p:tgtEl>
                                          <p:spTgt spid="33"/>
                                        </p:tgtEl>
                                      </p:cBhvr>
                                    </p:animEffect>
                                    <p:set>
                                      <p:cBhvr>
                                        <p:cTn id="14" dur="1" fill="hold">
                                          <p:stCondLst>
                                            <p:cond delay="499"/>
                                          </p:stCondLst>
                                        </p:cTn>
                                        <p:tgtEl>
                                          <p:spTgt spid="33"/>
                                        </p:tgtEl>
                                        <p:attrNameLst>
                                          <p:attrName>style.visibility</p:attrName>
                                        </p:attrNameLst>
                                      </p:cBhvr>
                                      <p:to>
                                        <p:strVal val="hidden"/>
                                      </p:to>
                                    </p:set>
                                  </p:childTnLst>
                                </p:cTn>
                              </p:par>
                              <p:par>
                                <p:cTn id="15" presetID="9" presetClass="exit" presetSubtype="0" fill="hold" grpId="0" nodeType="withEffect">
                                  <p:stCondLst>
                                    <p:cond delay="0"/>
                                  </p:stCondLst>
                                  <p:childTnLst>
                                    <p:animEffect transition="out" filter="dissolve">
                                      <p:cBhvr>
                                        <p:cTn id="16" dur="500"/>
                                        <p:tgtEl>
                                          <p:spTgt spid="38"/>
                                        </p:tgtEl>
                                      </p:cBhvr>
                                    </p:animEffect>
                                    <p:set>
                                      <p:cBhvr>
                                        <p:cTn id="17" dur="1" fill="hold">
                                          <p:stCondLst>
                                            <p:cond delay="499"/>
                                          </p:stCondLst>
                                        </p:cTn>
                                        <p:tgtEl>
                                          <p:spTgt spid="38"/>
                                        </p:tgtEl>
                                        <p:attrNameLst>
                                          <p:attrName>style.visibility</p:attrName>
                                        </p:attrNameLst>
                                      </p:cBhvr>
                                      <p:to>
                                        <p:strVal val="hidden"/>
                                      </p:to>
                                    </p:set>
                                  </p:childTnLst>
                                </p:cTn>
                              </p:par>
                              <p:par>
                                <p:cTn id="18" presetID="9" presetClass="exit" presetSubtype="0" fill="hold" grpId="0" nodeType="withEffect">
                                  <p:stCondLst>
                                    <p:cond delay="0"/>
                                  </p:stCondLst>
                                  <p:childTnLst>
                                    <p:animEffect transition="out" filter="dissolv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9" presetClass="exit" presetSubtype="0" fill="hold" grpId="0" nodeType="withEffect">
                                  <p:stCondLst>
                                    <p:cond delay="0"/>
                                  </p:stCondLst>
                                  <p:childTnLst>
                                    <p:animEffect transition="out" filter="dissolve">
                                      <p:cBhvr>
                                        <p:cTn id="22" dur="500"/>
                                        <p:tgtEl>
                                          <p:spTgt spid="32"/>
                                        </p:tgtEl>
                                      </p:cBhvr>
                                    </p:animEffect>
                                    <p:set>
                                      <p:cBhvr>
                                        <p:cTn id="23" dur="1" fill="hold">
                                          <p:stCondLst>
                                            <p:cond delay="499"/>
                                          </p:stCondLst>
                                        </p:cTn>
                                        <p:tgtEl>
                                          <p:spTgt spid="32"/>
                                        </p:tgtEl>
                                        <p:attrNameLst>
                                          <p:attrName>style.visibility</p:attrName>
                                        </p:attrNameLst>
                                      </p:cBhvr>
                                      <p:to>
                                        <p:strVal val="hidden"/>
                                      </p:to>
                                    </p:set>
                                  </p:childTnLst>
                                </p:cTn>
                              </p:par>
                            </p:childTnLst>
                          </p:cTn>
                        </p:par>
                        <p:par>
                          <p:cTn id="24" fill="hold" nodeType="afterGroup">
                            <p:stCondLst>
                              <p:cond delay="500"/>
                            </p:stCondLst>
                            <p:childTnLst>
                              <p:par>
                                <p:cTn id="25" presetID="9" presetClass="entr" presetSubtype="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dissolve">
                                      <p:cBhvr>
                                        <p:cTn id="27" dur="500"/>
                                        <p:tgtEl>
                                          <p:spTgt spid="36"/>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dissolve">
                                      <p:cBhvr>
                                        <p:cTn id="30" dur="500"/>
                                        <p:tgtEl>
                                          <p:spTgt spid="39"/>
                                        </p:tgtEl>
                                      </p:cBhvr>
                                    </p:animEffect>
                                  </p:childTnLst>
                                </p:cTn>
                              </p:par>
                              <p:par>
                                <p:cTn id="31" presetID="42" presetClass="path" presetSubtype="0" accel="50000" decel="50000" fill="hold" nodeType="withEffect">
                                  <p:stCondLst>
                                    <p:cond delay="0"/>
                                  </p:stCondLst>
                                  <p:childTnLst>
                                    <p:animMotion origin="layout" path="M 2.4102E-6 -6.80871E-7 L 2.4102E-6 -0.08823 " pathEditMode="relative" rAng="0" ptsTypes="AA">
                                      <p:cBhvr>
                                        <p:cTn id="32" dur="1000" fill="hold"/>
                                        <p:tgtEl>
                                          <p:spTgt spid="26"/>
                                        </p:tgtEl>
                                        <p:attrNameLst>
                                          <p:attrName>ppt_x</p:attrName>
                                          <p:attrName>ppt_y</p:attrName>
                                        </p:attrNameLst>
                                      </p:cBhvr>
                                      <p:rCtr x="0" y="-4423"/>
                                    </p:animMotion>
                                  </p:childTnLst>
                                </p:cTn>
                              </p:par>
                              <p:par>
                                <p:cTn id="33" presetID="9"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dissolve">
                                      <p:cBhvr>
                                        <p:cTn id="35" dur="500"/>
                                        <p:tgtEl>
                                          <p:spTgt spid="35"/>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dissolve">
                                      <p:cBhvr>
                                        <p:cTn id="3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5" grpId="0" animBg="1"/>
      <p:bldP spid="36" grpId="0"/>
      <p:bldP spid="38" grpId="0"/>
      <p:bldP spid="39" grpId="0"/>
      <p:bldP spid="3" grpId="0"/>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38307"/>
            <a:ext cx="9054962" cy="959678"/>
          </a:xfrm>
          <a:prstGeom prst="rect">
            <a:avLst/>
          </a:prstGeom>
          <a:noFill/>
        </p:spPr>
        <p:txBody>
          <a:bodyPr vert="horz" lIns="91274" tIns="45638" rIns="91274" bIns="45638"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altLang="ja-JP" sz="2400" dirty="0">
                <a:solidFill>
                  <a:srgbClr val="000000"/>
                </a:solidFill>
                <a:latin typeface="Arial"/>
                <a:ea typeface="ＭＳ Ｐゴシック"/>
                <a:cs typeface="Arial"/>
              </a:rPr>
              <a:t/>
            </a:r>
            <a:br>
              <a:rPr lang="en-US" altLang="ja-JP" sz="2400" dirty="0">
                <a:solidFill>
                  <a:srgbClr val="000000"/>
                </a:solidFill>
                <a:latin typeface="Arial"/>
                <a:ea typeface="ＭＳ Ｐゴシック"/>
                <a:cs typeface="Arial"/>
              </a:rPr>
            </a:br>
            <a:r>
              <a:rPr lang="en-US" sz="2400" dirty="0" smtClean="0">
                <a:solidFill>
                  <a:srgbClr val="000000"/>
                </a:solidFill>
                <a:latin typeface="Calibri"/>
                <a:cs typeface="Arial"/>
              </a:rPr>
              <a:t>Specifications for new instrumen</a:t>
            </a:r>
            <a:r>
              <a:rPr lang="en-US" sz="2400" dirty="0">
                <a:solidFill>
                  <a:srgbClr val="000000"/>
                </a:solidFill>
                <a:latin typeface="Calibri"/>
                <a:cs typeface="Arial"/>
              </a:rPr>
              <a:t>t</a:t>
            </a:r>
            <a:endParaRPr lang="en-US" sz="2400" dirty="0">
              <a:solidFill>
                <a:srgbClr val="000000"/>
              </a:solidFill>
              <a:latin typeface="Arial"/>
              <a:ea typeface="Arial" charset="0"/>
              <a:cs typeface="Arial"/>
            </a:endParaRPr>
          </a:p>
        </p:txBody>
      </p:sp>
      <p:sp>
        <p:nvSpPr>
          <p:cNvPr id="3" name="TextBox 2"/>
          <p:cNvSpPr txBox="1"/>
          <p:nvPr/>
        </p:nvSpPr>
        <p:spPr>
          <a:xfrm>
            <a:off x="564318" y="1540934"/>
            <a:ext cx="8135550" cy="2298061"/>
          </a:xfrm>
          <a:prstGeom prst="rect">
            <a:avLst/>
          </a:prstGeom>
          <a:noFill/>
        </p:spPr>
        <p:txBody>
          <a:bodyPr wrap="none" lIns="91435" tIns="45718" rIns="91435" bIns="45718" rtlCol="0">
            <a:spAutoFit/>
          </a:bodyPr>
          <a:lstStyle/>
          <a:p>
            <a:pPr marL="342882" indent="-342882" algn="dist">
              <a:lnSpc>
                <a:spcPct val="120000"/>
              </a:lnSpc>
              <a:buFont typeface="Arial"/>
              <a:buChar char="•"/>
            </a:pPr>
            <a:r>
              <a:rPr lang="en-US" sz="2000" dirty="0" smtClean="0"/>
              <a:t>Goal to Reach a pressure of 10 bar</a:t>
            </a:r>
          </a:p>
          <a:p>
            <a:pPr marL="342882" indent="-342882" algn="dist">
              <a:lnSpc>
                <a:spcPct val="120000"/>
              </a:lnSpc>
              <a:buFont typeface="Arial"/>
              <a:buChar char="•"/>
            </a:pPr>
            <a:r>
              <a:rPr lang="en-US" sz="2000" dirty="0" smtClean="0"/>
              <a:t>Develop a new differential pumping system together with </a:t>
            </a:r>
            <a:r>
              <a:rPr lang="en-US" sz="2000" dirty="0" err="1" smtClean="0"/>
              <a:t>Scienta</a:t>
            </a:r>
            <a:r>
              <a:rPr lang="en-US" sz="2000" dirty="0" smtClean="0"/>
              <a:t>  </a:t>
            </a:r>
            <a:endParaRPr lang="en-US" sz="2000" dirty="0" smtClean="0"/>
          </a:p>
          <a:p>
            <a:pPr marL="342882" indent="-342882" algn="dist">
              <a:lnSpc>
                <a:spcPct val="120000"/>
              </a:lnSpc>
              <a:buFont typeface="Arial"/>
              <a:buChar char="•"/>
            </a:pPr>
            <a:r>
              <a:rPr lang="en-US" sz="2000" dirty="0" smtClean="0"/>
              <a:t>Transportable</a:t>
            </a:r>
            <a:endParaRPr lang="en-US" sz="2000" dirty="0" smtClean="0"/>
          </a:p>
          <a:p>
            <a:pPr marL="342882" indent="-342882" algn="dist">
              <a:lnSpc>
                <a:spcPct val="120000"/>
              </a:lnSpc>
              <a:buFont typeface="Arial"/>
              <a:buChar char="•"/>
            </a:pPr>
            <a:r>
              <a:rPr lang="en-US" sz="2000" dirty="0" smtClean="0"/>
              <a:t>Should also be used for ultrafast studies</a:t>
            </a:r>
          </a:p>
          <a:p>
            <a:pPr marL="342882" indent="-342882" algn="dist">
              <a:lnSpc>
                <a:spcPct val="120000"/>
              </a:lnSpc>
              <a:buFont typeface="Arial"/>
              <a:buChar char="•"/>
            </a:pPr>
            <a:r>
              <a:rPr lang="en-US" sz="2000" dirty="0" smtClean="0"/>
              <a:t>First placed at PETRA III in Hamburg and also for FLASH and XFEL usage</a:t>
            </a:r>
          </a:p>
          <a:p>
            <a:pPr marL="342882" indent="-342882" algn="dist">
              <a:lnSpc>
                <a:spcPct val="120000"/>
              </a:lnSpc>
              <a:buFont typeface="Arial"/>
              <a:buChar char="•"/>
            </a:pPr>
            <a:r>
              <a:rPr lang="en-US" sz="2000" dirty="0" smtClean="0"/>
              <a:t>When </a:t>
            </a:r>
            <a:r>
              <a:rPr lang="en-US" sz="2000" dirty="0" err="1" smtClean="0"/>
              <a:t>beamline</a:t>
            </a:r>
            <a:r>
              <a:rPr lang="en-US" sz="2000" dirty="0" smtClean="0"/>
              <a:t> exists at MAXIV it will be placed there</a:t>
            </a:r>
            <a:endParaRPr lang="en-US" sz="2000" dirty="0" smtClean="0"/>
          </a:p>
        </p:txBody>
      </p:sp>
    </p:spTree>
    <p:extLst>
      <p:ext uri="{BB962C8B-B14F-4D97-AF65-F5344CB8AC3E}">
        <p14:creationId xmlns:p14="http://schemas.microsoft.com/office/powerpoint/2010/main" val="12317144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975" y="1504653"/>
            <a:ext cx="4191372" cy="3797350"/>
          </a:xfrm>
        </p:spPr>
        <p:txBody>
          <a:bodyPr lIns="91435" tIns="45718" rIns="91435" bIns="45718">
            <a:normAutofit/>
          </a:bodyPr>
          <a:lstStyle/>
          <a:p>
            <a:pPr marL="109722" indent="0">
              <a:defRPr/>
            </a:pPr>
            <a:r>
              <a:rPr lang="en-US" sz="1400" dirty="0"/>
              <a:t>Experiment:</a:t>
            </a:r>
          </a:p>
          <a:p>
            <a:pPr>
              <a:defRPr/>
            </a:pPr>
            <a:r>
              <a:rPr lang="en-US" sz="1400" dirty="0"/>
              <a:t>Dr. Daniel </a:t>
            </a:r>
            <a:r>
              <a:rPr lang="en-US" sz="1400" dirty="0" err="1"/>
              <a:t>Friebel</a:t>
            </a:r>
            <a:endParaRPr lang="en-US" sz="1400" dirty="0"/>
          </a:p>
          <a:p>
            <a:pPr>
              <a:defRPr/>
            </a:pPr>
            <a:r>
              <a:rPr lang="en-US" sz="1400" dirty="0"/>
              <a:t>Dr. </a:t>
            </a:r>
            <a:r>
              <a:rPr lang="en-US" sz="1400" dirty="0" err="1"/>
              <a:t>Sarp</a:t>
            </a:r>
            <a:r>
              <a:rPr lang="en-US" sz="1400" dirty="0"/>
              <a:t> </a:t>
            </a:r>
            <a:r>
              <a:rPr lang="en-US" sz="1400" dirty="0" err="1"/>
              <a:t>Kaya</a:t>
            </a:r>
            <a:endParaRPr lang="en-US" sz="1400" dirty="0"/>
          </a:p>
          <a:p>
            <a:pPr>
              <a:defRPr/>
            </a:pPr>
            <a:r>
              <a:rPr lang="en-US" sz="1400" dirty="0"/>
              <a:t>Dr. Hirohito Ogasawara</a:t>
            </a:r>
          </a:p>
          <a:p>
            <a:pPr>
              <a:defRPr/>
            </a:pPr>
            <a:r>
              <a:rPr lang="en-US" sz="1400" dirty="0" err="1"/>
              <a:t>Hernan</a:t>
            </a:r>
            <a:r>
              <a:rPr lang="en-US" sz="1400" dirty="0"/>
              <a:t> Sanchez</a:t>
            </a:r>
          </a:p>
          <a:p>
            <a:pPr>
              <a:defRPr/>
            </a:pPr>
            <a:r>
              <a:rPr lang="en-US" sz="1400" dirty="0"/>
              <a:t>Daniel Miller</a:t>
            </a:r>
          </a:p>
          <a:p>
            <a:pPr>
              <a:defRPr/>
            </a:pPr>
            <a:endParaRPr lang="en-US" sz="1400" dirty="0"/>
          </a:p>
          <a:p>
            <a:pPr marL="109722" indent="0">
              <a:defRPr/>
            </a:pPr>
            <a:r>
              <a:rPr lang="en-US" sz="1400" dirty="0"/>
              <a:t>Theory:</a:t>
            </a:r>
          </a:p>
          <a:p>
            <a:pPr>
              <a:defRPr/>
            </a:pPr>
            <a:r>
              <a:rPr lang="en-US" sz="1400" dirty="0" err="1"/>
              <a:t>Venkat</a:t>
            </a:r>
            <a:r>
              <a:rPr lang="en-US" sz="1400" dirty="0"/>
              <a:t> </a:t>
            </a:r>
            <a:r>
              <a:rPr lang="en-US" sz="1400" dirty="0" err="1"/>
              <a:t>Viswanathan</a:t>
            </a:r>
            <a:endParaRPr lang="en-US" sz="1400" dirty="0"/>
          </a:p>
          <a:p>
            <a:pPr>
              <a:defRPr/>
            </a:pPr>
            <a:r>
              <a:rPr lang="en-US" sz="1400" dirty="0"/>
              <a:t>Jens </a:t>
            </a:r>
            <a:r>
              <a:rPr lang="en-US" sz="1400" dirty="0" err="1"/>
              <a:t>Nørskov</a:t>
            </a:r>
            <a:endParaRPr lang="en-US" sz="1400" dirty="0"/>
          </a:p>
          <a:p>
            <a:pPr>
              <a:defRPr/>
            </a:pPr>
            <a:endParaRPr lang="en-US" dirty="0" smtClean="0"/>
          </a:p>
        </p:txBody>
      </p:sp>
      <p:pic>
        <p:nvPicPr>
          <p:cNvPr id="25602" name="Picture 2" descr="gro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9597" y="1781473"/>
            <a:ext cx="4800823" cy="3216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itle 9"/>
          <p:cNvSpPr>
            <a:spLocks noGrp="1"/>
          </p:cNvSpPr>
          <p:nvPr>
            <p:ph type="title"/>
          </p:nvPr>
        </p:nvSpPr>
        <p:spPr>
          <a:xfrm>
            <a:off x="420812" y="1"/>
            <a:ext cx="8228707" cy="847204"/>
          </a:xfrm>
        </p:spPr>
        <p:txBody>
          <a:bodyPr/>
          <a:lstStyle/>
          <a:p>
            <a:r>
              <a:t>Co-workers</a:t>
            </a:r>
          </a:p>
        </p:txBody>
      </p:sp>
      <p:sp>
        <p:nvSpPr>
          <p:cNvPr id="25605" name="Rectangle 10"/>
          <p:cNvSpPr>
            <a:spLocks noChangeArrowheads="1"/>
          </p:cNvSpPr>
          <p:nvPr/>
        </p:nvSpPr>
        <p:spPr bwMode="auto">
          <a:xfrm>
            <a:off x="4116586" y="5251773"/>
            <a:ext cx="4572000" cy="324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p>
            <a:endParaRPr lang="en-US" sz="1700"/>
          </a:p>
        </p:txBody>
      </p:sp>
      <p:sp>
        <p:nvSpPr>
          <p:cNvPr id="25606" name="TextBox 1"/>
          <p:cNvSpPr txBox="1">
            <a:spLocks noChangeArrowheads="1"/>
          </p:cNvSpPr>
          <p:nvPr/>
        </p:nvSpPr>
        <p:spPr bwMode="auto">
          <a:xfrm>
            <a:off x="1655342" y="6062142"/>
            <a:ext cx="3674991" cy="64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91" tIns="32146" rIns="64291" bIns="32146">
            <a:spAutoFit/>
          </a:bodyPr>
          <a:lstStyle>
            <a:lvl1pPr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a:t>Funding BES DOE</a:t>
            </a:r>
          </a:p>
        </p:txBody>
      </p:sp>
    </p:spTree>
    <p:extLst>
      <p:ext uri="{BB962C8B-B14F-4D97-AF65-F5344CB8AC3E}">
        <p14:creationId xmlns:p14="http://schemas.microsoft.com/office/powerpoint/2010/main" val="22973520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1" descr="1231711_cov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3461" y="0"/>
            <a:ext cx="529865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6" name="TextBox 2"/>
          <p:cNvSpPr txBox="1">
            <a:spLocks noChangeArrowheads="1"/>
          </p:cNvSpPr>
          <p:nvPr/>
        </p:nvSpPr>
        <p:spPr bwMode="auto">
          <a:xfrm>
            <a:off x="1962299" y="94880"/>
            <a:ext cx="5134570" cy="75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88" tIns="32144" rIns="64288" bIns="32144">
            <a:spAutoFit/>
          </a:bodyPr>
          <a:lstStyle>
            <a:lvl1pPr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200">
                <a:solidFill>
                  <a:srgbClr val="FFFFFF"/>
                </a:solidFill>
              </a:rPr>
              <a:t>Real-Time Observation of </a:t>
            </a:r>
          </a:p>
          <a:p>
            <a:pPr eaLnBrk="1" hangingPunct="1"/>
            <a:r>
              <a:rPr lang="en-US" sz="2200">
                <a:solidFill>
                  <a:srgbClr val="FFFFFF"/>
                </a:solidFill>
              </a:rPr>
              <a:t>Surface Bond Breaking with an X-ray Laser </a:t>
            </a:r>
          </a:p>
        </p:txBody>
      </p:sp>
      <p:sp>
        <p:nvSpPr>
          <p:cNvPr id="200708" name="TextBox 4"/>
          <p:cNvSpPr txBox="1">
            <a:spLocks noChangeArrowheads="1"/>
          </p:cNvSpPr>
          <p:nvPr/>
        </p:nvSpPr>
        <p:spPr bwMode="auto">
          <a:xfrm>
            <a:off x="4789661" y="6588995"/>
            <a:ext cx="2463240" cy="26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88" tIns="32144" rIns="64288" bIns="32144">
            <a:spAutoFit/>
          </a:bodyPr>
          <a:lstStyle>
            <a:lvl1pPr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300">
                <a:solidFill>
                  <a:srgbClr val="FFFFFF"/>
                </a:solidFill>
              </a:rPr>
              <a:t>illustration Gregory Stewart SLAC</a:t>
            </a:r>
          </a:p>
        </p:txBody>
      </p:sp>
      <p:sp>
        <p:nvSpPr>
          <p:cNvPr id="6" name="TextBox 20"/>
          <p:cNvSpPr txBox="1">
            <a:spLocks noChangeArrowheads="1"/>
          </p:cNvSpPr>
          <p:nvPr/>
        </p:nvSpPr>
        <p:spPr bwMode="auto">
          <a:xfrm>
            <a:off x="-31253" y="6520904"/>
            <a:ext cx="1993553" cy="28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116" tIns="32052" rIns="64116" bIns="32052">
            <a:spAutoFit/>
          </a:bodyPr>
          <a:lstStyle>
            <a:lvl1pPr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algn="ctr" defTabSz="641925" eaLnBrk="1" fontAlgn="base" hangingPunct="1">
              <a:spcBef>
                <a:spcPct val="0"/>
              </a:spcBef>
              <a:spcAft>
                <a:spcPct val="0"/>
              </a:spcAft>
            </a:pPr>
            <a:r>
              <a:rPr lang="en-US" sz="1400" dirty="0"/>
              <a:t>Science </a:t>
            </a:r>
            <a:r>
              <a:rPr lang="en-US" sz="1400" b="1" dirty="0"/>
              <a:t>339</a:t>
            </a:r>
            <a:r>
              <a:rPr lang="en-US" sz="1400" dirty="0"/>
              <a:t>, 1302 (2013</a:t>
            </a:r>
            <a:r>
              <a:rPr lang="en-US" sz="1100" dirty="0"/>
              <a:t>) </a:t>
            </a:r>
          </a:p>
        </p:txBody>
      </p:sp>
    </p:spTree>
    <p:extLst>
      <p:ext uri="{BB962C8B-B14F-4D97-AF65-F5344CB8AC3E}">
        <p14:creationId xmlns:p14="http://schemas.microsoft.com/office/powerpoint/2010/main" val="32888242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7"/>
          <p:cNvSpPr>
            <a:spLocks noGrp="1" noChangeArrowheads="1"/>
          </p:cNvSpPr>
          <p:nvPr>
            <p:ph type="body" idx="4294967295"/>
          </p:nvPr>
        </p:nvSpPr>
        <p:spPr bwMode="auto">
          <a:xfrm>
            <a:off x="373931" y="1023566"/>
            <a:ext cx="5103316" cy="12624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a:lnSpc>
                <a:spcPct val="120000"/>
              </a:lnSpc>
            </a:pPr>
            <a:r>
              <a:rPr lang="en-US" sz="2800">
                <a:latin typeface="Arial" charset="0"/>
                <a:ea typeface="ヒラギノ角ゴ ProN W3" charset="0"/>
                <a:cs typeface="Arial" charset="0"/>
              </a:rPr>
              <a:t>Understanding reaction mechanism and  dynamics</a:t>
            </a:r>
          </a:p>
        </p:txBody>
      </p:sp>
      <p:pic>
        <p:nvPicPr>
          <p:cNvPr id="9218" name="Picture 6"/>
          <p:cNvPicPr>
            <a:picLocks noChangeAspect="1" noChangeArrowheads="1"/>
          </p:cNvPicPr>
          <p:nvPr/>
        </p:nvPicPr>
        <p:blipFill>
          <a:blip r:embed="rId3">
            <a:extLst>
              <a:ext uri="{28A0092B-C50C-407E-A947-70E740481C1C}">
                <a14:useLocalDpi xmlns:a14="http://schemas.microsoft.com/office/drawing/2010/main" val="0"/>
              </a:ext>
            </a:extLst>
          </a:blip>
          <a:srcRect r="4836"/>
          <a:stretch>
            <a:fillRect/>
          </a:stretch>
        </p:blipFill>
        <p:spPr bwMode="auto">
          <a:xfrm>
            <a:off x="5143502" y="1605114"/>
            <a:ext cx="3908971" cy="4895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p:cNvSpPr>
            <a:spLocks noGrp="1" noChangeArrowheads="1"/>
          </p:cNvSpPr>
          <p:nvPr>
            <p:ph type="title" idx="4294967295"/>
          </p:nvPr>
        </p:nvSpPr>
        <p:spPr>
          <a:xfrm>
            <a:off x="428626" y="285750"/>
            <a:ext cx="8276704" cy="647402"/>
          </a:xfrm>
          <a:prstGeom prst="rect">
            <a:avLst/>
          </a:prstGeom>
        </p:spPr>
        <p:txBody>
          <a:bodyPr lIns="91378" tIns="45690" rIns="91378" bIns="45690"/>
          <a:lstStyle/>
          <a:p>
            <a:pPr>
              <a:defRPr/>
            </a:pPr>
            <a:r>
              <a:rPr lang="da-DK" sz="3600" b="1" dirty="0">
                <a:effectLst>
                  <a:outerShdw blurRad="38100" dist="38100" dir="2700000" algn="tl">
                    <a:srgbClr val="C0C0C0"/>
                  </a:outerShdw>
                </a:effectLst>
                <a:latin typeface="Arial"/>
                <a:cs typeface="Arial"/>
              </a:rPr>
              <a:t>The </a:t>
            </a:r>
            <a:r>
              <a:rPr lang="da-DK" sz="3600" b="1" dirty="0" err="1">
                <a:effectLst>
                  <a:outerShdw blurRad="38100" dist="38100" dir="2700000" algn="tl">
                    <a:srgbClr val="C0C0C0"/>
                  </a:outerShdw>
                </a:effectLst>
                <a:latin typeface="Arial"/>
                <a:cs typeface="Arial"/>
              </a:rPr>
              <a:t>Catalyst</a:t>
            </a:r>
            <a:r>
              <a:rPr lang="da-DK" sz="3600" b="1" dirty="0">
                <a:effectLst>
                  <a:outerShdw blurRad="38100" dist="38100" dir="2700000" algn="tl">
                    <a:srgbClr val="C0C0C0"/>
                  </a:outerShdw>
                </a:effectLst>
                <a:latin typeface="Arial"/>
                <a:cs typeface="Arial"/>
              </a:rPr>
              <a:t> </a:t>
            </a:r>
            <a:r>
              <a:rPr lang="da-DK" sz="3600" b="1" dirty="0" err="1">
                <a:effectLst>
                  <a:outerShdw blurRad="38100" dist="38100" dir="2700000" algn="tl">
                    <a:srgbClr val="C0C0C0"/>
                  </a:outerShdw>
                </a:effectLst>
                <a:latin typeface="Arial"/>
                <a:cs typeface="Arial"/>
              </a:rPr>
              <a:t>Challenge</a:t>
            </a:r>
            <a:endParaRPr lang="en-US" sz="3600" b="1" dirty="0">
              <a:effectLst>
                <a:outerShdw blurRad="38100" dist="38100" dir="2700000" algn="tl">
                  <a:srgbClr val="C0C0C0"/>
                </a:outerShdw>
              </a:effectLst>
              <a:latin typeface="Arial"/>
              <a:cs typeface="Arial"/>
            </a:endParaRPr>
          </a:p>
        </p:txBody>
      </p:sp>
      <p:pic>
        <p:nvPicPr>
          <p:cNvPr id="9220" name="Picture 8"/>
          <p:cNvPicPr>
            <a:picLocks noChangeAspect="1"/>
          </p:cNvPicPr>
          <p:nvPr/>
        </p:nvPicPr>
        <p:blipFill>
          <a:blip r:embed="rId4">
            <a:extLst>
              <a:ext uri="{28A0092B-C50C-407E-A947-70E740481C1C}">
                <a14:useLocalDpi xmlns:a14="http://schemas.microsoft.com/office/drawing/2010/main" val="0"/>
              </a:ext>
            </a:extLst>
          </a:blip>
          <a:srcRect l="3613" r="4671"/>
          <a:stretch>
            <a:fillRect/>
          </a:stretch>
        </p:blipFill>
        <p:spPr bwMode="auto">
          <a:xfrm>
            <a:off x="737816" y="2444502"/>
            <a:ext cx="4179094" cy="3079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945942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p:cTn id="7" dur="500" fill="hold"/>
                                        <p:tgtEl>
                                          <p:spTgt spid="6147">
                                            <p:txEl>
                                              <p:pRg st="0" end="0"/>
                                            </p:txEl>
                                          </p:spTgt>
                                        </p:tgtEl>
                                        <p:attrNameLst>
                                          <p:attrName>ppt_w</p:attrName>
                                        </p:attrNameLst>
                                      </p:cBhvr>
                                      <p:tavLst>
                                        <p:tav tm="0">
                                          <p:val>
                                            <p:strVal val="#ppt_w*0.70"/>
                                          </p:val>
                                        </p:tav>
                                        <p:tav tm="100000">
                                          <p:val>
                                            <p:strVal val="#ppt_w"/>
                                          </p:val>
                                        </p:tav>
                                      </p:tavLst>
                                    </p:anim>
                                    <p:anim calcmode="lin" valueType="num">
                                      <p:cBhvr>
                                        <p:cTn id="8" dur="500" fill="hold"/>
                                        <p:tgtEl>
                                          <p:spTgt spid="6147">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614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xit" presetSubtype="0" fill="hold" grpId="0" nodeType="clickEffect">
                                  <p:stCondLst>
                                    <p:cond delay="0"/>
                                  </p:stCondLst>
                                  <p:childTnLst>
                                    <p:anim calcmode="lin" valueType="num">
                                      <p:cBhvr>
                                        <p:cTn id="13" dur="500"/>
                                        <p:tgtEl>
                                          <p:spTgt spid="6147">
                                            <p:txEl>
                                              <p:pRg st="0" end="0"/>
                                            </p:txEl>
                                          </p:spTgt>
                                        </p:tgtEl>
                                        <p:attrNameLst>
                                          <p:attrName>ppt_w</p:attrName>
                                        </p:attrNameLst>
                                      </p:cBhvr>
                                      <p:tavLst>
                                        <p:tav tm="0">
                                          <p:val>
                                            <p:strVal val="ppt_w"/>
                                          </p:val>
                                        </p:tav>
                                        <p:tav tm="100000">
                                          <p:val>
                                            <p:strVal val="ppt_w*0.70"/>
                                          </p:val>
                                        </p:tav>
                                      </p:tavLst>
                                    </p:anim>
                                    <p:anim calcmode="lin" valueType="num">
                                      <p:cBhvr>
                                        <p:cTn id="14" dur="500"/>
                                        <p:tgtEl>
                                          <p:spTgt spid="6147">
                                            <p:txEl>
                                              <p:pRg st="0" end="0"/>
                                            </p:txEl>
                                          </p:spTgt>
                                        </p:tgtEl>
                                        <p:attrNameLst>
                                          <p:attrName>ppt_h</p:attrName>
                                        </p:attrNameLst>
                                      </p:cBhvr>
                                      <p:tavLst>
                                        <p:tav tm="0">
                                          <p:val>
                                            <p:strVal val="ppt_h"/>
                                          </p:val>
                                        </p:tav>
                                        <p:tav tm="100000">
                                          <p:val>
                                            <p:strVal val="ppt_h"/>
                                          </p:val>
                                        </p:tav>
                                      </p:tavLst>
                                    </p:anim>
                                    <p:animEffect transition="out" filter="fade">
                                      <p:cBhvr>
                                        <p:cTn id="15" dur="500"/>
                                        <p:tgtEl>
                                          <p:spTgt spid="6147">
                                            <p:txEl>
                                              <p:pRg st="0" end="0"/>
                                            </p:txEl>
                                          </p:spTgt>
                                        </p:tgtEl>
                                      </p:cBhvr>
                                    </p:animEffect>
                                    <p:set>
                                      <p:cBhvr>
                                        <p:cTn id="16" dur="1" fill="hold">
                                          <p:stCondLst>
                                            <p:cond delay="499"/>
                                          </p:stCondLst>
                                        </p:cTn>
                                        <p:tgtEl>
                                          <p:spTgt spid="6147">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p:cNvPicPr>
            <a:picLocks noChangeAspect="1" noChangeArrowheads="1"/>
          </p:cNvPicPr>
          <p:nvPr/>
        </p:nvPicPr>
        <p:blipFill>
          <a:blip r:embed="rId3">
            <a:extLst>
              <a:ext uri="{28A0092B-C50C-407E-A947-70E740481C1C}">
                <a14:useLocalDpi xmlns:a14="http://schemas.microsoft.com/office/drawing/2010/main" val="0"/>
              </a:ext>
            </a:extLst>
          </a:blip>
          <a:srcRect r="4836"/>
          <a:stretch>
            <a:fillRect/>
          </a:stretch>
        </p:blipFill>
        <p:spPr bwMode="auto">
          <a:xfrm>
            <a:off x="2061635" y="1232579"/>
            <a:ext cx="4102099" cy="5137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p:cNvSpPr>
            <a:spLocks noGrp="1" noChangeArrowheads="1"/>
          </p:cNvSpPr>
          <p:nvPr>
            <p:ph type="title" idx="4294967295"/>
          </p:nvPr>
        </p:nvSpPr>
        <p:spPr>
          <a:xfrm>
            <a:off x="428626" y="285750"/>
            <a:ext cx="8276704" cy="647402"/>
          </a:xfrm>
          <a:prstGeom prst="rect">
            <a:avLst/>
          </a:prstGeom>
        </p:spPr>
        <p:txBody>
          <a:bodyPr lIns="91378" tIns="45690" rIns="91378" bIns="45690"/>
          <a:lstStyle/>
          <a:p>
            <a:pPr>
              <a:defRPr/>
            </a:pPr>
            <a:r>
              <a:rPr lang="da-DK" sz="3600" b="1" dirty="0" err="1">
                <a:effectLst>
                  <a:outerShdw blurRad="38100" dist="38100" dir="2700000" algn="tl">
                    <a:srgbClr val="C0C0C0"/>
                  </a:outerShdw>
                </a:effectLst>
                <a:latin typeface="Arial"/>
                <a:cs typeface="Arial"/>
              </a:rPr>
              <a:t>Probing</a:t>
            </a:r>
            <a:r>
              <a:rPr lang="da-DK" sz="3600" b="1" dirty="0">
                <a:effectLst>
                  <a:outerShdw blurRad="38100" dist="38100" dir="2700000" algn="tl">
                    <a:srgbClr val="C0C0C0"/>
                  </a:outerShdw>
                </a:effectLst>
                <a:latin typeface="Arial"/>
                <a:cs typeface="Arial"/>
              </a:rPr>
              <a:t> </a:t>
            </a:r>
            <a:r>
              <a:rPr lang="da-DK" sz="3600" b="1" dirty="0" err="1">
                <a:effectLst>
                  <a:outerShdw blurRad="38100" dist="38100" dir="2700000" algn="tl">
                    <a:srgbClr val="C0C0C0"/>
                  </a:outerShdw>
                </a:effectLst>
                <a:latin typeface="Arial"/>
                <a:cs typeface="Arial"/>
              </a:rPr>
              <a:t>Intermediates</a:t>
            </a:r>
            <a:r>
              <a:rPr lang="da-DK" sz="3600" b="1" dirty="0">
                <a:effectLst>
                  <a:outerShdw blurRad="38100" dist="38100" dir="2700000" algn="tl">
                    <a:srgbClr val="C0C0C0"/>
                  </a:outerShdw>
                </a:effectLst>
                <a:latin typeface="Arial"/>
                <a:cs typeface="Arial"/>
              </a:rPr>
              <a:t> ?</a:t>
            </a:r>
            <a:endParaRPr lang="en-US" sz="3600" b="1" dirty="0">
              <a:effectLst>
                <a:outerShdw blurRad="38100" dist="38100" dir="2700000" algn="tl">
                  <a:srgbClr val="C0C0C0"/>
                </a:outerShdw>
              </a:effectLst>
              <a:latin typeface="Arial"/>
              <a:cs typeface="Arial"/>
            </a:endParaRPr>
          </a:p>
        </p:txBody>
      </p:sp>
      <p:sp>
        <p:nvSpPr>
          <p:cNvPr id="6" name="Rectangle 5"/>
          <p:cNvSpPr/>
          <p:nvPr/>
        </p:nvSpPr>
        <p:spPr>
          <a:xfrm>
            <a:off x="3742267" y="4047066"/>
            <a:ext cx="384042" cy="937774"/>
          </a:xfrm>
          <a:prstGeom prst="rect">
            <a:avLst/>
          </a:prstGeom>
          <a:solidFill>
            <a:srgbClr val="A6A6A6">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97" tIns="45699" rIns="91397" bIns="45699" rtlCol="0" anchor="ctr"/>
          <a:lstStyle/>
          <a:p>
            <a:pPr algn="ctr" defTabSz="913977"/>
            <a:endParaRPr lang="en-US">
              <a:solidFill>
                <a:prstClr val="white"/>
              </a:solidFill>
              <a:latin typeface="Calibri"/>
            </a:endParaRPr>
          </a:p>
        </p:txBody>
      </p:sp>
    </p:spTree>
    <p:extLst>
      <p:ext uri="{BB962C8B-B14F-4D97-AF65-F5344CB8AC3E}">
        <p14:creationId xmlns:p14="http://schemas.microsoft.com/office/powerpoint/2010/main" val="41427258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p:cNvPicPr>
            <a:picLocks noChangeAspect="1" noChangeArrowheads="1"/>
          </p:cNvPicPr>
          <p:nvPr/>
        </p:nvPicPr>
        <p:blipFill>
          <a:blip r:embed="rId3">
            <a:extLst>
              <a:ext uri="{28A0092B-C50C-407E-A947-70E740481C1C}">
                <a14:useLocalDpi xmlns:a14="http://schemas.microsoft.com/office/drawing/2010/main" val="0"/>
              </a:ext>
            </a:extLst>
          </a:blip>
          <a:srcRect r="4836"/>
          <a:stretch>
            <a:fillRect/>
          </a:stretch>
        </p:blipFill>
        <p:spPr bwMode="auto">
          <a:xfrm>
            <a:off x="2061635" y="1232579"/>
            <a:ext cx="4102099" cy="5137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p:cNvSpPr>
            <a:spLocks noGrp="1" noChangeArrowheads="1"/>
          </p:cNvSpPr>
          <p:nvPr>
            <p:ph type="title" idx="4294967295"/>
          </p:nvPr>
        </p:nvSpPr>
        <p:spPr>
          <a:xfrm>
            <a:off x="428626" y="285750"/>
            <a:ext cx="8276704" cy="647402"/>
          </a:xfrm>
          <a:prstGeom prst="rect">
            <a:avLst/>
          </a:prstGeom>
        </p:spPr>
        <p:txBody>
          <a:bodyPr lIns="91378" tIns="45690" rIns="91378" bIns="45690"/>
          <a:lstStyle/>
          <a:p>
            <a:pPr>
              <a:defRPr/>
            </a:pPr>
            <a:r>
              <a:rPr lang="da-DK" sz="3600" b="1" dirty="0" err="1">
                <a:effectLst>
                  <a:outerShdw blurRad="38100" dist="38100" dir="2700000" algn="tl">
                    <a:srgbClr val="C0C0C0"/>
                  </a:outerShdw>
                </a:effectLst>
                <a:latin typeface="Arial"/>
                <a:cs typeface="Arial"/>
              </a:rPr>
              <a:t>Probing</a:t>
            </a:r>
            <a:r>
              <a:rPr lang="da-DK" sz="3600" b="1" dirty="0">
                <a:effectLst>
                  <a:outerShdw blurRad="38100" dist="38100" dir="2700000" algn="tl">
                    <a:srgbClr val="C0C0C0"/>
                  </a:outerShdw>
                </a:effectLst>
                <a:latin typeface="Arial"/>
                <a:cs typeface="Arial"/>
              </a:rPr>
              <a:t> Transition States ?</a:t>
            </a:r>
            <a:endParaRPr lang="en-US" sz="3600" b="1" dirty="0">
              <a:effectLst>
                <a:outerShdw blurRad="38100" dist="38100" dir="2700000" algn="tl">
                  <a:srgbClr val="C0C0C0"/>
                </a:outerShdw>
              </a:effectLst>
              <a:latin typeface="Arial"/>
              <a:cs typeface="Arial"/>
            </a:endParaRPr>
          </a:p>
        </p:txBody>
      </p:sp>
      <p:sp>
        <p:nvSpPr>
          <p:cNvPr id="6" name="Rectangle 5"/>
          <p:cNvSpPr/>
          <p:nvPr/>
        </p:nvSpPr>
        <p:spPr>
          <a:xfrm>
            <a:off x="4075510" y="3234266"/>
            <a:ext cx="384042" cy="937774"/>
          </a:xfrm>
          <a:prstGeom prst="rect">
            <a:avLst/>
          </a:prstGeom>
          <a:solidFill>
            <a:srgbClr val="A6A6A6">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97" tIns="45699" rIns="91397" bIns="45699" rtlCol="0" anchor="ctr"/>
          <a:lstStyle/>
          <a:p>
            <a:pPr algn="ctr" defTabSz="913977"/>
            <a:endParaRPr lang="en-US">
              <a:solidFill>
                <a:prstClr val="white"/>
              </a:solidFill>
              <a:latin typeface="Calibri"/>
            </a:endParaRPr>
          </a:p>
        </p:txBody>
      </p:sp>
    </p:spTree>
    <p:extLst>
      <p:ext uri="{BB962C8B-B14F-4D97-AF65-F5344CB8AC3E}">
        <p14:creationId xmlns:p14="http://schemas.microsoft.com/office/powerpoint/2010/main" val="26517942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E:\XLAM\Brightne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57200"/>
            <a:ext cx="7381875" cy="610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2194" y="6661547"/>
            <a:ext cx="426393" cy="15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7577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9090" y="6661547"/>
            <a:ext cx="151805" cy="15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4" name="TextBox 8"/>
          <p:cNvSpPr txBox="1">
            <a:spLocks noChangeArrowheads="1"/>
          </p:cNvSpPr>
          <p:nvPr/>
        </p:nvSpPr>
        <p:spPr bwMode="auto">
          <a:xfrm>
            <a:off x="-3464718" y="7125891"/>
            <a:ext cx="6373564" cy="1295921"/>
          </a:xfrm>
          <a:prstGeom prst="rect">
            <a:avLst/>
          </a:prstGeom>
          <a:noFill/>
          <a:ln w="9525">
            <a:solidFill>
              <a:schemeClr val="tx1"/>
            </a:solidFill>
            <a:miter lim="800000"/>
            <a:headEnd/>
            <a:tailEnd/>
          </a:ln>
        </p:spPr>
        <p:txBody>
          <a:bodyPr lIns="64081" tIns="32033" rIns="64081" bIns="32033">
            <a:spAutoFit/>
          </a:bodyPr>
          <a:lstStyle/>
          <a:p>
            <a:pPr algn="ctr" defTabSz="320379">
              <a:defRPr/>
            </a:pPr>
            <a:r>
              <a:rPr lang="en-US" sz="2000" b="1" dirty="0">
                <a:solidFill>
                  <a:srgbClr val="FF0000"/>
                </a:solidFill>
                <a:latin typeface="Calibri" charset="0"/>
                <a:ea typeface="ヒラギノ角ゴ ProN W3" charset="0"/>
                <a:cs typeface="ヒラギノ角ゴ ProN W3"/>
                <a:sym typeface="Gill Sans" charset="0"/>
              </a:rPr>
              <a:t>Map valence electronic structure changes </a:t>
            </a:r>
          </a:p>
          <a:p>
            <a:pPr algn="ctr" defTabSz="320379">
              <a:defRPr/>
            </a:pPr>
            <a:r>
              <a:rPr lang="en-US" sz="2000" dirty="0">
                <a:solidFill>
                  <a:prstClr val="black"/>
                </a:solidFill>
                <a:latin typeface="Calibri" charset="0"/>
                <a:ea typeface="ヒラギノ角ゴ ProN W3" charset="0"/>
                <a:cs typeface="ヒラギノ角ゴ ProN W3"/>
                <a:sym typeface="Gill Sans" charset="0"/>
              </a:rPr>
              <a:t>by measuring </a:t>
            </a:r>
            <a:r>
              <a:rPr lang="en-US" sz="2000" b="1" dirty="0">
                <a:solidFill>
                  <a:srgbClr val="0070C0"/>
                </a:solidFill>
                <a:latin typeface="Calibri" charset="0"/>
                <a:ea typeface="ヒラギノ角ゴ ProN W3" charset="0"/>
                <a:cs typeface="ヒラギノ角ゴ ProN W3"/>
                <a:sym typeface="Gill Sans" charset="0"/>
              </a:rPr>
              <a:t>x-ray emission spectra as a function of Laser–FEL delay &amp; FEL energies.</a:t>
            </a:r>
            <a:endParaRPr lang="en-US" sz="2000" dirty="0">
              <a:solidFill>
                <a:prstClr val="black"/>
              </a:solidFill>
              <a:latin typeface="Calibri" charset="0"/>
              <a:ea typeface="ヒラギノ角ゴ ProN W3" charset="0"/>
              <a:cs typeface="ヒラギノ角ゴ ProN W3" charset="0"/>
              <a:sym typeface="Gill Sans" charset="0"/>
            </a:endParaRPr>
          </a:p>
          <a:p>
            <a:pPr algn="ctr" defTabSz="320379">
              <a:defRPr/>
            </a:pPr>
            <a:r>
              <a:rPr lang="en-US" sz="2000" b="1" dirty="0">
                <a:solidFill>
                  <a:prstClr val="black"/>
                </a:solidFill>
                <a:latin typeface="Calibri" charset="0"/>
                <a:ea typeface="ヒラギノ角ゴ ProN W3" charset="0"/>
                <a:cs typeface="ヒラギノ角ゴ ProN W3" charset="0"/>
                <a:sym typeface="Gill Sans" charset="0"/>
              </a:rPr>
              <a:t>Data set → Pump-probe XES &amp; XAS </a:t>
            </a:r>
            <a:endParaRPr lang="en-US" sz="2000" b="1" dirty="0">
              <a:solidFill>
                <a:srgbClr val="0070C0"/>
              </a:solidFill>
              <a:latin typeface="Calibri" charset="0"/>
              <a:ea typeface="ヒラギノ角ゴ ProN W3" charset="0"/>
              <a:cs typeface="ヒラギノ角ゴ ProN W3"/>
              <a:sym typeface="Gill Sans" charset="0"/>
            </a:endParaRPr>
          </a:p>
        </p:txBody>
      </p:sp>
      <p:sp>
        <p:nvSpPr>
          <p:cNvPr id="75780" name="Rechteck 11"/>
          <p:cNvSpPr>
            <a:spLocks noChangeArrowheads="1"/>
          </p:cNvSpPr>
          <p:nvPr/>
        </p:nvSpPr>
        <p:spPr bwMode="auto">
          <a:xfrm>
            <a:off x="-2714624" y="7018757"/>
            <a:ext cx="4714875" cy="583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081" tIns="32033" rIns="64081" bIns="32033">
            <a:spAutoFit/>
          </a:bodyPr>
          <a:lstStyle/>
          <a:p>
            <a:pPr algn="ctr" defTabSz="642189" fontAlgn="base">
              <a:spcBef>
                <a:spcPct val="0"/>
              </a:spcBef>
              <a:spcAft>
                <a:spcPct val="0"/>
              </a:spcAft>
            </a:pPr>
            <a:r>
              <a:rPr lang="en-US" sz="1700">
                <a:solidFill>
                  <a:srgbClr val="000000"/>
                </a:solidFill>
                <a:latin typeface="Calibri" charset="0"/>
                <a:ea typeface="ヒラギノ角ゴ ProN W3" charset="0"/>
                <a:cs typeface="ヒラギノ角ゴ ProN W3" charset="0"/>
                <a:sym typeface="Gill Sans" charset="0"/>
              </a:rPr>
              <a:t> 400 nm laser pump</a:t>
            </a:r>
          </a:p>
          <a:p>
            <a:pPr algn="ctr" defTabSz="642189" fontAlgn="base">
              <a:spcBef>
                <a:spcPct val="0"/>
              </a:spcBef>
              <a:spcAft>
                <a:spcPct val="0"/>
              </a:spcAft>
            </a:pPr>
            <a:r>
              <a:rPr lang="en-US" sz="1700">
                <a:solidFill>
                  <a:srgbClr val="000000"/>
                </a:solidFill>
                <a:latin typeface="Calibri" charset="0"/>
                <a:ea typeface="ヒラギノ角ゴ ProN W3" charset="0"/>
                <a:cs typeface="ヒラギノ角ゴ ProN W3" charset="0"/>
                <a:sym typeface="Gill Sans" charset="0"/>
              </a:rPr>
              <a:t>Hot electron generation in Ru → heat transfer to CO </a:t>
            </a:r>
            <a:endParaRPr lang="de-DE" sz="1700">
              <a:solidFill>
                <a:srgbClr val="000000"/>
              </a:solidFill>
              <a:latin typeface="Gill Sans" charset="0"/>
              <a:ea typeface="ヒラギノ角ゴ ProN W3" charset="0"/>
              <a:cs typeface="ヒラギノ角ゴ ProN W3" charset="0"/>
              <a:sym typeface="Gill Sans" charset="0"/>
            </a:endParaRPr>
          </a:p>
        </p:txBody>
      </p:sp>
      <p:sp>
        <p:nvSpPr>
          <p:cNvPr id="75781" name="Rechteck 10"/>
          <p:cNvSpPr>
            <a:spLocks noChangeArrowheads="1"/>
          </p:cNvSpPr>
          <p:nvPr/>
        </p:nvSpPr>
        <p:spPr bwMode="auto">
          <a:xfrm>
            <a:off x="9447631" y="6565575"/>
            <a:ext cx="2786063" cy="583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081" tIns="32033" rIns="64081" bIns="32033">
            <a:spAutoFit/>
          </a:bodyPr>
          <a:lstStyle/>
          <a:p>
            <a:pPr algn="ctr" defTabSz="642189" fontAlgn="base">
              <a:spcBef>
                <a:spcPct val="0"/>
              </a:spcBef>
              <a:spcAft>
                <a:spcPct val="0"/>
              </a:spcAft>
            </a:pPr>
            <a:r>
              <a:rPr lang="en-US" sz="1700">
                <a:solidFill>
                  <a:srgbClr val="000000"/>
                </a:solidFill>
                <a:latin typeface="Calibri" charset="0"/>
                <a:ea typeface="ヒラギノ角ゴ ProN W3" charset="0"/>
                <a:cs typeface="ヒラギノ角ゴ ProN W3" charset="0"/>
                <a:sym typeface="Gill Sans" charset="0"/>
              </a:rPr>
              <a:t>photoexcitation resulting in the desorption of CO</a:t>
            </a:r>
            <a:endParaRPr lang="de-DE" sz="1700">
              <a:solidFill>
                <a:srgbClr val="000000"/>
              </a:solidFill>
              <a:latin typeface="Gill Sans" charset="0"/>
              <a:ea typeface="ヒラギノ角ゴ ProN W3" charset="0"/>
              <a:cs typeface="ヒラギノ角ゴ ProN W3" charset="0"/>
              <a:sym typeface="Gill Sans" charset="0"/>
            </a:endParaRPr>
          </a:p>
        </p:txBody>
      </p:sp>
      <p:sp>
        <p:nvSpPr>
          <p:cNvPr id="75782" name="TextBox 33"/>
          <p:cNvSpPr txBox="1">
            <a:spLocks noChangeArrowheads="1"/>
          </p:cNvSpPr>
          <p:nvPr/>
        </p:nvSpPr>
        <p:spPr bwMode="auto">
          <a:xfrm>
            <a:off x="-4214812" y="2250281"/>
            <a:ext cx="3196828" cy="455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081" tIns="32033" rIns="64081" bIns="32033">
            <a:spAutoFit/>
          </a:bodyPr>
          <a:lstStyle>
            <a:lvl1pPr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algn="ctr" defTabSz="642189" eaLnBrk="1" fontAlgn="base" hangingPunct="1">
              <a:spcBef>
                <a:spcPct val="0"/>
              </a:spcBef>
              <a:spcAft>
                <a:spcPct val="0"/>
              </a:spcAft>
            </a:pPr>
            <a:r>
              <a:rPr lang="en-US" sz="2500"/>
              <a:t>“A simple experiment”</a:t>
            </a:r>
          </a:p>
        </p:txBody>
      </p:sp>
      <p:sp>
        <p:nvSpPr>
          <p:cNvPr id="37" name="Rectangle 8"/>
          <p:cNvSpPr>
            <a:spLocks/>
          </p:cNvSpPr>
          <p:nvPr/>
        </p:nvSpPr>
        <p:spPr bwMode="auto">
          <a:xfrm>
            <a:off x="208732" y="151826"/>
            <a:ext cx="7524378" cy="785813"/>
          </a:xfrm>
          <a:prstGeom prst="rect">
            <a:avLst/>
          </a:prstGeom>
          <a:ln>
            <a:noFill/>
          </a:ln>
          <a:extLst/>
        </p:spPr>
        <p:style>
          <a:lnRef idx="2">
            <a:schemeClr val="dk1"/>
          </a:lnRef>
          <a:fillRef idx="1">
            <a:schemeClr val="lt1"/>
          </a:fillRef>
          <a:effectRef idx="0">
            <a:schemeClr val="dk1"/>
          </a:effectRef>
          <a:fontRef idx="minor">
            <a:schemeClr val="dk1"/>
          </a:fontRef>
        </p:style>
        <p:txBody>
          <a:bodyPr lIns="0" tIns="0" rIns="0" bIns="0" anchor="ctr"/>
          <a:lstStyle/>
          <a:p>
            <a:pPr defTabSz="642189" fontAlgn="base">
              <a:spcBef>
                <a:spcPct val="0"/>
              </a:spcBef>
              <a:spcAft>
                <a:spcPct val="0"/>
              </a:spcAft>
              <a:defRPr/>
            </a:pPr>
            <a:r>
              <a:rPr lang="en-US" sz="2500" dirty="0">
                <a:solidFill>
                  <a:srgbClr val="000000"/>
                </a:solidFill>
                <a:latin typeface="Gill Sans"/>
                <a:ea typeface="ＭＳ Ｐゴシック" charset="0"/>
                <a:cs typeface="Gill Sans" charset="0"/>
                <a:sym typeface="Gill Sans" charset="0"/>
              </a:rPr>
              <a:t>Experimental Set-up</a:t>
            </a:r>
          </a:p>
          <a:p>
            <a:pPr defTabSz="642189" fontAlgn="base">
              <a:spcBef>
                <a:spcPct val="0"/>
              </a:spcBef>
              <a:spcAft>
                <a:spcPct val="0"/>
              </a:spcAft>
              <a:defRPr/>
            </a:pPr>
            <a:r>
              <a:rPr lang="en-US" sz="2500" dirty="0">
                <a:solidFill>
                  <a:srgbClr val="000000"/>
                </a:solidFill>
                <a:latin typeface="Gill Sans"/>
                <a:ea typeface="ＭＳ Ｐゴシック" charset="0"/>
                <a:cs typeface="Gill Sans" charset="0"/>
                <a:sym typeface="Gill Sans" charset="0"/>
              </a:rPr>
              <a:t>Full RIXS plane</a:t>
            </a:r>
          </a:p>
        </p:txBody>
      </p:sp>
      <p:pic>
        <p:nvPicPr>
          <p:cNvPr id="75784"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3029" y="1293689"/>
            <a:ext cx="3228082" cy="456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5" name="TextBox 15"/>
          <p:cNvSpPr txBox="1">
            <a:spLocks noChangeArrowheads="1"/>
          </p:cNvSpPr>
          <p:nvPr/>
        </p:nvSpPr>
        <p:spPr bwMode="auto">
          <a:xfrm>
            <a:off x="3540813" y="1504653"/>
            <a:ext cx="2042375" cy="523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27" tIns="45564" rIns="91127" bIns="45564">
            <a:spAutoFit/>
          </a:bodyPr>
          <a:lstStyle>
            <a:lvl1pPr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algn="ctr" defTabSz="642189" eaLnBrk="1" fontAlgn="base" hangingPunct="1">
              <a:spcBef>
                <a:spcPct val="0"/>
              </a:spcBef>
              <a:spcAft>
                <a:spcPct val="0"/>
              </a:spcAft>
            </a:pPr>
            <a:r>
              <a:rPr lang="en-US" sz="2800" dirty="0"/>
              <a:t>before pump</a:t>
            </a:r>
          </a:p>
        </p:txBody>
      </p:sp>
      <p:sp>
        <p:nvSpPr>
          <p:cNvPr id="75786" name="TextBox 16"/>
          <p:cNvSpPr txBox="1">
            <a:spLocks noChangeArrowheads="1"/>
          </p:cNvSpPr>
          <p:nvPr/>
        </p:nvSpPr>
        <p:spPr bwMode="auto">
          <a:xfrm rot="-5400000">
            <a:off x="-985425" y="3327114"/>
            <a:ext cx="2954233" cy="523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27" tIns="45564" rIns="91127" bIns="45564">
            <a:spAutoFit/>
          </a:bodyPr>
          <a:lstStyle>
            <a:lvl1pPr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algn="ctr" defTabSz="642189" eaLnBrk="1" fontAlgn="base" hangingPunct="1">
              <a:spcBef>
                <a:spcPct val="0"/>
              </a:spcBef>
              <a:spcAft>
                <a:spcPct val="0"/>
              </a:spcAft>
            </a:pPr>
            <a:r>
              <a:rPr lang="en-US" sz="2800" dirty="0"/>
              <a:t>FEL photon energy</a:t>
            </a:r>
          </a:p>
        </p:txBody>
      </p:sp>
      <p:sp>
        <p:nvSpPr>
          <p:cNvPr id="75787" name="TextBox 17"/>
          <p:cNvSpPr txBox="1">
            <a:spLocks noChangeArrowheads="1"/>
          </p:cNvSpPr>
          <p:nvPr/>
        </p:nvSpPr>
        <p:spPr bwMode="auto">
          <a:xfrm>
            <a:off x="480359" y="5740673"/>
            <a:ext cx="3364602" cy="523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27" tIns="45564" rIns="91127" bIns="45564">
            <a:spAutoFit/>
          </a:bodyPr>
          <a:lstStyle>
            <a:lvl1pPr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algn="ctr" defTabSz="642189" eaLnBrk="1" fontAlgn="base" hangingPunct="1">
              <a:spcBef>
                <a:spcPct val="0"/>
              </a:spcBef>
              <a:spcAft>
                <a:spcPct val="0"/>
              </a:spcAft>
            </a:pPr>
            <a:r>
              <a:rPr lang="en-US" sz="2800" dirty="0"/>
              <a:t>x-ray emission energy</a:t>
            </a:r>
          </a:p>
        </p:txBody>
      </p:sp>
      <p:sp>
        <p:nvSpPr>
          <p:cNvPr id="75788" name="TextBox 21"/>
          <p:cNvSpPr txBox="1">
            <a:spLocks noChangeArrowheads="1"/>
          </p:cNvSpPr>
          <p:nvPr/>
        </p:nvSpPr>
        <p:spPr bwMode="auto">
          <a:xfrm>
            <a:off x="3595148" y="5375672"/>
            <a:ext cx="1776226" cy="523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27" tIns="45564" rIns="91127" bIns="45564">
            <a:spAutoFit/>
          </a:bodyPr>
          <a:lstStyle>
            <a:lvl1pPr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algn="ctr" defTabSz="642189" eaLnBrk="1" fontAlgn="base" hangingPunct="1">
              <a:spcBef>
                <a:spcPct val="0"/>
              </a:spcBef>
              <a:spcAft>
                <a:spcPct val="0"/>
              </a:spcAft>
            </a:pPr>
            <a:r>
              <a:rPr lang="en-US" sz="2800" dirty="0">
                <a:solidFill>
                  <a:srgbClr val="0000FF"/>
                </a:solidFill>
              </a:rPr>
              <a:t>after pump</a:t>
            </a:r>
          </a:p>
        </p:txBody>
      </p:sp>
      <p:grpSp>
        <p:nvGrpSpPr>
          <p:cNvPr id="75789" name="Group 14"/>
          <p:cNvGrpSpPr>
            <a:grpSpLocks/>
          </p:cNvGrpSpPr>
          <p:nvPr/>
        </p:nvGrpSpPr>
        <p:grpSpPr bwMode="auto">
          <a:xfrm rot="722016">
            <a:off x="6434979" y="3385468"/>
            <a:ext cx="2599655" cy="1196578"/>
            <a:chOff x="842963" y="5138335"/>
            <a:chExt cx="3520541" cy="1621898"/>
          </a:xfrm>
        </p:grpSpPr>
        <p:grpSp>
          <p:nvGrpSpPr>
            <p:cNvPr id="75807" name="Group 30"/>
            <p:cNvGrpSpPr>
              <a:grpSpLocks/>
            </p:cNvGrpSpPr>
            <p:nvPr/>
          </p:nvGrpSpPr>
          <p:grpSpPr bwMode="auto">
            <a:xfrm rot="1764577">
              <a:off x="1688968" y="5784031"/>
              <a:ext cx="1129067" cy="443222"/>
              <a:chOff x="7064376" y="5708650"/>
              <a:chExt cx="1129067" cy="443222"/>
            </a:xfrm>
          </p:grpSpPr>
          <p:sp>
            <p:nvSpPr>
              <p:cNvPr id="75817" name="Freeform 200"/>
              <p:cNvSpPr>
                <a:spLocks/>
              </p:cNvSpPr>
              <p:nvPr/>
            </p:nvSpPr>
            <p:spPr bwMode="auto">
              <a:xfrm>
                <a:off x="7070726" y="5840413"/>
                <a:ext cx="514350" cy="287338"/>
              </a:xfrm>
              <a:custGeom>
                <a:avLst/>
                <a:gdLst>
                  <a:gd name="T0" fmla="*/ 0 w 324"/>
                  <a:gd name="T1" fmla="*/ 2147483647 h 181"/>
                  <a:gd name="T2" fmla="*/ 0 w 324"/>
                  <a:gd name="T3" fmla="*/ 0 h 181"/>
                  <a:gd name="T4" fmla="*/ 2147483647 w 324"/>
                  <a:gd name="T5" fmla="*/ 2147483647 h 181"/>
                  <a:gd name="T6" fmla="*/ 2147483647 w 324"/>
                  <a:gd name="T7" fmla="*/ 2147483647 h 181"/>
                  <a:gd name="T8" fmla="*/ 0 w 324"/>
                  <a:gd name="T9" fmla="*/ 2147483647 h 1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4" h="181">
                    <a:moveTo>
                      <a:pt x="0" y="63"/>
                    </a:moveTo>
                    <a:lnTo>
                      <a:pt x="0" y="0"/>
                    </a:lnTo>
                    <a:lnTo>
                      <a:pt x="324" y="116"/>
                    </a:lnTo>
                    <a:lnTo>
                      <a:pt x="324" y="181"/>
                    </a:lnTo>
                    <a:lnTo>
                      <a:pt x="0" y="6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42189" fontAlgn="base">
                  <a:spcBef>
                    <a:spcPct val="0"/>
                  </a:spcBef>
                  <a:spcAft>
                    <a:spcPct val="0"/>
                  </a:spcAft>
                </a:pPr>
                <a:endParaRPr lang="en-US" sz="2700">
                  <a:solidFill>
                    <a:srgbClr val="000000"/>
                  </a:solidFill>
                  <a:latin typeface="Gill Sans" charset="0"/>
                  <a:ea typeface="ヒラギノ角ゴ ProN W3" charset="0"/>
                  <a:cs typeface="ヒラギノ角ゴ ProN W3" charset="0"/>
                  <a:sym typeface="Gill Sans" charset="0"/>
                </a:endParaRPr>
              </a:p>
            </p:txBody>
          </p:sp>
          <p:sp>
            <p:nvSpPr>
              <p:cNvPr id="75818" name="Freeform 201"/>
              <p:cNvSpPr>
                <a:spLocks/>
              </p:cNvSpPr>
              <p:nvPr/>
            </p:nvSpPr>
            <p:spPr bwMode="auto">
              <a:xfrm>
                <a:off x="7070726" y="5840413"/>
                <a:ext cx="514350" cy="287338"/>
              </a:xfrm>
              <a:custGeom>
                <a:avLst/>
                <a:gdLst>
                  <a:gd name="T0" fmla="*/ 0 w 324"/>
                  <a:gd name="T1" fmla="*/ 2147483647 h 181"/>
                  <a:gd name="T2" fmla="*/ 0 w 324"/>
                  <a:gd name="T3" fmla="*/ 0 h 181"/>
                  <a:gd name="T4" fmla="*/ 2147483647 w 324"/>
                  <a:gd name="T5" fmla="*/ 2147483647 h 181"/>
                  <a:gd name="T6" fmla="*/ 2147483647 w 324"/>
                  <a:gd name="T7" fmla="*/ 2147483647 h 1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4" h="181">
                    <a:moveTo>
                      <a:pt x="0" y="63"/>
                    </a:moveTo>
                    <a:lnTo>
                      <a:pt x="0" y="0"/>
                    </a:lnTo>
                    <a:lnTo>
                      <a:pt x="324" y="116"/>
                    </a:lnTo>
                    <a:lnTo>
                      <a:pt x="324" y="18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lgn="ctr" defTabSz="642189" fontAlgn="base">
                  <a:spcBef>
                    <a:spcPct val="0"/>
                  </a:spcBef>
                  <a:spcAft>
                    <a:spcPct val="0"/>
                  </a:spcAft>
                </a:pPr>
                <a:endParaRPr lang="en-US" sz="2700">
                  <a:solidFill>
                    <a:srgbClr val="000000"/>
                  </a:solidFill>
                  <a:latin typeface="Gill Sans" charset="0"/>
                  <a:ea typeface="ヒラギノ角ゴ ProN W3" charset="0"/>
                  <a:cs typeface="ヒラギノ角ゴ ProN W3" charset="0"/>
                  <a:sym typeface="Gill Sans" charset="0"/>
                </a:endParaRPr>
              </a:p>
            </p:txBody>
          </p:sp>
          <p:sp>
            <p:nvSpPr>
              <p:cNvPr id="75819" name="Freeform 204"/>
              <p:cNvSpPr>
                <a:spLocks/>
              </p:cNvSpPr>
              <p:nvPr/>
            </p:nvSpPr>
            <p:spPr bwMode="auto">
              <a:xfrm>
                <a:off x="7064376" y="5719763"/>
                <a:ext cx="1038225" cy="307975"/>
              </a:xfrm>
              <a:custGeom>
                <a:avLst/>
                <a:gdLst>
                  <a:gd name="T0" fmla="*/ 0 w 654"/>
                  <a:gd name="T1" fmla="*/ 2147483647 h 194"/>
                  <a:gd name="T2" fmla="*/ 2147483647 w 654"/>
                  <a:gd name="T3" fmla="*/ 0 h 194"/>
                  <a:gd name="T4" fmla="*/ 2147483647 w 654"/>
                  <a:gd name="T5" fmla="*/ 2147483647 h 194"/>
                  <a:gd name="T6" fmla="*/ 2147483647 w 654"/>
                  <a:gd name="T7" fmla="*/ 2147483647 h 194"/>
                  <a:gd name="T8" fmla="*/ 0 w 654"/>
                  <a:gd name="T9" fmla="*/ 2147483647 h 1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4" h="194">
                    <a:moveTo>
                      <a:pt x="0" y="78"/>
                    </a:moveTo>
                    <a:lnTo>
                      <a:pt x="335" y="0"/>
                    </a:lnTo>
                    <a:lnTo>
                      <a:pt x="654" y="114"/>
                    </a:lnTo>
                    <a:lnTo>
                      <a:pt x="321" y="194"/>
                    </a:lnTo>
                    <a:lnTo>
                      <a:pt x="0" y="78"/>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42189" fontAlgn="base">
                  <a:spcBef>
                    <a:spcPct val="0"/>
                  </a:spcBef>
                  <a:spcAft>
                    <a:spcPct val="0"/>
                  </a:spcAft>
                </a:pPr>
                <a:endParaRPr lang="en-US" sz="2700">
                  <a:solidFill>
                    <a:srgbClr val="000000"/>
                  </a:solidFill>
                  <a:latin typeface="Gill Sans" charset="0"/>
                  <a:ea typeface="ヒラギノ角ゴ ProN W3" charset="0"/>
                  <a:cs typeface="ヒラギノ角ゴ ProN W3" charset="0"/>
                  <a:sym typeface="Gill Sans" charset="0"/>
                </a:endParaRPr>
              </a:p>
            </p:txBody>
          </p:sp>
          <p:sp>
            <p:nvSpPr>
              <p:cNvPr id="75820" name="Freeform 205"/>
              <p:cNvSpPr>
                <a:spLocks/>
              </p:cNvSpPr>
              <p:nvPr/>
            </p:nvSpPr>
            <p:spPr bwMode="auto">
              <a:xfrm>
                <a:off x="7064376" y="5719763"/>
                <a:ext cx="1038225" cy="307975"/>
              </a:xfrm>
              <a:custGeom>
                <a:avLst/>
                <a:gdLst>
                  <a:gd name="T0" fmla="*/ 0 w 654"/>
                  <a:gd name="T1" fmla="*/ 2147483647 h 194"/>
                  <a:gd name="T2" fmla="*/ 2147483647 w 654"/>
                  <a:gd name="T3" fmla="*/ 0 h 194"/>
                  <a:gd name="T4" fmla="*/ 2147483647 w 654"/>
                  <a:gd name="T5" fmla="*/ 2147483647 h 194"/>
                  <a:gd name="T6" fmla="*/ 2147483647 w 654"/>
                  <a:gd name="T7" fmla="*/ 2147483647 h 1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4" h="194">
                    <a:moveTo>
                      <a:pt x="0" y="78"/>
                    </a:moveTo>
                    <a:lnTo>
                      <a:pt x="335" y="0"/>
                    </a:lnTo>
                    <a:lnTo>
                      <a:pt x="654" y="114"/>
                    </a:lnTo>
                    <a:lnTo>
                      <a:pt x="321" y="1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lgn="ctr" defTabSz="642189" fontAlgn="base">
                  <a:spcBef>
                    <a:spcPct val="0"/>
                  </a:spcBef>
                  <a:spcAft>
                    <a:spcPct val="0"/>
                  </a:spcAft>
                </a:pPr>
                <a:endParaRPr lang="en-US" sz="2700">
                  <a:solidFill>
                    <a:srgbClr val="000000"/>
                  </a:solidFill>
                  <a:latin typeface="Gill Sans" charset="0"/>
                  <a:ea typeface="ヒラギノ角ゴ ProN W3" charset="0"/>
                  <a:cs typeface="ヒラギノ角ゴ ProN W3" charset="0"/>
                  <a:sym typeface="Gill Sans" charset="0"/>
                </a:endParaRPr>
              </a:p>
            </p:txBody>
          </p:sp>
          <p:sp>
            <p:nvSpPr>
              <p:cNvPr id="75821" name="Freeform 216"/>
              <p:cNvSpPr>
                <a:spLocks/>
              </p:cNvSpPr>
              <p:nvPr/>
            </p:nvSpPr>
            <p:spPr bwMode="auto">
              <a:xfrm>
                <a:off x="7661630" y="5921685"/>
                <a:ext cx="531813" cy="230187"/>
              </a:xfrm>
              <a:custGeom>
                <a:avLst/>
                <a:gdLst>
                  <a:gd name="T0" fmla="*/ 0 w 335"/>
                  <a:gd name="T1" fmla="*/ 2147483647 h 145"/>
                  <a:gd name="T2" fmla="*/ 2147483647 w 335"/>
                  <a:gd name="T3" fmla="*/ 0 h 145"/>
                  <a:gd name="T4" fmla="*/ 2147483647 w 335"/>
                  <a:gd name="T5" fmla="*/ 2147483647 h 145"/>
                  <a:gd name="T6" fmla="*/ 2147483647 w 335"/>
                  <a:gd name="T7" fmla="*/ 2147483647 h 145"/>
                  <a:gd name="T8" fmla="*/ 0 w 335"/>
                  <a:gd name="T9" fmla="*/ 2147483647 h 1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5" h="145">
                    <a:moveTo>
                      <a:pt x="0" y="80"/>
                    </a:moveTo>
                    <a:lnTo>
                      <a:pt x="335" y="0"/>
                    </a:lnTo>
                    <a:lnTo>
                      <a:pt x="335" y="65"/>
                    </a:lnTo>
                    <a:lnTo>
                      <a:pt x="2" y="145"/>
                    </a:lnTo>
                    <a:lnTo>
                      <a:pt x="0" y="8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42189" fontAlgn="base">
                  <a:spcBef>
                    <a:spcPct val="0"/>
                  </a:spcBef>
                  <a:spcAft>
                    <a:spcPct val="0"/>
                  </a:spcAft>
                </a:pPr>
                <a:endParaRPr lang="en-US" sz="2700">
                  <a:solidFill>
                    <a:srgbClr val="000000"/>
                  </a:solidFill>
                  <a:latin typeface="Gill Sans" charset="0"/>
                  <a:ea typeface="ヒラギノ角ゴ ProN W3" charset="0"/>
                  <a:cs typeface="ヒラギノ角ゴ ProN W3" charset="0"/>
                  <a:sym typeface="Gill Sans" charset="0"/>
                </a:endParaRPr>
              </a:p>
            </p:txBody>
          </p:sp>
          <p:sp>
            <p:nvSpPr>
              <p:cNvPr id="75822" name="Freeform 217"/>
              <p:cNvSpPr>
                <a:spLocks/>
              </p:cNvSpPr>
              <p:nvPr/>
            </p:nvSpPr>
            <p:spPr bwMode="auto">
              <a:xfrm>
                <a:off x="7570788" y="5897563"/>
                <a:ext cx="531813" cy="230188"/>
              </a:xfrm>
              <a:custGeom>
                <a:avLst/>
                <a:gdLst>
                  <a:gd name="T0" fmla="*/ 0 w 335"/>
                  <a:gd name="T1" fmla="*/ 2147483647 h 145"/>
                  <a:gd name="T2" fmla="*/ 2147483647 w 335"/>
                  <a:gd name="T3" fmla="*/ 0 h 145"/>
                  <a:gd name="T4" fmla="*/ 2147483647 w 335"/>
                  <a:gd name="T5" fmla="*/ 2147483647 h 145"/>
                  <a:gd name="T6" fmla="*/ 2147483647 w 335"/>
                  <a:gd name="T7" fmla="*/ 2147483647 h 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5" h="145">
                    <a:moveTo>
                      <a:pt x="0" y="80"/>
                    </a:moveTo>
                    <a:lnTo>
                      <a:pt x="335" y="0"/>
                    </a:lnTo>
                    <a:lnTo>
                      <a:pt x="335" y="65"/>
                    </a:lnTo>
                    <a:lnTo>
                      <a:pt x="2" y="14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lgn="ctr" defTabSz="642189" fontAlgn="base">
                  <a:spcBef>
                    <a:spcPct val="0"/>
                  </a:spcBef>
                  <a:spcAft>
                    <a:spcPct val="0"/>
                  </a:spcAft>
                </a:pPr>
                <a:endParaRPr lang="en-US" sz="2700">
                  <a:solidFill>
                    <a:srgbClr val="000000"/>
                  </a:solidFill>
                  <a:latin typeface="Gill Sans" charset="0"/>
                  <a:ea typeface="ヒラギノ角ゴ ProN W3" charset="0"/>
                  <a:cs typeface="ヒラギノ角ゴ ProN W3" charset="0"/>
                  <a:sym typeface="Gill Sans" charset="0"/>
                </a:endParaRPr>
              </a:p>
            </p:txBody>
          </p:sp>
          <p:sp>
            <p:nvSpPr>
              <p:cNvPr id="75823" name="Freeform 226"/>
              <p:cNvSpPr>
                <a:spLocks/>
              </p:cNvSpPr>
              <p:nvPr/>
            </p:nvSpPr>
            <p:spPr bwMode="auto">
              <a:xfrm>
                <a:off x="7570788" y="5897563"/>
                <a:ext cx="528638" cy="130175"/>
              </a:xfrm>
              <a:custGeom>
                <a:avLst/>
                <a:gdLst>
                  <a:gd name="T0" fmla="*/ 2147483647 w 333"/>
                  <a:gd name="T1" fmla="*/ 0 h 82"/>
                  <a:gd name="T2" fmla="*/ 2147483647 w 333"/>
                  <a:gd name="T3" fmla="*/ 0 h 82"/>
                  <a:gd name="T4" fmla="*/ 2147483647 w 333"/>
                  <a:gd name="T5" fmla="*/ 2147483647 h 82"/>
                  <a:gd name="T6" fmla="*/ 2147483647 w 333"/>
                  <a:gd name="T7" fmla="*/ 2147483647 h 82"/>
                  <a:gd name="T8" fmla="*/ 2147483647 w 333"/>
                  <a:gd name="T9" fmla="*/ 2147483647 h 82"/>
                  <a:gd name="T10" fmla="*/ 2147483647 w 333"/>
                  <a:gd name="T11" fmla="*/ 2147483647 h 82"/>
                  <a:gd name="T12" fmla="*/ 2147483647 w 333"/>
                  <a:gd name="T13" fmla="*/ 2147483647 h 82"/>
                  <a:gd name="T14" fmla="*/ 2147483647 w 333"/>
                  <a:gd name="T15" fmla="*/ 2147483647 h 82"/>
                  <a:gd name="T16" fmla="*/ 2147483647 w 333"/>
                  <a:gd name="T17" fmla="*/ 2147483647 h 82"/>
                  <a:gd name="T18" fmla="*/ 2147483647 w 333"/>
                  <a:gd name="T19" fmla="*/ 2147483647 h 82"/>
                  <a:gd name="T20" fmla="*/ 2147483647 w 333"/>
                  <a:gd name="T21" fmla="*/ 2147483647 h 82"/>
                  <a:gd name="T22" fmla="*/ 2147483647 w 333"/>
                  <a:gd name="T23" fmla="*/ 2147483647 h 82"/>
                  <a:gd name="T24" fmla="*/ 2147483647 w 333"/>
                  <a:gd name="T25" fmla="*/ 2147483647 h 82"/>
                  <a:gd name="T26" fmla="*/ 2147483647 w 333"/>
                  <a:gd name="T27" fmla="*/ 2147483647 h 82"/>
                  <a:gd name="T28" fmla="*/ 0 w 333"/>
                  <a:gd name="T29" fmla="*/ 2147483647 h 82"/>
                  <a:gd name="T30" fmla="*/ 2147483647 w 333"/>
                  <a:gd name="T31" fmla="*/ 0 h 8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33" h="82">
                    <a:moveTo>
                      <a:pt x="333" y="0"/>
                    </a:moveTo>
                    <a:lnTo>
                      <a:pt x="333" y="0"/>
                    </a:lnTo>
                    <a:lnTo>
                      <a:pt x="331" y="4"/>
                    </a:lnTo>
                    <a:lnTo>
                      <a:pt x="328" y="7"/>
                    </a:lnTo>
                    <a:lnTo>
                      <a:pt x="317" y="15"/>
                    </a:lnTo>
                    <a:lnTo>
                      <a:pt x="302" y="22"/>
                    </a:lnTo>
                    <a:lnTo>
                      <a:pt x="282" y="31"/>
                    </a:lnTo>
                    <a:lnTo>
                      <a:pt x="235" y="45"/>
                    </a:lnTo>
                    <a:lnTo>
                      <a:pt x="179" y="60"/>
                    </a:lnTo>
                    <a:lnTo>
                      <a:pt x="121" y="73"/>
                    </a:lnTo>
                    <a:lnTo>
                      <a:pt x="69" y="80"/>
                    </a:lnTo>
                    <a:lnTo>
                      <a:pt x="47" y="82"/>
                    </a:lnTo>
                    <a:lnTo>
                      <a:pt x="27" y="82"/>
                    </a:lnTo>
                    <a:lnTo>
                      <a:pt x="11" y="82"/>
                    </a:lnTo>
                    <a:lnTo>
                      <a:pt x="0" y="78"/>
                    </a:lnTo>
                    <a:lnTo>
                      <a:pt x="333"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42189" fontAlgn="base">
                  <a:spcBef>
                    <a:spcPct val="0"/>
                  </a:spcBef>
                  <a:spcAft>
                    <a:spcPct val="0"/>
                  </a:spcAft>
                </a:pPr>
                <a:endParaRPr lang="en-US" sz="2700">
                  <a:solidFill>
                    <a:srgbClr val="000000"/>
                  </a:solidFill>
                  <a:latin typeface="Gill Sans" charset="0"/>
                  <a:ea typeface="ヒラギノ角ゴ ProN W3" charset="0"/>
                  <a:cs typeface="ヒラギノ角ゴ ProN W3" charset="0"/>
                  <a:sym typeface="Gill Sans" charset="0"/>
                </a:endParaRPr>
              </a:p>
            </p:txBody>
          </p:sp>
          <p:sp>
            <p:nvSpPr>
              <p:cNvPr id="75824" name="Freeform 227"/>
              <p:cNvSpPr>
                <a:spLocks/>
              </p:cNvSpPr>
              <p:nvPr/>
            </p:nvSpPr>
            <p:spPr bwMode="auto">
              <a:xfrm>
                <a:off x="7570788" y="5897563"/>
                <a:ext cx="528638" cy="130175"/>
              </a:xfrm>
              <a:custGeom>
                <a:avLst/>
                <a:gdLst>
                  <a:gd name="T0" fmla="*/ 2147483647 w 333"/>
                  <a:gd name="T1" fmla="*/ 0 h 82"/>
                  <a:gd name="T2" fmla="*/ 2147483647 w 333"/>
                  <a:gd name="T3" fmla="*/ 0 h 82"/>
                  <a:gd name="T4" fmla="*/ 2147483647 w 333"/>
                  <a:gd name="T5" fmla="*/ 2147483647 h 82"/>
                  <a:gd name="T6" fmla="*/ 2147483647 w 333"/>
                  <a:gd name="T7" fmla="*/ 2147483647 h 82"/>
                  <a:gd name="T8" fmla="*/ 2147483647 w 333"/>
                  <a:gd name="T9" fmla="*/ 2147483647 h 82"/>
                  <a:gd name="T10" fmla="*/ 2147483647 w 333"/>
                  <a:gd name="T11" fmla="*/ 2147483647 h 82"/>
                  <a:gd name="T12" fmla="*/ 2147483647 w 333"/>
                  <a:gd name="T13" fmla="*/ 2147483647 h 82"/>
                  <a:gd name="T14" fmla="*/ 2147483647 w 333"/>
                  <a:gd name="T15" fmla="*/ 2147483647 h 82"/>
                  <a:gd name="T16" fmla="*/ 2147483647 w 333"/>
                  <a:gd name="T17" fmla="*/ 2147483647 h 82"/>
                  <a:gd name="T18" fmla="*/ 2147483647 w 333"/>
                  <a:gd name="T19" fmla="*/ 2147483647 h 82"/>
                  <a:gd name="T20" fmla="*/ 2147483647 w 333"/>
                  <a:gd name="T21" fmla="*/ 2147483647 h 82"/>
                  <a:gd name="T22" fmla="*/ 2147483647 w 333"/>
                  <a:gd name="T23" fmla="*/ 2147483647 h 82"/>
                  <a:gd name="T24" fmla="*/ 2147483647 w 333"/>
                  <a:gd name="T25" fmla="*/ 2147483647 h 82"/>
                  <a:gd name="T26" fmla="*/ 2147483647 w 333"/>
                  <a:gd name="T27" fmla="*/ 2147483647 h 82"/>
                  <a:gd name="T28" fmla="*/ 0 w 333"/>
                  <a:gd name="T29" fmla="*/ 2147483647 h 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33" h="82">
                    <a:moveTo>
                      <a:pt x="333" y="0"/>
                    </a:moveTo>
                    <a:lnTo>
                      <a:pt x="333" y="0"/>
                    </a:lnTo>
                    <a:lnTo>
                      <a:pt x="331" y="4"/>
                    </a:lnTo>
                    <a:lnTo>
                      <a:pt x="328" y="7"/>
                    </a:lnTo>
                    <a:lnTo>
                      <a:pt x="317" y="15"/>
                    </a:lnTo>
                    <a:lnTo>
                      <a:pt x="302" y="22"/>
                    </a:lnTo>
                    <a:lnTo>
                      <a:pt x="282" y="31"/>
                    </a:lnTo>
                    <a:lnTo>
                      <a:pt x="235" y="45"/>
                    </a:lnTo>
                    <a:lnTo>
                      <a:pt x="179" y="60"/>
                    </a:lnTo>
                    <a:lnTo>
                      <a:pt x="121" y="73"/>
                    </a:lnTo>
                    <a:lnTo>
                      <a:pt x="69" y="80"/>
                    </a:lnTo>
                    <a:lnTo>
                      <a:pt x="47" y="82"/>
                    </a:lnTo>
                    <a:lnTo>
                      <a:pt x="27" y="82"/>
                    </a:lnTo>
                    <a:lnTo>
                      <a:pt x="11" y="82"/>
                    </a:lnTo>
                    <a:lnTo>
                      <a:pt x="0" y="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lgn="ctr" defTabSz="642189" fontAlgn="base">
                  <a:spcBef>
                    <a:spcPct val="0"/>
                  </a:spcBef>
                  <a:spcAft>
                    <a:spcPct val="0"/>
                  </a:spcAft>
                </a:pPr>
                <a:endParaRPr lang="en-US" sz="2700">
                  <a:solidFill>
                    <a:srgbClr val="000000"/>
                  </a:solidFill>
                  <a:latin typeface="Gill Sans" charset="0"/>
                  <a:ea typeface="ヒラギノ角ゴ ProN W3" charset="0"/>
                  <a:cs typeface="ヒラギノ角ゴ ProN W3" charset="0"/>
                  <a:sym typeface="Gill Sans" charset="0"/>
                </a:endParaRPr>
              </a:p>
            </p:txBody>
          </p:sp>
          <p:sp>
            <p:nvSpPr>
              <p:cNvPr id="75825" name="Freeform 228"/>
              <p:cNvSpPr>
                <a:spLocks/>
              </p:cNvSpPr>
              <p:nvPr/>
            </p:nvSpPr>
            <p:spPr bwMode="auto">
              <a:xfrm>
                <a:off x="7067551" y="5708650"/>
                <a:ext cx="542925" cy="131763"/>
              </a:xfrm>
              <a:custGeom>
                <a:avLst/>
                <a:gdLst>
                  <a:gd name="T0" fmla="*/ 2147483647 w 342"/>
                  <a:gd name="T1" fmla="*/ 0 h 83"/>
                  <a:gd name="T2" fmla="*/ 2147483647 w 342"/>
                  <a:gd name="T3" fmla="*/ 0 h 83"/>
                  <a:gd name="T4" fmla="*/ 2147483647 w 342"/>
                  <a:gd name="T5" fmla="*/ 2147483647 h 83"/>
                  <a:gd name="T6" fmla="*/ 2147483647 w 342"/>
                  <a:gd name="T7" fmla="*/ 2147483647 h 83"/>
                  <a:gd name="T8" fmla="*/ 2147483647 w 342"/>
                  <a:gd name="T9" fmla="*/ 2147483647 h 83"/>
                  <a:gd name="T10" fmla="*/ 2147483647 w 342"/>
                  <a:gd name="T11" fmla="*/ 2147483647 h 83"/>
                  <a:gd name="T12" fmla="*/ 2147483647 w 342"/>
                  <a:gd name="T13" fmla="*/ 2147483647 h 83"/>
                  <a:gd name="T14" fmla="*/ 2147483647 w 342"/>
                  <a:gd name="T15" fmla="*/ 2147483647 h 83"/>
                  <a:gd name="T16" fmla="*/ 2147483647 w 342"/>
                  <a:gd name="T17" fmla="*/ 2147483647 h 83"/>
                  <a:gd name="T18" fmla="*/ 2147483647 w 342"/>
                  <a:gd name="T19" fmla="*/ 2147483647 h 83"/>
                  <a:gd name="T20" fmla="*/ 2147483647 w 342"/>
                  <a:gd name="T21" fmla="*/ 2147483647 h 83"/>
                  <a:gd name="T22" fmla="*/ 2147483647 w 342"/>
                  <a:gd name="T23" fmla="*/ 2147483647 h 83"/>
                  <a:gd name="T24" fmla="*/ 2147483647 w 342"/>
                  <a:gd name="T25" fmla="*/ 2147483647 h 83"/>
                  <a:gd name="T26" fmla="*/ 2147483647 w 342"/>
                  <a:gd name="T27" fmla="*/ 2147483647 h 83"/>
                  <a:gd name="T28" fmla="*/ 2147483647 w 342"/>
                  <a:gd name="T29" fmla="*/ 2147483647 h 83"/>
                  <a:gd name="T30" fmla="*/ 0 w 342"/>
                  <a:gd name="T31" fmla="*/ 2147483647 h 83"/>
                  <a:gd name="T32" fmla="*/ 2147483647 w 342"/>
                  <a:gd name="T33" fmla="*/ 0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2" h="83">
                    <a:moveTo>
                      <a:pt x="342" y="0"/>
                    </a:moveTo>
                    <a:lnTo>
                      <a:pt x="342" y="0"/>
                    </a:lnTo>
                    <a:lnTo>
                      <a:pt x="339" y="5"/>
                    </a:lnTo>
                    <a:lnTo>
                      <a:pt x="335" y="9"/>
                    </a:lnTo>
                    <a:lnTo>
                      <a:pt x="324" y="18"/>
                    </a:lnTo>
                    <a:lnTo>
                      <a:pt x="308" y="27"/>
                    </a:lnTo>
                    <a:lnTo>
                      <a:pt x="288" y="36"/>
                    </a:lnTo>
                    <a:lnTo>
                      <a:pt x="264" y="43"/>
                    </a:lnTo>
                    <a:lnTo>
                      <a:pt x="237" y="52"/>
                    </a:lnTo>
                    <a:lnTo>
                      <a:pt x="181" y="65"/>
                    </a:lnTo>
                    <a:lnTo>
                      <a:pt x="123" y="76"/>
                    </a:lnTo>
                    <a:lnTo>
                      <a:pt x="71" y="83"/>
                    </a:lnTo>
                    <a:lnTo>
                      <a:pt x="47" y="83"/>
                    </a:lnTo>
                    <a:lnTo>
                      <a:pt x="27" y="83"/>
                    </a:lnTo>
                    <a:lnTo>
                      <a:pt x="11" y="81"/>
                    </a:lnTo>
                    <a:lnTo>
                      <a:pt x="0" y="79"/>
                    </a:lnTo>
                    <a:lnTo>
                      <a:pt x="34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42189" fontAlgn="base">
                  <a:spcBef>
                    <a:spcPct val="0"/>
                  </a:spcBef>
                  <a:spcAft>
                    <a:spcPct val="0"/>
                  </a:spcAft>
                </a:pPr>
                <a:endParaRPr lang="en-US" sz="2700">
                  <a:solidFill>
                    <a:srgbClr val="000000"/>
                  </a:solidFill>
                  <a:latin typeface="Gill Sans" charset="0"/>
                  <a:ea typeface="ヒラギノ角ゴ ProN W3" charset="0"/>
                  <a:cs typeface="ヒラギノ角ゴ ProN W3" charset="0"/>
                  <a:sym typeface="Gill Sans" charset="0"/>
                </a:endParaRPr>
              </a:p>
            </p:txBody>
          </p:sp>
          <p:sp>
            <p:nvSpPr>
              <p:cNvPr id="75826" name="Freeform 229"/>
              <p:cNvSpPr>
                <a:spLocks/>
              </p:cNvSpPr>
              <p:nvPr/>
            </p:nvSpPr>
            <p:spPr bwMode="auto">
              <a:xfrm>
                <a:off x="7067551" y="5708650"/>
                <a:ext cx="542925" cy="131763"/>
              </a:xfrm>
              <a:custGeom>
                <a:avLst/>
                <a:gdLst>
                  <a:gd name="T0" fmla="*/ 2147483647 w 342"/>
                  <a:gd name="T1" fmla="*/ 0 h 83"/>
                  <a:gd name="T2" fmla="*/ 2147483647 w 342"/>
                  <a:gd name="T3" fmla="*/ 0 h 83"/>
                  <a:gd name="T4" fmla="*/ 2147483647 w 342"/>
                  <a:gd name="T5" fmla="*/ 2147483647 h 83"/>
                  <a:gd name="T6" fmla="*/ 2147483647 w 342"/>
                  <a:gd name="T7" fmla="*/ 2147483647 h 83"/>
                  <a:gd name="T8" fmla="*/ 2147483647 w 342"/>
                  <a:gd name="T9" fmla="*/ 2147483647 h 83"/>
                  <a:gd name="T10" fmla="*/ 2147483647 w 342"/>
                  <a:gd name="T11" fmla="*/ 2147483647 h 83"/>
                  <a:gd name="T12" fmla="*/ 2147483647 w 342"/>
                  <a:gd name="T13" fmla="*/ 2147483647 h 83"/>
                  <a:gd name="T14" fmla="*/ 2147483647 w 342"/>
                  <a:gd name="T15" fmla="*/ 2147483647 h 83"/>
                  <a:gd name="T16" fmla="*/ 2147483647 w 342"/>
                  <a:gd name="T17" fmla="*/ 2147483647 h 83"/>
                  <a:gd name="T18" fmla="*/ 2147483647 w 342"/>
                  <a:gd name="T19" fmla="*/ 2147483647 h 83"/>
                  <a:gd name="T20" fmla="*/ 2147483647 w 342"/>
                  <a:gd name="T21" fmla="*/ 2147483647 h 83"/>
                  <a:gd name="T22" fmla="*/ 2147483647 w 342"/>
                  <a:gd name="T23" fmla="*/ 2147483647 h 83"/>
                  <a:gd name="T24" fmla="*/ 2147483647 w 342"/>
                  <a:gd name="T25" fmla="*/ 2147483647 h 83"/>
                  <a:gd name="T26" fmla="*/ 2147483647 w 342"/>
                  <a:gd name="T27" fmla="*/ 2147483647 h 83"/>
                  <a:gd name="T28" fmla="*/ 2147483647 w 342"/>
                  <a:gd name="T29" fmla="*/ 2147483647 h 83"/>
                  <a:gd name="T30" fmla="*/ 0 w 342"/>
                  <a:gd name="T31" fmla="*/ 2147483647 h 8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42" h="83">
                    <a:moveTo>
                      <a:pt x="342" y="0"/>
                    </a:moveTo>
                    <a:lnTo>
                      <a:pt x="342" y="0"/>
                    </a:lnTo>
                    <a:lnTo>
                      <a:pt x="339" y="5"/>
                    </a:lnTo>
                    <a:lnTo>
                      <a:pt x="335" y="9"/>
                    </a:lnTo>
                    <a:lnTo>
                      <a:pt x="324" y="18"/>
                    </a:lnTo>
                    <a:lnTo>
                      <a:pt x="308" y="27"/>
                    </a:lnTo>
                    <a:lnTo>
                      <a:pt x="288" y="36"/>
                    </a:lnTo>
                    <a:lnTo>
                      <a:pt x="264" y="43"/>
                    </a:lnTo>
                    <a:lnTo>
                      <a:pt x="237" y="52"/>
                    </a:lnTo>
                    <a:lnTo>
                      <a:pt x="181" y="65"/>
                    </a:lnTo>
                    <a:lnTo>
                      <a:pt x="123" y="76"/>
                    </a:lnTo>
                    <a:lnTo>
                      <a:pt x="71" y="83"/>
                    </a:lnTo>
                    <a:lnTo>
                      <a:pt x="47" y="83"/>
                    </a:lnTo>
                    <a:lnTo>
                      <a:pt x="27" y="83"/>
                    </a:lnTo>
                    <a:lnTo>
                      <a:pt x="11" y="81"/>
                    </a:lnTo>
                    <a:lnTo>
                      <a:pt x="0" y="7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lgn="ctr" defTabSz="642189" fontAlgn="base">
                  <a:spcBef>
                    <a:spcPct val="0"/>
                  </a:spcBef>
                  <a:spcAft>
                    <a:spcPct val="0"/>
                  </a:spcAft>
                </a:pPr>
                <a:endParaRPr lang="en-US" sz="2700">
                  <a:solidFill>
                    <a:srgbClr val="000000"/>
                  </a:solidFill>
                  <a:latin typeface="Gill Sans" charset="0"/>
                  <a:ea typeface="ヒラギノ角ゴ ProN W3" charset="0"/>
                  <a:cs typeface="ヒラギノ角ゴ ProN W3" charset="0"/>
                  <a:sym typeface="Gill Sans" charset="0"/>
                </a:endParaRPr>
              </a:p>
            </p:txBody>
          </p:sp>
          <p:sp>
            <p:nvSpPr>
              <p:cNvPr id="75827" name="Line 240"/>
              <p:cNvSpPr>
                <a:spLocks noChangeShapeType="1"/>
              </p:cNvSpPr>
              <p:nvPr/>
            </p:nvSpPr>
            <p:spPr bwMode="auto">
              <a:xfrm>
                <a:off x="7577138" y="5751513"/>
                <a:ext cx="493713" cy="171450"/>
              </a:xfrm>
              <a:prstGeom prst="line">
                <a:avLst/>
              </a:prstGeom>
              <a:noFill/>
              <a:ln w="11113">
                <a:solidFill>
                  <a:srgbClr val="999999"/>
                </a:solidFill>
                <a:round/>
                <a:headEnd/>
                <a:tailEnd/>
              </a:ln>
              <a:extLst>
                <a:ext uri="{909E8E84-426E-40dd-AFC4-6F175D3DCCD1}">
                  <a14:hiddenFill xmlns:a14="http://schemas.microsoft.com/office/drawing/2010/main">
                    <a:noFill/>
                  </a14:hiddenFill>
                </a:ext>
              </a:extLst>
            </p:spPr>
            <p:txBody>
              <a:bodyPr/>
              <a:lstStyle/>
              <a:p>
                <a:pPr algn="ctr" defTabSz="642189" fontAlgn="base">
                  <a:spcBef>
                    <a:spcPct val="0"/>
                  </a:spcBef>
                  <a:spcAft>
                    <a:spcPct val="0"/>
                  </a:spcAft>
                </a:pPr>
                <a:endParaRPr lang="en-US" sz="2700">
                  <a:solidFill>
                    <a:srgbClr val="000000"/>
                  </a:solidFill>
                  <a:latin typeface="Gill Sans" charset="0"/>
                  <a:ea typeface="ヒラギノ角ゴ ProN W3" charset="0"/>
                  <a:cs typeface="ヒラギノ角ゴ ProN W3" charset="0"/>
                  <a:sym typeface="Gill Sans" charset="0"/>
                </a:endParaRPr>
              </a:p>
            </p:txBody>
          </p:sp>
          <p:sp>
            <p:nvSpPr>
              <p:cNvPr id="75828" name="Line 241"/>
              <p:cNvSpPr>
                <a:spLocks noChangeShapeType="1"/>
              </p:cNvSpPr>
              <p:nvPr/>
            </p:nvSpPr>
            <p:spPr bwMode="auto">
              <a:xfrm>
                <a:off x="7116763" y="5848350"/>
                <a:ext cx="506413" cy="184150"/>
              </a:xfrm>
              <a:prstGeom prst="line">
                <a:avLst/>
              </a:prstGeom>
              <a:noFill/>
              <a:ln w="11113">
                <a:solidFill>
                  <a:srgbClr val="999999"/>
                </a:solidFill>
                <a:round/>
                <a:headEnd/>
                <a:tailEnd/>
              </a:ln>
              <a:extLst>
                <a:ext uri="{909E8E84-426E-40dd-AFC4-6F175D3DCCD1}">
                  <a14:hiddenFill xmlns:a14="http://schemas.microsoft.com/office/drawing/2010/main">
                    <a:noFill/>
                  </a14:hiddenFill>
                </a:ext>
              </a:extLst>
            </p:spPr>
            <p:txBody>
              <a:bodyPr/>
              <a:lstStyle/>
              <a:p>
                <a:pPr algn="ctr" defTabSz="642189" fontAlgn="base">
                  <a:spcBef>
                    <a:spcPct val="0"/>
                  </a:spcBef>
                  <a:spcAft>
                    <a:spcPct val="0"/>
                  </a:spcAft>
                </a:pPr>
                <a:endParaRPr lang="en-US" sz="2700">
                  <a:solidFill>
                    <a:srgbClr val="000000"/>
                  </a:solidFill>
                  <a:latin typeface="Gill Sans" charset="0"/>
                  <a:ea typeface="ヒラギノ角ゴ ProN W3" charset="0"/>
                  <a:cs typeface="ヒラギノ角ゴ ProN W3" charset="0"/>
                  <a:sym typeface="Gill Sans" charset="0"/>
                </a:endParaRPr>
              </a:p>
            </p:txBody>
          </p:sp>
          <p:sp>
            <p:nvSpPr>
              <p:cNvPr id="75829" name="Line 242"/>
              <p:cNvSpPr>
                <a:spLocks noChangeShapeType="1"/>
              </p:cNvSpPr>
              <p:nvPr/>
            </p:nvSpPr>
            <p:spPr bwMode="auto">
              <a:xfrm>
                <a:off x="7545388" y="5759450"/>
                <a:ext cx="517525" cy="184150"/>
              </a:xfrm>
              <a:prstGeom prst="line">
                <a:avLst/>
              </a:prstGeom>
              <a:noFill/>
              <a:ln w="11113">
                <a:solidFill>
                  <a:srgbClr val="999999"/>
                </a:solidFill>
                <a:round/>
                <a:headEnd/>
                <a:tailEnd/>
              </a:ln>
              <a:extLst>
                <a:ext uri="{909E8E84-426E-40dd-AFC4-6F175D3DCCD1}">
                  <a14:hiddenFill xmlns:a14="http://schemas.microsoft.com/office/drawing/2010/main">
                    <a:noFill/>
                  </a14:hiddenFill>
                </a:ext>
              </a:extLst>
            </p:spPr>
            <p:txBody>
              <a:bodyPr/>
              <a:lstStyle/>
              <a:p>
                <a:pPr algn="ctr" defTabSz="642189" fontAlgn="base">
                  <a:spcBef>
                    <a:spcPct val="0"/>
                  </a:spcBef>
                  <a:spcAft>
                    <a:spcPct val="0"/>
                  </a:spcAft>
                </a:pPr>
                <a:endParaRPr lang="en-US" sz="2700">
                  <a:solidFill>
                    <a:srgbClr val="000000"/>
                  </a:solidFill>
                  <a:latin typeface="Gill Sans" charset="0"/>
                  <a:ea typeface="ヒラギノ角ゴ ProN W3" charset="0"/>
                  <a:cs typeface="ヒラギノ角ゴ ProN W3" charset="0"/>
                  <a:sym typeface="Gill Sans" charset="0"/>
                </a:endParaRPr>
              </a:p>
            </p:txBody>
          </p:sp>
          <p:sp>
            <p:nvSpPr>
              <p:cNvPr id="75830" name="Line 243"/>
              <p:cNvSpPr>
                <a:spLocks noChangeShapeType="1"/>
              </p:cNvSpPr>
              <p:nvPr/>
            </p:nvSpPr>
            <p:spPr bwMode="auto">
              <a:xfrm>
                <a:off x="7513638" y="5765800"/>
                <a:ext cx="517525" cy="184150"/>
              </a:xfrm>
              <a:prstGeom prst="line">
                <a:avLst/>
              </a:prstGeom>
              <a:noFill/>
              <a:ln w="11113">
                <a:solidFill>
                  <a:srgbClr val="999999"/>
                </a:solidFill>
                <a:round/>
                <a:headEnd/>
                <a:tailEnd/>
              </a:ln>
              <a:extLst>
                <a:ext uri="{909E8E84-426E-40dd-AFC4-6F175D3DCCD1}">
                  <a14:hiddenFill xmlns:a14="http://schemas.microsoft.com/office/drawing/2010/main">
                    <a:noFill/>
                  </a14:hiddenFill>
                </a:ext>
              </a:extLst>
            </p:spPr>
            <p:txBody>
              <a:bodyPr/>
              <a:lstStyle/>
              <a:p>
                <a:pPr algn="ctr" defTabSz="642189" fontAlgn="base">
                  <a:spcBef>
                    <a:spcPct val="0"/>
                  </a:spcBef>
                  <a:spcAft>
                    <a:spcPct val="0"/>
                  </a:spcAft>
                </a:pPr>
                <a:endParaRPr lang="en-US" sz="2700">
                  <a:solidFill>
                    <a:srgbClr val="000000"/>
                  </a:solidFill>
                  <a:latin typeface="Gill Sans" charset="0"/>
                  <a:ea typeface="ヒラギノ角ゴ ProN W3" charset="0"/>
                  <a:cs typeface="ヒラギノ角ゴ ProN W3" charset="0"/>
                  <a:sym typeface="Gill Sans" charset="0"/>
                </a:endParaRPr>
              </a:p>
            </p:txBody>
          </p:sp>
          <p:sp>
            <p:nvSpPr>
              <p:cNvPr id="75831" name="Line 244"/>
              <p:cNvSpPr>
                <a:spLocks noChangeShapeType="1"/>
              </p:cNvSpPr>
              <p:nvPr/>
            </p:nvSpPr>
            <p:spPr bwMode="auto">
              <a:xfrm>
                <a:off x="7493001" y="5773738"/>
                <a:ext cx="506413" cy="184150"/>
              </a:xfrm>
              <a:prstGeom prst="line">
                <a:avLst/>
              </a:prstGeom>
              <a:noFill/>
              <a:ln w="11113">
                <a:solidFill>
                  <a:srgbClr val="999999"/>
                </a:solidFill>
                <a:round/>
                <a:headEnd/>
                <a:tailEnd/>
              </a:ln>
              <a:extLst>
                <a:ext uri="{909E8E84-426E-40dd-AFC4-6F175D3DCCD1}">
                  <a14:hiddenFill xmlns:a14="http://schemas.microsoft.com/office/drawing/2010/main">
                    <a:noFill/>
                  </a14:hiddenFill>
                </a:ext>
              </a:extLst>
            </p:spPr>
            <p:txBody>
              <a:bodyPr/>
              <a:lstStyle/>
              <a:p>
                <a:pPr algn="ctr" defTabSz="642189" fontAlgn="base">
                  <a:spcBef>
                    <a:spcPct val="0"/>
                  </a:spcBef>
                  <a:spcAft>
                    <a:spcPct val="0"/>
                  </a:spcAft>
                </a:pPr>
                <a:endParaRPr lang="en-US" sz="2700">
                  <a:solidFill>
                    <a:srgbClr val="000000"/>
                  </a:solidFill>
                  <a:latin typeface="Gill Sans" charset="0"/>
                  <a:ea typeface="ヒラギノ角ゴ ProN W3" charset="0"/>
                  <a:cs typeface="ヒラギノ角ゴ ProN W3" charset="0"/>
                  <a:sym typeface="Gill Sans" charset="0"/>
                </a:endParaRPr>
              </a:p>
            </p:txBody>
          </p:sp>
          <p:sp>
            <p:nvSpPr>
              <p:cNvPr id="75832" name="Line 245"/>
              <p:cNvSpPr>
                <a:spLocks noChangeShapeType="1"/>
              </p:cNvSpPr>
              <p:nvPr/>
            </p:nvSpPr>
            <p:spPr bwMode="auto">
              <a:xfrm>
                <a:off x="7461251" y="5780088"/>
                <a:ext cx="506413" cy="184150"/>
              </a:xfrm>
              <a:prstGeom prst="line">
                <a:avLst/>
              </a:prstGeom>
              <a:noFill/>
              <a:ln w="11113">
                <a:solidFill>
                  <a:srgbClr val="999999"/>
                </a:solidFill>
                <a:round/>
                <a:headEnd/>
                <a:tailEnd/>
              </a:ln>
              <a:extLst>
                <a:ext uri="{909E8E84-426E-40dd-AFC4-6F175D3DCCD1}">
                  <a14:hiddenFill xmlns:a14="http://schemas.microsoft.com/office/drawing/2010/main">
                    <a:noFill/>
                  </a14:hiddenFill>
                </a:ext>
              </a:extLst>
            </p:spPr>
            <p:txBody>
              <a:bodyPr/>
              <a:lstStyle/>
              <a:p>
                <a:pPr algn="ctr" defTabSz="642189" fontAlgn="base">
                  <a:spcBef>
                    <a:spcPct val="0"/>
                  </a:spcBef>
                  <a:spcAft>
                    <a:spcPct val="0"/>
                  </a:spcAft>
                </a:pPr>
                <a:endParaRPr lang="en-US" sz="2700">
                  <a:solidFill>
                    <a:srgbClr val="000000"/>
                  </a:solidFill>
                  <a:latin typeface="Gill Sans" charset="0"/>
                  <a:ea typeface="ヒラギノ角ゴ ProN W3" charset="0"/>
                  <a:cs typeface="ヒラギノ角ゴ ProN W3" charset="0"/>
                  <a:sym typeface="Gill Sans" charset="0"/>
                </a:endParaRPr>
              </a:p>
            </p:txBody>
          </p:sp>
          <p:sp>
            <p:nvSpPr>
              <p:cNvPr id="75833" name="Line 246"/>
              <p:cNvSpPr>
                <a:spLocks noChangeShapeType="1"/>
              </p:cNvSpPr>
              <p:nvPr/>
            </p:nvSpPr>
            <p:spPr bwMode="auto">
              <a:xfrm>
                <a:off x="7429501" y="5788025"/>
                <a:ext cx="506413" cy="184150"/>
              </a:xfrm>
              <a:prstGeom prst="line">
                <a:avLst/>
              </a:prstGeom>
              <a:noFill/>
              <a:ln w="11113">
                <a:solidFill>
                  <a:srgbClr val="999999"/>
                </a:solidFill>
                <a:round/>
                <a:headEnd/>
                <a:tailEnd/>
              </a:ln>
              <a:extLst>
                <a:ext uri="{909E8E84-426E-40dd-AFC4-6F175D3DCCD1}">
                  <a14:hiddenFill xmlns:a14="http://schemas.microsoft.com/office/drawing/2010/main">
                    <a:noFill/>
                  </a14:hiddenFill>
                </a:ext>
              </a:extLst>
            </p:spPr>
            <p:txBody>
              <a:bodyPr/>
              <a:lstStyle/>
              <a:p>
                <a:pPr algn="ctr" defTabSz="642189" fontAlgn="base">
                  <a:spcBef>
                    <a:spcPct val="0"/>
                  </a:spcBef>
                  <a:spcAft>
                    <a:spcPct val="0"/>
                  </a:spcAft>
                </a:pPr>
                <a:endParaRPr lang="en-US" sz="2700">
                  <a:solidFill>
                    <a:srgbClr val="000000"/>
                  </a:solidFill>
                  <a:latin typeface="Gill Sans" charset="0"/>
                  <a:ea typeface="ヒラギノ角ゴ ProN W3" charset="0"/>
                  <a:cs typeface="ヒラギノ角ゴ ProN W3" charset="0"/>
                  <a:sym typeface="Gill Sans" charset="0"/>
                </a:endParaRPr>
              </a:p>
            </p:txBody>
          </p:sp>
          <p:sp>
            <p:nvSpPr>
              <p:cNvPr id="75834" name="Line 247"/>
              <p:cNvSpPr>
                <a:spLocks noChangeShapeType="1"/>
              </p:cNvSpPr>
              <p:nvPr/>
            </p:nvSpPr>
            <p:spPr bwMode="auto">
              <a:xfrm>
                <a:off x="7397751" y="5794375"/>
                <a:ext cx="506413" cy="184150"/>
              </a:xfrm>
              <a:prstGeom prst="line">
                <a:avLst/>
              </a:prstGeom>
              <a:noFill/>
              <a:ln w="11113">
                <a:solidFill>
                  <a:srgbClr val="999999"/>
                </a:solidFill>
                <a:round/>
                <a:headEnd/>
                <a:tailEnd/>
              </a:ln>
              <a:extLst>
                <a:ext uri="{909E8E84-426E-40dd-AFC4-6F175D3DCCD1}">
                  <a14:hiddenFill xmlns:a14="http://schemas.microsoft.com/office/drawing/2010/main">
                    <a:noFill/>
                  </a14:hiddenFill>
                </a:ext>
              </a:extLst>
            </p:spPr>
            <p:txBody>
              <a:bodyPr/>
              <a:lstStyle/>
              <a:p>
                <a:pPr algn="ctr" defTabSz="642189" fontAlgn="base">
                  <a:spcBef>
                    <a:spcPct val="0"/>
                  </a:spcBef>
                  <a:spcAft>
                    <a:spcPct val="0"/>
                  </a:spcAft>
                </a:pPr>
                <a:endParaRPr lang="en-US" sz="2700">
                  <a:solidFill>
                    <a:srgbClr val="000000"/>
                  </a:solidFill>
                  <a:latin typeface="Gill Sans" charset="0"/>
                  <a:ea typeface="ヒラギノ角ゴ ProN W3" charset="0"/>
                  <a:cs typeface="ヒラギノ角ゴ ProN W3" charset="0"/>
                  <a:sym typeface="Gill Sans" charset="0"/>
                </a:endParaRPr>
              </a:p>
            </p:txBody>
          </p:sp>
          <p:sp>
            <p:nvSpPr>
              <p:cNvPr id="75835" name="Line 248"/>
              <p:cNvSpPr>
                <a:spLocks noChangeShapeType="1"/>
              </p:cNvSpPr>
              <p:nvPr/>
            </p:nvSpPr>
            <p:spPr bwMode="auto">
              <a:xfrm>
                <a:off x="7366001" y="5802313"/>
                <a:ext cx="506413" cy="184150"/>
              </a:xfrm>
              <a:prstGeom prst="line">
                <a:avLst/>
              </a:prstGeom>
              <a:noFill/>
              <a:ln w="11113">
                <a:solidFill>
                  <a:srgbClr val="999999"/>
                </a:solidFill>
                <a:round/>
                <a:headEnd/>
                <a:tailEnd/>
              </a:ln>
              <a:extLst>
                <a:ext uri="{909E8E84-426E-40dd-AFC4-6F175D3DCCD1}">
                  <a14:hiddenFill xmlns:a14="http://schemas.microsoft.com/office/drawing/2010/main">
                    <a:noFill/>
                  </a14:hiddenFill>
                </a:ext>
              </a:extLst>
            </p:spPr>
            <p:txBody>
              <a:bodyPr/>
              <a:lstStyle/>
              <a:p>
                <a:pPr algn="ctr" defTabSz="642189" fontAlgn="base">
                  <a:spcBef>
                    <a:spcPct val="0"/>
                  </a:spcBef>
                  <a:spcAft>
                    <a:spcPct val="0"/>
                  </a:spcAft>
                </a:pPr>
                <a:endParaRPr lang="en-US" sz="2700">
                  <a:solidFill>
                    <a:srgbClr val="000000"/>
                  </a:solidFill>
                  <a:latin typeface="Gill Sans" charset="0"/>
                  <a:ea typeface="ヒラギノ角ゴ ProN W3" charset="0"/>
                  <a:cs typeface="ヒラギノ角ゴ ProN W3" charset="0"/>
                  <a:sym typeface="Gill Sans" charset="0"/>
                </a:endParaRPr>
              </a:p>
            </p:txBody>
          </p:sp>
          <p:sp>
            <p:nvSpPr>
              <p:cNvPr id="75836" name="Line 249"/>
              <p:cNvSpPr>
                <a:spLocks noChangeShapeType="1"/>
              </p:cNvSpPr>
              <p:nvPr/>
            </p:nvSpPr>
            <p:spPr bwMode="auto">
              <a:xfrm>
                <a:off x="7337426" y="5808663"/>
                <a:ext cx="506413" cy="184150"/>
              </a:xfrm>
              <a:prstGeom prst="line">
                <a:avLst/>
              </a:prstGeom>
              <a:noFill/>
              <a:ln w="11113">
                <a:solidFill>
                  <a:srgbClr val="999999"/>
                </a:solidFill>
                <a:round/>
                <a:headEnd/>
                <a:tailEnd/>
              </a:ln>
              <a:extLst>
                <a:ext uri="{909E8E84-426E-40dd-AFC4-6F175D3DCCD1}">
                  <a14:hiddenFill xmlns:a14="http://schemas.microsoft.com/office/drawing/2010/main">
                    <a:noFill/>
                  </a14:hiddenFill>
                </a:ext>
              </a:extLst>
            </p:spPr>
            <p:txBody>
              <a:bodyPr/>
              <a:lstStyle/>
              <a:p>
                <a:pPr algn="ctr" defTabSz="642189" fontAlgn="base">
                  <a:spcBef>
                    <a:spcPct val="0"/>
                  </a:spcBef>
                  <a:spcAft>
                    <a:spcPct val="0"/>
                  </a:spcAft>
                </a:pPr>
                <a:endParaRPr lang="en-US" sz="2700">
                  <a:solidFill>
                    <a:srgbClr val="000000"/>
                  </a:solidFill>
                  <a:latin typeface="Gill Sans" charset="0"/>
                  <a:ea typeface="ヒラギノ角ゴ ProN W3" charset="0"/>
                  <a:cs typeface="ヒラギノ角ゴ ProN W3" charset="0"/>
                  <a:sym typeface="Gill Sans" charset="0"/>
                </a:endParaRPr>
              </a:p>
            </p:txBody>
          </p:sp>
          <p:sp>
            <p:nvSpPr>
              <p:cNvPr id="75837" name="Line 250"/>
              <p:cNvSpPr>
                <a:spLocks noChangeShapeType="1"/>
              </p:cNvSpPr>
              <p:nvPr/>
            </p:nvSpPr>
            <p:spPr bwMode="auto">
              <a:xfrm>
                <a:off x="7305676" y="5818188"/>
                <a:ext cx="506413" cy="182563"/>
              </a:xfrm>
              <a:prstGeom prst="line">
                <a:avLst/>
              </a:prstGeom>
              <a:noFill/>
              <a:ln w="11113">
                <a:solidFill>
                  <a:srgbClr val="999999"/>
                </a:solidFill>
                <a:round/>
                <a:headEnd/>
                <a:tailEnd/>
              </a:ln>
              <a:extLst>
                <a:ext uri="{909E8E84-426E-40dd-AFC4-6F175D3DCCD1}">
                  <a14:hiddenFill xmlns:a14="http://schemas.microsoft.com/office/drawing/2010/main">
                    <a:noFill/>
                  </a14:hiddenFill>
                </a:ext>
              </a:extLst>
            </p:spPr>
            <p:txBody>
              <a:bodyPr/>
              <a:lstStyle/>
              <a:p>
                <a:pPr algn="ctr" defTabSz="642189" fontAlgn="base">
                  <a:spcBef>
                    <a:spcPct val="0"/>
                  </a:spcBef>
                  <a:spcAft>
                    <a:spcPct val="0"/>
                  </a:spcAft>
                </a:pPr>
                <a:endParaRPr lang="en-US" sz="2700">
                  <a:solidFill>
                    <a:srgbClr val="000000"/>
                  </a:solidFill>
                  <a:latin typeface="Gill Sans" charset="0"/>
                  <a:ea typeface="ヒラギノ角ゴ ProN W3" charset="0"/>
                  <a:cs typeface="ヒラギノ角ゴ ProN W3" charset="0"/>
                  <a:sym typeface="Gill Sans" charset="0"/>
                </a:endParaRPr>
              </a:p>
            </p:txBody>
          </p:sp>
          <p:sp>
            <p:nvSpPr>
              <p:cNvPr id="75838" name="Line 251"/>
              <p:cNvSpPr>
                <a:spLocks noChangeShapeType="1"/>
              </p:cNvSpPr>
              <p:nvPr/>
            </p:nvSpPr>
            <p:spPr bwMode="auto">
              <a:xfrm>
                <a:off x="7273926" y="5822950"/>
                <a:ext cx="506413" cy="184150"/>
              </a:xfrm>
              <a:prstGeom prst="line">
                <a:avLst/>
              </a:prstGeom>
              <a:noFill/>
              <a:ln w="11113">
                <a:solidFill>
                  <a:srgbClr val="999999"/>
                </a:solidFill>
                <a:round/>
                <a:headEnd/>
                <a:tailEnd/>
              </a:ln>
              <a:extLst>
                <a:ext uri="{909E8E84-426E-40dd-AFC4-6F175D3DCCD1}">
                  <a14:hiddenFill xmlns:a14="http://schemas.microsoft.com/office/drawing/2010/main">
                    <a:noFill/>
                  </a14:hiddenFill>
                </a:ext>
              </a:extLst>
            </p:spPr>
            <p:txBody>
              <a:bodyPr/>
              <a:lstStyle/>
              <a:p>
                <a:pPr algn="ctr" defTabSz="642189" fontAlgn="base">
                  <a:spcBef>
                    <a:spcPct val="0"/>
                  </a:spcBef>
                  <a:spcAft>
                    <a:spcPct val="0"/>
                  </a:spcAft>
                </a:pPr>
                <a:endParaRPr lang="en-US" sz="2700">
                  <a:solidFill>
                    <a:srgbClr val="000000"/>
                  </a:solidFill>
                  <a:latin typeface="Gill Sans" charset="0"/>
                  <a:ea typeface="ヒラギノ角ゴ ProN W3" charset="0"/>
                  <a:cs typeface="ヒラギノ角ゴ ProN W3" charset="0"/>
                  <a:sym typeface="Gill Sans" charset="0"/>
                </a:endParaRPr>
              </a:p>
            </p:txBody>
          </p:sp>
          <p:sp>
            <p:nvSpPr>
              <p:cNvPr id="75839" name="Line 252"/>
              <p:cNvSpPr>
                <a:spLocks noChangeShapeType="1"/>
              </p:cNvSpPr>
              <p:nvPr/>
            </p:nvSpPr>
            <p:spPr bwMode="auto">
              <a:xfrm>
                <a:off x="7243763" y="5832475"/>
                <a:ext cx="504825" cy="182563"/>
              </a:xfrm>
              <a:prstGeom prst="line">
                <a:avLst/>
              </a:prstGeom>
              <a:noFill/>
              <a:ln w="11113">
                <a:solidFill>
                  <a:srgbClr val="999999"/>
                </a:solidFill>
                <a:round/>
                <a:headEnd/>
                <a:tailEnd/>
              </a:ln>
              <a:extLst>
                <a:ext uri="{909E8E84-426E-40dd-AFC4-6F175D3DCCD1}">
                  <a14:hiddenFill xmlns:a14="http://schemas.microsoft.com/office/drawing/2010/main">
                    <a:noFill/>
                  </a14:hiddenFill>
                </a:ext>
              </a:extLst>
            </p:spPr>
            <p:txBody>
              <a:bodyPr/>
              <a:lstStyle/>
              <a:p>
                <a:pPr algn="ctr" defTabSz="642189" fontAlgn="base">
                  <a:spcBef>
                    <a:spcPct val="0"/>
                  </a:spcBef>
                  <a:spcAft>
                    <a:spcPct val="0"/>
                  </a:spcAft>
                </a:pPr>
                <a:endParaRPr lang="en-US" sz="2700">
                  <a:solidFill>
                    <a:srgbClr val="000000"/>
                  </a:solidFill>
                  <a:latin typeface="Gill Sans" charset="0"/>
                  <a:ea typeface="ヒラギノ角ゴ ProN W3" charset="0"/>
                  <a:cs typeface="ヒラギノ角ゴ ProN W3" charset="0"/>
                  <a:sym typeface="Gill Sans" charset="0"/>
                </a:endParaRPr>
              </a:p>
            </p:txBody>
          </p:sp>
          <p:sp>
            <p:nvSpPr>
              <p:cNvPr id="75840" name="Line 253"/>
              <p:cNvSpPr>
                <a:spLocks noChangeShapeType="1"/>
              </p:cNvSpPr>
              <p:nvPr/>
            </p:nvSpPr>
            <p:spPr bwMode="auto">
              <a:xfrm>
                <a:off x="7591426" y="5734050"/>
                <a:ext cx="493713" cy="173038"/>
              </a:xfrm>
              <a:prstGeom prst="line">
                <a:avLst/>
              </a:prstGeom>
              <a:noFill/>
              <a:ln w="11113">
                <a:solidFill>
                  <a:srgbClr val="999999"/>
                </a:solidFill>
                <a:round/>
                <a:headEnd/>
                <a:tailEnd/>
              </a:ln>
              <a:extLst>
                <a:ext uri="{909E8E84-426E-40dd-AFC4-6F175D3DCCD1}">
                  <a14:hiddenFill xmlns:a14="http://schemas.microsoft.com/office/drawing/2010/main">
                    <a:noFill/>
                  </a14:hiddenFill>
                </a:ext>
              </a:extLst>
            </p:spPr>
            <p:txBody>
              <a:bodyPr/>
              <a:lstStyle/>
              <a:p>
                <a:pPr algn="ctr" defTabSz="642189" fontAlgn="base">
                  <a:spcBef>
                    <a:spcPct val="0"/>
                  </a:spcBef>
                  <a:spcAft>
                    <a:spcPct val="0"/>
                  </a:spcAft>
                </a:pPr>
                <a:endParaRPr lang="en-US" sz="2700">
                  <a:solidFill>
                    <a:srgbClr val="000000"/>
                  </a:solidFill>
                  <a:latin typeface="Gill Sans" charset="0"/>
                  <a:ea typeface="ヒラギノ角ゴ ProN W3" charset="0"/>
                  <a:cs typeface="ヒラギノ角ゴ ProN W3" charset="0"/>
                  <a:sym typeface="Gill Sans" charset="0"/>
                </a:endParaRPr>
              </a:p>
            </p:txBody>
          </p:sp>
          <p:sp>
            <p:nvSpPr>
              <p:cNvPr id="75841" name="Line 254"/>
              <p:cNvSpPr>
                <a:spLocks noChangeShapeType="1"/>
              </p:cNvSpPr>
              <p:nvPr/>
            </p:nvSpPr>
            <p:spPr bwMode="auto">
              <a:xfrm>
                <a:off x="7202488" y="5837238"/>
                <a:ext cx="506413" cy="184150"/>
              </a:xfrm>
              <a:prstGeom prst="line">
                <a:avLst/>
              </a:prstGeom>
              <a:noFill/>
              <a:ln w="11113">
                <a:solidFill>
                  <a:srgbClr val="999999"/>
                </a:solidFill>
                <a:round/>
                <a:headEnd/>
                <a:tailEnd/>
              </a:ln>
              <a:extLst>
                <a:ext uri="{909E8E84-426E-40dd-AFC4-6F175D3DCCD1}">
                  <a14:hiddenFill xmlns:a14="http://schemas.microsoft.com/office/drawing/2010/main">
                    <a:noFill/>
                  </a14:hiddenFill>
                </a:ext>
              </a:extLst>
            </p:spPr>
            <p:txBody>
              <a:bodyPr/>
              <a:lstStyle/>
              <a:p>
                <a:pPr algn="ctr" defTabSz="642189" fontAlgn="base">
                  <a:spcBef>
                    <a:spcPct val="0"/>
                  </a:spcBef>
                  <a:spcAft>
                    <a:spcPct val="0"/>
                  </a:spcAft>
                </a:pPr>
                <a:endParaRPr lang="en-US" sz="2700">
                  <a:solidFill>
                    <a:srgbClr val="000000"/>
                  </a:solidFill>
                  <a:latin typeface="Gill Sans" charset="0"/>
                  <a:ea typeface="ヒラギノ角ゴ ProN W3" charset="0"/>
                  <a:cs typeface="ヒラギノ角ゴ ProN W3" charset="0"/>
                  <a:sym typeface="Gill Sans" charset="0"/>
                </a:endParaRPr>
              </a:p>
            </p:txBody>
          </p:sp>
          <p:sp>
            <p:nvSpPr>
              <p:cNvPr id="75842" name="Line 255"/>
              <p:cNvSpPr>
                <a:spLocks noChangeShapeType="1"/>
              </p:cNvSpPr>
              <p:nvPr/>
            </p:nvSpPr>
            <p:spPr bwMode="auto">
              <a:xfrm>
                <a:off x="7159626" y="5840413"/>
                <a:ext cx="506413" cy="184150"/>
              </a:xfrm>
              <a:prstGeom prst="line">
                <a:avLst/>
              </a:prstGeom>
              <a:noFill/>
              <a:ln w="11113">
                <a:solidFill>
                  <a:srgbClr val="999999"/>
                </a:solidFill>
                <a:round/>
                <a:headEnd/>
                <a:tailEnd/>
              </a:ln>
              <a:extLst>
                <a:ext uri="{909E8E84-426E-40dd-AFC4-6F175D3DCCD1}">
                  <a14:hiddenFill xmlns:a14="http://schemas.microsoft.com/office/drawing/2010/main">
                    <a:noFill/>
                  </a14:hiddenFill>
                </a:ext>
              </a:extLst>
            </p:spPr>
            <p:txBody>
              <a:bodyPr/>
              <a:lstStyle/>
              <a:p>
                <a:pPr algn="ctr" defTabSz="642189" fontAlgn="base">
                  <a:spcBef>
                    <a:spcPct val="0"/>
                  </a:spcBef>
                  <a:spcAft>
                    <a:spcPct val="0"/>
                  </a:spcAft>
                </a:pPr>
                <a:endParaRPr lang="en-US" sz="2700">
                  <a:solidFill>
                    <a:srgbClr val="000000"/>
                  </a:solidFill>
                  <a:latin typeface="Gill Sans" charset="0"/>
                  <a:ea typeface="ヒラギノ角ゴ ProN W3" charset="0"/>
                  <a:cs typeface="ヒラギノ角ゴ ProN W3" charset="0"/>
                  <a:sym typeface="Gill Sans" charset="0"/>
                </a:endParaRPr>
              </a:p>
            </p:txBody>
          </p:sp>
        </p:grpSp>
        <p:cxnSp>
          <p:nvCxnSpPr>
            <p:cNvPr id="26" name="Straight Arrow Connector 25"/>
            <p:cNvCxnSpPr/>
            <p:nvPr/>
          </p:nvCxnSpPr>
          <p:spPr>
            <a:xfrm>
              <a:off x="836790" y="5134724"/>
              <a:ext cx="1405798" cy="792793"/>
            </a:xfrm>
            <a:prstGeom prst="straightConnector1">
              <a:avLst/>
            </a:prstGeom>
            <a:ln>
              <a:solidFill>
                <a:schemeClr val="bg1">
                  <a:lumMod val="75000"/>
                </a:schemeClr>
              </a:solidFill>
              <a:prstDash val="sysDot"/>
              <a:tailEnd type="arrow"/>
            </a:ln>
            <a:effectLst/>
          </p:spPr>
          <p:style>
            <a:lnRef idx="2">
              <a:schemeClr val="accent1"/>
            </a:lnRef>
            <a:fillRef idx="0">
              <a:schemeClr val="accent1"/>
            </a:fillRef>
            <a:effectRef idx="1">
              <a:schemeClr val="accent1"/>
            </a:effectRef>
            <a:fontRef idx="minor">
              <a:schemeClr val="tx1"/>
            </a:fontRef>
          </p:style>
        </p:cxnSp>
        <p:grpSp>
          <p:nvGrpSpPr>
            <p:cNvPr id="75809" name="Group 70"/>
            <p:cNvGrpSpPr>
              <a:grpSpLocks/>
            </p:cNvGrpSpPr>
            <p:nvPr/>
          </p:nvGrpSpPr>
          <p:grpSpPr bwMode="auto">
            <a:xfrm rot="-1631812">
              <a:off x="3711041" y="5831545"/>
              <a:ext cx="652463" cy="928688"/>
              <a:chOff x="5688013" y="5929313"/>
              <a:chExt cx="652463" cy="928688"/>
            </a:xfrm>
          </p:grpSpPr>
          <p:sp>
            <p:nvSpPr>
              <p:cNvPr id="75813" name="Freeform 198"/>
              <p:cNvSpPr>
                <a:spLocks/>
              </p:cNvSpPr>
              <p:nvPr/>
            </p:nvSpPr>
            <p:spPr bwMode="auto">
              <a:xfrm>
                <a:off x="5745163" y="6159500"/>
                <a:ext cx="528638" cy="620713"/>
              </a:xfrm>
              <a:custGeom>
                <a:avLst/>
                <a:gdLst>
                  <a:gd name="T0" fmla="*/ 2147483647 w 333"/>
                  <a:gd name="T1" fmla="*/ 2147483647 h 391"/>
                  <a:gd name="T2" fmla="*/ 0 w 333"/>
                  <a:gd name="T3" fmla="*/ 2147483647 h 391"/>
                  <a:gd name="T4" fmla="*/ 0 w 333"/>
                  <a:gd name="T5" fmla="*/ 0 h 391"/>
                  <a:gd name="T6" fmla="*/ 2147483647 w 333"/>
                  <a:gd name="T7" fmla="*/ 2147483647 h 391"/>
                  <a:gd name="T8" fmla="*/ 2147483647 w 333"/>
                  <a:gd name="T9" fmla="*/ 2147483647 h 3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3" h="391">
                    <a:moveTo>
                      <a:pt x="333" y="391"/>
                    </a:moveTo>
                    <a:lnTo>
                      <a:pt x="0" y="348"/>
                    </a:lnTo>
                    <a:lnTo>
                      <a:pt x="0" y="0"/>
                    </a:lnTo>
                    <a:lnTo>
                      <a:pt x="333" y="43"/>
                    </a:lnTo>
                    <a:lnTo>
                      <a:pt x="333" y="39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42189" fontAlgn="base">
                  <a:spcBef>
                    <a:spcPct val="0"/>
                  </a:spcBef>
                  <a:spcAft>
                    <a:spcPct val="0"/>
                  </a:spcAft>
                </a:pPr>
                <a:endParaRPr lang="en-US" sz="2700">
                  <a:solidFill>
                    <a:srgbClr val="000000"/>
                  </a:solidFill>
                  <a:latin typeface="Gill Sans" charset="0"/>
                  <a:ea typeface="ヒラギノ角ゴ ProN W3" charset="0"/>
                  <a:cs typeface="ヒラギノ角ゴ ProN W3" charset="0"/>
                  <a:sym typeface="Gill Sans" charset="0"/>
                </a:endParaRPr>
              </a:p>
            </p:txBody>
          </p:sp>
          <p:sp>
            <p:nvSpPr>
              <p:cNvPr id="75814" name="Freeform 199"/>
              <p:cNvSpPr>
                <a:spLocks/>
              </p:cNvSpPr>
              <p:nvPr/>
            </p:nvSpPr>
            <p:spPr bwMode="auto">
              <a:xfrm>
                <a:off x="5691188" y="5989638"/>
                <a:ext cx="649288" cy="396875"/>
              </a:xfrm>
              <a:custGeom>
                <a:avLst/>
                <a:gdLst>
                  <a:gd name="T0" fmla="*/ 2147483647 w 409"/>
                  <a:gd name="T1" fmla="*/ 2147483647 h 250"/>
                  <a:gd name="T2" fmla="*/ 2147483647 w 409"/>
                  <a:gd name="T3" fmla="*/ 2147483647 h 250"/>
                  <a:gd name="T4" fmla="*/ 2147483647 w 409"/>
                  <a:gd name="T5" fmla="*/ 2147483647 h 250"/>
                  <a:gd name="T6" fmla="*/ 2147483647 w 409"/>
                  <a:gd name="T7" fmla="*/ 2147483647 h 250"/>
                  <a:gd name="T8" fmla="*/ 2147483647 w 409"/>
                  <a:gd name="T9" fmla="*/ 2147483647 h 250"/>
                  <a:gd name="T10" fmla="*/ 2147483647 w 409"/>
                  <a:gd name="T11" fmla="*/ 2147483647 h 250"/>
                  <a:gd name="T12" fmla="*/ 2147483647 w 409"/>
                  <a:gd name="T13" fmla="*/ 2147483647 h 250"/>
                  <a:gd name="T14" fmla="*/ 2147483647 w 409"/>
                  <a:gd name="T15" fmla="*/ 2147483647 h 250"/>
                  <a:gd name="T16" fmla="*/ 2147483647 w 409"/>
                  <a:gd name="T17" fmla="*/ 2147483647 h 250"/>
                  <a:gd name="T18" fmla="*/ 2147483647 w 409"/>
                  <a:gd name="T19" fmla="*/ 2147483647 h 250"/>
                  <a:gd name="T20" fmla="*/ 2147483647 w 409"/>
                  <a:gd name="T21" fmla="*/ 2147483647 h 250"/>
                  <a:gd name="T22" fmla="*/ 2147483647 w 409"/>
                  <a:gd name="T23" fmla="*/ 2147483647 h 250"/>
                  <a:gd name="T24" fmla="*/ 2147483647 w 409"/>
                  <a:gd name="T25" fmla="*/ 2147483647 h 250"/>
                  <a:gd name="T26" fmla="*/ 2147483647 w 409"/>
                  <a:gd name="T27" fmla="*/ 2147483647 h 250"/>
                  <a:gd name="T28" fmla="*/ 2147483647 w 409"/>
                  <a:gd name="T29" fmla="*/ 2147483647 h 250"/>
                  <a:gd name="T30" fmla="*/ 2147483647 w 409"/>
                  <a:gd name="T31" fmla="*/ 2147483647 h 250"/>
                  <a:gd name="T32" fmla="*/ 2147483647 w 409"/>
                  <a:gd name="T33" fmla="*/ 2147483647 h 250"/>
                  <a:gd name="T34" fmla="*/ 2147483647 w 409"/>
                  <a:gd name="T35" fmla="*/ 2147483647 h 250"/>
                  <a:gd name="T36" fmla="*/ 2147483647 w 409"/>
                  <a:gd name="T37" fmla="*/ 2147483647 h 250"/>
                  <a:gd name="T38" fmla="*/ 2147483647 w 409"/>
                  <a:gd name="T39" fmla="*/ 2147483647 h 250"/>
                  <a:gd name="T40" fmla="*/ 2147483647 w 409"/>
                  <a:gd name="T41" fmla="*/ 2147483647 h 250"/>
                  <a:gd name="T42" fmla="*/ 2147483647 w 409"/>
                  <a:gd name="T43" fmla="*/ 2147483647 h 250"/>
                  <a:gd name="T44" fmla="*/ 2147483647 w 409"/>
                  <a:gd name="T45" fmla="*/ 2147483647 h 250"/>
                  <a:gd name="T46" fmla="*/ 2147483647 w 409"/>
                  <a:gd name="T47" fmla="*/ 2147483647 h 250"/>
                  <a:gd name="T48" fmla="*/ 2147483647 w 409"/>
                  <a:gd name="T49" fmla="*/ 2147483647 h 250"/>
                  <a:gd name="T50" fmla="*/ 2147483647 w 409"/>
                  <a:gd name="T51" fmla="*/ 2147483647 h 250"/>
                  <a:gd name="T52" fmla="*/ 2147483647 w 409"/>
                  <a:gd name="T53" fmla="*/ 2147483647 h 250"/>
                  <a:gd name="T54" fmla="*/ 2147483647 w 409"/>
                  <a:gd name="T55" fmla="*/ 2147483647 h 250"/>
                  <a:gd name="T56" fmla="*/ 2147483647 w 409"/>
                  <a:gd name="T57" fmla="*/ 2147483647 h 250"/>
                  <a:gd name="T58" fmla="*/ 2147483647 w 409"/>
                  <a:gd name="T59" fmla="*/ 2147483647 h 250"/>
                  <a:gd name="T60" fmla="*/ 2147483647 w 409"/>
                  <a:gd name="T61" fmla="*/ 2147483647 h 250"/>
                  <a:gd name="T62" fmla="*/ 2147483647 w 409"/>
                  <a:gd name="T63" fmla="*/ 2147483647 h 250"/>
                  <a:gd name="T64" fmla="*/ 2147483647 w 409"/>
                  <a:gd name="T65" fmla="*/ 2147483647 h 250"/>
                  <a:gd name="T66" fmla="*/ 0 w 409"/>
                  <a:gd name="T67" fmla="*/ 2147483647 h 250"/>
                  <a:gd name="T68" fmla="*/ 2147483647 w 409"/>
                  <a:gd name="T69" fmla="*/ 2147483647 h 2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09" h="250">
                    <a:moveTo>
                      <a:pt x="2" y="89"/>
                    </a:moveTo>
                    <a:lnTo>
                      <a:pt x="2" y="89"/>
                    </a:lnTo>
                    <a:lnTo>
                      <a:pt x="5" y="76"/>
                    </a:lnTo>
                    <a:lnTo>
                      <a:pt x="9" y="65"/>
                    </a:lnTo>
                    <a:lnTo>
                      <a:pt x="16" y="54"/>
                    </a:lnTo>
                    <a:lnTo>
                      <a:pt x="25" y="45"/>
                    </a:lnTo>
                    <a:lnTo>
                      <a:pt x="36" y="36"/>
                    </a:lnTo>
                    <a:lnTo>
                      <a:pt x="49" y="29"/>
                    </a:lnTo>
                    <a:lnTo>
                      <a:pt x="61" y="22"/>
                    </a:lnTo>
                    <a:lnTo>
                      <a:pt x="76" y="15"/>
                    </a:lnTo>
                    <a:lnTo>
                      <a:pt x="92" y="11"/>
                    </a:lnTo>
                    <a:lnTo>
                      <a:pt x="108" y="6"/>
                    </a:lnTo>
                    <a:lnTo>
                      <a:pt x="127" y="4"/>
                    </a:lnTo>
                    <a:lnTo>
                      <a:pt x="145" y="2"/>
                    </a:lnTo>
                    <a:lnTo>
                      <a:pt x="165" y="0"/>
                    </a:lnTo>
                    <a:lnTo>
                      <a:pt x="184" y="2"/>
                    </a:lnTo>
                    <a:lnTo>
                      <a:pt x="204" y="4"/>
                    </a:lnTo>
                    <a:lnTo>
                      <a:pt x="226" y="7"/>
                    </a:lnTo>
                    <a:lnTo>
                      <a:pt x="246" y="11"/>
                    </a:lnTo>
                    <a:lnTo>
                      <a:pt x="266" y="16"/>
                    </a:lnTo>
                    <a:lnTo>
                      <a:pt x="286" y="24"/>
                    </a:lnTo>
                    <a:lnTo>
                      <a:pt x="304" y="31"/>
                    </a:lnTo>
                    <a:lnTo>
                      <a:pt x="320" y="38"/>
                    </a:lnTo>
                    <a:lnTo>
                      <a:pt x="337" y="47"/>
                    </a:lnTo>
                    <a:lnTo>
                      <a:pt x="351" y="58"/>
                    </a:lnTo>
                    <a:lnTo>
                      <a:pt x="364" y="67"/>
                    </a:lnTo>
                    <a:lnTo>
                      <a:pt x="375" y="78"/>
                    </a:lnTo>
                    <a:lnTo>
                      <a:pt x="385" y="89"/>
                    </a:lnTo>
                    <a:lnTo>
                      <a:pt x="393" y="102"/>
                    </a:lnTo>
                    <a:lnTo>
                      <a:pt x="400" y="112"/>
                    </a:lnTo>
                    <a:lnTo>
                      <a:pt x="405" y="125"/>
                    </a:lnTo>
                    <a:lnTo>
                      <a:pt x="407" y="138"/>
                    </a:lnTo>
                    <a:lnTo>
                      <a:pt x="409" y="150"/>
                    </a:lnTo>
                    <a:lnTo>
                      <a:pt x="407" y="163"/>
                    </a:lnTo>
                    <a:lnTo>
                      <a:pt x="404" y="174"/>
                    </a:lnTo>
                    <a:lnTo>
                      <a:pt x="398" y="187"/>
                    </a:lnTo>
                    <a:lnTo>
                      <a:pt x="393" y="196"/>
                    </a:lnTo>
                    <a:lnTo>
                      <a:pt x="384" y="207"/>
                    </a:lnTo>
                    <a:lnTo>
                      <a:pt x="373" y="216"/>
                    </a:lnTo>
                    <a:lnTo>
                      <a:pt x="360" y="223"/>
                    </a:lnTo>
                    <a:lnTo>
                      <a:pt x="347" y="230"/>
                    </a:lnTo>
                    <a:lnTo>
                      <a:pt x="333" y="236"/>
                    </a:lnTo>
                    <a:lnTo>
                      <a:pt x="317" y="241"/>
                    </a:lnTo>
                    <a:lnTo>
                      <a:pt x="300" y="245"/>
                    </a:lnTo>
                    <a:lnTo>
                      <a:pt x="282" y="248"/>
                    </a:lnTo>
                    <a:lnTo>
                      <a:pt x="264" y="250"/>
                    </a:lnTo>
                    <a:lnTo>
                      <a:pt x="244" y="250"/>
                    </a:lnTo>
                    <a:lnTo>
                      <a:pt x="224" y="250"/>
                    </a:lnTo>
                    <a:lnTo>
                      <a:pt x="204" y="248"/>
                    </a:lnTo>
                    <a:lnTo>
                      <a:pt x="183" y="245"/>
                    </a:lnTo>
                    <a:lnTo>
                      <a:pt x="163" y="241"/>
                    </a:lnTo>
                    <a:lnTo>
                      <a:pt x="143" y="236"/>
                    </a:lnTo>
                    <a:lnTo>
                      <a:pt x="123" y="228"/>
                    </a:lnTo>
                    <a:lnTo>
                      <a:pt x="105" y="221"/>
                    </a:lnTo>
                    <a:lnTo>
                      <a:pt x="89" y="212"/>
                    </a:lnTo>
                    <a:lnTo>
                      <a:pt x="72" y="203"/>
                    </a:lnTo>
                    <a:lnTo>
                      <a:pt x="58" y="194"/>
                    </a:lnTo>
                    <a:lnTo>
                      <a:pt x="45" y="183"/>
                    </a:lnTo>
                    <a:lnTo>
                      <a:pt x="34" y="172"/>
                    </a:lnTo>
                    <a:lnTo>
                      <a:pt x="23" y="161"/>
                    </a:lnTo>
                    <a:lnTo>
                      <a:pt x="16" y="150"/>
                    </a:lnTo>
                    <a:lnTo>
                      <a:pt x="9" y="138"/>
                    </a:lnTo>
                    <a:lnTo>
                      <a:pt x="3" y="125"/>
                    </a:lnTo>
                    <a:lnTo>
                      <a:pt x="2" y="114"/>
                    </a:lnTo>
                    <a:lnTo>
                      <a:pt x="0" y="102"/>
                    </a:lnTo>
                    <a:lnTo>
                      <a:pt x="2" y="8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42189" fontAlgn="base">
                  <a:spcBef>
                    <a:spcPct val="0"/>
                  </a:spcBef>
                  <a:spcAft>
                    <a:spcPct val="0"/>
                  </a:spcAft>
                </a:pPr>
                <a:endParaRPr lang="en-US" sz="2700">
                  <a:solidFill>
                    <a:srgbClr val="000000"/>
                  </a:solidFill>
                  <a:latin typeface="Gill Sans" charset="0"/>
                  <a:ea typeface="ヒラギノ角ゴ ProN W3" charset="0"/>
                  <a:cs typeface="ヒラギノ角ゴ ProN W3" charset="0"/>
                  <a:sym typeface="Gill Sans" charset="0"/>
                </a:endParaRPr>
              </a:p>
            </p:txBody>
          </p:sp>
          <p:sp>
            <p:nvSpPr>
              <p:cNvPr id="75815" name="Freeform 206"/>
              <p:cNvSpPr>
                <a:spLocks/>
              </p:cNvSpPr>
              <p:nvPr/>
            </p:nvSpPr>
            <p:spPr bwMode="auto">
              <a:xfrm>
                <a:off x="5688013" y="5929313"/>
                <a:ext cx="646113" cy="393700"/>
              </a:xfrm>
              <a:custGeom>
                <a:avLst/>
                <a:gdLst>
                  <a:gd name="T0" fmla="*/ 0 w 407"/>
                  <a:gd name="T1" fmla="*/ 2147483647 h 248"/>
                  <a:gd name="T2" fmla="*/ 2147483647 w 407"/>
                  <a:gd name="T3" fmla="*/ 2147483647 h 248"/>
                  <a:gd name="T4" fmla="*/ 2147483647 w 407"/>
                  <a:gd name="T5" fmla="*/ 2147483647 h 248"/>
                  <a:gd name="T6" fmla="*/ 2147483647 w 407"/>
                  <a:gd name="T7" fmla="*/ 2147483647 h 248"/>
                  <a:gd name="T8" fmla="*/ 2147483647 w 407"/>
                  <a:gd name="T9" fmla="*/ 2147483647 h 248"/>
                  <a:gd name="T10" fmla="*/ 2147483647 w 407"/>
                  <a:gd name="T11" fmla="*/ 2147483647 h 248"/>
                  <a:gd name="T12" fmla="*/ 2147483647 w 407"/>
                  <a:gd name="T13" fmla="*/ 0 h 248"/>
                  <a:gd name="T14" fmla="*/ 2147483647 w 407"/>
                  <a:gd name="T15" fmla="*/ 0 h 248"/>
                  <a:gd name="T16" fmla="*/ 2147483647 w 407"/>
                  <a:gd name="T17" fmla="*/ 2147483647 h 248"/>
                  <a:gd name="T18" fmla="*/ 2147483647 w 407"/>
                  <a:gd name="T19" fmla="*/ 2147483647 h 248"/>
                  <a:gd name="T20" fmla="*/ 2147483647 w 407"/>
                  <a:gd name="T21" fmla="*/ 2147483647 h 248"/>
                  <a:gd name="T22" fmla="*/ 2147483647 w 407"/>
                  <a:gd name="T23" fmla="*/ 2147483647 h 248"/>
                  <a:gd name="T24" fmla="*/ 2147483647 w 407"/>
                  <a:gd name="T25" fmla="*/ 2147483647 h 248"/>
                  <a:gd name="T26" fmla="*/ 2147483647 w 407"/>
                  <a:gd name="T27" fmla="*/ 2147483647 h 248"/>
                  <a:gd name="T28" fmla="*/ 2147483647 w 407"/>
                  <a:gd name="T29" fmla="*/ 2147483647 h 248"/>
                  <a:gd name="T30" fmla="*/ 2147483647 w 407"/>
                  <a:gd name="T31" fmla="*/ 2147483647 h 248"/>
                  <a:gd name="T32" fmla="*/ 2147483647 w 407"/>
                  <a:gd name="T33" fmla="*/ 2147483647 h 248"/>
                  <a:gd name="T34" fmla="*/ 2147483647 w 407"/>
                  <a:gd name="T35" fmla="*/ 2147483647 h 248"/>
                  <a:gd name="T36" fmla="*/ 2147483647 w 407"/>
                  <a:gd name="T37" fmla="*/ 2147483647 h 248"/>
                  <a:gd name="T38" fmla="*/ 2147483647 w 407"/>
                  <a:gd name="T39" fmla="*/ 2147483647 h 248"/>
                  <a:gd name="T40" fmla="*/ 2147483647 w 407"/>
                  <a:gd name="T41" fmla="*/ 2147483647 h 248"/>
                  <a:gd name="T42" fmla="*/ 2147483647 w 407"/>
                  <a:gd name="T43" fmla="*/ 2147483647 h 248"/>
                  <a:gd name="T44" fmla="*/ 2147483647 w 407"/>
                  <a:gd name="T45" fmla="*/ 2147483647 h 248"/>
                  <a:gd name="T46" fmla="*/ 2147483647 w 407"/>
                  <a:gd name="T47" fmla="*/ 2147483647 h 248"/>
                  <a:gd name="T48" fmla="*/ 2147483647 w 407"/>
                  <a:gd name="T49" fmla="*/ 2147483647 h 248"/>
                  <a:gd name="T50" fmla="*/ 2147483647 w 407"/>
                  <a:gd name="T51" fmla="*/ 2147483647 h 248"/>
                  <a:gd name="T52" fmla="*/ 2147483647 w 407"/>
                  <a:gd name="T53" fmla="*/ 2147483647 h 248"/>
                  <a:gd name="T54" fmla="*/ 2147483647 w 407"/>
                  <a:gd name="T55" fmla="*/ 2147483647 h 248"/>
                  <a:gd name="T56" fmla="*/ 2147483647 w 407"/>
                  <a:gd name="T57" fmla="*/ 2147483647 h 248"/>
                  <a:gd name="T58" fmla="*/ 2147483647 w 407"/>
                  <a:gd name="T59" fmla="*/ 2147483647 h 248"/>
                  <a:gd name="T60" fmla="*/ 2147483647 w 407"/>
                  <a:gd name="T61" fmla="*/ 2147483647 h 248"/>
                  <a:gd name="T62" fmla="*/ 2147483647 w 407"/>
                  <a:gd name="T63" fmla="*/ 2147483647 h 248"/>
                  <a:gd name="T64" fmla="*/ 2147483647 w 407"/>
                  <a:gd name="T65" fmla="*/ 2147483647 h 248"/>
                  <a:gd name="T66" fmla="*/ 0 w 407"/>
                  <a:gd name="T67" fmla="*/ 2147483647 h 248"/>
                  <a:gd name="T68" fmla="*/ 0 w 407"/>
                  <a:gd name="T69" fmla="*/ 2147483647 h 2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07" h="248">
                    <a:moveTo>
                      <a:pt x="0" y="87"/>
                    </a:moveTo>
                    <a:lnTo>
                      <a:pt x="0" y="87"/>
                    </a:lnTo>
                    <a:lnTo>
                      <a:pt x="4" y="76"/>
                    </a:lnTo>
                    <a:lnTo>
                      <a:pt x="9" y="63"/>
                    </a:lnTo>
                    <a:lnTo>
                      <a:pt x="16" y="54"/>
                    </a:lnTo>
                    <a:lnTo>
                      <a:pt x="25" y="44"/>
                    </a:lnTo>
                    <a:lnTo>
                      <a:pt x="36" y="35"/>
                    </a:lnTo>
                    <a:lnTo>
                      <a:pt x="47" y="27"/>
                    </a:lnTo>
                    <a:lnTo>
                      <a:pt x="62" y="20"/>
                    </a:lnTo>
                    <a:lnTo>
                      <a:pt x="76" y="15"/>
                    </a:lnTo>
                    <a:lnTo>
                      <a:pt x="91" y="9"/>
                    </a:lnTo>
                    <a:lnTo>
                      <a:pt x="109" y="6"/>
                    </a:lnTo>
                    <a:lnTo>
                      <a:pt x="127" y="2"/>
                    </a:lnTo>
                    <a:lnTo>
                      <a:pt x="145" y="0"/>
                    </a:lnTo>
                    <a:lnTo>
                      <a:pt x="165" y="0"/>
                    </a:lnTo>
                    <a:lnTo>
                      <a:pt x="185" y="0"/>
                    </a:lnTo>
                    <a:lnTo>
                      <a:pt x="205" y="2"/>
                    </a:lnTo>
                    <a:lnTo>
                      <a:pt x="225" y="6"/>
                    </a:lnTo>
                    <a:lnTo>
                      <a:pt x="246" y="9"/>
                    </a:lnTo>
                    <a:lnTo>
                      <a:pt x="266" y="15"/>
                    </a:lnTo>
                    <a:lnTo>
                      <a:pt x="284" y="22"/>
                    </a:lnTo>
                    <a:lnTo>
                      <a:pt x="302" y="29"/>
                    </a:lnTo>
                    <a:lnTo>
                      <a:pt x="319" y="38"/>
                    </a:lnTo>
                    <a:lnTo>
                      <a:pt x="335" y="45"/>
                    </a:lnTo>
                    <a:lnTo>
                      <a:pt x="349" y="56"/>
                    </a:lnTo>
                    <a:lnTo>
                      <a:pt x="362" y="67"/>
                    </a:lnTo>
                    <a:lnTo>
                      <a:pt x="375" y="78"/>
                    </a:lnTo>
                    <a:lnTo>
                      <a:pt x="384" y="89"/>
                    </a:lnTo>
                    <a:lnTo>
                      <a:pt x="393" y="100"/>
                    </a:lnTo>
                    <a:lnTo>
                      <a:pt x="400" y="112"/>
                    </a:lnTo>
                    <a:lnTo>
                      <a:pt x="404" y="125"/>
                    </a:lnTo>
                    <a:lnTo>
                      <a:pt x="407" y="136"/>
                    </a:lnTo>
                    <a:lnTo>
                      <a:pt x="407" y="149"/>
                    </a:lnTo>
                    <a:lnTo>
                      <a:pt x="407" y="161"/>
                    </a:lnTo>
                    <a:lnTo>
                      <a:pt x="404" y="174"/>
                    </a:lnTo>
                    <a:lnTo>
                      <a:pt x="398" y="185"/>
                    </a:lnTo>
                    <a:lnTo>
                      <a:pt x="391" y="196"/>
                    </a:lnTo>
                    <a:lnTo>
                      <a:pt x="382" y="205"/>
                    </a:lnTo>
                    <a:lnTo>
                      <a:pt x="371" y="214"/>
                    </a:lnTo>
                    <a:lnTo>
                      <a:pt x="360" y="221"/>
                    </a:lnTo>
                    <a:lnTo>
                      <a:pt x="346" y="228"/>
                    </a:lnTo>
                    <a:lnTo>
                      <a:pt x="331" y="234"/>
                    </a:lnTo>
                    <a:lnTo>
                      <a:pt x="317" y="239"/>
                    </a:lnTo>
                    <a:lnTo>
                      <a:pt x="299" y="243"/>
                    </a:lnTo>
                    <a:lnTo>
                      <a:pt x="281" y="246"/>
                    </a:lnTo>
                    <a:lnTo>
                      <a:pt x="263" y="248"/>
                    </a:lnTo>
                    <a:lnTo>
                      <a:pt x="243" y="248"/>
                    </a:lnTo>
                    <a:lnTo>
                      <a:pt x="223" y="248"/>
                    </a:lnTo>
                    <a:lnTo>
                      <a:pt x="203" y="246"/>
                    </a:lnTo>
                    <a:lnTo>
                      <a:pt x="183" y="243"/>
                    </a:lnTo>
                    <a:lnTo>
                      <a:pt x="161" y="239"/>
                    </a:lnTo>
                    <a:lnTo>
                      <a:pt x="141" y="234"/>
                    </a:lnTo>
                    <a:lnTo>
                      <a:pt x="123" y="226"/>
                    </a:lnTo>
                    <a:lnTo>
                      <a:pt x="105" y="219"/>
                    </a:lnTo>
                    <a:lnTo>
                      <a:pt x="87" y="212"/>
                    </a:lnTo>
                    <a:lnTo>
                      <a:pt x="72" y="203"/>
                    </a:lnTo>
                    <a:lnTo>
                      <a:pt x="58" y="192"/>
                    </a:lnTo>
                    <a:lnTo>
                      <a:pt x="45" y="183"/>
                    </a:lnTo>
                    <a:lnTo>
                      <a:pt x="33" y="172"/>
                    </a:lnTo>
                    <a:lnTo>
                      <a:pt x="24" y="159"/>
                    </a:lnTo>
                    <a:lnTo>
                      <a:pt x="14" y="149"/>
                    </a:lnTo>
                    <a:lnTo>
                      <a:pt x="7" y="136"/>
                    </a:lnTo>
                    <a:lnTo>
                      <a:pt x="4" y="125"/>
                    </a:lnTo>
                    <a:lnTo>
                      <a:pt x="0" y="112"/>
                    </a:lnTo>
                    <a:lnTo>
                      <a:pt x="0" y="100"/>
                    </a:lnTo>
                    <a:lnTo>
                      <a:pt x="0" y="87"/>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42189" fontAlgn="base">
                  <a:spcBef>
                    <a:spcPct val="0"/>
                  </a:spcBef>
                  <a:spcAft>
                    <a:spcPct val="0"/>
                  </a:spcAft>
                </a:pPr>
                <a:endParaRPr lang="en-US" sz="2700">
                  <a:solidFill>
                    <a:srgbClr val="000000"/>
                  </a:solidFill>
                  <a:latin typeface="Gill Sans" charset="0"/>
                  <a:ea typeface="ヒラギノ角ゴ ProN W3" charset="0"/>
                  <a:cs typeface="ヒラギノ角ゴ ProN W3" charset="0"/>
                  <a:sym typeface="Gill Sans" charset="0"/>
                </a:endParaRPr>
              </a:p>
            </p:txBody>
          </p:sp>
          <p:sp>
            <p:nvSpPr>
              <p:cNvPr id="75816" name="Freeform 237"/>
              <p:cNvSpPr>
                <a:spLocks/>
              </p:cNvSpPr>
              <p:nvPr/>
            </p:nvSpPr>
            <p:spPr bwMode="auto">
              <a:xfrm>
                <a:off x="5741988" y="6545263"/>
                <a:ext cx="534988" cy="312738"/>
              </a:xfrm>
              <a:custGeom>
                <a:avLst/>
                <a:gdLst>
                  <a:gd name="T0" fmla="*/ 0 w 337"/>
                  <a:gd name="T1" fmla="*/ 2147483647 h 197"/>
                  <a:gd name="T2" fmla="*/ 0 w 337"/>
                  <a:gd name="T3" fmla="*/ 2147483647 h 197"/>
                  <a:gd name="T4" fmla="*/ 2147483647 w 337"/>
                  <a:gd name="T5" fmla="*/ 2147483647 h 197"/>
                  <a:gd name="T6" fmla="*/ 2147483647 w 337"/>
                  <a:gd name="T7" fmla="*/ 2147483647 h 197"/>
                  <a:gd name="T8" fmla="*/ 2147483647 w 337"/>
                  <a:gd name="T9" fmla="*/ 2147483647 h 197"/>
                  <a:gd name="T10" fmla="*/ 2147483647 w 337"/>
                  <a:gd name="T11" fmla="*/ 2147483647 h 197"/>
                  <a:gd name="T12" fmla="*/ 2147483647 w 337"/>
                  <a:gd name="T13" fmla="*/ 2147483647 h 197"/>
                  <a:gd name="T14" fmla="*/ 2147483647 w 337"/>
                  <a:gd name="T15" fmla="*/ 2147483647 h 197"/>
                  <a:gd name="T16" fmla="*/ 2147483647 w 337"/>
                  <a:gd name="T17" fmla="*/ 2147483647 h 197"/>
                  <a:gd name="T18" fmla="*/ 2147483647 w 337"/>
                  <a:gd name="T19" fmla="*/ 2147483647 h 197"/>
                  <a:gd name="T20" fmla="*/ 2147483647 w 337"/>
                  <a:gd name="T21" fmla="*/ 2147483647 h 197"/>
                  <a:gd name="T22" fmla="*/ 2147483647 w 337"/>
                  <a:gd name="T23" fmla="*/ 0 h 197"/>
                  <a:gd name="T24" fmla="*/ 2147483647 w 337"/>
                  <a:gd name="T25" fmla="*/ 0 h 197"/>
                  <a:gd name="T26" fmla="*/ 2147483647 w 337"/>
                  <a:gd name="T27" fmla="*/ 2147483647 h 197"/>
                  <a:gd name="T28" fmla="*/ 2147483647 w 337"/>
                  <a:gd name="T29" fmla="*/ 2147483647 h 197"/>
                  <a:gd name="T30" fmla="*/ 2147483647 w 337"/>
                  <a:gd name="T31" fmla="*/ 2147483647 h 197"/>
                  <a:gd name="T32" fmla="*/ 2147483647 w 337"/>
                  <a:gd name="T33" fmla="*/ 2147483647 h 197"/>
                  <a:gd name="T34" fmla="*/ 2147483647 w 337"/>
                  <a:gd name="T35" fmla="*/ 2147483647 h 197"/>
                  <a:gd name="T36" fmla="*/ 2147483647 w 337"/>
                  <a:gd name="T37" fmla="*/ 2147483647 h 197"/>
                  <a:gd name="T38" fmla="*/ 2147483647 w 337"/>
                  <a:gd name="T39" fmla="*/ 2147483647 h 197"/>
                  <a:gd name="T40" fmla="*/ 2147483647 w 337"/>
                  <a:gd name="T41" fmla="*/ 2147483647 h 197"/>
                  <a:gd name="T42" fmla="*/ 2147483647 w 337"/>
                  <a:gd name="T43" fmla="*/ 2147483647 h 197"/>
                  <a:gd name="T44" fmla="*/ 2147483647 w 337"/>
                  <a:gd name="T45" fmla="*/ 2147483647 h 197"/>
                  <a:gd name="T46" fmla="*/ 2147483647 w 337"/>
                  <a:gd name="T47" fmla="*/ 2147483647 h 197"/>
                  <a:gd name="T48" fmla="*/ 2147483647 w 337"/>
                  <a:gd name="T49" fmla="*/ 2147483647 h 197"/>
                  <a:gd name="T50" fmla="*/ 2147483647 w 337"/>
                  <a:gd name="T51" fmla="*/ 2147483647 h 197"/>
                  <a:gd name="T52" fmla="*/ 2147483647 w 337"/>
                  <a:gd name="T53" fmla="*/ 2147483647 h 197"/>
                  <a:gd name="T54" fmla="*/ 2147483647 w 337"/>
                  <a:gd name="T55" fmla="*/ 2147483647 h 197"/>
                  <a:gd name="T56" fmla="*/ 2147483647 w 337"/>
                  <a:gd name="T57" fmla="*/ 2147483647 h 197"/>
                  <a:gd name="T58" fmla="*/ 2147483647 w 337"/>
                  <a:gd name="T59" fmla="*/ 2147483647 h 197"/>
                  <a:gd name="T60" fmla="*/ 2147483647 w 337"/>
                  <a:gd name="T61" fmla="*/ 2147483647 h 197"/>
                  <a:gd name="T62" fmla="*/ 2147483647 w 337"/>
                  <a:gd name="T63" fmla="*/ 2147483647 h 197"/>
                  <a:gd name="T64" fmla="*/ 2147483647 w 337"/>
                  <a:gd name="T65" fmla="*/ 2147483647 h 197"/>
                  <a:gd name="T66" fmla="*/ 2147483647 w 337"/>
                  <a:gd name="T67" fmla="*/ 2147483647 h 197"/>
                  <a:gd name="T68" fmla="*/ 2147483647 w 337"/>
                  <a:gd name="T69" fmla="*/ 2147483647 h 197"/>
                  <a:gd name="T70" fmla="*/ 2147483647 w 337"/>
                  <a:gd name="T71" fmla="*/ 2147483647 h 197"/>
                  <a:gd name="T72" fmla="*/ 2147483647 w 337"/>
                  <a:gd name="T73" fmla="*/ 2147483647 h 197"/>
                  <a:gd name="T74" fmla="*/ 2147483647 w 337"/>
                  <a:gd name="T75" fmla="*/ 2147483647 h 197"/>
                  <a:gd name="T76" fmla="*/ 2147483647 w 337"/>
                  <a:gd name="T77" fmla="*/ 2147483647 h 197"/>
                  <a:gd name="T78" fmla="*/ 2147483647 w 337"/>
                  <a:gd name="T79" fmla="*/ 2147483647 h 197"/>
                  <a:gd name="T80" fmla="*/ 2147483647 w 337"/>
                  <a:gd name="T81" fmla="*/ 2147483647 h 197"/>
                  <a:gd name="T82" fmla="*/ 2147483647 w 337"/>
                  <a:gd name="T83" fmla="*/ 2147483647 h 197"/>
                  <a:gd name="T84" fmla="*/ 2147483647 w 337"/>
                  <a:gd name="T85" fmla="*/ 2147483647 h 197"/>
                  <a:gd name="T86" fmla="*/ 2147483647 w 337"/>
                  <a:gd name="T87" fmla="*/ 2147483647 h 197"/>
                  <a:gd name="T88" fmla="*/ 2147483647 w 337"/>
                  <a:gd name="T89" fmla="*/ 2147483647 h 197"/>
                  <a:gd name="T90" fmla="*/ 2147483647 w 337"/>
                  <a:gd name="T91" fmla="*/ 2147483647 h 197"/>
                  <a:gd name="T92" fmla="*/ 2147483647 w 337"/>
                  <a:gd name="T93" fmla="*/ 2147483647 h 197"/>
                  <a:gd name="T94" fmla="*/ 2147483647 w 337"/>
                  <a:gd name="T95" fmla="*/ 2147483647 h 197"/>
                  <a:gd name="T96" fmla="*/ 2147483647 w 337"/>
                  <a:gd name="T97" fmla="*/ 2147483647 h 197"/>
                  <a:gd name="T98" fmla="*/ 2147483647 w 337"/>
                  <a:gd name="T99" fmla="*/ 2147483647 h 197"/>
                  <a:gd name="T100" fmla="*/ 0 w 337"/>
                  <a:gd name="T101" fmla="*/ 2147483647 h 197"/>
                  <a:gd name="T102" fmla="*/ 0 w 337"/>
                  <a:gd name="T103" fmla="*/ 2147483647 h 197"/>
                  <a:gd name="T104" fmla="*/ 0 w 337"/>
                  <a:gd name="T105" fmla="*/ 2147483647 h 197"/>
                  <a:gd name="T106" fmla="*/ 0 w 337"/>
                  <a:gd name="T107" fmla="*/ 2147483647 h 19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37" h="197">
                    <a:moveTo>
                      <a:pt x="0" y="67"/>
                    </a:moveTo>
                    <a:lnTo>
                      <a:pt x="0" y="67"/>
                    </a:lnTo>
                    <a:lnTo>
                      <a:pt x="4" y="58"/>
                    </a:lnTo>
                    <a:lnTo>
                      <a:pt x="8" y="49"/>
                    </a:lnTo>
                    <a:lnTo>
                      <a:pt x="13" y="41"/>
                    </a:lnTo>
                    <a:lnTo>
                      <a:pt x="20" y="32"/>
                    </a:lnTo>
                    <a:lnTo>
                      <a:pt x="29" y="27"/>
                    </a:lnTo>
                    <a:lnTo>
                      <a:pt x="38" y="20"/>
                    </a:lnTo>
                    <a:lnTo>
                      <a:pt x="49" y="14"/>
                    </a:lnTo>
                    <a:lnTo>
                      <a:pt x="62" y="9"/>
                    </a:lnTo>
                    <a:lnTo>
                      <a:pt x="89" y="3"/>
                    </a:lnTo>
                    <a:lnTo>
                      <a:pt x="120" y="0"/>
                    </a:lnTo>
                    <a:lnTo>
                      <a:pt x="152" y="0"/>
                    </a:lnTo>
                    <a:lnTo>
                      <a:pt x="185" y="3"/>
                    </a:lnTo>
                    <a:lnTo>
                      <a:pt x="219" y="12"/>
                    </a:lnTo>
                    <a:lnTo>
                      <a:pt x="250" y="23"/>
                    </a:lnTo>
                    <a:lnTo>
                      <a:pt x="277" y="36"/>
                    </a:lnTo>
                    <a:lnTo>
                      <a:pt x="299" y="52"/>
                    </a:lnTo>
                    <a:lnTo>
                      <a:pt x="308" y="61"/>
                    </a:lnTo>
                    <a:lnTo>
                      <a:pt x="317" y="70"/>
                    </a:lnTo>
                    <a:lnTo>
                      <a:pt x="325" y="79"/>
                    </a:lnTo>
                    <a:lnTo>
                      <a:pt x="330" y="88"/>
                    </a:lnTo>
                    <a:lnTo>
                      <a:pt x="334" y="99"/>
                    </a:lnTo>
                    <a:lnTo>
                      <a:pt x="337" y="108"/>
                    </a:lnTo>
                    <a:lnTo>
                      <a:pt x="337" y="119"/>
                    </a:lnTo>
                    <a:lnTo>
                      <a:pt x="337" y="128"/>
                    </a:lnTo>
                    <a:lnTo>
                      <a:pt x="334" y="137"/>
                    </a:lnTo>
                    <a:lnTo>
                      <a:pt x="330" y="146"/>
                    </a:lnTo>
                    <a:lnTo>
                      <a:pt x="325" y="155"/>
                    </a:lnTo>
                    <a:lnTo>
                      <a:pt x="317" y="163"/>
                    </a:lnTo>
                    <a:lnTo>
                      <a:pt x="308" y="170"/>
                    </a:lnTo>
                    <a:lnTo>
                      <a:pt x="297" y="175"/>
                    </a:lnTo>
                    <a:lnTo>
                      <a:pt x="286" y="181"/>
                    </a:lnTo>
                    <a:lnTo>
                      <a:pt x="276" y="186"/>
                    </a:lnTo>
                    <a:lnTo>
                      <a:pt x="248" y="193"/>
                    </a:lnTo>
                    <a:lnTo>
                      <a:pt x="218" y="197"/>
                    </a:lnTo>
                    <a:lnTo>
                      <a:pt x="185" y="197"/>
                    </a:lnTo>
                    <a:lnTo>
                      <a:pt x="151" y="192"/>
                    </a:lnTo>
                    <a:lnTo>
                      <a:pt x="118" y="184"/>
                    </a:lnTo>
                    <a:lnTo>
                      <a:pt x="87" y="173"/>
                    </a:lnTo>
                    <a:lnTo>
                      <a:pt x="60" y="159"/>
                    </a:lnTo>
                    <a:lnTo>
                      <a:pt x="38" y="143"/>
                    </a:lnTo>
                    <a:lnTo>
                      <a:pt x="28" y="134"/>
                    </a:lnTo>
                    <a:lnTo>
                      <a:pt x="20" y="125"/>
                    </a:lnTo>
                    <a:lnTo>
                      <a:pt x="13" y="116"/>
                    </a:lnTo>
                    <a:lnTo>
                      <a:pt x="8" y="106"/>
                    </a:lnTo>
                    <a:lnTo>
                      <a:pt x="4" y="97"/>
                    </a:lnTo>
                    <a:lnTo>
                      <a:pt x="0" y="87"/>
                    </a:lnTo>
                    <a:lnTo>
                      <a:pt x="0" y="77"/>
                    </a:lnTo>
                    <a:lnTo>
                      <a:pt x="0" y="6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42189" fontAlgn="base">
                  <a:spcBef>
                    <a:spcPct val="0"/>
                  </a:spcBef>
                  <a:spcAft>
                    <a:spcPct val="0"/>
                  </a:spcAft>
                </a:pPr>
                <a:endParaRPr lang="en-US" sz="2700">
                  <a:solidFill>
                    <a:srgbClr val="000000"/>
                  </a:solidFill>
                  <a:latin typeface="Gill Sans" charset="0"/>
                  <a:ea typeface="ヒラギノ角ゴ ProN W3" charset="0"/>
                  <a:cs typeface="ヒラギノ角ゴ ProN W3" charset="0"/>
                  <a:sym typeface="Gill Sans" charset="0"/>
                </a:endParaRPr>
              </a:p>
            </p:txBody>
          </p:sp>
        </p:grpSp>
        <p:sp>
          <p:nvSpPr>
            <p:cNvPr id="75810" name="Line 219"/>
            <p:cNvSpPr>
              <a:spLocks noChangeShapeType="1"/>
            </p:cNvSpPr>
            <p:nvPr/>
          </p:nvSpPr>
          <p:spPr bwMode="auto">
            <a:xfrm>
              <a:off x="2258485" y="5926793"/>
              <a:ext cx="1708148" cy="105303"/>
            </a:xfrm>
            <a:prstGeom prst="line">
              <a:avLst/>
            </a:prstGeom>
            <a:noFill/>
            <a:ln w="11113">
              <a:solidFill>
                <a:srgbClr val="33A02C"/>
              </a:solidFill>
              <a:round/>
              <a:headEnd/>
              <a:tailEnd/>
            </a:ln>
            <a:extLst>
              <a:ext uri="{909E8E84-426E-40dd-AFC4-6F175D3DCCD1}">
                <a14:hiddenFill xmlns:a14="http://schemas.microsoft.com/office/drawing/2010/main">
                  <a:noFill/>
                </a14:hiddenFill>
              </a:ext>
            </a:extLst>
          </p:spPr>
          <p:txBody>
            <a:bodyPr/>
            <a:lstStyle/>
            <a:p>
              <a:pPr algn="ctr" defTabSz="642189" fontAlgn="base">
                <a:spcBef>
                  <a:spcPct val="0"/>
                </a:spcBef>
                <a:spcAft>
                  <a:spcPct val="0"/>
                </a:spcAft>
              </a:pPr>
              <a:endParaRPr lang="en-US" sz="2700">
                <a:solidFill>
                  <a:srgbClr val="000000"/>
                </a:solidFill>
                <a:latin typeface="Gill Sans" charset="0"/>
                <a:ea typeface="ヒラギノ角ゴ ProN W3" charset="0"/>
                <a:cs typeface="ヒラギノ角ゴ ProN W3" charset="0"/>
                <a:sym typeface="Gill Sans" charset="0"/>
              </a:endParaRPr>
            </a:p>
          </p:txBody>
        </p:sp>
        <p:sp>
          <p:nvSpPr>
            <p:cNvPr id="75811" name="Line 218"/>
            <p:cNvSpPr>
              <a:spLocks noChangeShapeType="1"/>
            </p:cNvSpPr>
            <p:nvPr/>
          </p:nvSpPr>
          <p:spPr bwMode="auto">
            <a:xfrm flipH="1" flipV="1">
              <a:off x="2220382" y="5917797"/>
              <a:ext cx="1830917" cy="4656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algn="ctr" defTabSz="642189" fontAlgn="base">
                <a:spcBef>
                  <a:spcPct val="0"/>
                </a:spcBef>
                <a:spcAft>
                  <a:spcPct val="0"/>
                </a:spcAft>
              </a:pPr>
              <a:endParaRPr lang="en-US" sz="2700">
                <a:solidFill>
                  <a:srgbClr val="000000"/>
                </a:solidFill>
                <a:latin typeface="Gill Sans" charset="0"/>
                <a:ea typeface="ヒラギノ角ゴ ProN W3" charset="0"/>
                <a:cs typeface="ヒラギノ角ゴ ProN W3" charset="0"/>
                <a:sym typeface="Gill Sans" charset="0"/>
              </a:endParaRPr>
            </a:p>
          </p:txBody>
        </p:sp>
        <p:sp>
          <p:nvSpPr>
            <p:cNvPr id="75812" name="Line 211"/>
            <p:cNvSpPr>
              <a:spLocks noChangeShapeType="1"/>
            </p:cNvSpPr>
            <p:nvPr/>
          </p:nvSpPr>
          <p:spPr bwMode="auto">
            <a:xfrm>
              <a:off x="2283354" y="5927851"/>
              <a:ext cx="1513946" cy="222780"/>
            </a:xfrm>
            <a:prstGeom prst="line">
              <a:avLst/>
            </a:prstGeom>
            <a:noFill/>
            <a:ln w="11113">
              <a:solidFill>
                <a:srgbClr val="0A50A1"/>
              </a:solidFill>
              <a:round/>
              <a:headEnd/>
              <a:tailEnd/>
            </a:ln>
            <a:extLst>
              <a:ext uri="{909E8E84-426E-40dd-AFC4-6F175D3DCCD1}">
                <a14:hiddenFill xmlns:a14="http://schemas.microsoft.com/office/drawing/2010/main">
                  <a:noFill/>
                </a14:hiddenFill>
              </a:ext>
            </a:extLst>
          </p:spPr>
          <p:txBody>
            <a:bodyPr/>
            <a:lstStyle/>
            <a:p>
              <a:pPr algn="ctr" defTabSz="642189" fontAlgn="base">
                <a:spcBef>
                  <a:spcPct val="0"/>
                </a:spcBef>
                <a:spcAft>
                  <a:spcPct val="0"/>
                </a:spcAft>
              </a:pPr>
              <a:endParaRPr lang="en-US" sz="2700">
                <a:solidFill>
                  <a:srgbClr val="000000"/>
                </a:solidFill>
                <a:latin typeface="Gill Sans" charset="0"/>
                <a:ea typeface="ヒラギノ角ゴ ProN W3" charset="0"/>
                <a:cs typeface="ヒラギノ角ゴ ProN W3" charset="0"/>
                <a:sym typeface="Gill Sans" charset="0"/>
              </a:endParaRPr>
            </a:p>
          </p:txBody>
        </p:sp>
      </p:grpSp>
      <p:grpSp>
        <p:nvGrpSpPr>
          <p:cNvPr id="75790" name="Group 52"/>
          <p:cNvGrpSpPr>
            <a:grpSpLocks/>
          </p:cNvGrpSpPr>
          <p:nvPr/>
        </p:nvGrpSpPr>
        <p:grpSpPr bwMode="auto">
          <a:xfrm>
            <a:off x="3783955" y="1912092"/>
            <a:ext cx="4822031" cy="3318495"/>
            <a:chOff x="-119060" y="2498150"/>
            <a:chExt cx="4821544" cy="3318891"/>
          </a:xfrm>
        </p:grpSpPr>
        <p:pic>
          <p:nvPicPr>
            <p:cNvPr id="75795"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9382664">
              <a:off x="1054762" y="2498150"/>
              <a:ext cx="2312404" cy="1685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96" name="TextBox 4"/>
            <p:cNvSpPr txBox="1">
              <a:spLocks noChangeArrowheads="1"/>
            </p:cNvSpPr>
            <p:nvPr/>
          </p:nvSpPr>
          <p:spPr bwMode="auto">
            <a:xfrm>
              <a:off x="2130030" y="2601228"/>
              <a:ext cx="2572454" cy="954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algn="ctr" defTabSz="642189" eaLnBrk="1" fontAlgn="base" hangingPunct="1">
                <a:spcBef>
                  <a:spcPct val="0"/>
                </a:spcBef>
                <a:spcAft>
                  <a:spcPct val="0"/>
                </a:spcAft>
              </a:pPr>
              <a:r>
                <a:rPr lang="en-US" sz="2800" dirty="0">
                  <a:solidFill>
                    <a:srgbClr val="FF0000"/>
                  </a:solidFill>
                </a:rPr>
                <a:t>CO/</a:t>
              </a:r>
              <a:r>
                <a:rPr lang="en-US" sz="2800" dirty="0" err="1">
                  <a:solidFill>
                    <a:srgbClr val="FF0000"/>
                  </a:solidFill>
                </a:rPr>
                <a:t>Ru</a:t>
              </a:r>
              <a:r>
                <a:rPr lang="en-US" sz="2800" dirty="0">
                  <a:solidFill>
                    <a:srgbClr val="FF0000"/>
                  </a:solidFill>
                </a:rPr>
                <a:t>(001) sample</a:t>
              </a:r>
            </a:p>
          </p:txBody>
        </p:sp>
        <p:cxnSp>
          <p:nvCxnSpPr>
            <p:cNvPr id="66" name="Straight Arrow Connector 65"/>
            <p:cNvCxnSpPr/>
            <p:nvPr/>
          </p:nvCxnSpPr>
          <p:spPr>
            <a:xfrm rot="5400000" flipH="1" flipV="1">
              <a:off x="770804" y="3877596"/>
              <a:ext cx="2036212" cy="1842678"/>
            </a:xfrm>
            <a:prstGeom prst="straightConnector1">
              <a:avLst/>
            </a:prstGeom>
            <a:ln>
              <a:solidFill>
                <a:schemeClr val="bg1">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67" name="Oval 66"/>
            <p:cNvSpPr/>
            <p:nvPr/>
          </p:nvSpPr>
          <p:spPr>
            <a:xfrm rot="18772144">
              <a:off x="1187292" y="5193577"/>
              <a:ext cx="372859" cy="121654"/>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42189" fontAlgn="base">
                <a:spcBef>
                  <a:spcPct val="0"/>
                </a:spcBef>
                <a:spcAft>
                  <a:spcPct val="0"/>
                </a:spcAft>
                <a:defRPr/>
              </a:pPr>
              <a:endParaRPr lang="en-US" sz="2700">
                <a:solidFill>
                  <a:srgbClr val="FFFFFF"/>
                </a:solidFill>
                <a:latin typeface="Gill Sans"/>
                <a:ea typeface="ヒラギノ角ゴ ProN W3"/>
                <a:cs typeface="ヒラギノ角ゴ ProN W3"/>
                <a:sym typeface="Gill Sans" charset="0"/>
              </a:endParaRPr>
            </a:p>
          </p:txBody>
        </p:sp>
        <p:sp>
          <p:nvSpPr>
            <p:cNvPr id="68" name="Oval 67"/>
            <p:cNvSpPr/>
            <p:nvPr/>
          </p:nvSpPr>
          <p:spPr>
            <a:xfrm rot="18772144">
              <a:off x="1797272" y="4679505"/>
              <a:ext cx="70330" cy="166299"/>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42189" fontAlgn="base">
                <a:spcBef>
                  <a:spcPct val="0"/>
                </a:spcBef>
                <a:spcAft>
                  <a:spcPct val="0"/>
                </a:spcAft>
                <a:defRPr/>
              </a:pPr>
              <a:endParaRPr lang="en-US" sz="2700">
                <a:solidFill>
                  <a:srgbClr val="FFFFFF"/>
                </a:solidFill>
                <a:latin typeface="Gill Sans"/>
                <a:ea typeface="ヒラギノ角ゴ ProN W3"/>
                <a:cs typeface="ヒラギノ角ゴ ProN W3"/>
                <a:sym typeface="Gill Sans" charset="0"/>
              </a:endParaRPr>
            </a:p>
          </p:txBody>
        </p:sp>
        <p:sp>
          <p:nvSpPr>
            <p:cNvPr id="75800" name="TextBox 12"/>
            <p:cNvSpPr txBox="1">
              <a:spLocks noChangeArrowheads="1"/>
            </p:cNvSpPr>
            <p:nvPr/>
          </p:nvSpPr>
          <p:spPr bwMode="auto">
            <a:xfrm>
              <a:off x="-119060" y="4485015"/>
              <a:ext cx="2057400" cy="33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algn="ctr" defTabSz="642189" eaLnBrk="1" fontAlgn="base" hangingPunct="1">
                <a:spcBef>
                  <a:spcPct val="0"/>
                </a:spcBef>
                <a:spcAft>
                  <a:spcPct val="0"/>
                </a:spcAft>
              </a:pPr>
              <a:r>
                <a:rPr lang="en-US" sz="1600"/>
                <a:t>400nm pump laser</a:t>
              </a:r>
            </a:p>
          </p:txBody>
        </p:sp>
        <p:sp>
          <p:nvSpPr>
            <p:cNvPr id="75801" name="TextBox 13"/>
            <p:cNvSpPr txBox="1">
              <a:spLocks noChangeArrowheads="1"/>
            </p:cNvSpPr>
            <p:nvPr/>
          </p:nvSpPr>
          <p:spPr bwMode="auto">
            <a:xfrm>
              <a:off x="358308" y="5058794"/>
              <a:ext cx="1218876" cy="33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algn="ctr" defTabSz="642189" eaLnBrk="1" fontAlgn="base" hangingPunct="1">
                <a:spcBef>
                  <a:spcPct val="0"/>
                </a:spcBef>
                <a:spcAft>
                  <a:spcPct val="0"/>
                </a:spcAft>
              </a:pPr>
              <a:r>
                <a:rPr lang="en-US" sz="1600"/>
                <a:t>X-ray</a:t>
              </a:r>
            </a:p>
          </p:txBody>
        </p:sp>
        <p:cxnSp>
          <p:nvCxnSpPr>
            <p:cNvPr id="71" name="Straight Connector 70"/>
            <p:cNvCxnSpPr/>
            <p:nvPr/>
          </p:nvCxnSpPr>
          <p:spPr>
            <a:xfrm>
              <a:off x="1941257" y="4844706"/>
              <a:ext cx="343758" cy="29359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1468032" y="5334780"/>
              <a:ext cx="345990" cy="29359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rot="5400000" flipH="1" flipV="1">
              <a:off x="1616423" y="4996572"/>
              <a:ext cx="456584" cy="393982"/>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75805" name="TextBox 19"/>
            <p:cNvSpPr txBox="1">
              <a:spLocks noChangeArrowheads="1"/>
            </p:cNvSpPr>
            <p:nvPr/>
          </p:nvSpPr>
          <p:spPr bwMode="auto">
            <a:xfrm>
              <a:off x="1900120" y="5122446"/>
              <a:ext cx="919280" cy="33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algn="ctr" defTabSz="642189" eaLnBrk="1" fontAlgn="base" hangingPunct="1">
                <a:spcBef>
                  <a:spcPct val="0"/>
                </a:spcBef>
                <a:spcAft>
                  <a:spcPct val="0"/>
                </a:spcAft>
              </a:pPr>
              <a:r>
                <a:rPr lang="en-US" sz="1600"/>
                <a:t>delay</a:t>
              </a:r>
            </a:p>
          </p:txBody>
        </p:sp>
        <p:sp>
          <p:nvSpPr>
            <p:cNvPr id="75" name="Oval 74"/>
            <p:cNvSpPr/>
            <p:nvPr/>
          </p:nvSpPr>
          <p:spPr>
            <a:xfrm rot="18772144">
              <a:off x="2694617" y="3728368"/>
              <a:ext cx="52469" cy="63618"/>
            </a:xfrm>
            <a:prstGeom prst="ellipse">
              <a:avLst/>
            </a:prstGeom>
            <a:solidFill>
              <a:srgbClr val="FFFF0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42189" fontAlgn="base">
                <a:spcBef>
                  <a:spcPct val="0"/>
                </a:spcBef>
                <a:spcAft>
                  <a:spcPct val="0"/>
                </a:spcAft>
                <a:defRPr/>
              </a:pPr>
              <a:endParaRPr lang="en-US" sz="2700">
                <a:solidFill>
                  <a:srgbClr val="FFFFFF"/>
                </a:solidFill>
                <a:latin typeface="Gill Sans"/>
                <a:ea typeface="ヒラギノ角ゴ ProN W3"/>
                <a:cs typeface="ヒラギノ角ゴ ProN W3"/>
                <a:sym typeface="Gill Sans" charset="0"/>
              </a:endParaRPr>
            </a:p>
          </p:txBody>
        </p:sp>
      </p:grpSp>
      <p:pic>
        <p:nvPicPr>
          <p:cNvPr id="75791" name="Picture 75" descr="COonRu001.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89713" y="1165325"/>
            <a:ext cx="2011412" cy="72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TextBox 76"/>
          <p:cNvSpPr txBox="1"/>
          <p:nvPr/>
        </p:nvSpPr>
        <p:spPr>
          <a:xfrm>
            <a:off x="3919039" y="5870176"/>
            <a:ext cx="4823147" cy="769069"/>
          </a:xfrm>
          <a:prstGeom prst="rect">
            <a:avLst/>
          </a:prstGeom>
        </p:spPr>
        <p:style>
          <a:lnRef idx="1">
            <a:schemeClr val="accent1"/>
          </a:lnRef>
          <a:fillRef idx="2">
            <a:schemeClr val="accent1"/>
          </a:fillRef>
          <a:effectRef idx="1">
            <a:schemeClr val="accent1"/>
          </a:effectRef>
          <a:fontRef idx="minor">
            <a:schemeClr val="dk1"/>
          </a:fontRef>
        </p:style>
        <p:txBody>
          <a:bodyPr wrap="none" lIns="91127" tIns="45564" rIns="91127" bIns="45564">
            <a:spAutoFit/>
          </a:bodyPr>
          <a:lstStyle/>
          <a:p>
            <a:pPr algn="ctr" defTabSz="642189" fontAlgn="base">
              <a:spcBef>
                <a:spcPct val="0"/>
              </a:spcBef>
              <a:spcAft>
                <a:spcPct val="0"/>
              </a:spcAft>
              <a:defRPr/>
            </a:pPr>
            <a:r>
              <a:rPr lang="en-US" sz="2400" dirty="0">
                <a:solidFill>
                  <a:srgbClr val="000000"/>
                </a:solidFill>
                <a:latin typeface="Gill Sans"/>
                <a:ea typeface="ヒラギノ角ゴ ProN W3"/>
                <a:cs typeface="ヒラギノ角ゴ ProN W3"/>
                <a:sym typeface="Gill Sans" charset="0"/>
              </a:rPr>
              <a:t> </a:t>
            </a:r>
            <a:r>
              <a:rPr lang="en-US" sz="2000" dirty="0">
                <a:solidFill>
                  <a:srgbClr val="000000"/>
                </a:solidFill>
                <a:latin typeface="Gill Sans"/>
                <a:ea typeface="ヒラギノ角ゴ ProN W3"/>
                <a:cs typeface="ヒラギノ角ゴ ProN W3"/>
                <a:sym typeface="Gill Sans" charset="0"/>
              </a:rPr>
              <a:t>Pump-Probe delays between 100 </a:t>
            </a:r>
            <a:r>
              <a:rPr lang="en-US" sz="2000" dirty="0" err="1">
                <a:solidFill>
                  <a:srgbClr val="000000"/>
                </a:solidFill>
                <a:latin typeface="Gill Sans"/>
                <a:ea typeface="ヒラギノ角ゴ ProN W3"/>
                <a:cs typeface="ヒラギノ角ゴ ProN W3"/>
                <a:sym typeface="Gill Sans" charset="0"/>
              </a:rPr>
              <a:t>fs</a:t>
            </a:r>
            <a:r>
              <a:rPr lang="en-US" sz="2000" dirty="0">
                <a:solidFill>
                  <a:srgbClr val="000000"/>
                </a:solidFill>
                <a:latin typeface="Gill Sans"/>
                <a:ea typeface="ヒラギノ角ゴ ProN W3"/>
                <a:cs typeface="ヒラギノ角ゴ ProN W3"/>
                <a:sym typeface="Gill Sans" charset="0"/>
              </a:rPr>
              <a:t> to 20 </a:t>
            </a:r>
            <a:r>
              <a:rPr lang="en-US" sz="2000" dirty="0" err="1">
                <a:solidFill>
                  <a:srgbClr val="000000"/>
                </a:solidFill>
                <a:latin typeface="Gill Sans"/>
                <a:ea typeface="ヒラギノ角ゴ ProN W3"/>
                <a:cs typeface="ヒラギノ角ゴ ProN W3"/>
                <a:sym typeface="Gill Sans" charset="0"/>
              </a:rPr>
              <a:t>ps</a:t>
            </a:r>
            <a:endParaRPr lang="en-US" sz="2000" dirty="0">
              <a:solidFill>
                <a:srgbClr val="000000"/>
              </a:solidFill>
              <a:latin typeface="Gill Sans"/>
              <a:ea typeface="ヒラギノ角ゴ ProN W3"/>
              <a:cs typeface="ヒラギノ角ゴ ProN W3"/>
              <a:sym typeface="Gill Sans" charset="0"/>
            </a:endParaRPr>
          </a:p>
          <a:p>
            <a:pPr algn="ctr" defTabSz="642189" fontAlgn="base">
              <a:spcBef>
                <a:spcPct val="0"/>
              </a:spcBef>
              <a:spcAft>
                <a:spcPct val="0"/>
              </a:spcAft>
              <a:defRPr/>
            </a:pPr>
            <a:r>
              <a:rPr lang="en-US" sz="2000" dirty="0">
                <a:solidFill>
                  <a:srgbClr val="000000"/>
                </a:solidFill>
                <a:latin typeface="Gill Sans"/>
                <a:ea typeface="ヒラギノ角ゴ ProN W3"/>
                <a:cs typeface="ヒラギノ角ゴ ProN W3"/>
                <a:sym typeface="Gill Sans" charset="0"/>
              </a:rPr>
              <a:t>≈ 200-300 </a:t>
            </a:r>
            <a:r>
              <a:rPr lang="en-US" sz="2000" dirty="0" err="1">
                <a:solidFill>
                  <a:srgbClr val="000000"/>
                </a:solidFill>
                <a:latin typeface="Gill Sans"/>
                <a:ea typeface="ヒラギノ角ゴ ProN W3"/>
                <a:cs typeface="ヒラギノ角ゴ ProN W3"/>
                <a:sym typeface="Gill Sans" charset="0"/>
              </a:rPr>
              <a:t>fs</a:t>
            </a:r>
            <a:r>
              <a:rPr lang="en-US" sz="2000" dirty="0">
                <a:solidFill>
                  <a:srgbClr val="000000"/>
                </a:solidFill>
                <a:latin typeface="Gill Sans"/>
                <a:ea typeface="ヒラギノ角ゴ ProN W3"/>
                <a:cs typeface="ヒラギノ角ゴ ProN W3"/>
                <a:sym typeface="Gill Sans" charset="0"/>
              </a:rPr>
              <a:t> time resolution </a:t>
            </a:r>
          </a:p>
        </p:txBody>
      </p:sp>
      <p:sp>
        <p:nvSpPr>
          <p:cNvPr id="75793" name="TextBox 12"/>
          <p:cNvSpPr txBox="1">
            <a:spLocks noChangeArrowheads="1"/>
          </p:cNvSpPr>
          <p:nvPr/>
        </p:nvSpPr>
        <p:spPr bwMode="auto">
          <a:xfrm>
            <a:off x="5950522" y="4827635"/>
            <a:ext cx="2058293" cy="31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081" tIns="32033" rIns="64081" bIns="32033">
            <a:spAutoFit/>
          </a:bodyPr>
          <a:lstStyle>
            <a:lvl1pPr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algn="ctr" defTabSz="642189" eaLnBrk="1" fontAlgn="base" hangingPunct="1">
              <a:spcBef>
                <a:spcPct val="0"/>
              </a:spcBef>
              <a:spcAft>
                <a:spcPct val="0"/>
              </a:spcAft>
            </a:pPr>
            <a:r>
              <a:rPr lang="en-US" sz="1600"/>
              <a:t>Fluence 210 J/m</a:t>
            </a:r>
            <a:r>
              <a:rPr lang="en-US" sz="1600" baseline="30000"/>
              <a:t>2</a:t>
            </a:r>
          </a:p>
        </p:txBody>
      </p:sp>
      <p:sp>
        <p:nvSpPr>
          <p:cNvPr id="75794" name="Rectangle 1"/>
          <p:cNvSpPr>
            <a:spLocks noChangeArrowheads="1"/>
          </p:cNvSpPr>
          <p:nvPr/>
        </p:nvSpPr>
        <p:spPr bwMode="auto">
          <a:xfrm>
            <a:off x="173014" y="6381378"/>
            <a:ext cx="2412131" cy="28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146" tIns="32068" rIns="64146" bIns="32068">
            <a:spAutoFit/>
          </a:bodyPr>
          <a:lstStyle/>
          <a:p>
            <a:pPr algn="ctr" defTabSz="642189" fontAlgn="base">
              <a:spcBef>
                <a:spcPct val="0"/>
              </a:spcBef>
              <a:spcAft>
                <a:spcPct val="0"/>
              </a:spcAft>
            </a:pPr>
            <a:r>
              <a:rPr lang="en-US" sz="1400">
                <a:solidFill>
                  <a:srgbClr val="000000"/>
                </a:solidFill>
                <a:latin typeface="Gill Sans" charset="0"/>
                <a:ea typeface="ヒラギノ角ゴ ProN W3" charset="0"/>
                <a:cs typeface="ヒラギノ角ゴ ProN W3" charset="0"/>
                <a:sym typeface="Gill Sans" charset="0"/>
              </a:rPr>
              <a:t>J. Electron Spectr. </a:t>
            </a:r>
            <a:r>
              <a:rPr lang="en-US" sz="1400" b="1">
                <a:solidFill>
                  <a:srgbClr val="000000"/>
                </a:solidFill>
                <a:latin typeface="Gill Sans" charset="0"/>
                <a:ea typeface="ヒラギノ角ゴ ProN W3" charset="0"/>
                <a:cs typeface="ヒラギノ角ゴ ProN W3" charset="0"/>
                <a:sym typeface="Gill Sans" charset="0"/>
              </a:rPr>
              <a:t>187</a:t>
            </a:r>
            <a:r>
              <a:rPr lang="en-US" sz="1400">
                <a:solidFill>
                  <a:srgbClr val="000000"/>
                </a:solidFill>
                <a:latin typeface="Gill Sans" charset="0"/>
                <a:ea typeface="ヒラギノ角ゴ ProN W3" charset="0"/>
                <a:cs typeface="ヒラギノ角ゴ ProN W3" charset="0"/>
                <a:sym typeface="Gill Sans" charset="0"/>
              </a:rPr>
              <a:t> (2013) </a:t>
            </a:r>
            <a:r>
              <a:rPr lang="en-US" sz="1100">
                <a:solidFill>
                  <a:srgbClr val="000000"/>
                </a:solidFill>
                <a:latin typeface="Gill Sans" charset="0"/>
                <a:ea typeface="ヒラギノ角ゴ ProN W3" charset="0"/>
                <a:cs typeface="ヒラギノ角ゴ ProN W3" charset="0"/>
                <a:sym typeface="Gill Sans" charset="0"/>
              </a:rPr>
              <a:t>9</a:t>
            </a:r>
            <a:endParaRPr lang="en-US" sz="2700" b="1">
              <a:solidFill>
                <a:srgbClr val="000000"/>
              </a:solidFill>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7665172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p:cNvSpPr>
          <p:nvPr/>
        </p:nvSpPr>
        <p:spPr bwMode="auto">
          <a:xfrm>
            <a:off x="0" y="0"/>
            <a:ext cx="9144000" cy="6858000"/>
          </a:xfrm>
          <a:prstGeom prst="rect">
            <a:avLst/>
          </a:prstGeom>
          <a:gradFill rotWithShape="0">
            <a:gsLst>
              <a:gs pos="0">
                <a:srgbClr val="2E6A87"/>
              </a:gs>
              <a:gs pos="100000">
                <a:srgbClr val="000000"/>
              </a:gs>
            </a:gsLst>
            <a:lin ang="5400000" scaled="1"/>
          </a:gra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en-US"/>
          </a:p>
        </p:txBody>
      </p:sp>
      <p:sp>
        <p:nvSpPr>
          <p:cNvPr id="36" name="Rectangle 2"/>
          <p:cNvSpPr>
            <a:spLocks/>
          </p:cNvSpPr>
          <p:nvPr/>
        </p:nvSpPr>
        <p:spPr bwMode="auto">
          <a:xfrm>
            <a:off x="387326" y="985615"/>
            <a:ext cx="8617148" cy="5598914"/>
          </a:xfrm>
          <a:prstGeom prst="rect">
            <a:avLst/>
          </a:prstGeom>
          <a:solidFill>
            <a:schemeClr val="accent1"/>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defRPr/>
            </a:pPr>
            <a:endParaRPr lang="en-US" dirty="0"/>
          </a:p>
        </p:txBody>
      </p:sp>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5663" y="330398"/>
            <a:ext cx="1000125" cy="15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765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2194" y="6661547"/>
            <a:ext cx="426393" cy="15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765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9089" y="6661547"/>
            <a:ext cx="151805" cy="15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4" name="TextBox 8"/>
          <p:cNvSpPr txBox="1">
            <a:spLocks noChangeArrowheads="1"/>
          </p:cNvSpPr>
          <p:nvPr/>
        </p:nvSpPr>
        <p:spPr bwMode="auto">
          <a:xfrm>
            <a:off x="-3464718" y="7125891"/>
            <a:ext cx="6373564" cy="1296026"/>
          </a:xfrm>
          <a:prstGeom prst="rect">
            <a:avLst/>
          </a:prstGeom>
          <a:noFill/>
          <a:ln w="9525">
            <a:solidFill>
              <a:schemeClr val="tx1"/>
            </a:solidFill>
            <a:miter lim="800000"/>
            <a:headEnd/>
            <a:tailEnd/>
          </a:ln>
        </p:spPr>
        <p:txBody>
          <a:bodyPr lIns="64291" tIns="32146" rIns="64291" bIns="32146">
            <a:spAutoFit/>
          </a:bodyPr>
          <a:lstStyle/>
          <a:p>
            <a:pPr defTabSz="321457">
              <a:defRPr/>
            </a:pPr>
            <a:r>
              <a:rPr lang="en-US" sz="2000" b="1" dirty="0">
                <a:solidFill>
                  <a:srgbClr val="FF0000"/>
                </a:solidFill>
                <a:latin typeface="Calibri" charset="0"/>
              </a:rPr>
              <a:t>Map valence electronic structure changes </a:t>
            </a:r>
          </a:p>
          <a:p>
            <a:pPr defTabSz="321457">
              <a:defRPr/>
            </a:pPr>
            <a:r>
              <a:rPr lang="en-US" sz="2000" dirty="0">
                <a:solidFill>
                  <a:prstClr val="black"/>
                </a:solidFill>
                <a:latin typeface="Calibri" charset="0"/>
              </a:rPr>
              <a:t>by measuring </a:t>
            </a:r>
            <a:r>
              <a:rPr lang="en-US" sz="2000" b="1" dirty="0">
                <a:solidFill>
                  <a:srgbClr val="0070C0"/>
                </a:solidFill>
                <a:latin typeface="Calibri" charset="0"/>
              </a:rPr>
              <a:t>x-ray emission spectra as a function of Laser–FEL delay &amp; FEL energies.</a:t>
            </a:r>
            <a:endParaRPr lang="en-US" sz="2000" dirty="0">
              <a:solidFill>
                <a:prstClr val="black"/>
              </a:solidFill>
              <a:latin typeface="Calibri" charset="0"/>
            </a:endParaRPr>
          </a:p>
          <a:p>
            <a:pPr defTabSz="321457">
              <a:defRPr/>
            </a:pPr>
            <a:r>
              <a:rPr lang="en-US" sz="2000" b="1" dirty="0">
                <a:solidFill>
                  <a:prstClr val="black"/>
                </a:solidFill>
                <a:latin typeface="Calibri" charset="0"/>
              </a:rPr>
              <a:t>Data set → Pump-probe XES &amp; XAS </a:t>
            </a:r>
            <a:endParaRPr lang="en-US" sz="2000" b="1" dirty="0">
              <a:solidFill>
                <a:srgbClr val="0070C0"/>
              </a:solidFill>
              <a:latin typeface="Calibri" charset="0"/>
            </a:endParaRPr>
          </a:p>
        </p:txBody>
      </p:sp>
      <p:sp>
        <p:nvSpPr>
          <p:cNvPr id="27655" name="Rechteck 11"/>
          <p:cNvSpPr>
            <a:spLocks noChangeArrowheads="1"/>
          </p:cNvSpPr>
          <p:nvPr/>
        </p:nvSpPr>
        <p:spPr bwMode="auto">
          <a:xfrm>
            <a:off x="-2714625" y="7018735"/>
            <a:ext cx="4714875" cy="583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91" tIns="32146" rIns="64291" bIns="32146">
            <a:spAutoFit/>
          </a:bodyPr>
          <a:lstStyle/>
          <a:p>
            <a:r>
              <a:rPr lang="en-US" sz="1700">
                <a:latin typeface="Calibri" charset="0"/>
              </a:rPr>
              <a:t> 400 nm laser pump</a:t>
            </a:r>
          </a:p>
          <a:p>
            <a:r>
              <a:rPr lang="en-US" sz="1700">
                <a:latin typeface="Calibri" charset="0"/>
              </a:rPr>
              <a:t>Hot electron generation in Ru → heat transfer to CO </a:t>
            </a:r>
            <a:endParaRPr lang="de-DE" sz="1700"/>
          </a:p>
        </p:txBody>
      </p:sp>
      <p:sp>
        <p:nvSpPr>
          <p:cNvPr id="27656" name="Rechteck 10"/>
          <p:cNvSpPr>
            <a:spLocks noChangeArrowheads="1"/>
          </p:cNvSpPr>
          <p:nvPr/>
        </p:nvSpPr>
        <p:spPr bwMode="auto">
          <a:xfrm>
            <a:off x="9447609" y="6565553"/>
            <a:ext cx="2786063" cy="583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p>
            <a:r>
              <a:rPr lang="en-US" sz="1700">
                <a:latin typeface="Calibri" charset="0"/>
              </a:rPr>
              <a:t>photoexcitation resulting in the desorption of CO</a:t>
            </a:r>
            <a:endParaRPr lang="de-DE" sz="1700"/>
          </a:p>
        </p:txBody>
      </p:sp>
      <p:sp>
        <p:nvSpPr>
          <p:cNvPr id="27657" name="TextBox 33"/>
          <p:cNvSpPr txBox="1">
            <a:spLocks noChangeArrowheads="1"/>
          </p:cNvSpPr>
          <p:nvPr/>
        </p:nvSpPr>
        <p:spPr bwMode="auto">
          <a:xfrm>
            <a:off x="-4214812" y="2250281"/>
            <a:ext cx="3196828" cy="455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500"/>
              <a:t>“A simple experiment”</a:t>
            </a:r>
          </a:p>
        </p:txBody>
      </p:sp>
      <p:sp>
        <p:nvSpPr>
          <p:cNvPr id="37" name="Rectangle 8"/>
          <p:cNvSpPr>
            <a:spLocks/>
          </p:cNvSpPr>
          <p:nvPr/>
        </p:nvSpPr>
        <p:spPr bwMode="auto">
          <a:xfrm>
            <a:off x="208732" y="151804"/>
            <a:ext cx="7524378" cy="785813"/>
          </a:xfrm>
          <a:prstGeom prst="rect">
            <a:avLst/>
          </a:prstGeom>
          <a:noFill/>
          <a:ln>
            <a:noFill/>
          </a:ln>
          <a:effectLst>
            <a:outerShdw blurRad="50800" dist="508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defRPr/>
            </a:pPr>
            <a:r>
              <a:rPr lang="en-US" sz="2500" dirty="0">
                <a:solidFill>
                  <a:srgbClr val="FFFFFF"/>
                </a:solidFill>
                <a:ea typeface="ＭＳ Ｐゴシック" charset="0"/>
                <a:cs typeface="Gill Sans" charset="0"/>
              </a:rPr>
              <a:t>Nilsson Group Surface Science </a:t>
            </a:r>
            <a:r>
              <a:rPr lang="en-US" sz="2500" dirty="0" err="1">
                <a:solidFill>
                  <a:srgbClr val="FFFFFF"/>
                </a:solidFill>
                <a:ea typeface="ＭＳ Ｐゴシック" charset="0"/>
                <a:cs typeface="Gill Sans" charset="0"/>
              </a:rPr>
              <a:t>Endstation</a:t>
            </a:r>
            <a:endParaRPr lang="en-US" sz="2500" dirty="0">
              <a:solidFill>
                <a:srgbClr val="FFFFFF"/>
              </a:solidFill>
              <a:ea typeface="ＭＳ Ｐゴシック" charset="0"/>
              <a:cs typeface="Gill Sans" charset="0"/>
            </a:endParaRPr>
          </a:p>
        </p:txBody>
      </p:sp>
      <p:pic>
        <p:nvPicPr>
          <p:cNvPr id="27659" name="Picture 9" descr="EndStation091211LCLS11.8_kryo_cut_dimetric.png"/>
          <p:cNvPicPr>
            <a:picLocks noChangeAspect="1" noChangeArrowheads="1"/>
          </p:cNvPicPr>
          <p:nvPr/>
        </p:nvPicPr>
        <p:blipFill>
          <a:blip r:embed="rId6">
            <a:extLst>
              <a:ext uri="{28A0092B-C50C-407E-A947-70E740481C1C}">
                <a14:useLocalDpi xmlns:a14="http://schemas.microsoft.com/office/drawing/2010/main" val="0"/>
              </a:ext>
            </a:extLst>
          </a:blip>
          <a:srcRect l="15021" t="4510" r="19920" b="3400"/>
          <a:stretch>
            <a:fillRect/>
          </a:stretch>
        </p:blipFill>
        <p:spPr bwMode="auto">
          <a:xfrm>
            <a:off x="0" y="976685"/>
            <a:ext cx="5576590" cy="558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TextBox 6"/>
          <p:cNvSpPr txBox="1">
            <a:spLocks noChangeArrowheads="1"/>
          </p:cNvSpPr>
          <p:nvPr/>
        </p:nvSpPr>
        <p:spPr bwMode="auto">
          <a:xfrm>
            <a:off x="4073054" y="1222251"/>
            <a:ext cx="2877592" cy="83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600"/>
              <a:t>electron spectrometer, </a:t>
            </a:r>
          </a:p>
          <a:p>
            <a:pPr eaLnBrk="1" hangingPunct="1"/>
            <a:r>
              <a:rPr lang="en-US" sz="1600"/>
              <a:t>VG Scienta R3000</a:t>
            </a:r>
          </a:p>
          <a:p>
            <a:pPr eaLnBrk="1" hangingPunct="1"/>
            <a:r>
              <a:rPr lang="en-US" sz="1600"/>
              <a:t>XPS</a:t>
            </a:r>
          </a:p>
        </p:txBody>
      </p:sp>
      <p:sp>
        <p:nvSpPr>
          <p:cNvPr id="27661" name="TextBox 7"/>
          <p:cNvSpPr txBox="1">
            <a:spLocks noChangeArrowheads="1"/>
          </p:cNvSpPr>
          <p:nvPr/>
        </p:nvSpPr>
        <p:spPr bwMode="auto">
          <a:xfrm>
            <a:off x="5124525" y="2242469"/>
            <a:ext cx="3218036" cy="832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600"/>
              <a:t>X-ray spectrometer, </a:t>
            </a:r>
          </a:p>
          <a:p>
            <a:pPr eaLnBrk="1" hangingPunct="1"/>
            <a:r>
              <a:rPr lang="en-US" sz="1600"/>
              <a:t>grazing incidence elliptical grating</a:t>
            </a:r>
          </a:p>
          <a:p>
            <a:pPr eaLnBrk="1" hangingPunct="1"/>
            <a:r>
              <a:rPr lang="en-US" sz="1600"/>
              <a:t>XES, fluorescence yield XAS  </a:t>
            </a:r>
          </a:p>
        </p:txBody>
      </p:sp>
      <p:pic>
        <p:nvPicPr>
          <p:cNvPr id="27662" name="Picture 1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32265" y="3224734"/>
            <a:ext cx="2502545" cy="33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3" name="TextBox 6"/>
          <p:cNvSpPr txBox="1">
            <a:spLocks noChangeArrowheads="1"/>
          </p:cNvSpPr>
          <p:nvPr/>
        </p:nvSpPr>
        <p:spPr bwMode="auto">
          <a:xfrm>
            <a:off x="1548185" y="1052587"/>
            <a:ext cx="2877592" cy="584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600"/>
              <a:t>sample preparation</a:t>
            </a:r>
          </a:p>
          <a:p>
            <a:pPr eaLnBrk="1" hangingPunct="1"/>
            <a:r>
              <a:rPr lang="en-US" sz="1600"/>
              <a:t>sputter &amp; anneal</a:t>
            </a:r>
          </a:p>
        </p:txBody>
      </p:sp>
      <p:sp>
        <p:nvSpPr>
          <p:cNvPr id="27664" name="TextBox 6"/>
          <p:cNvSpPr txBox="1">
            <a:spLocks noChangeArrowheads="1"/>
          </p:cNvSpPr>
          <p:nvPr/>
        </p:nvSpPr>
        <p:spPr bwMode="auto">
          <a:xfrm>
            <a:off x="371699" y="6186042"/>
            <a:ext cx="2877592" cy="3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600"/>
              <a:t>base pressure: low 10</a:t>
            </a:r>
            <a:r>
              <a:rPr lang="en-US" sz="1600" baseline="30000"/>
              <a:t>-10</a:t>
            </a:r>
            <a:r>
              <a:rPr lang="en-US" sz="1600"/>
              <a:t> torr</a:t>
            </a:r>
          </a:p>
        </p:txBody>
      </p:sp>
    </p:spTree>
    <p:extLst>
      <p:ext uri="{BB962C8B-B14F-4D97-AF65-F5344CB8AC3E}">
        <p14:creationId xmlns:p14="http://schemas.microsoft.com/office/powerpoint/2010/main" val="12600785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2194" y="6661547"/>
            <a:ext cx="426393" cy="15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277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9090" y="6661547"/>
            <a:ext cx="151805" cy="15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2774" name="TextBox 8"/>
          <p:cNvSpPr txBox="1">
            <a:spLocks noChangeArrowheads="1"/>
          </p:cNvSpPr>
          <p:nvPr/>
        </p:nvSpPr>
        <p:spPr bwMode="auto">
          <a:xfrm>
            <a:off x="-3464718" y="7125891"/>
            <a:ext cx="6373564" cy="12959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64229" tIns="32113" rIns="64229" bIns="32113">
            <a:spAutoFit/>
          </a:bodyPr>
          <a:lstStyle>
            <a:lvl1pPr defTabSz="455613"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defTabSz="455613"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defTabSz="455613"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defTabSz="455613"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defTabSz="455613"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defTabSz="455613"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defTabSz="455613"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defTabSz="455613"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defTabSz="455613"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000" b="1">
                <a:solidFill>
                  <a:srgbClr val="FF0000"/>
                </a:solidFill>
                <a:latin typeface="Calibri" charset="0"/>
              </a:rPr>
              <a:t>Map valence electronic structure changes </a:t>
            </a:r>
          </a:p>
          <a:p>
            <a:pPr eaLnBrk="1" hangingPunct="1"/>
            <a:r>
              <a:rPr lang="en-US" sz="2000">
                <a:latin typeface="Calibri" charset="0"/>
              </a:rPr>
              <a:t>by measuring </a:t>
            </a:r>
            <a:r>
              <a:rPr lang="en-US" sz="2000" b="1">
                <a:solidFill>
                  <a:srgbClr val="0070C0"/>
                </a:solidFill>
                <a:latin typeface="Calibri" charset="0"/>
              </a:rPr>
              <a:t>x-ray emission spectra as a function of Laser–FEL delay &amp; FEL energies.</a:t>
            </a:r>
            <a:endParaRPr lang="en-US" sz="2000">
              <a:latin typeface="Calibri" charset="0"/>
            </a:endParaRPr>
          </a:p>
          <a:p>
            <a:pPr eaLnBrk="1" hangingPunct="1"/>
            <a:r>
              <a:rPr lang="en-US" sz="2000" b="1">
                <a:latin typeface="Calibri" charset="0"/>
              </a:rPr>
              <a:t>Data set → Pump-probe XES &amp; XAS </a:t>
            </a:r>
            <a:endParaRPr lang="en-US" sz="2000" b="1">
              <a:solidFill>
                <a:srgbClr val="0070C0"/>
              </a:solidFill>
              <a:latin typeface="Calibri" charset="0"/>
            </a:endParaRPr>
          </a:p>
        </p:txBody>
      </p:sp>
      <p:sp>
        <p:nvSpPr>
          <p:cNvPr id="32775" name="Rechteck 11"/>
          <p:cNvSpPr>
            <a:spLocks noChangeArrowheads="1"/>
          </p:cNvSpPr>
          <p:nvPr/>
        </p:nvSpPr>
        <p:spPr bwMode="auto">
          <a:xfrm>
            <a:off x="-2714624" y="7018753"/>
            <a:ext cx="4714875" cy="583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29" tIns="32113" rIns="64229" bIns="32113">
            <a:spAutoFit/>
          </a:bodyPr>
          <a:lstStyle/>
          <a:p>
            <a:r>
              <a:rPr lang="en-US" sz="1700">
                <a:latin typeface="Calibri" charset="0"/>
              </a:rPr>
              <a:t> 400 nm laser pump</a:t>
            </a:r>
          </a:p>
          <a:p>
            <a:r>
              <a:rPr lang="en-US" sz="1700">
                <a:latin typeface="Calibri" charset="0"/>
              </a:rPr>
              <a:t>Hot electron generation in Ru → heat transfer to CO </a:t>
            </a:r>
            <a:endParaRPr lang="de-DE" sz="1700"/>
          </a:p>
        </p:txBody>
      </p:sp>
      <p:sp>
        <p:nvSpPr>
          <p:cNvPr id="32776" name="Rechteck 10"/>
          <p:cNvSpPr>
            <a:spLocks noChangeArrowheads="1"/>
          </p:cNvSpPr>
          <p:nvPr/>
        </p:nvSpPr>
        <p:spPr bwMode="auto">
          <a:xfrm>
            <a:off x="9447627" y="6565571"/>
            <a:ext cx="2786063" cy="583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29" tIns="32113" rIns="64229" bIns="32113">
            <a:spAutoFit/>
          </a:bodyPr>
          <a:lstStyle/>
          <a:p>
            <a:r>
              <a:rPr lang="en-US" sz="1700">
                <a:latin typeface="Calibri" charset="0"/>
              </a:rPr>
              <a:t>photoexcitation resulting in the desorption of CO</a:t>
            </a:r>
            <a:endParaRPr lang="de-DE" sz="1700"/>
          </a:p>
        </p:txBody>
      </p:sp>
      <p:sp>
        <p:nvSpPr>
          <p:cNvPr id="32777" name="TextBox 33"/>
          <p:cNvSpPr txBox="1">
            <a:spLocks noChangeArrowheads="1"/>
          </p:cNvSpPr>
          <p:nvPr/>
        </p:nvSpPr>
        <p:spPr bwMode="auto">
          <a:xfrm>
            <a:off x="-4214812" y="2250281"/>
            <a:ext cx="3196828" cy="455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29" tIns="32113" rIns="64229" bIns="32113">
            <a:spAutoFit/>
          </a:bodyPr>
          <a:lstStyle>
            <a:lvl1pPr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500"/>
              <a:t>“A simple experiment”</a:t>
            </a:r>
          </a:p>
        </p:txBody>
      </p:sp>
      <p:sp>
        <p:nvSpPr>
          <p:cNvPr id="37" name="Rectangle 8"/>
          <p:cNvSpPr>
            <a:spLocks/>
          </p:cNvSpPr>
          <p:nvPr/>
        </p:nvSpPr>
        <p:spPr bwMode="auto">
          <a:xfrm>
            <a:off x="208732" y="151822"/>
            <a:ext cx="7524378" cy="785813"/>
          </a:xfrm>
          <a:prstGeom prst="rect">
            <a:avLst/>
          </a:prstGeom>
          <a:ln>
            <a:noFill/>
          </a:ln>
          <a:extLst/>
        </p:spPr>
        <p:style>
          <a:lnRef idx="2">
            <a:schemeClr val="dk1"/>
          </a:lnRef>
          <a:fillRef idx="1">
            <a:schemeClr val="lt1"/>
          </a:fillRef>
          <a:effectRef idx="0">
            <a:schemeClr val="dk1"/>
          </a:effectRef>
          <a:fontRef idx="minor">
            <a:schemeClr val="dk1"/>
          </a:fontRef>
        </p:style>
        <p:txBody>
          <a:bodyPr lIns="0" tIns="0" rIns="0" bIns="0" anchor="ctr"/>
          <a:lstStyle/>
          <a:p>
            <a:pPr algn="l">
              <a:defRPr/>
            </a:pPr>
            <a:r>
              <a:rPr lang="en-US" sz="2500" dirty="0">
                <a:ea typeface="ＭＳ Ｐゴシック" charset="0"/>
                <a:cs typeface="Gill Sans" charset="0"/>
              </a:rPr>
              <a:t>LCLS pump-probe experiments</a:t>
            </a:r>
          </a:p>
          <a:p>
            <a:pPr algn="l">
              <a:defRPr/>
            </a:pPr>
            <a:r>
              <a:rPr lang="en-US" sz="2500" dirty="0">
                <a:ea typeface="ＭＳ Ｐゴシック" charset="0"/>
                <a:cs typeface="Gill Sans" charset="0"/>
              </a:rPr>
              <a:t>400 nm </a:t>
            </a:r>
            <a:r>
              <a:rPr lang="en-US" sz="2500" dirty="0" err="1">
                <a:ea typeface="ＭＳ Ｐゴシック" charset="0"/>
                <a:cs typeface="Gill Sans" charset="0"/>
              </a:rPr>
              <a:t>fs</a:t>
            </a:r>
            <a:r>
              <a:rPr lang="en-US" sz="2500" dirty="0">
                <a:ea typeface="ＭＳ Ｐゴシック" charset="0"/>
                <a:cs typeface="Gill Sans" charset="0"/>
              </a:rPr>
              <a:t>-laser induced desorption of CO from </a:t>
            </a:r>
            <a:r>
              <a:rPr lang="en-US" sz="2500" dirty="0" err="1">
                <a:ea typeface="ＭＳ Ｐゴシック" charset="0"/>
                <a:cs typeface="Gill Sans" charset="0"/>
              </a:rPr>
              <a:t>Ru</a:t>
            </a:r>
            <a:r>
              <a:rPr lang="en-US" sz="2500" dirty="0">
                <a:ea typeface="ＭＳ Ｐゴシック" charset="0"/>
                <a:cs typeface="Gill Sans" charset="0"/>
              </a:rPr>
              <a:t>(0001)</a:t>
            </a:r>
          </a:p>
        </p:txBody>
      </p:sp>
      <p:pic>
        <p:nvPicPr>
          <p:cNvPr id="32779" name="Picture 11" descr="tel+tph_pricip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3887" y="1178720"/>
            <a:ext cx="2749228" cy="2238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hteck 11"/>
          <p:cNvSpPr>
            <a:spLocks noChangeArrowheads="1"/>
          </p:cNvSpPr>
          <p:nvPr/>
        </p:nvSpPr>
        <p:spPr bwMode="auto">
          <a:xfrm>
            <a:off x="4319736" y="1384120"/>
            <a:ext cx="3474765" cy="1603995"/>
          </a:xfrm>
          <a:prstGeom prst="rect">
            <a:avLst/>
          </a:prstGeom>
          <a:solidFill>
            <a:schemeClr val="accent2">
              <a:lumMod val="20000"/>
              <a:lumOff val="80000"/>
            </a:schemeClr>
          </a:solidFill>
          <a:ln>
            <a:solidFill>
              <a:schemeClr val="accent2">
                <a:lumMod val="60000"/>
                <a:lumOff val="40000"/>
              </a:schemeClr>
            </a:solidFill>
          </a:ln>
        </p:spPr>
        <p:txBody>
          <a:bodyPr lIns="64213" tIns="32106" rIns="64213" bIns="32106">
            <a:spAutoFit/>
          </a:bodyPr>
          <a:lstStyle/>
          <a:p>
            <a:pPr>
              <a:defRPr/>
            </a:pPr>
            <a:r>
              <a:rPr lang="en-US" sz="2000" dirty="0">
                <a:latin typeface="Calibri" charset="0"/>
              </a:rPr>
              <a:t> 400 nm </a:t>
            </a:r>
            <a:r>
              <a:rPr lang="en-US" sz="2000" dirty="0" err="1">
                <a:latin typeface="Calibri" charset="0"/>
              </a:rPr>
              <a:t>fs</a:t>
            </a:r>
            <a:r>
              <a:rPr lang="en-US" sz="2000" dirty="0">
                <a:latin typeface="Calibri" charset="0"/>
              </a:rPr>
              <a:t>-laser pump</a:t>
            </a:r>
          </a:p>
          <a:p>
            <a:pPr>
              <a:defRPr/>
            </a:pPr>
            <a:endParaRPr lang="en-US" sz="2000" dirty="0">
              <a:latin typeface="Calibri" charset="0"/>
            </a:endParaRPr>
          </a:p>
          <a:p>
            <a:pPr>
              <a:defRPr/>
            </a:pPr>
            <a:r>
              <a:rPr lang="en-US" sz="2000" dirty="0">
                <a:latin typeface="Calibri" charset="0"/>
              </a:rPr>
              <a:t>&lt;1ps electronic excitation</a:t>
            </a:r>
          </a:p>
          <a:p>
            <a:pPr>
              <a:defRPr/>
            </a:pPr>
            <a:endParaRPr lang="en-US" sz="2000" dirty="0">
              <a:latin typeface="Calibri" charset="0"/>
            </a:endParaRPr>
          </a:p>
          <a:p>
            <a:pPr>
              <a:defRPr/>
            </a:pPr>
            <a:r>
              <a:rPr lang="en-US" sz="2000" dirty="0">
                <a:latin typeface="Calibri" charset="0"/>
              </a:rPr>
              <a:t>&gt;1ps </a:t>
            </a:r>
            <a:r>
              <a:rPr lang="en-US" sz="2000" dirty="0" err="1">
                <a:latin typeface="Calibri" charset="0"/>
              </a:rPr>
              <a:t>phononic</a:t>
            </a:r>
            <a:r>
              <a:rPr lang="en-US" sz="2000" dirty="0">
                <a:latin typeface="Calibri" charset="0"/>
              </a:rPr>
              <a:t> excitation</a:t>
            </a:r>
          </a:p>
        </p:txBody>
      </p:sp>
      <p:pic>
        <p:nvPicPr>
          <p:cNvPr id="32781" name="Picture 3" descr="figurepumpprobe100914b.png"/>
          <p:cNvPicPr>
            <a:picLocks noChangeAspect="1"/>
          </p:cNvPicPr>
          <p:nvPr/>
        </p:nvPicPr>
        <p:blipFill>
          <a:blip r:embed="rId6">
            <a:extLst>
              <a:ext uri="{28A0092B-C50C-407E-A947-70E740481C1C}">
                <a14:useLocalDpi xmlns:a14="http://schemas.microsoft.com/office/drawing/2010/main" val="0"/>
              </a:ext>
            </a:extLst>
          </a:blip>
          <a:srcRect t="12027"/>
          <a:stretch>
            <a:fillRect/>
          </a:stretch>
        </p:blipFill>
        <p:spPr bwMode="auto">
          <a:xfrm>
            <a:off x="1723430" y="3536156"/>
            <a:ext cx="5634633" cy="245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2" name="Rectangle 4"/>
          <p:cNvSpPr>
            <a:spLocks noChangeArrowheads="1"/>
          </p:cNvSpPr>
          <p:nvPr/>
        </p:nvSpPr>
        <p:spPr bwMode="auto">
          <a:xfrm>
            <a:off x="3125391" y="4232672"/>
            <a:ext cx="3075161" cy="696516"/>
          </a:xfrm>
          <a:prstGeom prst="rect">
            <a:avLst/>
          </a:prstGeom>
          <a:gradFill rotWithShape="1">
            <a:gsLst>
              <a:gs pos="0">
                <a:srgbClr val="FFFFFF">
                  <a:alpha val="29999"/>
                </a:srgbClr>
              </a:gs>
              <a:gs pos="100000">
                <a:schemeClr val="tx1">
                  <a:alpha val="50000"/>
                </a:schemeClr>
              </a:gs>
            </a:gsLst>
            <a:lin ang="0"/>
          </a:gradFill>
          <a:ln>
            <a:noFill/>
          </a:ln>
          <a:extLst>
            <a:ext uri="{91240B29-F687-4f45-9708-019B960494DF}">
              <a14:hiddenLine xmlns:a14="http://schemas.microsoft.com/office/drawing/2010/main" w="25400">
                <a:solidFill>
                  <a:srgbClr val="000000"/>
                </a:solidFill>
                <a:round/>
                <a:headEnd/>
                <a:tailEnd/>
              </a14:hiddenLine>
            </a:ext>
          </a:extLst>
        </p:spPr>
        <p:txBody>
          <a:bodyPr lIns="64229" tIns="32113" rIns="64229" bIns="32113"/>
          <a:lstStyle/>
          <a:p>
            <a:endParaRPr lang="en-US"/>
          </a:p>
        </p:txBody>
      </p:sp>
      <p:sp>
        <p:nvSpPr>
          <p:cNvPr id="32783" name="Rectangle 2"/>
          <p:cNvSpPr>
            <a:spLocks noChangeArrowheads="1"/>
          </p:cNvSpPr>
          <p:nvPr/>
        </p:nvSpPr>
        <p:spPr bwMode="auto">
          <a:xfrm>
            <a:off x="178594" y="6006331"/>
            <a:ext cx="9001125" cy="583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29" tIns="32113" rIns="64229" bIns="32113">
            <a:spAutoFit/>
          </a:bodyPr>
          <a:lstStyle/>
          <a:p>
            <a:r>
              <a:rPr lang="en-US" sz="1700"/>
              <a:t>Previous ultrafast study: C-O vibration (SFG)</a:t>
            </a:r>
          </a:p>
          <a:p>
            <a:r>
              <a:rPr lang="en-US" sz="1700"/>
              <a:t>This work: Ru-C-O electronic structure (X-ray spectroscopy)</a:t>
            </a:r>
          </a:p>
        </p:txBody>
      </p:sp>
      <p:cxnSp>
        <p:nvCxnSpPr>
          <p:cNvPr id="4" name="Straight Arrow Connector 3"/>
          <p:cNvCxnSpPr/>
          <p:nvPr/>
        </p:nvCxnSpPr>
        <p:spPr bwMode="auto">
          <a:xfrm>
            <a:off x="3514949" y="2551658"/>
            <a:ext cx="1956717" cy="1629668"/>
          </a:xfrm>
          <a:prstGeom prst="straightConnector1">
            <a:avLst/>
          </a:prstGeom>
          <a:blipFill dpi="0" rotWithShape="0">
            <a:blip r:embed="rId7"/>
            <a:srcRect/>
            <a:tile tx="0" ty="0" sx="100000" sy="100000" flip="none" algn="tl"/>
          </a:blipFill>
          <a:ln w="57150" cap="flat" cmpd="sng" algn="ctr">
            <a:solidFill>
              <a:srgbClr val="FF66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2785" name="Down Arrow 4"/>
          <p:cNvSpPr>
            <a:spLocks noChangeArrowheads="1"/>
          </p:cNvSpPr>
          <p:nvPr/>
        </p:nvSpPr>
        <p:spPr bwMode="auto">
          <a:xfrm>
            <a:off x="5969496" y="1772561"/>
            <a:ext cx="209848" cy="289099"/>
          </a:xfrm>
          <a:prstGeom prst="downArrow">
            <a:avLst>
              <a:gd name="adj1" fmla="val 50000"/>
              <a:gd name="adj2" fmla="val 50093"/>
            </a:avLst>
          </a:prstGeom>
          <a:solidFill>
            <a:schemeClr val="bg1"/>
          </a:solidFill>
          <a:ln w="25400">
            <a:solidFill>
              <a:srgbClr val="000000"/>
            </a:solidFill>
            <a:round/>
            <a:headEnd/>
            <a:tailEnd/>
          </a:ln>
        </p:spPr>
        <p:txBody>
          <a:bodyPr lIns="64229" tIns="32113" rIns="64229" bIns="32113"/>
          <a:lstStyle/>
          <a:p>
            <a:endParaRPr lang="en-US"/>
          </a:p>
        </p:txBody>
      </p:sp>
      <p:sp>
        <p:nvSpPr>
          <p:cNvPr id="32786" name="Down Arrow 22"/>
          <p:cNvSpPr>
            <a:spLocks noChangeArrowheads="1"/>
          </p:cNvSpPr>
          <p:nvPr/>
        </p:nvSpPr>
        <p:spPr bwMode="auto">
          <a:xfrm>
            <a:off x="5969496" y="2365251"/>
            <a:ext cx="209848" cy="289098"/>
          </a:xfrm>
          <a:prstGeom prst="downArrow">
            <a:avLst>
              <a:gd name="adj1" fmla="val 50000"/>
              <a:gd name="adj2" fmla="val 50093"/>
            </a:avLst>
          </a:prstGeom>
          <a:solidFill>
            <a:schemeClr val="bg1"/>
          </a:solidFill>
          <a:ln w="25400">
            <a:solidFill>
              <a:srgbClr val="000000"/>
            </a:solidFill>
            <a:round/>
            <a:headEnd/>
            <a:tailEnd/>
          </a:ln>
        </p:spPr>
        <p:txBody>
          <a:bodyPr lIns="64229" tIns="32113" rIns="64229" bIns="32113"/>
          <a:lstStyle/>
          <a:p>
            <a:endParaRPr lang="en-US"/>
          </a:p>
        </p:txBody>
      </p:sp>
      <p:sp>
        <p:nvSpPr>
          <p:cNvPr id="2" name="TextBox 1"/>
          <p:cNvSpPr txBox="1"/>
          <p:nvPr/>
        </p:nvSpPr>
        <p:spPr>
          <a:xfrm>
            <a:off x="482600" y="3784600"/>
            <a:ext cx="184666" cy="369332"/>
          </a:xfrm>
          <a:prstGeom prst="rect">
            <a:avLst/>
          </a:prstGeom>
          <a:noFill/>
        </p:spPr>
        <p:txBody>
          <a:bodyPr wrap="none" rtlCol="0">
            <a:spAutoFit/>
          </a:bodyPr>
          <a:lstStyle/>
          <a:p>
            <a:endParaRPr lang="en-US" dirty="0"/>
          </a:p>
        </p:txBody>
      </p:sp>
      <p:sp>
        <p:nvSpPr>
          <p:cNvPr id="3" name="TextBox 2"/>
          <p:cNvSpPr txBox="1"/>
          <p:nvPr/>
        </p:nvSpPr>
        <p:spPr>
          <a:xfrm>
            <a:off x="208732" y="3784600"/>
            <a:ext cx="3372889" cy="276999"/>
          </a:xfrm>
          <a:prstGeom prst="rect">
            <a:avLst/>
          </a:prstGeom>
          <a:noFill/>
        </p:spPr>
        <p:txBody>
          <a:bodyPr wrap="none" rtlCol="0">
            <a:spAutoFit/>
          </a:bodyPr>
          <a:lstStyle/>
          <a:p>
            <a:r>
              <a:rPr lang="en-US" sz="1200" dirty="0"/>
              <a:t>C. </a:t>
            </a:r>
            <a:r>
              <a:rPr lang="en-US" sz="1200" dirty="0" err="1"/>
              <a:t>Frischkorn</a:t>
            </a:r>
            <a:r>
              <a:rPr lang="en-US" sz="1200" dirty="0"/>
              <a:t>, M. Wolf, </a:t>
            </a:r>
            <a:r>
              <a:rPr lang="en-US" sz="1200" i="1" dirty="0"/>
              <a:t>Chem. Rev.</a:t>
            </a:r>
            <a:r>
              <a:rPr lang="en-US" sz="1200" dirty="0"/>
              <a:t> </a:t>
            </a:r>
            <a:r>
              <a:rPr lang="en-US" sz="1200" b="1" dirty="0"/>
              <a:t>106</a:t>
            </a:r>
            <a:r>
              <a:rPr lang="en-US" sz="1200" dirty="0"/>
              <a:t>, 4207 (2006</a:t>
            </a:r>
            <a:r>
              <a:rPr lang="en-US" sz="1200" dirty="0" smtClean="0"/>
              <a:t>)</a:t>
            </a:r>
            <a:endParaRPr lang="en-US" sz="1200" dirty="0"/>
          </a:p>
        </p:txBody>
      </p:sp>
    </p:spTree>
    <p:extLst>
      <p:ext uri="{BB962C8B-B14F-4D97-AF65-F5344CB8AC3E}">
        <p14:creationId xmlns:p14="http://schemas.microsoft.com/office/powerpoint/2010/main" val="432435130"/>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a:xfrm>
            <a:off x="457647" y="376194"/>
            <a:ext cx="8228707" cy="1143001"/>
          </a:xfrm>
        </p:spPr>
        <p:txBody>
          <a:bodyPr/>
          <a:lstStyle/>
          <a:p>
            <a:pPr eaLnBrk="1" hangingPunct="1"/>
            <a:r>
              <a:rPr lang="en-US" sz="3100" dirty="0">
                <a:solidFill>
                  <a:srgbClr val="000000"/>
                </a:solidFill>
                <a:latin typeface="Gill Sans" charset="0"/>
                <a:cs typeface="Gill Sans" charset="0"/>
              </a:rPr>
              <a:t>Before and After Pump</a:t>
            </a:r>
            <a:endParaRPr lang="sv-SE" sz="3100" dirty="0">
              <a:solidFill>
                <a:srgbClr val="000000"/>
              </a:solidFill>
              <a:latin typeface="Gill Sans" charset="0"/>
              <a:cs typeface="Gill Sans" charset="0"/>
            </a:endParaRPr>
          </a:p>
        </p:txBody>
      </p:sp>
      <p:pic>
        <p:nvPicPr>
          <p:cNvPr id="7987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183" y="947695"/>
            <a:ext cx="7558980" cy="4038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733726" y="3667869"/>
            <a:ext cx="1284758" cy="373931"/>
          </a:xfrm>
          <a:prstGeom prst="rect">
            <a:avLst/>
          </a:prstGeom>
          <a:noFill/>
        </p:spPr>
        <p:txBody>
          <a:bodyPr wrap="none" lIns="91084" tIns="45543" rIns="91084" bIns="45543">
            <a:spAutoFit/>
          </a:bodyPr>
          <a:lstStyle/>
          <a:p>
            <a:pPr defTabSz="455384" fontAlgn="base">
              <a:spcBef>
                <a:spcPct val="0"/>
              </a:spcBef>
              <a:spcAft>
                <a:spcPct val="0"/>
              </a:spcAft>
              <a:defRPr/>
            </a:pPr>
            <a:r>
              <a:rPr lang="sv-SE" dirty="0">
                <a:solidFill>
                  <a:prstClr val="black"/>
                </a:solidFill>
                <a:latin typeface="Times New Roman" pitchFamily="18" charset="0"/>
                <a:ea typeface="ヒラギノ角ゴ ProN W3" charset="0"/>
                <a:cs typeface="Times New Roman" pitchFamily="18" charset="0"/>
                <a:sym typeface="Gill Sans" charset="0"/>
              </a:rPr>
              <a:t>Participator</a:t>
            </a:r>
          </a:p>
        </p:txBody>
      </p:sp>
      <p:sp>
        <p:nvSpPr>
          <p:cNvPr id="5" name="TextBox 4"/>
          <p:cNvSpPr txBox="1"/>
          <p:nvPr/>
        </p:nvSpPr>
        <p:spPr>
          <a:xfrm>
            <a:off x="1574976" y="2603035"/>
            <a:ext cx="627311" cy="373931"/>
          </a:xfrm>
          <a:prstGeom prst="rect">
            <a:avLst/>
          </a:prstGeom>
          <a:noFill/>
        </p:spPr>
        <p:txBody>
          <a:bodyPr wrap="none" lIns="91084" tIns="45543" rIns="91084" bIns="45543">
            <a:spAutoFit/>
          </a:bodyPr>
          <a:lstStyle/>
          <a:p>
            <a:pPr defTabSz="455384" fontAlgn="base">
              <a:spcBef>
                <a:spcPct val="0"/>
              </a:spcBef>
              <a:spcAft>
                <a:spcPct val="0"/>
              </a:spcAft>
              <a:defRPr/>
            </a:pPr>
            <a:r>
              <a:rPr lang="sv-SE" dirty="0">
                <a:solidFill>
                  <a:prstClr val="black"/>
                </a:solidFill>
                <a:latin typeface="Times New Roman" pitchFamily="18" charset="0"/>
                <a:ea typeface="ヒラギノ角ゴ ProN W3" charset="0"/>
                <a:cs typeface="Times New Roman" pitchFamily="18" charset="0"/>
                <a:sym typeface="Gill Sans" charset="0"/>
              </a:rPr>
              <a:t>XES</a:t>
            </a:r>
          </a:p>
        </p:txBody>
      </p:sp>
      <p:sp>
        <p:nvSpPr>
          <p:cNvPr id="6" name="TextBox 5"/>
          <p:cNvSpPr txBox="1"/>
          <p:nvPr/>
        </p:nvSpPr>
        <p:spPr>
          <a:xfrm>
            <a:off x="5740705" y="2234655"/>
            <a:ext cx="652983" cy="372814"/>
          </a:xfrm>
          <a:prstGeom prst="rect">
            <a:avLst/>
          </a:prstGeom>
          <a:noFill/>
        </p:spPr>
        <p:txBody>
          <a:bodyPr wrap="none" lIns="91084" tIns="45543" rIns="91084" bIns="45543">
            <a:spAutoFit/>
          </a:bodyPr>
          <a:lstStyle/>
          <a:p>
            <a:pPr defTabSz="455384" fontAlgn="base">
              <a:spcBef>
                <a:spcPct val="0"/>
              </a:spcBef>
              <a:spcAft>
                <a:spcPct val="0"/>
              </a:spcAft>
              <a:defRPr/>
            </a:pPr>
            <a:r>
              <a:rPr lang="sv-SE" dirty="0">
                <a:solidFill>
                  <a:prstClr val="black"/>
                </a:solidFill>
                <a:latin typeface="Times New Roman" pitchFamily="18" charset="0"/>
                <a:ea typeface="ヒラギノ角ゴ ProN W3" charset="0"/>
                <a:cs typeface="Times New Roman" pitchFamily="18" charset="0"/>
                <a:sym typeface="Gill Sans" charset="0"/>
              </a:rPr>
              <a:t>XAS</a:t>
            </a:r>
          </a:p>
        </p:txBody>
      </p:sp>
      <p:sp>
        <p:nvSpPr>
          <p:cNvPr id="7" name="TextBox 6"/>
          <p:cNvSpPr txBox="1"/>
          <p:nvPr/>
        </p:nvSpPr>
        <p:spPr>
          <a:xfrm>
            <a:off x="939850" y="5334373"/>
            <a:ext cx="3810744" cy="132271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wrap="none" lIns="91084" tIns="45543" rIns="91084" bIns="45543">
            <a:spAutoFit/>
          </a:bodyPr>
          <a:lstStyle/>
          <a:p>
            <a:pPr defTabSz="455384" fontAlgn="base">
              <a:spcBef>
                <a:spcPct val="0"/>
              </a:spcBef>
              <a:spcAft>
                <a:spcPct val="0"/>
              </a:spcAft>
              <a:defRPr/>
            </a:pPr>
            <a:r>
              <a:rPr lang="sv-SE" sz="2000" dirty="0">
                <a:solidFill>
                  <a:prstClr val="black"/>
                </a:solidFill>
                <a:latin typeface="Times New Roman" pitchFamily="18" charset="0"/>
                <a:ea typeface="ヒラギノ角ゴ ProN W3" charset="0"/>
                <a:cs typeface="Times New Roman" pitchFamily="18" charset="0"/>
                <a:sym typeface="Gill Sans" charset="0"/>
              </a:rPr>
              <a:t>Shifts towards gas phase (resonant)</a:t>
            </a:r>
          </a:p>
          <a:p>
            <a:pPr defTabSz="455384" fontAlgn="base">
              <a:spcBef>
                <a:spcPct val="0"/>
              </a:spcBef>
              <a:spcAft>
                <a:spcPct val="0"/>
              </a:spcAft>
              <a:defRPr/>
            </a:pPr>
            <a:r>
              <a:rPr lang="sv-SE" sz="2000" dirty="0">
                <a:solidFill>
                  <a:prstClr val="black"/>
                </a:solidFill>
                <a:latin typeface="Times New Roman" pitchFamily="18" charset="0"/>
                <a:ea typeface="ヒラギノ角ゴ ProN W3" charset="0"/>
                <a:cs typeface="Times New Roman" pitchFamily="18" charset="0"/>
                <a:sym typeface="Gill Sans" charset="0"/>
              </a:rPr>
              <a:t>d</a:t>
            </a:r>
            <a:r>
              <a:rPr lang="sv-SE" sz="2000" baseline="-25000" dirty="0">
                <a:solidFill>
                  <a:prstClr val="black"/>
                </a:solidFill>
                <a:latin typeface="Symbol" pitchFamily="18" charset="2"/>
                <a:ea typeface="ヒラギノ角ゴ ProN W3" charset="0"/>
                <a:cs typeface="Times New Roman" pitchFamily="18" charset="0"/>
                <a:sym typeface="Gill Sans" charset="0"/>
              </a:rPr>
              <a:t>p</a:t>
            </a:r>
            <a:r>
              <a:rPr lang="sv-SE" sz="2000" baseline="-25000" dirty="0">
                <a:solidFill>
                  <a:prstClr val="black"/>
                </a:solidFill>
                <a:latin typeface="Times New Roman" pitchFamily="18" charset="0"/>
                <a:ea typeface="ヒラギノ角ゴ ProN W3" charset="0"/>
                <a:cs typeface="Times New Roman" pitchFamily="18" charset="0"/>
                <a:sym typeface="Gill Sans" charset="0"/>
              </a:rPr>
              <a:t> </a:t>
            </a:r>
            <a:r>
              <a:rPr lang="sv-SE" sz="2000" dirty="0">
                <a:solidFill>
                  <a:prstClr val="black"/>
                </a:solidFill>
                <a:latin typeface="Times New Roman" pitchFamily="18" charset="0"/>
                <a:ea typeface="ヒラギノ角ゴ ProN W3" charset="0"/>
                <a:cs typeface="Times New Roman" pitchFamily="18" charset="0"/>
                <a:sym typeface="Gill Sans" charset="0"/>
              </a:rPr>
              <a:t>looses itensity</a:t>
            </a:r>
          </a:p>
          <a:p>
            <a:pPr defTabSz="455384" fontAlgn="base">
              <a:spcBef>
                <a:spcPct val="0"/>
              </a:spcBef>
              <a:spcAft>
                <a:spcPct val="0"/>
              </a:spcAft>
              <a:defRPr/>
            </a:pPr>
            <a:r>
              <a:rPr lang="sv-SE" sz="2000" dirty="0">
                <a:solidFill>
                  <a:prstClr val="black"/>
                </a:solidFill>
                <a:latin typeface="Times New Roman" pitchFamily="18" charset="0"/>
                <a:ea typeface="ヒラギノ角ゴ ProN W3" charset="0"/>
                <a:cs typeface="Times New Roman" pitchFamily="18" charset="0"/>
                <a:sym typeface="Gill Sans" charset="0"/>
              </a:rPr>
              <a:t>Participator increases in intensity –</a:t>
            </a:r>
          </a:p>
          <a:p>
            <a:pPr defTabSz="455384" fontAlgn="base">
              <a:spcBef>
                <a:spcPct val="0"/>
              </a:spcBef>
              <a:spcAft>
                <a:spcPct val="0"/>
              </a:spcAft>
              <a:defRPr/>
            </a:pPr>
            <a:r>
              <a:rPr lang="sv-SE" sz="2000" dirty="0">
                <a:solidFill>
                  <a:prstClr val="black"/>
                </a:solidFill>
                <a:latin typeface="Times New Roman" pitchFamily="18" charset="0"/>
                <a:ea typeface="ヒラギノ角ゴ ProN W3" charset="0"/>
                <a:cs typeface="Times New Roman" pitchFamily="18" charset="0"/>
                <a:sym typeface="Gill Sans" charset="0"/>
              </a:rPr>
              <a:t>- less connection to surface</a:t>
            </a:r>
          </a:p>
        </p:txBody>
      </p:sp>
      <p:sp>
        <p:nvSpPr>
          <p:cNvPr id="8" name="TextBox 7"/>
          <p:cNvSpPr txBox="1"/>
          <p:nvPr/>
        </p:nvSpPr>
        <p:spPr>
          <a:xfrm>
            <a:off x="5740673" y="5473899"/>
            <a:ext cx="2061641" cy="70767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wrap="none" lIns="91084" tIns="45543" rIns="91084" bIns="45543">
            <a:spAutoFit/>
          </a:bodyPr>
          <a:lstStyle/>
          <a:p>
            <a:pPr defTabSz="455384" fontAlgn="base">
              <a:spcBef>
                <a:spcPct val="0"/>
              </a:spcBef>
              <a:spcAft>
                <a:spcPct val="0"/>
              </a:spcAft>
              <a:defRPr/>
            </a:pPr>
            <a:r>
              <a:rPr lang="sv-SE" sz="2000" dirty="0">
                <a:solidFill>
                  <a:prstClr val="black"/>
                </a:solidFill>
                <a:latin typeface="Symbol" pitchFamily="18" charset="2"/>
                <a:ea typeface="ヒラギノ角ゴ ProN W3" charset="0"/>
                <a:cs typeface="Times New Roman" pitchFamily="18" charset="0"/>
                <a:sym typeface="Gill Sans" charset="0"/>
              </a:rPr>
              <a:t>p</a:t>
            </a:r>
            <a:r>
              <a:rPr lang="sv-SE" sz="2000" dirty="0">
                <a:solidFill>
                  <a:prstClr val="black"/>
                </a:solidFill>
                <a:latin typeface="Times New Roman" pitchFamily="18" charset="0"/>
                <a:ea typeface="ヒラギノ角ゴ ProN W3" charset="0"/>
                <a:cs typeface="Times New Roman" pitchFamily="18" charset="0"/>
                <a:sym typeface="Gill Sans" charset="0"/>
              </a:rPr>
              <a:t>* shifts towards </a:t>
            </a:r>
          </a:p>
          <a:p>
            <a:pPr defTabSz="455384" fontAlgn="base">
              <a:spcBef>
                <a:spcPct val="0"/>
              </a:spcBef>
              <a:spcAft>
                <a:spcPct val="0"/>
              </a:spcAft>
              <a:defRPr/>
            </a:pPr>
            <a:r>
              <a:rPr lang="sv-SE" sz="2000" dirty="0">
                <a:solidFill>
                  <a:prstClr val="black"/>
                </a:solidFill>
                <a:latin typeface="Times New Roman" pitchFamily="18" charset="0"/>
                <a:ea typeface="ヒラギノ角ゴ ProN W3" charset="0"/>
                <a:cs typeface="Times New Roman" pitchFamily="18" charset="0"/>
                <a:sym typeface="Gill Sans" charset="0"/>
              </a:rPr>
              <a:t>gas phase position</a:t>
            </a:r>
          </a:p>
        </p:txBody>
      </p:sp>
      <p:sp>
        <p:nvSpPr>
          <p:cNvPr id="79880" name="TextBox 20"/>
          <p:cNvSpPr txBox="1">
            <a:spLocks noChangeArrowheads="1"/>
          </p:cNvSpPr>
          <p:nvPr/>
        </p:nvSpPr>
        <p:spPr bwMode="auto">
          <a:xfrm>
            <a:off x="7104714" y="6520904"/>
            <a:ext cx="1993553" cy="28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116" tIns="32052" rIns="64116" bIns="32052">
            <a:spAutoFit/>
          </a:bodyPr>
          <a:lstStyle>
            <a:lvl1pPr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algn="ctr" defTabSz="641925" eaLnBrk="1" fontAlgn="base" hangingPunct="1">
              <a:spcBef>
                <a:spcPct val="0"/>
              </a:spcBef>
              <a:spcAft>
                <a:spcPct val="0"/>
              </a:spcAft>
            </a:pPr>
            <a:r>
              <a:rPr lang="en-US" sz="1400" dirty="0"/>
              <a:t>Science </a:t>
            </a:r>
            <a:r>
              <a:rPr lang="en-US" sz="1400" b="1" dirty="0"/>
              <a:t>339</a:t>
            </a:r>
            <a:r>
              <a:rPr lang="en-US" sz="1400" dirty="0"/>
              <a:t>, 1302 (2013</a:t>
            </a:r>
            <a:r>
              <a:rPr lang="en-US" sz="1100" dirty="0"/>
              <a:t>) </a:t>
            </a:r>
          </a:p>
        </p:txBody>
      </p:sp>
    </p:spTree>
    <p:extLst>
      <p:ext uri="{BB962C8B-B14F-4D97-AF65-F5344CB8AC3E}">
        <p14:creationId xmlns:p14="http://schemas.microsoft.com/office/powerpoint/2010/main" val="294951066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9788" y="-117181"/>
            <a:ext cx="8229824" cy="1143001"/>
          </a:xfrm>
        </p:spPr>
        <p:txBody>
          <a:bodyPr/>
          <a:lstStyle/>
          <a:p>
            <a:pPr defTabSz="456064" eaLnBrk="1" hangingPunct="1">
              <a:defRPr/>
            </a:pPr>
            <a:r>
              <a:rPr lang="en-US" sz="2800" dirty="0">
                <a:solidFill>
                  <a:srgbClr val="000000"/>
                </a:solidFill>
                <a:latin typeface="Gill Sans"/>
                <a:ea typeface="+mn-ea"/>
                <a:cs typeface="Gill Sans"/>
              </a:rPr>
              <a:t>Potential of Mean Force</a:t>
            </a:r>
          </a:p>
        </p:txBody>
      </p:sp>
      <p:pic>
        <p:nvPicPr>
          <p:cNvPr id="91138"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5873502" cy="4877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p:cNvSpPr txBox="1"/>
          <p:nvPr/>
        </p:nvSpPr>
        <p:spPr>
          <a:xfrm>
            <a:off x="2431130" y="1711174"/>
            <a:ext cx="1856259" cy="400719"/>
          </a:xfrm>
          <a:prstGeom prst="rect">
            <a:avLst/>
          </a:prstGeom>
          <a:noFill/>
        </p:spPr>
        <p:txBody>
          <a:bodyPr wrap="none" lIns="91208" tIns="45604" rIns="91208" bIns="45604">
            <a:spAutoFit/>
          </a:bodyPr>
          <a:lstStyle/>
          <a:p>
            <a:pPr defTabSz="912106" fontAlgn="base">
              <a:spcBef>
                <a:spcPct val="0"/>
              </a:spcBef>
              <a:spcAft>
                <a:spcPct val="0"/>
              </a:spcAft>
              <a:defRPr/>
            </a:pPr>
            <a:r>
              <a:rPr lang="de-DE" sz="2000" b="1" dirty="0" err="1">
                <a:solidFill>
                  <a:srgbClr val="00B050"/>
                </a:solidFill>
                <a:latin typeface="Calibri" pitchFamily="34" charset="0"/>
                <a:ea typeface="ヒラギノ角ゴ ProN W3" charset="0"/>
                <a:cs typeface="Calibri" pitchFamily="34" charset="0"/>
                <a:sym typeface="Gill Sans" charset="0"/>
              </a:rPr>
              <a:t>Entropic</a:t>
            </a:r>
            <a:r>
              <a:rPr lang="de-DE" sz="2000" b="1" dirty="0">
                <a:solidFill>
                  <a:srgbClr val="00B050"/>
                </a:solidFill>
                <a:latin typeface="Calibri" pitchFamily="34" charset="0"/>
                <a:ea typeface="ヒラギノ角ゴ ProN W3" charset="0"/>
                <a:cs typeface="Calibri" pitchFamily="34" charset="0"/>
                <a:sym typeface="Gill Sans" charset="0"/>
              </a:rPr>
              <a:t> </a:t>
            </a:r>
            <a:r>
              <a:rPr lang="de-DE" sz="2000" b="1" dirty="0" err="1">
                <a:solidFill>
                  <a:srgbClr val="00B050"/>
                </a:solidFill>
                <a:latin typeface="Calibri" pitchFamily="34" charset="0"/>
                <a:ea typeface="ヒラギノ角ゴ ProN W3" charset="0"/>
                <a:cs typeface="Calibri" pitchFamily="34" charset="0"/>
                <a:sym typeface="Gill Sans" charset="0"/>
              </a:rPr>
              <a:t>barrier</a:t>
            </a:r>
            <a:endParaRPr lang="de-DE" sz="2000" b="1" dirty="0">
              <a:solidFill>
                <a:srgbClr val="00B050"/>
              </a:solidFill>
              <a:latin typeface="Calibri" pitchFamily="34" charset="0"/>
              <a:ea typeface="ヒラギノ角ゴ ProN W3" charset="0"/>
              <a:cs typeface="Calibri" pitchFamily="34" charset="0"/>
              <a:sym typeface="Gill Sans" charset="0"/>
            </a:endParaRPr>
          </a:p>
        </p:txBody>
      </p:sp>
      <p:sp>
        <p:nvSpPr>
          <p:cNvPr id="7" name="Rectangle 2"/>
          <p:cNvSpPr>
            <a:spLocks noChangeArrowheads="1"/>
          </p:cNvSpPr>
          <p:nvPr/>
        </p:nvSpPr>
        <p:spPr bwMode="auto">
          <a:xfrm>
            <a:off x="1" y="-186408"/>
            <a:ext cx="184175" cy="372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17" tIns="45609" rIns="91217" bIns="45609" anchor="ctr">
            <a:spAutoFit/>
          </a:bodyPr>
          <a:lstStyle/>
          <a:p>
            <a:pPr defTabSz="456041" fontAlgn="base">
              <a:spcBef>
                <a:spcPct val="0"/>
              </a:spcBef>
              <a:spcAft>
                <a:spcPct val="0"/>
              </a:spcAft>
              <a:defRPr/>
            </a:pPr>
            <a:endParaRPr lang="sv-SE">
              <a:solidFill>
                <a:prstClr val="black"/>
              </a:solidFill>
              <a:latin typeface="Arial" pitchFamily="34" charset="0"/>
              <a:ea typeface="ヒラギノ角ゴ ProN W3" charset="0"/>
              <a:cs typeface="ヒラギノ角ゴ ProN W3" charset="0"/>
              <a:sym typeface="Gill Sans" charset="0"/>
            </a:endParaRPr>
          </a:p>
        </p:txBody>
      </p:sp>
      <p:sp>
        <p:nvSpPr>
          <p:cNvPr id="9" name="Rectangle 4"/>
          <p:cNvSpPr>
            <a:spLocks noChangeArrowheads="1"/>
          </p:cNvSpPr>
          <p:nvPr/>
        </p:nvSpPr>
        <p:spPr bwMode="auto">
          <a:xfrm>
            <a:off x="1" y="-186408"/>
            <a:ext cx="184175" cy="372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17" tIns="45609" rIns="91217" bIns="45609" anchor="ctr">
            <a:spAutoFit/>
          </a:bodyPr>
          <a:lstStyle/>
          <a:p>
            <a:pPr defTabSz="456041" fontAlgn="base">
              <a:spcBef>
                <a:spcPct val="0"/>
              </a:spcBef>
              <a:spcAft>
                <a:spcPct val="0"/>
              </a:spcAft>
              <a:defRPr/>
            </a:pPr>
            <a:endParaRPr lang="sv-SE">
              <a:solidFill>
                <a:prstClr val="black"/>
              </a:solidFill>
              <a:latin typeface="Arial" pitchFamily="34" charset="0"/>
              <a:ea typeface="ヒラギノ角ゴ ProN W3" charset="0"/>
              <a:cs typeface="ヒラギノ角ゴ ProN W3" charset="0"/>
              <a:sym typeface="Gill Sans" charset="0"/>
            </a:endParaRPr>
          </a:p>
        </p:txBody>
      </p:sp>
      <p:sp>
        <p:nvSpPr>
          <p:cNvPr id="11" name="Rectangle 6"/>
          <p:cNvSpPr>
            <a:spLocks noChangeArrowheads="1"/>
          </p:cNvSpPr>
          <p:nvPr/>
        </p:nvSpPr>
        <p:spPr bwMode="auto">
          <a:xfrm>
            <a:off x="1" y="-186408"/>
            <a:ext cx="184175" cy="372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17" tIns="45609" rIns="91217" bIns="45609" anchor="ctr">
            <a:spAutoFit/>
          </a:bodyPr>
          <a:lstStyle/>
          <a:p>
            <a:pPr defTabSz="456041" fontAlgn="base">
              <a:spcBef>
                <a:spcPct val="0"/>
              </a:spcBef>
              <a:spcAft>
                <a:spcPct val="0"/>
              </a:spcAft>
              <a:defRPr/>
            </a:pPr>
            <a:endParaRPr lang="sv-SE">
              <a:solidFill>
                <a:prstClr val="black"/>
              </a:solidFill>
              <a:latin typeface="Arial" pitchFamily="34" charset="0"/>
              <a:ea typeface="ヒラギノ角ゴ ProN W3" charset="0"/>
              <a:cs typeface="ヒラギノ角ゴ ProN W3" charset="0"/>
              <a:sym typeface="Gill Sans" charset="0"/>
            </a:endParaRPr>
          </a:p>
        </p:txBody>
      </p:sp>
      <p:sp>
        <p:nvSpPr>
          <p:cNvPr id="13" name="Rectangle 11"/>
          <p:cNvSpPr>
            <a:spLocks noChangeArrowheads="1"/>
          </p:cNvSpPr>
          <p:nvPr/>
        </p:nvSpPr>
        <p:spPr bwMode="auto">
          <a:xfrm>
            <a:off x="1" y="-186408"/>
            <a:ext cx="184175" cy="372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17" tIns="45609" rIns="91217" bIns="45609" anchor="ctr">
            <a:spAutoFit/>
          </a:bodyPr>
          <a:lstStyle/>
          <a:p>
            <a:pPr defTabSz="456041" fontAlgn="base">
              <a:spcBef>
                <a:spcPct val="0"/>
              </a:spcBef>
              <a:spcAft>
                <a:spcPct val="0"/>
              </a:spcAft>
              <a:defRPr/>
            </a:pPr>
            <a:endParaRPr lang="sv-SE">
              <a:solidFill>
                <a:prstClr val="black"/>
              </a:solidFill>
              <a:latin typeface="Arial" pitchFamily="34" charset="0"/>
              <a:ea typeface="ヒラギノ角ゴ ProN W3" charset="0"/>
              <a:cs typeface="ヒラギノ角ゴ ProN W3" charset="0"/>
              <a:sym typeface="Gill Sans" charset="0"/>
            </a:endParaRPr>
          </a:p>
        </p:txBody>
      </p:sp>
      <p:sp>
        <p:nvSpPr>
          <p:cNvPr id="15" name="TextBox 14"/>
          <p:cNvSpPr txBox="1"/>
          <p:nvPr/>
        </p:nvSpPr>
        <p:spPr>
          <a:xfrm>
            <a:off x="5766346" y="1485677"/>
            <a:ext cx="3366492" cy="459432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none" lIns="91217" tIns="45609" rIns="91217" bIns="45609">
            <a:spAutoFit/>
          </a:bodyPr>
          <a:lstStyle/>
          <a:p>
            <a:pPr marL="285078" indent="-285078" defTabSz="456041" fontAlgn="base">
              <a:spcBef>
                <a:spcPct val="0"/>
              </a:spcBef>
              <a:spcAft>
                <a:spcPct val="0"/>
              </a:spcAft>
              <a:buFont typeface="Arial" pitchFamily="34" charset="0"/>
              <a:buChar char="•"/>
              <a:defRPr/>
            </a:pPr>
            <a:r>
              <a:rPr lang="sv-SE" dirty="0">
                <a:solidFill>
                  <a:prstClr val="black"/>
                </a:solidFill>
                <a:latin typeface="Times New Roman" pitchFamily="18" charset="0"/>
                <a:ea typeface="ヒラギノ角ゴ ProN W3" charset="0"/>
                <a:cs typeface="Times New Roman" pitchFamily="18" charset="0"/>
                <a:sym typeface="Gill Sans" charset="0"/>
              </a:rPr>
              <a:t>Large difference in entropy</a:t>
            </a:r>
          </a:p>
          <a:p>
            <a:pPr defTabSz="456041" fontAlgn="base">
              <a:spcBef>
                <a:spcPct val="0"/>
              </a:spcBef>
              <a:spcAft>
                <a:spcPct val="0"/>
              </a:spcAft>
              <a:defRPr/>
            </a:pPr>
            <a:r>
              <a:rPr lang="sv-SE" dirty="0">
                <a:solidFill>
                  <a:prstClr val="black"/>
                </a:solidFill>
                <a:latin typeface="Times New Roman" pitchFamily="18" charset="0"/>
                <a:ea typeface="ヒラギノ角ゴ ProN W3" charset="0"/>
                <a:cs typeface="Times New Roman" pitchFamily="18" charset="0"/>
                <a:sym typeface="Gill Sans" charset="0"/>
              </a:rPr>
              <a:t>     between chemisorbed state </a:t>
            </a:r>
          </a:p>
          <a:p>
            <a:pPr defTabSz="456041" fontAlgn="base">
              <a:spcBef>
                <a:spcPct val="0"/>
              </a:spcBef>
              <a:spcAft>
                <a:spcPct val="0"/>
              </a:spcAft>
              <a:defRPr/>
            </a:pPr>
            <a:r>
              <a:rPr lang="sv-SE" dirty="0">
                <a:solidFill>
                  <a:prstClr val="black"/>
                </a:solidFill>
                <a:latin typeface="Times New Roman" pitchFamily="18" charset="0"/>
                <a:ea typeface="ヒラギノ角ゴ ProN W3" charset="0"/>
                <a:cs typeface="Times New Roman" pitchFamily="18" charset="0"/>
                <a:sym typeface="Gill Sans" charset="0"/>
              </a:rPr>
              <a:t>     (perpendicular only)</a:t>
            </a:r>
          </a:p>
          <a:p>
            <a:pPr defTabSz="456041" fontAlgn="base">
              <a:spcBef>
                <a:spcPct val="0"/>
              </a:spcBef>
              <a:spcAft>
                <a:spcPct val="0"/>
              </a:spcAft>
              <a:defRPr/>
            </a:pPr>
            <a:r>
              <a:rPr lang="sv-SE" dirty="0">
                <a:solidFill>
                  <a:prstClr val="black"/>
                </a:solidFill>
                <a:latin typeface="Times New Roman" pitchFamily="18" charset="0"/>
                <a:ea typeface="ヒラギノ角ゴ ProN W3" charset="0"/>
                <a:cs typeface="Times New Roman" pitchFamily="18" charset="0"/>
                <a:sym typeface="Gill Sans" charset="0"/>
              </a:rPr>
              <a:t>     and molecules in plateau</a:t>
            </a:r>
          </a:p>
          <a:p>
            <a:pPr defTabSz="456041" fontAlgn="base">
              <a:spcBef>
                <a:spcPct val="0"/>
              </a:spcBef>
              <a:spcAft>
                <a:spcPct val="0"/>
              </a:spcAft>
              <a:defRPr/>
            </a:pPr>
            <a:r>
              <a:rPr lang="sv-SE" dirty="0">
                <a:solidFill>
                  <a:prstClr val="black"/>
                </a:solidFill>
                <a:latin typeface="Times New Roman" pitchFamily="18" charset="0"/>
                <a:ea typeface="ヒラギノ角ゴ ProN W3" charset="0"/>
                <a:cs typeface="Times New Roman" pitchFamily="18" charset="0"/>
                <a:sym typeface="Gill Sans" charset="0"/>
              </a:rPr>
              <a:t>     (free to rotate)</a:t>
            </a:r>
          </a:p>
          <a:p>
            <a:pPr defTabSz="456041" fontAlgn="base">
              <a:spcBef>
                <a:spcPct val="0"/>
              </a:spcBef>
              <a:spcAft>
                <a:spcPct val="0"/>
              </a:spcAft>
              <a:defRPr/>
            </a:pPr>
            <a:endParaRPr lang="sv-SE" dirty="0">
              <a:solidFill>
                <a:prstClr val="black"/>
              </a:solidFill>
              <a:latin typeface="Times New Roman" pitchFamily="18" charset="0"/>
              <a:ea typeface="ヒラギノ角ゴ ProN W3" charset="0"/>
              <a:cs typeface="Times New Roman" pitchFamily="18" charset="0"/>
              <a:sym typeface="Gill Sans" charset="0"/>
            </a:endParaRPr>
          </a:p>
          <a:p>
            <a:pPr marL="285078" indent="-285078" defTabSz="456041" fontAlgn="base">
              <a:spcBef>
                <a:spcPct val="0"/>
              </a:spcBef>
              <a:spcAft>
                <a:spcPct val="0"/>
              </a:spcAft>
              <a:buFont typeface="Arial" pitchFamily="34" charset="0"/>
              <a:buChar char="•"/>
              <a:defRPr/>
            </a:pPr>
            <a:r>
              <a:rPr lang="sv-SE" dirty="0">
                <a:solidFill>
                  <a:prstClr val="black"/>
                </a:solidFill>
                <a:latin typeface="Times New Roman" pitchFamily="18" charset="0"/>
                <a:ea typeface="ヒラギノ角ゴ ProN W3" charset="0"/>
                <a:cs typeface="Times New Roman" pitchFamily="18" charset="0"/>
                <a:sym typeface="Gill Sans" charset="0"/>
              </a:rPr>
              <a:t>Compute potential of mean</a:t>
            </a:r>
          </a:p>
          <a:p>
            <a:pPr defTabSz="456041" fontAlgn="base">
              <a:spcBef>
                <a:spcPct val="0"/>
              </a:spcBef>
              <a:spcAft>
                <a:spcPct val="0"/>
              </a:spcAft>
              <a:defRPr/>
            </a:pPr>
            <a:r>
              <a:rPr lang="sv-SE" dirty="0">
                <a:solidFill>
                  <a:prstClr val="black"/>
                </a:solidFill>
                <a:latin typeface="Times New Roman" pitchFamily="18" charset="0"/>
                <a:ea typeface="ヒラギノ角ゴ ProN W3" charset="0"/>
                <a:cs typeface="Times New Roman" pitchFamily="18" charset="0"/>
                <a:sym typeface="Gill Sans" charset="0"/>
              </a:rPr>
              <a:t>     force, </a:t>
            </a:r>
            <a:r>
              <a:rPr lang="sv-SE" i="1" dirty="0">
                <a:solidFill>
                  <a:prstClr val="black"/>
                </a:solidFill>
                <a:latin typeface="Times New Roman" pitchFamily="18" charset="0"/>
                <a:ea typeface="ヒラギノ角ゴ ProN W3" charset="0"/>
                <a:cs typeface="Times New Roman" pitchFamily="18" charset="0"/>
                <a:sym typeface="Gill Sans" charset="0"/>
              </a:rPr>
              <a:t>W</a:t>
            </a:r>
            <a:r>
              <a:rPr lang="sv-SE" dirty="0">
                <a:solidFill>
                  <a:prstClr val="black"/>
                </a:solidFill>
                <a:latin typeface="Times New Roman" pitchFamily="18" charset="0"/>
                <a:ea typeface="ヒラギノ角ゴ ProN W3" charset="0"/>
                <a:cs typeface="Times New Roman" pitchFamily="18" charset="0"/>
                <a:sym typeface="Gill Sans" charset="0"/>
              </a:rPr>
              <a:t>(</a:t>
            </a:r>
            <a:r>
              <a:rPr lang="sv-SE" i="1" dirty="0">
                <a:solidFill>
                  <a:prstClr val="black"/>
                </a:solidFill>
                <a:latin typeface="Times New Roman" pitchFamily="18" charset="0"/>
                <a:ea typeface="ヒラギノ角ゴ ProN W3" charset="0"/>
                <a:cs typeface="Times New Roman" pitchFamily="18" charset="0"/>
                <a:sym typeface="Gill Sans" charset="0"/>
              </a:rPr>
              <a:t>s</a:t>
            </a:r>
            <a:r>
              <a:rPr lang="sv-SE" dirty="0">
                <a:solidFill>
                  <a:prstClr val="black"/>
                </a:solidFill>
                <a:latin typeface="Times New Roman" pitchFamily="18" charset="0"/>
                <a:ea typeface="ヒラギノ角ゴ ProN W3" charset="0"/>
                <a:cs typeface="Times New Roman" pitchFamily="18" charset="0"/>
                <a:sym typeface="Gill Sans" charset="0"/>
              </a:rPr>
              <a:t>), to estimate </a:t>
            </a:r>
          </a:p>
          <a:p>
            <a:pPr defTabSz="456041" fontAlgn="base">
              <a:spcBef>
                <a:spcPct val="0"/>
              </a:spcBef>
              <a:spcAft>
                <a:spcPct val="0"/>
              </a:spcAft>
              <a:defRPr/>
            </a:pPr>
            <a:r>
              <a:rPr lang="sv-SE" dirty="0">
                <a:solidFill>
                  <a:prstClr val="black"/>
                </a:solidFill>
                <a:latin typeface="Times New Roman" pitchFamily="18" charset="0"/>
                <a:ea typeface="ヒラギノ角ゴ ProN W3" charset="0"/>
                <a:cs typeface="Times New Roman" pitchFamily="18" charset="0"/>
                <a:sym typeface="Gill Sans" charset="0"/>
              </a:rPr>
              <a:t>     free energy</a:t>
            </a:r>
          </a:p>
          <a:p>
            <a:pPr defTabSz="456041" fontAlgn="base">
              <a:spcBef>
                <a:spcPct val="0"/>
              </a:spcBef>
              <a:spcAft>
                <a:spcPct val="0"/>
              </a:spcAft>
              <a:defRPr/>
            </a:pPr>
            <a:endParaRPr lang="sv-SE" dirty="0">
              <a:solidFill>
                <a:prstClr val="black"/>
              </a:solidFill>
              <a:latin typeface="Times New Roman" pitchFamily="18" charset="0"/>
              <a:ea typeface="ヒラギノ角ゴ ProN W3" charset="0"/>
              <a:cs typeface="Times New Roman" pitchFamily="18" charset="0"/>
              <a:sym typeface="Gill Sans" charset="0"/>
            </a:endParaRPr>
          </a:p>
          <a:p>
            <a:pPr marL="285078" indent="-285078" defTabSz="456041" fontAlgn="base">
              <a:spcBef>
                <a:spcPct val="0"/>
              </a:spcBef>
              <a:spcAft>
                <a:spcPct val="0"/>
              </a:spcAft>
              <a:buFont typeface="Arial" pitchFamily="34" charset="0"/>
              <a:buChar char="•"/>
              <a:defRPr/>
            </a:pPr>
            <a:r>
              <a:rPr lang="sv-SE" dirty="0">
                <a:solidFill>
                  <a:prstClr val="black"/>
                </a:solidFill>
                <a:latin typeface="Times New Roman" pitchFamily="18" charset="0"/>
                <a:ea typeface="ヒラギノ角ゴ ProN W3" charset="0"/>
                <a:cs typeface="Times New Roman" pitchFamily="18" charset="0"/>
                <a:sym typeface="Gill Sans" charset="0"/>
              </a:rPr>
              <a:t>Temperature-dependent</a:t>
            </a:r>
          </a:p>
          <a:p>
            <a:pPr defTabSz="456041" fontAlgn="base">
              <a:spcBef>
                <a:spcPct val="0"/>
              </a:spcBef>
              <a:spcAft>
                <a:spcPct val="0"/>
              </a:spcAft>
              <a:defRPr/>
            </a:pPr>
            <a:r>
              <a:rPr lang="sv-SE" dirty="0">
                <a:solidFill>
                  <a:prstClr val="black"/>
                </a:solidFill>
                <a:latin typeface="Times New Roman" pitchFamily="18" charset="0"/>
                <a:ea typeface="ヒラギノ角ゴ ProN W3" charset="0"/>
                <a:cs typeface="Times New Roman" pitchFamily="18" charset="0"/>
                <a:sym typeface="Gill Sans" charset="0"/>
              </a:rPr>
              <a:t>      entropic barrier</a:t>
            </a:r>
          </a:p>
          <a:p>
            <a:pPr defTabSz="456041" fontAlgn="base">
              <a:spcBef>
                <a:spcPct val="0"/>
              </a:spcBef>
              <a:spcAft>
                <a:spcPct val="0"/>
              </a:spcAft>
              <a:defRPr/>
            </a:pPr>
            <a:endParaRPr lang="sv-SE" dirty="0">
              <a:solidFill>
                <a:prstClr val="black"/>
              </a:solidFill>
              <a:latin typeface="Times New Roman" pitchFamily="18" charset="0"/>
              <a:ea typeface="ヒラギノ角ゴ ProN W3" charset="0"/>
              <a:cs typeface="Times New Roman" pitchFamily="18" charset="0"/>
              <a:sym typeface="Gill Sans" charset="0"/>
            </a:endParaRPr>
          </a:p>
          <a:p>
            <a:pPr marL="285078" indent="-285078" defTabSz="456041" fontAlgn="base">
              <a:spcBef>
                <a:spcPct val="0"/>
              </a:spcBef>
              <a:spcAft>
                <a:spcPct val="0"/>
              </a:spcAft>
              <a:buFont typeface="Arial" pitchFamily="34" charset="0"/>
              <a:buChar char="•"/>
              <a:defRPr/>
            </a:pPr>
            <a:r>
              <a:rPr lang="sv-SE" b="1" dirty="0">
                <a:solidFill>
                  <a:srgbClr val="FF0000"/>
                </a:solidFill>
                <a:latin typeface="Times New Roman" pitchFamily="18" charset="0"/>
                <a:ea typeface="ヒラギノ角ゴ ProN W3" charset="0"/>
                <a:cs typeface="Times New Roman" pitchFamily="18" charset="0"/>
                <a:sym typeface="Gill Sans" charset="0"/>
              </a:rPr>
              <a:t>Two wells: chemisorbed and</a:t>
            </a:r>
          </a:p>
          <a:p>
            <a:pPr defTabSz="456041" fontAlgn="base">
              <a:spcBef>
                <a:spcPct val="0"/>
              </a:spcBef>
              <a:spcAft>
                <a:spcPct val="0"/>
              </a:spcAft>
              <a:defRPr/>
            </a:pPr>
            <a:r>
              <a:rPr lang="sv-SE" b="1" dirty="0">
                <a:solidFill>
                  <a:srgbClr val="FF0000"/>
                </a:solidFill>
                <a:latin typeface="Times New Roman" pitchFamily="18" charset="0"/>
                <a:ea typeface="ヒラギノ角ゴ ProN W3" charset="0"/>
                <a:cs typeface="Times New Roman" pitchFamily="18" charset="0"/>
                <a:sym typeface="Gill Sans" charset="0"/>
              </a:rPr>
              <a:t>     precursor state to desorption</a:t>
            </a:r>
          </a:p>
          <a:p>
            <a:pPr defTabSz="456041" fontAlgn="base">
              <a:spcBef>
                <a:spcPct val="0"/>
              </a:spcBef>
              <a:spcAft>
                <a:spcPct val="0"/>
              </a:spcAft>
              <a:defRPr/>
            </a:pPr>
            <a:r>
              <a:rPr lang="sv-SE" b="1" dirty="0">
                <a:solidFill>
                  <a:srgbClr val="FF0000"/>
                </a:solidFill>
                <a:latin typeface="Times New Roman" pitchFamily="18" charset="0"/>
                <a:ea typeface="ヒラギノ角ゴ ProN W3" charset="0"/>
                <a:cs typeface="Times New Roman" pitchFamily="18" charset="0"/>
                <a:sym typeface="Gill Sans" charset="0"/>
              </a:rPr>
              <a:t>     (and adsorption)</a:t>
            </a:r>
          </a:p>
        </p:txBody>
      </p:sp>
      <p:sp>
        <p:nvSpPr>
          <p:cNvPr id="91145" name="TextBox 20"/>
          <p:cNvSpPr txBox="1">
            <a:spLocks noChangeArrowheads="1"/>
          </p:cNvSpPr>
          <p:nvPr/>
        </p:nvSpPr>
        <p:spPr bwMode="auto">
          <a:xfrm>
            <a:off x="7104705" y="6520904"/>
            <a:ext cx="1993553" cy="28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146" tIns="32068" rIns="64146" bIns="32068">
            <a:spAutoFit/>
          </a:bodyPr>
          <a:lstStyle>
            <a:lvl1pPr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algn="ctr" defTabSz="642321" eaLnBrk="1" fontAlgn="base" hangingPunct="1">
              <a:spcBef>
                <a:spcPct val="0"/>
              </a:spcBef>
              <a:spcAft>
                <a:spcPct val="0"/>
              </a:spcAft>
            </a:pPr>
            <a:r>
              <a:rPr lang="en-US" sz="1400"/>
              <a:t>Science </a:t>
            </a:r>
            <a:r>
              <a:rPr lang="en-US" sz="1400" b="1"/>
              <a:t>339</a:t>
            </a:r>
            <a:r>
              <a:rPr lang="en-US" sz="1400"/>
              <a:t>, 1302 (2013</a:t>
            </a:r>
            <a:r>
              <a:rPr lang="en-US" sz="1100"/>
              <a:t>) </a:t>
            </a:r>
          </a:p>
        </p:txBody>
      </p:sp>
      <p:sp>
        <p:nvSpPr>
          <p:cNvPr id="91146" name="TextBox 2"/>
          <p:cNvSpPr txBox="1">
            <a:spLocks noChangeArrowheads="1"/>
          </p:cNvSpPr>
          <p:nvPr/>
        </p:nvSpPr>
        <p:spPr bwMode="auto">
          <a:xfrm>
            <a:off x="290215" y="6246318"/>
            <a:ext cx="4150072" cy="497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19" tIns="32107" rIns="64219" bIns="32107">
            <a:spAutoFit/>
          </a:bodyPr>
          <a:lstStyle>
            <a:lvl1pPr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algn="ctr" defTabSz="642321" eaLnBrk="1" fontAlgn="base" hangingPunct="1">
              <a:spcBef>
                <a:spcPct val="0"/>
              </a:spcBef>
              <a:spcAft>
                <a:spcPct val="0"/>
              </a:spcAft>
            </a:pPr>
            <a:r>
              <a:rPr lang="en-US" sz="1400"/>
              <a:t>Originally developed by D. J. Doren, J. C. Tully,</a:t>
            </a:r>
          </a:p>
          <a:p>
            <a:pPr algn="ctr" defTabSz="642321" eaLnBrk="1" fontAlgn="base" hangingPunct="1">
              <a:spcBef>
                <a:spcPct val="0"/>
              </a:spcBef>
              <a:spcAft>
                <a:spcPct val="0"/>
              </a:spcAft>
            </a:pPr>
            <a:r>
              <a:rPr lang="en-US" sz="1400"/>
              <a:t> </a:t>
            </a:r>
            <a:r>
              <a:rPr lang="pt-BR" sz="1400"/>
              <a:t>Langmuir </a:t>
            </a:r>
            <a:r>
              <a:rPr lang="pt-BR" sz="1400" b="1"/>
              <a:t>4</a:t>
            </a:r>
            <a:r>
              <a:rPr lang="pt-BR" sz="1400"/>
              <a:t>, 256 (1988), </a:t>
            </a:r>
            <a:r>
              <a:rPr lang="en-US" sz="1400"/>
              <a:t>J. Chem. Phys. </a:t>
            </a:r>
            <a:r>
              <a:rPr lang="en-US" sz="1400" b="1"/>
              <a:t>94</a:t>
            </a:r>
            <a:r>
              <a:rPr lang="en-US" sz="1400"/>
              <a:t>, 8428 (1991)  </a:t>
            </a:r>
          </a:p>
        </p:txBody>
      </p:sp>
    </p:spTree>
    <p:extLst>
      <p:ext uri="{BB962C8B-B14F-4D97-AF65-F5344CB8AC3E}">
        <p14:creationId xmlns:p14="http://schemas.microsoft.com/office/powerpoint/2010/main" val="215379293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p:cNvSpPr>
          <p:nvPr/>
        </p:nvSpPr>
        <p:spPr bwMode="auto">
          <a:xfrm>
            <a:off x="0" y="0"/>
            <a:ext cx="9144000" cy="6858000"/>
          </a:xfrm>
          <a:prstGeom prst="rect">
            <a:avLst/>
          </a:prstGeom>
          <a:noFill/>
          <a:ln>
            <a:noFill/>
          </a:ln>
        </p:spPr>
        <p:txBody>
          <a:bodyPr lIns="0" tIns="0" rIns="0" bIns="0"/>
          <a:lstStyle/>
          <a:p>
            <a:pPr defTabSz="455901" fontAlgn="base">
              <a:spcBef>
                <a:spcPct val="0"/>
              </a:spcBef>
              <a:spcAft>
                <a:spcPct val="0"/>
              </a:spcAft>
              <a:defRPr/>
            </a:pPr>
            <a:endParaRPr lang="sv-SE">
              <a:solidFill>
                <a:prstClr val="black"/>
              </a:solidFill>
              <a:latin typeface="Arial" pitchFamily="34" charset="0"/>
              <a:ea typeface="ヒラギノ角ゴ ProN W3" charset="0"/>
              <a:cs typeface="ヒラギノ角ゴ ProN W3" charset="0"/>
              <a:sym typeface="Gill Sans" charset="0"/>
            </a:endParaRPr>
          </a:p>
        </p:txBody>
      </p:sp>
      <p:pic>
        <p:nvPicPr>
          <p:cNvPr id="942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2194" y="6661547"/>
            <a:ext cx="426393" cy="15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9421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9090" y="6661547"/>
            <a:ext cx="151805" cy="15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7" name="Rectangle 8"/>
          <p:cNvSpPr>
            <a:spLocks/>
          </p:cNvSpPr>
          <p:nvPr/>
        </p:nvSpPr>
        <p:spPr bwMode="auto">
          <a:xfrm>
            <a:off x="1782589" y="151816"/>
            <a:ext cx="6134695" cy="785813"/>
          </a:xfrm>
          <a:prstGeom prst="rect">
            <a:avLst/>
          </a:prstGeom>
          <a:noFill/>
          <a:ln>
            <a:noFill/>
          </a:ln>
          <a:extLst/>
        </p:spPr>
        <p:style>
          <a:lnRef idx="2">
            <a:schemeClr val="dk1"/>
          </a:lnRef>
          <a:fillRef idx="1">
            <a:schemeClr val="lt1"/>
          </a:fillRef>
          <a:effectRef idx="0">
            <a:schemeClr val="dk1"/>
          </a:effectRef>
          <a:fontRef idx="minor">
            <a:schemeClr val="dk1"/>
          </a:fontRef>
        </p:style>
        <p:txBody>
          <a:bodyPr lIns="0" tIns="0" rIns="0" bIns="0" anchor="ctr"/>
          <a:lstStyle/>
          <a:p>
            <a:pPr defTabSz="455901" fontAlgn="base">
              <a:spcBef>
                <a:spcPct val="0"/>
              </a:spcBef>
              <a:spcAft>
                <a:spcPct val="0"/>
              </a:spcAft>
              <a:defRPr/>
            </a:pPr>
            <a:r>
              <a:rPr lang="en-US" sz="2800" dirty="0">
                <a:latin typeface="Gill Sans"/>
                <a:ea typeface="ヒラギノ角ゴ ProN W3" charset="0"/>
                <a:cs typeface="Gill Sans"/>
                <a:sym typeface="Gill Sans" charset="0"/>
              </a:rPr>
              <a:t>CO Desorption from </a:t>
            </a:r>
            <a:r>
              <a:rPr lang="en-US" sz="2800" dirty="0" err="1">
                <a:latin typeface="Gill Sans"/>
                <a:ea typeface="ヒラギノ角ゴ ProN W3" charset="0"/>
                <a:cs typeface="Gill Sans"/>
                <a:sym typeface="Gill Sans" charset="0"/>
              </a:rPr>
              <a:t>Ru</a:t>
            </a:r>
            <a:r>
              <a:rPr lang="en-US" sz="2800" dirty="0">
                <a:latin typeface="Gill Sans"/>
                <a:ea typeface="ヒラギノ角ゴ ProN W3" charset="0"/>
                <a:cs typeface="Gill Sans"/>
                <a:sym typeface="Gill Sans" charset="0"/>
              </a:rPr>
              <a:t>(0001):</a:t>
            </a:r>
          </a:p>
          <a:p>
            <a:pPr defTabSz="455901" fontAlgn="base">
              <a:spcBef>
                <a:spcPct val="0"/>
              </a:spcBef>
              <a:spcAft>
                <a:spcPct val="0"/>
              </a:spcAft>
              <a:defRPr/>
            </a:pPr>
            <a:r>
              <a:rPr lang="en-US" sz="2800" dirty="0">
                <a:latin typeface="Gill Sans"/>
                <a:ea typeface="ＭＳ Ｐゴシック" charset="0"/>
                <a:cs typeface="Gill Sans"/>
                <a:sym typeface="Gill Sans" charset="0"/>
              </a:rPr>
              <a:t>Weakly Bound Precursor State</a:t>
            </a:r>
            <a:endParaRPr lang="en-US" sz="2500" dirty="0">
              <a:latin typeface="Gill Sans"/>
              <a:ea typeface="ＭＳ Ｐゴシック" charset="0"/>
              <a:cs typeface="Gill Sans"/>
              <a:sym typeface="Gill Sans" charset="0"/>
            </a:endParaRPr>
          </a:p>
        </p:txBody>
      </p:sp>
      <p:pic>
        <p:nvPicPr>
          <p:cNvPr id="94213" name="Picture 21" descr="newplot_CO (dragged).pdf"/>
          <p:cNvPicPr>
            <a:picLocks noChangeAspect="1"/>
          </p:cNvPicPr>
          <p:nvPr/>
        </p:nvPicPr>
        <p:blipFill>
          <a:blip r:embed="rId5">
            <a:extLst>
              <a:ext uri="{28A0092B-C50C-407E-A947-70E740481C1C}">
                <a14:useLocalDpi xmlns:a14="http://schemas.microsoft.com/office/drawing/2010/main" val="0"/>
              </a:ext>
            </a:extLst>
          </a:blip>
          <a:srcRect l="10114"/>
          <a:stretch>
            <a:fillRect/>
          </a:stretch>
        </p:blipFill>
        <p:spPr bwMode="auto">
          <a:xfrm>
            <a:off x="1045902" y="1810495"/>
            <a:ext cx="4587627" cy="394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4" name="TextBox 22"/>
          <p:cNvSpPr txBox="1">
            <a:spLocks noChangeArrowheads="1"/>
          </p:cNvSpPr>
          <p:nvPr/>
        </p:nvSpPr>
        <p:spPr bwMode="auto">
          <a:xfrm>
            <a:off x="3220281" y="2054945"/>
            <a:ext cx="1096119" cy="372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120" tIns="32054" rIns="64120" bIns="32054">
            <a:spAutoFit/>
          </a:bodyPr>
          <a:lstStyle>
            <a:lvl1pPr defTabSz="649288"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defTabSz="649288"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defTabSz="649288"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defTabSz="649288"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defTabSz="649288"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defTabSz="6492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defTabSz="6492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defTabSz="6492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defTabSz="6492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eaLnBrk="1" fontAlgn="base" hangingPunct="1">
              <a:spcBef>
                <a:spcPct val="0"/>
              </a:spcBef>
              <a:spcAft>
                <a:spcPct val="0"/>
              </a:spcAft>
            </a:pPr>
            <a:r>
              <a:rPr lang="en-US" sz="2000">
                <a:latin typeface="Times New Roman" charset="0"/>
                <a:cs typeface="Times New Roman" charset="0"/>
              </a:rPr>
              <a:t>precursor</a:t>
            </a:r>
          </a:p>
        </p:txBody>
      </p:sp>
      <p:grpSp>
        <p:nvGrpSpPr>
          <p:cNvPr id="94215" name="Group 1"/>
          <p:cNvGrpSpPr>
            <a:grpSpLocks/>
          </p:cNvGrpSpPr>
          <p:nvPr/>
        </p:nvGrpSpPr>
        <p:grpSpPr bwMode="auto">
          <a:xfrm>
            <a:off x="2325068" y="4067474"/>
            <a:ext cx="5982526" cy="2519288"/>
            <a:chOff x="3306763" y="5784850"/>
            <a:chExt cx="8509164" cy="3582988"/>
          </a:xfrm>
        </p:grpSpPr>
        <p:pic>
          <p:nvPicPr>
            <p:cNvPr id="94226" name="Picture 3" descr="figurepumpprobe100914c.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06763" y="5784850"/>
              <a:ext cx="7953375" cy="358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27" name="TextBox 5"/>
            <p:cNvSpPr txBox="1">
              <a:spLocks noChangeArrowheads="1"/>
            </p:cNvSpPr>
            <p:nvPr/>
          </p:nvSpPr>
          <p:spPr bwMode="auto">
            <a:xfrm>
              <a:off x="6897689" y="6150970"/>
              <a:ext cx="1475124" cy="74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49288"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defTabSz="649288"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defTabSz="649288"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defTabSz="649288"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defTabSz="649288"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defTabSz="6492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defTabSz="6492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defTabSz="6492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defTabSz="6492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eaLnBrk="1" fontAlgn="base" hangingPunct="1">
                <a:spcBef>
                  <a:spcPct val="0"/>
                </a:spcBef>
                <a:spcAft>
                  <a:spcPct val="0"/>
                </a:spcAft>
              </a:pPr>
              <a:r>
                <a:rPr lang="en-US" sz="2800">
                  <a:latin typeface="Times New Roman" charset="0"/>
                  <a:cs typeface="Times New Roman" charset="0"/>
                </a:rPr>
                <a:t>~30%</a:t>
              </a:r>
            </a:p>
          </p:txBody>
        </p:sp>
        <p:sp>
          <p:nvSpPr>
            <p:cNvPr id="94228" name="TextBox 33"/>
            <p:cNvSpPr txBox="1">
              <a:spLocks noChangeArrowheads="1"/>
            </p:cNvSpPr>
            <p:nvPr/>
          </p:nvSpPr>
          <p:spPr bwMode="auto">
            <a:xfrm>
              <a:off x="10514013" y="6329364"/>
              <a:ext cx="1301914" cy="65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49288"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defTabSz="649288"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defTabSz="649288"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defTabSz="649288"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defTabSz="649288"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defTabSz="6492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defTabSz="6492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defTabSz="6492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defTabSz="6492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eaLnBrk="1" fontAlgn="base" hangingPunct="1">
                <a:spcBef>
                  <a:spcPct val="0"/>
                </a:spcBef>
                <a:spcAft>
                  <a:spcPct val="0"/>
                </a:spcAft>
              </a:pPr>
              <a:r>
                <a:rPr lang="en-US" sz="2400">
                  <a:latin typeface="Times New Roman" charset="0"/>
                  <a:cs typeface="Times New Roman" charset="0"/>
                </a:rPr>
                <a:t>~15%</a:t>
              </a:r>
            </a:p>
          </p:txBody>
        </p:sp>
      </p:grpSp>
      <p:sp>
        <p:nvSpPr>
          <p:cNvPr id="94216" name="TextBox 2"/>
          <p:cNvSpPr txBox="1">
            <a:spLocks noChangeArrowheads="1"/>
          </p:cNvSpPr>
          <p:nvPr/>
        </p:nvSpPr>
        <p:spPr bwMode="auto">
          <a:xfrm>
            <a:off x="1180951" y="2054945"/>
            <a:ext cx="1447726" cy="372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120" tIns="32054" rIns="64120" bIns="32054">
            <a:spAutoFit/>
          </a:bodyPr>
          <a:lstStyle>
            <a:lvl1pPr defTabSz="649288"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defTabSz="649288"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defTabSz="649288"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defTabSz="649288"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defTabSz="649288"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defTabSz="6492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defTabSz="6492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defTabSz="6492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defTabSz="6492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eaLnBrk="1" fontAlgn="base" hangingPunct="1">
              <a:spcBef>
                <a:spcPct val="0"/>
              </a:spcBef>
              <a:spcAft>
                <a:spcPct val="0"/>
              </a:spcAft>
            </a:pPr>
            <a:r>
              <a:rPr lang="en-US" sz="2000">
                <a:latin typeface="Times New Roman" charset="0"/>
                <a:cs typeface="Times New Roman" charset="0"/>
              </a:rPr>
              <a:t>chemisorbed</a:t>
            </a:r>
          </a:p>
        </p:txBody>
      </p:sp>
      <p:sp>
        <p:nvSpPr>
          <p:cNvPr id="94217" name="TextBox 20"/>
          <p:cNvSpPr txBox="1">
            <a:spLocks noChangeArrowheads="1"/>
          </p:cNvSpPr>
          <p:nvPr/>
        </p:nvSpPr>
        <p:spPr bwMode="auto">
          <a:xfrm rot="16200000">
            <a:off x="105482" y="3711972"/>
            <a:ext cx="1095003" cy="3237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4120" tIns="32054" rIns="64120" bIns="32054">
            <a:spAutoFit/>
          </a:bodyPr>
          <a:lstStyle>
            <a:lvl1pPr defTabSz="649288"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defTabSz="649288"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defTabSz="649288"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defTabSz="649288"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defTabSz="649288"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defTabSz="6492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defTabSz="6492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defTabSz="6492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defTabSz="6492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eaLnBrk="1" fontAlgn="base" hangingPunct="1">
              <a:spcBef>
                <a:spcPct val="0"/>
              </a:spcBef>
              <a:spcAft>
                <a:spcPct val="0"/>
              </a:spcAft>
            </a:pPr>
            <a:r>
              <a:rPr lang="en-US" sz="1700">
                <a:latin typeface="Arial" charset="0"/>
                <a:cs typeface="Arial" charset="0"/>
              </a:rPr>
              <a:t>Energy</a:t>
            </a:r>
            <a:r>
              <a:rPr lang="en-US" sz="1400">
                <a:latin typeface="Arial" charset="0"/>
                <a:cs typeface="Arial" charset="0"/>
              </a:rPr>
              <a:t>/eV</a:t>
            </a:r>
          </a:p>
        </p:txBody>
      </p:sp>
      <p:sp>
        <p:nvSpPr>
          <p:cNvPr id="94218" name="TextBox 21"/>
          <p:cNvSpPr txBox="1">
            <a:spLocks noChangeArrowheads="1"/>
          </p:cNvSpPr>
          <p:nvPr/>
        </p:nvSpPr>
        <p:spPr bwMode="auto">
          <a:xfrm>
            <a:off x="830462" y="3634384"/>
            <a:ext cx="229939" cy="28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120" tIns="32054" rIns="64120" bIns="32054">
            <a:spAutoFit/>
          </a:bodyPr>
          <a:lstStyle>
            <a:lvl1pPr defTabSz="649288"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defTabSz="649288"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defTabSz="649288"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defTabSz="649288"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defTabSz="649288"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defTabSz="6492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defTabSz="6492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defTabSz="6492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defTabSz="6492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eaLnBrk="1" fontAlgn="base" hangingPunct="1">
              <a:spcBef>
                <a:spcPct val="0"/>
              </a:spcBef>
              <a:spcAft>
                <a:spcPct val="0"/>
              </a:spcAft>
            </a:pPr>
            <a:r>
              <a:rPr lang="en-US" sz="1400">
                <a:latin typeface="Arial" charset="0"/>
                <a:cs typeface="Arial" charset="0"/>
              </a:rPr>
              <a:t>0</a:t>
            </a:r>
          </a:p>
        </p:txBody>
      </p:sp>
      <p:sp>
        <p:nvSpPr>
          <p:cNvPr id="94219" name="TextBox 22"/>
          <p:cNvSpPr txBox="1">
            <a:spLocks noChangeArrowheads="1"/>
          </p:cNvSpPr>
          <p:nvPr/>
        </p:nvSpPr>
        <p:spPr bwMode="auto">
          <a:xfrm>
            <a:off x="743396" y="4445869"/>
            <a:ext cx="290215" cy="28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120" tIns="32054" rIns="64120" bIns="32054">
            <a:spAutoFit/>
          </a:bodyPr>
          <a:lstStyle>
            <a:lvl1pPr defTabSz="649288"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defTabSz="649288"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defTabSz="649288"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defTabSz="649288"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defTabSz="649288"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defTabSz="6492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defTabSz="6492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defTabSz="6492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defTabSz="6492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eaLnBrk="1" fontAlgn="base" hangingPunct="1">
              <a:spcBef>
                <a:spcPct val="0"/>
              </a:spcBef>
              <a:spcAft>
                <a:spcPct val="0"/>
              </a:spcAft>
            </a:pPr>
            <a:r>
              <a:rPr lang="en-US" sz="1400">
                <a:latin typeface="Arial" charset="0"/>
                <a:cs typeface="Arial" charset="0"/>
              </a:rPr>
              <a:t>-1</a:t>
            </a:r>
          </a:p>
        </p:txBody>
      </p:sp>
      <p:sp>
        <p:nvSpPr>
          <p:cNvPr id="94220" name="TextBox 23"/>
          <p:cNvSpPr txBox="1">
            <a:spLocks noChangeArrowheads="1"/>
          </p:cNvSpPr>
          <p:nvPr/>
        </p:nvSpPr>
        <p:spPr bwMode="auto">
          <a:xfrm>
            <a:off x="805906" y="2790527"/>
            <a:ext cx="229939" cy="28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120" tIns="32054" rIns="64120" bIns="32054">
            <a:spAutoFit/>
          </a:bodyPr>
          <a:lstStyle>
            <a:lvl1pPr defTabSz="649288"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defTabSz="649288"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defTabSz="649288"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defTabSz="649288"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defTabSz="649288"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defTabSz="6492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defTabSz="6492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defTabSz="6492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defTabSz="6492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eaLnBrk="1" fontAlgn="base" hangingPunct="1">
              <a:spcBef>
                <a:spcPct val="0"/>
              </a:spcBef>
              <a:spcAft>
                <a:spcPct val="0"/>
              </a:spcAft>
            </a:pPr>
            <a:r>
              <a:rPr lang="en-US" sz="1400">
                <a:latin typeface="Arial" charset="0"/>
                <a:cs typeface="Arial" charset="0"/>
              </a:rPr>
              <a:t>1</a:t>
            </a:r>
          </a:p>
        </p:txBody>
      </p:sp>
      <p:sp>
        <p:nvSpPr>
          <p:cNvPr id="46102" name="TextBox 1"/>
          <p:cNvSpPr txBox="1">
            <a:spLocks noChangeArrowheads="1"/>
          </p:cNvSpPr>
          <p:nvPr/>
        </p:nvSpPr>
        <p:spPr bwMode="auto">
          <a:xfrm>
            <a:off x="4463728" y="6322220"/>
            <a:ext cx="1260202" cy="28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120" tIns="32054" rIns="64120" bIns="32054">
            <a:spAutoFit/>
          </a:bodyPr>
          <a:lstStyle>
            <a:lvl1pPr eaLnBrk="0" hangingPunct="0">
              <a:defRPr sz="3800">
                <a:solidFill>
                  <a:srgbClr val="000000"/>
                </a:solidFill>
                <a:latin typeface="Gill Sans" pitchFamily="1" charset="0"/>
                <a:ea typeface="ヒラギノ角ゴ ProN W3" pitchFamily="1" charset="-128"/>
                <a:sym typeface="Gill Sans" pitchFamily="1" charset="0"/>
              </a:defRPr>
            </a:lvl1pPr>
            <a:lvl2pPr marL="742950" indent="-285750" eaLnBrk="0" hangingPunct="0">
              <a:defRPr sz="3800">
                <a:solidFill>
                  <a:srgbClr val="000000"/>
                </a:solidFill>
                <a:latin typeface="Gill Sans" pitchFamily="1" charset="0"/>
                <a:ea typeface="ヒラギノ角ゴ ProN W3" pitchFamily="1" charset="-128"/>
                <a:sym typeface="Gill Sans" pitchFamily="1" charset="0"/>
              </a:defRPr>
            </a:lvl2pPr>
            <a:lvl3pPr marL="1143000" indent="-228600" eaLnBrk="0" hangingPunct="0">
              <a:defRPr sz="3800">
                <a:solidFill>
                  <a:srgbClr val="000000"/>
                </a:solidFill>
                <a:latin typeface="Gill Sans" pitchFamily="1" charset="0"/>
                <a:ea typeface="ヒラギノ角ゴ ProN W3" pitchFamily="1" charset="-128"/>
                <a:sym typeface="Gill Sans" pitchFamily="1" charset="0"/>
              </a:defRPr>
            </a:lvl3pPr>
            <a:lvl4pPr marL="1600200" indent="-228600" eaLnBrk="0" hangingPunct="0">
              <a:defRPr sz="3800">
                <a:solidFill>
                  <a:srgbClr val="000000"/>
                </a:solidFill>
                <a:latin typeface="Gill Sans" pitchFamily="1" charset="0"/>
                <a:ea typeface="ヒラギノ角ゴ ProN W3" pitchFamily="1" charset="-128"/>
                <a:sym typeface="Gill Sans" pitchFamily="1" charset="0"/>
              </a:defRPr>
            </a:lvl4pPr>
            <a:lvl5pPr marL="2057400" indent="-228600" eaLnBrk="0" hangingPunct="0">
              <a:defRPr sz="3800">
                <a:solidFill>
                  <a:srgbClr val="000000"/>
                </a:solidFill>
                <a:latin typeface="Gill Sans" pitchFamily="1" charset="0"/>
                <a:ea typeface="ヒラギノ角ゴ ProN W3" pitchFamily="1" charset="-128"/>
                <a:sym typeface="Gill Sans" pitchFamily="1" charset="0"/>
              </a:defRPr>
            </a:lvl5pPr>
            <a:lvl6pPr marL="2514600" indent="-228600" algn="ctr" eaLnBrk="0" fontAlgn="base" hangingPunct="0">
              <a:spcBef>
                <a:spcPct val="0"/>
              </a:spcBef>
              <a:spcAft>
                <a:spcPct val="0"/>
              </a:spcAft>
              <a:defRPr sz="3800">
                <a:solidFill>
                  <a:srgbClr val="000000"/>
                </a:solidFill>
                <a:latin typeface="Gill Sans" pitchFamily="1" charset="0"/>
                <a:ea typeface="ヒラギノ角ゴ ProN W3" pitchFamily="1" charset="-128"/>
                <a:sym typeface="Gill Sans" pitchFamily="1" charset="0"/>
              </a:defRPr>
            </a:lvl6pPr>
            <a:lvl7pPr marL="2971800" indent="-228600" algn="ctr" eaLnBrk="0" fontAlgn="base" hangingPunct="0">
              <a:spcBef>
                <a:spcPct val="0"/>
              </a:spcBef>
              <a:spcAft>
                <a:spcPct val="0"/>
              </a:spcAft>
              <a:defRPr sz="3800">
                <a:solidFill>
                  <a:srgbClr val="000000"/>
                </a:solidFill>
                <a:latin typeface="Gill Sans" pitchFamily="1" charset="0"/>
                <a:ea typeface="ヒラギノ角ゴ ProN W3" pitchFamily="1" charset="-128"/>
                <a:sym typeface="Gill Sans" pitchFamily="1" charset="0"/>
              </a:defRPr>
            </a:lvl7pPr>
            <a:lvl8pPr marL="3429000" indent="-228600" algn="ctr" eaLnBrk="0" fontAlgn="base" hangingPunct="0">
              <a:spcBef>
                <a:spcPct val="0"/>
              </a:spcBef>
              <a:spcAft>
                <a:spcPct val="0"/>
              </a:spcAft>
              <a:defRPr sz="3800">
                <a:solidFill>
                  <a:srgbClr val="000000"/>
                </a:solidFill>
                <a:latin typeface="Gill Sans" pitchFamily="1" charset="0"/>
                <a:ea typeface="ヒラギノ角ゴ ProN W3" pitchFamily="1" charset="-128"/>
                <a:sym typeface="Gill Sans" pitchFamily="1" charset="0"/>
              </a:defRPr>
            </a:lvl8pPr>
            <a:lvl9pPr marL="3886200" indent="-228600" algn="ctr" eaLnBrk="0" fontAlgn="base" hangingPunct="0">
              <a:spcBef>
                <a:spcPct val="0"/>
              </a:spcBef>
              <a:spcAft>
                <a:spcPct val="0"/>
              </a:spcAft>
              <a:defRPr sz="3800">
                <a:solidFill>
                  <a:srgbClr val="000000"/>
                </a:solidFill>
                <a:latin typeface="Gill Sans" pitchFamily="1" charset="0"/>
                <a:ea typeface="ヒラギノ角ゴ ProN W3" pitchFamily="1" charset="-128"/>
                <a:sym typeface="Gill Sans" pitchFamily="1" charset="0"/>
              </a:defRPr>
            </a:lvl9pPr>
          </a:lstStyle>
          <a:p>
            <a:pPr defTabSz="455901" eaLnBrk="1" fontAlgn="base" hangingPunct="1">
              <a:spcBef>
                <a:spcPct val="0"/>
              </a:spcBef>
              <a:spcAft>
                <a:spcPct val="0"/>
              </a:spcAft>
              <a:defRPr/>
            </a:pPr>
            <a:r>
              <a:rPr lang="en-US" sz="1400" dirty="0">
                <a:cs typeface="ヒラギノ角ゴ ProN W3" charset="0"/>
              </a:rPr>
              <a:t>Precursor state</a:t>
            </a:r>
          </a:p>
        </p:txBody>
      </p:sp>
      <p:sp>
        <p:nvSpPr>
          <p:cNvPr id="94222" name="TextBox 33"/>
          <p:cNvSpPr txBox="1">
            <a:spLocks noChangeArrowheads="1"/>
          </p:cNvSpPr>
          <p:nvPr/>
        </p:nvSpPr>
        <p:spPr bwMode="auto">
          <a:xfrm>
            <a:off x="7422803" y="5415868"/>
            <a:ext cx="915293" cy="460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89" tIns="45595" rIns="91189" bIns="45595">
            <a:spAutoFit/>
          </a:bodyPr>
          <a:lstStyle>
            <a:lvl1pPr defTabSz="649288"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defTabSz="649288"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defTabSz="649288"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defTabSz="649288"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defTabSz="649288"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defTabSz="6492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defTabSz="6492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defTabSz="6492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defTabSz="649288"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eaLnBrk="1" fontAlgn="base" hangingPunct="1">
              <a:spcBef>
                <a:spcPct val="0"/>
              </a:spcBef>
              <a:spcAft>
                <a:spcPct val="0"/>
              </a:spcAft>
            </a:pPr>
            <a:r>
              <a:rPr lang="en-US" sz="2400">
                <a:latin typeface="Times New Roman" charset="0"/>
                <a:cs typeface="Times New Roman" charset="0"/>
              </a:rPr>
              <a:t>~15%</a:t>
            </a:r>
          </a:p>
        </p:txBody>
      </p:sp>
      <p:sp>
        <p:nvSpPr>
          <p:cNvPr id="94223" name="TextBox 2"/>
          <p:cNvSpPr txBox="1">
            <a:spLocks noChangeArrowheads="1"/>
          </p:cNvSpPr>
          <p:nvPr/>
        </p:nvSpPr>
        <p:spPr bwMode="auto">
          <a:xfrm>
            <a:off x="1644645" y="1511350"/>
            <a:ext cx="992507" cy="649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113" tIns="32050" rIns="64113" bIns="32050">
            <a:spAutoFit/>
          </a:bodyPr>
          <a:lstStyle>
            <a:lvl1pPr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algn="ctr" defTabSz="642552" eaLnBrk="1" fontAlgn="base" hangingPunct="1">
              <a:spcBef>
                <a:spcPct val="0"/>
              </a:spcBef>
              <a:spcAft>
                <a:spcPct val="0"/>
              </a:spcAft>
            </a:pPr>
            <a:r>
              <a:rPr lang="en-US" smtClean="0"/>
              <a:t>rigid</a:t>
            </a:r>
          </a:p>
        </p:txBody>
      </p:sp>
      <p:sp>
        <p:nvSpPr>
          <p:cNvPr id="22" name="TextBox 22"/>
          <p:cNvSpPr txBox="1">
            <a:spLocks noChangeArrowheads="1"/>
          </p:cNvSpPr>
          <p:nvPr/>
        </p:nvSpPr>
        <p:spPr bwMode="auto">
          <a:xfrm>
            <a:off x="2543065" y="1475632"/>
            <a:ext cx="2026382" cy="649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113" tIns="32050" rIns="64113" bIns="32050">
            <a:spAutoFit/>
          </a:bodyPr>
          <a:lstStyle>
            <a:lvl1pPr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algn="ctr" defTabSz="642552" eaLnBrk="1" fontAlgn="base" hangingPunct="1">
              <a:spcBef>
                <a:spcPct val="0"/>
              </a:spcBef>
              <a:spcAft>
                <a:spcPct val="0"/>
              </a:spcAft>
            </a:pPr>
            <a:r>
              <a:rPr lang="en-US" smtClean="0"/>
              <a:t>quasi free</a:t>
            </a:r>
          </a:p>
        </p:txBody>
      </p:sp>
      <p:sp>
        <p:nvSpPr>
          <p:cNvPr id="94225" name="TextBox 20"/>
          <p:cNvSpPr txBox="1">
            <a:spLocks noChangeArrowheads="1"/>
          </p:cNvSpPr>
          <p:nvPr/>
        </p:nvSpPr>
        <p:spPr bwMode="auto">
          <a:xfrm>
            <a:off x="7286625" y="6520917"/>
            <a:ext cx="1629668" cy="238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177" tIns="32085" rIns="64177" bIns="32085">
            <a:spAutoFit/>
          </a:bodyPr>
          <a:lstStyle>
            <a:lvl1pPr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algn="ctr" defTabSz="642552" eaLnBrk="1" fontAlgn="base" hangingPunct="1">
              <a:spcBef>
                <a:spcPct val="0"/>
              </a:spcBef>
              <a:spcAft>
                <a:spcPct val="0"/>
              </a:spcAft>
            </a:pPr>
            <a:r>
              <a:rPr lang="en-US" sz="1100"/>
              <a:t>Science </a:t>
            </a:r>
            <a:r>
              <a:rPr lang="en-US" sz="1100" b="1"/>
              <a:t>339</a:t>
            </a:r>
            <a:r>
              <a:rPr lang="en-US" sz="1100"/>
              <a:t>, 1302 (2013) </a:t>
            </a:r>
          </a:p>
        </p:txBody>
      </p:sp>
    </p:spTree>
    <p:extLst>
      <p:ext uri="{BB962C8B-B14F-4D97-AF65-F5344CB8AC3E}">
        <p14:creationId xmlns:p14="http://schemas.microsoft.com/office/powerpoint/2010/main" val="14322165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61172E-6 3.06202E-6 L 0.00134 -0.01661 " pathEditMode="relative" rAng="0" ptsTypes="AA">
                                      <p:cBhvr>
                                        <p:cTn id="6" dur="500" accel="50000" decel="50000" autoRev="1" fill="hold">
                                          <p:stCondLst>
                                            <p:cond delay="0"/>
                                          </p:stCondLst>
                                        </p:cTn>
                                        <p:tgtEl>
                                          <p:spTgt spid="22"/>
                                        </p:tgtEl>
                                        <p:attrNameLst>
                                          <p:attrName>ppt_x</p:attrName>
                                          <p:attrName>ppt_y</p:attrName>
                                        </p:attrNameLst>
                                      </p:cBhvr>
                                      <p:rCtr x="6100" y="-83000"/>
                                    </p:animMotion>
                                    <p:animRot by="1500000">
                                      <p:cBhvr>
                                        <p:cTn id="7" dur="250" fill="hold">
                                          <p:stCondLst>
                                            <p:cond delay="0"/>
                                          </p:stCondLst>
                                        </p:cTn>
                                        <p:tgtEl>
                                          <p:spTgt spid="22"/>
                                        </p:tgtEl>
                                        <p:attrNameLst>
                                          <p:attrName>r</p:attrName>
                                        </p:attrNameLst>
                                      </p:cBhvr>
                                    </p:animRot>
                                    <p:animRot by="-1500000">
                                      <p:cBhvr>
                                        <p:cTn id="8" dur="250" fill="hold">
                                          <p:stCondLst>
                                            <p:cond delay="250"/>
                                          </p:stCondLst>
                                        </p:cTn>
                                        <p:tgtEl>
                                          <p:spTgt spid="22"/>
                                        </p:tgtEl>
                                        <p:attrNameLst>
                                          <p:attrName>r</p:attrName>
                                        </p:attrNameLst>
                                      </p:cBhvr>
                                    </p:animRot>
                                    <p:animRot by="-1500000">
                                      <p:cBhvr>
                                        <p:cTn id="9" dur="250" fill="hold">
                                          <p:stCondLst>
                                            <p:cond delay="500"/>
                                          </p:stCondLst>
                                        </p:cTn>
                                        <p:tgtEl>
                                          <p:spTgt spid="22"/>
                                        </p:tgtEl>
                                        <p:attrNameLst>
                                          <p:attrName>r</p:attrName>
                                        </p:attrNameLst>
                                      </p:cBhvr>
                                    </p:animRot>
                                    <p:animRot by="1500000">
                                      <p:cBhvr>
                                        <p:cTn id="10" dur="250" fill="hold">
                                          <p:stCondLst>
                                            <p:cond delay="75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5699" y="-74704"/>
            <a:ext cx="9054962" cy="959678"/>
          </a:xfrm>
          <a:prstGeom prst="rect">
            <a:avLst/>
          </a:prstGeom>
          <a:noFill/>
        </p:spPr>
        <p:txBody>
          <a:bodyPr vert="horz" lIns="91274" tIns="45638" rIns="91274" bIns="45638"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altLang="ja-JP" sz="2400" dirty="0">
                <a:solidFill>
                  <a:srgbClr val="000000"/>
                </a:solidFill>
                <a:latin typeface="Arial"/>
                <a:ea typeface="ＭＳ Ｐゴシック"/>
                <a:cs typeface="Arial"/>
              </a:rPr>
              <a:t/>
            </a:r>
            <a:br>
              <a:rPr lang="en-US" altLang="ja-JP" sz="2400" dirty="0">
                <a:solidFill>
                  <a:srgbClr val="000000"/>
                </a:solidFill>
                <a:latin typeface="Arial"/>
                <a:ea typeface="ＭＳ Ｐゴシック"/>
                <a:cs typeface="Arial"/>
              </a:rPr>
            </a:br>
            <a:r>
              <a:rPr lang="en-US" sz="2400" dirty="0" smtClean="0">
                <a:solidFill>
                  <a:srgbClr val="000000"/>
                </a:solidFill>
                <a:latin typeface="Calibri"/>
                <a:cs typeface="Arial"/>
              </a:rPr>
              <a:t>New Instrument</a:t>
            </a:r>
            <a:endParaRPr lang="en-US" sz="2400" dirty="0">
              <a:solidFill>
                <a:srgbClr val="000000"/>
              </a:solidFill>
              <a:latin typeface="Arial"/>
              <a:ea typeface="Arial" charset="0"/>
              <a:cs typeface="Arial"/>
            </a:endParaRPr>
          </a:p>
        </p:txBody>
      </p:sp>
      <p:sp>
        <p:nvSpPr>
          <p:cNvPr id="3" name="TextBox 2"/>
          <p:cNvSpPr txBox="1"/>
          <p:nvPr/>
        </p:nvSpPr>
        <p:spPr>
          <a:xfrm>
            <a:off x="461721" y="1540934"/>
            <a:ext cx="8340735" cy="2739207"/>
          </a:xfrm>
          <a:prstGeom prst="rect">
            <a:avLst/>
          </a:prstGeom>
          <a:noFill/>
        </p:spPr>
        <p:txBody>
          <a:bodyPr wrap="none" lIns="91435" tIns="45718" rIns="91435" bIns="45718" rtlCol="0">
            <a:spAutoFit/>
          </a:bodyPr>
          <a:lstStyle/>
          <a:p>
            <a:pPr marL="342882" indent="-342882" algn="dist">
              <a:lnSpc>
                <a:spcPct val="120000"/>
              </a:lnSpc>
              <a:buFont typeface="Arial"/>
              <a:buChar char="•"/>
            </a:pPr>
            <a:r>
              <a:rPr lang="en-US" sz="2400" dirty="0" smtClean="0"/>
              <a:t>Small UHV instrument that is to transport to different facilities</a:t>
            </a:r>
            <a:endParaRPr lang="en-US" sz="2400" dirty="0" smtClean="0"/>
          </a:p>
          <a:p>
            <a:pPr marL="342882" indent="-342882" algn="dist">
              <a:lnSpc>
                <a:spcPct val="120000"/>
              </a:lnSpc>
              <a:buFont typeface="Arial"/>
              <a:buChar char="•"/>
            </a:pPr>
            <a:r>
              <a:rPr lang="en-US" sz="2400" dirty="0" smtClean="0"/>
              <a:t>Low 10</a:t>
            </a:r>
            <a:r>
              <a:rPr lang="en-US" sz="2400" baseline="30000" dirty="0" smtClean="0"/>
              <a:t>-10 </a:t>
            </a:r>
            <a:r>
              <a:rPr lang="en-US" sz="2400" dirty="0" err="1" smtClean="0"/>
              <a:t>torr</a:t>
            </a:r>
            <a:endParaRPr lang="en-US" sz="2400" dirty="0"/>
          </a:p>
          <a:p>
            <a:pPr marL="342882" indent="-342882" algn="dist">
              <a:lnSpc>
                <a:spcPct val="120000"/>
              </a:lnSpc>
              <a:buFont typeface="Arial"/>
              <a:buChar char="•"/>
            </a:pPr>
            <a:r>
              <a:rPr lang="en-US" sz="2400" dirty="0" smtClean="0"/>
              <a:t>One Chamber with two level</a:t>
            </a:r>
            <a:endParaRPr lang="en-US" sz="2400" dirty="0"/>
          </a:p>
          <a:p>
            <a:pPr marL="342882" indent="-342882" algn="dist">
              <a:lnSpc>
                <a:spcPct val="120000"/>
              </a:lnSpc>
              <a:buFont typeface="Arial"/>
              <a:buChar char="•"/>
            </a:pPr>
            <a:r>
              <a:rPr lang="en-US" sz="2400" dirty="0" smtClean="0"/>
              <a:t>Detector for total fluorescence yield</a:t>
            </a:r>
            <a:endParaRPr lang="en-US" sz="2400" dirty="0"/>
          </a:p>
          <a:p>
            <a:pPr marL="342882" indent="-342882" algn="dist">
              <a:lnSpc>
                <a:spcPct val="120000"/>
              </a:lnSpc>
              <a:buFont typeface="Arial"/>
              <a:buChar char="•"/>
            </a:pPr>
            <a:r>
              <a:rPr lang="en-US" sz="2400" dirty="0" smtClean="0"/>
              <a:t>Grating soft x-ray spectrometer</a:t>
            </a:r>
          </a:p>
          <a:p>
            <a:pPr marL="342882" indent="-342882" algn="dist">
              <a:lnSpc>
                <a:spcPct val="120000"/>
              </a:lnSpc>
              <a:buFont typeface="Arial"/>
              <a:buChar char="•"/>
            </a:pPr>
            <a:r>
              <a:rPr lang="en-US" sz="2400" dirty="0" smtClean="0"/>
              <a:t>To be used at LCLS, Fermi, XFEL but also FYSIKUM</a:t>
            </a:r>
            <a:endParaRPr lang="en-US" sz="2400" dirty="0" smtClean="0"/>
          </a:p>
        </p:txBody>
      </p:sp>
    </p:spTree>
    <p:extLst>
      <p:ext uri="{BB962C8B-B14F-4D97-AF65-F5344CB8AC3E}">
        <p14:creationId xmlns:p14="http://schemas.microsoft.com/office/powerpoint/2010/main" val="41820506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3"/>
          <p:cNvSpPr>
            <a:spLocks noGrp="1"/>
          </p:cNvSpPr>
          <p:nvPr>
            <p:ph type="title" idx="4294967295"/>
          </p:nvPr>
        </p:nvSpPr>
        <p:spPr bwMode="auto">
          <a:xfrm>
            <a:off x="12279" y="0"/>
            <a:ext cx="9144000" cy="1143000"/>
          </a:xfrm>
          <a:prstGeom prst="rect">
            <a:avLst/>
          </a:prstGeom>
          <a:noFill/>
          <a:extLst>
            <a:ext uri="{909E8E84-426E-40dd-AFC4-6F175D3DCCD1}">
              <a14:hiddenFill xmlns:a14="http://schemas.microsoft.com/office/drawing/2010/main">
                <a:solidFill>
                  <a:srgbClr val="953735"/>
                </a:solidFill>
              </a14:hiddenFill>
            </a:ext>
            <a:ext uri="{91240B29-F687-4f45-9708-019B960494DF}">
              <a14:hiddenLine xmlns:a14="http://schemas.microsoft.com/office/drawing/2010/main" w="9525">
                <a:solidFill>
                  <a:srgbClr val="4A7EBB"/>
                </a:solidFill>
                <a:miter lim="800000"/>
                <a:headEnd/>
                <a:tailEnd/>
              </a14:hiddenLine>
            </a:ext>
          </a:extLst>
        </p:spPr>
        <p:txBody>
          <a:bodyPr lIns="64132" tIns="32061" rIns="64132" bIns="32061"/>
          <a:lstStyle/>
          <a:p>
            <a:r>
              <a:rPr lang="en-US" sz="2500">
                <a:solidFill>
                  <a:srgbClr val="000000"/>
                </a:solidFill>
                <a:latin typeface="Gill Sans" charset="0"/>
                <a:ea typeface="ヒラギノ角ゴ ProN W3" charset="0"/>
                <a:cs typeface="ヒラギノ角ゴ ProN W3" charset="0"/>
              </a:rPr>
              <a:t>Collaboration</a:t>
            </a:r>
          </a:p>
        </p:txBody>
      </p:sp>
      <p:pic>
        <p:nvPicPr>
          <p:cNvPr id="69634" name="Picture 20"/>
          <p:cNvPicPr>
            <a:picLocks noChangeAspect="1"/>
          </p:cNvPicPr>
          <p:nvPr/>
        </p:nvPicPr>
        <p:blipFill>
          <a:blip r:embed="rId2">
            <a:extLst>
              <a:ext uri="{28A0092B-C50C-407E-A947-70E740481C1C}">
                <a14:useLocalDpi xmlns:a14="http://schemas.microsoft.com/office/drawing/2010/main" val="0"/>
              </a:ext>
            </a:extLst>
          </a:blip>
          <a:srcRect b="17999"/>
          <a:stretch>
            <a:fillRect/>
          </a:stretch>
        </p:blipFill>
        <p:spPr bwMode="auto">
          <a:xfrm>
            <a:off x="3984879" y="1339453"/>
            <a:ext cx="1730127" cy="516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0" y="1984623"/>
            <a:ext cx="8940850" cy="3594199"/>
          </a:xfrm>
          <a:prstGeom prst="rect">
            <a:avLst/>
          </a:prstGeom>
        </p:spPr>
        <p:txBody>
          <a:bodyPr lIns="91193" tIns="45597" rIns="91193" bIns="45597" anchor="ctr">
            <a:normAutofit lnSpcReduction="10000"/>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lnSpc>
                <a:spcPct val="90000"/>
              </a:lnSpc>
              <a:defRPr/>
            </a:pPr>
            <a:r>
              <a:rPr lang="en-US" dirty="0">
                <a:solidFill>
                  <a:schemeClr val="bg1"/>
                </a:solidFill>
                <a:latin typeface="Arial" pitchFamily="34" charset="0"/>
                <a:cs typeface="Arial" pitchFamily="34" charset="0"/>
              </a:rPr>
              <a:t>Ultrafast </a:t>
            </a:r>
            <a:r>
              <a:rPr lang="en-US" u="sng" dirty="0">
                <a:latin typeface="Arial" pitchFamily="34" charset="0"/>
                <a:cs typeface="Arial" pitchFamily="34" charset="0"/>
              </a:rPr>
              <a:t/>
            </a:r>
            <a:br>
              <a:rPr lang="en-US" u="sng" dirty="0">
                <a:latin typeface="Arial" pitchFamily="34" charset="0"/>
                <a:cs typeface="Arial" pitchFamily="34" charset="0"/>
              </a:rPr>
            </a:br>
            <a:r>
              <a:rPr lang="en-US" u="sng" dirty="0">
                <a:latin typeface="Arial" pitchFamily="34" charset="0"/>
                <a:cs typeface="Arial" pitchFamily="34" charset="0"/>
              </a:rPr>
              <a:t/>
            </a:r>
            <a:br>
              <a:rPr lang="en-US" u="sng" dirty="0">
                <a:latin typeface="Arial" pitchFamily="34" charset="0"/>
                <a:cs typeface="Arial" pitchFamily="34" charset="0"/>
              </a:rPr>
            </a:br>
            <a:r>
              <a:rPr lang="en-US" sz="2000" dirty="0" err="1">
                <a:latin typeface="Times New Roman" pitchFamily="18" charset="0"/>
                <a:cs typeface="Arial" pitchFamily="34" charset="0"/>
              </a:rPr>
              <a:t>Toyli</a:t>
            </a:r>
            <a:r>
              <a:rPr lang="en-US" sz="2000" dirty="0">
                <a:latin typeface="Times New Roman" pitchFamily="18" charset="0"/>
                <a:cs typeface="Arial" pitchFamily="34" charset="0"/>
              </a:rPr>
              <a:t> </a:t>
            </a:r>
            <a:r>
              <a:rPr lang="en-US" sz="2000" dirty="0" err="1">
                <a:latin typeface="Times New Roman" pitchFamily="18" charset="0"/>
                <a:cs typeface="Arial" pitchFamily="34" charset="0"/>
              </a:rPr>
              <a:t>Anniyev</a:t>
            </a:r>
            <a:r>
              <a:rPr lang="en-US" sz="2000" dirty="0">
                <a:solidFill>
                  <a:schemeClr val="accent2">
                    <a:lumMod val="60000"/>
                    <a:lumOff val="40000"/>
                  </a:schemeClr>
                </a:solidFill>
                <a:latin typeface="Times New Roman" pitchFamily="18" charset="0"/>
                <a:cs typeface="Arial" pitchFamily="34" charset="0"/>
              </a:rPr>
              <a:t>, </a:t>
            </a:r>
            <a:r>
              <a:rPr lang="en-US" sz="2000" dirty="0">
                <a:solidFill>
                  <a:srgbClr val="0070C0"/>
                </a:solidFill>
                <a:latin typeface="Times New Roman" pitchFamily="18" charset="0"/>
                <a:cs typeface="Arial" pitchFamily="34" charset="0"/>
              </a:rPr>
              <a:t>Martin </a:t>
            </a:r>
            <a:r>
              <a:rPr lang="en-US" sz="2000" dirty="0" err="1">
                <a:solidFill>
                  <a:srgbClr val="0070C0"/>
                </a:solidFill>
                <a:latin typeface="Times New Roman" pitchFamily="18" charset="0"/>
                <a:cs typeface="Arial" pitchFamily="34" charset="0"/>
              </a:rPr>
              <a:t>Beye</a:t>
            </a:r>
            <a:r>
              <a:rPr lang="en-US" sz="2000" dirty="0">
                <a:solidFill>
                  <a:srgbClr val="0070C0"/>
                </a:solidFill>
                <a:latin typeface="Times New Roman" pitchFamily="18" charset="0"/>
                <a:cs typeface="Arial" pitchFamily="34" charset="0"/>
              </a:rPr>
              <a:t>,</a:t>
            </a:r>
            <a:r>
              <a:rPr lang="en-US" sz="2000" dirty="0">
                <a:latin typeface="Times New Roman" pitchFamily="18" charset="0"/>
                <a:cs typeface="Arial" pitchFamily="34" charset="0"/>
              </a:rPr>
              <a:t> Ryan Coffee, Martina </a:t>
            </a:r>
            <a:r>
              <a:rPr lang="en-US" sz="2000" dirty="0" err="1">
                <a:latin typeface="Times New Roman" pitchFamily="18" charset="0"/>
                <a:cs typeface="Arial" pitchFamily="34" charset="0"/>
              </a:rPr>
              <a:t>Dell'Angela</a:t>
            </a:r>
            <a:r>
              <a:rPr lang="en-US" sz="2000" dirty="0">
                <a:latin typeface="Times New Roman" pitchFamily="18" charset="0"/>
                <a:cs typeface="Arial" pitchFamily="34" charset="0"/>
              </a:rPr>
              <a:t>,</a:t>
            </a:r>
            <a:br>
              <a:rPr lang="en-US" sz="2000" dirty="0">
                <a:latin typeface="Times New Roman" pitchFamily="18" charset="0"/>
                <a:cs typeface="Arial" pitchFamily="34" charset="0"/>
              </a:rPr>
            </a:br>
            <a:r>
              <a:rPr lang="en-US" sz="2000" dirty="0">
                <a:latin typeface="Times New Roman" pitchFamily="18" charset="0"/>
                <a:cs typeface="Arial" pitchFamily="34" charset="0"/>
              </a:rPr>
              <a:t> Alexander </a:t>
            </a:r>
            <a:r>
              <a:rPr lang="en-US" sz="2000" dirty="0" err="1">
                <a:latin typeface="Times New Roman" pitchFamily="18" charset="0"/>
                <a:cs typeface="Arial" pitchFamily="34" charset="0"/>
              </a:rPr>
              <a:t>Föhlisch</a:t>
            </a:r>
            <a:r>
              <a:rPr lang="en-US" sz="2000" dirty="0">
                <a:latin typeface="Times New Roman" pitchFamily="18" charset="0"/>
                <a:cs typeface="Arial" pitchFamily="34" charset="0"/>
              </a:rPr>
              <a:t>, </a:t>
            </a:r>
            <a:r>
              <a:rPr lang="en-US" sz="2000" dirty="0" err="1">
                <a:latin typeface="Times New Roman" pitchFamily="18" charset="0"/>
                <a:cs typeface="Arial" pitchFamily="34" charset="0"/>
              </a:rPr>
              <a:t>Jörgen</a:t>
            </a:r>
            <a:r>
              <a:rPr lang="en-US" sz="2000" dirty="0">
                <a:latin typeface="Times New Roman" pitchFamily="18" charset="0"/>
                <a:cs typeface="Arial" pitchFamily="34" charset="0"/>
              </a:rPr>
              <a:t> </a:t>
            </a:r>
            <a:r>
              <a:rPr lang="en-US" sz="2000" dirty="0" err="1">
                <a:latin typeface="Times New Roman" pitchFamily="18" charset="0"/>
                <a:cs typeface="Arial" pitchFamily="34" charset="0"/>
              </a:rPr>
              <a:t>Gladh</a:t>
            </a:r>
            <a:r>
              <a:rPr lang="en-US" sz="2000" dirty="0">
                <a:latin typeface="Times New Roman" pitchFamily="18" charset="0"/>
                <a:cs typeface="Arial" pitchFamily="34" charset="0"/>
              </a:rPr>
              <a:t>, Tetsuo Katayama, </a:t>
            </a:r>
            <a:r>
              <a:rPr lang="en-US" sz="2000" dirty="0" err="1">
                <a:latin typeface="Times New Roman" pitchFamily="18" charset="0"/>
                <a:cs typeface="Arial" pitchFamily="34" charset="0"/>
              </a:rPr>
              <a:t>Sarp</a:t>
            </a:r>
            <a:r>
              <a:rPr lang="en-US" sz="2000" dirty="0">
                <a:latin typeface="Times New Roman" pitchFamily="18" charset="0"/>
                <a:cs typeface="Arial" pitchFamily="34" charset="0"/>
              </a:rPr>
              <a:t> Kaya, Oleg </a:t>
            </a:r>
            <a:r>
              <a:rPr lang="en-US" sz="2000" dirty="0" err="1">
                <a:latin typeface="Times New Roman" pitchFamily="18" charset="0"/>
                <a:cs typeface="Arial" pitchFamily="34" charset="0"/>
              </a:rPr>
              <a:t>Krupin</a:t>
            </a:r>
            <a:r>
              <a:rPr lang="en-US" sz="2000" dirty="0">
                <a:latin typeface="Times New Roman" pitchFamily="18" charset="0"/>
                <a:cs typeface="Arial" pitchFamily="34" charset="0"/>
              </a:rPr>
              <a:t>, Jerry </a:t>
            </a:r>
            <a:r>
              <a:rPr lang="en-US" sz="2000" dirty="0" err="1">
                <a:latin typeface="Times New Roman" pitchFamily="18" charset="0"/>
                <a:cs typeface="Arial" pitchFamily="34" charset="0"/>
              </a:rPr>
              <a:t>LaRue</a:t>
            </a:r>
            <a:r>
              <a:rPr lang="en-US" sz="2000" dirty="0">
                <a:latin typeface="Times New Roman" pitchFamily="18" charset="0"/>
                <a:cs typeface="Arial" pitchFamily="34" charset="0"/>
              </a:rPr>
              <a:t>, Andreas </a:t>
            </a:r>
            <a:r>
              <a:rPr lang="en-US" sz="2000" dirty="0" err="1">
                <a:latin typeface="Times New Roman" pitchFamily="18" charset="0"/>
                <a:cs typeface="Arial" pitchFamily="34" charset="0"/>
              </a:rPr>
              <a:t>Møgelhøj</a:t>
            </a:r>
            <a:r>
              <a:rPr lang="en-US" sz="2000" dirty="0">
                <a:latin typeface="Times New Roman" pitchFamily="18" charset="0"/>
                <a:cs typeface="Arial" pitchFamily="34" charset="0"/>
              </a:rPr>
              <a:t>, </a:t>
            </a:r>
            <a:r>
              <a:rPr lang="en-US" sz="2000" dirty="0">
                <a:solidFill>
                  <a:srgbClr val="0070C0"/>
                </a:solidFill>
                <a:latin typeface="Times New Roman" pitchFamily="18" charset="0"/>
                <a:cs typeface="Arial" pitchFamily="34" charset="0"/>
              </a:rPr>
              <a:t>Anders Nilsson</a:t>
            </a:r>
            <a:r>
              <a:rPr lang="en-US" sz="2000" dirty="0">
                <a:latin typeface="Times New Roman" pitchFamily="18" charset="0"/>
                <a:cs typeface="Arial" pitchFamily="34" charset="0"/>
              </a:rPr>
              <a:t>, Dennis </a:t>
            </a:r>
            <a:r>
              <a:rPr lang="en-US" sz="2000" dirty="0" err="1">
                <a:latin typeface="Times New Roman" pitchFamily="18" charset="0"/>
                <a:cs typeface="Arial" pitchFamily="34" charset="0"/>
              </a:rPr>
              <a:t>Nordlund</a:t>
            </a:r>
            <a:r>
              <a:rPr lang="en-US" sz="2000" dirty="0">
                <a:latin typeface="Times New Roman" pitchFamily="18" charset="0"/>
                <a:cs typeface="Arial" pitchFamily="34" charset="0"/>
              </a:rPr>
              <a:t>, </a:t>
            </a:r>
            <a:r>
              <a:rPr lang="en-US" sz="2000" dirty="0">
                <a:solidFill>
                  <a:srgbClr val="0070C0"/>
                </a:solidFill>
                <a:latin typeface="Times New Roman" pitchFamily="18" charset="0"/>
                <a:cs typeface="Arial" pitchFamily="34" charset="0"/>
              </a:rPr>
              <a:t>Jens </a:t>
            </a:r>
            <a:r>
              <a:rPr lang="en-US" sz="2000" dirty="0" err="1">
                <a:solidFill>
                  <a:srgbClr val="0070C0"/>
                </a:solidFill>
                <a:latin typeface="Times New Roman" pitchFamily="18" charset="0"/>
                <a:cs typeface="Arial" pitchFamily="34" charset="0"/>
              </a:rPr>
              <a:t>Nørskov</a:t>
            </a:r>
            <a:r>
              <a:rPr lang="en-US" sz="2000" dirty="0">
                <a:latin typeface="Times New Roman" pitchFamily="18" charset="0"/>
                <a:cs typeface="Arial" pitchFamily="34" charset="0"/>
              </a:rPr>
              <a:t>, Hirohito Ogasawara, </a:t>
            </a:r>
            <a:r>
              <a:rPr lang="en-US" sz="2000" dirty="0" err="1">
                <a:latin typeface="Times New Roman" pitchFamily="18" charset="0"/>
                <a:cs typeface="Arial" pitchFamily="34" charset="0"/>
              </a:rPr>
              <a:t>Henrik</a:t>
            </a:r>
            <a:r>
              <a:rPr lang="en-US" sz="2000" dirty="0">
                <a:latin typeface="Times New Roman" pitchFamily="18" charset="0"/>
                <a:cs typeface="Arial" pitchFamily="34" charset="0"/>
              </a:rPr>
              <a:t> </a:t>
            </a:r>
            <a:r>
              <a:rPr lang="en-US" sz="2000" dirty="0" err="1">
                <a:latin typeface="Times New Roman" pitchFamily="18" charset="0"/>
                <a:cs typeface="Arial" pitchFamily="34" charset="0"/>
              </a:rPr>
              <a:t>Öberg</a:t>
            </a:r>
            <a:r>
              <a:rPr lang="en-US" sz="2000" dirty="0">
                <a:solidFill>
                  <a:srgbClr val="0000FF"/>
                </a:solidFill>
                <a:latin typeface="Times New Roman" pitchFamily="18" charset="0"/>
                <a:cs typeface="Arial" pitchFamily="34" charset="0"/>
              </a:rPr>
              <a:t>, </a:t>
            </a:r>
            <a:r>
              <a:rPr lang="en-US" sz="2000" dirty="0" err="1">
                <a:solidFill>
                  <a:srgbClr val="0070C0"/>
                </a:solidFill>
                <a:latin typeface="Times New Roman" pitchFamily="18" charset="0"/>
                <a:cs typeface="Arial" pitchFamily="34" charset="0"/>
              </a:rPr>
              <a:t>Henrik</a:t>
            </a:r>
            <a:r>
              <a:rPr lang="en-US" sz="2000" dirty="0">
                <a:solidFill>
                  <a:srgbClr val="0070C0"/>
                </a:solidFill>
                <a:latin typeface="Times New Roman" pitchFamily="18" charset="0"/>
                <a:cs typeface="Arial" pitchFamily="34" charset="0"/>
              </a:rPr>
              <a:t> </a:t>
            </a:r>
            <a:r>
              <a:rPr lang="en-US" sz="2000" dirty="0" err="1">
                <a:solidFill>
                  <a:srgbClr val="0070C0"/>
                </a:solidFill>
                <a:latin typeface="Times New Roman" pitchFamily="18" charset="0"/>
                <a:cs typeface="Arial" pitchFamily="34" charset="0"/>
              </a:rPr>
              <a:t>Öström</a:t>
            </a:r>
            <a:r>
              <a:rPr lang="en-US" sz="2000" dirty="0">
                <a:latin typeface="Times New Roman" pitchFamily="18" charset="0"/>
                <a:cs typeface="Arial" pitchFamily="34" charset="0"/>
              </a:rPr>
              <a:t>, Frank </a:t>
            </a:r>
            <a:r>
              <a:rPr lang="en-US" sz="2000" dirty="0" err="1">
                <a:latin typeface="Times New Roman" pitchFamily="18" charset="0"/>
                <a:cs typeface="Arial" pitchFamily="34" charset="0"/>
              </a:rPr>
              <a:t>Abild</a:t>
            </a:r>
            <a:r>
              <a:rPr lang="en-US" sz="2000" dirty="0">
                <a:latin typeface="Times New Roman" pitchFamily="18" charset="0"/>
                <a:cs typeface="Arial" pitchFamily="34" charset="0"/>
              </a:rPr>
              <a:t>-Pedersen, </a:t>
            </a:r>
            <a:r>
              <a:rPr lang="en-US" sz="2000" dirty="0">
                <a:solidFill>
                  <a:srgbClr val="0070C0"/>
                </a:solidFill>
                <a:latin typeface="Times New Roman" pitchFamily="18" charset="0"/>
                <a:cs typeface="Arial" pitchFamily="34" charset="0"/>
              </a:rPr>
              <a:t>Lars GM </a:t>
            </a:r>
            <a:r>
              <a:rPr lang="en-US" sz="2000" dirty="0" err="1">
                <a:solidFill>
                  <a:srgbClr val="0070C0"/>
                </a:solidFill>
                <a:latin typeface="Times New Roman" pitchFamily="18" charset="0"/>
                <a:cs typeface="Arial" pitchFamily="34" charset="0"/>
              </a:rPr>
              <a:t>Pettersson</a:t>
            </a:r>
            <a:r>
              <a:rPr lang="en-US" sz="2000" dirty="0">
                <a:latin typeface="Times New Roman" pitchFamily="18" charset="0"/>
                <a:cs typeface="Arial" pitchFamily="34" charset="0"/>
              </a:rPr>
              <a:t>, William F </a:t>
            </a:r>
            <a:r>
              <a:rPr lang="en-US" sz="2000" dirty="0" err="1">
                <a:latin typeface="Times New Roman" pitchFamily="18" charset="0"/>
                <a:cs typeface="Arial" pitchFamily="34" charset="0"/>
              </a:rPr>
              <a:t>Schlotter</a:t>
            </a:r>
            <a:r>
              <a:rPr lang="en-US" sz="2000" dirty="0">
                <a:latin typeface="Times New Roman" pitchFamily="18" charset="0"/>
                <a:cs typeface="Arial" pitchFamily="34" charset="0"/>
              </a:rPr>
              <a:t>, Jonas A </a:t>
            </a:r>
            <a:r>
              <a:rPr lang="en-US" sz="2000" dirty="0" err="1">
                <a:latin typeface="Times New Roman" pitchFamily="18" charset="0"/>
                <a:cs typeface="Arial" pitchFamily="34" charset="0"/>
              </a:rPr>
              <a:t>Sellberg</a:t>
            </a:r>
            <a:r>
              <a:rPr lang="en-US" sz="2000" dirty="0">
                <a:latin typeface="Times New Roman" pitchFamily="18" charset="0"/>
                <a:cs typeface="Arial" pitchFamily="34" charset="0"/>
              </a:rPr>
              <a:t>, Florian </a:t>
            </a:r>
            <a:r>
              <a:rPr lang="en-US" sz="2000" dirty="0" err="1">
                <a:latin typeface="Times New Roman" pitchFamily="18" charset="0"/>
                <a:cs typeface="Arial" pitchFamily="34" charset="0"/>
              </a:rPr>
              <a:t>Sorgenfrei</a:t>
            </a:r>
            <a:r>
              <a:rPr lang="en-US" sz="2000" dirty="0">
                <a:latin typeface="Times New Roman" pitchFamily="18" charset="0"/>
                <a:cs typeface="Arial" pitchFamily="34" charset="0"/>
              </a:rPr>
              <a:t>, Joshua J Turner, </a:t>
            </a:r>
            <a:r>
              <a:rPr lang="en-US" sz="2000" dirty="0">
                <a:solidFill>
                  <a:srgbClr val="0070C0"/>
                </a:solidFill>
                <a:latin typeface="Times New Roman" pitchFamily="18" charset="0"/>
                <a:cs typeface="Arial" pitchFamily="34" charset="0"/>
              </a:rPr>
              <a:t>Martin Wolf</a:t>
            </a:r>
            <a:r>
              <a:rPr lang="en-US" sz="2000" dirty="0">
                <a:latin typeface="Times New Roman" pitchFamily="18" charset="0"/>
                <a:cs typeface="Arial" pitchFamily="34" charset="0"/>
              </a:rPr>
              <a:t>, </a:t>
            </a:r>
            <a:r>
              <a:rPr lang="en-US" sz="2000" dirty="0" err="1">
                <a:solidFill>
                  <a:srgbClr val="0070C0"/>
                </a:solidFill>
                <a:latin typeface="Times New Roman" pitchFamily="18" charset="0"/>
                <a:cs typeface="Arial" pitchFamily="34" charset="0"/>
              </a:rPr>
              <a:t>Wilfried</a:t>
            </a:r>
            <a:r>
              <a:rPr lang="en-US" sz="2000" dirty="0">
                <a:solidFill>
                  <a:srgbClr val="0070C0"/>
                </a:solidFill>
                <a:latin typeface="Times New Roman" pitchFamily="18" charset="0"/>
                <a:cs typeface="Arial" pitchFamily="34" charset="0"/>
              </a:rPr>
              <a:t> </a:t>
            </a:r>
            <a:r>
              <a:rPr lang="en-US" sz="2000" dirty="0" err="1">
                <a:solidFill>
                  <a:srgbClr val="0070C0"/>
                </a:solidFill>
                <a:latin typeface="Times New Roman" pitchFamily="18" charset="0"/>
                <a:cs typeface="Arial" pitchFamily="34" charset="0"/>
              </a:rPr>
              <a:t>Wurth</a:t>
            </a:r>
            <a:r>
              <a:rPr lang="en-US" sz="2000" dirty="0">
                <a:solidFill>
                  <a:srgbClr val="0070C0"/>
                </a:solidFill>
                <a:latin typeface="Times New Roman" pitchFamily="18" charset="0"/>
                <a:cs typeface="Arial" pitchFamily="34" charset="0"/>
              </a:rPr>
              <a:t>, </a:t>
            </a:r>
            <a:r>
              <a:rPr lang="en-US" sz="2000" dirty="0" err="1">
                <a:latin typeface="Times New Roman" pitchFamily="18" charset="0"/>
                <a:cs typeface="Arial" pitchFamily="34" charset="0"/>
              </a:rPr>
              <a:t>Honglian</a:t>
            </a:r>
            <a:r>
              <a:rPr lang="en-US" sz="2000" dirty="0">
                <a:latin typeface="Times New Roman" pitchFamily="18" charset="0"/>
                <a:cs typeface="Arial" pitchFamily="34" charset="0"/>
              </a:rPr>
              <a:t> </a:t>
            </a:r>
            <a:r>
              <a:rPr lang="en-US" sz="2000" dirty="0" err="1">
                <a:latin typeface="Times New Roman" pitchFamily="18" charset="0"/>
                <a:cs typeface="Arial" pitchFamily="34" charset="0"/>
              </a:rPr>
              <a:t>Xin</a:t>
            </a:r>
            <a:r>
              <a:rPr lang="en-US" sz="2000" dirty="0">
                <a:latin typeface="Times New Roman" pitchFamily="18" charset="0"/>
              </a:rPr>
              <a:t>	</a:t>
            </a:r>
            <a:r>
              <a:rPr lang="en-US" sz="2000" u="sng" dirty="0">
                <a:latin typeface="Times New Roman" pitchFamily="18" charset="0"/>
                <a:cs typeface="Arial" pitchFamily="34" charset="0"/>
              </a:rPr>
              <a:t/>
            </a:r>
            <a:br>
              <a:rPr lang="en-US" sz="2000" u="sng" dirty="0">
                <a:latin typeface="Times New Roman" pitchFamily="18" charset="0"/>
                <a:cs typeface="Arial" pitchFamily="34" charset="0"/>
              </a:rPr>
            </a:br>
            <a:r>
              <a:rPr lang="en-US" sz="2000" u="sng" dirty="0">
                <a:latin typeface="Times New Roman" pitchFamily="18" charset="0"/>
                <a:cs typeface="Arial" pitchFamily="34" charset="0"/>
              </a:rPr>
              <a:t/>
            </a:r>
            <a:br>
              <a:rPr lang="en-US" sz="2000" u="sng" dirty="0">
                <a:latin typeface="Times New Roman" pitchFamily="18" charset="0"/>
                <a:cs typeface="Arial" pitchFamily="34" charset="0"/>
              </a:rPr>
            </a:br>
            <a:r>
              <a:rPr lang="en-US" sz="2000" dirty="0">
                <a:latin typeface="Times New Roman" pitchFamily="18" charset="0"/>
              </a:rPr>
              <a:t>SLAC (SUNCAT, LCLS, SSRL)</a:t>
            </a:r>
            <a:br>
              <a:rPr lang="en-US" sz="2000" dirty="0">
                <a:latin typeface="Times New Roman" pitchFamily="18" charset="0"/>
              </a:rPr>
            </a:br>
            <a:r>
              <a:rPr lang="en-US" sz="2000" dirty="0">
                <a:latin typeface="Times New Roman" pitchFamily="18" charset="0"/>
              </a:rPr>
              <a:t>University of Hamburg and CFEL, Stockholm University, Helmholtz-</a:t>
            </a:r>
            <a:r>
              <a:rPr lang="en-US" sz="2000" dirty="0" err="1">
                <a:latin typeface="Times New Roman" pitchFamily="18" charset="0"/>
              </a:rPr>
              <a:t>Zentrum</a:t>
            </a:r>
            <a:r>
              <a:rPr lang="en-US" sz="2000" dirty="0">
                <a:latin typeface="Times New Roman" pitchFamily="18" charset="0"/>
              </a:rPr>
              <a:t> Berlin, Fritz Haber Institute, </a:t>
            </a:r>
            <a:r>
              <a:rPr lang="en-US" sz="2000" dirty="0">
                <a:latin typeface="Times New Roman" pitchFamily="18" charset="0"/>
                <a:cs typeface="Arial" pitchFamily="34" charset="0"/>
              </a:rPr>
              <a:t/>
            </a:r>
            <a:br>
              <a:rPr lang="en-US" sz="2000" dirty="0">
                <a:latin typeface="Times New Roman" pitchFamily="18" charset="0"/>
                <a:cs typeface="Arial" pitchFamily="34" charset="0"/>
              </a:rPr>
            </a:br>
            <a:r>
              <a:rPr lang="en-US" sz="1400" dirty="0">
                <a:latin typeface="Arial" pitchFamily="34" charset="0"/>
                <a:cs typeface="Arial" pitchFamily="34" charset="0"/>
              </a:rPr>
              <a:t/>
            </a:r>
            <a:br>
              <a:rPr lang="en-US" sz="1400" dirty="0">
                <a:latin typeface="Arial" pitchFamily="34" charset="0"/>
                <a:cs typeface="Arial" pitchFamily="34" charset="0"/>
              </a:rPr>
            </a:br>
            <a:endParaRPr lang="en-US" sz="1400" dirty="0">
              <a:latin typeface="Arial" pitchFamily="34" charset="0"/>
              <a:cs typeface="Arial" pitchFamily="34" charset="0"/>
            </a:endParaRPr>
          </a:p>
        </p:txBody>
      </p:sp>
      <p:pic>
        <p:nvPicPr>
          <p:cNvPr id="6963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93453" y="1187654"/>
            <a:ext cx="862831" cy="456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82099" y="1187654"/>
            <a:ext cx="748978" cy="456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31075" y="1187648"/>
            <a:ext cx="762372" cy="455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 y="1187648"/>
            <a:ext cx="774650" cy="764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Picture 11"/>
          <p:cNvPicPr>
            <a:picLocks noChangeAspect="1"/>
          </p:cNvPicPr>
          <p:nvPr/>
        </p:nvPicPr>
        <p:blipFill>
          <a:blip r:embed="rId7">
            <a:extLst>
              <a:ext uri="{28A0092B-C50C-407E-A947-70E740481C1C}">
                <a14:useLocalDpi xmlns:a14="http://schemas.microsoft.com/office/drawing/2010/main" val="0"/>
              </a:ext>
            </a:extLst>
          </a:blip>
          <a:srcRect b="14999"/>
          <a:stretch>
            <a:fillRect/>
          </a:stretch>
        </p:blipFill>
        <p:spPr bwMode="auto">
          <a:xfrm>
            <a:off x="786929" y="1213321"/>
            <a:ext cx="867296" cy="735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1" name="Picture 12"/>
          <p:cNvPicPr>
            <a:picLocks noChangeAspect="1"/>
          </p:cNvPicPr>
          <p:nvPr/>
        </p:nvPicPr>
        <p:blipFill>
          <a:blip r:embed="rId8">
            <a:extLst>
              <a:ext uri="{28A0092B-C50C-407E-A947-70E740481C1C}">
                <a14:useLocalDpi xmlns:a14="http://schemas.microsoft.com/office/drawing/2010/main" val="0"/>
              </a:ext>
            </a:extLst>
          </a:blip>
          <a:srcRect l="11250"/>
          <a:stretch>
            <a:fillRect/>
          </a:stretch>
        </p:blipFill>
        <p:spPr bwMode="auto">
          <a:xfrm>
            <a:off x="1668736" y="1289230"/>
            <a:ext cx="1443260" cy="60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2" name="Picture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883173" y="1327182"/>
            <a:ext cx="1005706" cy="55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32565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685800" y="152400"/>
            <a:ext cx="7772400" cy="533400"/>
          </a:xfrm>
        </p:spPr>
        <p:txBody>
          <a:bodyPr>
            <a:normAutofit fontScale="90000"/>
          </a:bodyPr>
          <a:lstStyle/>
          <a:p>
            <a:r>
              <a:rPr lang="en-US" sz="3600" b="1">
                <a:solidFill>
                  <a:schemeClr val="accent2"/>
                </a:solidFill>
              </a:rPr>
              <a:t>Water denser than ice</a:t>
            </a:r>
          </a:p>
        </p:txBody>
      </p:sp>
      <p:pic>
        <p:nvPicPr>
          <p:cNvPr id="125955" name="Picture 3" descr="Icebe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4117975" cy="5600700"/>
          </a:xfrm>
          <a:prstGeom prst="rect">
            <a:avLst/>
          </a:prstGeom>
          <a:noFill/>
          <a:extLst>
            <a:ext uri="{909E8E84-426E-40dd-AFC4-6F175D3DCCD1}">
              <a14:hiddenFill xmlns:a14="http://schemas.microsoft.com/office/drawing/2010/main">
                <a:solidFill>
                  <a:srgbClr val="FFFFFF"/>
                </a:solidFill>
              </a14:hiddenFill>
            </a:ext>
          </a:extLst>
        </p:spPr>
      </p:pic>
      <p:sp>
        <p:nvSpPr>
          <p:cNvPr id="125956" name="Text Box 4"/>
          <p:cNvSpPr txBox="1">
            <a:spLocks noChangeArrowheads="1"/>
          </p:cNvSpPr>
          <p:nvPr/>
        </p:nvSpPr>
        <p:spPr bwMode="auto">
          <a:xfrm>
            <a:off x="4648201" y="1676401"/>
            <a:ext cx="3962400" cy="830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5" tIns="45718" rIns="91435" bIns="45718">
            <a:spAutoFit/>
          </a:bodyPr>
          <a:lstStyle/>
          <a:p>
            <a:pPr algn="l">
              <a:spcBef>
                <a:spcPct val="50000"/>
              </a:spcBef>
            </a:pPr>
            <a:r>
              <a:rPr lang="en-US" sz="2400"/>
              <a:t>Density of the liquid higher than the solid</a:t>
            </a:r>
          </a:p>
        </p:txBody>
      </p:sp>
      <p:pic>
        <p:nvPicPr>
          <p:cNvPr id="6" name="Picture 2" descr="water4new"/>
          <p:cNvPicPr>
            <a:picLocks noChangeAspect="1" noChangeArrowheads="1"/>
          </p:cNvPicPr>
          <p:nvPr/>
        </p:nvPicPr>
        <p:blipFill>
          <a:blip r:embed="rId3"/>
          <a:srcRect/>
          <a:stretch>
            <a:fillRect/>
          </a:stretch>
        </p:blipFill>
        <p:spPr bwMode="auto">
          <a:xfrm>
            <a:off x="0" y="0"/>
            <a:ext cx="9144000" cy="7029450"/>
          </a:xfrm>
          <a:prstGeom prst="rect">
            <a:avLst/>
          </a:prstGeom>
          <a:noFill/>
          <a:ln w="9525">
            <a:noFill/>
            <a:miter lim="800000"/>
            <a:headEnd/>
            <a:tailEnd/>
          </a:ln>
        </p:spPr>
      </p:pic>
      <p:sp>
        <p:nvSpPr>
          <p:cNvPr id="8" name="Text Box 5"/>
          <p:cNvSpPr txBox="1">
            <a:spLocks noChangeArrowheads="1"/>
          </p:cNvSpPr>
          <p:nvPr/>
        </p:nvSpPr>
        <p:spPr bwMode="auto">
          <a:xfrm>
            <a:off x="228599" y="126495"/>
            <a:ext cx="8796867" cy="584776"/>
          </a:xfrm>
          <a:prstGeom prst="rect">
            <a:avLst/>
          </a:prstGeom>
          <a:noFill/>
          <a:ln w="9525">
            <a:noFill/>
            <a:miter lim="800000"/>
            <a:headEnd/>
            <a:tailEnd/>
          </a:ln>
        </p:spPr>
        <p:txBody>
          <a:bodyPr wrap="square" lIns="91435" tIns="45718" rIns="91435" bIns="45718">
            <a:prstTxWarp prst="textNoShape">
              <a:avLst/>
            </a:prstTxWarp>
            <a:spAutoFit/>
          </a:bodyPr>
          <a:lstStyle/>
          <a:p>
            <a:pPr algn="ctr"/>
            <a:r>
              <a:rPr lang="en-US" sz="3200" b="1" dirty="0">
                <a:solidFill>
                  <a:schemeClr val="bg1"/>
                </a:solidFill>
              </a:rPr>
              <a:t>Water Probed in Deep </a:t>
            </a:r>
            <a:r>
              <a:rPr lang="en-US" sz="3200" b="1" dirty="0" err="1">
                <a:solidFill>
                  <a:schemeClr val="bg1"/>
                </a:solidFill>
              </a:rPr>
              <a:t>Supercooling</a:t>
            </a:r>
            <a:r>
              <a:rPr lang="en-US" sz="3200" b="1" dirty="0">
                <a:solidFill>
                  <a:schemeClr val="bg1"/>
                </a:solidFill>
              </a:rPr>
              <a:t> </a:t>
            </a:r>
            <a:endParaRPr lang="en-US" sz="3200" i="1" dirty="0">
              <a:solidFill>
                <a:schemeClr val="bg1"/>
              </a:solidFill>
            </a:endParaRPr>
          </a:p>
        </p:txBody>
      </p:sp>
      <p:sp>
        <p:nvSpPr>
          <p:cNvPr id="7" name="TextBox 6"/>
          <p:cNvSpPr txBox="1"/>
          <p:nvPr/>
        </p:nvSpPr>
        <p:spPr>
          <a:xfrm>
            <a:off x="25400" y="6485465"/>
            <a:ext cx="2916662" cy="341198"/>
          </a:xfrm>
          <a:prstGeom prst="rect">
            <a:avLst/>
          </a:prstGeom>
          <a:noFill/>
        </p:spPr>
        <p:txBody>
          <a:bodyPr wrap="none" lIns="91435" tIns="45718" rIns="91435" bIns="45718" rtlCol="0">
            <a:spAutoFit/>
          </a:bodyPr>
          <a:lstStyle/>
          <a:p>
            <a:r>
              <a:rPr lang="en-US" sz="1600" dirty="0" err="1">
                <a:solidFill>
                  <a:schemeClr val="bg1"/>
                </a:solidFill>
              </a:rPr>
              <a:t>Sellberg</a:t>
            </a:r>
            <a:r>
              <a:rPr lang="en-US" sz="1600" dirty="0">
                <a:solidFill>
                  <a:schemeClr val="bg1"/>
                </a:solidFill>
              </a:rPr>
              <a:t> et al. Nature in press</a:t>
            </a:r>
          </a:p>
        </p:txBody>
      </p:sp>
    </p:spTree>
    <p:extLst>
      <p:ext uri="{BB962C8B-B14F-4D97-AF65-F5344CB8AC3E}">
        <p14:creationId xmlns:p14="http://schemas.microsoft.com/office/powerpoint/2010/main" val="393336364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title"/>
          </p:nvPr>
        </p:nvSpPr>
        <p:spPr>
          <a:xfrm>
            <a:off x="2238375" y="28576"/>
            <a:ext cx="4629150" cy="796925"/>
          </a:xfrm>
          <a:noFill/>
        </p:spPr>
        <p:txBody>
          <a:bodyPr anchorCtr="1"/>
          <a:lstStyle/>
          <a:p>
            <a:pPr eaLnBrk="1" hangingPunct="1"/>
            <a:r>
              <a:rPr lang="de-DE" sz="3600" b="1" dirty="0">
                <a:solidFill>
                  <a:srgbClr val="3366FF"/>
                </a:solidFill>
                <a:ea typeface="ＭＳ Ｐゴシック" pitchFamily="-105" charset="-128"/>
                <a:cs typeface="ＭＳ Ｐゴシック" pitchFamily="-105" charset="-128"/>
              </a:rPr>
              <a:t>The Blue Planet</a:t>
            </a:r>
          </a:p>
        </p:txBody>
      </p:sp>
      <p:pic>
        <p:nvPicPr>
          <p:cNvPr id="17411" name="Picture 4"/>
          <p:cNvPicPr>
            <a:picLocks noChangeAspect="1" noChangeArrowheads="1"/>
          </p:cNvPicPr>
          <p:nvPr/>
        </p:nvPicPr>
        <p:blipFill>
          <a:blip r:embed="rId3"/>
          <a:srcRect/>
          <a:stretch>
            <a:fillRect/>
          </a:stretch>
        </p:blipFill>
        <p:spPr bwMode="auto">
          <a:xfrm>
            <a:off x="1905001" y="914400"/>
            <a:ext cx="5408613" cy="5638800"/>
          </a:xfrm>
          <a:prstGeom prst="rect">
            <a:avLst/>
          </a:prstGeom>
          <a:noFill/>
          <a:ln w="9525">
            <a:noFill/>
            <a:miter lim="800000"/>
            <a:headEnd/>
            <a:tailEnd/>
          </a:ln>
        </p:spPr>
      </p:pic>
    </p:spTree>
    <p:extLst>
      <p:ext uri="{BB962C8B-B14F-4D97-AF65-F5344CB8AC3E}">
        <p14:creationId xmlns:p14="http://schemas.microsoft.com/office/powerpoint/2010/main" val="1617867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undulator-emis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905000"/>
            <a:ext cx="5605463"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5555" name="Text Box 3"/>
          <p:cNvSpPr txBox="1">
            <a:spLocks noChangeArrowheads="1"/>
          </p:cNvSpPr>
          <p:nvPr/>
        </p:nvSpPr>
        <p:spPr bwMode="auto">
          <a:xfrm>
            <a:off x="1420813" y="4953000"/>
            <a:ext cx="6697662"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rPr>
              <a:t>Each bunch contains </a:t>
            </a:r>
            <a:r>
              <a:rPr lang="en-US" sz="1800" i="1" smtClean="0">
                <a:solidFill>
                  <a:srgbClr val="000000"/>
                </a:solidFill>
              </a:rPr>
              <a:t>N</a:t>
            </a:r>
            <a:r>
              <a:rPr lang="en-US" sz="1800" baseline="-25000" smtClean="0">
                <a:solidFill>
                  <a:srgbClr val="000000"/>
                </a:solidFill>
              </a:rPr>
              <a:t>e </a:t>
            </a:r>
            <a:r>
              <a:rPr lang="en-US" sz="1800" smtClean="0">
                <a:solidFill>
                  <a:srgbClr val="000000"/>
                </a:solidFill>
              </a:rPr>
              <a:t>~ 10</a:t>
            </a:r>
            <a:r>
              <a:rPr lang="en-US" b="1" baseline="30000" smtClean="0">
                <a:solidFill>
                  <a:srgbClr val="000000"/>
                </a:solidFill>
              </a:rPr>
              <a:t>9  </a:t>
            </a:r>
            <a:r>
              <a:rPr lang="en-US" sz="1800" smtClean="0">
                <a:solidFill>
                  <a:srgbClr val="000000"/>
                </a:solidFill>
              </a:rPr>
              <a:t>electrons </a:t>
            </a:r>
          </a:p>
          <a:p>
            <a:pPr defTabSz="914400" eaLnBrk="1" fontAlgn="base" hangingPunct="1">
              <a:spcBef>
                <a:spcPct val="0"/>
              </a:spcBef>
              <a:spcAft>
                <a:spcPct val="0"/>
              </a:spcAft>
            </a:pPr>
            <a:r>
              <a:rPr lang="en-US" sz="1800" smtClean="0">
                <a:solidFill>
                  <a:srgbClr val="000000"/>
                </a:solidFill>
              </a:rPr>
              <a:t>…but electrons emit spontaneously </a:t>
            </a:r>
          </a:p>
          <a:p>
            <a:pPr defTabSz="914400" eaLnBrk="1" fontAlgn="base" hangingPunct="1">
              <a:spcBef>
                <a:spcPct val="0"/>
              </a:spcBef>
              <a:spcAft>
                <a:spcPct val="0"/>
              </a:spcAft>
            </a:pPr>
            <a:r>
              <a:rPr lang="en-US" sz="1800" smtClean="0">
                <a:solidFill>
                  <a:srgbClr val="000000"/>
                </a:solidFill>
              </a:rPr>
              <a:t>   photons not coherent </a:t>
            </a:r>
          </a:p>
          <a:p>
            <a:pPr defTabSz="914400" eaLnBrk="1" fontAlgn="base" hangingPunct="1">
              <a:spcBef>
                <a:spcPct val="0"/>
              </a:spcBef>
              <a:spcAft>
                <a:spcPct val="0"/>
              </a:spcAft>
            </a:pPr>
            <a:endParaRPr lang="en-US" sz="1800" smtClean="0">
              <a:solidFill>
                <a:srgbClr val="000000"/>
              </a:solidFill>
            </a:endParaRPr>
          </a:p>
          <a:p>
            <a:pPr defTabSz="914400" eaLnBrk="1" fontAlgn="base" hangingPunct="1">
              <a:spcBef>
                <a:spcPct val="0"/>
              </a:spcBef>
              <a:spcAft>
                <a:spcPct val="0"/>
              </a:spcAft>
            </a:pPr>
            <a:r>
              <a:rPr lang="en-US" sz="1800" smtClean="0">
                <a:solidFill>
                  <a:srgbClr val="000000"/>
                </a:solidFill>
              </a:rPr>
              <a:t>Intensity limited by independent photon emission – scales as </a:t>
            </a:r>
            <a:r>
              <a:rPr lang="en-US" sz="1800" i="1" smtClean="0">
                <a:solidFill>
                  <a:srgbClr val="000000"/>
                </a:solidFill>
              </a:rPr>
              <a:t>N</a:t>
            </a:r>
            <a:r>
              <a:rPr lang="en-US" sz="1800" baseline="-25000" smtClean="0">
                <a:solidFill>
                  <a:srgbClr val="000000"/>
                </a:solidFill>
              </a:rPr>
              <a:t>e</a:t>
            </a:r>
          </a:p>
        </p:txBody>
      </p:sp>
      <p:graphicFrame>
        <p:nvGraphicFramePr>
          <p:cNvPr id="24579" name="Object 4"/>
          <p:cNvGraphicFramePr>
            <a:graphicFrameLocks noGrp="1" noChangeAspect="1"/>
          </p:cNvGraphicFramePr>
          <p:nvPr>
            <p:ph idx="1"/>
          </p:nvPr>
        </p:nvGraphicFramePr>
        <p:xfrm>
          <a:off x="7162800" y="2057400"/>
          <a:ext cx="1060450" cy="857250"/>
        </p:xfrm>
        <a:graphic>
          <a:graphicData uri="http://schemas.openxmlformats.org/presentationml/2006/ole">
            <mc:AlternateContent xmlns:mc="http://schemas.openxmlformats.org/markup-compatibility/2006">
              <mc:Choice xmlns:v="urn:schemas-microsoft-com:vml" Requires="v">
                <p:oleObj spid="_x0000_s45066" name="CorelDRAW" r:id="rId4" imgW="1257300" imgH="1028700" progId="">
                  <p:embed/>
                </p:oleObj>
              </mc:Choice>
              <mc:Fallback>
                <p:oleObj name="CorelDRAW" r:id="rId4" imgW="1257300" imgH="1028700"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2057400"/>
                        <a:ext cx="10604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35557" name="Rectangle 5"/>
          <p:cNvSpPr>
            <a:spLocks noChangeArrowheads="1"/>
          </p:cNvSpPr>
          <p:nvPr/>
        </p:nvSpPr>
        <p:spPr bwMode="auto">
          <a:xfrm>
            <a:off x="0" y="228600"/>
            <a:ext cx="9144000" cy="639763"/>
          </a:xfrm>
          <a:prstGeom prst="rect">
            <a:avLst/>
          </a:prstGeom>
          <a:solidFill>
            <a:schemeClr val="bg1"/>
          </a:solidFill>
          <a:ln w="9525">
            <a:noFill/>
            <a:miter lim="800000"/>
            <a:headEnd/>
            <a:tailEnd/>
          </a:ln>
          <a:effectLst/>
        </p:spPr>
        <p:txBody>
          <a:bodyPr lIns="91425" tIns="45713" rIns="91425" bIns="45713" anchor="ctr"/>
          <a:lstStyle/>
          <a:p>
            <a:pPr algn="ctr" defTabSz="914400" fontAlgn="base">
              <a:spcBef>
                <a:spcPct val="0"/>
              </a:spcBef>
              <a:spcAft>
                <a:spcPct val="0"/>
              </a:spcAft>
              <a:defRPr/>
            </a:pPr>
            <a:r>
              <a:rPr lang="en-US" sz="2800" b="1" dirty="0">
                <a:solidFill>
                  <a:srgbClr val="000000"/>
                </a:solidFill>
                <a:effectLst>
                  <a:outerShdw blurRad="38100" dist="38100" dir="2700000" algn="tl">
                    <a:srgbClr val="DDDDDD"/>
                  </a:outerShdw>
                </a:effectLst>
                <a:latin typeface="Calibri"/>
                <a:ea typeface="ＭＳ Ｐゴシック" charset="0"/>
                <a:cs typeface="Calibri"/>
              </a:rPr>
              <a:t>Synchrotron radiation from </a:t>
            </a:r>
            <a:r>
              <a:rPr lang="en-US" sz="2800" b="1" dirty="0" err="1">
                <a:solidFill>
                  <a:srgbClr val="000000"/>
                </a:solidFill>
                <a:effectLst>
                  <a:outerShdw blurRad="38100" dist="38100" dir="2700000" algn="tl">
                    <a:srgbClr val="DDDDDD"/>
                  </a:outerShdw>
                </a:effectLst>
                <a:latin typeface="Calibri"/>
                <a:ea typeface="ＭＳ Ｐゴシック" charset="0"/>
                <a:cs typeface="Calibri"/>
              </a:rPr>
              <a:t>undulator</a:t>
            </a:r>
            <a:r>
              <a:rPr lang="en-US" sz="2800" b="1" dirty="0">
                <a:solidFill>
                  <a:srgbClr val="000000"/>
                </a:solidFill>
                <a:effectLst>
                  <a:outerShdw blurRad="38100" dist="38100" dir="2700000" algn="tl">
                    <a:srgbClr val="DDDDDD"/>
                  </a:outerShdw>
                </a:effectLst>
                <a:latin typeface="Calibri"/>
                <a:ea typeface="ＭＳ Ｐゴシック" charset="0"/>
                <a:cs typeface="Calibri"/>
              </a:rPr>
              <a:t> in storage ring</a:t>
            </a:r>
          </a:p>
        </p:txBody>
      </p:sp>
      <p:sp>
        <p:nvSpPr>
          <p:cNvPr id="24581" name="Text Box 6"/>
          <p:cNvSpPr txBox="1">
            <a:spLocks noChangeArrowheads="1"/>
          </p:cNvSpPr>
          <p:nvPr/>
        </p:nvSpPr>
        <p:spPr bwMode="auto">
          <a:xfrm>
            <a:off x="1066800" y="3962400"/>
            <a:ext cx="18399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smtClean="0">
                <a:solidFill>
                  <a:srgbClr val="000000"/>
                </a:solidFill>
              </a:rPr>
              <a:t>electron bunch</a:t>
            </a:r>
          </a:p>
          <a:p>
            <a:pPr defTabSz="914400" eaLnBrk="1" fontAlgn="base" hangingPunct="1">
              <a:spcBef>
                <a:spcPct val="0"/>
              </a:spcBef>
              <a:spcAft>
                <a:spcPct val="0"/>
              </a:spcAft>
            </a:pPr>
            <a:r>
              <a:rPr lang="en-US" sz="1800" b="1" smtClean="0">
                <a:solidFill>
                  <a:srgbClr val="000000"/>
                </a:solidFill>
              </a:rPr>
              <a:t>   ~ 1cm long</a:t>
            </a:r>
          </a:p>
        </p:txBody>
      </p:sp>
      <p:sp>
        <p:nvSpPr>
          <p:cNvPr id="24582" name="Text Box 7"/>
          <p:cNvSpPr txBox="1">
            <a:spLocks noChangeArrowheads="1"/>
          </p:cNvSpPr>
          <p:nvPr/>
        </p:nvSpPr>
        <p:spPr bwMode="auto">
          <a:xfrm>
            <a:off x="762000" y="1066800"/>
            <a:ext cx="6356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rPr>
              <a:t>Electron bunch is “stored” in ring and used over and over…..</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55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555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sz="3600" b="1">
                <a:solidFill>
                  <a:schemeClr val="accent2"/>
                </a:solidFill>
                <a:ea typeface="ＭＳ Ｐゴシック" pitchFamily="-105" charset="-128"/>
                <a:cs typeface="ＭＳ Ｐゴシック" pitchFamily="-105" charset="-128"/>
              </a:rPr>
              <a:t>Climate Change Water Issues</a:t>
            </a:r>
          </a:p>
        </p:txBody>
      </p:sp>
      <p:pic>
        <p:nvPicPr>
          <p:cNvPr id="19459" name="Picture 3" descr="Desktop-2"/>
          <p:cNvPicPr>
            <a:picLocks noChangeAspect="1" noChangeArrowheads="1"/>
          </p:cNvPicPr>
          <p:nvPr/>
        </p:nvPicPr>
        <p:blipFill>
          <a:blip r:embed="rId2"/>
          <a:srcRect/>
          <a:stretch>
            <a:fillRect/>
          </a:stretch>
        </p:blipFill>
        <p:spPr bwMode="auto">
          <a:xfrm>
            <a:off x="-2268537" y="-2686050"/>
            <a:ext cx="11677651" cy="10579100"/>
          </a:xfrm>
          <a:prstGeom prst="rect">
            <a:avLst/>
          </a:prstGeom>
          <a:noFill/>
          <a:ln w="9525">
            <a:noFill/>
            <a:miter lim="800000"/>
            <a:headEnd/>
            <a:tailEnd/>
          </a:ln>
        </p:spPr>
      </p:pic>
      <p:sp>
        <p:nvSpPr>
          <p:cNvPr id="19460" name="Text Box 4"/>
          <p:cNvSpPr txBox="1">
            <a:spLocks noChangeArrowheads="1"/>
          </p:cNvSpPr>
          <p:nvPr/>
        </p:nvSpPr>
        <p:spPr bwMode="auto">
          <a:xfrm>
            <a:off x="1527175" y="-490538"/>
            <a:ext cx="184150" cy="641351"/>
          </a:xfrm>
          <a:prstGeom prst="rect">
            <a:avLst/>
          </a:prstGeom>
          <a:noFill/>
          <a:ln w="9525">
            <a:noFill/>
            <a:miter lim="800000"/>
            <a:headEnd/>
            <a:tailEnd/>
          </a:ln>
        </p:spPr>
        <p:txBody>
          <a:bodyPr wrap="none" lIns="91435" tIns="45718" rIns="91435" bIns="45718">
            <a:prstTxWarp prst="textNoShape">
              <a:avLst/>
            </a:prstTxWarp>
            <a:spAutoFit/>
          </a:bodyPr>
          <a:lstStyle/>
          <a:p>
            <a:pPr algn="l"/>
            <a:endParaRPr lang="en-US" sz="3600" b="1">
              <a:latin typeface="Arial" pitchFamily="-105" charset="0"/>
            </a:endParaRPr>
          </a:p>
        </p:txBody>
      </p:sp>
      <p:pic>
        <p:nvPicPr>
          <p:cNvPr id="19461" name="Picture 5" descr="water4new"/>
          <p:cNvPicPr>
            <a:picLocks noChangeAspect="1" noChangeArrowheads="1"/>
          </p:cNvPicPr>
          <p:nvPr/>
        </p:nvPicPr>
        <p:blipFill>
          <a:blip r:embed="rId3"/>
          <a:srcRect/>
          <a:stretch>
            <a:fillRect/>
          </a:stretch>
        </p:blipFill>
        <p:spPr bwMode="auto">
          <a:xfrm>
            <a:off x="-2341563" y="-5980112"/>
            <a:ext cx="11882438" cy="8661401"/>
          </a:xfrm>
          <a:prstGeom prst="rect">
            <a:avLst/>
          </a:prstGeom>
          <a:noFill/>
          <a:ln w="9525">
            <a:noFill/>
            <a:miter lim="800000"/>
            <a:headEnd/>
            <a:tailEnd/>
          </a:ln>
        </p:spPr>
      </p:pic>
      <p:sp>
        <p:nvSpPr>
          <p:cNvPr id="19462" name="Text Box 6"/>
          <p:cNvSpPr txBox="1">
            <a:spLocks noChangeArrowheads="1"/>
          </p:cNvSpPr>
          <p:nvPr/>
        </p:nvSpPr>
        <p:spPr bwMode="auto">
          <a:xfrm>
            <a:off x="304800" y="-96837"/>
            <a:ext cx="7574640" cy="1206819"/>
          </a:xfrm>
          <a:prstGeom prst="rect">
            <a:avLst/>
          </a:prstGeom>
          <a:noFill/>
          <a:ln w="9525">
            <a:noFill/>
            <a:miter lim="800000"/>
            <a:headEnd/>
            <a:tailEnd/>
          </a:ln>
        </p:spPr>
        <p:txBody>
          <a:bodyPr wrap="none" lIns="91435" tIns="45718" rIns="91435" bIns="45718">
            <a:prstTxWarp prst="textNoShape">
              <a:avLst/>
            </a:prstTxWarp>
            <a:spAutoFit/>
          </a:bodyPr>
          <a:lstStyle/>
          <a:p>
            <a:r>
              <a:rPr lang="en-US" sz="4400" b="1">
                <a:solidFill>
                  <a:schemeClr val="bg1"/>
                </a:solidFill>
              </a:rPr>
              <a:t>Access to Clean Water</a:t>
            </a:r>
          </a:p>
          <a:p>
            <a:r>
              <a:rPr lang="en-US" sz="2800" b="1">
                <a:solidFill>
                  <a:schemeClr val="bg1"/>
                </a:solidFill>
              </a:rPr>
              <a:t>The Challenge for the World with Climate Change</a:t>
            </a:r>
          </a:p>
        </p:txBody>
      </p:sp>
      <p:sp>
        <p:nvSpPr>
          <p:cNvPr id="19463" name="Text Box 7"/>
          <p:cNvSpPr txBox="1">
            <a:spLocks noChangeArrowheads="1"/>
          </p:cNvSpPr>
          <p:nvPr/>
        </p:nvSpPr>
        <p:spPr bwMode="auto">
          <a:xfrm>
            <a:off x="125413" y="6308726"/>
            <a:ext cx="2585948" cy="373659"/>
          </a:xfrm>
          <a:prstGeom prst="rect">
            <a:avLst/>
          </a:prstGeom>
          <a:noFill/>
          <a:ln w="9525">
            <a:noFill/>
            <a:miter lim="800000"/>
            <a:headEnd/>
            <a:tailEnd/>
          </a:ln>
        </p:spPr>
        <p:txBody>
          <a:bodyPr wrap="none" lIns="91435" tIns="45718" rIns="91435" bIns="45718">
            <a:prstTxWarp prst="textNoShape">
              <a:avLst/>
            </a:prstTxWarp>
            <a:spAutoFit/>
          </a:bodyPr>
          <a:lstStyle/>
          <a:p>
            <a:r>
              <a:rPr lang="en-US">
                <a:solidFill>
                  <a:schemeClr val="bg1"/>
                </a:solidFill>
              </a:rPr>
              <a:t>Gore, Inconvenient Truth</a:t>
            </a:r>
          </a:p>
        </p:txBody>
      </p:sp>
    </p:spTree>
    <p:extLst>
      <p:ext uri="{BB962C8B-B14F-4D97-AF65-F5344CB8AC3E}">
        <p14:creationId xmlns:p14="http://schemas.microsoft.com/office/powerpoint/2010/main" val="37696803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838200" y="0"/>
            <a:ext cx="7772400" cy="914400"/>
          </a:xfrm>
        </p:spPr>
        <p:txBody>
          <a:bodyPr/>
          <a:lstStyle/>
          <a:p>
            <a:r>
              <a:rPr lang="en-US" sz="3600" dirty="0" smtClean="0"/>
              <a:t>Unusual Properties</a:t>
            </a:r>
            <a:endParaRPr lang="en-US" sz="3600" dirty="0"/>
          </a:p>
        </p:txBody>
      </p:sp>
      <p:pic>
        <p:nvPicPr>
          <p:cNvPr id="230405" name="Picture 5" descr="glass_of_icewater_150d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1" y="1219200"/>
            <a:ext cx="3232888" cy="4372529"/>
          </a:xfrm>
          <a:prstGeom prst="rect">
            <a:avLst/>
          </a:prstGeom>
          <a:noFill/>
          <a:extLst>
            <a:ext uri="{909E8E84-426E-40dd-AFC4-6F175D3DCCD1}">
              <a14:hiddenFill xmlns:a14="http://schemas.microsoft.com/office/drawing/2010/main">
                <a:solidFill>
                  <a:srgbClr val="FFFFFF"/>
                </a:solidFill>
              </a14:hiddenFill>
            </a:ext>
          </a:extLst>
        </p:spPr>
      </p:pic>
      <p:sp>
        <p:nvSpPr>
          <p:cNvPr id="230406" name="Text Box 6"/>
          <p:cNvSpPr txBox="1">
            <a:spLocks noChangeArrowheads="1"/>
          </p:cNvSpPr>
          <p:nvPr/>
        </p:nvSpPr>
        <p:spPr bwMode="auto">
          <a:xfrm>
            <a:off x="466725" y="6294437"/>
            <a:ext cx="42576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r>
              <a:rPr lang="en-US" dirty="0"/>
              <a:t>At the bottom of the glass is 4 </a:t>
            </a:r>
            <a:r>
              <a:rPr lang="en-GB" altLang="ja-JP" dirty="0">
                <a:cs typeface="ＭＳ Ｐゴシック" charset="0"/>
              </a:rPr>
              <a:t>°</a:t>
            </a:r>
            <a:r>
              <a:rPr lang="en-US" dirty="0"/>
              <a:t>C water </a:t>
            </a:r>
          </a:p>
        </p:txBody>
      </p:sp>
      <p:grpSp>
        <p:nvGrpSpPr>
          <p:cNvPr id="230425" name="Group 25"/>
          <p:cNvGrpSpPr>
            <a:grpSpLocks/>
          </p:cNvGrpSpPr>
          <p:nvPr/>
        </p:nvGrpSpPr>
        <p:grpSpPr bwMode="auto">
          <a:xfrm>
            <a:off x="4724400" y="2663825"/>
            <a:ext cx="3810000" cy="2695575"/>
            <a:chOff x="2976" y="1678"/>
            <a:chExt cx="2400" cy="1698"/>
          </a:xfrm>
        </p:grpSpPr>
        <p:pic>
          <p:nvPicPr>
            <p:cNvPr id="230404" name="Picture 4" descr="density maxim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 y="1872"/>
              <a:ext cx="2352" cy="1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7" name="Text Box 7"/>
            <p:cNvSpPr txBox="1">
              <a:spLocks noChangeArrowheads="1"/>
            </p:cNvSpPr>
            <p:nvPr/>
          </p:nvSpPr>
          <p:spPr bwMode="auto">
            <a:xfrm>
              <a:off x="3360" y="2832"/>
              <a:ext cx="1824" cy="544"/>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spcBef>
                  <a:spcPct val="50000"/>
                </a:spcBef>
              </a:pPr>
              <a:r>
                <a:rPr lang="en-US">
                  <a:solidFill>
                    <a:schemeClr val="bg1"/>
                  </a:solidFill>
                </a:rPr>
                <a:t>Ssssssssssssssssssssssss</a:t>
              </a:r>
            </a:p>
            <a:p>
              <a:pPr>
                <a:spcBef>
                  <a:spcPct val="50000"/>
                </a:spcBef>
              </a:pPr>
              <a:endParaRPr lang="en-US">
                <a:solidFill>
                  <a:schemeClr val="bg1"/>
                </a:solidFill>
              </a:endParaRPr>
            </a:p>
          </p:txBody>
        </p:sp>
        <p:sp>
          <p:nvSpPr>
            <p:cNvPr id="230408" name="Line 8"/>
            <p:cNvSpPr>
              <a:spLocks noChangeShapeType="1"/>
            </p:cNvSpPr>
            <p:nvPr/>
          </p:nvSpPr>
          <p:spPr bwMode="auto">
            <a:xfrm flipV="1">
              <a:off x="4128" y="2880"/>
              <a:ext cx="0"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0409" name="Line 9"/>
            <p:cNvSpPr>
              <a:spLocks noChangeShapeType="1"/>
            </p:cNvSpPr>
            <p:nvPr/>
          </p:nvSpPr>
          <p:spPr bwMode="auto">
            <a:xfrm flipV="1">
              <a:off x="4368" y="2880"/>
              <a:ext cx="0"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0410" name="Line 10"/>
            <p:cNvSpPr>
              <a:spLocks noChangeShapeType="1"/>
            </p:cNvSpPr>
            <p:nvPr/>
          </p:nvSpPr>
          <p:spPr bwMode="auto">
            <a:xfrm flipV="1">
              <a:off x="4608" y="2880"/>
              <a:ext cx="0"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0411" name="Line 11"/>
            <p:cNvSpPr>
              <a:spLocks noChangeShapeType="1"/>
            </p:cNvSpPr>
            <p:nvPr/>
          </p:nvSpPr>
          <p:spPr bwMode="auto">
            <a:xfrm flipV="1">
              <a:off x="4848" y="2880"/>
              <a:ext cx="0"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0412" name="Line 12"/>
            <p:cNvSpPr>
              <a:spLocks noChangeShapeType="1"/>
            </p:cNvSpPr>
            <p:nvPr/>
          </p:nvSpPr>
          <p:spPr bwMode="auto">
            <a:xfrm flipV="1">
              <a:off x="3888" y="2880"/>
              <a:ext cx="0"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0413" name="Line 13"/>
            <p:cNvSpPr>
              <a:spLocks noChangeShapeType="1"/>
            </p:cNvSpPr>
            <p:nvPr/>
          </p:nvSpPr>
          <p:spPr bwMode="auto">
            <a:xfrm flipV="1">
              <a:off x="5088" y="2880"/>
              <a:ext cx="0"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0414" name="Text Box 14"/>
            <p:cNvSpPr txBox="1">
              <a:spLocks noChangeArrowheads="1"/>
            </p:cNvSpPr>
            <p:nvPr/>
          </p:nvSpPr>
          <p:spPr bwMode="auto">
            <a:xfrm>
              <a:off x="4272" y="2928"/>
              <a:ext cx="228"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r>
                <a:rPr lang="en-US" sz="1400"/>
                <a:t>25</a:t>
              </a:r>
            </a:p>
          </p:txBody>
        </p:sp>
        <p:sp>
          <p:nvSpPr>
            <p:cNvPr id="230415" name="Text Box 15"/>
            <p:cNvSpPr txBox="1">
              <a:spLocks noChangeArrowheads="1"/>
            </p:cNvSpPr>
            <p:nvPr/>
          </p:nvSpPr>
          <p:spPr bwMode="auto">
            <a:xfrm>
              <a:off x="4512" y="2928"/>
              <a:ext cx="228"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r>
                <a:rPr lang="en-US" sz="1400"/>
                <a:t>50</a:t>
              </a:r>
            </a:p>
          </p:txBody>
        </p:sp>
        <p:sp>
          <p:nvSpPr>
            <p:cNvPr id="230416" name="Text Box 16"/>
            <p:cNvSpPr txBox="1">
              <a:spLocks noChangeArrowheads="1"/>
            </p:cNvSpPr>
            <p:nvPr/>
          </p:nvSpPr>
          <p:spPr bwMode="auto">
            <a:xfrm>
              <a:off x="4752" y="2928"/>
              <a:ext cx="228"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r>
                <a:rPr lang="en-US" sz="1400"/>
                <a:t>75</a:t>
              </a:r>
            </a:p>
          </p:txBody>
        </p:sp>
        <p:sp>
          <p:nvSpPr>
            <p:cNvPr id="230417" name="Text Box 17"/>
            <p:cNvSpPr txBox="1">
              <a:spLocks noChangeArrowheads="1"/>
            </p:cNvSpPr>
            <p:nvPr/>
          </p:nvSpPr>
          <p:spPr bwMode="auto">
            <a:xfrm>
              <a:off x="4948" y="2928"/>
              <a:ext cx="284"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r>
                <a:rPr lang="en-US" sz="1400"/>
                <a:t>100</a:t>
              </a:r>
            </a:p>
          </p:txBody>
        </p:sp>
        <p:sp>
          <p:nvSpPr>
            <p:cNvPr id="230418" name="Text Box 18"/>
            <p:cNvSpPr txBox="1">
              <a:spLocks noChangeArrowheads="1"/>
            </p:cNvSpPr>
            <p:nvPr/>
          </p:nvSpPr>
          <p:spPr bwMode="auto">
            <a:xfrm>
              <a:off x="4052" y="2928"/>
              <a:ext cx="17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r>
                <a:rPr lang="en-US" sz="1400"/>
                <a:t>0</a:t>
              </a:r>
            </a:p>
          </p:txBody>
        </p:sp>
        <p:sp>
          <p:nvSpPr>
            <p:cNvPr id="230419" name="Text Box 19"/>
            <p:cNvSpPr txBox="1">
              <a:spLocks noChangeArrowheads="1"/>
            </p:cNvSpPr>
            <p:nvPr/>
          </p:nvSpPr>
          <p:spPr bwMode="auto">
            <a:xfrm>
              <a:off x="3744" y="2928"/>
              <a:ext cx="265"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r>
                <a:rPr lang="en-US" sz="1400"/>
                <a:t>-25</a:t>
              </a:r>
            </a:p>
          </p:txBody>
        </p:sp>
        <p:sp>
          <p:nvSpPr>
            <p:cNvPr id="230420" name="Text Box 20"/>
            <p:cNvSpPr txBox="1">
              <a:spLocks noChangeArrowheads="1"/>
            </p:cNvSpPr>
            <p:nvPr/>
          </p:nvSpPr>
          <p:spPr bwMode="auto">
            <a:xfrm>
              <a:off x="3504" y="2928"/>
              <a:ext cx="265"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r>
                <a:rPr lang="en-US" sz="1400"/>
                <a:t>-50</a:t>
              </a:r>
            </a:p>
          </p:txBody>
        </p:sp>
        <p:sp>
          <p:nvSpPr>
            <p:cNvPr id="230421" name="Text Box 21"/>
            <p:cNvSpPr txBox="1">
              <a:spLocks noChangeArrowheads="1"/>
            </p:cNvSpPr>
            <p:nvPr/>
          </p:nvSpPr>
          <p:spPr bwMode="auto">
            <a:xfrm>
              <a:off x="4022" y="3120"/>
              <a:ext cx="867"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r>
                <a:rPr lang="en-US" sz="1400"/>
                <a:t>Temperature/ </a:t>
              </a:r>
              <a:r>
                <a:rPr lang="en-GB" altLang="ja-JP" sz="1400">
                  <a:cs typeface="ＭＳ Ｐゴシック" charset="0"/>
                </a:rPr>
                <a:t>°</a:t>
              </a:r>
              <a:r>
                <a:rPr lang="en-US" sz="1400"/>
                <a:t>C</a:t>
              </a:r>
            </a:p>
          </p:txBody>
        </p:sp>
        <p:sp>
          <p:nvSpPr>
            <p:cNvPr id="230422" name="Line 22"/>
            <p:cNvSpPr>
              <a:spLocks noChangeShapeType="1"/>
            </p:cNvSpPr>
            <p:nvPr/>
          </p:nvSpPr>
          <p:spPr bwMode="auto">
            <a:xfrm>
              <a:off x="3648" y="2928"/>
              <a:ext cx="15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0423" name="Text Box 23"/>
            <p:cNvSpPr txBox="1">
              <a:spLocks noChangeArrowheads="1"/>
            </p:cNvSpPr>
            <p:nvPr/>
          </p:nvSpPr>
          <p:spPr bwMode="auto">
            <a:xfrm>
              <a:off x="2976" y="1968"/>
              <a:ext cx="384" cy="826"/>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spcBef>
                  <a:spcPct val="50000"/>
                </a:spcBef>
              </a:pPr>
              <a:r>
                <a:rPr lang="en-US">
                  <a:solidFill>
                    <a:schemeClr val="bg1"/>
                  </a:solidFill>
                </a:rPr>
                <a:t>dddddddddddd</a:t>
              </a:r>
            </a:p>
          </p:txBody>
        </p:sp>
        <p:sp>
          <p:nvSpPr>
            <p:cNvPr id="230424" name="Text Box 24"/>
            <p:cNvSpPr txBox="1">
              <a:spLocks noChangeArrowheads="1"/>
            </p:cNvSpPr>
            <p:nvPr/>
          </p:nvSpPr>
          <p:spPr bwMode="auto">
            <a:xfrm>
              <a:off x="3092" y="1678"/>
              <a:ext cx="440"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r>
                <a:rPr lang="en-US" sz="1400"/>
                <a:t>density</a:t>
              </a:r>
            </a:p>
          </p:txBody>
        </p:sp>
      </p:grpSp>
      <p:sp>
        <p:nvSpPr>
          <p:cNvPr id="230427" name="Text Box 27"/>
          <p:cNvSpPr txBox="1">
            <a:spLocks noChangeArrowheads="1"/>
          </p:cNvSpPr>
          <p:nvPr/>
        </p:nvSpPr>
        <p:spPr bwMode="auto">
          <a:xfrm>
            <a:off x="5241925" y="1690688"/>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endParaRPr lang="en-US"/>
          </a:p>
        </p:txBody>
      </p:sp>
      <p:sp>
        <p:nvSpPr>
          <p:cNvPr id="230428" name="Line 28"/>
          <p:cNvSpPr>
            <a:spLocks noChangeShapeType="1"/>
          </p:cNvSpPr>
          <p:nvPr/>
        </p:nvSpPr>
        <p:spPr bwMode="auto">
          <a:xfrm flipH="1" flipV="1">
            <a:off x="6096000" y="2286000"/>
            <a:ext cx="2514600" cy="1905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0429" name="Text Box 29"/>
          <p:cNvSpPr txBox="1">
            <a:spLocks noChangeArrowheads="1"/>
          </p:cNvSpPr>
          <p:nvPr/>
        </p:nvSpPr>
        <p:spPr bwMode="auto">
          <a:xfrm>
            <a:off x="5976938" y="1462088"/>
            <a:ext cx="16129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r>
              <a:rPr lang="sv-SE"/>
              <a:t>Normal liquid</a:t>
            </a:r>
            <a:endParaRPr lang="en-US"/>
          </a:p>
        </p:txBody>
      </p:sp>
      <p:sp>
        <p:nvSpPr>
          <p:cNvPr id="230430" name="Line 30"/>
          <p:cNvSpPr>
            <a:spLocks noChangeShapeType="1"/>
          </p:cNvSpPr>
          <p:nvPr/>
        </p:nvSpPr>
        <p:spPr bwMode="auto">
          <a:xfrm>
            <a:off x="7010400" y="1981200"/>
            <a:ext cx="152400" cy="914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0431" name="Text Box 31"/>
          <p:cNvSpPr txBox="1">
            <a:spLocks noChangeArrowheads="1"/>
          </p:cNvSpPr>
          <p:nvPr/>
        </p:nvSpPr>
        <p:spPr bwMode="auto">
          <a:xfrm>
            <a:off x="6400800" y="3657600"/>
            <a:ext cx="8032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r>
              <a:rPr lang="sv-SE"/>
              <a:t>Water</a:t>
            </a:r>
            <a:endParaRPr lang="en-US"/>
          </a:p>
        </p:txBody>
      </p:sp>
      <p:sp>
        <p:nvSpPr>
          <p:cNvPr id="30" name="Text Box 6"/>
          <p:cNvSpPr txBox="1">
            <a:spLocks noChangeArrowheads="1"/>
          </p:cNvSpPr>
          <p:nvPr/>
        </p:nvSpPr>
        <p:spPr bwMode="auto">
          <a:xfrm>
            <a:off x="466725" y="5900745"/>
            <a:ext cx="3076721"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r>
              <a:rPr lang="en-US" dirty="0" smtClean="0"/>
              <a:t>Ice floats on top, lower density</a:t>
            </a:r>
            <a:endParaRPr lang="en-US" dirty="0"/>
          </a:p>
        </p:txBody>
      </p:sp>
    </p:spTree>
    <p:extLst>
      <p:ext uri="{BB962C8B-B14F-4D97-AF65-F5344CB8AC3E}">
        <p14:creationId xmlns:p14="http://schemas.microsoft.com/office/powerpoint/2010/main" val="32417637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30405"/>
                                        </p:tgtEl>
                                        <p:attrNameLst>
                                          <p:attrName>style.visibility</p:attrName>
                                        </p:attrNameLst>
                                      </p:cBhvr>
                                      <p:to>
                                        <p:strVal val="visible"/>
                                      </p:to>
                                    </p:set>
                                    <p:animEffect transition="in" filter="blinds(horizontal)">
                                      <p:cBhvr>
                                        <p:cTn id="7" dur="500"/>
                                        <p:tgtEl>
                                          <p:spTgt spid="23040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30406"/>
                                        </p:tgtEl>
                                        <p:attrNameLst>
                                          <p:attrName>style.visibility</p:attrName>
                                        </p:attrNameLst>
                                      </p:cBhvr>
                                      <p:to>
                                        <p:strVal val="visible"/>
                                      </p:to>
                                    </p:set>
                                    <p:animEffect transition="in" filter="blinds(horizontal)">
                                      <p:cBhvr>
                                        <p:cTn id="10" dur="500"/>
                                        <p:tgtEl>
                                          <p:spTgt spid="23040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nodePh="1">
                                  <p:stCondLst>
                                    <p:cond delay="0"/>
                                  </p:stCondLst>
                                  <p:endCondLst>
                                    <p:cond evt="begin" delay="0">
                                      <p:tn val="13"/>
                                    </p:cond>
                                  </p:endCondLst>
                                  <p:childTnLst>
                                    <p:set>
                                      <p:cBhvr>
                                        <p:cTn id="14" dur="1" fill="hold">
                                          <p:stCondLst>
                                            <p:cond delay="0"/>
                                          </p:stCondLst>
                                        </p:cTn>
                                        <p:tgtEl>
                                          <p:spTgt spid="230427"/>
                                        </p:tgtEl>
                                        <p:attrNameLst>
                                          <p:attrName>style.visibility</p:attrName>
                                        </p:attrNameLst>
                                      </p:cBhvr>
                                      <p:to>
                                        <p:strVal val="visible"/>
                                      </p:to>
                                    </p:set>
                                    <p:animEffect transition="in" filter="blinds(horizontal)">
                                      <p:cBhvr>
                                        <p:cTn id="15" dur="500"/>
                                        <p:tgtEl>
                                          <p:spTgt spid="23042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30428"/>
                                        </p:tgtEl>
                                        <p:attrNameLst>
                                          <p:attrName>style.visibility</p:attrName>
                                        </p:attrNameLst>
                                      </p:cBhvr>
                                      <p:to>
                                        <p:strVal val="visible"/>
                                      </p:to>
                                    </p:set>
                                    <p:animEffect transition="in" filter="blinds(horizontal)">
                                      <p:cBhvr>
                                        <p:cTn id="18" dur="500"/>
                                        <p:tgtEl>
                                          <p:spTgt spid="2304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30429"/>
                                        </p:tgtEl>
                                        <p:attrNameLst>
                                          <p:attrName>style.visibility</p:attrName>
                                        </p:attrNameLst>
                                      </p:cBhvr>
                                      <p:to>
                                        <p:strVal val="visible"/>
                                      </p:to>
                                    </p:set>
                                    <p:animEffect transition="in" filter="blinds(horizontal)">
                                      <p:cBhvr>
                                        <p:cTn id="21" dur="500"/>
                                        <p:tgtEl>
                                          <p:spTgt spid="230429"/>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30430"/>
                                        </p:tgtEl>
                                        <p:attrNameLst>
                                          <p:attrName>style.visibility</p:attrName>
                                        </p:attrNameLst>
                                      </p:cBhvr>
                                      <p:to>
                                        <p:strVal val="visible"/>
                                      </p:to>
                                    </p:set>
                                    <p:animEffect transition="in" filter="blinds(horizontal)">
                                      <p:cBhvr>
                                        <p:cTn id="24" dur="500"/>
                                        <p:tgtEl>
                                          <p:spTgt spid="230430"/>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30431"/>
                                        </p:tgtEl>
                                        <p:attrNameLst>
                                          <p:attrName>style.visibility</p:attrName>
                                        </p:attrNameLst>
                                      </p:cBhvr>
                                      <p:to>
                                        <p:strVal val="visible"/>
                                      </p:to>
                                    </p:set>
                                    <p:animEffect transition="in" filter="blinds(horizontal)">
                                      <p:cBhvr>
                                        <p:cTn id="27" dur="500"/>
                                        <p:tgtEl>
                                          <p:spTgt spid="230431"/>
                                        </p:tgtEl>
                                      </p:cBhvr>
                                    </p:animEffect>
                                  </p:childTnLst>
                                </p:cTn>
                              </p:par>
                              <p:par>
                                <p:cTn id="28" presetID="3" presetClass="entr" presetSubtype="10" fill="hold" nodeType="withEffect">
                                  <p:stCondLst>
                                    <p:cond delay="0"/>
                                  </p:stCondLst>
                                  <p:childTnLst>
                                    <p:set>
                                      <p:cBhvr>
                                        <p:cTn id="29" dur="1" fill="hold">
                                          <p:stCondLst>
                                            <p:cond delay="0"/>
                                          </p:stCondLst>
                                        </p:cTn>
                                        <p:tgtEl>
                                          <p:spTgt spid="230425"/>
                                        </p:tgtEl>
                                        <p:attrNameLst>
                                          <p:attrName>style.visibility</p:attrName>
                                        </p:attrNameLst>
                                      </p:cBhvr>
                                      <p:to>
                                        <p:strVal val="visible"/>
                                      </p:to>
                                    </p:set>
                                    <p:animEffect transition="in" filter="blinds(horizontal)">
                                      <p:cBhvr>
                                        <p:cTn id="30" dur="500"/>
                                        <p:tgtEl>
                                          <p:spTgt spid="230425"/>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linds(horizontal)">
                                      <p:cBhvr>
                                        <p:cTn id="3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6" grpId="0"/>
      <p:bldP spid="230427" grpId="0"/>
      <p:bldP spid="230428" grpId="0" animBg="1"/>
      <p:bldP spid="230429" grpId="0"/>
      <p:bldP spid="230430" grpId="0" animBg="1"/>
      <p:bldP spid="230431" grpId="0"/>
      <p:bldP spid="3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914400" y="152401"/>
            <a:ext cx="7467600" cy="609600"/>
          </a:xfrm>
        </p:spPr>
        <p:txBody>
          <a:bodyPr>
            <a:normAutofit/>
          </a:bodyPr>
          <a:lstStyle/>
          <a:p>
            <a:pPr eaLnBrk="1" hangingPunct="1"/>
            <a:r>
              <a:rPr lang="en-US" sz="3200" dirty="0">
                <a:ea typeface="ＭＳ Ｐゴシック" pitchFamily="-105" charset="-128"/>
                <a:cs typeface="ＭＳ Ｐゴシック" pitchFamily="-105" charset="-128"/>
              </a:rPr>
              <a:t>Anomalous Properties of Water</a:t>
            </a:r>
          </a:p>
        </p:txBody>
      </p:sp>
      <p:sp>
        <p:nvSpPr>
          <p:cNvPr id="24581" name="Text Box 5"/>
          <p:cNvSpPr txBox="1">
            <a:spLocks noChangeArrowheads="1"/>
          </p:cNvSpPr>
          <p:nvPr/>
        </p:nvSpPr>
        <p:spPr bwMode="auto">
          <a:xfrm>
            <a:off x="899592" y="4437112"/>
            <a:ext cx="2057400" cy="373659"/>
          </a:xfrm>
          <a:prstGeom prst="rect">
            <a:avLst/>
          </a:prstGeom>
          <a:noFill/>
          <a:ln w="9525">
            <a:noFill/>
            <a:miter lim="800000"/>
            <a:headEnd/>
            <a:tailEnd/>
          </a:ln>
        </p:spPr>
        <p:txBody>
          <a:bodyPr lIns="91435" tIns="45718" rIns="91435" bIns="45718">
            <a:prstTxWarp prst="textNoShape">
              <a:avLst/>
            </a:prstTxWarp>
            <a:spAutoFit/>
          </a:bodyPr>
          <a:lstStyle/>
          <a:p>
            <a:pPr algn="l">
              <a:spcBef>
                <a:spcPct val="50000"/>
              </a:spcBef>
            </a:pPr>
            <a:r>
              <a:rPr lang="en-US" sz="1400" dirty="0">
                <a:latin typeface="Arial" pitchFamily="-105" charset="0"/>
              </a:rPr>
              <a:t>&lt;(</a:t>
            </a:r>
            <a:r>
              <a:rPr lang="en-US" sz="1400" dirty="0">
                <a:latin typeface="Arial" pitchFamily="-105" charset="0"/>
                <a:sym typeface="Symbol" pitchFamily="-105" charset="2"/>
              </a:rPr>
              <a:t>V</a:t>
            </a:r>
            <a:r>
              <a:rPr lang="en-US" sz="1400" dirty="0">
                <a:latin typeface="Arial" pitchFamily="-105" charset="0"/>
              </a:rPr>
              <a:t>)</a:t>
            </a:r>
            <a:r>
              <a:rPr lang="en-US" sz="1400" baseline="30000" dirty="0">
                <a:latin typeface="Arial" pitchFamily="-105" charset="0"/>
              </a:rPr>
              <a:t>2</a:t>
            </a:r>
            <a:r>
              <a:rPr lang="en-US" sz="1400" dirty="0">
                <a:latin typeface="Arial" pitchFamily="-105" charset="0"/>
              </a:rPr>
              <a:t>&gt;=</a:t>
            </a:r>
            <a:r>
              <a:rPr lang="en-US" sz="1400" dirty="0" err="1">
                <a:latin typeface="Arial" pitchFamily="-105" charset="0"/>
              </a:rPr>
              <a:t>V</a:t>
            </a:r>
            <a:r>
              <a:rPr lang="en-US" sz="1400" i="1" dirty="0" err="1">
                <a:latin typeface="Arial" pitchFamily="-105" charset="0"/>
              </a:rPr>
              <a:t>k</a:t>
            </a:r>
            <a:r>
              <a:rPr lang="en-US" sz="1400" baseline="-25000" dirty="0" err="1">
                <a:latin typeface="Arial" pitchFamily="-105" charset="0"/>
              </a:rPr>
              <a:t>B</a:t>
            </a:r>
            <a:r>
              <a:rPr lang="en-US" sz="1400" dirty="0" err="1">
                <a:latin typeface="Arial" pitchFamily="-105" charset="0"/>
              </a:rPr>
              <a:t>T</a:t>
            </a:r>
            <a:r>
              <a:rPr lang="en-US" dirty="0" err="1">
                <a:latin typeface="Arial" pitchFamily="-105" charset="0"/>
                <a:sym typeface="Symbol" pitchFamily="-105" charset="2"/>
              </a:rPr>
              <a:t></a:t>
            </a:r>
            <a:r>
              <a:rPr lang="en-US" sz="1400" baseline="-25000" dirty="0" err="1">
                <a:latin typeface="Arial" pitchFamily="-105" charset="0"/>
              </a:rPr>
              <a:t>T</a:t>
            </a:r>
            <a:endParaRPr lang="en-US" dirty="0">
              <a:latin typeface="Arial" pitchFamily="-105" charset="0"/>
              <a:sym typeface="Symbol" pitchFamily="-105" charset="2"/>
            </a:endParaRPr>
          </a:p>
        </p:txBody>
      </p:sp>
      <p:sp>
        <p:nvSpPr>
          <p:cNvPr id="24582" name="Text Box 6"/>
          <p:cNvSpPr txBox="1">
            <a:spLocks noChangeArrowheads="1"/>
          </p:cNvSpPr>
          <p:nvPr/>
        </p:nvSpPr>
        <p:spPr bwMode="auto">
          <a:xfrm>
            <a:off x="3779912" y="4509121"/>
            <a:ext cx="2057400" cy="308737"/>
          </a:xfrm>
          <a:prstGeom prst="rect">
            <a:avLst/>
          </a:prstGeom>
          <a:noFill/>
          <a:ln w="9525">
            <a:noFill/>
            <a:miter lim="800000"/>
            <a:headEnd/>
            <a:tailEnd/>
          </a:ln>
        </p:spPr>
        <p:txBody>
          <a:bodyPr lIns="91435" tIns="45718" rIns="91435" bIns="45718">
            <a:prstTxWarp prst="textNoShape">
              <a:avLst/>
            </a:prstTxWarp>
            <a:spAutoFit/>
          </a:bodyPr>
          <a:lstStyle/>
          <a:p>
            <a:pPr algn="l">
              <a:spcBef>
                <a:spcPct val="50000"/>
              </a:spcBef>
            </a:pPr>
            <a:r>
              <a:rPr lang="en-US" sz="1400" dirty="0">
                <a:latin typeface="Arial" pitchFamily="-105" charset="0"/>
              </a:rPr>
              <a:t>&lt;(</a:t>
            </a:r>
            <a:r>
              <a:rPr lang="en-US" sz="1400" dirty="0">
                <a:latin typeface="Arial" pitchFamily="-105" charset="0"/>
                <a:sym typeface="Symbol" pitchFamily="-105" charset="2"/>
              </a:rPr>
              <a:t>S</a:t>
            </a:r>
            <a:r>
              <a:rPr lang="en-US" sz="1400" dirty="0">
                <a:latin typeface="Arial" pitchFamily="-105" charset="0"/>
              </a:rPr>
              <a:t>)</a:t>
            </a:r>
            <a:r>
              <a:rPr lang="en-US" sz="1400" baseline="30000" dirty="0">
                <a:latin typeface="Arial" pitchFamily="-105" charset="0"/>
              </a:rPr>
              <a:t>2</a:t>
            </a:r>
            <a:r>
              <a:rPr lang="en-US" sz="1400" dirty="0">
                <a:latin typeface="Arial" pitchFamily="-105" charset="0"/>
              </a:rPr>
              <a:t>&gt;=</a:t>
            </a:r>
            <a:r>
              <a:rPr lang="en-US" sz="1400" dirty="0" err="1">
                <a:latin typeface="Arial" pitchFamily="-105" charset="0"/>
              </a:rPr>
              <a:t>N</a:t>
            </a:r>
            <a:r>
              <a:rPr lang="en-US" sz="1400" i="1" dirty="0" err="1">
                <a:latin typeface="Arial" pitchFamily="-105" charset="0"/>
              </a:rPr>
              <a:t>k</a:t>
            </a:r>
            <a:r>
              <a:rPr lang="en-US" sz="1400" baseline="-25000" dirty="0" err="1">
                <a:latin typeface="Arial" pitchFamily="-105" charset="0"/>
              </a:rPr>
              <a:t>B</a:t>
            </a:r>
            <a:r>
              <a:rPr lang="en-US" sz="1400" dirty="0" err="1">
                <a:latin typeface="Arial" pitchFamily="-105" charset="0"/>
              </a:rPr>
              <a:t>c</a:t>
            </a:r>
            <a:r>
              <a:rPr lang="en-US" sz="1400" baseline="-25000" dirty="0" err="1">
                <a:latin typeface="Arial" pitchFamily="-105" charset="0"/>
              </a:rPr>
              <a:t>p</a:t>
            </a:r>
            <a:endParaRPr lang="en-US" dirty="0">
              <a:latin typeface="Arial" pitchFamily="-105" charset="0"/>
              <a:sym typeface="Symbol" pitchFamily="-105" charset="2"/>
            </a:endParaRPr>
          </a:p>
        </p:txBody>
      </p:sp>
      <p:sp>
        <p:nvSpPr>
          <p:cNvPr id="24583" name="Text Box 7"/>
          <p:cNvSpPr txBox="1">
            <a:spLocks noChangeArrowheads="1"/>
          </p:cNvSpPr>
          <p:nvPr/>
        </p:nvSpPr>
        <p:spPr bwMode="auto">
          <a:xfrm>
            <a:off x="6876256" y="4509121"/>
            <a:ext cx="1828800" cy="308737"/>
          </a:xfrm>
          <a:prstGeom prst="rect">
            <a:avLst/>
          </a:prstGeom>
          <a:noFill/>
          <a:ln w="9525">
            <a:noFill/>
            <a:miter lim="800000"/>
            <a:headEnd/>
            <a:tailEnd/>
          </a:ln>
        </p:spPr>
        <p:txBody>
          <a:bodyPr lIns="91435" tIns="45718" rIns="91435" bIns="45718">
            <a:prstTxWarp prst="textNoShape">
              <a:avLst/>
            </a:prstTxWarp>
            <a:spAutoFit/>
          </a:bodyPr>
          <a:lstStyle/>
          <a:p>
            <a:pPr algn="l">
              <a:spcBef>
                <a:spcPct val="50000"/>
              </a:spcBef>
            </a:pPr>
            <a:r>
              <a:rPr lang="en-US" sz="1400" dirty="0">
                <a:latin typeface="Arial" pitchFamily="-105" charset="0"/>
              </a:rPr>
              <a:t>&lt;(</a:t>
            </a:r>
            <a:r>
              <a:rPr lang="en-US" sz="1400" dirty="0">
                <a:latin typeface="Arial" pitchFamily="-105" charset="0"/>
                <a:sym typeface="Symbol" pitchFamily="-105" charset="2"/>
              </a:rPr>
              <a:t>S V</a:t>
            </a:r>
            <a:r>
              <a:rPr lang="en-US" sz="1400" dirty="0">
                <a:latin typeface="Arial" pitchFamily="-105" charset="0"/>
              </a:rPr>
              <a:t>)&gt;=</a:t>
            </a:r>
            <a:r>
              <a:rPr lang="en-US" sz="1400" dirty="0" err="1">
                <a:latin typeface="Arial" pitchFamily="-105" charset="0"/>
              </a:rPr>
              <a:t>V</a:t>
            </a:r>
            <a:r>
              <a:rPr lang="en-US" sz="1400" i="1" dirty="0" err="1">
                <a:latin typeface="Arial" pitchFamily="-105" charset="0"/>
              </a:rPr>
              <a:t>k</a:t>
            </a:r>
            <a:r>
              <a:rPr lang="en-US" sz="1400" baseline="-25000" dirty="0" err="1">
                <a:latin typeface="Arial" pitchFamily="-105" charset="0"/>
              </a:rPr>
              <a:t>B</a:t>
            </a:r>
            <a:r>
              <a:rPr lang="en-US" sz="1400" dirty="0" err="1">
                <a:latin typeface="Arial" pitchFamily="-105" charset="0"/>
              </a:rPr>
              <a:t>T</a:t>
            </a:r>
            <a:r>
              <a:rPr lang="en-US" sz="1400" dirty="0">
                <a:latin typeface="Arial" pitchFamily="-105" charset="0"/>
                <a:sym typeface="Symbol" pitchFamily="-105" charset="2"/>
              </a:rPr>
              <a:t></a:t>
            </a:r>
            <a:endParaRPr lang="en-US" dirty="0">
              <a:latin typeface="Arial" pitchFamily="-105" charset="0"/>
              <a:sym typeface="Symbol" pitchFamily="-105" charset="2"/>
            </a:endParaRPr>
          </a:p>
        </p:txBody>
      </p:sp>
      <p:sp>
        <p:nvSpPr>
          <p:cNvPr id="24585" name="Text Box 9"/>
          <p:cNvSpPr txBox="1">
            <a:spLocks noChangeArrowheads="1"/>
          </p:cNvSpPr>
          <p:nvPr/>
        </p:nvSpPr>
        <p:spPr bwMode="auto">
          <a:xfrm>
            <a:off x="971600" y="1124745"/>
            <a:ext cx="1925638" cy="654986"/>
          </a:xfrm>
          <a:prstGeom prst="rect">
            <a:avLst/>
          </a:prstGeom>
          <a:noFill/>
          <a:ln w="9525">
            <a:noFill/>
            <a:miter lim="800000"/>
            <a:headEnd/>
            <a:tailEnd/>
          </a:ln>
        </p:spPr>
        <p:txBody>
          <a:bodyPr lIns="91435" tIns="45718" rIns="91435" bIns="45718">
            <a:prstTxWarp prst="textNoShape">
              <a:avLst/>
            </a:prstTxWarp>
            <a:spAutoFit/>
          </a:bodyPr>
          <a:lstStyle/>
          <a:p>
            <a:r>
              <a:rPr lang="en-US" dirty="0"/>
              <a:t>Isothermal Compressibility</a:t>
            </a:r>
          </a:p>
        </p:txBody>
      </p:sp>
      <p:sp>
        <p:nvSpPr>
          <p:cNvPr id="24586" name="Text Box 10"/>
          <p:cNvSpPr txBox="1">
            <a:spLocks noChangeArrowheads="1"/>
          </p:cNvSpPr>
          <p:nvPr/>
        </p:nvSpPr>
        <p:spPr bwMode="auto">
          <a:xfrm>
            <a:off x="7092281" y="1196753"/>
            <a:ext cx="1520825" cy="654986"/>
          </a:xfrm>
          <a:prstGeom prst="rect">
            <a:avLst/>
          </a:prstGeom>
          <a:noFill/>
          <a:ln w="9525">
            <a:noFill/>
            <a:miter lim="800000"/>
            <a:headEnd/>
            <a:tailEnd/>
          </a:ln>
        </p:spPr>
        <p:txBody>
          <a:bodyPr lIns="91435" tIns="45718" rIns="91435" bIns="45718">
            <a:prstTxWarp prst="textNoShape">
              <a:avLst/>
            </a:prstTxWarp>
            <a:spAutoFit/>
          </a:bodyPr>
          <a:lstStyle/>
          <a:p>
            <a:r>
              <a:rPr lang="en-US" dirty="0"/>
              <a:t>Thermal expansion</a:t>
            </a:r>
          </a:p>
        </p:txBody>
      </p:sp>
      <p:sp>
        <p:nvSpPr>
          <p:cNvPr id="24587" name="Text Box 11"/>
          <p:cNvSpPr txBox="1">
            <a:spLocks noChangeArrowheads="1"/>
          </p:cNvSpPr>
          <p:nvPr/>
        </p:nvSpPr>
        <p:spPr bwMode="auto">
          <a:xfrm>
            <a:off x="3923929" y="1196752"/>
            <a:ext cx="1520825" cy="373659"/>
          </a:xfrm>
          <a:prstGeom prst="rect">
            <a:avLst/>
          </a:prstGeom>
          <a:noFill/>
          <a:ln w="9525">
            <a:noFill/>
            <a:miter lim="800000"/>
            <a:headEnd/>
            <a:tailEnd/>
          </a:ln>
        </p:spPr>
        <p:txBody>
          <a:bodyPr lIns="91435" tIns="45718" rIns="91435" bIns="45718">
            <a:prstTxWarp prst="textNoShape">
              <a:avLst/>
            </a:prstTxWarp>
            <a:spAutoFit/>
          </a:bodyPr>
          <a:lstStyle/>
          <a:p>
            <a:r>
              <a:rPr lang="en-US" dirty="0"/>
              <a:t>Heat Capacity</a:t>
            </a:r>
          </a:p>
        </p:txBody>
      </p:sp>
      <p:pic>
        <p:nvPicPr>
          <p:cNvPr id="3" name="Picture 2" descr="Anomal.jpg"/>
          <p:cNvPicPr>
            <a:picLocks noChangeAspect="1"/>
          </p:cNvPicPr>
          <p:nvPr/>
        </p:nvPicPr>
        <p:blipFill rotWithShape="1">
          <a:blip r:embed="rId3">
            <a:extLst>
              <a:ext uri="{28A0092B-C50C-407E-A947-70E740481C1C}">
                <a14:useLocalDpi xmlns:a14="http://schemas.microsoft.com/office/drawing/2010/main" val="0"/>
              </a:ext>
            </a:extLst>
          </a:blip>
          <a:srcRect b="42787"/>
          <a:stretch/>
        </p:blipFill>
        <p:spPr>
          <a:xfrm>
            <a:off x="328654" y="2060849"/>
            <a:ext cx="8788458" cy="2348383"/>
          </a:xfrm>
          <a:prstGeom prst="rect">
            <a:avLst/>
          </a:prstGeom>
        </p:spPr>
      </p:pic>
      <p:sp>
        <p:nvSpPr>
          <p:cNvPr id="14" name="Text Box 9"/>
          <p:cNvSpPr txBox="1">
            <a:spLocks noChangeArrowheads="1"/>
          </p:cNvSpPr>
          <p:nvPr/>
        </p:nvSpPr>
        <p:spPr bwMode="auto">
          <a:xfrm>
            <a:off x="899592" y="4941168"/>
            <a:ext cx="2160240" cy="373659"/>
          </a:xfrm>
          <a:prstGeom prst="rect">
            <a:avLst/>
          </a:prstGeom>
          <a:noFill/>
          <a:ln w="9525">
            <a:noFill/>
            <a:miter lim="800000"/>
            <a:headEnd/>
            <a:tailEnd/>
          </a:ln>
        </p:spPr>
        <p:txBody>
          <a:bodyPr wrap="square" lIns="91435" tIns="45718" rIns="91435" bIns="45718">
            <a:prstTxWarp prst="textNoShape">
              <a:avLst/>
            </a:prstTxWarp>
            <a:spAutoFit/>
          </a:bodyPr>
          <a:lstStyle/>
          <a:p>
            <a:r>
              <a:rPr lang="en-US" dirty="0" smtClean="0"/>
              <a:t>Density fluctuations</a:t>
            </a:r>
            <a:endParaRPr lang="en-US" dirty="0"/>
          </a:p>
        </p:txBody>
      </p:sp>
      <p:sp>
        <p:nvSpPr>
          <p:cNvPr id="15" name="Text Box 9"/>
          <p:cNvSpPr txBox="1">
            <a:spLocks noChangeArrowheads="1"/>
          </p:cNvSpPr>
          <p:nvPr/>
        </p:nvSpPr>
        <p:spPr bwMode="auto">
          <a:xfrm>
            <a:off x="3707905" y="4941168"/>
            <a:ext cx="2376264" cy="373659"/>
          </a:xfrm>
          <a:prstGeom prst="rect">
            <a:avLst/>
          </a:prstGeom>
          <a:noFill/>
          <a:ln w="9525">
            <a:noFill/>
            <a:miter lim="800000"/>
            <a:headEnd/>
            <a:tailEnd/>
          </a:ln>
        </p:spPr>
        <p:txBody>
          <a:bodyPr wrap="square" lIns="91435" tIns="45718" rIns="91435" bIns="45718">
            <a:prstTxWarp prst="textNoShape">
              <a:avLst/>
            </a:prstTxWarp>
            <a:spAutoFit/>
          </a:bodyPr>
          <a:lstStyle/>
          <a:p>
            <a:r>
              <a:rPr lang="en-US" dirty="0" smtClean="0"/>
              <a:t>Entropy fluctuations</a:t>
            </a:r>
            <a:endParaRPr lang="en-US" dirty="0"/>
          </a:p>
        </p:txBody>
      </p:sp>
      <p:sp>
        <p:nvSpPr>
          <p:cNvPr id="17" name="Text Box 9"/>
          <p:cNvSpPr txBox="1">
            <a:spLocks noChangeArrowheads="1"/>
          </p:cNvSpPr>
          <p:nvPr/>
        </p:nvSpPr>
        <p:spPr bwMode="auto">
          <a:xfrm>
            <a:off x="6660232" y="4941169"/>
            <a:ext cx="2376264" cy="654986"/>
          </a:xfrm>
          <a:prstGeom prst="rect">
            <a:avLst/>
          </a:prstGeom>
          <a:noFill/>
          <a:ln w="9525">
            <a:noFill/>
            <a:miter lim="800000"/>
            <a:headEnd/>
            <a:tailEnd/>
          </a:ln>
        </p:spPr>
        <p:txBody>
          <a:bodyPr wrap="square" lIns="91435" tIns="45718" rIns="91435" bIns="45718">
            <a:prstTxWarp prst="textNoShape">
              <a:avLst/>
            </a:prstTxWarp>
            <a:spAutoFit/>
          </a:bodyPr>
          <a:lstStyle/>
          <a:p>
            <a:r>
              <a:rPr lang="en-US" dirty="0" smtClean="0"/>
              <a:t>Cross of density and entropy fluctuations</a:t>
            </a:r>
            <a:endParaRPr lang="en-US" dirty="0"/>
          </a:p>
        </p:txBody>
      </p:sp>
      <p:sp>
        <p:nvSpPr>
          <p:cNvPr id="2" name="TextBox 1"/>
          <p:cNvSpPr txBox="1"/>
          <p:nvPr/>
        </p:nvSpPr>
        <p:spPr>
          <a:xfrm>
            <a:off x="990601" y="5791200"/>
            <a:ext cx="7155625" cy="461665"/>
          </a:xfrm>
          <a:prstGeom prst="rect">
            <a:avLst/>
          </a:prstGeom>
        </p:spPr>
        <p:style>
          <a:lnRef idx="1">
            <a:schemeClr val="accent1"/>
          </a:lnRef>
          <a:fillRef idx="2">
            <a:schemeClr val="accent1"/>
          </a:fillRef>
          <a:effectRef idx="1">
            <a:schemeClr val="accent1"/>
          </a:effectRef>
          <a:fontRef idx="minor">
            <a:schemeClr val="dk1"/>
          </a:fontRef>
        </p:style>
        <p:txBody>
          <a:bodyPr wrap="none" lIns="91435" tIns="45718" rIns="91435" bIns="45718" rtlCol="0">
            <a:spAutoFit/>
          </a:bodyPr>
          <a:lstStyle/>
          <a:p>
            <a:r>
              <a:rPr lang="en-US" sz="2400" dirty="0"/>
              <a:t>Divergence towards a mysterious temperature of -45 </a:t>
            </a:r>
            <a:r>
              <a:rPr lang="en-GB" altLang="ja-JP" sz="2400" dirty="0"/>
              <a:t>°</a:t>
            </a:r>
            <a:r>
              <a:rPr lang="en-US" sz="2400" dirty="0"/>
              <a:t>C  </a:t>
            </a:r>
          </a:p>
        </p:txBody>
      </p:sp>
      <p:sp>
        <p:nvSpPr>
          <p:cNvPr id="5" name="TextBox 4"/>
          <p:cNvSpPr txBox="1"/>
          <p:nvPr/>
        </p:nvSpPr>
        <p:spPr>
          <a:xfrm>
            <a:off x="2267745" y="6536377"/>
            <a:ext cx="4854589" cy="276999"/>
          </a:xfrm>
          <a:prstGeom prst="rect">
            <a:avLst/>
          </a:prstGeom>
          <a:noFill/>
        </p:spPr>
        <p:txBody>
          <a:bodyPr wrap="none" lIns="91435" tIns="45718" rIns="91435" bIns="45718" rtlCol="0">
            <a:spAutoFit/>
          </a:bodyPr>
          <a:lstStyle/>
          <a:p>
            <a:r>
              <a:rPr lang="en-US" sz="1200" dirty="0"/>
              <a:t>P. Kumar, S. Han, H.E. Stanley, J. Phys.: </a:t>
            </a:r>
            <a:r>
              <a:rPr lang="en-US" sz="1200" dirty="0" err="1"/>
              <a:t>Condens</a:t>
            </a:r>
            <a:r>
              <a:rPr lang="en-US" sz="1200" dirty="0"/>
              <a:t>. Matter </a:t>
            </a:r>
            <a:r>
              <a:rPr lang="en-US" sz="1200" b="1" dirty="0"/>
              <a:t>21</a:t>
            </a:r>
            <a:r>
              <a:rPr lang="en-US" sz="1200" dirty="0"/>
              <a:t> (2009) 504108. </a:t>
            </a:r>
          </a:p>
        </p:txBody>
      </p:sp>
    </p:spTree>
    <p:extLst>
      <p:ext uri="{BB962C8B-B14F-4D97-AF65-F5344CB8AC3E}">
        <p14:creationId xmlns:p14="http://schemas.microsoft.com/office/powerpoint/2010/main" val="289427749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26987"/>
            <a:ext cx="8229600" cy="1143001"/>
          </a:xfrm>
          <a:noFill/>
          <a:ln/>
        </p:spPr>
        <p:txBody>
          <a:bodyPr/>
          <a:lstStyle/>
          <a:p>
            <a:r>
              <a:rPr lang="sv-SE" sz="3200" dirty="0">
                <a:solidFill>
                  <a:srgbClr val="000000"/>
                </a:solidFill>
              </a:rPr>
              <a:t>X-</a:t>
            </a:r>
            <a:r>
              <a:rPr lang="sv-SE" sz="3200" dirty="0" err="1">
                <a:solidFill>
                  <a:srgbClr val="000000"/>
                </a:solidFill>
              </a:rPr>
              <a:t>ray</a:t>
            </a:r>
            <a:r>
              <a:rPr lang="sv-SE" sz="3200" dirty="0">
                <a:solidFill>
                  <a:srgbClr val="000000"/>
                </a:solidFill>
              </a:rPr>
              <a:t> </a:t>
            </a:r>
            <a:r>
              <a:rPr lang="sv-SE" sz="3200" dirty="0" err="1">
                <a:solidFill>
                  <a:srgbClr val="000000"/>
                </a:solidFill>
              </a:rPr>
              <a:t>Spectroscopies</a:t>
            </a:r>
            <a:r>
              <a:rPr lang="sv-SE" sz="3200" dirty="0">
                <a:solidFill>
                  <a:srgbClr val="000000"/>
                </a:solidFill>
              </a:rPr>
              <a:t> and </a:t>
            </a:r>
            <a:r>
              <a:rPr lang="sv-SE" sz="3200" dirty="0" err="1">
                <a:solidFill>
                  <a:srgbClr val="000000"/>
                </a:solidFill>
              </a:rPr>
              <a:t>Scattering</a:t>
            </a:r>
            <a:r>
              <a:rPr lang="sv-SE" sz="3200" dirty="0">
                <a:solidFill>
                  <a:srgbClr val="000000"/>
                </a:solidFill>
              </a:rPr>
              <a:t> Data</a:t>
            </a:r>
            <a:endParaRPr lang="en-US" sz="3200" dirty="0">
              <a:solidFill>
                <a:srgbClr val="000000"/>
              </a:solidFill>
            </a:endParaRPr>
          </a:p>
        </p:txBody>
      </p:sp>
      <p:sp>
        <p:nvSpPr>
          <p:cNvPr id="64516" name="Text Box 4"/>
          <p:cNvSpPr txBox="1">
            <a:spLocks noChangeArrowheads="1"/>
          </p:cNvSpPr>
          <p:nvPr/>
        </p:nvSpPr>
        <p:spPr bwMode="auto">
          <a:xfrm>
            <a:off x="76200" y="990600"/>
            <a:ext cx="14328775" cy="5816977"/>
          </a:xfrm>
          <a:prstGeom prst="rect">
            <a:avLst/>
          </a:prstGeom>
          <a:noFill/>
          <a:ln w="9525">
            <a:solidFill>
              <a:srgbClr val="FF6600"/>
            </a:solidFill>
            <a:miter lim="800000"/>
            <a:headEnd/>
            <a:tailEnd/>
          </a:ln>
          <a:effectLst/>
        </p:spPr>
        <p:txBody>
          <a:bodyPr wrap="square" lIns="91435" tIns="45718" rIns="91435" bIns="45718">
            <a:prstTxWarp prst="textNoShape">
              <a:avLst/>
            </a:prstTxWarp>
            <a:spAutoFit/>
          </a:bodyPr>
          <a:lstStyle/>
          <a:p>
            <a:pPr>
              <a:buFontTx/>
              <a:buChar char="•"/>
            </a:pPr>
            <a:r>
              <a:rPr lang="sv-SE" sz="2400" dirty="0">
                <a:ea typeface="ＭＳ Ｐゴシック" pitchFamily="-105" charset="-128"/>
                <a:cs typeface="ＭＳ Ｐゴシック" pitchFamily="-105" charset="-128"/>
              </a:rPr>
              <a:t> </a:t>
            </a:r>
            <a:r>
              <a:rPr lang="sv-SE" sz="2400" b="1" dirty="0">
                <a:ea typeface="ＭＳ Ｐゴシック" pitchFamily="-105" charset="-128"/>
                <a:cs typeface="ＭＳ Ｐゴシック" pitchFamily="-105" charset="-128"/>
              </a:rPr>
              <a:t>XAS </a:t>
            </a:r>
            <a:r>
              <a:rPr lang="sv-SE" sz="2400" dirty="0" err="1">
                <a:ea typeface="ＭＳ Ｐゴシック" pitchFamily="-105" charset="-128"/>
                <a:cs typeface="ＭＳ Ｐゴシック" pitchFamily="-105" charset="-128"/>
              </a:rPr>
              <a:t>indicates</a:t>
            </a:r>
            <a:r>
              <a:rPr lang="sv-SE" sz="2400" dirty="0">
                <a:ea typeface="ＭＳ Ｐゴシック" pitchFamily="-105" charset="-128"/>
                <a:cs typeface="ＭＳ Ｐゴシック" pitchFamily="-105" charset="-128"/>
              </a:rPr>
              <a:t> </a:t>
            </a:r>
            <a:r>
              <a:rPr lang="sv-SE" sz="2400" dirty="0" err="1">
                <a:ea typeface="ＭＳ Ｐゴシック" pitchFamily="-105" charset="-128"/>
                <a:cs typeface="ＭＳ Ｐゴシック" pitchFamily="-105" charset="-128"/>
              </a:rPr>
              <a:t>predominant</a:t>
            </a:r>
            <a:r>
              <a:rPr lang="sv-SE" sz="2400" dirty="0">
                <a:ea typeface="ＭＳ Ｐゴシック" pitchFamily="-105" charset="-128"/>
                <a:cs typeface="ＭＳ Ｐゴシック" pitchFamily="-105" charset="-128"/>
              </a:rPr>
              <a:t> </a:t>
            </a:r>
            <a:r>
              <a:rPr lang="sv-SE" sz="2400" dirty="0" err="1">
                <a:ea typeface="ＭＳ Ｐゴシック" pitchFamily="-105" charset="-128"/>
                <a:cs typeface="ＭＳ Ｐゴシック" pitchFamily="-105" charset="-128"/>
              </a:rPr>
              <a:t>asymmetrical</a:t>
            </a:r>
            <a:r>
              <a:rPr lang="sv-SE" sz="2400" dirty="0">
                <a:ea typeface="ＭＳ Ｐゴシック" pitchFamily="-105" charset="-128"/>
                <a:cs typeface="ＭＳ Ｐゴシック" pitchFamily="-105" charset="-128"/>
              </a:rPr>
              <a:t> </a:t>
            </a:r>
            <a:r>
              <a:rPr lang="sv-SE" sz="2400" dirty="0" err="1">
                <a:ea typeface="ＭＳ Ｐゴシック" pitchFamily="-105" charset="-128"/>
                <a:cs typeface="ＭＳ Ｐゴシック" pitchFamily="-105" charset="-128"/>
              </a:rPr>
              <a:t>coordination</a:t>
            </a:r>
            <a:r>
              <a:rPr lang="sv-SE" sz="2400" dirty="0">
                <a:ea typeface="ＭＳ Ｐゴシック" pitchFamily="-105" charset="-128"/>
                <a:cs typeface="ＭＳ Ｐゴシック" pitchFamily="-105" charset="-128"/>
              </a:rPr>
              <a:t> with </a:t>
            </a:r>
          </a:p>
          <a:p>
            <a:r>
              <a:rPr lang="sv-SE" sz="2400" dirty="0">
                <a:ea typeface="ＭＳ Ｐゴシック" pitchFamily="-105" charset="-128"/>
                <a:cs typeface="ＭＳ Ｐゴシック" pitchFamily="-105" charset="-128"/>
              </a:rPr>
              <a:t>  </a:t>
            </a:r>
            <a:r>
              <a:rPr lang="sv-SE" sz="2400" dirty="0" err="1">
                <a:ea typeface="ＭＳ Ｐゴシック" pitchFamily="-105" charset="-128"/>
                <a:cs typeface="ＭＳ Ｐゴシック" pitchFamily="-105" charset="-128"/>
              </a:rPr>
              <a:t>fewer</a:t>
            </a:r>
            <a:r>
              <a:rPr lang="sv-SE" sz="2400" dirty="0">
                <a:ea typeface="ＭＳ Ｐゴシック" pitchFamily="-105" charset="-128"/>
                <a:cs typeface="ＭＳ Ｐゴシック" pitchFamily="-105" charset="-128"/>
              </a:rPr>
              <a:t> </a:t>
            </a:r>
            <a:r>
              <a:rPr lang="sv-SE" sz="2400" dirty="0" err="1">
                <a:ea typeface="ＭＳ Ｐゴシック" pitchFamily="-105" charset="-128"/>
                <a:cs typeface="ＭＳ Ｐゴシック" pitchFamily="-105" charset="-128"/>
              </a:rPr>
              <a:t>H-bonds</a:t>
            </a:r>
            <a:r>
              <a:rPr lang="sv-SE" sz="2400" dirty="0">
                <a:ea typeface="ＭＳ Ｐゴシック" pitchFamily="-105" charset="-128"/>
                <a:cs typeface="ＭＳ Ｐゴシック" pitchFamily="-105" charset="-128"/>
              </a:rPr>
              <a:t> </a:t>
            </a:r>
            <a:r>
              <a:rPr lang="sv-SE" sz="2400" dirty="0" err="1">
                <a:ea typeface="ＭＳ Ｐゴシック" pitchFamily="-105" charset="-128"/>
                <a:cs typeface="ＭＳ Ｐゴシック" pitchFamily="-105" charset="-128"/>
              </a:rPr>
              <a:t>than</a:t>
            </a:r>
            <a:r>
              <a:rPr lang="sv-SE" sz="2400" dirty="0">
                <a:ea typeface="ＭＳ Ｐゴシック" pitchFamily="-105" charset="-128"/>
                <a:cs typeface="ＭＳ Ｐゴシック" pitchFamily="-105" charset="-128"/>
              </a:rPr>
              <a:t> in </a:t>
            </a:r>
            <a:r>
              <a:rPr lang="sv-SE" sz="2400" dirty="0" err="1">
                <a:ea typeface="ＭＳ Ｐゴシック" pitchFamily="-105" charset="-128"/>
                <a:cs typeface="ＭＳ Ｐゴシック" pitchFamily="-105" charset="-128"/>
              </a:rPr>
              <a:t>tetrahedral</a:t>
            </a:r>
            <a:r>
              <a:rPr lang="sv-SE" sz="2400" dirty="0">
                <a:ea typeface="ＭＳ Ｐゴシック" pitchFamily="-105" charset="-128"/>
                <a:cs typeface="ＭＳ Ｐゴシック" pitchFamily="-105" charset="-128"/>
              </a:rPr>
              <a:t> </a:t>
            </a:r>
            <a:r>
              <a:rPr lang="sv-SE" sz="2400" dirty="0" err="1">
                <a:ea typeface="ＭＳ Ｐゴシック" pitchFamily="-105" charset="-128"/>
                <a:cs typeface="ＭＳ Ｐゴシック" pitchFamily="-105" charset="-128"/>
              </a:rPr>
              <a:t>model</a:t>
            </a:r>
            <a:endParaRPr lang="sv-SE" sz="2400" dirty="0">
              <a:ea typeface="ＭＳ Ｐゴシック" pitchFamily="-105" charset="-128"/>
              <a:cs typeface="ＭＳ Ｐゴシック" pitchFamily="-105" charset="-128"/>
            </a:endParaRPr>
          </a:p>
          <a:p>
            <a:r>
              <a:rPr lang="sv-SE" dirty="0">
                <a:ea typeface="ＭＳ Ｐゴシック" pitchFamily="-105" charset="-128"/>
                <a:cs typeface="ＭＳ Ｐゴシック" pitchFamily="-105" charset="-128"/>
              </a:rPr>
              <a:t>  </a:t>
            </a:r>
            <a:r>
              <a:rPr lang="sv-SE" dirty="0" err="1">
                <a:solidFill>
                  <a:srgbClr val="FF0000"/>
                </a:solidFill>
                <a:ea typeface="ＭＳ Ｐゴシック" pitchFamily="-105" charset="-128"/>
                <a:cs typeface="ＭＳ Ｐゴシック" pitchFamily="-105" charset="-128"/>
              </a:rPr>
              <a:t>Wernet</a:t>
            </a:r>
            <a:r>
              <a:rPr lang="sv-SE" dirty="0">
                <a:solidFill>
                  <a:srgbClr val="FF0000"/>
                </a:solidFill>
                <a:ea typeface="ＭＳ Ｐゴシック" pitchFamily="-105" charset="-128"/>
                <a:cs typeface="ＭＳ Ｐゴシック" pitchFamily="-105" charset="-128"/>
              </a:rPr>
              <a:t> </a:t>
            </a:r>
            <a:r>
              <a:rPr lang="sv-SE" i="1" dirty="0">
                <a:solidFill>
                  <a:srgbClr val="FF0000"/>
                </a:solidFill>
                <a:ea typeface="ＭＳ Ｐゴシック" pitchFamily="-105" charset="-128"/>
                <a:cs typeface="ＭＳ Ｐゴシック" pitchFamily="-105" charset="-128"/>
              </a:rPr>
              <a:t>et al</a:t>
            </a:r>
            <a:r>
              <a:rPr lang="sv-SE" dirty="0">
                <a:solidFill>
                  <a:srgbClr val="FF0000"/>
                </a:solidFill>
                <a:ea typeface="ＭＳ Ｐゴシック" pitchFamily="-105" charset="-128"/>
                <a:cs typeface="ＭＳ Ｐゴシック" pitchFamily="-105" charset="-128"/>
              </a:rPr>
              <a:t>., </a:t>
            </a:r>
            <a:r>
              <a:rPr lang="en-US" dirty="0">
                <a:solidFill>
                  <a:srgbClr val="FF0000"/>
                </a:solidFill>
                <a:ea typeface="ＭＳ Ｐゴシック" pitchFamily="-105" charset="-128"/>
                <a:cs typeface="ＭＳ Ｐゴシック" pitchFamily="-105" charset="-128"/>
              </a:rPr>
              <a:t>Science </a:t>
            </a:r>
            <a:r>
              <a:rPr lang="en-US" b="1" dirty="0">
                <a:solidFill>
                  <a:srgbClr val="FF0000"/>
                </a:solidFill>
                <a:ea typeface="ＭＳ Ｐゴシック" pitchFamily="-105" charset="-128"/>
                <a:cs typeface="ＭＳ Ｐゴシック" pitchFamily="-105" charset="-128"/>
              </a:rPr>
              <a:t>304</a:t>
            </a:r>
            <a:r>
              <a:rPr lang="en-US" dirty="0">
                <a:solidFill>
                  <a:srgbClr val="FF0000"/>
                </a:solidFill>
                <a:ea typeface="ＭＳ Ｐゴシック" pitchFamily="-105" charset="-128"/>
                <a:cs typeface="ＭＳ Ｐゴシック" pitchFamily="-105" charset="-128"/>
              </a:rPr>
              <a:t> (2004) 995</a:t>
            </a:r>
            <a:endParaRPr lang="sv-SE" sz="2400" dirty="0">
              <a:solidFill>
                <a:srgbClr val="FF0000"/>
              </a:solidFill>
              <a:ea typeface="ＭＳ Ｐゴシック" pitchFamily="-105" charset="-128"/>
              <a:cs typeface="ＭＳ Ｐゴシック" pitchFamily="-105" charset="-128"/>
            </a:endParaRPr>
          </a:p>
          <a:p>
            <a:endParaRPr lang="sv-SE" sz="2400" dirty="0">
              <a:ea typeface="ＭＳ Ｐゴシック" pitchFamily="-105" charset="-128"/>
              <a:cs typeface="ＭＳ Ｐゴシック" pitchFamily="-105" charset="-128"/>
            </a:endParaRPr>
          </a:p>
          <a:p>
            <a:pPr>
              <a:buFontTx/>
              <a:buChar char="•"/>
            </a:pPr>
            <a:r>
              <a:rPr lang="sv-SE" sz="2400" dirty="0">
                <a:ea typeface="ＭＳ Ｐゴシック" pitchFamily="-105" charset="-128"/>
                <a:cs typeface="ＭＳ Ｐゴシック" pitchFamily="-105" charset="-128"/>
              </a:rPr>
              <a:t> </a:t>
            </a:r>
            <a:r>
              <a:rPr lang="sv-SE" sz="2400" b="1" dirty="0">
                <a:ea typeface="ＭＳ Ｐゴシック" pitchFamily="-105" charset="-128"/>
                <a:cs typeface="ＭＳ Ｐゴシック" pitchFamily="-105" charset="-128"/>
              </a:rPr>
              <a:t>XES</a:t>
            </a:r>
            <a:r>
              <a:rPr lang="sv-SE" sz="2400" dirty="0">
                <a:ea typeface="ＭＳ Ｐゴシック" pitchFamily="-105" charset="-128"/>
                <a:cs typeface="ＭＳ Ｐゴシック" pitchFamily="-105" charset="-128"/>
              </a:rPr>
              <a:t> shows </a:t>
            </a:r>
            <a:r>
              <a:rPr lang="sv-SE" sz="2400" dirty="0" err="1">
                <a:ea typeface="ＭＳ Ｐゴシック" pitchFamily="-105" charset="-128"/>
                <a:cs typeface="ＭＳ Ｐゴシック" pitchFamily="-105" charset="-128"/>
              </a:rPr>
              <a:t>two</a:t>
            </a:r>
            <a:r>
              <a:rPr lang="sv-SE" sz="2400" dirty="0">
                <a:ea typeface="ＭＳ Ｐゴシック" pitchFamily="-105" charset="-128"/>
                <a:cs typeface="ＭＳ Ｐゴシック" pitchFamily="-105" charset="-128"/>
              </a:rPr>
              <a:t> </a:t>
            </a:r>
            <a:r>
              <a:rPr lang="sv-SE" sz="2400" dirty="0" err="1">
                <a:ea typeface="ＭＳ Ｐゴシック" pitchFamily="-105" charset="-128"/>
                <a:cs typeface="ＭＳ Ｐゴシック" pitchFamily="-105" charset="-128"/>
              </a:rPr>
              <a:t>motifs</a:t>
            </a:r>
            <a:r>
              <a:rPr lang="sv-SE" sz="2400" dirty="0">
                <a:ea typeface="ＭＳ Ｐゴシック" pitchFamily="-105" charset="-128"/>
                <a:cs typeface="ＭＳ Ｐゴシック" pitchFamily="-105" charset="-128"/>
              </a:rPr>
              <a:t>: </a:t>
            </a:r>
            <a:r>
              <a:rPr lang="sv-SE" sz="2400" dirty="0" err="1">
                <a:ea typeface="ＭＳ Ｐゴシック" pitchFamily="-105" charset="-128"/>
                <a:cs typeface="ＭＳ Ｐゴシック" pitchFamily="-105" charset="-128"/>
              </a:rPr>
              <a:t>strongly</a:t>
            </a:r>
            <a:r>
              <a:rPr lang="sv-SE" sz="2400" dirty="0">
                <a:ea typeface="ＭＳ Ｐゴシック" pitchFamily="-105" charset="-128"/>
                <a:cs typeface="ＭＳ Ｐゴシック" pitchFamily="-105" charset="-128"/>
              </a:rPr>
              <a:t> </a:t>
            </a:r>
            <a:r>
              <a:rPr lang="sv-SE" sz="2400" dirty="0" err="1">
                <a:ea typeface="ＭＳ Ｐゴシック" pitchFamily="-105" charset="-128"/>
                <a:cs typeface="ＭＳ Ｐゴシック" pitchFamily="-105" charset="-128"/>
              </a:rPr>
              <a:t>tetrahedral</a:t>
            </a:r>
            <a:endParaRPr lang="sv-SE" sz="2400" dirty="0">
              <a:ea typeface="ＭＳ Ｐゴシック" pitchFamily="-105" charset="-128"/>
              <a:cs typeface="ＭＳ Ｐゴシック" pitchFamily="-105" charset="-128"/>
            </a:endParaRPr>
          </a:p>
          <a:p>
            <a:r>
              <a:rPr lang="sv-SE" sz="2400" dirty="0">
                <a:ea typeface="ＭＳ Ｐゴシック" pitchFamily="-105" charset="-128"/>
                <a:cs typeface="ＭＳ Ｐゴシック" pitchFamily="-105" charset="-128"/>
              </a:rPr>
              <a:t>  and </a:t>
            </a:r>
            <a:r>
              <a:rPr lang="sv-SE" sz="2400" dirty="0" err="1">
                <a:ea typeface="ＭＳ Ｐゴシック" pitchFamily="-105" charset="-128"/>
                <a:cs typeface="ＭＳ Ｐゴシック" pitchFamily="-105" charset="-128"/>
              </a:rPr>
              <a:t>very</a:t>
            </a:r>
            <a:r>
              <a:rPr lang="sv-SE" sz="2400" dirty="0">
                <a:ea typeface="ＭＳ Ｐゴシック" pitchFamily="-105" charset="-128"/>
                <a:cs typeface="ＭＳ Ｐゴシック" pitchFamily="-105" charset="-128"/>
              </a:rPr>
              <a:t> </a:t>
            </a:r>
            <a:r>
              <a:rPr lang="sv-SE" sz="2400" dirty="0" err="1">
                <a:ea typeface="ＭＳ Ｐゴシック" pitchFamily="-105" charset="-128"/>
                <a:cs typeface="ＭＳ Ｐゴシック" pitchFamily="-105" charset="-128"/>
              </a:rPr>
              <a:t>disordered</a:t>
            </a:r>
            <a:r>
              <a:rPr lang="sv-SE" sz="2400" dirty="0">
                <a:ea typeface="ＭＳ Ｐゴシック" pitchFamily="-105" charset="-128"/>
                <a:cs typeface="ＭＳ Ｐゴシック" pitchFamily="-105" charset="-128"/>
              </a:rPr>
              <a:t> </a:t>
            </a:r>
          </a:p>
          <a:p>
            <a:r>
              <a:rPr lang="sv-SE" sz="2400" dirty="0">
                <a:ea typeface="ＭＳ Ｐゴシック" pitchFamily="-105" charset="-128"/>
                <a:cs typeface="ＭＳ Ｐゴシック" pitchFamily="-105" charset="-128"/>
              </a:rPr>
              <a:t>  </a:t>
            </a:r>
            <a:r>
              <a:rPr lang="en-US" dirty="0">
                <a:solidFill>
                  <a:srgbClr val="FF0000"/>
                </a:solidFill>
                <a:ea typeface="ＭＳ Ｐゴシック" pitchFamily="-105" charset="-128"/>
                <a:cs typeface="ＭＳ Ｐゴシック" pitchFamily="-105" charset="-128"/>
              </a:rPr>
              <a:t>Tokushima </a:t>
            </a:r>
            <a:r>
              <a:rPr lang="en-US" i="1" dirty="0">
                <a:solidFill>
                  <a:srgbClr val="FF0000"/>
                </a:solidFill>
                <a:ea typeface="ＭＳ Ｐゴシック" pitchFamily="-105" charset="-128"/>
                <a:cs typeface="ＭＳ Ｐゴシック" pitchFamily="-105" charset="-128"/>
              </a:rPr>
              <a:t>et al</a:t>
            </a:r>
            <a:r>
              <a:rPr lang="en-US" dirty="0">
                <a:solidFill>
                  <a:srgbClr val="FF0000"/>
                </a:solidFill>
                <a:ea typeface="ＭＳ Ｐゴシック" pitchFamily="-105" charset="-128"/>
                <a:cs typeface="ＭＳ Ｐゴシック" pitchFamily="-105" charset="-128"/>
              </a:rPr>
              <a:t>., Chem. Phys. </a:t>
            </a:r>
            <a:r>
              <a:rPr lang="en-US" dirty="0" err="1">
                <a:solidFill>
                  <a:srgbClr val="FF0000"/>
                </a:solidFill>
                <a:ea typeface="ＭＳ Ｐゴシック" pitchFamily="-105" charset="-128"/>
                <a:cs typeface="ＭＳ Ｐゴシック" pitchFamily="-105" charset="-128"/>
              </a:rPr>
              <a:t>Lett</a:t>
            </a:r>
            <a:r>
              <a:rPr lang="en-US" i="1" dirty="0">
                <a:solidFill>
                  <a:srgbClr val="FF0000"/>
                </a:solidFill>
                <a:ea typeface="ＭＳ Ｐゴシック" pitchFamily="-105" charset="-128"/>
                <a:cs typeface="ＭＳ Ｐゴシック" pitchFamily="-105" charset="-128"/>
              </a:rPr>
              <a:t>. </a:t>
            </a:r>
            <a:r>
              <a:rPr lang="en-US" altLang="ja-JP" b="1" dirty="0">
                <a:solidFill>
                  <a:srgbClr val="FF0000"/>
                </a:solidFill>
                <a:ea typeface="ＭＳ 明朝" pitchFamily="-105" charset="-128"/>
                <a:cs typeface="ＭＳ 明朝" pitchFamily="-105" charset="-128"/>
              </a:rPr>
              <a:t>460</a:t>
            </a:r>
            <a:r>
              <a:rPr lang="en-US" altLang="ja-JP" dirty="0">
                <a:solidFill>
                  <a:srgbClr val="FF0000"/>
                </a:solidFill>
                <a:ea typeface="ＭＳ 明朝" pitchFamily="-105" charset="-128"/>
                <a:cs typeface="ＭＳ 明朝" pitchFamily="-105" charset="-128"/>
              </a:rPr>
              <a:t> </a:t>
            </a:r>
            <a:r>
              <a:rPr lang="en-US" altLang="ja-JP" dirty="0">
                <a:solidFill>
                  <a:srgbClr val="FF0000"/>
                </a:solidFill>
                <a:ea typeface="ＭＳ Ｐゴシック" pitchFamily="-105" charset="-128"/>
                <a:cs typeface="ＭＳ Ｐゴシック" pitchFamily="-105" charset="-128"/>
              </a:rPr>
              <a:t>(2008)</a:t>
            </a:r>
            <a:r>
              <a:rPr lang="en-US" altLang="ja-JP" dirty="0">
                <a:solidFill>
                  <a:srgbClr val="FF0000"/>
                </a:solidFill>
                <a:ea typeface="ＭＳ 明朝" pitchFamily="-105" charset="-128"/>
                <a:cs typeface="ＭＳ 明朝" pitchFamily="-105" charset="-128"/>
              </a:rPr>
              <a:t> 387</a:t>
            </a:r>
            <a:endParaRPr lang="sv-SE" sz="2400" dirty="0">
              <a:solidFill>
                <a:srgbClr val="FF0000"/>
              </a:solidFill>
              <a:ea typeface="ＭＳ Ｐゴシック" pitchFamily="-105" charset="-128"/>
              <a:cs typeface="ＭＳ Ｐゴシック" pitchFamily="-105" charset="-128"/>
            </a:endParaRPr>
          </a:p>
          <a:p>
            <a:pPr>
              <a:buFontTx/>
              <a:buChar char="•"/>
            </a:pPr>
            <a:endParaRPr lang="sv-SE" sz="2400" dirty="0">
              <a:ea typeface="ＭＳ Ｐゴシック" pitchFamily="-105" charset="-128"/>
              <a:cs typeface="ＭＳ Ｐゴシック" pitchFamily="-105" charset="-128"/>
            </a:endParaRPr>
          </a:p>
          <a:p>
            <a:pPr>
              <a:buFontTx/>
              <a:buChar char="•"/>
            </a:pPr>
            <a:r>
              <a:rPr lang="sv-SE" sz="2400" dirty="0">
                <a:ea typeface="ＭＳ Ｐゴシック" pitchFamily="-105" charset="-128"/>
                <a:cs typeface="ＭＳ Ｐゴシック" pitchFamily="-105" charset="-128"/>
              </a:rPr>
              <a:t> </a:t>
            </a:r>
            <a:r>
              <a:rPr lang="sv-SE" sz="2400" b="1" dirty="0">
                <a:ea typeface="ＭＳ Ｐゴシック" pitchFamily="-105" charset="-128"/>
                <a:cs typeface="ＭＳ Ｐゴシック" pitchFamily="-105" charset="-128"/>
              </a:rPr>
              <a:t>SAXS</a:t>
            </a:r>
            <a:r>
              <a:rPr lang="sv-SE" sz="2400" dirty="0">
                <a:ea typeface="ＭＳ Ｐゴシック" pitchFamily="-105" charset="-128"/>
                <a:cs typeface="ＭＳ Ｐゴシック" pitchFamily="-105" charset="-128"/>
              </a:rPr>
              <a:t> shows </a:t>
            </a:r>
            <a:r>
              <a:rPr lang="sv-SE" sz="2400" dirty="0" err="1">
                <a:ea typeface="ＭＳ Ｐゴシック" pitchFamily="-105" charset="-128"/>
                <a:cs typeface="ＭＳ Ｐゴシック" pitchFamily="-105" charset="-128"/>
              </a:rPr>
              <a:t>fluctuating</a:t>
            </a:r>
            <a:r>
              <a:rPr lang="sv-SE" sz="2400" dirty="0">
                <a:ea typeface="ＭＳ Ｐゴシック" pitchFamily="-105" charset="-128"/>
                <a:cs typeface="ＭＳ Ｐゴシック" pitchFamily="-105" charset="-128"/>
              </a:rPr>
              <a:t> </a:t>
            </a:r>
            <a:r>
              <a:rPr lang="sv-SE" sz="2400" dirty="0" err="1">
                <a:ea typeface="ＭＳ Ｐゴシック" pitchFamily="-105" charset="-128"/>
                <a:cs typeface="ＭＳ Ｐゴシック" pitchFamily="-105" charset="-128"/>
              </a:rPr>
              <a:t>density</a:t>
            </a:r>
            <a:r>
              <a:rPr lang="sv-SE" sz="2400" dirty="0">
                <a:ea typeface="ＭＳ Ｐゴシック" pitchFamily="-105" charset="-128"/>
                <a:cs typeface="ＭＳ Ｐゴシック" pitchFamily="-105" charset="-128"/>
              </a:rPr>
              <a:t> </a:t>
            </a:r>
            <a:r>
              <a:rPr lang="sv-SE" sz="2400" dirty="0" err="1">
                <a:ea typeface="ＭＳ Ｐゴシック" pitchFamily="-105" charset="-128"/>
                <a:cs typeface="ＭＳ Ｐゴシック" pitchFamily="-105" charset="-128"/>
              </a:rPr>
              <a:t>inhomogeneity</a:t>
            </a:r>
            <a:endParaRPr lang="sv-SE" sz="2400" dirty="0">
              <a:ea typeface="ＭＳ Ｐゴシック" pitchFamily="-105" charset="-128"/>
              <a:cs typeface="ＭＳ Ｐゴシック" pitchFamily="-105" charset="-128"/>
            </a:endParaRPr>
          </a:p>
          <a:p>
            <a:r>
              <a:rPr lang="sv-SE" sz="2400" dirty="0">
                <a:ea typeface="ＭＳ Ｐゴシック" pitchFamily="-105" charset="-128"/>
                <a:cs typeface="ＭＳ Ｐゴシック" pitchFamily="-105" charset="-128"/>
              </a:rPr>
              <a:t>  </a:t>
            </a:r>
            <a:r>
              <a:rPr lang="sv-SE" sz="2400" dirty="0" err="1">
                <a:ea typeface="ＭＳ Ｐゴシック" pitchFamily="-105" charset="-128"/>
                <a:cs typeface="ＭＳ Ｐゴシック" pitchFamily="-105" charset="-128"/>
              </a:rPr>
              <a:t>Enhanced</a:t>
            </a:r>
            <a:r>
              <a:rPr lang="sv-SE" sz="2400" dirty="0">
                <a:ea typeface="ＭＳ Ｐゴシック" pitchFamily="-105" charset="-128"/>
                <a:cs typeface="ＭＳ Ｐゴシック" pitchFamily="-105" charset="-128"/>
              </a:rPr>
              <a:t> </a:t>
            </a:r>
            <a:r>
              <a:rPr lang="sv-SE" sz="2400" dirty="0" err="1">
                <a:ea typeface="ＭＳ Ｐゴシック" pitchFamily="-105" charset="-128"/>
                <a:cs typeface="ＭＳ Ｐゴシック" pitchFamily="-105" charset="-128"/>
              </a:rPr>
              <a:t>upon</a:t>
            </a:r>
            <a:r>
              <a:rPr lang="sv-SE" sz="2400" dirty="0">
                <a:ea typeface="ＭＳ Ｐゴシック" pitchFamily="-105" charset="-128"/>
                <a:cs typeface="ＭＳ Ｐゴシック" pitchFamily="-105" charset="-128"/>
              </a:rPr>
              <a:t> </a:t>
            </a:r>
            <a:r>
              <a:rPr lang="sv-SE" sz="2400" dirty="0" err="1">
                <a:ea typeface="ＭＳ Ｐゴシック" pitchFamily="-105" charset="-128"/>
                <a:cs typeface="ＭＳ Ｐゴシック" pitchFamily="-105" charset="-128"/>
              </a:rPr>
              <a:t>cooling</a:t>
            </a:r>
            <a:endParaRPr lang="sv-SE" sz="2400" dirty="0">
              <a:ea typeface="ＭＳ Ｐゴシック" pitchFamily="-105" charset="-128"/>
              <a:cs typeface="ＭＳ Ｐゴシック" pitchFamily="-105" charset="-128"/>
            </a:endParaRPr>
          </a:p>
          <a:p>
            <a:r>
              <a:rPr lang="sv-SE" dirty="0" err="1">
                <a:solidFill>
                  <a:srgbClr val="FF0000"/>
                </a:solidFill>
                <a:ea typeface="ＭＳ Ｐゴシック" pitchFamily="-105" charset="-128"/>
                <a:cs typeface="ＭＳ Ｐゴシック" pitchFamily="-105" charset="-128"/>
              </a:rPr>
              <a:t>Huang</a:t>
            </a:r>
            <a:r>
              <a:rPr lang="sv-SE" dirty="0">
                <a:solidFill>
                  <a:srgbClr val="FF0000"/>
                </a:solidFill>
                <a:ea typeface="ＭＳ Ｐゴシック" pitchFamily="-105" charset="-128"/>
                <a:cs typeface="ＭＳ Ｐゴシック" pitchFamily="-105" charset="-128"/>
              </a:rPr>
              <a:t> </a:t>
            </a:r>
            <a:r>
              <a:rPr lang="sv-SE" i="1" dirty="0">
                <a:solidFill>
                  <a:srgbClr val="FF0000"/>
                </a:solidFill>
                <a:ea typeface="ＭＳ Ｐゴシック" pitchFamily="-105" charset="-128"/>
                <a:cs typeface="ＭＳ Ｐゴシック" pitchFamily="-105" charset="-128"/>
              </a:rPr>
              <a:t>et al</a:t>
            </a:r>
            <a:r>
              <a:rPr lang="sv-SE" dirty="0">
                <a:solidFill>
                  <a:srgbClr val="FF0000"/>
                </a:solidFill>
                <a:ea typeface="ＭＳ Ｐゴシック" pitchFamily="-105" charset="-128"/>
                <a:cs typeface="ＭＳ Ｐゴシック" pitchFamily="-105" charset="-128"/>
              </a:rPr>
              <a:t>., </a:t>
            </a:r>
            <a:r>
              <a:rPr lang="sv-SE" sz="1600" dirty="0">
                <a:solidFill>
                  <a:srgbClr val="FF0000"/>
                </a:solidFill>
                <a:ea typeface="ＭＳ Ｐゴシック" pitchFamily="-105" charset="-128"/>
                <a:cs typeface="ＭＳ Ｐゴシック" pitchFamily="-105" charset="-128"/>
              </a:rPr>
              <a:t>PNAS</a:t>
            </a:r>
            <a:r>
              <a:rPr lang="sv-SE" dirty="0">
                <a:solidFill>
                  <a:srgbClr val="FF0000"/>
                </a:solidFill>
                <a:ea typeface="ＭＳ Ｐゴシック" pitchFamily="-105" charset="-128"/>
                <a:cs typeface="ＭＳ Ｐゴシック" pitchFamily="-105" charset="-128"/>
              </a:rPr>
              <a:t> </a:t>
            </a:r>
            <a:r>
              <a:rPr lang="en-US" sz="1600" b="1" dirty="0">
                <a:solidFill>
                  <a:srgbClr val="FF0000"/>
                </a:solidFill>
                <a:ea typeface="ＭＳ Ｐゴシック" pitchFamily="-105" charset="-128"/>
                <a:cs typeface="Times New Roman" pitchFamily="-105" charset="0"/>
              </a:rPr>
              <a:t>106</a:t>
            </a:r>
            <a:r>
              <a:rPr lang="en-US" sz="1600" dirty="0">
                <a:solidFill>
                  <a:srgbClr val="FF0000"/>
                </a:solidFill>
                <a:ea typeface="ＭＳ Ｐゴシック" pitchFamily="-105" charset="-128"/>
                <a:cs typeface="Times New Roman" pitchFamily="-105" charset="0"/>
              </a:rPr>
              <a:t>, </a:t>
            </a:r>
            <a:r>
              <a:rPr lang="en-GB" sz="1600" dirty="0">
                <a:solidFill>
                  <a:srgbClr val="FF0000"/>
                </a:solidFill>
                <a:ea typeface="ＭＳ Ｐゴシック" pitchFamily="-105" charset="-128"/>
                <a:cs typeface="Times New Roman" pitchFamily="-105" charset="0"/>
              </a:rPr>
              <a:t>15214</a:t>
            </a:r>
            <a:r>
              <a:rPr lang="sv-SE" sz="1600" dirty="0">
                <a:solidFill>
                  <a:srgbClr val="FF0000"/>
                </a:solidFill>
                <a:ea typeface="ＭＳ Ｐゴシック" pitchFamily="-105" charset="-128"/>
                <a:cs typeface="ＭＳ Ｐゴシック" pitchFamily="-105" charset="-128"/>
              </a:rPr>
              <a:t> (2009); </a:t>
            </a:r>
            <a:r>
              <a:rPr lang="en-US" sz="1600" b="1" dirty="0">
                <a:solidFill>
                  <a:srgbClr val="FF0000"/>
                </a:solidFill>
                <a:ea typeface="Times New Roman" pitchFamily="-105" charset="0"/>
                <a:cs typeface="Times New Roman" pitchFamily="-105" charset="0"/>
              </a:rPr>
              <a:t>107</a:t>
            </a:r>
            <a:r>
              <a:rPr lang="en-US" sz="1600" dirty="0">
                <a:solidFill>
                  <a:srgbClr val="FF0000"/>
                </a:solidFill>
                <a:ea typeface="Times New Roman" pitchFamily="-105" charset="0"/>
                <a:cs typeface="Times New Roman" pitchFamily="-105" charset="0"/>
              </a:rPr>
              <a:t>, E45 (2010);</a:t>
            </a:r>
          </a:p>
          <a:p>
            <a:r>
              <a:rPr lang="sv-SE" sz="1400" dirty="0">
                <a:solidFill>
                  <a:srgbClr val="FF0000"/>
                </a:solidFill>
                <a:ea typeface="ＭＳ Ｐゴシック" pitchFamily="-105" charset="-128"/>
                <a:cs typeface="ＭＳ Ｐゴシック" pitchFamily="-105" charset="-128"/>
              </a:rPr>
              <a:t>JCP </a:t>
            </a:r>
            <a:r>
              <a:rPr lang="sv-SE" sz="1400" b="1" dirty="0">
                <a:solidFill>
                  <a:srgbClr val="FF0000"/>
                </a:solidFill>
                <a:ea typeface="Times New Roman" pitchFamily="-105" charset="0"/>
                <a:cs typeface="Times New Roman" pitchFamily="-105" charset="0"/>
              </a:rPr>
              <a:t>133</a:t>
            </a:r>
            <a:r>
              <a:rPr lang="sv-SE" sz="1400" dirty="0">
                <a:solidFill>
                  <a:srgbClr val="FF0000"/>
                </a:solidFill>
                <a:ea typeface="Times New Roman" pitchFamily="-105" charset="0"/>
                <a:cs typeface="Times New Roman" pitchFamily="-105" charset="0"/>
              </a:rPr>
              <a:t>, 134504 (2010)</a:t>
            </a:r>
            <a:r>
              <a:rPr lang="sv-SE" sz="2400" b="1" dirty="0">
                <a:solidFill>
                  <a:srgbClr val="FF0000"/>
                </a:solidFill>
                <a:ea typeface="ＭＳ Ｐゴシック" pitchFamily="-105" charset="-128"/>
                <a:cs typeface="ＭＳ Ｐゴシック" pitchFamily="-105" charset="-128"/>
              </a:rPr>
              <a:t> </a:t>
            </a:r>
            <a:endParaRPr lang="sv-SE" sz="1600" dirty="0">
              <a:solidFill>
                <a:srgbClr val="FF0000"/>
              </a:solidFill>
              <a:ea typeface="ＭＳ Ｐゴシック" pitchFamily="-105" charset="-128"/>
              <a:cs typeface="ＭＳ Ｐゴシック" pitchFamily="-105" charset="-128"/>
            </a:endParaRPr>
          </a:p>
          <a:p>
            <a:pPr>
              <a:buFontTx/>
              <a:buChar char="•"/>
            </a:pPr>
            <a:r>
              <a:rPr lang="sv-SE" sz="2400" b="1" dirty="0">
                <a:ea typeface="ＭＳ Ｐゴシック" pitchFamily="-105" charset="-128"/>
                <a:cs typeface="ＭＳ Ｐゴシック" pitchFamily="-105" charset="-128"/>
              </a:rPr>
              <a:t>WAXS</a:t>
            </a:r>
            <a:r>
              <a:rPr lang="sv-SE" sz="2400" dirty="0">
                <a:ea typeface="ＭＳ Ｐゴシック" pitchFamily="-105" charset="-128"/>
                <a:cs typeface="ＭＳ Ｐゴシック" pitchFamily="-105" charset="-128"/>
              </a:rPr>
              <a:t> </a:t>
            </a:r>
            <a:r>
              <a:rPr lang="sv-SE" sz="2400" dirty="0">
                <a:cs typeface="ＭＳ Ｐゴシック" charset="0"/>
              </a:rPr>
              <a:t>shows broad </a:t>
            </a:r>
            <a:r>
              <a:rPr lang="sv-SE" sz="2400" dirty="0" err="1">
                <a:cs typeface="ＭＳ Ｐゴシック" charset="0"/>
              </a:rPr>
              <a:t>structural</a:t>
            </a:r>
            <a:r>
              <a:rPr lang="sv-SE" sz="2400" dirty="0">
                <a:cs typeface="ＭＳ Ｐゴシック" charset="0"/>
              </a:rPr>
              <a:t> distributions </a:t>
            </a:r>
          </a:p>
          <a:p>
            <a:r>
              <a:rPr lang="sv-SE" sz="2400" dirty="0">
                <a:cs typeface="ＭＳ Ｐゴシック" charset="0"/>
              </a:rPr>
              <a:t>   and </a:t>
            </a:r>
            <a:r>
              <a:rPr lang="sv-SE" sz="2400" dirty="0" err="1">
                <a:cs typeface="ＭＳ Ｐゴシック" charset="0"/>
              </a:rPr>
              <a:t>shell-structure</a:t>
            </a:r>
            <a:r>
              <a:rPr lang="sv-SE" sz="2400" dirty="0">
                <a:cs typeface="ＭＳ Ｐゴシック" charset="0"/>
              </a:rPr>
              <a:t> (~12 Å) </a:t>
            </a:r>
            <a:r>
              <a:rPr lang="sv-SE" sz="2400" dirty="0" err="1">
                <a:cs typeface="ＭＳ Ｐゴシック" charset="0"/>
              </a:rPr>
              <a:t>consistent</a:t>
            </a:r>
            <a:r>
              <a:rPr lang="sv-SE" sz="2400" dirty="0">
                <a:cs typeface="ＭＳ Ｐゴシック" charset="0"/>
              </a:rPr>
              <a:t> </a:t>
            </a:r>
            <a:r>
              <a:rPr lang="sv-SE" sz="2400" dirty="0" err="1">
                <a:cs typeface="ＭＳ Ｐゴシック" charset="0"/>
              </a:rPr>
              <a:t>with</a:t>
            </a:r>
            <a:r>
              <a:rPr lang="sv-SE" sz="2400" dirty="0">
                <a:cs typeface="ＭＳ Ｐゴシック" charset="0"/>
              </a:rPr>
              <a:t> </a:t>
            </a:r>
          </a:p>
          <a:p>
            <a:r>
              <a:rPr lang="sv-SE" sz="2400" dirty="0">
                <a:cs typeface="ＭＳ Ｐゴシック" charset="0"/>
              </a:rPr>
              <a:t>   </a:t>
            </a:r>
            <a:r>
              <a:rPr lang="sv-SE" sz="2400" dirty="0" err="1">
                <a:cs typeface="ＭＳ Ｐゴシック" charset="0"/>
              </a:rPr>
              <a:t>two</a:t>
            </a:r>
            <a:r>
              <a:rPr lang="sv-SE" sz="2400" dirty="0">
                <a:cs typeface="ＭＳ Ｐゴシック" charset="0"/>
              </a:rPr>
              <a:t> </a:t>
            </a:r>
            <a:r>
              <a:rPr lang="sv-SE" sz="2400" dirty="0" err="1">
                <a:cs typeface="ＭＳ Ｐゴシック" charset="0"/>
              </a:rPr>
              <a:t>structural</a:t>
            </a:r>
            <a:r>
              <a:rPr lang="sv-SE" sz="2400" dirty="0">
                <a:cs typeface="ＭＳ Ｐゴシック" charset="0"/>
              </a:rPr>
              <a:t> </a:t>
            </a:r>
            <a:r>
              <a:rPr lang="sv-SE" sz="2400" dirty="0" err="1">
                <a:cs typeface="ＭＳ Ｐゴシック" charset="0"/>
              </a:rPr>
              <a:t>motifs</a:t>
            </a:r>
            <a:r>
              <a:rPr lang="sv-SE" sz="2400" dirty="0">
                <a:cs typeface="ＭＳ Ｐゴシック" charset="0"/>
              </a:rPr>
              <a:t> (and </a:t>
            </a:r>
            <a:r>
              <a:rPr lang="sv-SE" sz="2400" dirty="0" err="1">
                <a:cs typeface="ＭＳ Ｐゴシック" charset="0"/>
              </a:rPr>
              <a:t>with</a:t>
            </a:r>
            <a:r>
              <a:rPr lang="sv-SE" sz="2400" dirty="0">
                <a:cs typeface="ＭＳ Ｐゴシック" charset="0"/>
              </a:rPr>
              <a:t> SAXS)</a:t>
            </a:r>
          </a:p>
          <a:p>
            <a:r>
              <a:rPr lang="sv-SE" sz="2400" dirty="0">
                <a:ea typeface="ＭＳ Ｐゴシック" pitchFamily="-105" charset="-128"/>
                <a:cs typeface="ＭＳ Ｐゴシック" pitchFamily="-105" charset="-128"/>
              </a:rPr>
              <a:t>  </a:t>
            </a:r>
            <a:r>
              <a:rPr lang="sv-SE" sz="1600" dirty="0">
                <a:solidFill>
                  <a:srgbClr val="FF0000"/>
                </a:solidFill>
                <a:ea typeface="ＭＳ Ｐゴシック" pitchFamily="-105" charset="-128"/>
                <a:cs typeface="ＭＳ Ｐゴシック" pitchFamily="-105" charset="-128"/>
              </a:rPr>
              <a:t>Huang </a:t>
            </a:r>
            <a:r>
              <a:rPr lang="sv-SE" sz="1600" i="1" dirty="0">
                <a:solidFill>
                  <a:srgbClr val="FF0000"/>
                </a:solidFill>
                <a:ea typeface="ＭＳ Ｐゴシック" pitchFamily="-105" charset="-128"/>
                <a:cs typeface="ＭＳ Ｐゴシック" pitchFamily="-105" charset="-128"/>
              </a:rPr>
              <a:t>et al</a:t>
            </a:r>
            <a:r>
              <a:rPr lang="sv-SE" sz="1600" dirty="0">
                <a:solidFill>
                  <a:srgbClr val="FF0000"/>
                </a:solidFill>
                <a:ea typeface="ＭＳ Ｐゴシック" pitchFamily="-105" charset="-128"/>
                <a:cs typeface="ＭＳ Ｐゴシック" pitchFamily="-105" charset="-128"/>
              </a:rPr>
              <a:t>. </a:t>
            </a:r>
            <a:r>
              <a:rPr lang="en-US" sz="1600" dirty="0">
                <a:solidFill>
                  <a:srgbClr val="FF6600"/>
                </a:solidFill>
                <a:cs typeface="Times New Roman"/>
              </a:rPr>
              <a:t>Phys. Chem. Chem. Phys. </a:t>
            </a:r>
            <a:r>
              <a:rPr lang="en-US" sz="1600" b="1" dirty="0">
                <a:solidFill>
                  <a:srgbClr val="FF6600"/>
                </a:solidFill>
                <a:cs typeface="Times New Roman"/>
              </a:rPr>
              <a:t>13, </a:t>
            </a:r>
            <a:r>
              <a:rPr lang="en-US" sz="1600" dirty="0">
                <a:solidFill>
                  <a:srgbClr val="FF6600"/>
                </a:solidFill>
                <a:cs typeface="Times New Roman"/>
              </a:rPr>
              <a:t>19997 (2011)</a:t>
            </a:r>
            <a:endParaRPr lang="sv-SE" sz="1600" dirty="0">
              <a:solidFill>
                <a:srgbClr val="FF6600"/>
              </a:solidFill>
              <a:ea typeface="ＭＳ Ｐゴシック" pitchFamily="-105" charset="-128"/>
              <a:cs typeface="Times New Roman"/>
            </a:endParaRPr>
          </a:p>
        </p:txBody>
      </p:sp>
      <p:pic>
        <p:nvPicPr>
          <p:cNvPr id="64517" name="Picture 5" descr="Asymmetrical"/>
          <p:cNvPicPr>
            <a:picLocks noChangeAspect="1" noChangeArrowheads="1"/>
          </p:cNvPicPr>
          <p:nvPr/>
        </p:nvPicPr>
        <p:blipFill>
          <a:blip r:embed="rId2"/>
          <a:srcRect/>
          <a:stretch>
            <a:fillRect/>
          </a:stretch>
        </p:blipFill>
        <p:spPr bwMode="auto">
          <a:xfrm>
            <a:off x="5795964" y="1771651"/>
            <a:ext cx="619125" cy="650875"/>
          </a:xfrm>
          <a:prstGeom prst="rect">
            <a:avLst/>
          </a:prstGeom>
          <a:noFill/>
          <a:ln w="9525">
            <a:noFill/>
            <a:miter lim="800000"/>
            <a:headEnd/>
            <a:tailEnd/>
          </a:ln>
        </p:spPr>
      </p:pic>
      <p:pic>
        <p:nvPicPr>
          <p:cNvPr id="10" name="Picture 11" descr="XES Temp Simple.jpg"/>
          <p:cNvPicPr>
            <a:picLocks noChangeAspect="1"/>
          </p:cNvPicPr>
          <p:nvPr/>
        </p:nvPicPr>
        <p:blipFill>
          <a:blip r:embed="rId3"/>
          <a:srcRect/>
          <a:stretch>
            <a:fillRect/>
          </a:stretch>
        </p:blipFill>
        <p:spPr bwMode="auto">
          <a:xfrm>
            <a:off x="7524328" y="1700808"/>
            <a:ext cx="1307773" cy="1598216"/>
          </a:xfrm>
          <a:prstGeom prst="rect">
            <a:avLst/>
          </a:prstGeom>
          <a:noFill/>
          <a:ln w="9525">
            <a:noFill/>
            <a:miter lim="800000"/>
            <a:headEnd/>
            <a:tailEnd/>
          </a:ln>
        </p:spPr>
      </p:pic>
      <p:pic>
        <p:nvPicPr>
          <p:cNvPr id="8" name="Picture 4" descr="Wikfeldt_Fig4"/>
          <p:cNvPicPr>
            <a:picLocks noChangeAspect="1" noChangeArrowheads="1"/>
          </p:cNvPicPr>
          <p:nvPr/>
        </p:nvPicPr>
        <p:blipFill>
          <a:blip r:embed="rId4">
            <a:extLst>
              <a:ext uri="{28A0092B-C50C-407E-A947-70E740481C1C}">
                <a14:useLocalDpi xmlns:a14="http://schemas.microsoft.com/office/drawing/2010/main" val="0"/>
              </a:ext>
            </a:extLst>
          </a:blip>
          <a:srcRect l="3319" t="15927" r="67857" b="9914"/>
          <a:stretch>
            <a:fillRect/>
          </a:stretch>
        </p:blipFill>
        <p:spPr bwMode="auto">
          <a:xfrm>
            <a:off x="7452320" y="3356993"/>
            <a:ext cx="1401670" cy="1416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Huang_Fig"/>
          <p:cNvPicPr>
            <a:picLocks noChangeAspect="1" noChangeArrowheads="1"/>
          </p:cNvPicPr>
          <p:nvPr/>
        </p:nvPicPr>
        <p:blipFill rotWithShape="1">
          <a:blip r:embed="rId5">
            <a:extLst>
              <a:ext uri="{28A0092B-C50C-407E-A947-70E740481C1C}">
                <a14:useLocalDpi xmlns:a14="http://schemas.microsoft.com/office/drawing/2010/main" val="0"/>
              </a:ext>
            </a:extLst>
          </a:blip>
          <a:srcRect l="13887" t="15262" r="47019" b="1077"/>
          <a:stretch/>
        </p:blipFill>
        <p:spPr bwMode="auto">
          <a:xfrm>
            <a:off x="7452321" y="4869160"/>
            <a:ext cx="1469987" cy="1800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48751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1" y="5282962"/>
            <a:ext cx="5636629" cy="1600438"/>
          </a:xfrm>
          <a:prstGeom prst="rect">
            <a:avLst/>
          </a:prstGeom>
          <a:noFill/>
        </p:spPr>
        <p:txBody>
          <a:bodyPr wrap="none" lIns="91435" tIns="45718" rIns="91435" bIns="45718" rtlCol="0">
            <a:spAutoFit/>
          </a:bodyPr>
          <a:lstStyle/>
          <a:p>
            <a:r>
              <a:rPr lang="en-US" sz="2000" dirty="0">
                <a:latin typeface="+mj-lt"/>
              </a:rPr>
              <a:t>HDL and LDL fluctuations</a:t>
            </a:r>
          </a:p>
          <a:p>
            <a:r>
              <a:rPr lang="en-US" sz="2000" dirty="0">
                <a:latin typeface="+mj-lt"/>
              </a:rPr>
              <a:t>Two local structural different motifs</a:t>
            </a:r>
          </a:p>
          <a:p>
            <a:r>
              <a:rPr lang="en-US" sz="2000" dirty="0">
                <a:latin typeface="+mj-lt"/>
              </a:rPr>
              <a:t>≈1nm length scales at room temperature</a:t>
            </a:r>
          </a:p>
          <a:p>
            <a:r>
              <a:rPr lang="en-US" sz="2000" dirty="0">
                <a:latin typeface="+mj-lt"/>
              </a:rPr>
              <a:t>Increasing length scale with decreasing temperature</a:t>
            </a:r>
          </a:p>
          <a:p>
            <a:endParaRPr lang="en-US" dirty="0"/>
          </a:p>
        </p:txBody>
      </p:sp>
      <p:sp>
        <p:nvSpPr>
          <p:cNvPr id="4" name="TextBox 3"/>
          <p:cNvSpPr txBox="1"/>
          <p:nvPr/>
        </p:nvSpPr>
        <p:spPr>
          <a:xfrm>
            <a:off x="1295401" y="152400"/>
            <a:ext cx="6587986" cy="590064"/>
          </a:xfrm>
          <a:prstGeom prst="rect">
            <a:avLst/>
          </a:prstGeom>
          <a:noFill/>
        </p:spPr>
        <p:txBody>
          <a:bodyPr wrap="none" lIns="91435" tIns="45718" rIns="91435" bIns="45718" rtlCol="0">
            <a:spAutoFit/>
          </a:bodyPr>
          <a:lstStyle/>
          <a:p>
            <a:r>
              <a:rPr lang="en-US" sz="3200" dirty="0"/>
              <a:t>Summary room temperature to -20 </a:t>
            </a:r>
            <a:r>
              <a:rPr lang="en-GB" altLang="ja-JP" sz="3200" dirty="0"/>
              <a:t>°</a:t>
            </a:r>
            <a:r>
              <a:rPr lang="en-US" sz="3200" dirty="0"/>
              <a:t>C</a:t>
            </a:r>
          </a:p>
        </p:txBody>
      </p:sp>
      <p:pic>
        <p:nvPicPr>
          <p:cNvPr id="5" name="Picture 4" descr="Schematic T dep.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85800"/>
            <a:ext cx="2133600" cy="4287520"/>
          </a:xfrm>
          <a:prstGeom prst="rect">
            <a:avLst/>
          </a:prstGeom>
        </p:spPr>
      </p:pic>
      <p:sp>
        <p:nvSpPr>
          <p:cNvPr id="7" name="TextBox 6"/>
          <p:cNvSpPr txBox="1"/>
          <p:nvPr/>
        </p:nvSpPr>
        <p:spPr>
          <a:xfrm>
            <a:off x="2209800" y="914400"/>
            <a:ext cx="6611318" cy="400110"/>
          </a:xfrm>
          <a:prstGeom prst="rect">
            <a:avLst/>
          </a:prstGeom>
          <a:noFill/>
        </p:spPr>
        <p:txBody>
          <a:bodyPr wrap="none" lIns="91435" tIns="45718" rIns="91435" bIns="45718" rtlCol="0">
            <a:spAutoFit/>
          </a:bodyPr>
          <a:lstStyle/>
          <a:p>
            <a:r>
              <a:rPr lang="en-US" sz="2000" dirty="0"/>
              <a:t>Strongly Distorted is related to local High Density Liquid (HDL</a:t>
            </a:r>
            <a:r>
              <a:rPr lang="en-US" dirty="0" smtClean="0"/>
              <a:t>)</a:t>
            </a:r>
            <a:endParaRPr lang="en-US" dirty="0"/>
          </a:p>
        </p:txBody>
      </p:sp>
      <p:cxnSp>
        <p:nvCxnSpPr>
          <p:cNvPr id="10" name="Straight Arrow Connector 9"/>
          <p:cNvCxnSpPr/>
          <p:nvPr/>
        </p:nvCxnSpPr>
        <p:spPr>
          <a:xfrm flipH="1">
            <a:off x="2286000" y="2133600"/>
            <a:ext cx="914400" cy="1524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895601" y="3505201"/>
            <a:ext cx="5845771" cy="400110"/>
          </a:xfrm>
          <a:prstGeom prst="rect">
            <a:avLst/>
          </a:prstGeom>
          <a:noFill/>
        </p:spPr>
        <p:txBody>
          <a:bodyPr wrap="none" lIns="91435" tIns="45718" rIns="91435" bIns="45718" rtlCol="0">
            <a:spAutoFit/>
          </a:bodyPr>
          <a:lstStyle/>
          <a:p>
            <a:r>
              <a:rPr lang="en-US" sz="2000" dirty="0"/>
              <a:t>Tetrahedral is related to local Low Density Liquid (LDL)</a:t>
            </a:r>
          </a:p>
        </p:txBody>
      </p:sp>
      <p:cxnSp>
        <p:nvCxnSpPr>
          <p:cNvPr id="17" name="Straight Arrow Connector 16"/>
          <p:cNvCxnSpPr/>
          <p:nvPr/>
        </p:nvCxnSpPr>
        <p:spPr>
          <a:xfrm flipH="1" flipV="1">
            <a:off x="2057400" y="4267200"/>
            <a:ext cx="1371600" cy="2286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4241800" y="6575624"/>
            <a:ext cx="4914900" cy="307777"/>
          </a:xfrm>
          <a:prstGeom prst="rect">
            <a:avLst/>
          </a:prstGeom>
        </p:spPr>
        <p:txBody>
          <a:bodyPr wrap="square" lIns="91435" tIns="45718" rIns="91435" bIns="45718">
            <a:spAutoFit/>
          </a:bodyPr>
          <a:lstStyle/>
          <a:p>
            <a:r>
              <a:rPr lang="en-US" sz="1400" dirty="0"/>
              <a:t>A. Nilsson and L. G. M. </a:t>
            </a:r>
            <a:r>
              <a:rPr lang="en-US" sz="1400" dirty="0" err="1"/>
              <a:t>Pettersson</a:t>
            </a:r>
            <a:r>
              <a:rPr lang="en-US" sz="1400" dirty="0"/>
              <a:t>, Chem. Phys. </a:t>
            </a:r>
            <a:r>
              <a:rPr lang="en-US" sz="1400" b="1" dirty="0"/>
              <a:t>389</a:t>
            </a:r>
            <a:r>
              <a:rPr lang="en-US" sz="1400" dirty="0"/>
              <a:t>, 1 (2011).</a:t>
            </a:r>
          </a:p>
        </p:txBody>
      </p:sp>
      <p:pic>
        <p:nvPicPr>
          <p:cNvPr id="12" name="Picture 6" descr="Tetrahedr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9906" y="4214277"/>
            <a:ext cx="1283790" cy="11982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Asymmetric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7546" y="1557247"/>
            <a:ext cx="1449388" cy="1524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7"/>
          <p:cNvSpPr txBox="1">
            <a:spLocks noChangeArrowheads="1"/>
          </p:cNvSpPr>
          <p:nvPr/>
        </p:nvSpPr>
        <p:spPr bwMode="auto">
          <a:xfrm>
            <a:off x="3523747" y="2090648"/>
            <a:ext cx="509271" cy="308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5" tIns="45718" rIns="91435" bIns="45718">
            <a:spAutoFit/>
          </a:bodyPr>
          <a:lstStyle/>
          <a:p>
            <a:r>
              <a:rPr lang="sv-SE" sz="1400"/>
              <a:t>OH1</a:t>
            </a:r>
            <a:endParaRPr lang="en-US" sz="1400"/>
          </a:p>
        </p:txBody>
      </p:sp>
      <p:sp>
        <p:nvSpPr>
          <p:cNvPr id="18" name="Text Box 8"/>
          <p:cNvSpPr txBox="1">
            <a:spLocks noChangeArrowheads="1"/>
          </p:cNvSpPr>
          <p:nvPr/>
        </p:nvSpPr>
        <p:spPr bwMode="auto">
          <a:xfrm>
            <a:off x="4285747" y="2395448"/>
            <a:ext cx="507827" cy="308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5" tIns="45718" rIns="91435" bIns="45718">
            <a:spAutoFit/>
          </a:bodyPr>
          <a:lstStyle/>
          <a:p>
            <a:r>
              <a:rPr lang="sv-SE" sz="1400"/>
              <a:t>OH2</a:t>
            </a:r>
            <a:endParaRPr lang="en-US" sz="1400"/>
          </a:p>
        </p:txBody>
      </p:sp>
      <p:sp>
        <p:nvSpPr>
          <p:cNvPr id="19" name="TextBox 18"/>
          <p:cNvSpPr txBox="1"/>
          <p:nvPr/>
        </p:nvSpPr>
        <p:spPr>
          <a:xfrm>
            <a:off x="4167626" y="1557247"/>
            <a:ext cx="293297" cy="373659"/>
          </a:xfrm>
          <a:prstGeom prst="rect">
            <a:avLst/>
          </a:prstGeom>
          <a:noFill/>
        </p:spPr>
        <p:txBody>
          <a:bodyPr wrap="none" lIns="91435" tIns="45718" rIns="91435" bIns="45718" rtlCol="0">
            <a:spAutoFit/>
          </a:bodyPr>
          <a:lstStyle/>
          <a:p>
            <a:r>
              <a:rPr lang="en-US" dirty="0" smtClean="0"/>
              <a:t>?</a:t>
            </a:r>
            <a:endParaRPr lang="en-US" dirty="0"/>
          </a:p>
        </p:txBody>
      </p:sp>
      <p:sp>
        <p:nvSpPr>
          <p:cNvPr id="20" name="TextBox 19"/>
          <p:cNvSpPr txBox="1"/>
          <p:nvPr/>
        </p:nvSpPr>
        <p:spPr>
          <a:xfrm>
            <a:off x="3879594" y="2637367"/>
            <a:ext cx="293297" cy="373659"/>
          </a:xfrm>
          <a:prstGeom prst="rect">
            <a:avLst/>
          </a:prstGeom>
          <a:noFill/>
        </p:spPr>
        <p:txBody>
          <a:bodyPr wrap="none" lIns="91435" tIns="45718" rIns="91435" bIns="45718" rtlCol="0">
            <a:spAutoFit/>
          </a:bodyPr>
          <a:lstStyle/>
          <a:p>
            <a:r>
              <a:rPr lang="en-US" dirty="0" smtClean="0"/>
              <a:t>?</a:t>
            </a:r>
            <a:endParaRPr lang="en-US" dirty="0"/>
          </a:p>
        </p:txBody>
      </p:sp>
      <p:sp>
        <p:nvSpPr>
          <p:cNvPr id="21" name="TextBox 20"/>
          <p:cNvSpPr txBox="1"/>
          <p:nvPr/>
        </p:nvSpPr>
        <p:spPr>
          <a:xfrm>
            <a:off x="3951602" y="1269215"/>
            <a:ext cx="293297" cy="373659"/>
          </a:xfrm>
          <a:prstGeom prst="rect">
            <a:avLst/>
          </a:prstGeom>
          <a:noFill/>
        </p:spPr>
        <p:txBody>
          <a:bodyPr wrap="none" lIns="91435" tIns="45718" rIns="91435" bIns="45718" rtlCol="0">
            <a:spAutoFit/>
          </a:bodyPr>
          <a:lstStyle/>
          <a:p>
            <a:r>
              <a:rPr lang="en-US" dirty="0" smtClean="0"/>
              <a:t>?</a:t>
            </a:r>
            <a:endParaRPr lang="en-US" dirty="0"/>
          </a:p>
        </p:txBody>
      </p:sp>
      <p:sp>
        <p:nvSpPr>
          <p:cNvPr id="22" name="TextBox 21"/>
          <p:cNvSpPr txBox="1"/>
          <p:nvPr/>
        </p:nvSpPr>
        <p:spPr>
          <a:xfrm>
            <a:off x="4527666" y="1557247"/>
            <a:ext cx="293297" cy="373659"/>
          </a:xfrm>
          <a:prstGeom prst="rect">
            <a:avLst/>
          </a:prstGeom>
          <a:noFill/>
        </p:spPr>
        <p:txBody>
          <a:bodyPr wrap="none" lIns="91435" tIns="45718" rIns="91435" bIns="45718" rtlCol="0">
            <a:spAutoFit/>
          </a:bodyPr>
          <a:lstStyle/>
          <a:p>
            <a:r>
              <a:rPr lang="en-US" dirty="0" smtClean="0"/>
              <a:t>?</a:t>
            </a:r>
            <a:endParaRPr lang="en-US" dirty="0"/>
          </a:p>
        </p:txBody>
      </p:sp>
      <p:sp>
        <p:nvSpPr>
          <p:cNvPr id="23" name="TextBox 22"/>
          <p:cNvSpPr txBox="1"/>
          <p:nvPr/>
        </p:nvSpPr>
        <p:spPr>
          <a:xfrm>
            <a:off x="4095618" y="2997407"/>
            <a:ext cx="293297" cy="373659"/>
          </a:xfrm>
          <a:prstGeom prst="rect">
            <a:avLst/>
          </a:prstGeom>
          <a:noFill/>
        </p:spPr>
        <p:txBody>
          <a:bodyPr wrap="none" lIns="91435" tIns="45718" rIns="91435" bIns="45718" rtlCol="0">
            <a:spAutoFit/>
          </a:bodyPr>
          <a:lstStyle/>
          <a:p>
            <a:r>
              <a:rPr lang="en-US" dirty="0" smtClean="0"/>
              <a:t>?</a:t>
            </a:r>
            <a:endParaRPr lang="en-US" dirty="0"/>
          </a:p>
        </p:txBody>
      </p:sp>
      <p:sp>
        <p:nvSpPr>
          <p:cNvPr id="24" name="TextBox 23"/>
          <p:cNvSpPr txBox="1"/>
          <p:nvPr/>
        </p:nvSpPr>
        <p:spPr>
          <a:xfrm>
            <a:off x="3519554" y="2781383"/>
            <a:ext cx="293297" cy="373659"/>
          </a:xfrm>
          <a:prstGeom prst="rect">
            <a:avLst/>
          </a:prstGeom>
          <a:noFill/>
        </p:spPr>
        <p:txBody>
          <a:bodyPr wrap="none" lIns="91435" tIns="45718" rIns="91435" bIns="45718" rtlCol="0">
            <a:spAutoFit/>
          </a:bodyPr>
          <a:lstStyle/>
          <a:p>
            <a:r>
              <a:rPr lang="en-US" dirty="0" smtClean="0"/>
              <a:t>?</a:t>
            </a:r>
            <a:endParaRPr lang="en-US" dirty="0"/>
          </a:p>
        </p:txBody>
      </p:sp>
    </p:spTree>
    <p:extLst>
      <p:ext uri="{BB962C8B-B14F-4D97-AF65-F5344CB8AC3E}">
        <p14:creationId xmlns:p14="http://schemas.microsoft.com/office/powerpoint/2010/main" val="247236751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9" name="Text Box 3"/>
          <p:cNvSpPr txBox="1">
            <a:spLocks noChangeArrowheads="1"/>
          </p:cNvSpPr>
          <p:nvPr/>
        </p:nvSpPr>
        <p:spPr bwMode="auto">
          <a:xfrm>
            <a:off x="827088" y="6092825"/>
            <a:ext cx="6705600" cy="341198"/>
          </a:xfrm>
          <a:prstGeom prst="rect">
            <a:avLst/>
          </a:prstGeom>
          <a:noFill/>
          <a:ln w="9525">
            <a:noFill/>
            <a:miter lim="800000"/>
            <a:headEnd/>
            <a:tailEnd/>
          </a:ln>
          <a:effectLst/>
        </p:spPr>
        <p:txBody>
          <a:bodyPr lIns="91435" tIns="45718" rIns="91435" bIns="45718">
            <a:prstTxWarp prst="textNoShape">
              <a:avLst/>
            </a:prstTxWarp>
            <a:spAutoFit/>
          </a:bodyPr>
          <a:lstStyle/>
          <a:p>
            <a:pPr algn="l">
              <a:spcBef>
                <a:spcPct val="50000"/>
              </a:spcBef>
            </a:pPr>
            <a:r>
              <a:rPr lang="en-US" sz="1600">
                <a:latin typeface="Arial" pitchFamily="-105" charset="0"/>
              </a:rPr>
              <a:t>H. E. STANLEY “Mysteries of Water” Les Houches Lecture, May 1998</a:t>
            </a:r>
            <a:endParaRPr lang="en-US">
              <a:latin typeface="Arial" pitchFamily="-105" charset="0"/>
            </a:endParaRPr>
          </a:p>
        </p:txBody>
      </p:sp>
      <p:sp>
        <p:nvSpPr>
          <p:cNvPr id="280580" name="Text Box 4"/>
          <p:cNvSpPr txBox="1">
            <a:spLocks noChangeArrowheads="1"/>
          </p:cNvSpPr>
          <p:nvPr/>
        </p:nvSpPr>
        <p:spPr bwMode="auto">
          <a:xfrm>
            <a:off x="6900864" y="2492375"/>
            <a:ext cx="2014537" cy="2368195"/>
          </a:xfrm>
          <a:prstGeom prst="rect">
            <a:avLst/>
          </a:prstGeom>
          <a:noFill/>
          <a:ln w="9525">
            <a:noFill/>
            <a:miter lim="800000"/>
            <a:headEnd/>
            <a:tailEnd/>
          </a:ln>
          <a:effectLst/>
        </p:spPr>
        <p:txBody>
          <a:bodyPr wrap="square" lIns="91435" tIns="45718" rIns="91435" bIns="45718">
            <a:prstTxWarp prst="textNoShape">
              <a:avLst/>
            </a:prstTxWarp>
            <a:spAutoFit/>
          </a:bodyPr>
          <a:lstStyle/>
          <a:p>
            <a:pPr algn="l">
              <a:spcBef>
                <a:spcPct val="50000"/>
              </a:spcBef>
            </a:pPr>
            <a:endParaRPr lang="en-US" sz="1600" baseline="30000" dirty="0">
              <a:solidFill>
                <a:srgbClr val="3600A6"/>
              </a:solidFill>
              <a:latin typeface="Arial" pitchFamily="-105" charset="0"/>
              <a:ea typeface="SimSun" charset="-122"/>
              <a:cs typeface="SimSun" charset="-122"/>
            </a:endParaRPr>
          </a:p>
          <a:p>
            <a:pPr algn="l">
              <a:spcBef>
                <a:spcPct val="50000"/>
              </a:spcBef>
            </a:pPr>
            <a:r>
              <a:rPr lang="en-US" dirty="0">
                <a:solidFill>
                  <a:srgbClr val="3600A6"/>
                </a:solidFill>
                <a:sym typeface="Symbol" pitchFamily="-105" charset="2"/>
              </a:rPr>
              <a:t>(</a:t>
            </a:r>
            <a:r>
              <a:rPr lang="en-US" dirty="0">
                <a:solidFill>
                  <a:srgbClr val="3600A6"/>
                </a:solidFill>
              </a:rPr>
              <a:t>HDA)=1.17 </a:t>
            </a:r>
            <a:r>
              <a:rPr lang="en-US" dirty="0">
                <a:solidFill>
                  <a:srgbClr val="3600A6"/>
                </a:solidFill>
                <a:ea typeface="Times New Roman" pitchFamily="-105" charset="0"/>
                <a:cs typeface="Times New Roman" pitchFamily="-105" charset="0"/>
              </a:rPr>
              <a:t>g/cm</a:t>
            </a:r>
            <a:r>
              <a:rPr lang="en-US" baseline="30000" dirty="0">
                <a:solidFill>
                  <a:srgbClr val="3600A6"/>
                </a:solidFill>
                <a:ea typeface="Times New Roman" pitchFamily="-105" charset="0"/>
                <a:cs typeface="Times New Roman" pitchFamily="-105" charset="0"/>
              </a:rPr>
              <a:t>3</a:t>
            </a:r>
            <a:endParaRPr lang="en-US" baseline="30000" dirty="0">
              <a:solidFill>
                <a:srgbClr val="3600A6"/>
              </a:solidFill>
              <a:ea typeface="SimSun" charset="-122"/>
              <a:cs typeface="SimSun" charset="-122"/>
            </a:endParaRPr>
          </a:p>
          <a:p>
            <a:pPr algn="l">
              <a:spcBef>
                <a:spcPct val="50000"/>
              </a:spcBef>
            </a:pPr>
            <a:r>
              <a:rPr lang="en-US" dirty="0">
                <a:solidFill>
                  <a:srgbClr val="3600A6"/>
                </a:solidFill>
                <a:ea typeface="Times New Roman" pitchFamily="-105" charset="0"/>
                <a:cs typeface="Times New Roman" pitchFamily="-105" charset="0"/>
                <a:sym typeface="Symbol" pitchFamily="-105" charset="2"/>
              </a:rPr>
              <a:t>(</a:t>
            </a:r>
            <a:r>
              <a:rPr lang="en-US" dirty="0">
                <a:solidFill>
                  <a:srgbClr val="3600A6"/>
                </a:solidFill>
                <a:ea typeface="Times New Roman" pitchFamily="-105" charset="0"/>
                <a:cs typeface="Times New Roman" pitchFamily="-105" charset="0"/>
              </a:rPr>
              <a:t>LDA)=0.94</a:t>
            </a:r>
          </a:p>
          <a:p>
            <a:pPr algn="l">
              <a:spcBef>
                <a:spcPct val="50000"/>
              </a:spcBef>
            </a:pPr>
            <a:endParaRPr lang="en-US" dirty="0">
              <a:solidFill>
                <a:srgbClr val="3600A6"/>
              </a:solidFill>
              <a:ea typeface="SimSun" charset="-122"/>
              <a:cs typeface="SimSun" charset="-122"/>
              <a:sym typeface="Symbol" pitchFamily="-105" charset="2"/>
            </a:endParaRPr>
          </a:p>
          <a:p>
            <a:pPr algn="l">
              <a:spcBef>
                <a:spcPct val="50000"/>
              </a:spcBef>
            </a:pPr>
            <a:r>
              <a:rPr lang="en-US" dirty="0" err="1">
                <a:solidFill>
                  <a:srgbClr val="3600A6"/>
                </a:solidFill>
                <a:ea typeface="SimSun" charset="-122"/>
                <a:cs typeface="SimSun" charset="-122"/>
                <a:sym typeface="Symbol" pitchFamily="-105" charset="2"/>
              </a:rPr>
              <a:t>(</a:t>
            </a:r>
            <a:r>
              <a:rPr lang="en-US" dirty="0" err="1">
                <a:solidFill>
                  <a:srgbClr val="3600A6"/>
                </a:solidFill>
                <a:ea typeface="SimSun" charset="-122"/>
                <a:cs typeface="SimSun" charset="-122"/>
              </a:rPr>
              <a:t>Ih</a:t>
            </a:r>
            <a:r>
              <a:rPr lang="en-US" dirty="0">
                <a:solidFill>
                  <a:srgbClr val="3600A6"/>
                </a:solidFill>
                <a:ea typeface="SimSun" charset="-122"/>
                <a:cs typeface="SimSun" charset="-122"/>
              </a:rPr>
              <a:t>)=0.92</a:t>
            </a:r>
          </a:p>
          <a:p>
            <a:pPr algn="l">
              <a:spcBef>
                <a:spcPct val="50000"/>
              </a:spcBef>
            </a:pPr>
            <a:r>
              <a:rPr lang="en-US" dirty="0" err="1">
                <a:solidFill>
                  <a:srgbClr val="3600A6"/>
                </a:solidFill>
                <a:ea typeface="Times New Roman" pitchFamily="-105" charset="0"/>
                <a:cs typeface="Times New Roman" pitchFamily="-105" charset="0"/>
                <a:sym typeface="Symbol" pitchFamily="-105" charset="2"/>
              </a:rPr>
              <a:t>(</a:t>
            </a:r>
            <a:r>
              <a:rPr lang="en-US" dirty="0" err="1">
                <a:solidFill>
                  <a:srgbClr val="3600A6"/>
                </a:solidFill>
                <a:ea typeface="Times New Roman" pitchFamily="-105" charset="0"/>
                <a:cs typeface="Times New Roman" pitchFamily="-105" charset="0"/>
              </a:rPr>
              <a:t>Ic</a:t>
            </a:r>
            <a:r>
              <a:rPr lang="en-US" dirty="0">
                <a:solidFill>
                  <a:srgbClr val="3600A6"/>
                </a:solidFill>
                <a:ea typeface="Times New Roman" pitchFamily="-105" charset="0"/>
                <a:cs typeface="Times New Roman" pitchFamily="-105" charset="0"/>
              </a:rPr>
              <a:t>)=0.92</a:t>
            </a:r>
            <a:endParaRPr lang="en-US" dirty="0">
              <a:solidFill>
                <a:srgbClr val="3600A6"/>
              </a:solidFill>
              <a:ea typeface="SimSun" charset="-122"/>
              <a:cs typeface="SimSun" charset="-122"/>
              <a:sym typeface="Symbol" pitchFamily="-105" charset="2"/>
            </a:endParaRPr>
          </a:p>
        </p:txBody>
      </p:sp>
      <p:sp>
        <p:nvSpPr>
          <p:cNvPr id="280581" name="Text Box 5"/>
          <p:cNvSpPr txBox="1">
            <a:spLocks noChangeArrowheads="1"/>
          </p:cNvSpPr>
          <p:nvPr/>
        </p:nvSpPr>
        <p:spPr bwMode="auto">
          <a:xfrm>
            <a:off x="152401" y="25401"/>
            <a:ext cx="8897087" cy="523220"/>
          </a:xfrm>
          <a:prstGeom prst="rect">
            <a:avLst/>
          </a:prstGeom>
          <a:noFill/>
          <a:ln w="9525">
            <a:noFill/>
            <a:miter lim="800000"/>
            <a:headEnd/>
            <a:tailEnd/>
          </a:ln>
          <a:effectLst/>
        </p:spPr>
        <p:txBody>
          <a:bodyPr wrap="none" lIns="91435" tIns="45718" rIns="91435" bIns="45718">
            <a:prstTxWarp prst="textNoShape">
              <a:avLst/>
            </a:prstTxWarp>
            <a:spAutoFit/>
          </a:bodyPr>
          <a:lstStyle/>
          <a:p>
            <a:pPr algn="l"/>
            <a:r>
              <a:rPr lang="en-US" sz="2800" dirty="0">
                <a:solidFill>
                  <a:srgbClr val="000000"/>
                </a:solidFill>
              </a:rPr>
              <a:t>“No-Mans Land” below limit of homogeneous ice formation</a:t>
            </a:r>
          </a:p>
        </p:txBody>
      </p:sp>
      <p:sp>
        <p:nvSpPr>
          <p:cNvPr id="280582" name="Text Box 6"/>
          <p:cNvSpPr txBox="1">
            <a:spLocks noChangeArrowheads="1"/>
          </p:cNvSpPr>
          <p:nvPr/>
        </p:nvSpPr>
        <p:spPr bwMode="auto">
          <a:xfrm>
            <a:off x="900113" y="6308725"/>
            <a:ext cx="8338407" cy="373659"/>
          </a:xfrm>
          <a:prstGeom prst="rect">
            <a:avLst/>
          </a:prstGeom>
          <a:noFill/>
          <a:ln w="9525">
            <a:noFill/>
            <a:miter lim="800000"/>
            <a:headEnd/>
            <a:tailEnd/>
          </a:ln>
          <a:effectLst/>
        </p:spPr>
        <p:txBody>
          <a:bodyPr wrap="none" lIns="91435" tIns="45718" rIns="91435" bIns="45718">
            <a:prstTxWarp prst="textNoShape">
              <a:avLst/>
            </a:prstTxWarp>
            <a:spAutoFit/>
          </a:bodyPr>
          <a:lstStyle/>
          <a:p>
            <a:pPr algn="l"/>
            <a:r>
              <a:rPr lang="en-US" dirty="0">
                <a:latin typeface="Arial" pitchFamily="-105" charset="0"/>
              </a:rPr>
              <a:t>Originally Proposed P. H. Poole and H. E. Stanley </a:t>
            </a:r>
            <a:r>
              <a:rPr lang="en-US" dirty="0" err="1">
                <a:latin typeface="Arial" pitchFamily="-105" charset="0"/>
              </a:rPr>
              <a:t>et.al</a:t>
            </a:r>
            <a:r>
              <a:rPr lang="en-US" dirty="0">
                <a:latin typeface="Arial" pitchFamily="-105" charset="0"/>
              </a:rPr>
              <a:t> Nature 360, 324 (1992)</a:t>
            </a:r>
          </a:p>
        </p:txBody>
      </p:sp>
      <p:pic>
        <p:nvPicPr>
          <p:cNvPr id="7" name="Picture 4" descr="phase_diagram"/>
          <p:cNvPicPr>
            <a:picLocks noChangeAspect="1" noChangeArrowheads="1"/>
          </p:cNvPicPr>
          <p:nvPr/>
        </p:nvPicPr>
        <p:blipFill>
          <a:blip r:embed="rId3"/>
          <a:srcRect r="47832" b="12524"/>
          <a:stretch>
            <a:fillRect/>
          </a:stretch>
        </p:blipFill>
        <p:spPr bwMode="auto">
          <a:xfrm>
            <a:off x="1920876" y="762000"/>
            <a:ext cx="5013325" cy="5291138"/>
          </a:xfrm>
          <a:prstGeom prst="rect">
            <a:avLst/>
          </a:prstGeom>
          <a:noFill/>
          <a:ln w="9525">
            <a:noFill/>
            <a:miter lim="800000"/>
            <a:headEnd/>
            <a:tailEnd/>
          </a:ln>
        </p:spPr>
      </p:pic>
      <p:sp>
        <p:nvSpPr>
          <p:cNvPr id="8" name="TextBox 7"/>
          <p:cNvSpPr txBox="1"/>
          <p:nvPr/>
        </p:nvSpPr>
        <p:spPr>
          <a:xfrm>
            <a:off x="3194538" y="4800600"/>
            <a:ext cx="1734353" cy="525142"/>
          </a:xfrm>
          <a:prstGeom prst="rect">
            <a:avLst/>
          </a:prstGeom>
          <a:noFill/>
        </p:spPr>
        <p:txBody>
          <a:bodyPr wrap="none" lIns="91435" tIns="45718" rIns="91435" bIns="45718" rtlCol="0">
            <a:spAutoFit/>
          </a:bodyPr>
          <a:lstStyle/>
          <a:p>
            <a:r>
              <a:rPr lang="en-US" sz="1400" dirty="0"/>
              <a:t>Low Density </a:t>
            </a:r>
          </a:p>
          <a:p>
            <a:r>
              <a:rPr lang="en-US" sz="1400" dirty="0"/>
              <a:t>Amorphous Ice (LDA)</a:t>
            </a:r>
          </a:p>
        </p:txBody>
      </p:sp>
      <p:sp>
        <p:nvSpPr>
          <p:cNvPr id="9" name="TextBox 8"/>
          <p:cNvSpPr txBox="1"/>
          <p:nvPr/>
        </p:nvSpPr>
        <p:spPr>
          <a:xfrm>
            <a:off x="4856248" y="4724400"/>
            <a:ext cx="1293107" cy="741548"/>
          </a:xfrm>
          <a:prstGeom prst="rect">
            <a:avLst/>
          </a:prstGeom>
          <a:noFill/>
        </p:spPr>
        <p:txBody>
          <a:bodyPr wrap="none" lIns="91435" tIns="45718" rIns="91435" bIns="45718" rtlCol="0">
            <a:spAutoFit/>
          </a:bodyPr>
          <a:lstStyle/>
          <a:p>
            <a:r>
              <a:rPr lang="en-US" sz="1400" dirty="0"/>
              <a:t>High Density </a:t>
            </a:r>
          </a:p>
          <a:p>
            <a:r>
              <a:rPr lang="en-US" sz="1400" dirty="0"/>
              <a:t>Amorphous Ice</a:t>
            </a:r>
          </a:p>
          <a:p>
            <a:r>
              <a:rPr lang="en-US" sz="1400" dirty="0"/>
              <a:t> (HDA)</a:t>
            </a:r>
          </a:p>
        </p:txBody>
      </p:sp>
      <p:cxnSp>
        <p:nvCxnSpPr>
          <p:cNvPr id="3" name="Straight Arrow Connector 2"/>
          <p:cNvCxnSpPr/>
          <p:nvPr/>
        </p:nvCxnSpPr>
        <p:spPr>
          <a:xfrm flipV="1">
            <a:off x="1828800" y="2438400"/>
            <a:ext cx="12192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304801" y="2362201"/>
            <a:ext cx="1546310" cy="936313"/>
          </a:xfrm>
          <a:prstGeom prst="rect">
            <a:avLst/>
          </a:prstGeom>
          <a:noFill/>
        </p:spPr>
        <p:txBody>
          <a:bodyPr wrap="none" lIns="91435" tIns="45718" rIns="91435" bIns="45718" rtlCol="0">
            <a:spAutoFit/>
          </a:bodyPr>
          <a:lstStyle/>
          <a:p>
            <a:r>
              <a:rPr lang="en-US" dirty="0" smtClean="0"/>
              <a:t>Homogenous</a:t>
            </a:r>
          </a:p>
          <a:p>
            <a:r>
              <a:rPr lang="en-US" dirty="0" smtClean="0"/>
              <a:t>Ice Nucleation</a:t>
            </a:r>
          </a:p>
          <a:p>
            <a:r>
              <a:rPr lang="en-US" dirty="0" smtClean="0"/>
              <a:t>Limit -38 </a:t>
            </a:r>
            <a:r>
              <a:rPr lang="en-GB" altLang="ja-JP" dirty="0"/>
              <a:t>°</a:t>
            </a:r>
            <a:r>
              <a:rPr lang="en-US" dirty="0" smtClean="0"/>
              <a:t>C</a:t>
            </a:r>
            <a:endParaRPr lang="en-US" dirty="0"/>
          </a:p>
        </p:txBody>
      </p:sp>
      <p:sp>
        <p:nvSpPr>
          <p:cNvPr id="2" name="TextBox 1"/>
          <p:cNvSpPr txBox="1"/>
          <p:nvPr/>
        </p:nvSpPr>
        <p:spPr>
          <a:xfrm>
            <a:off x="304801" y="3468470"/>
            <a:ext cx="1447800" cy="654986"/>
          </a:xfrm>
          <a:prstGeom prst="rect">
            <a:avLst/>
          </a:prstGeom>
          <a:noFill/>
        </p:spPr>
        <p:txBody>
          <a:bodyPr wrap="square" lIns="91435" tIns="45718" rIns="91435" bIns="45718" rtlCol="0">
            <a:spAutoFit/>
          </a:bodyPr>
          <a:lstStyle/>
          <a:p>
            <a:r>
              <a:rPr lang="en-US" dirty="0"/>
              <a:t>-45 </a:t>
            </a:r>
            <a:r>
              <a:rPr lang="en-GB" altLang="ja-JP" dirty="0"/>
              <a:t>°</a:t>
            </a:r>
            <a:r>
              <a:rPr lang="en-US" dirty="0" smtClean="0"/>
              <a:t>C in “no mans land”</a:t>
            </a:r>
            <a:endParaRPr lang="en-US" dirty="0"/>
          </a:p>
        </p:txBody>
      </p:sp>
      <p:cxnSp>
        <p:nvCxnSpPr>
          <p:cNvPr id="12" name="Straight Arrow Connector 11"/>
          <p:cNvCxnSpPr/>
          <p:nvPr/>
        </p:nvCxnSpPr>
        <p:spPr>
          <a:xfrm flipV="1">
            <a:off x="1600200" y="2667001"/>
            <a:ext cx="1447800" cy="1066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828800" y="2057400"/>
            <a:ext cx="12954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28600" y="1447801"/>
            <a:ext cx="2275384" cy="936313"/>
          </a:xfrm>
          <a:prstGeom prst="rect">
            <a:avLst/>
          </a:prstGeom>
          <a:noFill/>
        </p:spPr>
        <p:txBody>
          <a:bodyPr wrap="none" lIns="91435" tIns="45718" rIns="91435" bIns="45718" rtlCol="0">
            <a:spAutoFit/>
          </a:bodyPr>
          <a:lstStyle/>
          <a:p>
            <a:r>
              <a:rPr lang="en-US" dirty="0" smtClean="0"/>
              <a:t>Practical Limit for</a:t>
            </a:r>
          </a:p>
          <a:p>
            <a:r>
              <a:rPr lang="en-US" dirty="0" smtClean="0"/>
              <a:t>Water Measurements</a:t>
            </a:r>
          </a:p>
          <a:p>
            <a:r>
              <a:rPr lang="en-US" dirty="0" smtClean="0"/>
              <a:t> --20 to -33 </a:t>
            </a:r>
            <a:r>
              <a:rPr lang="en-GB" altLang="ja-JP" dirty="0"/>
              <a:t>°</a:t>
            </a:r>
            <a:r>
              <a:rPr lang="en-US" dirty="0" smtClean="0"/>
              <a:t>C</a:t>
            </a:r>
            <a:endParaRPr lang="en-US" dirty="0"/>
          </a:p>
        </p:txBody>
      </p:sp>
    </p:spTree>
    <p:extLst>
      <p:ext uri="{BB962C8B-B14F-4D97-AF65-F5344CB8AC3E}">
        <p14:creationId xmlns:p14="http://schemas.microsoft.com/office/powerpoint/2010/main" val="29346811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484495" y="3810000"/>
            <a:ext cx="2668905" cy="2663190"/>
          </a:xfrm>
          <a:prstGeom prst="rect">
            <a:avLst/>
          </a:prstGeom>
          <a:noFill/>
          <a:ln w="9525">
            <a:noFill/>
            <a:miter lim="800000"/>
            <a:headEnd/>
            <a:tailEnd/>
          </a:ln>
          <a:effectLst/>
        </p:spPr>
      </p:pic>
      <p:pic>
        <p:nvPicPr>
          <p:cNvPr id="5" name="Picture 4" descr="Figure1.jpg"/>
          <p:cNvPicPr>
            <a:picLocks noChangeAspect="1"/>
          </p:cNvPicPr>
          <p:nvPr/>
        </p:nvPicPr>
        <p:blipFill>
          <a:blip r:embed="rId4" cstate="print"/>
          <a:srcRect b="46965"/>
          <a:stretch>
            <a:fillRect/>
          </a:stretch>
        </p:blipFill>
        <p:spPr>
          <a:xfrm>
            <a:off x="2318842" y="1066800"/>
            <a:ext cx="5877916" cy="27432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4601" y="3802380"/>
            <a:ext cx="2668905" cy="2674620"/>
          </a:xfrm>
          <a:prstGeom prst="rect">
            <a:avLst/>
          </a:prstGeom>
        </p:spPr>
      </p:pic>
      <p:sp>
        <p:nvSpPr>
          <p:cNvPr id="11266" name="Rectangle 2"/>
          <p:cNvSpPr>
            <a:spLocks noGrp="1" noChangeArrowheads="1"/>
          </p:cNvSpPr>
          <p:nvPr>
            <p:ph type="title"/>
          </p:nvPr>
        </p:nvSpPr>
        <p:spPr>
          <a:xfrm>
            <a:off x="457200" y="88371"/>
            <a:ext cx="8229600" cy="1143000"/>
          </a:xfrm>
          <a:noFill/>
          <a:ln/>
        </p:spPr>
        <p:txBody>
          <a:bodyPr/>
          <a:lstStyle/>
          <a:p>
            <a:pPr algn="l"/>
            <a:r>
              <a:rPr lang="en-US" dirty="0" smtClean="0"/>
              <a:t>Experimental Setup</a:t>
            </a:r>
            <a:endParaRPr lang="en-US" dirty="0"/>
          </a:p>
        </p:txBody>
      </p:sp>
      <p:sp>
        <p:nvSpPr>
          <p:cNvPr id="6" name="TextBox 5"/>
          <p:cNvSpPr txBox="1"/>
          <p:nvPr/>
        </p:nvSpPr>
        <p:spPr>
          <a:xfrm>
            <a:off x="2819400" y="2819401"/>
            <a:ext cx="955456" cy="654986"/>
          </a:xfrm>
          <a:prstGeom prst="rect">
            <a:avLst/>
          </a:prstGeom>
          <a:solidFill>
            <a:schemeClr val="bg1"/>
          </a:solidFill>
        </p:spPr>
        <p:txBody>
          <a:bodyPr wrap="square" lIns="91435" tIns="45718" rIns="91435" bIns="45718" rtlCol="0">
            <a:spAutoFit/>
          </a:bodyPr>
          <a:lstStyle/>
          <a:p>
            <a:r>
              <a:rPr lang="en-US" dirty="0" smtClean="0"/>
              <a:t>Droplet injector</a:t>
            </a:r>
            <a:endParaRPr lang="en-US" dirty="0"/>
          </a:p>
        </p:txBody>
      </p:sp>
      <p:sp>
        <p:nvSpPr>
          <p:cNvPr id="7" name="TextBox 6"/>
          <p:cNvSpPr txBox="1"/>
          <p:nvPr/>
        </p:nvSpPr>
        <p:spPr>
          <a:xfrm>
            <a:off x="4724400" y="3440668"/>
            <a:ext cx="1239754" cy="373659"/>
          </a:xfrm>
          <a:prstGeom prst="rect">
            <a:avLst/>
          </a:prstGeom>
          <a:noFill/>
        </p:spPr>
        <p:txBody>
          <a:bodyPr wrap="none" lIns="91435" tIns="45718" rIns="91435" bIns="45718" rtlCol="0">
            <a:spAutoFit/>
          </a:bodyPr>
          <a:lstStyle/>
          <a:p>
            <a:r>
              <a:rPr lang="en-US" dirty="0" smtClean="0"/>
              <a:t>X-ray pulse</a:t>
            </a:r>
            <a:endParaRPr lang="en-US" dirty="0"/>
          </a:p>
        </p:txBody>
      </p:sp>
      <p:sp>
        <p:nvSpPr>
          <p:cNvPr id="8" name="TextBox 7"/>
          <p:cNvSpPr txBox="1"/>
          <p:nvPr/>
        </p:nvSpPr>
        <p:spPr>
          <a:xfrm>
            <a:off x="6705600" y="1487270"/>
            <a:ext cx="2057400" cy="654986"/>
          </a:xfrm>
          <a:prstGeom prst="rect">
            <a:avLst/>
          </a:prstGeom>
          <a:noFill/>
        </p:spPr>
        <p:txBody>
          <a:bodyPr wrap="square" lIns="91435" tIns="45718" rIns="91435" bIns="45718" rtlCol="0">
            <a:spAutoFit/>
          </a:bodyPr>
          <a:lstStyle/>
          <a:p>
            <a:r>
              <a:rPr lang="en-US" dirty="0" smtClean="0"/>
              <a:t>2D pixel-array detector (CSPAD)</a:t>
            </a:r>
            <a:endParaRPr lang="en-US" dirty="0"/>
          </a:p>
        </p:txBody>
      </p:sp>
      <p:sp>
        <p:nvSpPr>
          <p:cNvPr id="9" name="TextBox 8"/>
          <p:cNvSpPr txBox="1"/>
          <p:nvPr/>
        </p:nvSpPr>
        <p:spPr>
          <a:xfrm>
            <a:off x="292100" y="1981201"/>
            <a:ext cx="2362200" cy="1384995"/>
          </a:xfrm>
          <a:prstGeom prst="rect">
            <a:avLst/>
          </a:prstGeom>
          <a:noFill/>
        </p:spPr>
        <p:txBody>
          <a:bodyPr wrap="square" lIns="91435" tIns="45718" rIns="91435" bIns="45718" rtlCol="0">
            <a:spAutoFit/>
          </a:bodyPr>
          <a:lstStyle/>
          <a:p>
            <a:r>
              <a:rPr lang="en-US" sz="1400" dirty="0"/>
              <a:t>Beam energy: 9.4 </a:t>
            </a:r>
            <a:r>
              <a:rPr lang="en-US" sz="1400" dirty="0" err="1"/>
              <a:t>keV</a:t>
            </a:r>
            <a:endParaRPr lang="en-US" sz="1400" dirty="0"/>
          </a:p>
          <a:p>
            <a:r>
              <a:rPr lang="en-US" sz="1400" dirty="0"/>
              <a:t>Wavelength: 1.32 Å</a:t>
            </a:r>
          </a:p>
          <a:p>
            <a:r>
              <a:rPr lang="en-US" sz="1400" dirty="0"/>
              <a:t>Pulse duration: 50 </a:t>
            </a:r>
            <a:r>
              <a:rPr lang="en-US" sz="1400" dirty="0" err="1"/>
              <a:t>fs</a:t>
            </a:r>
            <a:endParaRPr lang="en-US" sz="1400" dirty="0"/>
          </a:p>
          <a:p>
            <a:r>
              <a:rPr lang="en-US" sz="1400" dirty="0"/>
              <a:t>Repetition rate: 120 Hz</a:t>
            </a:r>
          </a:p>
          <a:p>
            <a:r>
              <a:rPr lang="en-US" sz="1400" dirty="0"/>
              <a:t>Flux: 2x10</a:t>
            </a:r>
            <a:r>
              <a:rPr lang="en-US" sz="1400" baseline="30000" dirty="0"/>
              <a:t>12</a:t>
            </a:r>
            <a:r>
              <a:rPr lang="en-US" sz="1400" dirty="0"/>
              <a:t> photons/pulse</a:t>
            </a:r>
          </a:p>
          <a:p>
            <a:r>
              <a:rPr lang="en-US" sz="1400" dirty="0"/>
              <a:t>Focus: 1 and 10 µm</a:t>
            </a:r>
            <a:r>
              <a:rPr lang="en-US" sz="1400" baseline="30000" dirty="0"/>
              <a:t>2</a:t>
            </a:r>
            <a:r>
              <a:rPr lang="en-US" sz="1400" dirty="0"/>
              <a:t> </a:t>
            </a:r>
          </a:p>
        </p:txBody>
      </p:sp>
      <p:sp>
        <p:nvSpPr>
          <p:cNvPr id="16" name="TextBox 15"/>
          <p:cNvSpPr txBox="1"/>
          <p:nvPr/>
        </p:nvSpPr>
        <p:spPr>
          <a:xfrm>
            <a:off x="292100" y="1219201"/>
            <a:ext cx="4765456" cy="654986"/>
          </a:xfrm>
          <a:prstGeom prst="rect">
            <a:avLst/>
          </a:prstGeom>
          <a:solidFill>
            <a:schemeClr val="bg1"/>
          </a:solidFill>
        </p:spPr>
        <p:txBody>
          <a:bodyPr wrap="square" lIns="91435" tIns="45718" rIns="91435" bIns="45718" rtlCol="0">
            <a:spAutoFit/>
          </a:bodyPr>
          <a:lstStyle/>
          <a:p>
            <a:r>
              <a:rPr lang="en-US" dirty="0" err="1" smtClean="0"/>
              <a:t>Linac</a:t>
            </a:r>
            <a:r>
              <a:rPr lang="en-US" dirty="0" smtClean="0"/>
              <a:t> Coherent Light Source (</a:t>
            </a:r>
            <a:r>
              <a:rPr lang="en-US" b="1" dirty="0" smtClean="0"/>
              <a:t>LCLS</a:t>
            </a:r>
            <a:r>
              <a:rPr lang="en-US" dirty="0" smtClean="0"/>
              <a:t>) </a:t>
            </a:r>
          </a:p>
          <a:p>
            <a:r>
              <a:rPr lang="en-US" dirty="0" smtClean="0"/>
              <a:t>Coherent X-ray Imaging (</a:t>
            </a:r>
            <a:r>
              <a:rPr lang="en-US" b="1" dirty="0" smtClean="0"/>
              <a:t>CXI</a:t>
            </a:r>
            <a:r>
              <a:rPr lang="en-US" dirty="0" smtClean="0"/>
              <a:t>) end station</a:t>
            </a:r>
          </a:p>
        </p:txBody>
      </p:sp>
      <p:sp>
        <p:nvSpPr>
          <p:cNvPr id="18" name="TextBox 17"/>
          <p:cNvSpPr txBox="1"/>
          <p:nvPr/>
        </p:nvSpPr>
        <p:spPr>
          <a:xfrm>
            <a:off x="3414136" y="3669268"/>
            <a:ext cx="782438" cy="373659"/>
          </a:xfrm>
          <a:prstGeom prst="rect">
            <a:avLst/>
          </a:prstGeom>
          <a:noFill/>
        </p:spPr>
        <p:txBody>
          <a:bodyPr wrap="none" lIns="91435" tIns="45718" rIns="91435" bIns="45718" rtlCol="0">
            <a:spAutoFit/>
          </a:bodyPr>
          <a:lstStyle/>
          <a:p>
            <a:r>
              <a:rPr lang="en-US" dirty="0" smtClean="0"/>
              <a:t>Water</a:t>
            </a:r>
            <a:endParaRPr lang="en-US" dirty="0"/>
          </a:p>
        </p:txBody>
      </p:sp>
      <p:sp>
        <p:nvSpPr>
          <p:cNvPr id="19" name="TextBox 18"/>
          <p:cNvSpPr txBox="1"/>
          <p:nvPr/>
        </p:nvSpPr>
        <p:spPr>
          <a:xfrm>
            <a:off x="5943600" y="3669268"/>
            <a:ext cx="1509107" cy="373659"/>
          </a:xfrm>
          <a:prstGeom prst="rect">
            <a:avLst/>
          </a:prstGeom>
          <a:noFill/>
        </p:spPr>
        <p:txBody>
          <a:bodyPr wrap="none" lIns="91435" tIns="45718" rIns="91435" bIns="45718" rtlCol="0">
            <a:spAutoFit/>
          </a:bodyPr>
          <a:lstStyle/>
          <a:p>
            <a:r>
              <a:rPr lang="en-US" dirty="0" smtClean="0"/>
              <a:t>Crystalline Ice</a:t>
            </a:r>
            <a:endParaRPr lang="en-US" dirty="0"/>
          </a:p>
        </p:txBody>
      </p:sp>
      <p:sp>
        <p:nvSpPr>
          <p:cNvPr id="15" name="TextBox 14"/>
          <p:cNvSpPr txBox="1"/>
          <p:nvPr/>
        </p:nvSpPr>
        <p:spPr>
          <a:xfrm>
            <a:off x="7086601" y="2895601"/>
            <a:ext cx="1586834" cy="654986"/>
          </a:xfrm>
          <a:prstGeom prst="rect">
            <a:avLst/>
          </a:prstGeom>
          <a:noFill/>
        </p:spPr>
        <p:txBody>
          <a:bodyPr wrap="none" lIns="91435" tIns="45718" rIns="91435" bIns="45718" rtlCol="0">
            <a:spAutoFit/>
          </a:bodyPr>
          <a:lstStyle/>
          <a:p>
            <a:r>
              <a:rPr lang="en-US" dirty="0" smtClean="0"/>
              <a:t>Supercooled</a:t>
            </a:r>
          </a:p>
          <a:p>
            <a:r>
              <a:rPr lang="en-US" dirty="0" smtClean="0"/>
              <a:t>water droplets</a:t>
            </a:r>
            <a:endParaRPr lang="en-US" dirty="0"/>
          </a:p>
        </p:txBody>
      </p:sp>
      <p:sp>
        <p:nvSpPr>
          <p:cNvPr id="21" name="TextBox 20"/>
          <p:cNvSpPr txBox="1"/>
          <p:nvPr/>
        </p:nvSpPr>
        <p:spPr>
          <a:xfrm>
            <a:off x="25400" y="6485465"/>
            <a:ext cx="3295994" cy="338554"/>
          </a:xfrm>
          <a:prstGeom prst="rect">
            <a:avLst/>
          </a:prstGeom>
          <a:noFill/>
        </p:spPr>
        <p:txBody>
          <a:bodyPr wrap="none" rtlCol="0">
            <a:spAutoFit/>
          </a:bodyPr>
          <a:lstStyle/>
          <a:p>
            <a:r>
              <a:rPr lang="en-US" sz="1600" dirty="0" err="1" smtClean="0"/>
              <a:t>Sellberg</a:t>
            </a:r>
            <a:r>
              <a:rPr lang="en-US" sz="1600" dirty="0"/>
              <a:t> </a:t>
            </a:r>
            <a:r>
              <a:rPr lang="en-US" sz="1600" dirty="0" smtClean="0"/>
              <a:t>et al. Nature 510, 381 (2014)  </a:t>
            </a:r>
            <a:endParaRPr lang="en-US" sz="1600" dirty="0"/>
          </a:p>
        </p:txBody>
      </p:sp>
    </p:spTree>
    <p:extLst>
      <p:ext uri="{BB962C8B-B14F-4D97-AF65-F5344CB8AC3E}">
        <p14:creationId xmlns:p14="http://schemas.microsoft.com/office/powerpoint/2010/main" val="165949959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52800" y="152400"/>
            <a:ext cx="3032501" cy="461665"/>
          </a:xfrm>
          <a:prstGeom prst="rect">
            <a:avLst/>
          </a:prstGeom>
          <a:noFill/>
        </p:spPr>
        <p:txBody>
          <a:bodyPr wrap="none" rtlCol="0">
            <a:spAutoFit/>
          </a:bodyPr>
          <a:lstStyle/>
          <a:p>
            <a:r>
              <a:rPr lang="en-US" sz="2400" dirty="0" smtClean="0"/>
              <a:t>Water Droplet Sources</a:t>
            </a:r>
          </a:p>
        </p:txBody>
      </p:sp>
      <p:pic>
        <p:nvPicPr>
          <p:cNvPr id="5" name="Picture 4"/>
          <p:cNvPicPr/>
          <p:nvPr/>
        </p:nvPicPr>
        <p:blipFill>
          <a:blip r:embed="rId2" cstate="print"/>
          <a:srcRect/>
          <a:stretch>
            <a:fillRect/>
          </a:stretch>
        </p:blipFill>
        <p:spPr bwMode="auto">
          <a:xfrm>
            <a:off x="762000" y="2438400"/>
            <a:ext cx="3657600" cy="2819400"/>
          </a:xfrm>
          <a:prstGeom prst="rect">
            <a:avLst/>
          </a:prstGeom>
          <a:noFill/>
          <a:ln w="9525">
            <a:noFill/>
            <a:miter lim="800000"/>
            <a:headEnd/>
            <a:tailEnd/>
          </a:ln>
        </p:spPr>
      </p:pic>
      <p:pic>
        <p:nvPicPr>
          <p:cNvPr id="6" name="Picture 5" descr="DoD_run62_jetimage.png"/>
          <p:cNvPicPr>
            <a:picLocks noChangeAspect="1"/>
          </p:cNvPicPr>
          <p:nvPr/>
        </p:nvPicPr>
        <p:blipFill>
          <a:blip r:embed="rId3" cstate="print"/>
          <a:srcRect r="59425" b="58230"/>
          <a:stretch>
            <a:fillRect/>
          </a:stretch>
        </p:blipFill>
        <p:spPr>
          <a:xfrm>
            <a:off x="4724400" y="2514600"/>
            <a:ext cx="4074063" cy="2667000"/>
          </a:xfrm>
          <a:prstGeom prst="rect">
            <a:avLst/>
          </a:prstGeom>
        </p:spPr>
      </p:pic>
      <p:sp>
        <p:nvSpPr>
          <p:cNvPr id="7" name="TextBox 6"/>
          <p:cNvSpPr txBox="1"/>
          <p:nvPr/>
        </p:nvSpPr>
        <p:spPr>
          <a:xfrm>
            <a:off x="914400" y="1219200"/>
            <a:ext cx="3133999" cy="954107"/>
          </a:xfrm>
          <a:prstGeom prst="rect">
            <a:avLst/>
          </a:prstGeom>
          <a:noFill/>
        </p:spPr>
        <p:txBody>
          <a:bodyPr wrap="none" rtlCol="0">
            <a:spAutoFit/>
          </a:bodyPr>
          <a:lstStyle/>
          <a:p>
            <a:r>
              <a:rPr lang="en-US" sz="2000" dirty="0" smtClean="0"/>
              <a:t>Gas Dynamics Virtual Nozzle</a:t>
            </a:r>
          </a:p>
          <a:p>
            <a:r>
              <a:rPr lang="en-US" b="1" dirty="0" smtClean="0"/>
              <a:t>GDVN</a:t>
            </a:r>
          </a:p>
          <a:p>
            <a:r>
              <a:rPr lang="en-US" dirty="0" smtClean="0"/>
              <a:t>Diameter ~ 9-13 µm </a:t>
            </a:r>
            <a:endParaRPr lang="en-US" dirty="0"/>
          </a:p>
        </p:txBody>
      </p:sp>
      <p:sp>
        <p:nvSpPr>
          <p:cNvPr id="8" name="TextBox 7"/>
          <p:cNvSpPr txBox="1"/>
          <p:nvPr/>
        </p:nvSpPr>
        <p:spPr>
          <a:xfrm>
            <a:off x="5334000" y="1219200"/>
            <a:ext cx="3211837" cy="954107"/>
          </a:xfrm>
          <a:prstGeom prst="rect">
            <a:avLst/>
          </a:prstGeom>
          <a:noFill/>
        </p:spPr>
        <p:txBody>
          <a:bodyPr wrap="none" rtlCol="0">
            <a:spAutoFit/>
          </a:bodyPr>
          <a:lstStyle/>
          <a:p>
            <a:r>
              <a:rPr lang="en-US" sz="2000" dirty="0" smtClean="0"/>
              <a:t>Drop-on-Demand (</a:t>
            </a:r>
            <a:r>
              <a:rPr lang="en-US" sz="2000" dirty="0" err="1" smtClean="0"/>
              <a:t>MicroFab</a:t>
            </a:r>
            <a:r>
              <a:rPr lang="en-US" sz="2000" dirty="0" smtClean="0"/>
              <a:t>)</a:t>
            </a:r>
          </a:p>
          <a:p>
            <a:r>
              <a:rPr lang="en-US" b="1" dirty="0" err="1" smtClean="0"/>
              <a:t>DoD</a:t>
            </a:r>
            <a:endParaRPr lang="en-US" b="1" dirty="0" smtClean="0"/>
          </a:p>
          <a:p>
            <a:r>
              <a:rPr lang="en-US" dirty="0" smtClean="0"/>
              <a:t>Diameter ~ 40 µm</a:t>
            </a:r>
            <a:endParaRPr lang="en-US" dirty="0"/>
          </a:p>
        </p:txBody>
      </p:sp>
      <p:sp>
        <p:nvSpPr>
          <p:cNvPr id="9" name="TextBox 8"/>
          <p:cNvSpPr txBox="1"/>
          <p:nvPr/>
        </p:nvSpPr>
        <p:spPr>
          <a:xfrm>
            <a:off x="533400" y="5486400"/>
            <a:ext cx="5694663" cy="369332"/>
          </a:xfrm>
          <a:prstGeom prst="rect">
            <a:avLst/>
          </a:prstGeom>
          <a:noFill/>
        </p:spPr>
        <p:txBody>
          <a:bodyPr wrap="none" rtlCol="0">
            <a:spAutoFit/>
          </a:bodyPr>
          <a:lstStyle/>
          <a:p>
            <a:r>
              <a:rPr lang="en-US" dirty="0" smtClean="0"/>
              <a:t>D. Deponte et al.  </a:t>
            </a:r>
            <a:r>
              <a:rPr lang="en-US" i="1" dirty="0" smtClean="0"/>
              <a:t>J. Phys. D: Appl. Phys. </a:t>
            </a:r>
            <a:r>
              <a:rPr lang="en-US" dirty="0" smtClean="0"/>
              <a:t>41, 195505 (2008).</a:t>
            </a:r>
            <a:endParaRPr lang="en-US" dirty="0"/>
          </a:p>
        </p:txBody>
      </p:sp>
      <p:sp>
        <p:nvSpPr>
          <p:cNvPr id="2" name="TextBox 1"/>
          <p:cNvSpPr txBox="1"/>
          <p:nvPr/>
        </p:nvSpPr>
        <p:spPr>
          <a:xfrm>
            <a:off x="554817" y="6019800"/>
            <a:ext cx="6379383" cy="369332"/>
          </a:xfrm>
          <a:prstGeom prst="rect">
            <a:avLst/>
          </a:prstGeom>
          <a:noFill/>
        </p:spPr>
        <p:txBody>
          <a:bodyPr wrap="none" rtlCol="0">
            <a:spAutoFit/>
          </a:bodyPr>
          <a:lstStyle/>
          <a:p>
            <a:r>
              <a:rPr lang="en-US" dirty="0" smtClean="0"/>
              <a:t>Early liquid jet development M. </a:t>
            </a:r>
            <a:r>
              <a:rPr lang="en-GB" dirty="0" err="1" smtClean="0"/>
              <a:t>Faubel</a:t>
            </a:r>
            <a:r>
              <a:rPr lang="en-GB" dirty="0" smtClean="0"/>
              <a:t>  </a:t>
            </a:r>
            <a:r>
              <a:rPr lang="en-GB" i="1" dirty="0" smtClean="0"/>
              <a:t>Z</a:t>
            </a:r>
            <a:r>
              <a:rPr lang="en-GB" i="1" dirty="0"/>
              <a:t>. </a:t>
            </a:r>
            <a:r>
              <a:rPr lang="en-GB" i="1" dirty="0" err="1"/>
              <a:t>Physik</a:t>
            </a:r>
            <a:r>
              <a:rPr lang="en-GB" i="1" dirty="0"/>
              <a:t> D</a:t>
            </a:r>
            <a:r>
              <a:rPr lang="en-GB" dirty="0"/>
              <a:t> </a:t>
            </a:r>
            <a:r>
              <a:rPr lang="en-GB" b="1" dirty="0"/>
              <a:t>10</a:t>
            </a:r>
            <a:r>
              <a:rPr lang="en-GB" dirty="0"/>
              <a:t>, </a:t>
            </a:r>
            <a:r>
              <a:rPr lang="en-GB" dirty="0" smtClean="0"/>
              <a:t>269 </a:t>
            </a:r>
            <a:r>
              <a:rPr lang="en-GB" dirty="0"/>
              <a:t>(1988</a:t>
            </a:r>
            <a:r>
              <a:rPr lang="en-GB" dirty="0" smtClean="0"/>
              <a:t>)</a:t>
            </a:r>
            <a:r>
              <a:rPr lang="en-US" dirty="0" smtClean="0"/>
              <a:t>  </a:t>
            </a:r>
            <a:endParaRPr lang="en-US" dirty="0"/>
          </a:p>
        </p:txBody>
      </p:sp>
      <p:sp>
        <p:nvSpPr>
          <p:cNvPr id="10" name="TextBox 9"/>
          <p:cNvSpPr txBox="1"/>
          <p:nvPr/>
        </p:nvSpPr>
        <p:spPr>
          <a:xfrm>
            <a:off x="25400" y="6485465"/>
            <a:ext cx="3295994" cy="338554"/>
          </a:xfrm>
          <a:prstGeom prst="rect">
            <a:avLst/>
          </a:prstGeom>
          <a:noFill/>
        </p:spPr>
        <p:txBody>
          <a:bodyPr wrap="none" rtlCol="0">
            <a:spAutoFit/>
          </a:bodyPr>
          <a:lstStyle/>
          <a:p>
            <a:r>
              <a:rPr lang="en-US" sz="1600" dirty="0" err="1" smtClean="0"/>
              <a:t>Sellberg</a:t>
            </a:r>
            <a:r>
              <a:rPr lang="en-US" sz="1600" dirty="0"/>
              <a:t> </a:t>
            </a:r>
            <a:r>
              <a:rPr lang="en-US" sz="1600" dirty="0" smtClean="0"/>
              <a:t>et al. Nature 510, 381 (2014)  </a:t>
            </a:r>
            <a:endParaRPr lang="en-US" sz="1600" dirty="0"/>
          </a:p>
        </p:txBody>
      </p:sp>
    </p:spTree>
    <p:extLst>
      <p:ext uri="{BB962C8B-B14F-4D97-AF65-F5344CB8AC3E}">
        <p14:creationId xmlns:p14="http://schemas.microsoft.com/office/powerpoint/2010/main" val="371396164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0600" y="228600"/>
            <a:ext cx="7468327" cy="461665"/>
          </a:xfrm>
          <a:prstGeom prst="rect">
            <a:avLst/>
          </a:prstGeom>
        </p:spPr>
        <p:txBody>
          <a:bodyPr wrap="none">
            <a:spAutoFit/>
          </a:bodyPr>
          <a:lstStyle/>
          <a:p>
            <a:r>
              <a:rPr lang="en-US" sz="2400" dirty="0" smtClean="0"/>
              <a:t>Temperature Calibration using </a:t>
            </a:r>
            <a:r>
              <a:rPr lang="en-US" sz="2400" dirty="0"/>
              <a:t>B</a:t>
            </a:r>
            <a:r>
              <a:rPr lang="en-US" sz="2400" dirty="0" smtClean="0"/>
              <a:t>allistic Evaporation Model </a:t>
            </a:r>
          </a:p>
        </p:txBody>
      </p:sp>
      <p:pic>
        <p:nvPicPr>
          <p:cNvPr id="5" name="Picture 4" descr="FinalTCali.jpg"/>
          <p:cNvPicPr>
            <a:picLocks noChangeAspect="1"/>
          </p:cNvPicPr>
          <p:nvPr/>
        </p:nvPicPr>
        <p:blipFill>
          <a:blip r:embed="rId2"/>
          <a:stretch>
            <a:fillRect/>
          </a:stretch>
        </p:blipFill>
        <p:spPr>
          <a:xfrm>
            <a:off x="145680" y="1219200"/>
            <a:ext cx="4739711" cy="3886200"/>
          </a:xfrm>
          <a:prstGeom prst="rect">
            <a:avLst/>
          </a:prstGeom>
        </p:spPr>
      </p:pic>
      <p:pic>
        <p:nvPicPr>
          <p:cNvPr id="7" name="Picture 6" descr="coolingRate.jpg"/>
          <p:cNvPicPr>
            <a:picLocks noChangeAspect="1"/>
          </p:cNvPicPr>
          <p:nvPr/>
        </p:nvPicPr>
        <p:blipFill>
          <a:blip r:embed="rId3"/>
          <a:stretch>
            <a:fillRect/>
          </a:stretch>
        </p:blipFill>
        <p:spPr>
          <a:xfrm>
            <a:off x="4608252" y="1197448"/>
            <a:ext cx="4535748" cy="3768159"/>
          </a:xfrm>
          <a:prstGeom prst="rect">
            <a:avLst/>
          </a:prstGeom>
        </p:spPr>
      </p:pic>
      <p:sp>
        <p:nvSpPr>
          <p:cNvPr id="9" name="TextBox 8"/>
          <p:cNvSpPr txBox="1"/>
          <p:nvPr/>
        </p:nvSpPr>
        <p:spPr>
          <a:xfrm>
            <a:off x="3806269" y="3976132"/>
            <a:ext cx="707758" cy="369332"/>
          </a:xfrm>
          <a:prstGeom prst="rect">
            <a:avLst/>
          </a:prstGeom>
          <a:noFill/>
        </p:spPr>
        <p:txBody>
          <a:bodyPr wrap="none" rtlCol="0">
            <a:spAutoFit/>
          </a:bodyPr>
          <a:lstStyle/>
          <a:p>
            <a:r>
              <a:rPr lang="en-US" dirty="0" smtClean="0">
                <a:solidFill>
                  <a:srgbClr val="FF0000"/>
                </a:solidFill>
              </a:rPr>
              <a:t>227 K</a:t>
            </a:r>
            <a:endParaRPr lang="en-US" dirty="0">
              <a:solidFill>
                <a:srgbClr val="FF0000"/>
              </a:solidFill>
            </a:endParaRPr>
          </a:p>
        </p:txBody>
      </p:sp>
      <p:sp>
        <p:nvSpPr>
          <p:cNvPr id="12" name="TextBox 11"/>
          <p:cNvSpPr txBox="1"/>
          <p:nvPr/>
        </p:nvSpPr>
        <p:spPr>
          <a:xfrm>
            <a:off x="990600" y="3962400"/>
            <a:ext cx="1577676" cy="369332"/>
          </a:xfrm>
          <a:prstGeom prst="rect">
            <a:avLst/>
          </a:prstGeom>
          <a:noFill/>
        </p:spPr>
        <p:txBody>
          <a:bodyPr wrap="none" rtlCol="0">
            <a:spAutoFit/>
          </a:bodyPr>
          <a:lstStyle/>
          <a:p>
            <a:r>
              <a:rPr lang="en-US" dirty="0" smtClean="0">
                <a:solidFill>
                  <a:srgbClr val="FF0000"/>
                </a:solidFill>
              </a:rPr>
              <a:t>No mans’ Land</a:t>
            </a:r>
            <a:endParaRPr lang="en-US" dirty="0">
              <a:solidFill>
                <a:srgbClr val="FF0000"/>
              </a:solidFill>
            </a:endParaRPr>
          </a:p>
        </p:txBody>
      </p:sp>
      <p:sp>
        <p:nvSpPr>
          <p:cNvPr id="13" name="TextBox 12"/>
          <p:cNvSpPr txBox="1"/>
          <p:nvPr/>
        </p:nvSpPr>
        <p:spPr>
          <a:xfrm>
            <a:off x="1828800" y="914400"/>
            <a:ext cx="1524648" cy="400110"/>
          </a:xfrm>
          <a:prstGeom prst="rect">
            <a:avLst/>
          </a:prstGeom>
          <a:noFill/>
        </p:spPr>
        <p:txBody>
          <a:bodyPr wrap="none" rtlCol="0">
            <a:spAutoFit/>
          </a:bodyPr>
          <a:lstStyle/>
          <a:p>
            <a:r>
              <a:rPr lang="en-US" sz="2000" dirty="0" smtClean="0"/>
              <a:t>Temperature</a:t>
            </a:r>
            <a:endParaRPr lang="en-US" sz="2000" dirty="0"/>
          </a:p>
        </p:txBody>
      </p:sp>
      <p:sp>
        <p:nvSpPr>
          <p:cNvPr id="14" name="TextBox 13"/>
          <p:cNvSpPr txBox="1"/>
          <p:nvPr/>
        </p:nvSpPr>
        <p:spPr>
          <a:xfrm>
            <a:off x="6172200" y="914400"/>
            <a:ext cx="1439048" cy="400110"/>
          </a:xfrm>
          <a:prstGeom prst="rect">
            <a:avLst/>
          </a:prstGeom>
          <a:noFill/>
        </p:spPr>
        <p:txBody>
          <a:bodyPr wrap="none" rtlCol="0">
            <a:spAutoFit/>
          </a:bodyPr>
          <a:lstStyle/>
          <a:p>
            <a:r>
              <a:rPr lang="en-US" sz="2000" dirty="0" smtClean="0"/>
              <a:t>Cooling rate</a:t>
            </a:r>
            <a:endParaRPr lang="en-US" sz="2000" dirty="0"/>
          </a:p>
        </p:txBody>
      </p:sp>
      <p:sp>
        <p:nvSpPr>
          <p:cNvPr id="15" name="TextBox 14"/>
          <p:cNvSpPr txBox="1"/>
          <p:nvPr/>
        </p:nvSpPr>
        <p:spPr>
          <a:xfrm>
            <a:off x="2625894" y="6029978"/>
            <a:ext cx="4518994" cy="523220"/>
          </a:xfrm>
          <a:prstGeom prst="rect">
            <a:avLst/>
          </a:prstGeom>
          <a:noFill/>
        </p:spPr>
        <p:txBody>
          <a:bodyPr wrap="none" rtlCol="0">
            <a:spAutoFit/>
          </a:bodyPr>
          <a:lstStyle/>
          <a:p>
            <a:r>
              <a:rPr lang="en-US" sz="1400" dirty="0" smtClean="0"/>
              <a:t>J. D. Smith et al. </a:t>
            </a:r>
            <a:r>
              <a:rPr lang="en-US" sz="1400" i="1" dirty="0" smtClean="0"/>
              <a:t>J. Am. Chem. Soc. </a:t>
            </a:r>
            <a:r>
              <a:rPr lang="en-US" sz="1400" dirty="0" smtClean="0"/>
              <a:t>128, 12892 (2006).</a:t>
            </a:r>
          </a:p>
          <a:p>
            <a:r>
              <a:rPr lang="en-US" sz="1400" dirty="0" smtClean="0"/>
              <a:t>I. W. Eames et al. </a:t>
            </a:r>
            <a:r>
              <a:rPr lang="en-US" sz="1400" i="1" dirty="0" smtClean="0"/>
              <a:t>Int. J. Heat Mass Transfer. </a:t>
            </a:r>
            <a:r>
              <a:rPr lang="en-US" sz="1400" dirty="0" smtClean="0"/>
              <a:t>40, 2963 (1997).</a:t>
            </a:r>
            <a:endParaRPr lang="en-US" sz="1400" dirty="0"/>
          </a:p>
        </p:txBody>
      </p:sp>
      <p:sp>
        <p:nvSpPr>
          <p:cNvPr id="16" name="TextBox 15"/>
          <p:cNvSpPr txBox="1"/>
          <p:nvPr/>
        </p:nvSpPr>
        <p:spPr>
          <a:xfrm>
            <a:off x="25400" y="6485465"/>
            <a:ext cx="3295994" cy="338554"/>
          </a:xfrm>
          <a:prstGeom prst="rect">
            <a:avLst/>
          </a:prstGeom>
          <a:noFill/>
        </p:spPr>
        <p:txBody>
          <a:bodyPr wrap="none" rtlCol="0">
            <a:spAutoFit/>
          </a:bodyPr>
          <a:lstStyle/>
          <a:p>
            <a:r>
              <a:rPr lang="en-US" sz="1600" dirty="0" err="1" smtClean="0"/>
              <a:t>Sellberg</a:t>
            </a:r>
            <a:r>
              <a:rPr lang="en-US" sz="1600" dirty="0"/>
              <a:t> </a:t>
            </a:r>
            <a:r>
              <a:rPr lang="en-US" sz="1600" dirty="0" smtClean="0"/>
              <a:t>et al. Nature 510, 381 (2014)  </a:t>
            </a:r>
            <a:endParaRPr lang="en-US" sz="1600" dirty="0"/>
          </a:p>
        </p:txBody>
      </p:sp>
    </p:spTree>
    <p:extLst>
      <p:ext uri="{BB962C8B-B14F-4D97-AF65-F5344CB8AC3E}">
        <p14:creationId xmlns:p14="http://schemas.microsoft.com/office/powerpoint/2010/main" val="167172647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6477000" y="1143000"/>
            <a:ext cx="2514600" cy="2370667"/>
            <a:chOff x="6477000" y="1143000"/>
            <a:chExt cx="2514600" cy="2370667"/>
          </a:xfrm>
        </p:grpSpPr>
        <p:sp>
          <p:nvSpPr>
            <p:cNvPr id="7" name="TextBox 6"/>
            <p:cNvSpPr txBox="1"/>
            <p:nvPr/>
          </p:nvSpPr>
          <p:spPr>
            <a:xfrm>
              <a:off x="7162590" y="1143000"/>
              <a:ext cx="110839" cy="209104"/>
            </a:xfrm>
            <a:prstGeom prst="rect">
              <a:avLst/>
            </a:prstGeom>
            <a:noFill/>
          </p:spPr>
          <p:txBody>
            <a:bodyPr wrap="none" rtlCol="0">
              <a:spAutoFit/>
            </a:bodyPr>
            <a:lstStyle/>
            <a:p>
              <a:endParaRPr lang="en-US" dirty="0"/>
            </a:p>
          </p:txBody>
        </p:sp>
        <p:pic>
          <p:nvPicPr>
            <p:cNvPr id="8" name="Picture 7" descr="water_image_r063.jpg"/>
            <p:cNvPicPr>
              <a:picLocks noChangeAspect="1"/>
            </p:cNvPicPr>
            <p:nvPr/>
          </p:nvPicPr>
          <p:blipFill>
            <a:blip r:embed="rId3"/>
            <a:srcRect l="8493" t="3001" r="9689" b="4070"/>
            <a:stretch>
              <a:fillRect/>
            </a:stretch>
          </p:blipFill>
          <p:spPr>
            <a:xfrm>
              <a:off x="6477000" y="1371600"/>
              <a:ext cx="2514600" cy="2142067"/>
            </a:xfrm>
            <a:prstGeom prst="rect">
              <a:avLst/>
            </a:prstGeom>
          </p:spPr>
        </p:pic>
        <p:cxnSp>
          <p:nvCxnSpPr>
            <p:cNvPr id="9" name="Straight Arrow Connector 8"/>
            <p:cNvCxnSpPr/>
            <p:nvPr/>
          </p:nvCxnSpPr>
          <p:spPr>
            <a:xfrm flipV="1">
              <a:off x="7665510" y="1833274"/>
              <a:ext cx="868680" cy="60399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10" name="TextBox 9"/>
            <p:cNvSpPr txBox="1"/>
            <p:nvPr/>
          </p:nvSpPr>
          <p:spPr>
            <a:xfrm>
              <a:off x="8077200" y="1611868"/>
              <a:ext cx="313044" cy="369332"/>
            </a:xfrm>
            <a:prstGeom prst="rect">
              <a:avLst/>
            </a:prstGeom>
            <a:noFill/>
          </p:spPr>
          <p:txBody>
            <a:bodyPr wrap="none" rtlCol="0">
              <a:spAutoFit/>
            </a:bodyPr>
            <a:lstStyle/>
            <a:p>
              <a:r>
                <a:rPr lang="en-US" dirty="0" smtClean="0">
                  <a:solidFill>
                    <a:schemeClr val="bg1"/>
                  </a:solidFill>
                </a:rPr>
                <a:t>q</a:t>
              </a:r>
              <a:endParaRPr lang="en-US" dirty="0">
                <a:solidFill>
                  <a:schemeClr val="bg1"/>
                </a:solidFill>
              </a:endParaRPr>
            </a:p>
          </p:txBody>
        </p:sp>
      </p:grpSp>
      <p:sp>
        <p:nvSpPr>
          <p:cNvPr id="12" name="Right Brace 11"/>
          <p:cNvSpPr/>
          <p:nvPr/>
        </p:nvSpPr>
        <p:spPr>
          <a:xfrm>
            <a:off x="5791200" y="1905000"/>
            <a:ext cx="533400" cy="1295400"/>
          </a:xfrm>
          <a:prstGeom prst="rightBrace">
            <a:avLst/>
          </a:prstGeom>
          <a:ln w="190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4080"/>
              </a:solidFill>
            </a:endParaRPr>
          </a:p>
        </p:txBody>
      </p:sp>
      <p:sp>
        <p:nvSpPr>
          <p:cNvPr id="13" name="Right Brace 12"/>
          <p:cNvSpPr/>
          <p:nvPr/>
        </p:nvSpPr>
        <p:spPr>
          <a:xfrm>
            <a:off x="5791200" y="3429000"/>
            <a:ext cx="533400" cy="1371600"/>
          </a:xfrm>
          <a:prstGeom prst="rightBrace">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6569363" y="1066800"/>
            <a:ext cx="2117437" cy="369332"/>
          </a:xfrm>
          <a:prstGeom prst="rect">
            <a:avLst/>
          </a:prstGeom>
          <a:noFill/>
        </p:spPr>
        <p:txBody>
          <a:bodyPr wrap="none" rtlCol="0">
            <a:spAutoFit/>
          </a:bodyPr>
          <a:lstStyle/>
          <a:p>
            <a:r>
              <a:rPr lang="en-US" dirty="0" smtClean="0">
                <a:solidFill>
                  <a:srgbClr val="004080"/>
                </a:solidFill>
              </a:rPr>
              <a:t>LCLS CXI, CSPAD</a:t>
            </a:r>
            <a:endParaRPr lang="en-US" dirty="0">
              <a:solidFill>
                <a:srgbClr val="004080"/>
              </a:solidFill>
            </a:endParaRPr>
          </a:p>
        </p:txBody>
      </p:sp>
      <p:sp>
        <p:nvSpPr>
          <p:cNvPr id="15" name="TextBox 14"/>
          <p:cNvSpPr txBox="1"/>
          <p:nvPr/>
        </p:nvSpPr>
        <p:spPr>
          <a:xfrm>
            <a:off x="6615469" y="3581400"/>
            <a:ext cx="2211663" cy="646331"/>
          </a:xfrm>
          <a:prstGeom prst="rect">
            <a:avLst/>
          </a:prstGeom>
          <a:noFill/>
        </p:spPr>
        <p:txBody>
          <a:bodyPr wrap="none" rtlCol="0">
            <a:spAutoFit/>
          </a:bodyPr>
          <a:lstStyle/>
          <a:p>
            <a:r>
              <a:rPr lang="en-US" dirty="0" smtClean="0">
                <a:solidFill>
                  <a:schemeClr val="accent2"/>
                </a:solidFill>
              </a:rPr>
              <a:t>SSRL BL4-2</a:t>
            </a:r>
          </a:p>
          <a:p>
            <a:r>
              <a:rPr lang="en-US" dirty="0" err="1" smtClean="0">
                <a:solidFill>
                  <a:schemeClr val="accent2"/>
                </a:solidFill>
              </a:rPr>
              <a:t>Rayonix</a:t>
            </a:r>
            <a:r>
              <a:rPr lang="en-US" dirty="0" smtClean="0">
                <a:solidFill>
                  <a:schemeClr val="accent2"/>
                </a:solidFill>
              </a:rPr>
              <a:t> MX225-HE</a:t>
            </a:r>
            <a:endParaRPr lang="en-US" dirty="0">
              <a:solidFill>
                <a:schemeClr val="accent2"/>
              </a:solidFill>
            </a:endParaRPr>
          </a:p>
        </p:txBody>
      </p:sp>
      <p:grpSp>
        <p:nvGrpSpPr>
          <p:cNvPr id="20" name="Group 19"/>
          <p:cNvGrpSpPr/>
          <p:nvPr/>
        </p:nvGrpSpPr>
        <p:grpSpPr>
          <a:xfrm>
            <a:off x="6705600" y="4267200"/>
            <a:ext cx="1981200" cy="1981200"/>
            <a:chOff x="6705600" y="4267200"/>
            <a:chExt cx="1981200" cy="1981200"/>
          </a:xfrm>
        </p:grpSpPr>
        <p:pic>
          <p:nvPicPr>
            <p:cNvPr id="11" name="Picture 10" descr="H2O_-20C_S021_0_09.jpg"/>
            <p:cNvPicPr>
              <a:picLocks noChangeAspect="1"/>
            </p:cNvPicPr>
            <p:nvPr/>
          </p:nvPicPr>
          <p:blipFill>
            <a:blip r:embed="rId4" cstate="print">
              <a:duotone>
                <a:prstClr val="black"/>
                <a:srgbClr val="00FF59">
                  <a:tint val="45000"/>
                  <a:satMod val="400000"/>
                </a:srgbClr>
              </a:duotone>
              <a:extLst>
                <a:ext uri="{BEBA8EAE-BF5A-486C-A8C5-ECC9F3942E4B}">
                  <a14:imgProps xmlns:a14="http://schemas.microsoft.com/office/drawing/2010/main">
                    <a14:imgLayer r:embed="rId5">
                      <a14:imgEffect>
                        <a14:brightnessContrast bright="50000" contrast="50000"/>
                      </a14:imgEffect>
                    </a14:imgLayer>
                  </a14:imgProps>
                </a:ext>
              </a:extLst>
            </a:blip>
            <a:stretch>
              <a:fillRect/>
            </a:stretch>
          </p:blipFill>
          <p:spPr>
            <a:xfrm>
              <a:off x="6705600" y="4267200"/>
              <a:ext cx="1981200" cy="1981200"/>
            </a:xfrm>
            <a:prstGeom prst="rect">
              <a:avLst/>
            </a:prstGeom>
          </p:spPr>
        </p:pic>
        <p:cxnSp>
          <p:nvCxnSpPr>
            <p:cNvPr id="17" name="Straight Arrow Connector 16"/>
            <p:cNvCxnSpPr>
              <a:cxnSpLocks noChangeAspect="1"/>
            </p:cNvCxnSpPr>
            <p:nvPr/>
          </p:nvCxnSpPr>
          <p:spPr>
            <a:xfrm flipV="1">
              <a:off x="7604970" y="4837999"/>
              <a:ext cx="822960" cy="572201"/>
            </a:xfrm>
            <a:prstGeom prst="straightConnector1">
              <a:avLst/>
            </a:prstGeom>
            <a:ln>
              <a:tailEnd type="arrow"/>
            </a:ln>
            <a:scene3d>
              <a:camera prst="orthographicFront">
                <a:rot lat="0" lon="0" rev="16200000"/>
              </a:camera>
              <a:lightRig rig="threePt" dir="t"/>
            </a:scene3d>
          </p:spPr>
          <p:style>
            <a:lnRef idx="2">
              <a:schemeClr val="accent3"/>
            </a:lnRef>
            <a:fillRef idx="0">
              <a:schemeClr val="accent3"/>
            </a:fillRef>
            <a:effectRef idx="1">
              <a:schemeClr val="accent3"/>
            </a:effectRef>
            <a:fontRef idx="minor">
              <a:schemeClr val="tx1"/>
            </a:fontRef>
          </p:style>
        </p:cxnSp>
        <p:sp>
          <p:nvSpPr>
            <p:cNvPr id="18" name="TextBox 17"/>
            <p:cNvSpPr txBox="1"/>
            <p:nvPr/>
          </p:nvSpPr>
          <p:spPr>
            <a:xfrm>
              <a:off x="8062170" y="4800600"/>
              <a:ext cx="313044" cy="369332"/>
            </a:xfrm>
            <a:prstGeom prst="rect">
              <a:avLst/>
            </a:prstGeom>
            <a:noFill/>
          </p:spPr>
          <p:txBody>
            <a:bodyPr wrap="none" rtlCol="0">
              <a:spAutoFit/>
            </a:bodyPr>
            <a:lstStyle/>
            <a:p>
              <a:r>
                <a:rPr lang="en-US" dirty="0" smtClean="0">
                  <a:solidFill>
                    <a:schemeClr val="bg1"/>
                  </a:solidFill>
                </a:rPr>
                <a:t>q</a:t>
              </a:r>
              <a:endParaRPr lang="en-US" dirty="0">
                <a:solidFill>
                  <a:schemeClr val="bg1"/>
                </a:solidFill>
              </a:endParaRPr>
            </a:p>
          </p:txBody>
        </p:sp>
      </p:grpSp>
      <p:pic>
        <p:nvPicPr>
          <p:cNvPr id="2" name="Picture 1" descr="Figure3_v8_131114.pdf"/>
          <p:cNvPicPr>
            <a:picLocks noChangeAspect="1"/>
          </p:cNvPicPr>
          <p:nvPr/>
        </p:nvPicPr>
        <p:blipFill rotWithShape="1">
          <a:blip r:embed="rId6">
            <a:extLst>
              <a:ext uri="{28A0092B-C50C-407E-A947-70E740481C1C}">
                <a14:useLocalDpi xmlns:a14="http://schemas.microsoft.com/office/drawing/2010/main" val="0"/>
              </a:ext>
            </a:extLst>
          </a:blip>
          <a:srcRect r="50095"/>
          <a:stretch/>
        </p:blipFill>
        <p:spPr>
          <a:xfrm>
            <a:off x="1935000" y="1208197"/>
            <a:ext cx="3780000" cy="5878403"/>
          </a:xfrm>
          <a:prstGeom prst="rect">
            <a:avLst/>
          </a:prstGeom>
        </p:spPr>
      </p:pic>
      <p:cxnSp>
        <p:nvCxnSpPr>
          <p:cNvPr id="5" name="Straight Arrow Connector 4"/>
          <p:cNvCxnSpPr/>
          <p:nvPr/>
        </p:nvCxnSpPr>
        <p:spPr>
          <a:xfrm>
            <a:off x="2895600" y="2133600"/>
            <a:ext cx="533400" cy="381000"/>
          </a:xfrm>
          <a:prstGeom prst="straightConnector1">
            <a:avLst/>
          </a:prstGeom>
          <a:ln w="12700" cmpd="sng">
            <a:tailEnd type="arrow"/>
          </a:ln>
        </p:spPr>
        <p:style>
          <a:lnRef idx="2">
            <a:schemeClr val="dk1"/>
          </a:lnRef>
          <a:fillRef idx="0">
            <a:schemeClr val="dk1"/>
          </a:fillRef>
          <a:effectRef idx="1">
            <a:schemeClr val="dk1"/>
          </a:effectRef>
          <a:fontRef idx="minor">
            <a:schemeClr val="tx1"/>
          </a:fontRef>
        </p:style>
      </p:cxnSp>
      <p:sp>
        <p:nvSpPr>
          <p:cNvPr id="21" name="Rectangle 20"/>
          <p:cNvSpPr/>
          <p:nvPr/>
        </p:nvSpPr>
        <p:spPr>
          <a:xfrm>
            <a:off x="6019800" y="3200400"/>
            <a:ext cx="453970" cy="369332"/>
          </a:xfrm>
          <a:prstGeom prst="rect">
            <a:avLst/>
          </a:prstGeom>
        </p:spPr>
        <p:txBody>
          <a:bodyPr wrap="none">
            <a:spAutoFit/>
          </a:bodyPr>
          <a:lstStyle/>
          <a:p>
            <a:r>
              <a:rPr lang="en-US" dirty="0" smtClean="0"/>
              <a:t>T</a:t>
            </a:r>
            <a:r>
              <a:rPr lang="en-US" baseline="-25000" dirty="0" smtClean="0"/>
              <a:t>m</a:t>
            </a:r>
            <a:endParaRPr lang="en-US" baseline="-25000" dirty="0"/>
          </a:p>
        </p:txBody>
      </p:sp>
      <p:sp>
        <p:nvSpPr>
          <p:cNvPr id="23" name="Rectangle 22"/>
          <p:cNvSpPr/>
          <p:nvPr/>
        </p:nvSpPr>
        <p:spPr>
          <a:xfrm>
            <a:off x="2560547" y="1764268"/>
            <a:ext cx="411253" cy="369332"/>
          </a:xfrm>
          <a:prstGeom prst="rect">
            <a:avLst/>
          </a:prstGeom>
        </p:spPr>
        <p:txBody>
          <a:bodyPr wrap="none">
            <a:spAutoFit/>
          </a:bodyPr>
          <a:lstStyle/>
          <a:p>
            <a:r>
              <a:rPr lang="en-US" dirty="0" err="1" smtClean="0"/>
              <a:t>T</a:t>
            </a:r>
            <a:r>
              <a:rPr lang="en-US" baseline="-25000" dirty="0" err="1" smtClean="0"/>
              <a:t>h</a:t>
            </a:r>
            <a:endParaRPr lang="en-US" baseline="-25000" dirty="0"/>
          </a:p>
        </p:txBody>
      </p:sp>
      <p:cxnSp>
        <p:nvCxnSpPr>
          <p:cNvPr id="24" name="Straight Arrow Connector 23"/>
          <p:cNvCxnSpPr/>
          <p:nvPr/>
        </p:nvCxnSpPr>
        <p:spPr>
          <a:xfrm flipH="1">
            <a:off x="5334000" y="3505200"/>
            <a:ext cx="685800" cy="381000"/>
          </a:xfrm>
          <a:prstGeom prst="straightConnector1">
            <a:avLst/>
          </a:prstGeom>
          <a:ln w="12700" cmpd="sng">
            <a:tailEnd type="arrow"/>
          </a:ln>
        </p:spPr>
        <p:style>
          <a:lnRef idx="2">
            <a:schemeClr val="dk1"/>
          </a:lnRef>
          <a:fillRef idx="0">
            <a:schemeClr val="dk1"/>
          </a:fillRef>
          <a:effectRef idx="1">
            <a:schemeClr val="dk1"/>
          </a:effectRef>
          <a:fontRef idx="minor">
            <a:schemeClr val="tx1"/>
          </a:fontRef>
        </p:style>
      </p:cxnSp>
      <p:sp>
        <p:nvSpPr>
          <p:cNvPr id="6" name="Rectangle 5"/>
          <p:cNvSpPr/>
          <p:nvPr/>
        </p:nvSpPr>
        <p:spPr>
          <a:xfrm>
            <a:off x="2590800" y="1371600"/>
            <a:ext cx="304800" cy="304800"/>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5" name="TextBox 24"/>
          <p:cNvSpPr txBox="1"/>
          <p:nvPr/>
        </p:nvSpPr>
        <p:spPr>
          <a:xfrm>
            <a:off x="1981200" y="228600"/>
            <a:ext cx="5300362" cy="461665"/>
          </a:xfrm>
          <a:prstGeom prst="rect">
            <a:avLst/>
          </a:prstGeom>
          <a:noFill/>
        </p:spPr>
        <p:txBody>
          <a:bodyPr wrap="none" rtlCol="0">
            <a:spAutoFit/>
          </a:bodyPr>
          <a:lstStyle/>
          <a:p>
            <a:r>
              <a:rPr lang="en-US" sz="2400" dirty="0"/>
              <a:t>S</a:t>
            </a:r>
            <a:r>
              <a:rPr lang="en-US" sz="2400" dirty="0" smtClean="0"/>
              <a:t>plit of the 1</a:t>
            </a:r>
            <a:r>
              <a:rPr lang="en-US" sz="2400" baseline="30000" dirty="0" smtClean="0"/>
              <a:t>st</a:t>
            </a:r>
            <a:r>
              <a:rPr lang="en-US" sz="2400" dirty="0" smtClean="0"/>
              <a:t> water scattering S(q) peak </a:t>
            </a:r>
            <a:endParaRPr lang="en-US" sz="2400" dirty="0"/>
          </a:p>
        </p:txBody>
      </p:sp>
      <p:sp>
        <p:nvSpPr>
          <p:cNvPr id="27" name="TextBox 26"/>
          <p:cNvSpPr txBox="1"/>
          <p:nvPr/>
        </p:nvSpPr>
        <p:spPr>
          <a:xfrm>
            <a:off x="25400" y="6485465"/>
            <a:ext cx="3295994" cy="338554"/>
          </a:xfrm>
          <a:prstGeom prst="rect">
            <a:avLst/>
          </a:prstGeom>
          <a:noFill/>
        </p:spPr>
        <p:txBody>
          <a:bodyPr wrap="none" rtlCol="0">
            <a:spAutoFit/>
          </a:bodyPr>
          <a:lstStyle/>
          <a:p>
            <a:r>
              <a:rPr lang="en-US" sz="1600" dirty="0" err="1" smtClean="0"/>
              <a:t>Sellberg</a:t>
            </a:r>
            <a:r>
              <a:rPr lang="en-US" sz="1600" dirty="0"/>
              <a:t> </a:t>
            </a:r>
            <a:r>
              <a:rPr lang="en-US" sz="1600" dirty="0" smtClean="0"/>
              <a:t>et al. Nature 510, 381 (2014)  </a:t>
            </a:r>
            <a:endParaRPr lang="en-US" sz="1600" dirty="0"/>
          </a:p>
        </p:txBody>
      </p:sp>
    </p:spTree>
    <p:extLst>
      <p:ext uri="{BB962C8B-B14F-4D97-AF65-F5344CB8AC3E}">
        <p14:creationId xmlns:p14="http://schemas.microsoft.com/office/powerpoint/2010/main" val="259134043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ChangeArrowheads="1"/>
          </p:cNvSpPr>
          <p:nvPr/>
        </p:nvSpPr>
        <p:spPr bwMode="auto">
          <a:xfrm>
            <a:off x="0" y="152400"/>
            <a:ext cx="9144000" cy="639763"/>
          </a:xfrm>
          <a:prstGeom prst="rect">
            <a:avLst/>
          </a:prstGeom>
          <a:solidFill>
            <a:schemeClr val="bg1"/>
          </a:solidFill>
          <a:ln w="9525">
            <a:noFill/>
            <a:miter lim="800000"/>
            <a:headEnd/>
            <a:tailEnd/>
          </a:ln>
          <a:effectLst/>
        </p:spPr>
        <p:txBody>
          <a:bodyPr lIns="91425" tIns="45713" rIns="91425" bIns="45713" anchor="ctr"/>
          <a:lstStyle/>
          <a:p>
            <a:pPr algn="ctr" defTabSz="914400" fontAlgn="base">
              <a:spcBef>
                <a:spcPct val="0"/>
              </a:spcBef>
              <a:spcAft>
                <a:spcPct val="0"/>
              </a:spcAft>
              <a:defRPr/>
            </a:pPr>
            <a:r>
              <a:rPr lang="en-US" sz="2800" b="1" dirty="0">
                <a:solidFill>
                  <a:srgbClr val="000000"/>
                </a:solidFill>
                <a:effectLst>
                  <a:outerShdw blurRad="38100" dist="38100" dir="2700000" algn="tl">
                    <a:srgbClr val="DDDDDD"/>
                  </a:outerShdw>
                </a:effectLst>
                <a:latin typeface="Calibri"/>
                <a:ea typeface="ＭＳ Ｐゴシック" charset="0"/>
                <a:cs typeface="Calibri"/>
              </a:rPr>
              <a:t>Concept of a free electron x-ray laser</a:t>
            </a:r>
          </a:p>
        </p:txBody>
      </p:sp>
      <p:pic>
        <p:nvPicPr>
          <p:cNvPr id="77826" name="Picture 3" descr="SASE-sche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675" y="2646363"/>
            <a:ext cx="70866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 Box 4"/>
          <p:cNvSpPr txBox="1">
            <a:spLocks noChangeArrowheads="1"/>
          </p:cNvSpPr>
          <p:nvPr/>
        </p:nvSpPr>
        <p:spPr bwMode="auto">
          <a:xfrm>
            <a:off x="479425" y="969963"/>
            <a:ext cx="72898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Tx/>
              <a:buChar char="•"/>
            </a:pPr>
            <a:r>
              <a:rPr lang="en-US" smtClean="0">
                <a:solidFill>
                  <a:srgbClr val="000000"/>
                </a:solidFill>
              </a:rPr>
              <a:t> Replace storage ring by a linear accelerator</a:t>
            </a:r>
          </a:p>
          <a:p>
            <a:pPr defTabSz="914400" eaLnBrk="1" fontAlgn="base" hangingPunct="1">
              <a:spcBef>
                <a:spcPct val="0"/>
              </a:spcBef>
              <a:spcAft>
                <a:spcPct val="0"/>
              </a:spcAft>
            </a:pPr>
            <a:r>
              <a:rPr lang="en-US" sz="1800" smtClean="0">
                <a:solidFill>
                  <a:srgbClr val="000000"/>
                </a:solidFill>
              </a:rPr>
              <a:t>   allows compression of electron bunch – use once, then throw away </a:t>
            </a:r>
          </a:p>
          <a:p>
            <a:pPr defTabSz="914400" eaLnBrk="1" fontAlgn="base" hangingPunct="1">
              <a:spcBef>
                <a:spcPct val="0"/>
              </a:spcBef>
              <a:spcAft>
                <a:spcPct val="0"/>
              </a:spcAft>
              <a:buFontTx/>
              <a:buChar char="•"/>
            </a:pPr>
            <a:endParaRPr lang="en-US" sz="1800" smtClean="0">
              <a:solidFill>
                <a:srgbClr val="000000"/>
              </a:solidFill>
            </a:endParaRPr>
          </a:p>
          <a:p>
            <a:pPr defTabSz="914400" eaLnBrk="1" fontAlgn="base" hangingPunct="1">
              <a:spcBef>
                <a:spcPct val="0"/>
              </a:spcBef>
              <a:spcAft>
                <a:spcPct val="0"/>
              </a:spcAft>
              <a:buFontTx/>
              <a:buChar char="•"/>
            </a:pPr>
            <a:r>
              <a:rPr lang="en-US" smtClean="0">
                <a:solidFill>
                  <a:srgbClr val="000000"/>
                </a:solidFill>
              </a:rPr>
              <a:t> Send electron bunch through a very long undulator </a:t>
            </a:r>
          </a:p>
          <a:p>
            <a:pPr defTabSz="914400" eaLnBrk="1" fontAlgn="base" hangingPunct="1">
              <a:spcBef>
                <a:spcPct val="0"/>
              </a:spcBef>
              <a:spcAft>
                <a:spcPct val="0"/>
              </a:spcAft>
            </a:pPr>
            <a:endParaRPr lang="en-US" smtClean="0">
              <a:solidFill>
                <a:srgbClr val="000000"/>
              </a:solidFill>
            </a:endParaRPr>
          </a:p>
        </p:txBody>
      </p:sp>
      <p:sp>
        <p:nvSpPr>
          <p:cNvPr id="77828" name="Line 5"/>
          <p:cNvSpPr>
            <a:spLocks noChangeShapeType="1"/>
          </p:cNvSpPr>
          <p:nvPr/>
        </p:nvSpPr>
        <p:spPr bwMode="auto">
          <a:xfrm flipV="1">
            <a:off x="1209675" y="3636963"/>
            <a:ext cx="228600" cy="1066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25" tIns="45713" rIns="91425" bIns="45713"/>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7829" name="Text Box 6"/>
          <p:cNvSpPr txBox="1">
            <a:spLocks noChangeArrowheads="1"/>
          </p:cNvSpPr>
          <p:nvPr/>
        </p:nvSpPr>
        <p:spPr bwMode="auto">
          <a:xfrm>
            <a:off x="327025" y="4779963"/>
            <a:ext cx="15192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rPr>
              <a:t>very short </a:t>
            </a:r>
          </a:p>
          <a:p>
            <a:pPr defTabSz="914400" eaLnBrk="1" fontAlgn="base" hangingPunct="1">
              <a:spcBef>
                <a:spcPct val="0"/>
              </a:spcBef>
              <a:spcAft>
                <a:spcPct val="0"/>
              </a:spcAft>
            </a:pPr>
            <a:r>
              <a:rPr lang="en-US" sz="1800" smtClean="0">
                <a:solidFill>
                  <a:srgbClr val="000000"/>
                </a:solidFill>
              </a:rPr>
              <a:t>bunch length</a:t>
            </a:r>
          </a:p>
          <a:p>
            <a:pPr defTabSz="914400" eaLnBrk="1" fontAlgn="base" hangingPunct="1">
              <a:spcBef>
                <a:spcPct val="0"/>
              </a:spcBef>
              <a:spcAft>
                <a:spcPct val="0"/>
              </a:spcAft>
            </a:pPr>
            <a:r>
              <a:rPr lang="en-US" sz="1800" smtClean="0">
                <a:solidFill>
                  <a:srgbClr val="000000"/>
                </a:solidFill>
              </a:rPr>
              <a:t>micrometers</a:t>
            </a:r>
          </a:p>
        </p:txBody>
      </p:sp>
      <p:sp>
        <p:nvSpPr>
          <p:cNvPr id="77830" name="Line 7"/>
          <p:cNvSpPr>
            <a:spLocks noChangeShapeType="1"/>
          </p:cNvSpPr>
          <p:nvPr/>
        </p:nvSpPr>
        <p:spPr bwMode="auto">
          <a:xfrm flipV="1">
            <a:off x="3436938" y="3789363"/>
            <a:ext cx="592137" cy="9429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25" tIns="45713" rIns="91425" bIns="45713"/>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7831" name="Text Box 8"/>
          <p:cNvSpPr txBox="1">
            <a:spLocks noChangeArrowheads="1"/>
          </p:cNvSpPr>
          <p:nvPr/>
        </p:nvSpPr>
        <p:spPr bwMode="auto">
          <a:xfrm>
            <a:off x="2193925" y="4779963"/>
            <a:ext cx="25066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smtClean="0">
                <a:solidFill>
                  <a:srgbClr val="000000"/>
                </a:solidFill>
              </a:rPr>
              <a:t>spontaneous</a:t>
            </a:r>
            <a:r>
              <a:rPr lang="en-US" sz="1800" smtClean="0">
                <a:solidFill>
                  <a:srgbClr val="000000"/>
                </a:solidFill>
              </a:rPr>
              <a:t> photons </a:t>
            </a:r>
          </a:p>
          <a:p>
            <a:pPr defTabSz="914400" eaLnBrk="1" fontAlgn="base" hangingPunct="1">
              <a:spcBef>
                <a:spcPct val="0"/>
              </a:spcBef>
              <a:spcAft>
                <a:spcPct val="0"/>
              </a:spcAft>
            </a:pPr>
            <a:r>
              <a:rPr lang="en-US" sz="1800" smtClean="0">
                <a:solidFill>
                  <a:srgbClr val="000000"/>
                </a:solidFill>
              </a:rPr>
              <a:t>from back of bunch </a:t>
            </a:r>
          </a:p>
          <a:p>
            <a:pPr defTabSz="914400" eaLnBrk="1" fontAlgn="base" hangingPunct="1">
              <a:spcBef>
                <a:spcPct val="0"/>
              </a:spcBef>
              <a:spcAft>
                <a:spcPct val="0"/>
              </a:spcAft>
            </a:pPr>
            <a:r>
              <a:rPr lang="en-US" sz="1800" smtClean="0">
                <a:solidFill>
                  <a:srgbClr val="000000"/>
                </a:solidFill>
              </a:rPr>
              <a:t>create order </a:t>
            </a:r>
          </a:p>
        </p:txBody>
      </p:sp>
      <p:sp>
        <p:nvSpPr>
          <p:cNvPr id="77832" name="Line 9"/>
          <p:cNvSpPr>
            <a:spLocks noChangeShapeType="1"/>
          </p:cNvSpPr>
          <p:nvPr/>
        </p:nvSpPr>
        <p:spPr bwMode="auto">
          <a:xfrm flipV="1">
            <a:off x="5738813" y="3713163"/>
            <a:ext cx="728662" cy="10461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25" tIns="45713" rIns="91425" bIns="45713"/>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7833" name="Text Box 10"/>
          <p:cNvSpPr txBox="1">
            <a:spLocks noChangeArrowheads="1"/>
          </p:cNvSpPr>
          <p:nvPr/>
        </p:nvSpPr>
        <p:spPr bwMode="auto">
          <a:xfrm>
            <a:off x="4703763" y="4779963"/>
            <a:ext cx="22891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rPr>
              <a:t>ordered electrons</a:t>
            </a:r>
          </a:p>
          <a:p>
            <a:pPr defTabSz="914400" eaLnBrk="1" fontAlgn="base" hangingPunct="1">
              <a:spcBef>
                <a:spcPct val="0"/>
              </a:spcBef>
              <a:spcAft>
                <a:spcPct val="0"/>
              </a:spcAft>
            </a:pPr>
            <a:r>
              <a:rPr lang="en-US" sz="1800" smtClean="0">
                <a:solidFill>
                  <a:srgbClr val="000000"/>
                </a:solidFill>
              </a:rPr>
              <a:t>enhance </a:t>
            </a:r>
            <a:r>
              <a:rPr lang="en-US" sz="1800" b="1" smtClean="0">
                <a:solidFill>
                  <a:srgbClr val="000000"/>
                </a:solidFill>
              </a:rPr>
              <a:t>stimulated</a:t>
            </a:r>
            <a:r>
              <a:rPr lang="en-US" sz="1800" smtClean="0">
                <a:solidFill>
                  <a:srgbClr val="000000"/>
                </a:solidFill>
              </a:rPr>
              <a:t> </a:t>
            </a:r>
          </a:p>
          <a:p>
            <a:pPr defTabSz="914400" eaLnBrk="1" fontAlgn="base" hangingPunct="1">
              <a:spcBef>
                <a:spcPct val="0"/>
              </a:spcBef>
              <a:spcAft>
                <a:spcPct val="0"/>
              </a:spcAft>
            </a:pPr>
            <a:r>
              <a:rPr lang="en-US" sz="1800" smtClean="0">
                <a:solidFill>
                  <a:srgbClr val="000000"/>
                </a:solidFill>
              </a:rPr>
              <a:t>photon emission</a:t>
            </a:r>
          </a:p>
        </p:txBody>
      </p:sp>
      <p:sp>
        <p:nvSpPr>
          <p:cNvPr id="77834" name="Line 11"/>
          <p:cNvSpPr>
            <a:spLocks noChangeShapeType="1"/>
          </p:cNvSpPr>
          <p:nvPr/>
        </p:nvSpPr>
        <p:spPr bwMode="auto">
          <a:xfrm flipH="1" flipV="1">
            <a:off x="7381875" y="3713163"/>
            <a:ext cx="381000" cy="990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25" tIns="45713" rIns="91425" bIns="45713"/>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7835" name="Text Box 12"/>
          <p:cNvSpPr txBox="1">
            <a:spLocks noChangeArrowheads="1"/>
          </p:cNvSpPr>
          <p:nvPr/>
        </p:nvSpPr>
        <p:spPr bwMode="auto">
          <a:xfrm>
            <a:off x="6924675" y="4779963"/>
            <a:ext cx="22510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rPr>
              <a:t>amplified photons</a:t>
            </a:r>
          </a:p>
          <a:p>
            <a:pPr defTabSz="914400" eaLnBrk="1" fontAlgn="base" hangingPunct="1">
              <a:spcBef>
                <a:spcPct val="0"/>
              </a:spcBef>
              <a:spcAft>
                <a:spcPct val="0"/>
              </a:spcAft>
            </a:pPr>
            <a:r>
              <a:rPr lang="en-US" sz="1800" smtClean="0">
                <a:solidFill>
                  <a:srgbClr val="000000"/>
                </a:solidFill>
              </a:rPr>
              <a:t>completely coherent</a:t>
            </a:r>
          </a:p>
        </p:txBody>
      </p:sp>
      <p:sp>
        <p:nvSpPr>
          <p:cNvPr id="77836" name="Rectangle 13"/>
          <p:cNvSpPr>
            <a:spLocks noChangeArrowheads="1"/>
          </p:cNvSpPr>
          <p:nvPr/>
        </p:nvSpPr>
        <p:spPr bwMode="auto">
          <a:xfrm>
            <a:off x="1557338" y="6029325"/>
            <a:ext cx="6199187"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25" tIns="45713" rIns="91425" bIns="45713">
            <a:spAutoFit/>
          </a:bodyPr>
          <a:lstStyle/>
          <a:p>
            <a:pPr defTabSz="914400" fontAlgn="base">
              <a:spcBef>
                <a:spcPct val="0"/>
              </a:spcBef>
              <a:spcAft>
                <a:spcPct val="0"/>
              </a:spcAft>
            </a:pPr>
            <a:r>
              <a:rPr lang="en-US" sz="2400" smtClean="0">
                <a:solidFill>
                  <a:srgbClr val="CC0000"/>
                </a:solidFill>
                <a:latin typeface="Arial" charset="0"/>
                <a:ea typeface="ＭＳ Ｐゴシック" charset="0"/>
                <a:cs typeface="ＭＳ Ｐゴシック" charset="0"/>
              </a:rPr>
              <a:t>Intensity scales as </a:t>
            </a:r>
            <a:r>
              <a:rPr lang="en-US" sz="2400" i="1" smtClean="0">
                <a:solidFill>
                  <a:srgbClr val="CC0000"/>
                </a:solidFill>
                <a:latin typeface="Arial" charset="0"/>
                <a:ea typeface="ＭＳ Ｐゴシック" charset="0"/>
                <a:cs typeface="ＭＳ Ｐゴシック" charset="0"/>
              </a:rPr>
              <a:t>N</a:t>
            </a:r>
            <a:r>
              <a:rPr lang="en-US" sz="2400" baseline="-25000" smtClean="0">
                <a:solidFill>
                  <a:srgbClr val="CC0000"/>
                </a:solidFill>
                <a:latin typeface="Arial" charset="0"/>
                <a:ea typeface="ＭＳ Ｐゴシック" charset="0"/>
                <a:cs typeface="ＭＳ Ｐゴシック" charset="0"/>
              </a:rPr>
              <a:t>e</a:t>
            </a:r>
            <a:r>
              <a:rPr lang="en-US" sz="2400" b="1" baseline="30000" smtClean="0">
                <a:solidFill>
                  <a:srgbClr val="CC0000"/>
                </a:solidFill>
                <a:latin typeface="Arial" charset="0"/>
                <a:ea typeface="ＭＳ Ｐゴシック" charset="0"/>
                <a:cs typeface="ＭＳ Ｐゴシック" charset="0"/>
              </a:rPr>
              <a:t>2</a:t>
            </a:r>
            <a:r>
              <a:rPr lang="en-US" sz="2400" b="1" smtClean="0">
                <a:solidFill>
                  <a:srgbClr val="CC0000"/>
                </a:solidFill>
                <a:latin typeface="Arial" charset="0"/>
                <a:ea typeface="ＭＳ Ｐゴシック" charset="0"/>
                <a:cs typeface="ＭＳ Ｐゴシック" charset="0"/>
              </a:rPr>
              <a:t>  </a:t>
            </a:r>
            <a:r>
              <a:rPr lang="en-US" sz="2400" smtClean="0">
                <a:solidFill>
                  <a:srgbClr val="CC0000"/>
                </a:solidFill>
                <a:latin typeface="Arial" charset="0"/>
                <a:ea typeface="ＭＳ Ｐゴシック" charset="0"/>
                <a:cs typeface="ＭＳ Ｐゴシック" charset="0"/>
              </a:rPr>
              <a:t>or  increased by 10</a:t>
            </a:r>
            <a:r>
              <a:rPr lang="en-US" sz="2800" b="1" baseline="30000" smtClean="0">
                <a:solidFill>
                  <a:srgbClr val="CC0000"/>
                </a:solidFill>
                <a:latin typeface="Arial" charset="0"/>
                <a:ea typeface="ＭＳ Ｐゴシック" charset="0"/>
                <a:cs typeface="ＭＳ Ｐゴシック" charset="0"/>
              </a:rPr>
              <a:t>9</a:t>
            </a:r>
            <a:r>
              <a:rPr lang="en-US" sz="2400" b="1" smtClean="0">
                <a:solidFill>
                  <a:srgbClr val="CC0000"/>
                </a:solidFill>
                <a:latin typeface="Arial" charset="0"/>
                <a:ea typeface="ＭＳ Ｐゴシック" charset="0"/>
                <a:cs typeface="ＭＳ Ｐゴシック" charset="0"/>
              </a:rPr>
              <a:t> </a:t>
            </a:r>
            <a:endParaRPr lang="en-US" sz="2400" b="1" baseline="30000" smtClean="0">
              <a:solidFill>
                <a:srgbClr val="CC0000"/>
              </a:solidFill>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 y="609600"/>
            <a:ext cx="7280539" cy="5029200"/>
          </a:xfrm>
          <a:prstGeom prst="rect">
            <a:avLst/>
          </a:prstGeom>
        </p:spPr>
      </p:pic>
      <p:sp>
        <p:nvSpPr>
          <p:cNvPr id="5" name="TextBox 4"/>
          <p:cNvSpPr txBox="1"/>
          <p:nvPr/>
        </p:nvSpPr>
        <p:spPr>
          <a:xfrm>
            <a:off x="2667000" y="2438400"/>
            <a:ext cx="2382158" cy="369332"/>
          </a:xfrm>
          <a:prstGeom prst="rect">
            <a:avLst/>
          </a:prstGeom>
          <a:noFill/>
        </p:spPr>
        <p:txBody>
          <a:bodyPr wrap="none" rtlCol="0">
            <a:spAutoFit/>
          </a:bodyPr>
          <a:lstStyle/>
          <a:p>
            <a:r>
              <a:rPr lang="en-US" dirty="0" smtClean="0"/>
              <a:t>Changes in the 2</a:t>
            </a:r>
            <a:r>
              <a:rPr lang="en-US" baseline="30000" dirty="0" smtClean="0"/>
              <a:t>nd</a:t>
            </a:r>
            <a:r>
              <a:rPr lang="en-US" dirty="0" smtClean="0"/>
              <a:t> shell</a:t>
            </a:r>
            <a:endParaRPr lang="en-US" dirty="0"/>
          </a:p>
        </p:txBody>
      </p:sp>
      <p:cxnSp>
        <p:nvCxnSpPr>
          <p:cNvPr id="7" name="Straight Arrow Connector 6"/>
          <p:cNvCxnSpPr/>
          <p:nvPr/>
        </p:nvCxnSpPr>
        <p:spPr>
          <a:xfrm flipH="1">
            <a:off x="3200400" y="2895600"/>
            <a:ext cx="7620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2514600" y="2895600"/>
            <a:ext cx="60960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5334000" y="6475968"/>
            <a:ext cx="3668705" cy="307777"/>
          </a:xfrm>
          <a:prstGeom prst="rect">
            <a:avLst/>
          </a:prstGeom>
        </p:spPr>
        <p:txBody>
          <a:bodyPr wrap="none">
            <a:spAutoFit/>
          </a:bodyPr>
          <a:lstStyle/>
          <a:p>
            <a:r>
              <a:rPr lang="en-US" sz="1400" dirty="0" smtClean="0"/>
              <a:t>Ricci and </a:t>
            </a:r>
            <a:r>
              <a:rPr lang="en-US" sz="1400" dirty="0" err="1" smtClean="0"/>
              <a:t>Soper</a:t>
            </a:r>
            <a:r>
              <a:rPr lang="en-US" sz="1400" dirty="0" smtClean="0"/>
              <a:t>, Phys</a:t>
            </a:r>
            <a:r>
              <a:rPr lang="en-US" sz="1400" dirty="0"/>
              <a:t>. Rev. </a:t>
            </a:r>
            <a:r>
              <a:rPr lang="en-US" sz="1400" dirty="0" err="1"/>
              <a:t>Lett</a:t>
            </a:r>
            <a:r>
              <a:rPr lang="en-US" sz="1400" dirty="0"/>
              <a:t>. </a:t>
            </a:r>
            <a:r>
              <a:rPr lang="en-US" sz="1400" b="1" dirty="0"/>
              <a:t>84</a:t>
            </a:r>
            <a:r>
              <a:rPr lang="en-US" sz="1400" dirty="0"/>
              <a:t>, 2881 (2000) </a:t>
            </a:r>
          </a:p>
        </p:txBody>
      </p:sp>
      <p:cxnSp>
        <p:nvCxnSpPr>
          <p:cNvPr id="9" name="Straight Arrow Connector 8"/>
          <p:cNvCxnSpPr/>
          <p:nvPr/>
        </p:nvCxnSpPr>
        <p:spPr>
          <a:xfrm>
            <a:off x="3124200" y="3581400"/>
            <a:ext cx="0" cy="137160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200400" y="4343400"/>
            <a:ext cx="435386" cy="400110"/>
          </a:xfrm>
          <a:prstGeom prst="rect">
            <a:avLst/>
          </a:prstGeom>
          <a:noFill/>
        </p:spPr>
        <p:txBody>
          <a:bodyPr wrap="none" rtlCol="0">
            <a:spAutoFit/>
          </a:bodyPr>
          <a:lstStyle/>
          <a:p>
            <a:r>
              <a:rPr lang="en-US" sz="2000" dirty="0" smtClean="0">
                <a:solidFill>
                  <a:srgbClr val="FF0000"/>
                </a:solidFill>
              </a:rPr>
              <a:t>g2</a:t>
            </a:r>
            <a:endParaRPr lang="en-US" sz="2000" dirty="0">
              <a:solidFill>
                <a:srgbClr val="FF0000"/>
              </a:solidFill>
            </a:endParaRPr>
          </a:p>
        </p:txBody>
      </p:sp>
      <p:sp>
        <p:nvSpPr>
          <p:cNvPr id="12" name="TextBox 11"/>
          <p:cNvSpPr txBox="1"/>
          <p:nvPr/>
        </p:nvSpPr>
        <p:spPr>
          <a:xfrm flipH="1">
            <a:off x="609600" y="5715000"/>
            <a:ext cx="7620000" cy="707886"/>
          </a:xfrm>
          <a:prstGeom prst="rect">
            <a:avLst/>
          </a:prstGeom>
          <a:noFill/>
        </p:spPr>
        <p:txBody>
          <a:bodyPr wrap="square" rtlCol="0">
            <a:spAutoFit/>
          </a:bodyPr>
          <a:lstStyle/>
          <a:p>
            <a:r>
              <a:rPr lang="en-US" sz="2000" dirty="0" smtClean="0">
                <a:solidFill>
                  <a:srgbClr val="000000"/>
                </a:solidFill>
              </a:rPr>
              <a:t>g2 Height of 2</a:t>
            </a:r>
            <a:r>
              <a:rPr lang="en-US" sz="2000" baseline="30000" dirty="0" smtClean="0">
                <a:solidFill>
                  <a:srgbClr val="000000"/>
                </a:solidFill>
              </a:rPr>
              <a:t>nd</a:t>
            </a:r>
            <a:r>
              <a:rPr lang="en-US" sz="2000" dirty="0" smtClean="0">
                <a:solidFill>
                  <a:srgbClr val="000000"/>
                </a:solidFill>
              </a:rPr>
              <a:t> shell in the O-O Pair Correlation function</a:t>
            </a:r>
          </a:p>
          <a:p>
            <a:r>
              <a:rPr lang="en-US" sz="2000" dirty="0" smtClean="0">
                <a:solidFill>
                  <a:srgbClr val="000000"/>
                </a:solidFill>
              </a:rPr>
              <a:t>Directly related to amount and ordering of tetrahedral water (LDL)</a:t>
            </a:r>
            <a:endParaRPr lang="en-US" sz="2000" dirty="0">
              <a:solidFill>
                <a:srgbClr val="000000"/>
              </a:solidFill>
            </a:endParaRPr>
          </a:p>
        </p:txBody>
      </p:sp>
      <p:sp>
        <p:nvSpPr>
          <p:cNvPr id="13" name="Title 12"/>
          <p:cNvSpPr txBox="1">
            <a:spLocks noGrp="1"/>
          </p:cNvSpPr>
          <p:nvPr>
            <p:ph type="title"/>
          </p:nvPr>
        </p:nvSpPr>
        <p:spPr>
          <a:xfrm>
            <a:off x="971345" y="266849"/>
            <a:ext cx="7201310" cy="461665"/>
          </a:xfrm>
          <a:prstGeom prst="rect">
            <a:avLst/>
          </a:prstGeom>
          <a:noFill/>
        </p:spPr>
        <p:txBody>
          <a:bodyPr wrap="none" rtlCol="0">
            <a:spAutoFit/>
          </a:bodyPr>
          <a:lstStyle/>
          <a:p>
            <a:r>
              <a:rPr lang="en-US" sz="2400" b="1" dirty="0" smtClean="0"/>
              <a:t>S(q) split </a:t>
            </a:r>
            <a:r>
              <a:rPr lang="en-US" sz="2400" dirty="0" smtClean="0"/>
              <a:t>is a fingerprint of </a:t>
            </a:r>
            <a:r>
              <a:rPr lang="en-US" sz="2400" b="1" dirty="0" err="1" smtClean="0"/>
              <a:t>tetrahedrality</a:t>
            </a:r>
            <a:r>
              <a:rPr lang="en-US" sz="2400" dirty="0" smtClean="0"/>
              <a:t> of liquid water</a:t>
            </a:r>
            <a:endParaRPr lang="en-US" sz="2400" dirty="0"/>
          </a:p>
        </p:txBody>
      </p:sp>
      <p:grpSp>
        <p:nvGrpSpPr>
          <p:cNvPr id="14" name="Group 13"/>
          <p:cNvGrpSpPr/>
          <p:nvPr/>
        </p:nvGrpSpPr>
        <p:grpSpPr>
          <a:xfrm>
            <a:off x="6858000" y="2057400"/>
            <a:ext cx="1828800" cy="1371600"/>
            <a:chOff x="573746" y="1447800"/>
            <a:chExt cx="3414908" cy="2283460"/>
          </a:xfrm>
        </p:grpSpPr>
        <p:pic>
          <p:nvPicPr>
            <p:cNvPr id="15" name="Picture 2"/>
            <p:cNvPicPr>
              <a:picLocks noChangeAspect="1" noChangeArrowheads="1"/>
            </p:cNvPicPr>
            <p:nvPr/>
          </p:nvPicPr>
          <p:blipFill>
            <a:blip r:embed="rId3" cstate="print"/>
            <a:srcRect/>
            <a:stretch>
              <a:fillRect/>
            </a:stretch>
          </p:blipFill>
          <p:spPr bwMode="auto">
            <a:xfrm>
              <a:off x="1524001" y="1447800"/>
              <a:ext cx="2362200" cy="2283460"/>
            </a:xfrm>
            <a:prstGeom prst="rect">
              <a:avLst/>
            </a:prstGeom>
            <a:noFill/>
            <a:ln w="9525">
              <a:noFill/>
              <a:miter lim="800000"/>
              <a:headEnd/>
              <a:tailEnd/>
            </a:ln>
          </p:spPr>
        </p:pic>
        <p:cxnSp>
          <p:nvCxnSpPr>
            <p:cNvPr id="16" name="Straight Arrow Connector 15"/>
            <p:cNvCxnSpPr/>
            <p:nvPr/>
          </p:nvCxnSpPr>
          <p:spPr>
            <a:xfrm flipV="1">
              <a:off x="1752600" y="1828800"/>
              <a:ext cx="762000" cy="9144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73746" y="1701518"/>
              <a:ext cx="1422878" cy="973542"/>
            </a:xfrm>
            <a:prstGeom prst="rect">
              <a:avLst/>
            </a:prstGeom>
            <a:noFill/>
          </p:spPr>
          <p:txBody>
            <a:bodyPr wrap="square" rtlCol="0">
              <a:spAutoFit/>
            </a:bodyPr>
            <a:lstStyle/>
            <a:p>
              <a:r>
                <a:rPr lang="en-US" sz="1600" dirty="0" smtClean="0">
                  <a:solidFill>
                    <a:srgbClr val="FF0000"/>
                  </a:solidFill>
                </a:rPr>
                <a:t>r2</a:t>
              </a:r>
            </a:p>
            <a:p>
              <a:r>
                <a:rPr lang="en-US" sz="1600" dirty="0" smtClean="0">
                  <a:solidFill>
                    <a:srgbClr val="FF0000"/>
                  </a:solidFill>
                </a:rPr>
                <a:t>~4.5 Å</a:t>
              </a:r>
              <a:endParaRPr lang="en-US" sz="1600" dirty="0">
                <a:solidFill>
                  <a:srgbClr val="FF0000"/>
                </a:solidFill>
              </a:endParaRPr>
            </a:p>
          </p:txBody>
        </p:sp>
        <p:sp>
          <p:nvSpPr>
            <p:cNvPr id="18" name="TextBox 17"/>
            <p:cNvSpPr txBox="1"/>
            <p:nvPr/>
          </p:nvSpPr>
          <p:spPr>
            <a:xfrm>
              <a:off x="3276600" y="2438400"/>
              <a:ext cx="712054" cy="338554"/>
            </a:xfrm>
            <a:prstGeom prst="rect">
              <a:avLst/>
            </a:prstGeom>
            <a:noFill/>
          </p:spPr>
          <p:txBody>
            <a:bodyPr wrap="none" rtlCol="0">
              <a:spAutoFit/>
            </a:bodyPr>
            <a:lstStyle/>
            <a:p>
              <a:r>
                <a:rPr lang="en-US" sz="1600" dirty="0" smtClean="0"/>
                <a:t>~2.8 Å</a:t>
              </a:r>
              <a:endParaRPr lang="en-US" sz="1600" dirty="0"/>
            </a:p>
          </p:txBody>
        </p:sp>
      </p:grpSp>
    </p:spTree>
    <p:extLst>
      <p:ext uri="{BB962C8B-B14F-4D97-AF65-F5344CB8AC3E}">
        <p14:creationId xmlns:p14="http://schemas.microsoft.com/office/powerpoint/2010/main" val="352675354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q_debye-zoom.pdf"/>
          <p:cNvPicPr>
            <a:picLocks noChangeAspect="1"/>
          </p:cNvPicPr>
          <p:nvPr/>
        </p:nvPicPr>
        <p:blipFill rotWithShape="1">
          <a:blip r:embed="rId4">
            <a:extLst>
              <a:ext uri="{28A0092B-C50C-407E-A947-70E740481C1C}">
                <a14:useLocalDpi xmlns:a14="http://schemas.microsoft.com/office/drawing/2010/main" val="0"/>
              </a:ext>
            </a:extLst>
          </a:blip>
          <a:srcRect r="36480"/>
          <a:stretch/>
        </p:blipFill>
        <p:spPr>
          <a:xfrm>
            <a:off x="5130800" y="1219200"/>
            <a:ext cx="3614057" cy="4267200"/>
          </a:xfrm>
          <a:prstGeom prst="rect">
            <a:avLst/>
          </a:prstGeom>
        </p:spPr>
      </p:pic>
      <p:sp>
        <p:nvSpPr>
          <p:cNvPr id="4" name="Footer Placeholder 3"/>
          <p:cNvSpPr>
            <a:spLocks noGrp="1"/>
          </p:cNvSpPr>
          <p:nvPr>
            <p:ph type="ftr" sz="quarter" idx="10"/>
          </p:nvPr>
        </p:nvSpPr>
        <p:spPr/>
        <p:txBody>
          <a:bodyPr/>
          <a:lstStyle/>
          <a:p>
            <a:pPr algn="r"/>
            <a:endParaRPr lang="en-US" dirty="0" smtClean="0"/>
          </a:p>
          <a:p>
            <a:pPr algn="r"/>
            <a:fld id="{A1B969E8-AAD8-4EF7-89F6-905A4060405F}" type="slidenum">
              <a:rPr lang="en-US" smtClean="0"/>
              <a:pPr algn="r"/>
              <a:t>51</a:t>
            </a:fld>
            <a:endParaRPr lang="en-US" dirty="0" smtClean="0"/>
          </a:p>
          <a:p>
            <a:pPr algn="r"/>
            <a:endParaRPr lang="en-US" dirty="0"/>
          </a:p>
        </p:txBody>
      </p:sp>
      <p:sp>
        <p:nvSpPr>
          <p:cNvPr id="11266" name="Rectangle 2"/>
          <p:cNvSpPr>
            <a:spLocks noGrp="1" noChangeArrowheads="1"/>
          </p:cNvSpPr>
          <p:nvPr>
            <p:ph type="title"/>
          </p:nvPr>
        </p:nvSpPr>
        <p:spPr>
          <a:noFill/>
          <a:ln/>
        </p:spPr>
        <p:txBody>
          <a:bodyPr/>
          <a:lstStyle/>
          <a:p>
            <a:r>
              <a:rPr lang="en-US" dirty="0" smtClean="0"/>
              <a:t>Structure Factor</a:t>
            </a:r>
            <a:endParaRPr lang="en-US" dirty="0"/>
          </a:p>
        </p:txBody>
      </p:sp>
      <p:grpSp>
        <p:nvGrpSpPr>
          <p:cNvPr id="22" name="Group 21"/>
          <p:cNvGrpSpPr/>
          <p:nvPr/>
        </p:nvGrpSpPr>
        <p:grpSpPr>
          <a:xfrm>
            <a:off x="609600" y="1208197"/>
            <a:ext cx="4538770" cy="5878403"/>
            <a:chOff x="1935000" y="1208197"/>
            <a:chExt cx="4538770" cy="5878403"/>
          </a:xfrm>
        </p:grpSpPr>
        <p:pic>
          <p:nvPicPr>
            <p:cNvPr id="2" name="Picture 1" descr="Figure3_v8_131114.pdf"/>
            <p:cNvPicPr>
              <a:picLocks noChangeAspect="1"/>
            </p:cNvPicPr>
            <p:nvPr/>
          </p:nvPicPr>
          <p:blipFill rotWithShape="1">
            <a:blip r:embed="rId5">
              <a:extLst>
                <a:ext uri="{28A0092B-C50C-407E-A947-70E740481C1C}">
                  <a14:useLocalDpi xmlns:a14="http://schemas.microsoft.com/office/drawing/2010/main" val="0"/>
                </a:ext>
              </a:extLst>
            </a:blip>
            <a:srcRect r="50095"/>
            <a:stretch/>
          </p:blipFill>
          <p:spPr>
            <a:xfrm>
              <a:off x="1935000" y="1208197"/>
              <a:ext cx="3780000" cy="5878403"/>
            </a:xfrm>
            <a:prstGeom prst="rect">
              <a:avLst/>
            </a:prstGeom>
          </p:spPr>
        </p:pic>
        <p:cxnSp>
          <p:nvCxnSpPr>
            <p:cNvPr id="5" name="Straight Arrow Connector 4"/>
            <p:cNvCxnSpPr/>
            <p:nvPr/>
          </p:nvCxnSpPr>
          <p:spPr>
            <a:xfrm>
              <a:off x="2895600" y="2133600"/>
              <a:ext cx="533400" cy="381000"/>
            </a:xfrm>
            <a:prstGeom prst="straightConnector1">
              <a:avLst/>
            </a:prstGeom>
            <a:ln w="12700" cmpd="sng">
              <a:tailEnd type="arrow"/>
            </a:ln>
          </p:spPr>
          <p:style>
            <a:lnRef idx="2">
              <a:schemeClr val="dk1"/>
            </a:lnRef>
            <a:fillRef idx="0">
              <a:schemeClr val="dk1"/>
            </a:fillRef>
            <a:effectRef idx="1">
              <a:schemeClr val="dk1"/>
            </a:effectRef>
            <a:fontRef idx="minor">
              <a:schemeClr val="tx1"/>
            </a:fontRef>
          </p:style>
        </p:cxnSp>
        <p:sp>
          <p:nvSpPr>
            <p:cNvPr id="21" name="Rectangle 20"/>
            <p:cNvSpPr/>
            <p:nvPr/>
          </p:nvSpPr>
          <p:spPr>
            <a:xfrm>
              <a:off x="6019800" y="3200400"/>
              <a:ext cx="453970" cy="369332"/>
            </a:xfrm>
            <a:prstGeom prst="rect">
              <a:avLst/>
            </a:prstGeom>
          </p:spPr>
          <p:txBody>
            <a:bodyPr wrap="none">
              <a:spAutoFit/>
            </a:bodyPr>
            <a:lstStyle/>
            <a:p>
              <a:r>
                <a:rPr lang="en-US" dirty="0" smtClean="0"/>
                <a:t>T</a:t>
              </a:r>
              <a:r>
                <a:rPr lang="en-US" baseline="-25000" dirty="0" smtClean="0"/>
                <a:t>m</a:t>
              </a:r>
              <a:endParaRPr lang="en-US" baseline="-25000" dirty="0"/>
            </a:p>
          </p:txBody>
        </p:sp>
        <p:sp>
          <p:nvSpPr>
            <p:cNvPr id="23" name="Rectangle 22"/>
            <p:cNvSpPr/>
            <p:nvPr/>
          </p:nvSpPr>
          <p:spPr>
            <a:xfrm>
              <a:off x="2560547" y="1764268"/>
              <a:ext cx="411253" cy="369332"/>
            </a:xfrm>
            <a:prstGeom prst="rect">
              <a:avLst/>
            </a:prstGeom>
          </p:spPr>
          <p:txBody>
            <a:bodyPr wrap="none">
              <a:spAutoFit/>
            </a:bodyPr>
            <a:lstStyle/>
            <a:p>
              <a:r>
                <a:rPr lang="en-US" dirty="0" err="1" smtClean="0"/>
                <a:t>T</a:t>
              </a:r>
              <a:r>
                <a:rPr lang="en-US" baseline="-25000" dirty="0" err="1" smtClean="0"/>
                <a:t>h</a:t>
              </a:r>
              <a:endParaRPr lang="en-US" baseline="-25000" dirty="0"/>
            </a:p>
          </p:txBody>
        </p:sp>
        <p:cxnSp>
          <p:nvCxnSpPr>
            <p:cNvPr id="24" name="Straight Arrow Connector 23"/>
            <p:cNvCxnSpPr/>
            <p:nvPr/>
          </p:nvCxnSpPr>
          <p:spPr>
            <a:xfrm flipH="1">
              <a:off x="5334000" y="3505200"/>
              <a:ext cx="685800" cy="381000"/>
            </a:xfrm>
            <a:prstGeom prst="straightConnector1">
              <a:avLst/>
            </a:prstGeom>
            <a:ln w="12700" cmpd="sng">
              <a:tailEnd type="arrow"/>
            </a:ln>
          </p:spPr>
          <p:style>
            <a:lnRef idx="2">
              <a:schemeClr val="dk1"/>
            </a:lnRef>
            <a:fillRef idx="0">
              <a:schemeClr val="dk1"/>
            </a:fillRef>
            <a:effectRef idx="1">
              <a:schemeClr val="dk1"/>
            </a:effectRef>
            <a:fontRef idx="minor">
              <a:schemeClr val="tx1"/>
            </a:fontRef>
          </p:style>
        </p:cxnSp>
        <p:sp>
          <p:nvSpPr>
            <p:cNvPr id="6" name="Rectangle 5"/>
            <p:cNvSpPr/>
            <p:nvPr/>
          </p:nvSpPr>
          <p:spPr>
            <a:xfrm>
              <a:off x="2590800" y="1371600"/>
              <a:ext cx="304800" cy="304800"/>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27" name="Straight Arrow Connector 26"/>
            <p:cNvCxnSpPr/>
            <p:nvPr/>
          </p:nvCxnSpPr>
          <p:spPr>
            <a:xfrm>
              <a:off x="3505200" y="1981200"/>
              <a:ext cx="1752600" cy="0"/>
            </a:xfrm>
            <a:prstGeom prst="straightConnector1">
              <a:avLst/>
            </a:prstGeom>
            <a:ln w="12700" cmpd="sng">
              <a:headEnd type="arrow"/>
              <a:tailEnd type="arrow"/>
            </a:ln>
          </p:spPr>
          <p:style>
            <a:lnRef idx="2">
              <a:schemeClr val="dk1"/>
            </a:lnRef>
            <a:fillRef idx="0">
              <a:schemeClr val="dk1"/>
            </a:fillRef>
            <a:effectRef idx="1">
              <a:schemeClr val="dk1"/>
            </a:effectRef>
            <a:fontRef idx="minor">
              <a:schemeClr val="tx1"/>
            </a:fontRef>
          </p:style>
        </p:cxnSp>
        <p:sp>
          <p:nvSpPr>
            <p:cNvPr id="28" name="Rectangle 27"/>
            <p:cNvSpPr/>
            <p:nvPr/>
          </p:nvSpPr>
          <p:spPr>
            <a:xfrm>
              <a:off x="4114800" y="1524000"/>
              <a:ext cx="467095" cy="369332"/>
            </a:xfrm>
            <a:prstGeom prst="rect">
              <a:avLst/>
            </a:prstGeom>
          </p:spPr>
          <p:txBody>
            <a:bodyPr wrap="none">
              <a:spAutoFit/>
            </a:bodyPr>
            <a:lstStyle/>
            <a:p>
              <a:r>
                <a:rPr lang="en-US" dirty="0" smtClean="0"/>
                <a:t>∆q</a:t>
              </a:r>
              <a:endParaRPr lang="en-US" baseline="-25000" dirty="0"/>
            </a:p>
          </p:txBody>
        </p:sp>
      </p:grpSp>
      <p:cxnSp>
        <p:nvCxnSpPr>
          <p:cNvPr id="31" name="Straight Connector 30"/>
          <p:cNvCxnSpPr/>
          <p:nvPr/>
        </p:nvCxnSpPr>
        <p:spPr>
          <a:xfrm>
            <a:off x="7467600" y="1752600"/>
            <a:ext cx="381000" cy="609600"/>
          </a:xfrm>
          <a:prstGeom prst="line">
            <a:avLst/>
          </a:prstGeom>
          <a:ln w="12700" cmpd="sng">
            <a:prstDash val="dash"/>
          </a:ln>
        </p:spPr>
        <p:style>
          <a:lnRef idx="2">
            <a:schemeClr val="dk1"/>
          </a:lnRef>
          <a:fillRef idx="0">
            <a:schemeClr val="dk1"/>
          </a:fillRef>
          <a:effectRef idx="1">
            <a:schemeClr val="dk1"/>
          </a:effectRef>
          <a:fontRef idx="minor">
            <a:schemeClr val="tx1"/>
          </a:fontRef>
        </p:style>
      </p:cxnSp>
      <p:cxnSp>
        <p:nvCxnSpPr>
          <p:cNvPr id="33" name="Straight Connector 32"/>
          <p:cNvCxnSpPr/>
          <p:nvPr/>
        </p:nvCxnSpPr>
        <p:spPr>
          <a:xfrm>
            <a:off x="6324600" y="1752600"/>
            <a:ext cx="152400" cy="1524000"/>
          </a:xfrm>
          <a:prstGeom prst="line">
            <a:avLst/>
          </a:prstGeom>
          <a:ln w="12700" cmpd="sng">
            <a:prstDash val="dash"/>
            <a:headEnd type="none"/>
            <a:tailEnd type="none"/>
          </a:ln>
        </p:spPr>
        <p:style>
          <a:lnRef idx="2">
            <a:schemeClr val="dk1"/>
          </a:lnRef>
          <a:fillRef idx="0">
            <a:schemeClr val="dk1"/>
          </a:fillRef>
          <a:effectRef idx="1">
            <a:schemeClr val="dk1"/>
          </a:effectRef>
          <a:fontRef idx="minor">
            <a:schemeClr val="tx1"/>
          </a:fontRef>
        </p:style>
      </p:cxnSp>
      <p:sp>
        <p:nvSpPr>
          <p:cNvPr id="36" name="Rectangle 35"/>
          <p:cNvSpPr/>
          <p:nvPr/>
        </p:nvSpPr>
        <p:spPr>
          <a:xfrm>
            <a:off x="7543800" y="1524000"/>
            <a:ext cx="347120" cy="369332"/>
          </a:xfrm>
          <a:prstGeom prst="rect">
            <a:avLst/>
          </a:prstGeom>
        </p:spPr>
        <p:txBody>
          <a:bodyPr wrap="none">
            <a:spAutoFit/>
          </a:bodyPr>
          <a:lstStyle/>
          <a:p>
            <a:r>
              <a:rPr lang="en-US" dirty="0" smtClean="0"/>
              <a:t>r</a:t>
            </a:r>
            <a:r>
              <a:rPr lang="en-US" baseline="-25000" dirty="0" smtClean="0"/>
              <a:t>1</a:t>
            </a:r>
            <a:endParaRPr lang="en-US" baseline="-25000" dirty="0"/>
          </a:p>
        </p:txBody>
      </p:sp>
      <p:sp>
        <p:nvSpPr>
          <p:cNvPr id="37" name="Rectangle 36"/>
          <p:cNvSpPr/>
          <p:nvPr/>
        </p:nvSpPr>
        <p:spPr>
          <a:xfrm>
            <a:off x="6002171" y="1535668"/>
            <a:ext cx="347120" cy="369332"/>
          </a:xfrm>
          <a:prstGeom prst="rect">
            <a:avLst/>
          </a:prstGeom>
        </p:spPr>
        <p:txBody>
          <a:bodyPr wrap="none">
            <a:spAutoFit/>
          </a:bodyPr>
          <a:lstStyle/>
          <a:p>
            <a:r>
              <a:rPr lang="en-US" dirty="0" smtClean="0"/>
              <a:t>r</a:t>
            </a:r>
            <a:r>
              <a:rPr lang="en-US" baseline="-25000" dirty="0" smtClean="0"/>
              <a:t>2</a:t>
            </a:r>
            <a:endParaRPr lang="en-US" baseline="-25000" dirty="0"/>
          </a:p>
        </p:txBody>
      </p:sp>
      <p:graphicFrame>
        <p:nvGraphicFramePr>
          <p:cNvPr id="38" name="Object 5"/>
          <p:cNvGraphicFramePr>
            <a:graphicFrameLocks noChangeAspect="1"/>
          </p:cNvGraphicFramePr>
          <p:nvPr>
            <p:extLst>
              <p:ext uri="{D42A27DB-BD31-4B8C-83A1-F6EECF244321}">
                <p14:modId xmlns:p14="http://schemas.microsoft.com/office/powerpoint/2010/main" val="2216167759"/>
              </p:ext>
            </p:extLst>
          </p:nvPr>
        </p:nvGraphicFramePr>
        <p:xfrm>
          <a:off x="6040438" y="5518150"/>
          <a:ext cx="2270125" cy="709613"/>
        </p:xfrm>
        <a:graphic>
          <a:graphicData uri="http://schemas.openxmlformats.org/presentationml/2006/ole">
            <mc:AlternateContent xmlns:mc="http://schemas.openxmlformats.org/markup-compatibility/2006">
              <mc:Choice xmlns:v="urn:schemas-microsoft-com:vml" Requires="v">
                <p:oleObj spid="_x0000_s53252" name="Equation" r:id="rId6" imgW="1371600" imgH="431800" progId="Equation.3">
                  <p:embed/>
                </p:oleObj>
              </mc:Choice>
              <mc:Fallback>
                <p:oleObj name="Equation" r:id="rId6" imgW="1371600" imgH="431800" progId="Equation.3">
                  <p:embed/>
                  <p:pic>
                    <p:nvPicPr>
                      <p:cNvPr id="0" name=""/>
                      <p:cNvPicPr>
                        <a:picLocks noChangeAspect="1" noChangeArrowheads="1"/>
                      </p:cNvPicPr>
                      <p:nvPr/>
                    </p:nvPicPr>
                    <p:blipFill>
                      <a:blip r:embed="rId7"/>
                      <a:srcRect/>
                      <a:stretch>
                        <a:fillRect/>
                      </a:stretch>
                    </p:blipFill>
                    <p:spPr bwMode="auto">
                      <a:xfrm>
                        <a:off x="6040438" y="5518150"/>
                        <a:ext cx="22701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0000"/>
                            </a:solidFill>
                            <a:miter lim="800000"/>
                            <a:headEnd/>
                            <a:tailEnd/>
                          </a14:hiddenLine>
                        </a:ext>
                      </a:extLst>
                    </p:spPr>
                  </p:pic>
                </p:oleObj>
              </mc:Fallback>
            </mc:AlternateContent>
          </a:graphicData>
        </a:graphic>
      </p:graphicFrame>
      <p:sp>
        <p:nvSpPr>
          <p:cNvPr id="39" name="Rectangle 38"/>
          <p:cNvSpPr/>
          <p:nvPr/>
        </p:nvSpPr>
        <p:spPr>
          <a:xfrm>
            <a:off x="6019800" y="6248400"/>
            <a:ext cx="2241945" cy="369332"/>
          </a:xfrm>
          <a:prstGeom prst="rect">
            <a:avLst/>
          </a:prstGeom>
        </p:spPr>
        <p:txBody>
          <a:bodyPr wrap="none">
            <a:spAutoFit/>
          </a:bodyPr>
          <a:lstStyle/>
          <a:p>
            <a:r>
              <a:rPr lang="en-US" dirty="0" smtClean="0"/>
              <a:t>r</a:t>
            </a:r>
            <a:r>
              <a:rPr lang="en-US" baseline="-25000" dirty="0" smtClean="0"/>
              <a:t>1</a:t>
            </a:r>
            <a:r>
              <a:rPr lang="en-US" dirty="0" smtClean="0"/>
              <a:t> = 2.8 </a:t>
            </a:r>
            <a:r>
              <a:rPr lang="en-US" dirty="0" err="1" smtClean="0"/>
              <a:t>Å</a:t>
            </a:r>
            <a:r>
              <a:rPr lang="en-US" dirty="0"/>
              <a:t>, </a:t>
            </a:r>
            <a:r>
              <a:rPr lang="en-US" dirty="0" smtClean="0"/>
              <a:t>r</a:t>
            </a:r>
            <a:r>
              <a:rPr lang="en-US" baseline="-25000" dirty="0" smtClean="0"/>
              <a:t>2</a:t>
            </a:r>
            <a:r>
              <a:rPr lang="en-US" dirty="0" smtClean="0"/>
              <a:t> </a:t>
            </a:r>
            <a:r>
              <a:rPr lang="en-US" dirty="0"/>
              <a:t>= </a:t>
            </a:r>
            <a:r>
              <a:rPr lang="en-US" dirty="0" smtClean="0"/>
              <a:t>4.5 </a:t>
            </a:r>
            <a:r>
              <a:rPr lang="en-US" dirty="0" err="1"/>
              <a:t>Å</a:t>
            </a:r>
            <a:endParaRPr lang="en-US" baseline="-25000" dirty="0"/>
          </a:p>
        </p:txBody>
      </p:sp>
    </p:spTree>
    <p:extLst>
      <p:ext uri="{BB962C8B-B14F-4D97-AF65-F5344CB8AC3E}">
        <p14:creationId xmlns:p14="http://schemas.microsoft.com/office/powerpoint/2010/main" val="35951997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8600" y="152400"/>
            <a:ext cx="9067800" cy="707886"/>
          </a:xfrm>
          <a:prstGeom prst="rect">
            <a:avLst/>
          </a:prstGeom>
          <a:noFill/>
        </p:spPr>
        <p:txBody>
          <a:bodyPr wrap="square" rtlCol="0">
            <a:spAutoFit/>
          </a:bodyPr>
          <a:lstStyle/>
          <a:p>
            <a:pPr algn="ctr"/>
            <a:r>
              <a:rPr lang="en-US" sz="2000" dirty="0" smtClean="0"/>
              <a:t>Quantify the relationship between S(q) Split (</a:t>
            </a:r>
            <a:r>
              <a:rPr lang="el-GR" sz="2000" dirty="0" smtClean="0">
                <a:solidFill>
                  <a:srgbClr val="FF0000"/>
                </a:solidFill>
              </a:rPr>
              <a:t>Δ</a:t>
            </a:r>
            <a:r>
              <a:rPr lang="en-US" sz="2000" dirty="0" smtClean="0">
                <a:solidFill>
                  <a:srgbClr val="FF0000"/>
                </a:solidFill>
              </a:rPr>
              <a:t>q</a:t>
            </a:r>
            <a:r>
              <a:rPr lang="en-US" sz="2000" dirty="0" smtClean="0"/>
              <a:t>) and the </a:t>
            </a:r>
            <a:r>
              <a:rPr lang="en-US" sz="2000" dirty="0" err="1" smtClean="0"/>
              <a:t>tetrahedrality</a:t>
            </a:r>
            <a:r>
              <a:rPr lang="en-US" sz="2000" dirty="0" smtClean="0"/>
              <a:t> (</a:t>
            </a:r>
            <a:r>
              <a:rPr lang="en-US" sz="2000" dirty="0" smtClean="0">
                <a:solidFill>
                  <a:srgbClr val="FF0000"/>
                </a:solidFill>
              </a:rPr>
              <a:t>g2</a:t>
            </a:r>
            <a:r>
              <a:rPr lang="en-US" sz="2000" dirty="0" smtClean="0"/>
              <a:t>)</a:t>
            </a:r>
            <a:endParaRPr lang="en-US" sz="2000" dirty="0"/>
          </a:p>
          <a:p>
            <a:pPr algn="ctr"/>
            <a:r>
              <a:rPr lang="en-US" sz="2000" dirty="0" smtClean="0"/>
              <a:t>Using </a:t>
            </a:r>
            <a:r>
              <a:rPr lang="en-US" sz="2000" b="1" dirty="0" smtClean="0"/>
              <a:t>TIP4P/2005 MD water model </a:t>
            </a:r>
            <a:endParaRPr lang="en-US" sz="2000" b="1" dirty="0"/>
          </a:p>
        </p:txBody>
      </p:sp>
      <p:pic>
        <p:nvPicPr>
          <p:cNvPr id="3" name="Picture 2" descr="g2 ver Dq.eps"/>
          <p:cNvPicPr>
            <a:picLocks noChangeAspect="1"/>
          </p:cNvPicPr>
          <p:nvPr/>
        </p:nvPicPr>
        <p:blipFill rotWithShape="1">
          <a:blip r:embed="rId2">
            <a:extLst>
              <a:ext uri="{28A0092B-C50C-407E-A947-70E740481C1C}">
                <a14:useLocalDpi xmlns:a14="http://schemas.microsoft.com/office/drawing/2010/main" val="0"/>
              </a:ext>
            </a:extLst>
          </a:blip>
          <a:srcRect b="5316"/>
          <a:stretch/>
        </p:blipFill>
        <p:spPr>
          <a:xfrm>
            <a:off x="1676400" y="1117600"/>
            <a:ext cx="5092700" cy="5488962"/>
          </a:xfrm>
          <a:prstGeom prst="rect">
            <a:avLst/>
          </a:prstGeom>
        </p:spPr>
      </p:pic>
      <p:sp>
        <p:nvSpPr>
          <p:cNvPr id="6" name="TextBox 5"/>
          <p:cNvSpPr txBox="1"/>
          <p:nvPr/>
        </p:nvSpPr>
        <p:spPr>
          <a:xfrm>
            <a:off x="25400" y="6485465"/>
            <a:ext cx="3295994" cy="338554"/>
          </a:xfrm>
          <a:prstGeom prst="rect">
            <a:avLst/>
          </a:prstGeom>
          <a:noFill/>
        </p:spPr>
        <p:txBody>
          <a:bodyPr wrap="none" rtlCol="0">
            <a:spAutoFit/>
          </a:bodyPr>
          <a:lstStyle/>
          <a:p>
            <a:r>
              <a:rPr lang="en-US" sz="1600" dirty="0" err="1" smtClean="0"/>
              <a:t>Sellberg</a:t>
            </a:r>
            <a:r>
              <a:rPr lang="en-US" sz="1600" dirty="0"/>
              <a:t> </a:t>
            </a:r>
            <a:r>
              <a:rPr lang="en-US" sz="1600" dirty="0" smtClean="0"/>
              <a:t>et al. Nature 510, 381 (2014)  </a:t>
            </a:r>
            <a:endParaRPr lang="en-US" sz="1600" dirty="0"/>
          </a:p>
        </p:txBody>
      </p:sp>
    </p:spTree>
    <p:extLst>
      <p:ext uri="{BB962C8B-B14F-4D97-AF65-F5344CB8AC3E}">
        <p14:creationId xmlns:p14="http://schemas.microsoft.com/office/powerpoint/2010/main" val="249389247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t="3945"/>
          <a:stretch/>
        </p:blipFill>
        <p:spPr>
          <a:xfrm>
            <a:off x="762000" y="978932"/>
            <a:ext cx="5530850" cy="5312650"/>
          </a:xfrm>
          <a:prstGeom prst="rect">
            <a:avLst/>
          </a:prstGeom>
        </p:spPr>
      </p:pic>
      <p:sp>
        <p:nvSpPr>
          <p:cNvPr id="3" name="TextBox 2"/>
          <p:cNvSpPr txBox="1"/>
          <p:nvPr/>
        </p:nvSpPr>
        <p:spPr>
          <a:xfrm>
            <a:off x="6019801" y="1752600"/>
            <a:ext cx="3124200" cy="3139321"/>
          </a:xfrm>
          <a:prstGeom prst="rect">
            <a:avLst/>
          </a:prstGeom>
          <a:noFill/>
        </p:spPr>
        <p:txBody>
          <a:bodyPr wrap="square" rtlCol="0">
            <a:spAutoFit/>
          </a:bodyPr>
          <a:lstStyle/>
          <a:p>
            <a:r>
              <a:rPr lang="en-US" dirty="0" smtClean="0"/>
              <a:t>Transition from </a:t>
            </a:r>
            <a:r>
              <a:rPr lang="en-US" b="1" dirty="0" smtClean="0"/>
              <a:t>HDL to a LDL</a:t>
            </a:r>
          </a:p>
          <a:p>
            <a:r>
              <a:rPr lang="en-US" dirty="0"/>
              <a:t>d</a:t>
            </a:r>
            <a:r>
              <a:rPr lang="en-US" dirty="0" smtClean="0"/>
              <a:t>ominated liquid</a:t>
            </a:r>
          </a:p>
          <a:p>
            <a:endParaRPr lang="en-US" dirty="0"/>
          </a:p>
          <a:p>
            <a:r>
              <a:rPr lang="en-US" dirty="0" smtClean="0"/>
              <a:t>At lowest temperatures it is </a:t>
            </a:r>
            <a:r>
              <a:rPr lang="en-US" b="1" dirty="0" smtClean="0"/>
              <a:t>getting quite close to LDA</a:t>
            </a:r>
          </a:p>
          <a:p>
            <a:endParaRPr lang="en-US" dirty="0" smtClean="0"/>
          </a:p>
          <a:p>
            <a:r>
              <a:rPr lang="en-US" dirty="0" smtClean="0"/>
              <a:t>The transformation is </a:t>
            </a:r>
            <a:r>
              <a:rPr lang="en-US" b="1" dirty="0" smtClean="0"/>
              <a:t>continuous</a:t>
            </a:r>
          </a:p>
          <a:p>
            <a:endParaRPr lang="en-US" b="1" dirty="0"/>
          </a:p>
          <a:p>
            <a:r>
              <a:rPr lang="en-US" dirty="0" smtClean="0"/>
              <a:t>The transformation is </a:t>
            </a:r>
            <a:r>
              <a:rPr lang="en-US" b="1" dirty="0" smtClean="0"/>
              <a:t>strongly accelerated</a:t>
            </a:r>
            <a:r>
              <a:rPr lang="en-US" dirty="0" smtClean="0"/>
              <a:t> below 240 K</a:t>
            </a:r>
            <a:endParaRPr lang="en-US" dirty="0"/>
          </a:p>
        </p:txBody>
      </p:sp>
      <p:cxnSp>
        <p:nvCxnSpPr>
          <p:cNvPr id="6" name="Straight Arrow Connector 5"/>
          <p:cNvCxnSpPr/>
          <p:nvPr/>
        </p:nvCxnSpPr>
        <p:spPr>
          <a:xfrm flipH="1">
            <a:off x="6019800" y="1447800"/>
            <a:ext cx="1066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28800" y="609600"/>
            <a:ext cx="5468164" cy="369332"/>
          </a:xfrm>
          <a:prstGeom prst="rect">
            <a:avLst/>
          </a:prstGeom>
          <a:noFill/>
        </p:spPr>
        <p:txBody>
          <a:bodyPr wrap="none" rtlCol="0">
            <a:spAutoFit/>
          </a:bodyPr>
          <a:lstStyle/>
          <a:p>
            <a:r>
              <a:rPr lang="en-US" dirty="0" smtClean="0"/>
              <a:t>g</a:t>
            </a:r>
            <a:r>
              <a:rPr lang="en-US" baseline="-25000" dirty="0" smtClean="0"/>
              <a:t>2</a:t>
            </a:r>
            <a:r>
              <a:rPr lang="en-US" dirty="0" smtClean="0"/>
              <a:t> is the 2</a:t>
            </a:r>
            <a:r>
              <a:rPr lang="en-US" baseline="30000" dirty="0" smtClean="0"/>
              <a:t>nd</a:t>
            </a:r>
            <a:r>
              <a:rPr lang="en-US" dirty="0" smtClean="0"/>
              <a:t> shell distance as a measure of </a:t>
            </a:r>
            <a:r>
              <a:rPr lang="en-US" dirty="0" err="1" smtClean="0"/>
              <a:t>tetrahedrality</a:t>
            </a:r>
            <a:endParaRPr lang="en-US" dirty="0"/>
          </a:p>
        </p:txBody>
      </p:sp>
      <p:sp>
        <p:nvSpPr>
          <p:cNvPr id="10" name="TextBox 9"/>
          <p:cNvSpPr txBox="1"/>
          <p:nvPr/>
        </p:nvSpPr>
        <p:spPr>
          <a:xfrm>
            <a:off x="762000" y="0"/>
            <a:ext cx="8229600" cy="584776"/>
          </a:xfrm>
          <a:prstGeom prst="rect">
            <a:avLst/>
          </a:prstGeom>
          <a:noFill/>
        </p:spPr>
        <p:txBody>
          <a:bodyPr wrap="square" rtlCol="0">
            <a:spAutoFit/>
          </a:bodyPr>
          <a:lstStyle/>
          <a:p>
            <a:r>
              <a:rPr lang="en-US" sz="3200" dirty="0" smtClean="0"/>
              <a:t>Experimental variation of the </a:t>
            </a:r>
            <a:r>
              <a:rPr lang="en-US" sz="3200" dirty="0" err="1" smtClean="0"/>
              <a:t>tetrahedrality</a:t>
            </a:r>
            <a:endParaRPr lang="en-US" sz="3200" dirty="0"/>
          </a:p>
        </p:txBody>
      </p:sp>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 name="TextBox 7"/>
          <p:cNvSpPr txBox="1"/>
          <p:nvPr/>
        </p:nvSpPr>
        <p:spPr>
          <a:xfrm>
            <a:off x="7239000" y="1230868"/>
            <a:ext cx="557289" cy="369332"/>
          </a:xfrm>
          <a:prstGeom prst="rect">
            <a:avLst/>
          </a:prstGeom>
          <a:noFill/>
        </p:spPr>
        <p:txBody>
          <a:bodyPr wrap="none" rtlCol="0">
            <a:spAutoFit/>
          </a:bodyPr>
          <a:lstStyle/>
          <a:p>
            <a:r>
              <a:rPr lang="en-US" dirty="0" smtClean="0"/>
              <a:t>LDA</a:t>
            </a:r>
            <a:endParaRPr lang="en-US" dirty="0"/>
          </a:p>
        </p:txBody>
      </p:sp>
      <p:sp>
        <p:nvSpPr>
          <p:cNvPr id="12" name="TextBox 11"/>
          <p:cNvSpPr txBox="1"/>
          <p:nvPr/>
        </p:nvSpPr>
        <p:spPr>
          <a:xfrm>
            <a:off x="25400" y="6485465"/>
            <a:ext cx="3295994" cy="338554"/>
          </a:xfrm>
          <a:prstGeom prst="rect">
            <a:avLst/>
          </a:prstGeom>
          <a:noFill/>
        </p:spPr>
        <p:txBody>
          <a:bodyPr wrap="none" rtlCol="0">
            <a:spAutoFit/>
          </a:bodyPr>
          <a:lstStyle/>
          <a:p>
            <a:r>
              <a:rPr lang="en-US" sz="1600" dirty="0" err="1" smtClean="0"/>
              <a:t>Sellberg</a:t>
            </a:r>
            <a:r>
              <a:rPr lang="en-US" sz="1600" dirty="0"/>
              <a:t> </a:t>
            </a:r>
            <a:r>
              <a:rPr lang="en-US" sz="1600" dirty="0" smtClean="0"/>
              <a:t>et al. Nature 510, 381 (2014)  </a:t>
            </a:r>
            <a:endParaRPr lang="en-US" sz="1600" dirty="0"/>
          </a:p>
        </p:txBody>
      </p:sp>
    </p:spTree>
    <p:extLst>
      <p:ext uri="{BB962C8B-B14F-4D97-AF65-F5344CB8AC3E}">
        <p14:creationId xmlns:p14="http://schemas.microsoft.com/office/powerpoint/2010/main" val="86115281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bility limit.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905000"/>
            <a:ext cx="3620895" cy="4495800"/>
          </a:xfrm>
          <a:prstGeom prst="rect">
            <a:avLst/>
          </a:prstGeom>
        </p:spPr>
      </p:pic>
      <p:pic>
        <p:nvPicPr>
          <p:cNvPr id="4" name="Picture 3" descr="Critical Point mod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7544" y="1752600"/>
            <a:ext cx="4664056" cy="4433415"/>
          </a:xfrm>
          <a:prstGeom prst="rect">
            <a:avLst/>
          </a:prstGeom>
        </p:spPr>
      </p:pic>
      <p:sp>
        <p:nvSpPr>
          <p:cNvPr id="5" name="TextBox 4"/>
          <p:cNvSpPr txBox="1"/>
          <p:nvPr/>
        </p:nvSpPr>
        <p:spPr>
          <a:xfrm>
            <a:off x="3352800" y="76200"/>
            <a:ext cx="4208003" cy="584776"/>
          </a:xfrm>
          <a:prstGeom prst="rect">
            <a:avLst/>
          </a:prstGeom>
          <a:noFill/>
        </p:spPr>
        <p:txBody>
          <a:bodyPr wrap="none" rtlCol="0">
            <a:spAutoFit/>
          </a:bodyPr>
          <a:lstStyle/>
          <a:p>
            <a:r>
              <a:rPr lang="sv-SE" sz="3200" dirty="0" smtClean="0"/>
              <a:t>2nd </a:t>
            </a:r>
            <a:r>
              <a:rPr lang="sv-SE" sz="3200" dirty="0" err="1" smtClean="0"/>
              <a:t>Critical</a:t>
            </a:r>
            <a:r>
              <a:rPr lang="sv-SE" sz="3200" dirty="0" smtClean="0"/>
              <a:t> Point </a:t>
            </a:r>
            <a:r>
              <a:rPr lang="sv-SE" sz="3200" dirty="0" err="1" smtClean="0"/>
              <a:t>Model</a:t>
            </a:r>
            <a:endParaRPr lang="en-US" sz="3200" dirty="0"/>
          </a:p>
        </p:txBody>
      </p:sp>
      <p:sp>
        <p:nvSpPr>
          <p:cNvPr id="6" name="Text Box 3"/>
          <p:cNvSpPr txBox="1">
            <a:spLocks noChangeArrowheads="1"/>
          </p:cNvSpPr>
          <p:nvPr/>
        </p:nvSpPr>
        <p:spPr bwMode="auto">
          <a:xfrm>
            <a:off x="152400" y="6248400"/>
            <a:ext cx="5257800" cy="307777"/>
          </a:xfrm>
          <a:prstGeom prst="rect">
            <a:avLst/>
          </a:prstGeom>
          <a:noFill/>
          <a:ln w="9525">
            <a:noFill/>
            <a:miter lim="800000"/>
            <a:headEnd/>
            <a:tailEnd/>
          </a:ln>
          <a:effectLst/>
        </p:spPr>
        <p:txBody>
          <a:bodyPr wrap="square">
            <a:prstTxWarp prst="textNoShape">
              <a:avLst/>
            </a:prstTxWarp>
            <a:spAutoFit/>
          </a:bodyPr>
          <a:lstStyle/>
          <a:p>
            <a:pPr algn="just">
              <a:spcBef>
                <a:spcPct val="50000"/>
              </a:spcBef>
            </a:pPr>
            <a:r>
              <a:rPr lang="en-US" sz="1400" dirty="0" smtClean="0">
                <a:latin typeface="+mj-lt"/>
              </a:rPr>
              <a:t>R. J Speedy </a:t>
            </a:r>
            <a:r>
              <a:rPr lang="en-US" sz="1400" i="1" dirty="0"/>
              <a:t>J. Phys. Chem.</a:t>
            </a:r>
            <a:r>
              <a:rPr lang="en-US" sz="1400" dirty="0"/>
              <a:t> </a:t>
            </a:r>
            <a:r>
              <a:rPr lang="en-US" sz="1400" b="1" dirty="0"/>
              <a:t>86</a:t>
            </a:r>
            <a:r>
              <a:rPr lang="en-US" sz="1400" dirty="0"/>
              <a:t>, 982 (1982) </a:t>
            </a:r>
            <a:endParaRPr lang="en-US" sz="1400" dirty="0">
              <a:latin typeface="+mj-lt"/>
            </a:endParaRPr>
          </a:p>
        </p:txBody>
      </p:sp>
      <p:sp>
        <p:nvSpPr>
          <p:cNvPr id="7" name="Text Box 3"/>
          <p:cNvSpPr txBox="1">
            <a:spLocks noChangeArrowheads="1"/>
          </p:cNvSpPr>
          <p:nvPr/>
        </p:nvSpPr>
        <p:spPr bwMode="auto">
          <a:xfrm>
            <a:off x="152400" y="6550223"/>
            <a:ext cx="5257800" cy="307777"/>
          </a:xfrm>
          <a:prstGeom prst="rect">
            <a:avLst/>
          </a:prstGeom>
          <a:noFill/>
          <a:ln w="9525">
            <a:noFill/>
            <a:miter lim="800000"/>
            <a:headEnd/>
            <a:tailEnd/>
          </a:ln>
          <a:effectLst/>
        </p:spPr>
        <p:txBody>
          <a:bodyPr wrap="square">
            <a:prstTxWarp prst="textNoShape">
              <a:avLst/>
            </a:prstTxWarp>
            <a:spAutoFit/>
          </a:bodyPr>
          <a:lstStyle/>
          <a:p>
            <a:pPr algn="just">
              <a:spcBef>
                <a:spcPct val="50000"/>
              </a:spcBef>
            </a:pPr>
            <a:r>
              <a:rPr lang="en-US" sz="1400" dirty="0" smtClean="0">
                <a:latin typeface="+mj-lt"/>
              </a:rPr>
              <a:t>A. C. Angell</a:t>
            </a:r>
            <a:r>
              <a:rPr lang="en-US" sz="1400" i="1" dirty="0" smtClean="0">
                <a:latin typeface="+mj-lt"/>
              </a:rPr>
              <a:t>,</a:t>
            </a:r>
            <a:r>
              <a:rPr lang="en-US" sz="1400" dirty="0" smtClean="0">
                <a:latin typeface="+mj-lt"/>
              </a:rPr>
              <a:t> </a:t>
            </a:r>
            <a:r>
              <a:rPr lang="en-US" sz="1400" i="1" dirty="0" smtClean="0">
                <a:latin typeface="+mj-lt"/>
              </a:rPr>
              <a:t>Nature</a:t>
            </a:r>
            <a:r>
              <a:rPr lang="en-US" sz="1400" dirty="0" smtClean="0">
                <a:latin typeface="+mj-lt"/>
              </a:rPr>
              <a:t> </a:t>
            </a:r>
            <a:r>
              <a:rPr lang="en-US" sz="1400" b="1" dirty="0" smtClean="0">
                <a:latin typeface="+mj-lt"/>
              </a:rPr>
              <a:t>331</a:t>
            </a:r>
            <a:r>
              <a:rPr lang="en-US" sz="1400" dirty="0" smtClean="0">
                <a:latin typeface="+mj-lt"/>
              </a:rPr>
              <a:t>, 206 (1988)</a:t>
            </a:r>
            <a:endParaRPr lang="en-US" sz="1400" dirty="0">
              <a:latin typeface="+mj-lt"/>
            </a:endParaRPr>
          </a:p>
        </p:txBody>
      </p:sp>
      <p:sp>
        <p:nvSpPr>
          <p:cNvPr id="11" name="Rectangle 10"/>
          <p:cNvSpPr/>
          <p:nvPr/>
        </p:nvSpPr>
        <p:spPr>
          <a:xfrm>
            <a:off x="4984535" y="6016823"/>
            <a:ext cx="3158149" cy="307777"/>
          </a:xfrm>
          <a:prstGeom prst="rect">
            <a:avLst/>
          </a:prstGeom>
        </p:spPr>
        <p:txBody>
          <a:bodyPr wrap="none">
            <a:spAutoFit/>
          </a:bodyPr>
          <a:lstStyle/>
          <a:p>
            <a:pPr algn="just">
              <a:spcBef>
                <a:spcPct val="50000"/>
              </a:spcBef>
            </a:pPr>
            <a:r>
              <a:rPr lang="en-US" sz="1400" dirty="0"/>
              <a:t>P. H. </a:t>
            </a:r>
            <a:r>
              <a:rPr lang="en-US" sz="1400" dirty="0" smtClean="0"/>
              <a:t>Poole </a:t>
            </a:r>
            <a:r>
              <a:rPr lang="en-US" sz="1400" i="1" dirty="0"/>
              <a:t>et al.,</a:t>
            </a:r>
            <a:r>
              <a:rPr lang="en-US" sz="1400" dirty="0"/>
              <a:t> </a:t>
            </a:r>
            <a:r>
              <a:rPr lang="en-US" sz="1400" i="1" dirty="0"/>
              <a:t>Nature </a:t>
            </a:r>
            <a:r>
              <a:rPr lang="en-US" sz="1400" b="1" dirty="0"/>
              <a:t>360</a:t>
            </a:r>
            <a:r>
              <a:rPr lang="en-US" sz="1400" dirty="0"/>
              <a:t>, 324 (1992)</a:t>
            </a:r>
          </a:p>
        </p:txBody>
      </p:sp>
      <p:sp>
        <p:nvSpPr>
          <p:cNvPr id="12" name="TextBox 11"/>
          <p:cNvSpPr txBox="1"/>
          <p:nvPr/>
        </p:nvSpPr>
        <p:spPr>
          <a:xfrm>
            <a:off x="5257800" y="6248400"/>
            <a:ext cx="3371010" cy="369332"/>
          </a:xfrm>
          <a:prstGeom prst="rect">
            <a:avLst/>
          </a:prstGeom>
          <a:noFill/>
        </p:spPr>
        <p:txBody>
          <a:bodyPr wrap="none" rtlCol="0">
            <a:spAutoFit/>
          </a:bodyPr>
          <a:lstStyle/>
          <a:p>
            <a:r>
              <a:rPr lang="en-US" dirty="0" smtClean="0"/>
              <a:t>Variation with Critical Point at O K</a:t>
            </a:r>
            <a:endParaRPr lang="en-US" dirty="0"/>
          </a:p>
        </p:txBody>
      </p:sp>
      <p:sp>
        <p:nvSpPr>
          <p:cNvPr id="13" name="Rectangle 12"/>
          <p:cNvSpPr/>
          <p:nvPr/>
        </p:nvSpPr>
        <p:spPr>
          <a:xfrm>
            <a:off x="4932853" y="6550223"/>
            <a:ext cx="3566313" cy="307777"/>
          </a:xfrm>
          <a:prstGeom prst="rect">
            <a:avLst/>
          </a:prstGeom>
        </p:spPr>
        <p:txBody>
          <a:bodyPr wrap="none">
            <a:spAutoFit/>
          </a:bodyPr>
          <a:lstStyle/>
          <a:p>
            <a:pPr algn="just">
              <a:spcBef>
                <a:spcPct val="50000"/>
              </a:spcBef>
            </a:pPr>
            <a:r>
              <a:rPr lang="en-US" sz="1400" dirty="0" smtClean="0"/>
              <a:t>S. </a:t>
            </a:r>
            <a:r>
              <a:rPr lang="en-US" sz="1400" dirty="0" err="1" smtClean="0"/>
              <a:t>Sastry</a:t>
            </a:r>
            <a:r>
              <a:rPr lang="en-US" sz="1400" dirty="0" smtClean="0"/>
              <a:t> </a:t>
            </a:r>
            <a:r>
              <a:rPr lang="en-US" sz="1400" i="1" dirty="0" smtClean="0"/>
              <a:t>et </a:t>
            </a:r>
            <a:r>
              <a:rPr lang="en-US" sz="1400" i="1" dirty="0"/>
              <a:t>al.,</a:t>
            </a:r>
            <a:r>
              <a:rPr lang="en-US" sz="1400" dirty="0"/>
              <a:t> </a:t>
            </a:r>
            <a:r>
              <a:rPr lang="en-US" sz="1400" i="1" dirty="0"/>
              <a:t>Phys. Rev. E</a:t>
            </a:r>
            <a:r>
              <a:rPr lang="en-US" sz="1400" dirty="0"/>
              <a:t> </a:t>
            </a:r>
            <a:r>
              <a:rPr lang="en-US" sz="1400" b="1" dirty="0"/>
              <a:t>53 </a:t>
            </a:r>
            <a:r>
              <a:rPr lang="en-US" sz="1400" dirty="0" smtClean="0"/>
              <a:t>, 6144 </a:t>
            </a:r>
            <a:r>
              <a:rPr lang="en-US" sz="1400" dirty="0"/>
              <a:t>(1996). </a:t>
            </a:r>
            <a:r>
              <a:rPr lang="en-US" sz="1400" dirty="0" smtClean="0"/>
              <a:t>)</a:t>
            </a:r>
            <a:endParaRPr lang="en-US" sz="1400" dirty="0"/>
          </a:p>
        </p:txBody>
      </p:sp>
      <p:cxnSp>
        <p:nvCxnSpPr>
          <p:cNvPr id="14" name="Straight Connector 13"/>
          <p:cNvCxnSpPr/>
          <p:nvPr/>
        </p:nvCxnSpPr>
        <p:spPr>
          <a:xfrm>
            <a:off x="304800" y="1524000"/>
            <a:ext cx="3657600" cy="48006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85800" y="1600200"/>
            <a:ext cx="3048000" cy="44958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436334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46400" y="880533"/>
            <a:ext cx="184666" cy="369332"/>
          </a:xfrm>
          <a:prstGeom prst="rect">
            <a:avLst/>
          </a:prstGeom>
          <a:noFill/>
        </p:spPr>
        <p:txBody>
          <a:bodyPr wrap="none" rtlCol="0">
            <a:spAutoFit/>
          </a:bodyPr>
          <a:lstStyle/>
          <a:p>
            <a:endParaRPr lang="en-US" dirty="0"/>
          </a:p>
        </p:txBody>
      </p:sp>
      <p:sp>
        <p:nvSpPr>
          <p:cNvPr id="3" name="TextBox 2"/>
          <p:cNvSpPr txBox="1"/>
          <p:nvPr/>
        </p:nvSpPr>
        <p:spPr>
          <a:xfrm>
            <a:off x="2827867" y="295757"/>
            <a:ext cx="2900554" cy="584776"/>
          </a:xfrm>
          <a:prstGeom prst="rect">
            <a:avLst/>
          </a:prstGeom>
          <a:noFill/>
        </p:spPr>
        <p:txBody>
          <a:bodyPr wrap="none" rtlCol="0">
            <a:spAutoFit/>
          </a:bodyPr>
          <a:lstStyle/>
          <a:p>
            <a:r>
              <a:rPr lang="en-US" sz="3200" dirty="0" smtClean="0"/>
              <a:t>New </a:t>
            </a:r>
            <a:r>
              <a:rPr lang="en-US" sz="3200" dirty="0" smtClean="0"/>
              <a:t>Instrument</a:t>
            </a:r>
            <a:endParaRPr lang="en-US" sz="3200" dirty="0"/>
          </a:p>
        </p:txBody>
      </p:sp>
      <p:sp>
        <p:nvSpPr>
          <p:cNvPr id="4" name="TextBox 3"/>
          <p:cNvSpPr txBox="1"/>
          <p:nvPr/>
        </p:nvSpPr>
        <p:spPr>
          <a:xfrm>
            <a:off x="1593665" y="1524000"/>
            <a:ext cx="6077135" cy="4832093"/>
          </a:xfrm>
          <a:prstGeom prst="rect">
            <a:avLst/>
          </a:prstGeom>
          <a:noFill/>
        </p:spPr>
        <p:txBody>
          <a:bodyPr wrap="square" rtlCol="0">
            <a:spAutoFit/>
          </a:bodyPr>
          <a:lstStyle/>
          <a:p>
            <a:pPr marL="285750" indent="-285750">
              <a:buFont typeface="Arial"/>
              <a:buChar char="•"/>
            </a:pPr>
            <a:r>
              <a:rPr lang="en-US" sz="2800" dirty="0" smtClean="0"/>
              <a:t>Chamber to detect temperature of droplets based on infrared emission</a:t>
            </a:r>
            <a:endParaRPr lang="en-US" sz="2800" dirty="0" smtClean="0"/>
          </a:p>
          <a:p>
            <a:pPr marL="285750" indent="-285750">
              <a:buFont typeface="Arial"/>
              <a:buChar char="•"/>
            </a:pPr>
            <a:r>
              <a:rPr lang="en-US" sz="2800" dirty="0" err="1" smtClean="0"/>
              <a:t>Pyroelectrick</a:t>
            </a:r>
            <a:r>
              <a:rPr lang="en-US" sz="2800" dirty="0" smtClean="0"/>
              <a:t> detector or </a:t>
            </a:r>
            <a:r>
              <a:rPr lang="en-US" sz="2800" dirty="0" smtClean="0"/>
              <a:t>quantum dot </a:t>
            </a:r>
            <a:r>
              <a:rPr lang="en-US" sz="2800" dirty="0" smtClean="0"/>
              <a:t>detector</a:t>
            </a:r>
            <a:endParaRPr lang="en-US" sz="2800" dirty="0" smtClean="0"/>
          </a:p>
          <a:p>
            <a:pPr marL="285750" indent="-285750">
              <a:buFont typeface="Arial"/>
              <a:buChar char="•"/>
            </a:pPr>
            <a:r>
              <a:rPr lang="en-US" sz="2800" dirty="0" smtClean="0"/>
              <a:t>Laser </a:t>
            </a:r>
            <a:r>
              <a:rPr lang="en-US" sz="2800" dirty="0" smtClean="0"/>
              <a:t>for heating the droplets</a:t>
            </a:r>
            <a:endParaRPr lang="en-US" sz="2800" dirty="0" smtClean="0"/>
          </a:p>
          <a:p>
            <a:pPr marL="285750" indent="-285750">
              <a:buFont typeface="Arial"/>
              <a:buChar char="•"/>
            </a:pPr>
            <a:r>
              <a:rPr lang="en-US" sz="2800" dirty="0" smtClean="0"/>
              <a:t>Challenging development for performing these experiments under pressure</a:t>
            </a:r>
          </a:p>
          <a:p>
            <a:pPr marL="285750" indent="-285750">
              <a:buFont typeface="Arial"/>
              <a:buChar char="•"/>
            </a:pPr>
            <a:r>
              <a:rPr lang="en-US" sz="2800" dirty="0" smtClean="0"/>
              <a:t>Machine to prepare high pressure ices and probe the liquid in “no-mans land” from below</a:t>
            </a:r>
            <a:endParaRPr lang="en-US" sz="2800" dirty="0"/>
          </a:p>
        </p:txBody>
      </p:sp>
    </p:spTree>
    <p:extLst>
      <p:ext uri="{BB962C8B-B14F-4D97-AF65-F5344CB8AC3E}">
        <p14:creationId xmlns:p14="http://schemas.microsoft.com/office/powerpoint/2010/main" val="198785190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165100" y="-99392"/>
            <a:ext cx="8820150" cy="657225"/>
          </a:xfrm>
        </p:spPr>
        <p:txBody>
          <a:bodyPr/>
          <a:lstStyle/>
          <a:p>
            <a:r>
              <a:rPr lang="en-US" sz="3600" dirty="0" smtClean="0">
                <a:solidFill>
                  <a:srgbClr val="0000FF"/>
                </a:solidFill>
                <a:ea typeface="ＭＳ Ｐゴシック" pitchFamily="-105" charset="-128"/>
                <a:cs typeface="ＭＳ Ｐゴシック" pitchFamily="-105" charset="-128"/>
              </a:rPr>
              <a:t>Coworkers and Funding</a:t>
            </a:r>
            <a:endParaRPr lang="en-US" sz="3600" dirty="0">
              <a:solidFill>
                <a:srgbClr val="0000FF"/>
              </a:solidFill>
              <a:ea typeface="ＭＳ Ｐゴシック" pitchFamily="-105" charset="-128"/>
              <a:cs typeface="ＭＳ Ｐゴシック" pitchFamily="-105" charset="-128"/>
            </a:endParaRPr>
          </a:p>
        </p:txBody>
      </p:sp>
      <p:sp>
        <p:nvSpPr>
          <p:cNvPr id="16387" name="Text Box 3"/>
          <p:cNvSpPr txBox="1">
            <a:spLocks noChangeArrowheads="1"/>
          </p:cNvSpPr>
          <p:nvPr/>
        </p:nvSpPr>
        <p:spPr bwMode="auto">
          <a:xfrm>
            <a:off x="0" y="487025"/>
            <a:ext cx="3635896" cy="5509202"/>
          </a:xfrm>
          <a:prstGeom prst="rect">
            <a:avLst/>
          </a:prstGeom>
          <a:noFill/>
          <a:ln w="9525">
            <a:noFill/>
            <a:miter lim="800000"/>
            <a:headEnd/>
            <a:tailEnd/>
          </a:ln>
        </p:spPr>
        <p:txBody>
          <a:bodyPr wrap="square">
            <a:prstTxWarp prst="textNoShape">
              <a:avLst/>
            </a:prstTxWarp>
            <a:spAutoFit/>
          </a:bodyPr>
          <a:lstStyle/>
          <a:p>
            <a:pPr algn="l">
              <a:spcBef>
                <a:spcPct val="50000"/>
              </a:spcBef>
            </a:pPr>
            <a:r>
              <a:rPr lang="sv-SE" sz="1600" dirty="0" err="1" smtClean="0">
                <a:solidFill>
                  <a:srgbClr val="CC0000"/>
                </a:solidFill>
              </a:rPr>
              <a:t>Congcong</a:t>
            </a:r>
            <a:r>
              <a:rPr lang="sv-SE" sz="1600" dirty="0" smtClean="0">
                <a:solidFill>
                  <a:srgbClr val="CC0000"/>
                </a:solidFill>
              </a:rPr>
              <a:t> </a:t>
            </a:r>
            <a:r>
              <a:rPr lang="sv-SE" sz="1600" dirty="0">
                <a:solidFill>
                  <a:srgbClr val="CC0000"/>
                </a:solidFill>
              </a:rPr>
              <a:t>Huang/</a:t>
            </a:r>
            <a:r>
              <a:rPr lang="sv-SE" sz="1600" dirty="0" smtClean="0">
                <a:solidFill>
                  <a:srgbClr val="CC0000"/>
                </a:solidFill>
              </a:rPr>
              <a:t>SSRL</a:t>
            </a:r>
          </a:p>
          <a:p>
            <a:pPr>
              <a:spcBef>
                <a:spcPct val="50000"/>
              </a:spcBef>
            </a:pPr>
            <a:r>
              <a:rPr lang="en-US" sz="1600" dirty="0">
                <a:solidFill>
                  <a:srgbClr val="CC0000"/>
                </a:solidFill>
              </a:rPr>
              <a:t>Jonas </a:t>
            </a:r>
            <a:r>
              <a:rPr lang="en-US" sz="1600" dirty="0" err="1">
                <a:solidFill>
                  <a:srgbClr val="CC0000"/>
                </a:solidFill>
              </a:rPr>
              <a:t>Sellberg</a:t>
            </a:r>
            <a:r>
              <a:rPr lang="en-US" sz="1600" dirty="0">
                <a:solidFill>
                  <a:srgbClr val="CC0000"/>
                </a:solidFill>
              </a:rPr>
              <a:t>/SUNCAT-</a:t>
            </a:r>
            <a:r>
              <a:rPr lang="en-US" sz="1600" dirty="0" smtClean="0">
                <a:solidFill>
                  <a:srgbClr val="CC0000"/>
                </a:solidFill>
              </a:rPr>
              <a:t>Stockholm</a:t>
            </a:r>
            <a:endParaRPr lang="sv-SE" sz="1600" dirty="0" smtClean="0">
              <a:solidFill>
                <a:srgbClr val="CC0000"/>
              </a:solidFill>
            </a:endParaRPr>
          </a:p>
          <a:p>
            <a:pPr algn="l">
              <a:spcBef>
                <a:spcPct val="50000"/>
              </a:spcBef>
            </a:pPr>
            <a:r>
              <a:rPr lang="sv-SE" sz="1600" dirty="0" err="1" smtClean="0">
                <a:solidFill>
                  <a:srgbClr val="CC0000"/>
                </a:solidFill>
              </a:rPr>
              <a:t>Ningdong</a:t>
            </a:r>
            <a:r>
              <a:rPr lang="sv-SE" sz="1600" dirty="0" smtClean="0">
                <a:solidFill>
                  <a:srgbClr val="CC0000"/>
                </a:solidFill>
              </a:rPr>
              <a:t> Huang/SSRL</a:t>
            </a:r>
          </a:p>
          <a:p>
            <a:pPr algn="l">
              <a:spcBef>
                <a:spcPct val="50000"/>
              </a:spcBef>
            </a:pPr>
            <a:r>
              <a:rPr lang="sv-SE" sz="1600" dirty="0" smtClean="0">
                <a:solidFill>
                  <a:srgbClr val="CC0000"/>
                </a:solidFill>
              </a:rPr>
              <a:t>Ira </a:t>
            </a:r>
            <a:r>
              <a:rPr lang="sv-SE" sz="1600" dirty="0" err="1" smtClean="0">
                <a:solidFill>
                  <a:srgbClr val="CC0000"/>
                </a:solidFill>
              </a:rPr>
              <a:t>Waluyo</a:t>
            </a:r>
            <a:r>
              <a:rPr lang="sv-SE" sz="1600" dirty="0" smtClean="0">
                <a:solidFill>
                  <a:srgbClr val="CC0000"/>
                </a:solidFill>
              </a:rPr>
              <a:t>/SSRL</a:t>
            </a:r>
            <a:endParaRPr lang="en-US" sz="1600" dirty="0">
              <a:solidFill>
                <a:srgbClr val="CC0000"/>
              </a:solidFill>
            </a:endParaRPr>
          </a:p>
          <a:p>
            <a:pPr algn="l">
              <a:spcBef>
                <a:spcPct val="50000"/>
              </a:spcBef>
            </a:pPr>
            <a:r>
              <a:rPr lang="en-US" sz="1600" dirty="0" smtClean="0">
                <a:solidFill>
                  <a:srgbClr val="CC0000"/>
                </a:solidFill>
              </a:rPr>
              <a:t>Dennis </a:t>
            </a:r>
            <a:r>
              <a:rPr lang="en-US" sz="1600" dirty="0" err="1">
                <a:solidFill>
                  <a:srgbClr val="CC0000"/>
                </a:solidFill>
              </a:rPr>
              <a:t>Nordlund</a:t>
            </a:r>
            <a:r>
              <a:rPr lang="en-US" sz="1600" dirty="0">
                <a:solidFill>
                  <a:srgbClr val="CC0000"/>
                </a:solidFill>
              </a:rPr>
              <a:t>/SSRL</a:t>
            </a:r>
          </a:p>
          <a:p>
            <a:pPr algn="l">
              <a:spcBef>
                <a:spcPct val="50000"/>
              </a:spcBef>
            </a:pPr>
            <a:r>
              <a:rPr lang="en-US" sz="1600" dirty="0">
                <a:solidFill>
                  <a:srgbClr val="CC0000"/>
                </a:solidFill>
              </a:rPr>
              <a:t>Lars </a:t>
            </a:r>
            <a:r>
              <a:rPr lang="sv-SE" sz="1600" dirty="0">
                <a:solidFill>
                  <a:srgbClr val="CC0000"/>
                </a:solidFill>
              </a:rPr>
              <a:t>Åke Näslund</a:t>
            </a:r>
            <a:r>
              <a:rPr lang="en-US" sz="1600" dirty="0">
                <a:solidFill>
                  <a:srgbClr val="CC0000"/>
                </a:solidFill>
              </a:rPr>
              <a:t>/</a:t>
            </a:r>
            <a:r>
              <a:rPr lang="en-US" sz="1600" dirty="0" smtClean="0">
                <a:solidFill>
                  <a:srgbClr val="CC0000"/>
                </a:solidFill>
              </a:rPr>
              <a:t>SSRL</a:t>
            </a:r>
          </a:p>
          <a:p>
            <a:pPr>
              <a:spcBef>
                <a:spcPct val="50000"/>
              </a:spcBef>
            </a:pPr>
            <a:r>
              <a:rPr lang="en-US" sz="1600" dirty="0">
                <a:solidFill>
                  <a:srgbClr val="CC0000"/>
                </a:solidFill>
              </a:rPr>
              <a:t>Hirohito Ogasawara/</a:t>
            </a:r>
            <a:r>
              <a:rPr lang="en-US" sz="1600" dirty="0" smtClean="0">
                <a:solidFill>
                  <a:srgbClr val="CC0000"/>
                </a:solidFill>
              </a:rPr>
              <a:t>SSRL</a:t>
            </a:r>
            <a:endParaRPr lang="en-US" sz="1600" dirty="0">
              <a:solidFill>
                <a:srgbClr val="CC0000"/>
              </a:solidFill>
            </a:endParaRPr>
          </a:p>
          <a:p>
            <a:pPr algn="l">
              <a:spcBef>
                <a:spcPct val="50000"/>
              </a:spcBef>
            </a:pPr>
            <a:r>
              <a:rPr lang="en-US" sz="1600" dirty="0" err="1">
                <a:solidFill>
                  <a:srgbClr val="CC0000"/>
                </a:solidFill>
              </a:rPr>
              <a:t>Sarp</a:t>
            </a:r>
            <a:r>
              <a:rPr lang="en-US" sz="1600" dirty="0">
                <a:solidFill>
                  <a:srgbClr val="CC0000"/>
                </a:solidFill>
              </a:rPr>
              <a:t> Kaya</a:t>
            </a:r>
            <a:r>
              <a:rPr lang="en-US" sz="1600" dirty="0" smtClean="0">
                <a:solidFill>
                  <a:srgbClr val="CC0000"/>
                </a:solidFill>
              </a:rPr>
              <a:t>/SUNCAT</a:t>
            </a:r>
            <a:endParaRPr lang="en-US" sz="1600" dirty="0">
              <a:solidFill>
                <a:srgbClr val="CC0000"/>
              </a:solidFill>
            </a:endParaRPr>
          </a:p>
          <a:p>
            <a:pPr algn="l">
              <a:spcBef>
                <a:spcPct val="50000"/>
              </a:spcBef>
            </a:pPr>
            <a:r>
              <a:rPr lang="en-US" sz="1600" dirty="0">
                <a:solidFill>
                  <a:srgbClr val="CC0000"/>
                </a:solidFill>
              </a:rPr>
              <a:t>Tomas Weiss/SSRL</a:t>
            </a:r>
          </a:p>
          <a:p>
            <a:pPr algn="l">
              <a:spcBef>
                <a:spcPct val="50000"/>
              </a:spcBef>
            </a:pPr>
            <a:r>
              <a:rPr lang="en-US" sz="1600" dirty="0" smtClean="0">
                <a:solidFill>
                  <a:srgbClr val="CC0000"/>
                </a:solidFill>
              </a:rPr>
              <a:t>Trevor </a:t>
            </a:r>
            <a:r>
              <a:rPr lang="en-US" sz="1600" dirty="0" err="1">
                <a:solidFill>
                  <a:srgbClr val="CC0000"/>
                </a:solidFill>
              </a:rPr>
              <a:t>Mcqueen</a:t>
            </a:r>
            <a:r>
              <a:rPr lang="en-US" sz="1600" dirty="0" smtClean="0">
                <a:solidFill>
                  <a:srgbClr val="CC0000"/>
                </a:solidFill>
              </a:rPr>
              <a:t>/SUNCAT</a:t>
            </a:r>
            <a:endParaRPr lang="en-US" sz="1600" dirty="0">
              <a:solidFill>
                <a:srgbClr val="CC0000"/>
              </a:solidFill>
            </a:endParaRPr>
          </a:p>
          <a:p>
            <a:pPr algn="l">
              <a:spcBef>
                <a:spcPct val="50000"/>
              </a:spcBef>
            </a:pPr>
            <a:r>
              <a:rPr lang="en-US" sz="1600" dirty="0">
                <a:solidFill>
                  <a:srgbClr val="CC0000"/>
                </a:solidFill>
              </a:rPr>
              <a:t>Chen Chen</a:t>
            </a:r>
            <a:r>
              <a:rPr lang="en-US" sz="1600" dirty="0" smtClean="0">
                <a:solidFill>
                  <a:srgbClr val="CC0000"/>
                </a:solidFill>
              </a:rPr>
              <a:t>/SUNCAT</a:t>
            </a:r>
            <a:endParaRPr lang="en-US" sz="1600" dirty="0">
              <a:solidFill>
                <a:srgbClr val="CC0000"/>
              </a:solidFill>
            </a:endParaRPr>
          </a:p>
          <a:p>
            <a:pPr algn="l">
              <a:spcBef>
                <a:spcPct val="50000"/>
              </a:spcBef>
            </a:pPr>
            <a:r>
              <a:rPr lang="en-US" sz="1600" dirty="0" smtClean="0">
                <a:solidFill>
                  <a:srgbClr val="CC0000"/>
                </a:solidFill>
              </a:rPr>
              <a:t>Martin </a:t>
            </a:r>
            <a:r>
              <a:rPr lang="en-US" sz="1600" dirty="0" err="1" smtClean="0">
                <a:solidFill>
                  <a:srgbClr val="CC0000"/>
                </a:solidFill>
              </a:rPr>
              <a:t>Beye</a:t>
            </a:r>
            <a:r>
              <a:rPr lang="en-US" sz="1600" dirty="0" smtClean="0">
                <a:solidFill>
                  <a:srgbClr val="CC0000"/>
                </a:solidFill>
              </a:rPr>
              <a:t>/SUNCAT-BESSY</a:t>
            </a:r>
          </a:p>
          <a:p>
            <a:pPr>
              <a:spcBef>
                <a:spcPct val="50000"/>
              </a:spcBef>
            </a:pPr>
            <a:r>
              <a:rPr lang="en-US" sz="1600" dirty="0">
                <a:solidFill>
                  <a:srgbClr val="CC0000"/>
                </a:solidFill>
              </a:rPr>
              <a:t>Andreas </a:t>
            </a:r>
            <a:r>
              <a:rPr lang="en-US" sz="1600" dirty="0" err="1">
                <a:solidFill>
                  <a:srgbClr val="CC0000"/>
                </a:solidFill>
              </a:rPr>
              <a:t>Mogelhoj</a:t>
            </a:r>
            <a:r>
              <a:rPr lang="en-US" sz="1600" dirty="0">
                <a:solidFill>
                  <a:srgbClr val="CC0000"/>
                </a:solidFill>
              </a:rPr>
              <a:t>/SUNCAT</a:t>
            </a:r>
          </a:p>
          <a:p>
            <a:pPr>
              <a:spcBef>
                <a:spcPct val="50000"/>
              </a:spcBef>
            </a:pPr>
            <a:r>
              <a:rPr lang="en-US" sz="1600" dirty="0">
                <a:solidFill>
                  <a:srgbClr val="CC0000"/>
                </a:solidFill>
              </a:rPr>
              <a:t>Jens </a:t>
            </a:r>
            <a:r>
              <a:rPr lang="en-US" sz="1600" dirty="0" err="1">
                <a:solidFill>
                  <a:srgbClr val="CC0000"/>
                </a:solidFill>
              </a:rPr>
              <a:t>Norskov</a:t>
            </a:r>
            <a:r>
              <a:rPr lang="en-US" sz="1600" dirty="0">
                <a:solidFill>
                  <a:srgbClr val="CC0000"/>
                </a:solidFill>
              </a:rPr>
              <a:t>/SUNCAT</a:t>
            </a:r>
          </a:p>
          <a:p>
            <a:pPr>
              <a:spcBef>
                <a:spcPct val="50000"/>
              </a:spcBef>
            </a:pPr>
            <a:r>
              <a:rPr lang="en-US" sz="1600" dirty="0">
                <a:solidFill>
                  <a:srgbClr val="CC0000"/>
                </a:solidFill>
              </a:rPr>
              <a:t>Philippe </a:t>
            </a:r>
            <a:r>
              <a:rPr lang="en-US" sz="1600" dirty="0" err="1">
                <a:solidFill>
                  <a:srgbClr val="CC0000"/>
                </a:solidFill>
              </a:rPr>
              <a:t>Wernet</a:t>
            </a:r>
            <a:r>
              <a:rPr lang="en-US" sz="1600" dirty="0" smtClean="0">
                <a:solidFill>
                  <a:srgbClr val="CC0000"/>
                </a:solidFill>
              </a:rPr>
              <a:t>/(SSRL</a:t>
            </a:r>
            <a:r>
              <a:rPr lang="sv-SE" sz="1600" dirty="0" smtClean="0">
                <a:solidFill>
                  <a:srgbClr val="CC0000"/>
                </a:solidFill>
              </a:rPr>
              <a:t>BESSY)</a:t>
            </a:r>
            <a:endParaRPr lang="en-US" sz="1600" dirty="0" smtClean="0">
              <a:solidFill>
                <a:srgbClr val="CC0000"/>
              </a:solidFill>
            </a:endParaRPr>
          </a:p>
        </p:txBody>
      </p:sp>
      <p:sp>
        <p:nvSpPr>
          <p:cNvPr id="16389" name="Text Box 5"/>
          <p:cNvSpPr txBox="1">
            <a:spLocks noChangeArrowheads="1"/>
          </p:cNvSpPr>
          <p:nvPr/>
        </p:nvSpPr>
        <p:spPr bwMode="auto">
          <a:xfrm>
            <a:off x="6221960" y="548680"/>
            <a:ext cx="2741756" cy="5509202"/>
          </a:xfrm>
          <a:prstGeom prst="rect">
            <a:avLst/>
          </a:prstGeom>
          <a:noFill/>
          <a:ln w="9525">
            <a:noFill/>
            <a:miter lim="800000"/>
            <a:headEnd/>
            <a:tailEnd/>
          </a:ln>
        </p:spPr>
        <p:txBody>
          <a:bodyPr wrap="none">
            <a:prstTxWarp prst="textNoShape">
              <a:avLst/>
            </a:prstTxWarp>
            <a:spAutoFit/>
          </a:bodyPr>
          <a:lstStyle/>
          <a:p>
            <a:pPr algn="l">
              <a:spcBef>
                <a:spcPct val="50000"/>
              </a:spcBef>
            </a:pPr>
            <a:r>
              <a:rPr lang="en-US" sz="1600" dirty="0">
                <a:solidFill>
                  <a:schemeClr val="tx2"/>
                </a:solidFill>
              </a:rPr>
              <a:t>Lars </a:t>
            </a:r>
            <a:r>
              <a:rPr lang="en-US" sz="1600" dirty="0" err="1">
                <a:solidFill>
                  <a:schemeClr val="tx2"/>
                </a:solidFill>
              </a:rPr>
              <a:t>Pettersson</a:t>
            </a:r>
            <a:r>
              <a:rPr lang="en-US" sz="1600" dirty="0">
                <a:solidFill>
                  <a:schemeClr val="tx2"/>
                </a:solidFill>
              </a:rPr>
              <a:t>/Stockholm</a:t>
            </a:r>
          </a:p>
          <a:p>
            <a:pPr algn="l">
              <a:spcBef>
                <a:spcPct val="50000"/>
              </a:spcBef>
            </a:pPr>
            <a:r>
              <a:rPr lang="en-US" sz="1600" dirty="0" err="1">
                <a:solidFill>
                  <a:schemeClr val="tx2"/>
                </a:solidFill>
              </a:rPr>
              <a:t>Matteo</a:t>
            </a:r>
            <a:r>
              <a:rPr lang="en-US" sz="1600" dirty="0">
                <a:solidFill>
                  <a:schemeClr val="tx2"/>
                </a:solidFill>
              </a:rPr>
              <a:t> </a:t>
            </a:r>
            <a:r>
              <a:rPr lang="en-US" sz="1600" dirty="0" err="1">
                <a:solidFill>
                  <a:schemeClr val="tx2"/>
                </a:solidFill>
              </a:rPr>
              <a:t>Cavalleri</a:t>
            </a:r>
            <a:r>
              <a:rPr lang="en-US" sz="1600" dirty="0">
                <a:solidFill>
                  <a:schemeClr val="tx2"/>
                </a:solidFill>
              </a:rPr>
              <a:t>/Stockholm</a:t>
            </a:r>
          </a:p>
          <a:p>
            <a:pPr algn="l">
              <a:spcBef>
                <a:spcPct val="50000"/>
              </a:spcBef>
            </a:pPr>
            <a:r>
              <a:rPr lang="en-US" sz="1600" dirty="0">
                <a:solidFill>
                  <a:schemeClr val="tx2"/>
                </a:solidFill>
              </a:rPr>
              <a:t>Michael </a:t>
            </a:r>
            <a:r>
              <a:rPr lang="en-US" sz="1600" dirty="0" err="1">
                <a:solidFill>
                  <a:schemeClr val="tx2"/>
                </a:solidFill>
              </a:rPr>
              <a:t>Odelius</a:t>
            </a:r>
            <a:r>
              <a:rPr lang="en-US" sz="1600" dirty="0">
                <a:solidFill>
                  <a:schemeClr val="tx2"/>
                </a:solidFill>
              </a:rPr>
              <a:t>/Stockholm</a:t>
            </a:r>
          </a:p>
          <a:p>
            <a:pPr algn="l">
              <a:spcBef>
                <a:spcPct val="50000"/>
              </a:spcBef>
            </a:pPr>
            <a:r>
              <a:rPr lang="en-US" sz="1600" dirty="0">
                <a:solidFill>
                  <a:schemeClr val="tx2"/>
                </a:solidFill>
              </a:rPr>
              <a:t>Michael. </a:t>
            </a:r>
            <a:r>
              <a:rPr lang="en-US" sz="1600" dirty="0" err="1">
                <a:solidFill>
                  <a:schemeClr val="tx2"/>
                </a:solidFill>
              </a:rPr>
              <a:t>Leetma</a:t>
            </a:r>
            <a:r>
              <a:rPr lang="en-US" sz="1600" dirty="0">
                <a:solidFill>
                  <a:schemeClr val="tx2"/>
                </a:solidFill>
              </a:rPr>
              <a:t>/Stockholm</a:t>
            </a:r>
          </a:p>
          <a:p>
            <a:pPr algn="l">
              <a:spcBef>
                <a:spcPct val="50000"/>
              </a:spcBef>
            </a:pPr>
            <a:r>
              <a:rPr lang="en-US" sz="1600" dirty="0">
                <a:solidFill>
                  <a:schemeClr val="tx2"/>
                </a:solidFill>
              </a:rPr>
              <a:t>Mathias. </a:t>
            </a:r>
            <a:r>
              <a:rPr lang="en-US" sz="1600" dirty="0" err="1">
                <a:solidFill>
                  <a:schemeClr val="tx2"/>
                </a:solidFill>
              </a:rPr>
              <a:t>Ljungberg</a:t>
            </a:r>
            <a:r>
              <a:rPr lang="en-US" sz="1600" dirty="0">
                <a:solidFill>
                  <a:schemeClr val="tx2"/>
                </a:solidFill>
              </a:rPr>
              <a:t>/Stockholm</a:t>
            </a:r>
          </a:p>
          <a:p>
            <a:pPr algn="l">
              <a:spcBef>
                <a:spcPct val="50000"/>
              </a:spcBef>
            </a:pPr>
            <a:r>
              <a:rPr lang="en-US" sz="1600" dirty="0">
                <a:solidFill>
                  <a:schemeClr val="tx2"/>
                </a:solidFill>
              </a:rPr>
              <a:t>Thor </a:t>
            </a:r>
            <a:r>
              <a:rPr lang="en-US" sz="1600" dirty="0" err="1">
                <a:solidFill>
                  <a:schemeClr val="tx2"/>
                </a:solidFill>
              </a:rPr>
              <a:t>Wikfeldt</a:t>
            </a:r>
            <a:r>
              <a:rPr lang="en-US" sz="1600" dirty="0">
                <a:solidFill>
                  <a:schemeClr val="tx2"/>
                </a:solidFill>
              </a:rPr>
              <a:t>/</a:t>
            </a:r>
            <a:r>
              <a:rPr lang="en-US" sz="1600" dirty="0" smtClean="0">
                <a:solidFill>
                  <a:schemeClr val="tx2"/>
                </a:solidFill>
              </a:rPr>
              <a:t>Stockholm</a:t>
            </a:r>
          </a:p>
          <a:p>
            <a:pPr algn="l">
              <a:spcBef>
                <a:spcPct val="50000"/>
              </a:spcBef>
            </a:pPr>
            <a:r>
              <a:rPr lang="en-US" sz="1600" dirty="0" smtClean="0">
                <a:solidFill>
                  <a:schemeClr val="tx2"/>
                </a:solidFill>
              </a:rPr>
              <a:t>Daniel Schlesinger/Stockholm</a:t>
            </a:r>
            <a:endParaRPr lang="en-US" sz="1600" dirty="0">
              <a:solidFill>
                <a:schemeClr val="tx2"/>
              </a:solidFill>
            </a:endParaRPr>
          </a:p>
          <a:p>
            <a:pPr algn="l">
              <a:spcBef>
                <a:spcPct val="50000"/>
              </a:spcBef>
            </a:pPr>
            <a:r>
              <a:rPr lang="en-US" sz="1600" dirty="0">
                <a:solidFill>
                  <a:schemeClr val="tx2"/>
                </a:solidFill>
              </a:rPr>
              <a:t>Lars </a:t>
            </a:r>
            <a:r>
              <a:rPr lang="en-US" sz="1600" dirty="0" err="1">
                <a:solidFill>
                  <a:schemeClr val="tx2"/>
                </a:solidFill>
              </a:rPr>
              <a:t>Ojamäe</a:t>
            </a:r>
            <a:r>
              <a:rPr lang="en-US" sz="1600" dirty="0">
                <a:solidFill>
                  <a:schemeClr val="tx2"/>
                </a:solidFill>
              </a:rPr>
              <a:t>/Link</a:t>
            </a:r>
            <a:r>
              <a:rPr lang="sv-SE" sz="1600" dirty="0">
                <a:solidFill>
                  <a:schemeClr val="tx2"/>
                </a:solidFill>
              </a:rPr>
              <a:t>ö</a:t>
            </a:r>
            <a:r>
              <a:rPr lang="en-US" sz="1600" dirty="0">
                <a:solidFill>
                  <a:schemeClr val="tx2"/>
                </a:solidFill>
              </a:rPr>
              <a:t>ping</a:t>
            </a:r>
          </a:p>
          <a:p>
            <a:pPr algn="l">
              <a:spcBef>
                <a:spcPct val="50000"/>
              </a:spcBef>
            </a:pPr>
            <a:r>
              <a:rPr lang="en-US" altLang="ja-JP" sz="1600" dirty="0">
                <a:solidFill>
                  <a:schemeClr val="folHlink"/>
                </a:solidFill>
                <a:ea typeface="ＭＳ Ｐゴシック" pitchFamily="-105" charset="-128"/>
                <a:cs typeface="ＭＳ Ｐゴシック" pitchFamily="-105" charset="-128"/>
              </a:rPr>
              <a:t>Takashi Tokushima/Spring8 </a:t>
            </a:r>
          </a:p>
          <a:p>
            <a:pPr algn="l">
              <a:spcBef>
                <a:spcPct val="50000"/>
              </a:spcBef>
            </a:pPr>
            <a:r>
              <a:rPr lang="en-US" altLang="ja-JP" sz="1600" dirty="0">
                <a:solidFill>
                  <a:schemeClr val="folHlink"/>
                </a:solidFill>
                <a:ea typeface="ＭＳ Ｐゴシック" pitchFamily="-105" charset="-128"/>
                <a:cs typeface="ＭＳ Ｐゴシック" pitchFamily="-105" charset="-128"/>
              </a:rPr>
              <a:t>Yoshihisa Harada/Spring8</a:t>
            </a:r>
          </a:p>
          <a:p>
            <a:pPr algn="l">
              <a:spcBef>
                <a:spcPct val="50000"/>
              </a:spcBef>
            </a:pPr>
            <a:r>
              <a:rPr lang="en-US" altLang="ja-JP" sz="1600" dirty="0">
                <a:solidFill>
                  <a:schemeClr val="folHlink"/>
                </a:solidFill>
                <a:ea typeface="ＭＳ Ｐゴシック" pitchFamily="-105" charset="-128"/>
                <a:cs typeface="ＭＳ Ｐゴシック" pitchFamily="-105" charset="-128"/>
              </a:rPr>
              <a:t>Yuka </a:t>
            </a:r>
            <a:r>
              <a:rPr lang="en-US" altLang="ja-JP" sz="1600" dirty="0" err="1">
                <a:solidFill>
                  <a:schemeClr val="folHlink"/>
                </a:solidFill>
                <a:ea typeface="ＭＳ Ｐゴシック" pitchFamily="-105" charset="-128"/>
                <a:cs typeface="ＭＳ Ｐゴシック" pitchFamily="-105" charset="-128"/>
              </a:rPr>
              <a:t>Horikawa</a:t>
            </a:r>
            <a:r>
              <a:rPr lang="en-US" altLang="ja-JP" sz="1600" dirty="0">
                <a:solidFill>
                  <a:schemeClr val="folHlink"/>
                </a:solidFill>
                <a:ea typeface="ＭＳ Ｐゴシック" pitchFamily="-105" charset="-128"/>
                <a:cs typeface="ＭＳ Ｐゴシック" pitchFamily="-105" charset="-128"/>
              </a:rPr>
              <a:t>/Spring 8</a:t>
            </a:r>
          </a:p>
          <a:p>
            <a:pPr algn="l">
              <a:spcBef>
                <a:spcPct val="50000"/>
              </a:spcBef>
            </a:pPr>
            <a:r>
              <a:rPr lang="en-US" altLang="ja-JP" sz="1600" dirty="0" err="1">
                <a:solidFill>
                  <a:schemeClr val="folHlink"/>
                </a:solidFill>
                <a:ea typeface="ＭＳ Ｐゴシック" pitchFamily="-105" charset="-128"/>
                <a:cs typeface="ＭＳ Ｐゴシック" pitchFamily="-105" charset="-128"/>
              </a:rPr>
              <a:t>Shik</a:t>
            </a:r>
            <a:r>
              <a:rPr lang="en-US" altLang="ja-JP" sz="1600" dirty="0">
                <a:solidFill>
                  <a:schemeClr val="folHlink"/>
                </a:solidFill>
                <a:ea typeface="ＭＳ Ｐゴシック" pitchFamily="-105" charset="-128"/>
                <a:cs typeface="ＭＳ Ｐゴシック" pitchFamily="-105" charset="-128"/>
              </a:rPr>
              <a:t> Shin/</a:t>
            </a:r>
            <a:r>
              <a:rPr lang="en-US" altLang="ja-JP" sz="1600" dirty="0" smtClean="0">
                <a:solidFill>
                  <a:schemeClr val="folHlink"/>
                </a:solidFill>
                <a:ea typeface="ＭＳ Ｐゴシック" pitchFamily="-105" charset="-128"/>
                <a:cs typeface="ＭＳ Ｐゴシック" pitchFamily="-105" charset="-128"/>
              </a:rPr>
              <a:t>Tokyo</a:t>
            </a:r>
          </a:p>
          <a:p>
            <a:pPr>
              <a:spcBef>
                <a:spcPct val="50000"/>
              </a:spcBef>
            </a:pPr>
            <a:r>
              <a:rPr lang="en-US" sz="1600" dirty="0">
                <a:solidFill>
                  <a:srgbClr val="3366FF"/>
                </a:solidFill>
              </a:rPr>
              <a:t>Daniel </a:t>
            </a:r>
            <a:r>
              <a:rPr lang="en-US" sz="1600" dirty="0" err="1" smtClean="0">
                <a:solidFill>
                  <a:srgbClr val="3366FF"/>
                </a:solidFill>
              </a:rPr>
              <a:t>Deponte</a:t>
            </a:r>
            <a:r>
              <a:rPr lang="en-US" sz="1600" dirty="0" smtClean="0">
                <a:solidFill>
                  <a:srgbClr val="3366FF"/>
                </a:solidFill>
              </a:rPr>
              <a:t>/CFEL</a:t>
            </a:r>
            <a:endParaRPr lang="en-US" altLang="ja-JP" sz="1600" dirty="0" smtClean="0">
              <a:solidFill>
                <a:srgbClr val="3366FF"/>
              </a:solidFill>
              <a:ea typeface="ＭＳ Ｐゴシック" pitchFamily="-105" charset="-128"/>
              <a:cs typeface="ＭＳ Ｐゴシック" pitchFamily="-105" charset="-128"/>
            </a:endParaRPr>
          </a:p>
          <a:p>
            <a:pPr>
              <a:spcBef>
                <a:spcPct val="50000"/>
              </a:spcBef>
            </a:pPr>
            <a:r>
              <a:rPr lang="en-US" sz="1600" dirty="0">
                <a:solidFill>
                  <a:srgbClr val="3366FF"/>
                </a:solidFill>
              </a:rPr>
              <a:t>Andy </a:t>
            </a:r>
            <a:r>
              <a:rPr lang="en-US" sz="1600" dirty="0" smtClean="0">
                <a:solidFill>
                  <a:srgbClr val="3366FF"/>
                </a:solidFill>
              </a:rPr>
              <a:t>Martin/CFEL</a:t>
            </a:r>
            <a:endParaRPr lang="en-US" sz="1600" baseline="30000" dirty="0" smtClean="0">
              <a:solidFill>
                <a:srgbClr val="3366FF"/>
              </a:solidFill>
            </a:endParaRPr>
          </a:p>
          <a:p>
            <a:pPr>
              <a:spcBef>
                <a:spcPct val="50000"/>
              </a:spcBef>
            </a:pPr>
            <a:r>
              <a:rPr lang="en-US" sz="1600" dirty="0">
                <a:solidFill>
                  <a:srgbClr val="3366FF"/>
                </a:solidFill>
              </a:rPr>
              <a:t>Andrew </a:t>
            </a:r>
            <a:r>
              <a:rPr lang="en-US" sz="1600" dirty="0" err="1" smtClean="0">
                <a:solidFill>
                  <a:srgbClr val="3366FF"/>
                </a:solidFill>
              </a:rPr>
              <a:t>Barty</a:t>
            </a:r>
            <a:r>
              <a:rPr lang="en-US" sz="1600" dirty="0" smtClean="0">
                <a:solidFill>
                  <a:srgbClr val="3366FF"/>
                </a:solidFill>
              </a:rPr>
              <a:t>/CFEL</a:t>
            </a:r>
            <a:endParaRPr lang="en-US" sz="1600" dirty="0">
              <a:solidFill>
                <a:srgbClr val="3366FF"/>
              </a:solidFill>
            </a:endParaRPr>
          </a:p>
        </p:txBody>
      </p:sp>
      <p:sp>
        <p:nvSpPr>
          <p:cNvPr id="16390" name="Text Box 6"/>
          <p:cNvSpPr txBox="1">
            <a:spLocks noChangeArrowheads="1"/>
          </p:cNvSpPr>
          <p:nvPr/>
        </p:nvSpPr>
        <p:spPr bwMode="auto">
          <a:xfrm>
            <a:off x="2667000" y="5638800"/>
            <a:ext cx="3815655" cy="923330"/>
          </a:xfrm>
          <a:prstGeom prst="rect">
            <a:avLst/>
          </a:prstGeom>
          <a:noFill/>
          <a:ln w="9525">
            <a:noFill/>
            <a:miter lim="800000"/>
            <a:headEnd/>
            <a:tailEnd/>
          </a:ln>
        </p:spPr>
        <p:txBody>
          <a:bodyPr wrap="none">
            <a:prstTxWarp prst="textNoShape">
              <a:avLst/>
            </a:prstTxWarp>
            <a:spAutoFit/>
          </a:bodyPr>
          <a:lstStyle/>
          <a:p>
            <a:r>
              <a:rPr lang="en-US" dirty="0"/>
              <a:t>National Science Foundation (NSF)</a:t>
            </a:r>
          </a:p>
          <a:p>
            <a:r>
              <a:rPr lang="en-US" dirty="0"/>
              <a:t>Department of Energy (DOE</a:t>
            </a:r>
            <a:r>
              <a:rPr lang="en-US" dirty="0" smtClean="0"/>
              <a:t>)</a:t>
            </a:r>
          </a:p>
          <a:p>
            <a:endParaRPr lang="en-US" dirty="0"/>
          </a:p>
        </p:txBody>
      </p:sp>
      <p:sp>
        <p:nvSpPr>
          <p:cNvPr id="2" name="TextBox 1"/>
          <p:cNvSpPr txBox="1"/>
          <p:nvPr/>
        </p:nvSpPr>
        <p:spPr>
          <a:xfrm>
            <a:off x="3131840" y="692696"/>
            <a:ext cx="4320480" cy="3939541"/>
          </a:xfrm>
          <a:prstGeom prst="rect">
            <a:avLst/>
          </a:prstGeom>
          <a:noFill/>
        </p:spPr>
        <p:txBody>
          <a:bodyPr wrap="square" rtlCol="0">
            <a:spAutoFit/>
          </a:bodyPr>
          <a:lstStyle/>
          <a:p>
            <a:pPr>
              <a:spcBef>
                <a:spcPct val="50000"/>
              </a:spcBef>
            </a:pPr>
            <a:r>
              <a:rPr lang="en-US" sz="1600" dirty="0">
                <a:solidFill>
                  <a:srgbClr val="CC0000"/>
                </a:solidFill>
              </a:rPr>
              <a:t>Mike </a:t>
            </a:r>
            <a:r>
              <a:rPr lang="en-US" sz="1600" dirty="0" err="1">
                <a:solidFill>
                  <a:srgbClr val="CC0000"/>
                </a:solidFill>
              </a:rPr>
              <a:t>Bogan</a:t>
            </a:r>
            <a:r>
              <a:rPr lang="en-US" sz="1600" dirty="0">
                <a:solidFill>
                  <a:srgbClr val="CC0000"/>
                </a:solidFill>
              </a:rPr>
              <a:t>/PULSE</a:t>
            </a:r>
          </a:p>
          <a:p>
            <a:pPr>
              <a:spcBef>
                <a:spcPct val="50000"/>
              </a:spcBef>
            </a:pPr>
            <a:r>
              <a:rPr lang="en-US" sz="1600" dirty="0">
                <a:solidFill>
                  <a:srgbClr val="CC0000"/>
                </a:solidFill>
              </a:rPr>
              <a:t>Dmitri </a:t>
            </a:r>
            <a:r>
              <a:rPr lang="en-US" sz="1600" dirty="0" err="1">
                <a:solidFill>
                  <a:srgbClr val="CC0000"/>
                </a:solidFill>
              </a:rPr>
              <a:t>Starodub</a:t>
            </a:r>
            <a:r>
              <a:rPr lang="en-US" sz="1600" dirty="0">
                <a:solidFill>
                  <a:srgbClr val="CC0000"/>
                </a:solidFill>
              </a:rPr>
              <a:t>/PULSE</a:t>
            </a:r>
          </a:p>
          <a:p>
            <a:pPr>
              <a:spcBef>
                <a:spcPct val="50000"/>
              </a:spcBef>
            </a:pPr>
            <a:r>
              <a:rPr lang="en-US" sz="1600" dirty="0">
                <a:solidFill>
                  <a:srgbClr val="CC0000"/>
                </a:solidFill>
              </a:rPr>
              <a:t>Raymond Sierra/PULSE</a:t>
            </a:r>
          </a:p>
          <a:p>
            <a:pPr>
              <a:spcBef>
                <a:spcPct val="50000"/>
              </a:spcBef>
            </a:pPr>
            <a:r>
              <a:rPr lang="en-US" sz="1600" dirty="0" err="1">
                <a:solidFill>
                  <a:srgbClr val="CC0000"/>
                </a:solidFill>
              </a:rPr>
              <a:t>Duah</a:t>
            </a:r>
            <a:r>
              <a:rPr lang="en-US" sz="1600" dirty="0">
                <a:solidFill>
                  <a:srgbClr val="CC0000"/>
                </a:solidFill>
              </a:rPr>
              <a:t> </a:t>
            </a:r>
            <a:r>
              <a:rPr lang="en-US" sz="1600" dirty="0" err="1">
                <a:solidFill>
                  <a:srgbClr val="CC0000"/>
                </a:solidFill>
              </a:rPr>
              <a:t>Loah</a:t>
            </a:r>
            <a:r>
              <a:rPr lang="en-US" sz="1600" dirty="0">
                <a:solidFill>
                  <a:srgbClr val="CC0000"/>
                </a:solidFill>
              </a:rPr>
              <a:t>/PULSE</a:t>
            </a:r>
          </a:p>
          <a:p>
            <a:pPr>
              <a:spcBef>
                <a:spcPct val="50000"/>
              </a:spcBef>
            </a:pPr>
            <a:r>
              <a:rPr lang="en-US" sz="1600" dirty="0" err="1">
                <a:solidFill>
                  <a:srgbClr val="CC0000"/>
                </a:solidFill>
              </a:rPr>
              <a:t>Hartawan</a:t>
            </a:r>
            <a:r>
              <a:rPr lang="en-US" sz="1600" dirty="0">
                <a:solidFill>
                  <a:srgbClr val="CC0000"/>
                </a:solidFill>
              </a:rPr>
              <a:t> </a:t>
            </a:r>
            <a:r>
              <a:rPr lang="en-US" sz="1600" dirty="0" err="1">
                <a:solidFill>
                  <a:srgbClr val="CC0000"/>
                </a:solidFill>
              </a:rPr>
              <a:t>Laksmono</a:t>
            </a:r>
            <a:r>
              <a:rPr lang="en-US" sz="1600" dirty="0">
                <a:solidFill>
                  <a:srgbClr val="CC0000"/>
                </a:solidFill>
              </a:rPr>
              <a:t>/PULSE</a:t>
            </a:r>
          </a:p>
          <a:p>
            <a:pPr>
              <a:spcBef>
                <a:spcPct val="50000"/>
              </a:spcBef>
            </a:pPr>
            <a:r>
              <a:rPr lang="en-US" sz="1600" dirty="0">
                <a:solidFill>
                  <a:srgbClr val="CC0000"/>
                </a:solidFill>
              </a:rPr>
              <a:t>Christina Hampton/PULSE</a:t>
            </a:r>
            <a:endParaRPr lang="sv-SE" sz="1600" dirty="0">
              <a:solidFill>
                <a:srgbClr val="CC0000"/>
              </a:solidFill>
            </a:endParaRPr>
          </a:p>
          <a:p>
            <a:pPr>
              <a:spcBef>
                <a:spcPct val="50000"/>
              </a:spcBef>
            </a:pPr>
            <a:r>
              <a:rPr lang="en-US" sz="1600" dirty="0" err="1">
                <a:solidFill>
                  <a:srgbClr val="CC0000"/>
                </a:solidFill>
              </a:rPr>
              <a:t>Uwe</a:t>
            </a:r>
            <a:r>
              <a:rPr lang="en-US" sz="1600" dirty="0">
                <a:solidFill>
                  <a:srgbClr val="CC0000"/>
                </a:solidFill>
              </a:rPr>
              <a:t> Bergmann/LCLS</a:t>
            </a:r>
            <a:endParaRPr lang="en-US" sz="1600" dirty="0">
              <a:solidFill>
                <a:srgbClr val="FF0000"/>
              </a:solidFill>
            </a:endParaRPr>
          </a:p>
          <a:p>
            <a:pPr>
              <a:spcBef>
                <a:spcPct val="50000"/>
              </a:spcBef>
            </a:pPr>
            <a:r>
              <a:rPr lang="en-US" sz="1600" dirty="0">
                <a:solidFill>
                  <a:srgbClr val="CC0000"/>
                </a:solidFill>
              </a:rPr>
              <a:t>Jan </a:t>
            </a:r>
            <a:r>
              <a:rPr lang="en-US" sz="1600" dirty="0" err="1">
                <a:solidFill>
                  <a:srgbClr val="CC0000"/>
                </a:solidFill>
              </a:rPr>
              <a:t>Feldkamp</a:t>
            </a:r>
            <a:r>
              <a:rPr lang="en-US" sz="1600" dirty="0">
                <a:solidFill>
                  <a:srgbClr val="CC0000"/>
                </a:solidFill>
              </a:rPr>
              <a:t>/LCLS</a:t>
            </a:r>
          </a:p>
          <a:p>
            <a:pPr>
              <a:spcBef>
                <a:spcPct val="50000"/>
              </a:spcBef>
            </a:pPr>
            <a:r>
              <a:rPr lang="en-US" sz="1600" dirty="0">
                <a:solidFill>
                  <a:srgbClr val="CC0000"/>
                </a:solidFill>
              </a:rPr>
              <a:t>Sebastian </a:t>
            </a:r>
            <a:r>
              <a:rPr lang="en-US" sz="1600" dirty="0" err="1">
                <a:solidFill>
                  <a:srgbClr val="CC0000"/>
                </a:solidFill>
              </a:rPr>
              <a:t>Boutet</a:t>
            </a:r>
            <a:r>
              <a:rPr lang="en-US" sz="1600" dirty="0">
                <a:solidFill>
                  <a:srgbClr val="CC0000"/>
                </a:solidFill>
              </a:rPr>
              <a:t>/LCLS</a:t>
            </a:r>
          </a:p>
          <a:p>
            <a:pPr>
              <a:spcBef>
                <a:spcPct val="50000"/>
              </a:spcBef>
            </a:pPr>
            <a:r>
              <a:rPr lang="en-US" sz="1600" dirty="0">
                <a:solidFill>
                  <a:srgbClr val="CC0000"/>
                </a:solidFill>
              </a:rPr>
              <a:t>Garth Williams/LCLS</a:t>
            </a:r>
          </a:p>
          <a:p>
            <a:endParaRPr lang="en-US" dirty="0"/>
          </a:p>
        </p:txBody>
      </p:sp>
    </p:spTree>
    <p:extLst>
      <p:ext uri="{BB962C8B-B14F-4D97-AF65-F5344CB8AC3E}">
        <p14:creationId xmlns:p14="http://schemas.microsoft.com/office/powerpoint/2010/main" val="186991125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normAutofit/>
          </a:bodyPr>
          <a:lstStyle/>
          <a:p>
            <a:pPr eaLnBrk="1" hangingPunct="1">
              <a:defRPr/>
            </a:pPr>
            <a:r>
              <a:rPr lang="en-US" sz="3000" dirty="0">
                <a:latin typeface="Calibri"/>
                <a:cs typeface="Calibri"/>
              </a:rPr>
              <a:t>storage rings and x-ray lasers </a:t>
            </a:r>
            <a:r>
              <a:rPr lang="en-US" sz="3000" dirty="0">
                <a:solidFill>
                  <a:srgbClr val="404040"/>
                </a:solidFill>
                <a:latin typeface="Calibri"/>
                <a:cs typeface="Calibri"/>
              </a:rPr>
              <a:t>today</a:t>
            </a:r>
          </a:p>
        </p:txBody>
      </p:sp>
      <p:sp>
        <p:nvSpPr>
          <p:cNvPr id="78850" name="Freeform 2"/>
          <p:cNvSpPr>
            <a:spLocks/>
          </p:cNvSpPr>
          <p:nvPr/>
        </p:nvSpPr>
        <p:spPr bwMode="auto">
          <a:xfrm>
            <a:off x="2228850" y="3786188"/>
            <a:ext cx="68263" cy="2252662"/>
          </a:xfrm>
          <a:custGeom>
            <a:avLst/>
            <a:gdLst>
              <a:gd name="T0" fmla="*/ 0 w 21600"/>
              <a:gd name="T1" fmla="*/ 2147483647 h 21600"/>
              <a:gd name="T2" fmla="*/ 49372602 w 21600"/>
              <a:gd name="T3" fmla="*/ 2147483647 h 21600"/>
              <a:gd name="T4" fmla="*/ 107463799 w 21600"/>
              <a:gd name="T5" fmla="*/ 0 h 21600"/>
              <a:gd name="T6" fmla="*/ 158291841 w 21600"/>
              <a:gd name="T7" fmla="*/ 2147483647 h 21600"/>
              <a:gd name="T8" fmla="*/ 214928489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851" name="Line 3"/>
          <p:cNvSpPr>
            <a:spLocks noChangeShapeType="1"/>
          </p:cNvSpPr>
          <p:nvPr/>
        </p:nvSpPr>
        <p:spPr bwMode="auto">
          <a:xfrm rot="10800000" flipH="1">
            <a:off x="2263775" y="3354388"/>
            <a:ext cx="0" cy="347662"/>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852" name="Line 4"/>
          <p:cNvSpPr>
            <a:spLocks noChangeShapeType="1"/>
          </p:cNvSpPr>
          <p:nvPr/>
        </p:nvSpPr>
        <p:spPr bwMode="auto">
          <a:xfrm rot="10800000" flipH="1">
            <a:off x="6362700" y="3319463"/>
            <a:ext cx="0" cy="363537"/>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853" name="Line 5"/>
          <p:cNvSpPr>
            <a:spLocks noChangeShapeType="1"/>
          </p:cNvSpPr>
          <p:nvPr/>
        </p:nvSpPr>
        <p:spPr bwMode="auto">
          <a:xfrm>
            <a:off x="2052638" y="4805363"/>
            <a:ext cx="198437" cy="0"/>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854" name="Line 6"/>
          <p:cNvSpPr>
            <a:spLocks noChangeShapeType="1"/>
          </p:cNvSpPr>
          <p:nvPr/>
        </p:nvSpPr>
        <p:spPr bwMode="auto">
          <a:xfrm flipH="1">
            <a:off x="2263775" y="4805363"/>
            <a:ext cx="198438" cy="0"/>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855" name="Rectangle 7"/>
          <p:cNvSpPr>
            <a:spLocks/>
          </p:cNvSpPr>
          <p:nvPr/>
        </p:nvSpPr>
        <p:spPr bwMode="auto">
          <a:xfrm>
            <a:off x="455613" y="5221288"/>
            <a:ext cx="617537"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22856" tIns="22856" rIns="22856" bIns="22856"/>
          <a:lstStyle/>
          <a:p>
            <a:pPr algn="ctr" defTabSz="914400" fontAlgn="base">
              <a:spcBef>
                <a:spcPct val="0"/>
              </a:spcBef>
              <a:spcAft>
                <a:spcPct val="0"/>
              </a:spcAft>
            </a:pPr>
            <a:r>
              <a:rPr lang="en-US" sz="1600" b="1" smtClean="0">
                <a:solidFill>
                  <a:srgbClr val="000000"/>
                </a:solidFill>
                <a:latin typeface="Arial" charset="0"/>
                <a:ea typeface="ＭＳ Ｐゴシック" charset="0"/>
                <a:cs typeface="Arial" charset="0"/>
                <a:sym typeface="Arial" charset="0"/>
              </a:rPr>
              <a:t>LCLS</a:t>
            </a:r>
          </a:p>
        </p:txBody>
      </p:sp>
      <p:sp>
        <p:nvSpPr>
          <p:cNvPr id="78856" name="Line 8"/>
          <p:cNvSpPr>
            <a:spLocks noChangeShapeType="1"/>
          </p:cNvSpPr>
          <p:nvPr/>
        </p:nvSpPr>
        <p:spPr bwMode="auto">
          <a:xfrm rot="10800000" flipH="1">
            <a:off x="1152525" y="6043613"/>
            <a:ext cx="41719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7885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00" y="5529263"/>
            <a:ext cx="747713"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8" name="Line 10"/>
          <p:cNvSpPr>
            <a:spLocks noChangeShapeType="1"/>
          </p:cNvSpPr>
          <p:nvPr/>
        </p:nvSpPr>
        <p:spPr bwMode="auto">
          <a:xfrm rot="10800000" flipH="1">
            <a:off x="5395913" y="6046788"/>
            <a:ext cx="31083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859" name="Line 11"/>
          <p:cNvSpPr>
            <a:spLocks noChangeShapeType="1"/>
          </p:cNvSpPr>
          <p:nvPr/>
        </p:nvSpPr>
        <p:spPr bwMode="auto">
          <a:xfrm flipH="1">
            <a:off x="5368925" y="5964238"/>
            <a:ext cx="42863" cy="161925"/>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860" name="Line 12"/>
          <p:cNvSpPr>
            <a:spLocks noChangeShapeType="1"/>
          </p:cNvSpPr>
          <p:nvPr/>
        </p:nvSpPr>
        <p:spPr bwMode="auto">
          <a:xfrm flipH="1">
            <a:off x="5305425" y="5967413"/>
            <a:ext cx="42863" cy="160337"/>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78861"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975" y="2709863"/>
            <a:ext cx="7889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8862" name="Rectangle 14"/>
          <p:cNvSpPr>
            <a:spLocks/>
          </p:cNvSpPr>
          <p:nvPr/>
        </p:nvSpPr>
        <p:spPr bwMode="auto">
          <a:xfrm>
            <a:off x="374650" y="2362200"/>
            <a:ext cx="88265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22856" tIns="22856" rIns="22856" bIns="22856"/>
          <a:lstStyle/>
          <a:p>
            <a:pPr algn="ctr" defTabSz="914400" fontAlgn="base">
              <a:spcBef>
                <a:spcPct val="0"/>
              </a:spcBef>
              <a:spcAft>
                <a:spcPct val="0"/>
              </a:spcAft>
            </a:pPr>
            <a:r>
              <a:rPr lang="en-US" sz="1600" b="1" smtClean="0">
                <a:solidFill>
                  <a:srgbClr val="000000"/>
                </a:solidFill>
                <a:latin typeface="Arial" charset="0"/>
                <a:ea typeface="ＭＳ Ｐゴシック" charset="0"/>
                <a:cs typeface="Arial" charset="0"/>
                <a:sym typeface="Arial" charset="0"/>
              </a:rPr>
              <a:t>NSLS-II</a:t>
            </a:r>
          </a:p>
        </p:txBody>
      </p:sp>
      <p:sp>
        <p:nvSpPr>
          <p:cNvPr id="78863" name="Line 15"/>
          <p:cNvSpPr>
            <a:spLocks noChangeShapeType="1"/>
          </p:cNvSpPr>
          <p:nvPr/>
        </p:nvSpPr>
        <p:spPr bwMode="auto">
          <a:xfrm>
            <a:off x="1190625" y="2960688"/>
            <a:ext cx="7316788" cy="317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nvGrpSpPr>
          <p:cNvPr id="78864" name="Group 16"/>
          <p:cNvGrpSpPr>
            <a:grpSpLocks/>
          </p:cNvGrpSpPr>
          <p:nvPr/>
        </p:nvGrpSpPr>
        <p:grpSpPr bwMode="auto">
          <a:xfrm>
            <a:off x="1482725" y="2832100"/>
            <a:ext cx="250825" cy="125413"/>
            <a:chOff x="0" y="0"/>
            <a:chExt cx="176" cy="88"/>
          </a:xfrm>
        </p:grpSpPr>
        <p:sp>
          <p:nvSpPr>
            <p:cNvPr id="79012" name="Freeform 17"/>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9013" name="Line 18"/>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grpSp>
        <p:nvGrpSpPr>
          <p:cNvPr id="78865" name="Group 19"/>
          <p:cNvGrpSpPr>
            <a:grpSpLocks/>
          </p:cNvGrpSpPr>
          <p:nvPr/>
        </p:nvGrpSpPr>
        <p:grpSpPr bwMode="auto">
          <a:xfrm>
            <a:off x="1635125" y="2835275"/>
            <a:ext cx="252413" cy="125413"/>
            <a:chOff x="0" y="0"/>
            <a:chExt cx="176" cy="88"/>
          </a:xfrm>
        </p:grpSpPr>
        <p:sp>
          <p:nvSpPr>
            <p:cNvPr id="79010" name="Freeform 20"/>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9011" name="Line 21"/>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grpSp>
        <p:nvGrpSpPr>
          <p:cNvPr id="78866" name="Group 22"/>
          <p:cNvGrpSpPr>
            <a:grpSpLocks/>
          </p:cNvGrpSpPr>
          <p:nvPr/>
        </p:nvGrpSpPr>
        <p:grpSpPr bwMode="auto">
          <a:xfrm>
            <a:off x="1784350" y="2835275"/>
            <a:ext cx="250825" cy="125413"/>
            <a:chOff x="0" y="0"/>
            <a:chExt cx="176" cy="88"/>
          </a:xfrm>
        </p:grpSpPr>
        <p:sp>
          <p:nvSpPr>
            <p:cNvPr id="79008" name="Freeform 23"/>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9009" name="Line 24"/>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grpSp>
        <p:nvGrpSpPr>
          <p:cNvPr id="78867" name="Group 25"/>
          <p:cNvGrpSpPr>
            <a:grpSpLocks/>
          </p:cNvGrpSpPr>
          <p:nvPr/>
        </p:nvGrpSpPr>
        <p:grpSpPr bwMode="auto">
          <a:xfrm>
            <a:off x="1933575" y="2835275"/>
            <a:ext cx="250825" cy="125413"/>
            <a:chOff x="0" y="0"/>
            <a:chExt cx="176" cy="88"/>
          </a:xfrm>
        </p:grpSpPr>
        <p:sp>
          <p:nvSpPr>
            <p:cNvPr id="79006" name="Freeform 26"/>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9007" name="Line 27"/>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grpSp>
        <p:nvGrpSpPr>
          <p:cNvPr id="78868" name="Group 28"/>
          <p:cNvGrpSpPr>
            <a:grpSpLocks/>
          </p:cNvGrpSpPr>
          <p:nvPr/>
        </p:nvGrpSpPr>
        <p:grpSpPr bwMode="auto">
          <a:xfrm>
            <a:off x="2092325" y="2835275"/>
            <a:ext cx="252413" cy="125413"/>
            <a:chOff x="0" y="0"/>
            <a:chExt cx="176" cy="88"/>
          </a:xfrm>
        </p:grpSpPr>
        <p:sp>
          <p:nvSpPr>
            <p:cNvPr id="79004" name="Freeform 29"/>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9005" name="Line 30"/>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grpSp>
        <p:nvGrpSpPr>
          <p:cNvPr id="78869" name="Group 31"/>
          <p:cNvGrpSpPr>
            <a:grpSpLocks/>
          </p:cNvGrpSpPr>
          <p:nvPr/>
        </p:nvGrpSpPr>
        <p:grpSpPr bwMode="auto">
          <a:xfrm>
            <a:off x="2241550" y="2835275"/>
            <a:ext cx="250825" cy="125413"/>
            <a:chOff x="0" y="0"/>
            <a:chExt cx="176" cy="88"/>
          </a:xfrm>
        </p:grpSpPr>
        <p:sp>
          <p:nvSpPr>
            <p:cNvPr id="79002" name="Freeform 32"/>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9003" name="Line 33"/>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grpSp>
        <p:nvGrpSpPr>
          <p:cNvPr id="78870" name="Group 34"/>
          <p:cNvGrpSpPr>
            <a:grpSpLocks/>
          </p:cNvGrpSpPr>
          <p:nvPr/>
        </p:nvGrpSpPr>
        <p:grpSpPr bwMode="auto">
          <a:xfrm>
            <a:off x="2390775" y="2835275"/>
            <a:ext cx="250825" cy="125413"/>
            <a:chOff x="0" y="0"/>
            <a:chExt cx="176" cy="88"/>
          </a:xfrm>
        </p:grpSpPr>
        <p:sp>
          <p:nvSpPr>
            <p:cNvPr id="79000" name="Freeform 35"/>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9001" name="Line 36"/>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grpSp>
        <p:nvGrpSpPr>
          <p:cNvPr id="78871" name="Group 37"/>
          <p:cNvGrpSpPr>
            <a:grpSpLocks/>
          </p:cNvGrpSpPr>
          <p:nvPr/>
        </p:nvGrpSpPr>
        <p:grpSpPr bwMode="auto">
          <a:xfrm>
            <a:off x="2538413" y="2835275"/>
            <a:ext cx="252412" cy="125413"/>
            <a:chOff x="0" y="0"/>
            <a:chExt cx="176" cy="88"/>
          </a:xfrm>
        </p:grpSpPr>
        <p:sp>
          <p:nvSpPr>
            <p:cNvPr id="78998" name="Freeform 38"/>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99" name="Line 39"/>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grpSp>
        <p:nvGrpSpPr>
          <p:cNvPr id="78872" name="Group 40"/>
          <p:cNvGrpSpPr>
            <a:grpSpLocks/>
          </p:cNvGrpSpPr>
          <p:nvPr/>
        </p:nvGrpSpPr>
        <p:grpSpPr bwMode="auto">
          <a:xfrm>
            <a:off x="2676525" y="2835275"/>
            <a:ext cx="250825" cy="125413"/>
            <a:chOff x="0" y="0"/>
            <a:chExt cx="176" cy="88"/>
          </a:xfrm>
        </p:grpSpPr>
        <p:sp>
          <p:nvSpPr>
            <p:cNvPr id="78996" name="Freeform 41"/>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97" name="Line 42"/>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grpSp>
        <p:nvGrpSpPr>
          <p:cNvPr id="78873" name="Group 43"/>
          <p:cNvGrpSpPr>
            <a:grpSpLocks/>
          </p:cNvGrpSpPr>
          <p:nvPr/>
        </p:nvGrpSpPr>
        <p:grpSpPr bwMode="auto">
          <a:xfrm>
            <a:off x="2824163" y="2835275"/>
            <a:ext cx="252412" cy="125413"/>
            <a:chOff x="0" y="0"/>
            <a:chExt cx="176" cy="88"/>
          </a:xfrm>
        </p:grpSpPr>
        <p:sp>
          <p:nvSpPr>
            <p:cNvPr id="78994" name="Freeform 44"/>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95" name="Line 45"/>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grpSp>
        <p:nvGrpSpPr>
          <p:cNvPr id="78874" name="Group 46"/>
          <p:cNvGrpSpPr>
            <a:grpSpLocks/>
          </p:cNvGrpSpPr>
          <p:nvPr/>
        </p:nvGrpSpPr>
        <p:grpSpPr bwMode="auto">
          <a:xfrm>
            <a:off x="2973388" y="2835275"/>
            <a:ext cx="250825" cy="125413"/>
            <a:chOff x="0" y="0"/>
            <a:chExt cx="176" cy="88"/>
          </a:xfrm>
        </p:grpSpPr>
        <p:sp>
          <p:nvSpPr>
            <p:cNvPr id="78992" name="Freeform 47"/>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93" name="Line 48"/>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grpSp>
        <p:nvGrpSpPr>
          <p:cNvPr id="78875" name="Group 49"/>
          <p:cNvGrpSpPr>
            <a:grpSpLocks/>
          </p:cNvGrpSpPr>
          <p:nvPr/>
        </p:nvGrpSpPr>
        <p:grpSpPr bwMode="auto">
          <a:xfrm>
            <a:off x="3121025" y="2835275"/>
            <a:ext cx="252413" cy="125413"/>
            <a:chOff x="0" y="0"/>
            <a:chExt cx="176" cy="88"/>
          </a:xfrm>
        </p:grpSpPr>
        <p:sp>
          <p:nvSpPr>
            <p:cNvPr id="78990" name="Freeform 50"/>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91" name="Line 51"/>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grpSp>
        <p:nvGrpSpPr>
          <p:cNvPr id="78876" name="Group 52"/>
          <p:cNvGrpSpPr>
            <a:grpSpLocks/>
          </p:cNvGrpSpPr>
          <p:nvPr/>
        </p:nvGrpSpPr>
        <p:grpSpPr bwMode="auto">
          <a:xfrm>
            <a:off x="3281363" y="2835275"/>
            <a:ext cx="252412" cy="125413"/>
            <a:chOff x="0" y="0"/>
            <a:chExt cx="176" cy="88"/>
          </a:xfrm>
        </p:grpSpPr>
        <p:sp>
          <p:nvSpPr>
            <p:cNvPr id="78988" name="Freeform 53"/>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89" name="Line 54"/>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grpSp>
        <p:nvGrpSpPr>
          <p:cNvPr id="78877" name="Group 55"/>
          <p:cNvGrpSpPr>
            <a:grpSpLocks/>
          </p:cNvGrpSpPr>
          <p:nvPr/>
        </p:nvGrpSpPr>
        <p:grpSpPr bwMode="auto">
          <a:xfrm>
            <a:off x="3430588" y="2835275"/>
            <a:ext cx="250825" cy="125413"/>
            <a:chOff x="0" y="0"/>
            <a:chExt cx="176" cy="88"/>
          </a:xfrm>
        </p:grpSpPr>
        <p:sp>
          <p:nvSpPr>
            <p:cNvPr id="78986" name="Freeform 56"/>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87" name="Line 57"/>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grpSp>
        <p:nvGrpSpPr>
          <p:cNvPr id="78878" name="Group 58"/>
          <p:cNvGrpSpPr>
            <a:grpSpLocks/>
          </p:cNvGrpSpPr>
          <p:nvPr/>
        </p:nvGrpSpPr>
        <p:grpSpPr bwMode="auto">
          <a:xfrm>
            <a:off x="3578225" y="2835275"/>
            <a:ext cx="252413" cy="125413"/>
            <a:chOff x="0" y="0"/>
            <a:chExt cx="176" cy="88"/>
          </a:xfrm>
        </p:grpSpPr>
        <p:sp>
          <p:nvSpPr>
            <p:cNvPr id="78984" name="Freeform 59"/>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85" name="Line 60"/>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grpSp>
        <p:nvGrpSpPr>
          <p:cNvPr id="78879" name="Group 61"/>
          <p:cNvGrpSpPr>
            <a:grpSpLocks/>
          </p:cNvGrpSpPr>
          <p:nvPr/>
        </p:nvGrpSpPr>
        <p:grpSpPr bwMode="auto">
          <a:xfrm>
            <a:off x="3727450" y="2835275"/>
            <a:ext cx="250825" cy="125413"/>
            <a:chOff x="0" y="0"/>
            <a:chExt cx="176" cy="88"/>
          </a:xfrm>
        </p:grpSpPr>
        <p:sp>
          <p:nvSpPr>
            <p:cNvPr id="78982" name="Freeform 62"/>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83" name="Line 63"/>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grpSp>
        <p:nvGrpSpPr>
          <p:cNvPr id="78880" name="Group 64"/>
          <p:cNvGrpSpPr>
            <a:grpSpLocks/>
          </p:cNvGrpSpPr>
          <p:nvPr/>
        </p:nvGrpSpPr>
        <p:grpSpPr bwMode="auto">
          <a:xfrm>
            <a:off x="3876675" y="2835275"/>
            <a:ext cx="250825" cy="125413"/>
            <a:chOff x="0" y="0"/>
            <a:chExt cx="176" cy="88"/>
          </a:xfrm>
        </p:grpSpPr>
        <p:sp>
          <p:nvSpPr>
            <p:cNvPr id="78980" name="Freeform 65"/>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81" name="Line 66"/>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grpSp>
        <p:nvGrpSpPr>
          <p:cNvPr id="78881" name="Group 67"/>
          <p:cNvGrpSpPr>
            <a:grpSpLocks/>
          </p:cNvGrpSpPr>
          <p:nvPr/>
        </p:nvGrpSpPr>
        <p:grpSpPr bwMode="auto">
          <a:xfrm>
            <a:off x="4024313" y="2835275"/>
            <a:ext cx="252412" cy="125413"/>
            <a:chOff x="0" y="0"/>
            <a:chExt cx="176" cy="88"/>
          </a:xfrm>
        </p:grpSpPr>
        <p:sp>
          <p:nvSpPr>
            <p:cNvPr id="78978" name="Freeform 68"/>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79" name="Line 69"/>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grpSp>
        <p:nvGrpSpPr>
          <p:cNvPr id="78882" name="Group 70"/>
          <p:cNvGrpSpPr>
            <a:grpSpLocks/>
          </p:cNvGrpSpPr>
          <p:nvPr/>
        </p:nvGrpSpPr>
        <p:grpSpPr bwMode="auto">
          <a:xfrm>
            <a:off x="4173538" y="2835275"/>
            <a:ext cx="250825" cy="125413"/>
            <a:chOff x="0" y="0"/>
            <a:chExt cx="176" cy="88"/>
          </a:xfrm>
        </p:grpSpPr>
        <p:sp>
          <p:nvSpPr>
            <p:cNvPr id="78976" name="Freeform 71"/>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77" name="Line 72"/>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grpSp>
        <p:nvGrpSpPr>
          <p:cNvPr id="78883" name="Group 73"/>
          <p:cNvGrpSpPr>
            <a:grpSpLocks/>
          </p:cNvGrpSpPr>
          <p:nvPr/>
        </p:nvGrpSpPr>
        <p:grpSpPr bwMode="auto">
          <a:xfrm>
            <a:off x="4321175" y="2835275"/>
            <a:ext cx="252413" cy="125413"/>
            <a:chOff x="0" y="0"/>
            <a:chExt cx="176" cy="88"/>
          </a:xfrm>
        </p:grpSpPr>
        <p:sp>
          <p:nvSpPr>
            <p:cNvPr id="78974" name="Freeform 74"/>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75" name="Line 75"/>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grpSp>
        <p:nvGrpSpPr>
          <p:cNvPr id="78884" name="Group 76"/>
          <p:cNvGrpSpPr>
            <a:grpSpLocks/>
          </p:cNvGrpSpPr>
          <p:nvPr/>
        </p:nvGrpSpPr>
        <p:grpSpPr bwMode="auto">
          <a:xfrm>
            <a:off x="4481513" y="2835275"/>
            <a:ext cx="252412" cy="125413"/>
            <a:chOff x="0" y="0"/>
            <a:chExt cx="176" cy="88"/>
          </a:xfrm>
        </p:grpSpPr>
        <p:sp>
          <p:nvSpPr>
            <p:cNvPr id="78972" name="Freeform 77"/>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73" name="Line 78"/>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grpSp>
        <p:nvGrpSpPr>
          <p:cNvPr id="78885" name="Group 79"/>
          <p:cNvGrpSpPr>
            <a:grpSpLocks/>
          </p:cNvGrpSpPr>
          <p:nvPr/>
        </p:nvGrpSpPr>
        <p:grpSpPr bwMode="auto">
          <a:xfrm>
            <a:off x="4630738" y="2835275"/>
            <a:ext cx="250825" cy="125413"/>
            <a:chOff x="0" y="0"/>
            <a:chExt cx="176" cy="88"/>
          </a:xfrm>
        </p:grpSpPr>
        <p:sp>
          <p:nvSpPr>
            <p:cNvPr id="78970" name="Freeform 80"/>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71" name="Line 81"/>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grpSp>
        <p:nvGrpSpPr>
          <p:cNvPr id="78886" name="Group 82"/>
          <p:cNvGrpSpPr>
            <a:grpSpLocks/>
          </p:cNvGrpSpPr>
          <p:nvPr/>
        </p:nvGrpSpPr>
        <p:grpSpPr bwMode="auto">
          <a:xfrm>
            <a:off x="4778375" y="2835275"/>
            <a:ext cx="252413" cy="125413"/>
            <a:chOff x="0" y="0"/>
            <a:chExt cx="176" cy="88"/>
          </a:xfrm>
        </p:grpSpPr>
        <p:sp>
          <p:nvSpPr>
            <p:cNvPr id="78968" name="Freeform 83"/>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69" name="Line 84"/>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grpSp>
        <p:nvGrpSpPr>
          <p:cNvPr id="78887" name="Group 85"/>
          <p:cNvGrpSpPr>
            <a:grpSpLocks/>
          </p:cNvGrpSpPr>
          <p:nvPr/>
        </p:nvGrpSpPr>
        <p:grpSpPr bwMode="auto">
          <a:xfrm>
            <a:off x="4927600" y="2835275"/>
            <a:ext cx="250825" cy="125413"/>
            <a:chOff x="0" y="0"/>
            <a:chExt cx="176" cy="88"/>
          </a:xfrm>
        </p:grpSpPr>
        <p:sp>
          <p:nvSpPr>
            <p:cNvPr id="78966" name="Freeform 86"/>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67" name="Line 87"/>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grpSp>
        <p:nvGrpSpPr>
          <p:cNvPr id="78888" name="Group 88"/>
          <p:cNvGrpSpPr>
            <a:grpSpLocks/>
          </p:cNvGrpSpPr>
          <p:nvPr/>
        </p:nvGrpSpPr>
        <p:grpSpPr bwMode="auto">
          <a:xfrm>
            <a:off x="5064125" y="2835275"/>
            <a:ext cx="252413" cy="125413"/>
            <a:chOff x="0" y="0"/>
            <a:chExt cx="176" cy="88"/>
          </a:xfrm>
        </p:grpSpPr>
        <p:sp>
          <p:nvSpPr>
            <p:cNvPr id="78964" name="Freeform 89"/>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65" name="Line 90"/>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grpSp>
        <p:nvGrpSpPr>
          <p:cNvPr id="78889" name="Group 91"/>
          <p:cNvGrpSpPr>
            <a:grpSpLocks/>
          </p:cNvGrpSpPr>
          <p:nvPr/>
        </p:nvGrpSpPr>
        <p:grpSpPr bwMode="auto">
          <a:xfrm>
            <a:off x="5213350" y="2835275"/>
            <a:ext cx="250825" cy="125413"/>
            <a:chOff x="0" y="0"/>
            <a:chExt cx="176" cy="88"/>
          </a:xfrm>
        </p:grpSpPr>
        <p:sp>
          <p:nvSpPr>
            <p:cNvPr id="78962" name="Freeform 92"/>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63" name="Line 93"/>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grpSp>
        <p:nvGrpSpPr>
          <p:cNvPr id="78890" name="Group 94"/>
          <p:cNvGrpSpPr>
            <a:grpSpLocks/>
          </p:cNvGrpSpPr>
          <p:nvPr/>
        </p:nvGrpSpPr>
        <p:grpSpPr bwMode="auto">
          <a:xfrm>
            <a:off x="5362575" y="2835275"/>
            <a:ext cx="250825" cy="125413"/>
            <a:chOff x="0" y="0"/>
            <a:chExt cx="176" cy="88"/>
          </a:xfrm>
        </p:grpSpPr>
        <p:sp>
          <p:nvSpPr>
            <p:cNvPr id="78960" name="Freeform 95"/>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61" name="Line 96"/>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grpSp>
        <p:nvGrpSpPr>
          <p:cNvPr id="78891" name="Group 97"/>
          <p:cNvGrpSpPr>
            <a:grpSpLocks/>
          </p:cNvGrpSpPr>
          <p:nvPr/>
        </p:nvGrpSpPr>
        <p:grpSpPr bwMode="auto">
          <a:xfrm>
            <a:off x="5510213" y="2835275"/>
            <a:ext cx="252412" cy="125413"/>
            <a:chOff x="0" y="0"/>
            <a:chExt cx="176" cy="88"/>
          </a:xfrm>
        </p:grpSpPr>
        <p:sp>
          <p:nvSpPr>
            <p:cNvPr id="78958" name="Freeform 98"/>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59" name="Line 99"/>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grpSp>
        <p:nvGrpSpPr>
          <p:cNvPr id="78892" name="Group 100"/>
          <p:cNvGrpSpPr>
            <a:grpSpLocks/>
          </p:cNvGrpSpPr>
          <p:nvPr/>
        </p:nvGrpSpPr>
        <p:grpSpPr bwMode="auto">
          <a:xfrm>
            <a:off x="5670550" y="2835275"/>
            <a:ext cx="250825" cy="125413"/>
            <a:chOff x="0" y="0"/>
            <a:chExt cx="176" cy="88"/>
          </a:xfrm>
        </p:grpSpPr>
        <p:sp>
          <p:nvSpPr>
            <p:cNvPr id="78956" name="Freeform 101"/>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57" name="Line 102"/>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grpSp>
        <p:nvGrpSpPr>
          <p:cNvPr id="78893" name="Group 103"/>
          <p:cNvGrpSpPr>
            <a:grpSpLocks/>
          </p:cNvGrpSpPr>
          <p:nvPr/>
        </p:nvGrpSpPr>
        <p:grpSpPr bwMode="auto">
          <a:xfrm>
            <a:off x="5819775" y="2835275"/>
            <a:ext cx="250825" cy="125413"/>
            <a:chOff x="0" y="0"/>
            <a:chExt cx="176" cy="88"/>
          </a:xfrm>
        </p:grpSpPr>
        <p:sp>
          <p:nvSpPr>
            <p:cNvPr id="78954" name="Freeform 104"/>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55" name="Line 105"/>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grpSp>
        <p:nvGrpSpPr>
          <p:cNvPr id="78894" name="Group 106"/>
          <p:cNvGrpSpPr>
            <a:grpSpLocks/>
          </p:cNvGrpSpPr>
          <p:nvPr/>
        </p:nvGrpSpPr>
        <p:grpSpPr bwMode="auto">
          <a:xfrm>
            <a:off x="5967413" y="2835275"/>
            <a:ext cx="252412" cy="125413"/>
            <a:chOff x="0" y="0"/>
            <a:chExt cx="176" cy="88"/>
          </a:xfrm>
        </p:grpSpPr>
        <p:sp>
          <p:nvSpPr>
            <p:cNvPr id="78952" name="Freeform 107"/>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53" name="Line 108"/>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grpSp>
        <p:nvGrpSpPr>
          <p:cNvPr id="78895" name="Group 109"/>
          <p:cNvGrpSpPr>
            <a:grpSpLocks/>
          </p:cNvGrpSpPr>
          <p:nvPr/>
        </p:nvGrpSpPr>
        <p:grpSpPr bwMode="auto">
          <a:xfrm>
            <a:off x="6116638" y="2835275"/>
            <a:ext cx="250825" cy="125413"/>
            <a:chOff x="0" y="0"/>
            <a:chExt cx="176" cy="88"/>
          </a:xfrm>
        </p:grpSpPr>
        <p:sp>
          <p:nvSpPr>
            <p:cNvPr id="78950" name="Freeform 110"/>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51" name="Line 111"/>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grpSp>
        <p:nvGrpSpPr>
          <p:cNvPr id="78896" name="Group 112"/>
          <p:cNvGrpSpPr>
            <a:grpSpLocks/>
          </p:cNvGrpSpPr>
          <p:nvPr/>
        </p:nvGrpSpPr>
        <p:grpSpPr bwMode="auto">
          <a:xfrm>
            <a:off x="6264275" y="2835275"/>
            <a:ext cx="252413" cy="125413"/>
            <a:chOff x="0" y="0"/>
            <a:chExt cx="176" cy="88"/>
          </a:xfrm>
        </p:grpSpPr>
        <p:sp>
          <p:nvSpPr>
            <p:cNvPr id="78948" name="Freeform 113"/>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49" name="Line 114"/>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grpSp>
        <p:nvGrpSpPr>
          <p:cNvPr id="78897" name="Group 115"/>
          <p:cNvGrpSpPr>
            <a:grpSpLocks/>
          </p:cNvGrpSpPr>
          <p:nvPr/>
        </p:nvGrpSpPr>
        <p:grpSpPr bwMode="auto">
          <a:xfrm>
            <a:off x="6413500" y="2835275"/>
            <a:ext cx="250825" cy="125413"/>
            <a:chOff x="0" y="0"/>
            <a:chExt cx="176" cy="88"/>
          </a:xfrm>
        </p:grpSpPr>
        <p:sp>
          <p:nvSpPr>
            <p:cNvPr id="78946" name="Freeform 116"/>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47" name="Line 117"/>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grpSp>
        <p:nvGrpSpPr>
          <p:cNvPr id="78898" name="Group 118"/>
          <p:cNvGrpSpPr>
            <a:grpSpLocks/>
          </p:cNvGrpSpPr>
          <p:nvPr/>
        </p:nvGrpSpPr>
        <p:grpSpPr bwMode="auto">
          <a:xfrm>
            <a:off x="6562725" y="2835275"/>
            <a:ext cx="250825" cy="125413"/>
            <a:chOff x="0" y="0"/>
            <a:chExt cx="176" cy="88"/>
          </a:xfrm>
        </p:grpSpPr>
        <p:sp>
          <p:nvSpPr>
            <p:cNvPr id="78944" name="Freeform 119"/>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45" name="Line 120"/>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grpSp>
        <p:nvGrpSpPr>
          <p:cNvPr id="78899" name="Group 121"/>
          <p:cNvGrpSpPr>
            <a:grpSpLocks/>
          </p:cNvGrpSpPr>
          <p:nvPr/>
        </p:nvGrpSpPr>
        <p:grpSpPr bwMode="auto">
          <a:xfrm>
            <a:off x="6710363" y="2835275"/>
            <a:ext cx="252412" cy="125413"/>
            <a:chOff x="0" y="0"/>
            <a:chExt cx="176" cy="88"/>
          </a:xfrm>
        </p:grpSpPr>
        <p:sp>
          <p:nvSpPr>
            <p:cNvPr id="78942" name="Freeform 122"/>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43" name="Line 123"/>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grpSp>
        <p:nvGrpSpPr>
          <p:cNvPr id="78900" name="Group 124"/>
          <p:cNvGrpSpPr>
            <a:grpSpLocks/>
          </p:cNvGrpSpPr>
          <p:nvPr/>
        </p:nvGrpSpPr>
        <p:grpSpPr bwMode="auto">
          <a:xfrm>
            <a:off x="6870700" y="2835275"/>
            <a:ext cx="250825" cy="125413"/>
            <a:chOff x="0" y="0"/>
            <a:chExt cx="176" cy="88"/>
          </a:xfrm>
        </p:grpSpPr>
        <p:sp>
          <p:nvSpPr>
            <p:cNvPr id="78940" name="Freeform 125"/>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41" name="Line 126"/>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grpSp>
        <p:nvGrpSpPr>
          <p:cNvPr id="78901" name="Group 127"/>
          <p:cNvGrpSpPr>
            <a:grpSpLocks/>
          </p:cNvGrpSpPr>
          <p:nvPr/>
        </p:nvGrpSpPr>
        <p:grpSpPr bwMode="auto">
          <a:xfrm>
            <a:off x="7019925" y="2835275"/>
            <a:ext cx="250825" cy="125413"/>
            <a:chOff x="0" y="0"/>
            <a:chExt cx="176" cy="88"/>
          </a:xfrm>
        </p:grpSpPr>
        <p:sp>
          <p:nvSpPr>
            <p:cNvPr id="78938" name="Freeform 128"/>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39" name="Line 129"/>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grpSp>
        <p:nvGrpSpPr>
          <p:cNvPr id="78902" name="Group 130"/>
          <p:cNvGrpSpPr>
            <a:grpSpLocks/>
          </p:cNvGrpSpPr>
          <p:nvPr/>
        </p:nvGrpSpPr>
        <p:grpSpPr bwMode="auto">
          <a:xfrm>
            <a:off x="7167563" y="2835275"/>
            <a:ext cx="252412" cy="125413"/>
            <a:chOff x="0" y="0"/>
            <a:chExt cx="176" cy="88"/>
          </a:xfrm>
        </p:grpSpPr>
        <p:sp>
          <p:nvSpPr>
            <p:cNvPr id="78936" name="Freeform 131"/>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37" name="Line 132"/>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sp>
        <p:nvSpPr>
          <p:cNvPr id="78903" name="Line 133"/>
          <p:cNvSpPr>
            <a:spLocks noChangeShapeType="1"/>
          </p:cNvSpPr>
          <p:nvPr/>
        </p:nvSpPr>
        <p:spPr bwMode="auto">
          <a:xfrm rot="10800000" flipH="1">
            <a:off x="4116388" y="2366963"/>
            <a:ext cx="0" cy="433387"/>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04" name="Line 134"/>
          <p:cNvSpPr>
            <a:spLocks noChangeShapeType="1"/>
          </p:cNvSpPr>
          <p:nvPr/>
        </p:nvSpPr>
        <p:spPr bwMode="auto">
          <a:xfrm rot="10800000" flipH="1">
            <a:off x="4287838" y="2366963"/>
            <a:ext cx="0" cy="43180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05" name="Line 135"/>
          <p:cNvSpPr>
            <a:spLocks noChangeShapeType="1"/>
          </p:cNvSpPr>
          <p:nvPr/>
        </p:nvSpPr>
        <p:spPr bwMode="auto">
          <a:xfrm>
            <a:off x="3897313" y="2560638"/>
            <a:ext cx="222250" cy="0"/>
          </a:xfrm>
          <a:prstGeom prst="line">
            <a:avLst/>
          </a:prstGeom>
          <a:noFill/>
          <a:ln w="25400">
            <a:solidFill>
              <a:srgbClr val="0C0CFD"/>
            </a:solidFill>
            <a:miter lim="800000"/>
            <a:headEnd/>
            <a:tailEnd type="stealth" w="med" len="me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06" name="Line 136"/>
          <p:cNvSpPr>
            <a:spLocks noChangeShapeType="1"/>
          </p:cNvSpPr>
          <p:nvPr/>
        </p:nvSpPr>
        <p:spPr bwMode="auto">
          <a:xfrm>
            <a:off x="4287838" y="2560638"/>
            <a:ext cx="220662" cy="0"/>
          </a:xfrm>
          <a:prstGeom prst="line">
            <a:avLst/>
          </a:prstGeom>
          <a:noFill/>
          <a:ln w="25400">
            <a:solidFill>
              <a:srgbClr val="0C0CFD"/>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07" name="Line 137"/>
          <p:cNvSpPr>
            <a:spLocks noChangeShapeType="1"/>
          </p:cNvSpPr>
          <p:nvPr/>
        </p:nvSpPr>
        <p:spPr bwMode="auto">
          <a:xfrm rot="10800000" flipH="1">
            <a:off x="2162175" y="2338388"/>
            <a:ext cx="0" cy="5461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08" name="Line 138"/>
          <p:cNvSpPr>
            <a:spLocks noChangeShapeType="1"/>
          </p:cNvSpPr>
          <p:nvPr/>
        </p:nvSpPr>
        <p:spPr bwMode="auto">
          <a:xfrm>
            <a:off x="1966913" y="2435225"/>
            <a:ext cx="198437" cy="0"/>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09" name="Line 139"/>
          <p:cNvSpPr>
            <a:spLocks noChangeShapeType="1"/>
          </p:cNvSpPr>
          <p:nvPr/>
        </p:nvSpPr>
        <p:spPr bwMode="auto">
          <a:xfrm flipH="1">
            <a:off x="2219325" y="2435225"/>
            <a:ext cx="198438" cy="0"/>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10" name="Line 140"/>
          <p:cNvSpPr>
            <a:spLocks noChangeShapeType="1"/>
          </p:cNvSpPr>
          <p:nvPr/>
        </p:nvSpPr>
        <p:spPr bwMode="auto">
          <a:xfrm rot="10800000" flipH="1">
            <a:off x="2219325" y="2343150"/>
            <a:ext cx="0" cy="53022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11" name="Line 141"/>
          <p:cNvSpPr>
            <a:spLocks noChangeShapeType="1"/>
          </p:cNvSpPr>
          <p:nvPr/>
        </p:nvSpPr>
        <p:spPr bwMode="auto">
          <a:xfrm>
            <a:off x="6921500" y="3743325"/>
            <a:ext cx="6350" cy="2314575"/>
          </a:xfrm>
          <a:prstGeom prst="line">
            <a:avLst/>
          </a:prstGeom>
          <a:noFill/>
          <a:ln w="25400">
            <a:solidFill>
              <a:srgbClr val="408000"/>
            </a:solidFill>
            <a:miter lim="800000"/>
            <a:headEnd type="stealth" w="med" len="med"/>
            <a:tailEnd type="stealth" w="med" len="me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12" name="Line 142"/>
          <p:cNvSpPr>
            <a:spLocks noChangeShapeType="1"/>
          </p:cNvSpPr>
          <p:nvPr/>
        </p:nvSpPr>
        <p:spPr bwMode="auto">
          <a:xfrm>
            <a:off x="7464425" y="2608263"/>
            <a:ext cx="0" cy="231775"/>
          </a:xfrm>
          <a:prstGeom prst="line">
            <a:avLst/>
          </a:prstGeom>
          <a:noFill/>
          <a:ln w="25400">
            <a:solidFill>
              <a:srgbClr val="408000"/>
            </a:solidFill>
            <a:miter lim="800000"/>
            <a:headEnd/>
            <a:tailEnd type="stealth" w="med" len="me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13" name="Line 143"/>
          <p:cNvSpPr>
            <a:spLocks noChangeShapeType="1"/>
          </p:cNvSpPr>
          <p:nvPr/>
        </p:nvSpPr>
        <p:spPr bwMode="auto">
          <a:xfrm>
            <a:off x="7477125" y="2960688"/>
            <a:ext cx="0" cy="231775"/>
          </a:xfrm>
          <a:prstGeom prst="line">
            <a:avLst/>
          </a:prstGeom>
          <a:noFill/>
          <a:ln w="25400">
            <a:solidFill>
              <a:srgbClr val="40800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14" name="Rectangle 144"/>
          <p:cNvSpPr>
            <a:spLocks/>
          </p:cNvSpPr>
          <p:nvPr/>
        </p:nvSpPr>
        <p:spPr bwMode="auto">
          <a:xfrm>
            <a:off x="300038" y="1470025"/>
            <a:ext cx="118268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p>
            <a:pPr defTabSz="914400" fontAlgn="base">
              <a:spcBef>
                <a:spcPct val="0"/>
              </a:spcBef>
              <a:spcAft>
                <a:spcPct val="0"/>
              </a:spcAft>
            </a:pPr>
            <a:r>
              <a:rPr lang="en-US" sz="2200" b="1" smtClean="0">
                <a:solidFill>
                  <a:srgbClr val="800000"/>
                </a:solidFill>
                <a:latin typeface="Helvetica Neue" charset="0"/>
                <a:ea typeface="ＭＳ Ｐゴシック" charset="0"/>
                <a:cs typeface="Helvetica Neue" charset="0"/>
                <a:sym typeface="Helvetica Neue" charset="0"/>
              </a:rPr>
              <a:t>Storage</a:t>
            </a:r>
          </a:p>
          <a:p>
            <a:pPr defTabSz="914400" fontAlgn="base">
              <a:spcBef>
                <a:spcPct val="0"/>
              </a:spcBef>
              <a:spcAft>
                <a:spcPct val="0"/>
              </a:spcAft>
            </a:pPr>
            <a:r>
              <a:rPr lang="en-US" sz="2200" b="1" smtClean="0">
                <a:solidFill>
                  <a:srgbClr val="800000"/>
                </a:solidFill>
                <a:latin typeface="Helvetica Neue" charset="0"/>
                <a:ea typeface="ＭＳ Ｐゴシック" charset="0"/>
                <a:cs typeface="Helvetica Neue" charset="0"/>
                <a:sym typeface="Helvetica Neue" charset="0"/>
              </a:rPr>
              <a:t>Rings</a:t>
            </a:r>
          </a:p>
        </p:txBody>
      </p:sp>
      <p:sp>
        <p:nvSpPr>
          <p:cNvPr id="78915" name="Rectangle 145"/>
          <p:cNvSpPr>
            <a:spLocks/>
          </p:cNvSpPr>
          <p:nvPr/>
        </p:nvSpPr>
        <p:spPr bwMode="auto">
          <a:xfrm>
            <a:off x="401638" y="4629150"/>
            <a:ext cx="6683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defTabSz="914400" fontAlgn="base">
              <a:spcBef>
                <a:spcPct val="0"/>
              </a:spcBef>
              <a:spcAft>
                <a:spcPct val="0"/>
              </a:spcAft>
            </a:pPr>
            <a:r>
              <a:rPr lang="en-US" sz="2200" b="1" smtClean="0">
                <a:solidFill>
                  <a:srgbClr val="800000"/>
                </a:solidFill>
                <a:latin typeface="Helvetica Neue" charset="0"/>
                <a:ea typeface="ＭＳ Ｐゴシック" charset="0"/>
                <a:cs typeface="Helvetica Neue" charset="0"/>
                <a:sym typeface="Helvetica Neue" charset="0"/>
              </a:rPr>
              <a:t>FELs</a:t>
            </a:r>
          </a:p>
        </p:txBody>
      </p:sp>
      <p:sp>
        <p:nvSpPr>
          <p:cNvPr id="78916" name="Freeform 146"/>
          <p:cNvSpPr>
            <a:spLocks/>
          </p:cNvSpPr>
          <p:nvPr/>
        </p:nvSpPr>
        <p:spPr bwMode="auto">
          <a:xfrm>
            <a:off x="6334125" y="3795713"/>
            <a:ext cx="68263" cy="2251075"/>
          </a:xfrm>
          <a:custGeom>
            <a:avLst/>
            <a:gdLst>
              <a:gd name="T0" fmla="*/ 0 w 21600"/>
              <a:gd name="T1" fmla="*/ 2147483647 h 21600"/>
              <a:gd name="T2" fmla="*/ 49372602 w 21600"/>
              <a:gd name="T3" fmla="*/ 2147483647 h 21600"/>
              <a:gd name="T4" fmla="*/ 107463799 w 21600"/>
              <a:gd name="T5" fmla="*/ 0 h 21600"/>
              <a:gd name="T6" fmla="*/ 158291841 w 21600"/>
              <a:gd name="T7" fmla="*/ 2147483647 h 21600"/>
              <a:gd name="T8" fmla="*/ 214928489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17" name="Rectangle 147"/>
          <p:cNvSpPr>
            <a:spLocks/>
          </p:cNvSpPr>
          <p:nvPr/>
        </p:nvSpPr>
        <p:spPr bwMode="auto">
          <a:xfrm>
            <a:off x="2459038" y="2195513"/>
            <a:ext cx="5461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defTabSz="914400" fontAlgn="base">
              <a:spcBef>
                <a:spcPct val="0"/>
              </a:spcBef>
              <a:spcAft>
                <a:spcPct val="0"/>
              </a:spcAft>
            </a:pPr>
            <a:r>
              <a:rPr lang="en-US" sz="2200" b="1" smtClean="0">
                <a:solidFill>
                  <a:srgbClr val="000000"/>
                </a:solidFill>
                <a:latin typeface="Helvetica Neue" charset="0"/>
                <a:ea typeface="ＭＳ Ｐゴシック" charset="0"/>
                <a:cs typeface="Helvetica Neue" charset="0"/>
                <a:sym typeface="Helvetica Neue" charset="0"/>
              </a:rPr>
              <a:t>~</a:t>
            </a:r>
            <a:r>
              <a:rPr lang="en-US" sz="2200" b="1" i="1" smtClean="0">
                <a:solidFill>
                  <a:srgbClr val="000000"/>
                </a:solidFill>
                <a:latin typeface="Helvetica Neue" charset="0"/>
                <a:ea typeface="ＭＳ Ｐゴシック" charset="0"/>
                <a:cs typeface="Helvetica Neue" charset="0"/>
                <a:sym typeface="Helvetica Neue" charset="0"/>
              </a:rPr>
              <a:t>ps</a:t>
            </a:r>
          </a:p>
        </p:txBody>
      </p:sp>
      <p:sp>
        <p:nvSpPr>
          <p:cNvPr id="78918" name="Rectangle 148"/>
          <p:cNvSpPr>
            <a:spLocks/>
          </p:cNvSpPr>
          <p:nvPr/>
        </p:nvSpPr>
        <p:spPr bwMode="auto">
          <a:xfrm>
            <a:off x="2470150" y="4606925"/>
            <a:ext cx="4730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defTabSz="914400" fontAlgn="base">
              <a:spcBef>
                <a:spcPct val="0"/>
              </a:spcBef>
              <a:spcAft>
                <a:spcPct val="0"/>
              </a:spcAft>
            </a:pPr>
            <a:r>
              <a:rPr lang="en-US" sz="2200" b="1" smtClean="0">
                <a:solidFill>
                  <a:srgbClr val="000000"/>
                </a:solidFill>
                <a:latin typeface="Helvetica Neue" charset="0"/>
                <a:ea typeface="ＭＳ Ｐゴシック" charset="0"/>
                <a:cs typeface="Helvetica Neue" charset="0"/>
                <a:sym typeface="Helvetica Neue" charset="0"/>
              </a:rPr>
              <a:t>~</a:t>
            </a:r>
            <a:r>
              <a:rPr lang="en-US" sz="2200" b="1" i="1" smtClean="0">
                <a:solidFill>
                  <a:srgbClr val="000000"/>
                </a:solidFill>
                <a:latin typeface="Helvetica Neue" charset="0"/>
                <a:ea typeface="ＭＳ Ｐゴシック" charset="0"/>
                <a:cs typeface="Helvetica Neue" charset="0"/>
                <a:sym typeface="Helvetica Neue" charset="0"/>
              </a:rPr>
              <a:t>fs</a:t>
            </a:r>
          </a:p>
        </p:txBody>
      </p:sp>
      <p:sp>
        <p:nvSpPr>
          <p:cNvPr id="78919" name="Rectangle 149"/>
          <p:cNvSpPr>
            <a:spLocks/>
          </p:cNvSpPr>
          <p:nvPr/>
        </p:nvSpPr>
        <p:spPr bwMode="auto">
          <a:xfrm>
            <a:off x="4527550" y="2320925"/>
            <a:ext cx="546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defTabSz="914400" fontAlgn="base">
              <a:spcBef>
                <a:spcPct val="0"/>
              </a:spcBef>
              <a:spcAft>
                <a:spcPct val="0"/>
              </a:spcAft>
            </a:pPr>
            <a:r>
              <a:rPr lang="en-US" sz="2200" b="1" smtClean="0">
                <a:solidFill>
                  <a:srgbClr val="0000FF"/>
                </a:solidFill>
                <a:latin typeface="Helvetica Neue" charset="0"/>
                <a:ea typeface="ＭＳ Ｐゴシック" charset="0"/>
                <a:cs typeface="Helvetica Neue" charset="0"/>
                <a:sym typeface="Helvetica Neue" charset="0"/>
              </a:rPr>
              <a:t>~</a:t>
            </a:r>
            <a:r>
              <a:rPr lang="en-US" sz="2200" b="1" i="1" smtClean="0">
                <a:solidFill>
                  <a:srgbClr val="0000FF"/>
                </a:solidFill>
                <a:latin typeface="Helvetica Neue" charset="0"/>
                <a:ea typeface="ＭＳ Ｐゴシック" charset="0"/>
                <a:cs typeface="Helvetica Neue" charset="0"/>
                <a:sym typeface="Helvetica Neue" charset="0"/>
              </a:rPr>
              <a:t>ns</a:t>
            </a:r>
          </a:p>
        </p:txBody>
      </p:sp>
      <p:sp>
        <p:nvSpPr>
          <p:cNvPr id="78920" name="Line 150"/>
          <p:cNvSpPr>
            <a:spLocks noChangeShapeType="1"/>
          </p:cNvSpPr>
          <p:nvPr/>
        </p:nvSpPr>
        <p:spPr bwMode="auto">
          <a:xfrm>
            <a:off x="2252663" y="3532188"/>
            <a:ext cx="3101975" cy="0"/>
          </a:xfrm>
          <a:prstGeom prst="line">
            <a:avLst/>
          </a:prstGeom>
          <a:noFill/>
          <a:ln w="25400">
            <a:solidFill>
              <a:srgbClr val="0C0CFD"/>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21" name="Line 151"/>
          <p:cNvSpPr>
            <a:spLocks noChangeShapeType="1"/>
          </p:cNvSpPr>
          <p:nvPr/>
        </p:nvSpPr>
        <p:spPr bwMode="auto">
          <a:xfrm>
            <a:off x="5434013" y="3532188"/>
            <a:ext cx="927100" cy="0"/>
          </a:xfrm>
          <a:prstGeom prst="line">
            <a:avLst/>
          </a:prstGeom>
          <a:noFill/>
          <a:ln w="25400">
            <a:solidFill>
              <a:srgbClr val="0C0CFD"/>
            </a:solidFill>
            <a:miter lim="800000"/>
            <a:headEnd/>
            <a:tailEnd type="stealth" w="med" len="me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22" name="Line 152"/>
          <p:cNvSpPr>
            <a:spLocks noChangeShapeType="1"/>
          </p:cNvSpPr>
          <p:nvPr/>
        </p:nvSpPr>
        <p:spPr bwMode="auto">
          <a:xfrm flipH="1">
            <a:off x="5407025" y="3452813"/>
            <a:ext cx="42863" cy="160337"/>
          </a:xfrm>
          <a:prstGeom prst="line">
            <a:avLst/>
          </a:prstGeom>
          <a:noFill/>
          <a:ln w="12700">
            <a:solidFill>
              <a:srgbClr val="0000FF"/>
            </a:solidFill>
            <a:miter lim="800000"/>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23" name="Line 153"/>
          <p:cNvSpPr>
            <a:spLocks noChangeShapeType="1"/>
          </p:cNvSpPr>
          <p:nvPr/>
        </p:nvSpPr>
        <p:spPr bwMode="auto">
          <a:xfrm flipH="1">
            <a:off x="5338763" y="3452813"/>
            <a:ext cx="42862" cy="160337"/>
          </a:xfrm>
          <a:prstGeom prst="line">
            <a:avLst/>
          </a:prstGeom>
          <a:noFill/>
          <a:ln w="12700">
            <a:solidFill>
              <a:srgbClr val="0000FF"/>
            </a:solidFill>
            <a:miter lim="800000"/>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24" name="Rectangle 154"/>
          <p:cNvSpPr>
            <a:spLocks/>
          </p:cNvSpPr>
          <p:nvPr/>
        </p:nvSpPr>
        <p:spPr bwMode="auto">
          <a:xfrm>
            <a:off x="3863975" y="3167063"/>
            <a:ext cx="6302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defTabSz="914400" fontAlgn="base">
              <a:spcBef>
                <a:spcPct val="0"/>
              </a:spcBef>
              <a:spcAft>
                <a:spcPct val="0"/>
              </a:spcAft>
            </a:pPr>
            <a:r>
              <a:rPr lang="en-US" sz="2200" b="1" smtClean="0">
                <a:solidFill>
                  <a:srgbClr val="0000FF"/>
                </a:solidFill>
                <a:latin typeface="Helvetica Neue" charset="0"/>
                <a:ea typeface="ＭＳ Ｐゴシック" charset="0"/>
                <a:cs typeface="Helvetica Neue" charset="0"/>
                <a:sym typeface="Helvetica Neue" charset="0"/>
              </a:rPr>
              <a:t>~</a:t>
            </a:r>
            <a:r>
              <a:rPr lang="en-US" sz="2200" b="1" i="1" smtClean="0">
                <a:solidFill>
                  <a:srgbClr val="0000FF"/>
                </a:solidFill>
                <a:latin typeface="Helvetica Neue" charset="0"/>
                <a:ea typeface="ＭＳ Ｐゴシック" charset="0"/>
                <a:cs typeface="Helvetica Neue" charset="0"/>
                <a:sym typeface="Helvetica Neue" charset="0"/>
              </a:rPr>
              <a:t>ms</a:t>
            </a:r>
          </a:p>
        </p:txBody>
      </p:sp>
      <p:sp>
        <p:nvSpPr>
          <p:cNvPr id="78925" name="Rectangle 155"/>
          <p:cNvSpPr>
            <a:spLocks/>
          </p:cNvSpPr>
          <p:nvPr/>
        </p:nvSpPr>
        <p:spPr bwMode="auto">
          <a:xfrm>
            <a:off x="6824663" y="2195513"/>
            <a:ext cx="11811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defTabSz="914400" fontAlgn="base">
              <a:spcBef>
                <a:spcPct val="0"/>
              </a:spcBef>
              <a:spcAft>
                <a:spcPct val="0"/>
              </a:spcAft>
            </a:pPr>
            <a:r>
              <a:rPr lang="en-US" sz="2200" b="1" i="1" smtClean="0">
                <a:solidFill>
                  <a:srgbClr val="408000"/>
                </a:solidFill>
                <a:latin typeface="Helvetica Neue" charset="0"/>
                <a:ea typeface="ＭＳ Ｐゴシック" charset="0"/>
                <a:cs typeface="Helvetica Neue" charset="0"/>
                <a:sym typeface="Helvetica Neue" charset="0"/>
              </a:rPr>
              <a:t>nJ</a:t>
            </a:r>
            <a:r>
              <a:rPr lang="en-US" sz="2200" b="1" smtClean="0">
                <a:solidFill>
                  <a:srgbClr val="408000"/>
                </a:solidFill>
                <a:latin typeface="Helvetica Neue" charset="0"/>
                <a:ea typeface="ＭＳ Ｐゴシック" charset="0"/>
                <a:cs typeface="Helvetica Neue" charset="0"/>
                <a:sym typeface="Helvetica Neue" charset="0"/>
              </a:rPr>
              <a:t>/pulse</a:t>
            </a:r>
          </a:p>
        </p:txBody>
      </p:sp>
      <p:sp>
        <p:nvSpPr>
          <p:cNvPr id="78926" name="Rectangle 156"/>
          <p:cNvSpPr>
            <a:spLocks/>
          </p:cNvSpPr>
          <p:nvPr/>
        </p:nvSpPr>
        <p:spPr bwMode="auto">
          <a:xfrm>
            <a:off x="7031038" y="4618038"/>
            <a:ext cx="1257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defTabSz="914400" fontAlgn="base">
              <a:spcBef>
                <a:spcPct val="0"/>
              </a:spcBef>
              <a:spcAft>
                <a:spcPct val="0"/>
              </a:spcAft>
            </a:pPr>
            <a:r>
              <a:rPr lang="en-US" sz="2200" b="1" i="1" smtClean="0">
                <a:solidFill>
                  <a:srgbClr val="408000"/>
                </a:solidFill>
                <a:latin typeface="Helvetica Neue" charset="0"/>
                <a:ea typeface="ＭＳ Ｐゴシック" charset="0"/>
                <a:cs typeface="Helvetica Neue" charset="0"/>
                <a:sym typeface="Helvetica Neue" charset="0"/>
              </a:rPr>
              <a:t>mJ</a:t>
            </a:r>
            <a:r>
              <a:rPr lang="en-US" sz="2200" b="1" smtClean="0">
                <a:solidFill>
                  <a:srgbClr val="408000"/>
                </a:solidFill>
                <a:latin typeface="Helvetica Neue" charset="0"/>
                <a:ea typeface="ＭＳ Ｐゴシック" charset="0"/>
                <a:cs typeface="Helvetica Neue" charset="0"/>
                <a:sym typeface="Helvetica Neue" charset="0"/>
              </a:rPr>
              <a:t>/pulse</a:t>
            </a:r>
          </a:p>
        </p:txBody>
      </p:sp>
      <p:grpSp>
        <p:nvGrpSpPr>
          <p:cNvPr id="78927" name="Group 157"/>
          <p:cNvGrpSpPr>
            <a:grpSpLocks/>
          </p:cNvGrpSpPr>
          <p:nvPr/>
        </p:nvGrpSpPr>
        <p:grpSpPr bwMode="auto">
          <a:xfrm>
            <a:off x="2135188" y="5202238"/>
            <a:ext cx="241300" cy="141287"/>
            <a:chOff x="0" y="0"/>
            <a:chExt cx="169" cy="98"/>
          </a:xfrm>
        </p:grpSpPr>
        <p:sp>
          <p:nvSpPr>
            <p:cNvPr id="78933" name="Rectangle 158"/>
            <p:cNvSpPr>
              <a:spLocks/>
            </p:cNvSpPr>
            <p:nvPr/>
          </p:nvSpPr>
          <p:spPr bwMode="auto">
            <a:xfrm rot="-9900000">
              <a:off x="4" y="22"/>
              <a:ext cx="160" cy="56"/>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defTabSz="914400" fontAlgn="base">
                <a:spcBef>
                  <a:spcPct val="0"/>
                </a:spcBef>
                <a:spcAft>
                  <a:spcPct val="0"/>
                </a:spcAft>
              </a:pPr>
              <a:endParaRPr lang="en-US" smtClean="0">
                <a:solidFill>
                  <a:srgbClr val="000000"/>
                </a:solidFill>
                <a:latin typeface="Helvetica Neue" charset="0"/>
                <a:ea typeface="ＭＳ Ｐゴシック" charset="0"/>
                <a:cs typeface="ＭＳ Ｐゴシック" charset="0"/>
              </a:endParaRPr>
            </a:p>
          </p:txBody>
        </p:sp>
        <p:sp>
          <p:nvSpPr>
            <p:cNvPr id="78934" name="Line 159"/>
            <p:cNvSpPr>
              <a:spLocks noChangeShapeType="1"/>
            </p:cNvSpPr>
            <p:nvPr/>
          </p:nvSpPr>
          <p:spPr bwMode="auto">
            <a:xfrm rot="10800000">
              <a:off x="31" y="0"/>
              <a:ext cx="114" cy="30"/>
            </a:xfrm>
            <a:prstGeom prst="line">
              <a:avLst/>
            </a:prstGeom>
            <a:noFill/>
            <a:ln w="12700">
              <a:solidFill>
                <a:srgbClr val="0000FF"/>
              </a:solidFill>
              <a:miter lim="800000"/>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35" name="Line 160"/>
            <p:cNvSpPr>
              <a:spLocks noChangeShapeType="1"/>
            </p:cNvSpPr>
            <p:nvPr/>
          </p:nvSpPr>
          <p:spPr bwMode="auto">
            <a:xfrm rot="10800000">
              <a:off x="25" y="46"/>
              <a:ext cx="113" cy="30"/>
            </a:xfrm>
            <a:prstGeom prst="line">
              <a:avLst/>
            </a:prstGeom>
            <a:noFill/>
            <a:ln w="12700">
              <a:solidFill>
                <a:srgbClr val="0000FF"/>
              </a:solidFill>
              <a:miter lim="800000"/>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grpSp>
        <p:nvGrpSpPr>
          <p:cNvPr id="78928" name="Group 161"/>
          <p:cNvGrpSpPr>
            <a:grpSpLocks/>
          </p:cNvGrpSpPr>
          <p:nvPr/>
        </p:nvGrpSpPr>
        <p:grpSpPr bwMode="auto">
          <a:xfrm>
            <a:off x="6242050" y="5211763"/>
            <a:ext cx="241300" cy="141287"/>
            <a:chOff x="0" y="0"/>
            <a:chExt cx="169" cy="98"/>
          </a:xfrm>
        </p:grpSpPr>
        <p:sp>
          <p:nvSpPr>
            <p:cNvPr id="78930" name="Rectangle 162"/>
            <p:cNvSpPr>
              <a:spLocks/>
            </p:cNvSpPr>
            <p:nvPr/>
          </p:nvSpPr>
          <p:spPr bwMode="auto">
            <a:xfrm rot="-9900000">
              <a:off x="4" y="22"/>
              <a:ext cx="160" cy="56"/>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defTabSz="914400" fontAlgn="base">
                <a:spcBef>
                  <a:spcPct val="0"/>
                </a:spcBef>
                <a:spcAft>
                  <a:spcPct val="0"/>
                </a:spcAft>
              </a:pPr>
              <a:endParaRPr lang="en-US" smtClean="0">
                <a:solidFill>
                  <a:srgbClr val="000000"/>
                </a:solidFill>
                <a:latin typeface="Helvetica Neue" charset="0"/>
                <a:ea typeface="ＭＳ Ｐゴシック" charset="0"/>
                <a:cs typeface="ＭＳ Ｐゴシック" charset="0"/>
              </a:endParaRPr>
            </a:p>
          </p:txBody>
        </p:sp>
        <p:sp>
          <p:nvSpPr>
            <p:cNvPr id="78931" name="Line 163"/>
            <p:cNvSpPr>
              <a:spLocks noChangeShapeType="1"/>
            </p:cNvSpPr>
            <p:nvPr/>
          </p:nvSpPr>
          <p:spPr bwMode="auto">
            <a:xfrm rot="10800000">
              <a:off x="31" y="0"/>
              <a:ext cx="114" cy="30"/>
            </a:xfrm>
            <a:prstGeom prst="line">
              <a:avLst/>
            </a:prstGeom>
            <a:noFill/>
            <a:ln w="12700">
              <a:solidFill>
                <a:srgbClr val="0000FF"/>
              </a:solidFill>
              <a:miter lim="800000"/>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8932" name="Line 164"/>
            <p:cNvSpPr>
              <a:spLocks noChangeShapeType="1"/>
            </p:cNvSpPr>
            <p:nvPr/>
          </p:nvSpPr>
          <p:spPr bwMode="auto">
            <a:xfrm rot="10800000">
              <a:off x="25" y="46"/>
              <a:ext cx="113" cy="30"/>
            </a:xfrm>
            <a:prstGeom prst="line">
              <a:avLst/>
            </a:prstGeom>
            <a:noFill/>
            <a:ln w="12700">
              <a:solidFill>
                <a:srgbClr val="0000FF"/>
              </a:solidFill>
              <a:miter lim="800000"/>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sp>
        <p:nvSpPr>
          <p:cNvPr id="78929" name="TextBox 167"/>
          <p:cNvSpPr txBox="1">
            <a:spLocks noChangeArrowheads="1"/>
          </p:cNvSpPr>
          <p:nvPr/>
        </p:nvSpPr>
        <p:spPr bwMode="auto">
          <a:xfrm>
            <a:off x="5483225" y="6253163"/>
            <a:ext cx="3198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smtClean="0">
                <a:solidFill>
                  <a:srgbClr val="408000"/>
                </a:solidFill>
                <a:latin typeface="Helvetica Neue" charset="0"/>
              </a:rPr>
              <a:t>comparable average power</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5"/>
          <p:cNvSpPr txBox="1">
            <a:spLocks noChangeArrowheads="1"/>
          </p:cNvSpPr>
          <p:nvPr/>
        </p:nvSpPr>
        <p:spPr bwMode="auto">
          <a:xfrm>
            <a:off x="997893" y="2357438"/>
            <a:ext cx="129815" cy="346236"/>
          </a:xfrm>
          <a:prstGeom prst="rect">
            <a:avLst/>
          </a:prstGeom>
          <a:solidFill>
            <a:schemeClr val="bg1">
              <a:alpha val="53000"/>
            </a:schemeClr>
          </a:solidFill>
          <a:ln w="25400">
            <a:noFill/>
            <a:miter lim="800000"/>
            <a:headEnd/>
            <a:tailEnd/>
          </a:ln>
        </p:spPr>
        <p:txBody>
          <a:bodyPr wrap="none" lIns="64277" tIns="32139" rIns="64277" bIns="32139">
            <a:spAutoFit/>
          </a:bodyPr>
          <a:lstStyle/>
          <a:p>
            <a:pPr>
              <a:defRPr/>
            </a:pPr>
            <a:endParaRPr lang="en-US" b="1" dirty="0">
              <a:latin typeface="+mn-lt"/>
            </a:endParaRPr>
          </a:p>
        </p:txBody>
      </p:sp>
      <p:pic>
        <p:nvPicPr>
          <p:cNvPr id="5" name="Picture 2" descr="slac_aerials_medRes-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9829" y="1201043"/>
            <a:ext cx="4334247" cy="538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p:cNvSpPr txBox="1">
            <a:spLocks noChangeArrowheads="1"/>
          </p:cNvSpPr>
          <p:nvPr/>
        </p:nvSpPr>
        <p:spPr bwMode="auto">
          <a:xfrm>
            <a:off x="4217046" y="3682381"/>
            <a:ext cx="1822773" cy="589359"/>
          </a:xfrm>
          <a:prstGeom prst="rect">
            <a:avLst/>
          </a:prstGeom>
          <a:solidFill>
            <a:schemeClr val="bg1">
              <a:alpha val="72000"/>
            </a:schemeClr>
          </a:solidFill>
          <a:ln w="9525">
            <a:noFill/>
            <a:miter lim="800000"/>
            <a:headEnd/>
            <a:tailEnd/>
          </a:ln>
          <a:effectLst>
            <a:outerShdw blurRad="63500" dist="20000" dir="5400000" rotWithShape="0">
              <a:srgbClr val="000000">
                <a:alpha val="37999"/>
              </a:srgbClr>
            </a:outerShdw>
          </a:effectLst>
        </p:spPr>
        <p:txBody>
          <a:bodyPr lIns="91411" tIns="45706" rIns="91411" bIns="45706">
            <a:spAutoFit/>
          </a:bodyPr>
          <a:lstStyle/>
          <a:p>
            <a:pPr>
              <a:defRPr/>
            </a:pPr>
            <a:r>
              <a:rPr lang="en-US" dirty="0">
                <a:latin typeface="Arial"/>
                <a:ea typeface="ＭＳ Ｐゴシック" charset="0"/>
                <a:cs typeface="ＭＳ Ｐゴシック" charset="0"/>
              </a:rPr>
              <a:t> </a:t>
            </a:r>
            <a:r>
              <a:rPr lang="en-US" sz="1400" dirty="0" err="1">
                <a:latin typeface="Arial"/>
                <a:ea typeface="ＭＳ Ｐゴシック" charset="0"/>
                <a:cs typeface="ＭＳ Ｐゴシック" charset="0"/>
              </a:rPr>
              <a:t>undulator</a:t>
            </a:r>
            <a:r>
              <a:rPr lang="en-US" sz="1400" dirty="0">
                <a:latin typeface="Arial"/>
                <a:ea typeface="ＭＳ Ｐゴシック" charset="0"/>
                <a:cs typeface="ＭＳ Ｐゴシック" charset="0"/>
              </a:rPr>
              <a:t> hall</a:t>
            </a:r>
          </a:p>
          <a:p>
            <a:pPr>
              <a:defRPr/>
            </a:pPr>
            <a:r>
              <a:rPr lang="en-US" sz="1400" dirty="0">
                <a:latin typeface="Arial"/>
                <a:ea typeface="ＭＳ Ｐゴシック" charset="0"/>
                <a:cs typeface="ＭＳ Ｐゴシック" charset="0"/>
              </a:rPr>
              <a:t>x-ray production</a:t>
            </a:r>
          </a:p>
        </p:txBody>
      </p:sp>
      <p:sp>
        <p:nvSpPr>
          <p:cNvPr id="7" name="Text Box 11"/>
          <p:cNvSpPr txBox="1">
            <a:spLocks noChangeArrowheads="1"/>
          </p:cNvSpPr>
          <p:nvPr/>
        </p:nvSpPr>
        <p:spPr bwMode="auto">
          <a:xfrm>
            <a:off x="4521772" y="4846588"/>
            <a:ext cx="1569393" cy="525736"/>
          </a:xfrm>
          <a:prstGeom prst="rect">
            <a:avLst/>
          </a:prstGeom>
          <a:solidFill>
            <a:schemeClr val="bg1">
              <a:alpha val="72000"/>
            </a:schemeClr>
          </a:solidFill>
          <a:ln w="9525">
            <a:noFill/>
            <a:miter lim="800000"/>
            <a:headEnd/>
            <a:tailEnd/>
          </a:ln>
          <a:effectLst>
            <a:outerShdw blurRad="63500" dist="20000" dir="5400000" rotWithShape="0">
              <a:srgbClr val="000000">
                <a:alpha val="37999"/>
              </a:srgbClr>
            </a:outerShdw>
          </a:effectLst>
        </p:spPr>
        <p:txBody>
          <a:bodyPr lIns="91411" tIns="45706" rIns="91411" bIns="45706">
            <a:spAutoFit/>
          </a:bodyPr>
          <a:lstStyle/>
          <a:p>
            <a:pPr>
              <a:defRPr/>
            </a:pPr>
            <a:r>
              <a:rPr lang="en-US" sz="1400" dirty="0">
                <a:latin typeface="Arial"/>
                <a:ea typeface="ＭＳ Ｐゴシック" charset="0"/>
                <a:cs typeface="ＭＳ Ｐゴシック" charset="0"/>
              </a:rPr>
              <a:t>near hall</a:t>
            </a:r>
          </a:p>
          <a:p>
            <a:pPr>
              <a:defRPr/>
            </a:pPr>
            <a:r>
              <a:rPr lang="en-US" sz="1400" dirty="0">
                <a:latin typeface="Arial"/>
                <a:ea typeface="ＭＳ Ｐゴシック" charset="0"/>
                <a:cs typeface="ＭＳ Ｐゴシック" charset="0"/>
              </a:rPr>
              <a:t>3 experiments</a:t>
            </a:r>
          </a:p>
        </p:txBody>
      </p:sp>
      <p:sp>
        <p:nvSpPr>
          <p:cNvPr id="8" name="Text Box 12"/>
          <p:cNvSpPr txBox="1">
            <a:spLocks noChangeArrowheads="1"/>
          </p:cNvSpPr>
          <p:nvPr/>
        </p:nvSpPr>
        <p:spPr bwMode="auto">
          <a:xfrm>
            <a:off x="4673577" y="5707188"/>
            <a:ext cx="1721197" cy="525735"/>
          </a:xfrm>
          <a:prstGeom prst="rect">
            <a:avLst/>
          </a:prstGeom>
          <a:solidFill>
            <a:schemeClr val="bg1">
              <a:alpha val="72000"/>
            </a:schemeClr>
          </a:solidFill>
          <a:ln w="9525">
            <a:noFill/>
            <a:miter lim="800000"/>
            <a:headEnd/>
            <a:tailEnd/>
          </a:ln>
          <a:effectLst>
            <a:outerShdw blurRad="63500" dist="20000" dir="5400000" rotWithShape="0">
              <a:srgbClr val="000000">
                <a:alpha val="37999"/>
              </a:srgbClr>
            </a:outerShdw>
          </a:effectLst>
        </p:spPr>
        <p:txBody>
          <a:bodyPr lIns="91411" tIns="45706" rIns="91411" bIns="45706">
            <a:spAutoFit/>
          </a:bodyPr>
          <a:lstStyle/>
          <a:p>
            <a:pPr>
              <a:defRPr/>
            </a:pPr>
            <a:r>
              <a:rPr lang="en-US" sz="1400" dirty="0">
                <a:latin typeface="Arial"/>
                <a:ea typeface="ＭＳ Ｐゴシック" charset="0"/>
                <a:cs typeface="ＭＳ Ｐゴシック" charset="0"/>
              </a:rPr>
              <a:t>far hall</a:t>
            </a:r>
          </a:p>
          <a:p>
            <a:pPr>
              <a:defRPr/>
            </a:pPr>
            <a:r>
              <a:rPr lang="en-US" sz="1400" dirty="0">
                <a:latin typeface="Arial"/>
                <a:ea typeface="ＭＳ Ｐゴシック" charset="0"/>
                <a:cs typeface="ＭＳ Ｐゴシック" charset="0"/>
              </a:rPr>
              <a:t>3 experiments</a:t>
            </a:r>
          </a:p>
        </p:txBody>
      </p:sp>
      <p:sp>
        <p:nvSpPr>
          <p:cNvPr id="9" name="Text Box 15"/>
          <p:cNvSpPr txBox="1">
            <a:spLocks noChangeArrowheads="1"/>
          </p:cNvSpPr>
          <p:nvPr/>
        </p:nvSpPr>
        <p:spPr bwMode="auto">
          <a:xfrm>
            <a:off x="4369966" y="2770435"/>
            <a:ext cx="1477863" cy="309191"/>
          </a:xfrm>
          <a:prstGeom prst="rect">
            <a:avLst/>
          </a:prstGeom>
          <a:solidFill>
            <a:schemeClr val="bg1">
              <a:alpha val="52940"/>
            </a:scheme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91411" tIns="45706" rIns="91411" bIns="45706">
            <a:spAutoFit/>
          </a:bodyPr>
          <a:lstStyle>
            <a:lvl1pPr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1400">
                <a:latin typeface="Arial" charset="0"/>
                <a:ea typeface="ＭＳ Ｐゴシック" charset="0"/>
                <a:cs typeface="ＭＳ Ｐゴシック" charset="0"/>
              </a:rPr>
              <a:t>electron beam</a:t>
            </a:r>
          </a:p>
        </p:txBody>
      </p:sp>
      <p:sp>
        <p:nvSpPr>
          <p:cNvPr id="10" name="Text Box 14"/>
          <p:cNvSpPr txBox="1">
            <a:spLocks noChangeArrowheads="1"/>
          </p:cNvSpPr>
          <p:nvPr/>
        </p:nvSpPr>
        <p:spPr bwMode="auto">
          <a:xfrm>
            <a:off x="6293199" y="1454425"/>
            <a:ext cx="2230189" cy="524619"/>
          </a:xfrm>
          <a:prstGeom prst="rect">
            <a:avLst/>
          </a:prstGeom>
          <a:solidFill>
            <a:schemeClr val="bg1">
              <a:alpha val="54117"/>
            </a:schemeClr>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11" tIns="45706" rIns="91411" bIns="45706">
            <a:spAutoFit/>
          </a:bodyPr>
          <a:lstStyle>
            <a:lvl1pPr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1400">
                <a:latin typeface="Arial" charset="0"/>
                <a:ea typeface="ＭＳ Ｐゴシック" charset="0"/>
                <a:cs typeface="ＭＳ Ｐゴシック" charset="0"/>
              </a:rPr>
              <a:t>LCLS uses only </a:t>
            </a:r>
          </a:p>
          <a:p>
            <a:pPr algn="l" eaLnBrk="1" hangingPunct="1"/>
            <a:r>
              <a:rPr lang="en-US" sz="1400">
                <a:latin typeface="Arial" charset="0"/>
                <a:ea typeface="ＭＳ Ｐゴシック" charset="0"/>
                <a:cs typeface="ＭＳ Ｐゴシック" charset="0"/>
              </a:rPr>
              <a:t>1/3 of linac</a:t>
            </a:r>
          </a:p>
        </p:txBody>
      </p:sp>
      <p:sp>
        <p:nvSpPr>
          <p:cNvPr id="11" name="TextBox 16"/>
          <p:cNvSpPr txBox="1">
            <a:spLocks noChangeArrowheads="1"/>
          </p:cNvSpPr>
          <p:nvPr/>
        </p:nvSpPr>
        <p:spPr bwMode="auto">
          <a:xfrm>
            <a:off x="5854528" y="782464"/>
            <a:ext cx="1963673" cy="37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88" tIns="32144" rIns="64288" bIns="32144">
            <a:spAutoFit/>
          </a:bodyPr>
          <a:lstStyle>
            <a:lvl1pPr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000"/>
              <a:t>LCLS X-ray Laser</a:t>
            </a:r>
          </a:p>
        </p:txBody>
      </p:sp>
      <p:pic>
        <p:nvPicPr>
          <p:cNvPr id="12" name="Picture 17" descr="spear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0813" y="1252389"/>
            <a:ext cx="3643313"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ginte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041" y="4036220"/>
            <a:ext cx="3493740" cy="233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9"/>
          <p:cNvSpPr txBox="1">
            <a:spLocks noChangeArrowheads="1"/>
          </p:cNvSpPr>
          <p:nvPr/>
        </p:nvSpPr>
        <p:spPr bwMode="auto">
          <a:xfrm>
            <a:off x="824881" y="847206"/>
            <a:ext cx="2530209" cy="37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88" tIns="32144" rIns="64288" bIns="32144">
            <a:spAutoFit/>
          </a:bodyPr>
          <a:lstStyle>
            <a:lvl1pPr eaLnBrk="0" hangingPunct="0">
              <a:defRPr sz="3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8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000" dirty="0"/>
              <a:t> Synchrotron Radiation</a:t>
            </a:r>
          </a:p>
        </p:txBody>
      </p:sp>
      <p:sp>
        <p:nvSpPr>
          <p:cNvPr id="15" name="Title 1"/>
          <p:cNvSpPr>
            <a:spLocks noGrp="1"/>
          </p:cNvSpPr>
          <p:nvPr>
            <p:ph type="title"/>
          </p:nvPr>
        </p:nvSpPr>
        <p:spPr>
          <a:xfrm>
            <a:off x="521272" y="-114970"/>
            <a:ext cx="8228707" cy="810370"/>
          </a:xfrm>
        </p:spPr>
        <p:txBody>
          <a:bodyPr/>
          <a:lstStyle/>
          <a:p>
            <a:r>
              <a:rPr lang="sv-SE" dirty="0" smtClean="0">
                <a:solidFill>
                  <a:srgbClr val="000000"/>
                </a:solidFill>
              </a:rPr>
              <a:t>X-</a:t>
            </a:r>
            <a:r>
              <a:rPr lang="sv-SE" dirty="0" err="1" smtClean="0">
                <a:solidFill>
                  <a:srgbClr val="000000"/>
                </a:solidFill>
              </a:rPr>
              <a:t>ray</a:t>
            </a:r>
            <a:r>
              <a:rPr lang="sv-SE" dirty="0" smtClean="0">
                <a:solidFill>
                  <a:srgbClr val="000000"/>
                </a:solidFill>
              </a:rPr>
              <a:t> </a:t>
            </a:r>
            <a:r>
              <a:rPr lang="sv-SE" dirty="0" err="1" smtClean="0">
                <a:solidFill>
                  <a:srgbClr val="000000"/>
                </a:solidFill>
              </a:rPr>
              <a:t>Facilities</a:t>
            </a:r>
            <a:r>
              <a:rPr lang="sv-SE" dirty="0" smtClean="0">
                <a:solidFill>
                  <a:srgbClr val="000000"/>
                </a:solidFill>
              </a:rPr>
              <a:t> at Stanford</a:t>
            </a:r>
            <a:endParaRPr dirty="0">
              <a:solidFill>
                <a:srgbClr val="000000"/>
              </a:solidFill>
            </a:endParaRPr>
          </a:p>
        </p:txBody>
      </p:sp>
    </p:spTree>
    <p:extLst>
      <p:ext uri="{BB962C8B-B14F-4D97-AF65-F5344CB8AC3E}">
        <p14:creationId xmlns:p14="http://schemas.microsoft.com/office/powerpoint/2010/main" val="148700618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descr="slac_aerials_medRes-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789" y="381000"/>
            <a:ext cx="51530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0" name="Text Box 10"/>
          <p:cNvSpPr txBox="1">
            <a:spLocks noChangeArrowheads="1"/>
          </p:cNvSpPr>
          <p:nvPr/>
        </p:nvSpPr>
        <p:spPr bwMode="auto">
          <a:xfrm>
            <a:off x="45695" y="4191001"/>
            <a:ext cx="2034276" cy="654971"/>
          </a:xfrm>
          <a:prstGeom prst="rect">
            <a:avLst/>
          </a:prstGeom>
          <a:solidFill>
            <a:schemeClr val="bg1">
              <a:alpha val="72000"/>
            </a:schemeClr>
          </a:solidFill>
          <a:ln w="9525">
            <a:noFill/>
            <a:miter lim="800000"/>
            <a:headEnd/>
            <a:tailEnd/>
          </a:ln>
          <a:effectLst>
            <a:outerShdw blurRad="63500" dist="20000" dir="5400000" rotWithShape="0">
              <a:srgbClr val="000000">
                <a:alpha val="37999"/>
              </a:srgbClr>
            </a:outerShdw>
          </a:effectLst>
        </p:spPr>
        <p:txBody>
          <a:bodyPr wrap="none" lIns="91421" tIns="45711" rIns="91421" bIns="45711">
            <a:spAutoFit/>
          </a:bodyPr>
          <a:lstStyle/>
          <a:p>
            <a:pPr algn="ctr" defTabSz="914353">
              <a:defRPr/>
            </a:pPr>
            <a:r>
              <a:rPr lang="en-US" dirty="0">
                <a:solidFill>
                  <a:srgbClr val="000000"/>
                </a:solidFill>
                <a:latin typeface="Arial"/>
                <a:ea typeface="ＭＳ Ｐゴシック" charset="0"/>
                <a:cs typeface="ＭＳ Ｐゴシック" charset="0"/>
              </a:rPr>
              <a:t> </a:t>
            </a:r>
            <a:r>
              <a:rPr lang="en-US" b="1" dirty="0" err="1">
                <a:solidFill>
                  <a:srgbClr val="000000"/>
                </a:solidFill>
                <a:latin typeface="Arial"/>
                <a:ea typeface="ＭＳ Ｐゴシック" charset="0"/>
                <a:cs typeface="ＭＳ Ｐゴシック" charset="0"/>
              </a:rPr>
              <a:t>undulator</a:t>
            </a:r>
            <a:r>
              <a:rPr lang="en-US" b="1" dirty="0">
                <a:solidFill>
                  <a:srgbClr val="000000"/>
                </a:solidFill>
                <a:latin typeface="Arial"/>
                <a:ea typeface="ＭＳ Ｐゴシック" charset="0"/>
                <a:cs typeface="ＭＳ Ｐゴシック" charset="0"/>
              </a:rPr>
              <a:t> hall</a:t>
            </a:r>
          </a:p>
          <a:p>
            <a:pPr algn="ctr" defTabSz="914353">
              <a:defRPr/>
            </a:pPr>
            <a:r>
              <a:rPr lang="en-US" b="1" dirty="0">
                <a:solidFill>
                  <a:srgbClr val="000000"/>
                </a:solidFill>
                <a:latin typeface="Arial"/>
                <a:ea typeface="ＭＳ Ｐゴシック" charset="0"/>
                <a:cs typeface="ＭＳ Ｐゴシック" charset="0"/>
              </a:rPr>
              <a:t>x-ray production</a:t>
            </a:r>
          </a:p>
        </p:txBody>
      </p:sp>
      <p:sp>
        <p:nvSpPr>
          <p:cNvPr id="40971" name="Text Box 11"/>
          <p:cNvSpPr txBox="1">
            <a:spLocks noChangeArrowheads="1"/>
          </p:cNvSpPr>
          <p:nvPr/>
        </p:nvSpPr>
        <p:spPr bwMode="auto">
          <a:xfrm>
            <a:off x="71815" y="5105401"/>
            <a:ext cx="1761374" cy="654971"/>
          </a:xfrm>
          <a:prstGeom prst="rect">
            <a:avLst/>
          </a:prstGeom>
          <a:solidFill>
            <a:schemeClr val="bg1">
              <a:alpha val="72000"/>
            </a:schemeClr>
          </a:solidFill>
          <a:ln w="9525">
            <a:noFill/>
            <a:miter lim="800000"/>
            <a:headEnd/>
            <a:tailEnd/>
          </a:ln>
          <a:effectLst>
            <a:outerShdw blurRad="63500" dist="20000" dir="5400000" rotWithShape="0">
              <a:srgbClr val="000000">
                <a:alpha val="37999"/>
              </a:srgbClr>
            </a:outerShdw>
          </a:effectLst>
        </p:spPr>
        <p:txBody>
          <a:bodyPr wrap="none" lIns="91421" tIns="45711" rIns="91421" bIns="45711">
            <a:spAutoFit/>
          </a:bodyPr>
          <a:lstStyle/>
          <a:p>
            <a:pPr algn="ctr" defTabSz="914353">
              <a:defRPr/>
            </a:pPr>
            <a:r>
              <a:rPr lang="en-US" b="1" dirty="0">
                <a:solidFill>
                  <a:srgbClr val="000000"/>
                </a:solidFill>
                <a:latin typeface="Arial"/>
                <a:ea typeface="ＭＳ Ｐゴシック" charset="0"/>
                <a:cs typeface="ＭＳ Ｐゴシック" charset="0"/>
              </a:rPr>
              <a:t>near hall</a:t>
            </a:r>
          </a:p>
          <a:p>
            <a:pPr algn="ctr" defTabSz="914353">
              <a:defRPr/>
            </a:pPr>
            <a:r>
              <a:rPr lang="en-US" b="1" dirty="0">
                <a:solidFill>
                  <a:srgbClr val="000000"/>
                </a:solidFill>
                <a:latin typeface="Arial"/>
                <a:ea typeface="ＭＳ Ｐゴシック" charset="0"/>
                <a:cs typeface="ＭＳ Ｐゴシック" charset="0"/>
              </a:rPr>
              <a:t>3 experiments</a:t>
            </a:r>
          </a:p>
        </p:txBody>
      </p:sp>
      <p:sp>
        <p:nvSpPr>
          <p:cNvPr id="40972" name="Text Box 12"/>
          <p:cNvSpPr txBox="1">
            <a:spLocks noChangeArrowheads="1"/>
          </p:cNvSpPr>
          <p:nvPr/>
        </p:nvSpPr>
        <p:spPr bwMode="auto">
          <a:xfrm>
            <a:off x="71815" y="6211888"/>
            <a:ext cx="1761374" cy="654971"/>
          </a:xfrm>
          <a:prstGeom prst="rect">
            <a:avLst/>
          </a:prstGeom>
          <a:solidFill>
            <a:schemeClr val="bg1">
              <a:alpha val="72000"/>
            </a:schemeClr>
          </a:solidFill>
          <a:ln w="9525">
            <a:noFill/>
            <a:miter lim="800000"/>
            <a:headEnd/>
            <a:tailEnd/>
          </a:ln>
          <a:effectLst>
            <a:outerShdw blurRad="63500" dist="20000" dir="5400000" rotWithShape="0">
              <a:srgbClr val="000000">
                <a:alpha val="37999"/>
              </a:srgbClr>
            </a:outerShdw>
          </a:effectLst>
        </p:spPr>
        <p:txBody>
          <a:bodyPr wrap="none" lIns="91421" tIns="45711" rIns="91421" bIns="45711">
            <a:spAutoFit/>
          </a:bodyPr>
          <a:lstStyle/>
          <a:p>
            <a:pPr algn="ctr" defTabSz="914353">
              <a:defRPr/>
            </a:pPr>
            <a:r>
              <a:rPr lang="en-US" b="1" dirty="0">
                <a:solidFill>
                  <a:srgbClr val="000000"/>
                </a:solidFill>
                <a:latin typeface="Arial"/>
                <a:ea typeface="ＭＳ Ｐゴシック" charset="0"/>
                <a:cs typeface="ＭＳ Ｐゴシック" charset="0"/>
              </a:rPr>
              <a:t>far hall</a:t>
            </a:r>
          </a:p>
          <a:p>
            <a:pPr algn="ctr" defTabSz="914353">
              <a:defRPr/>
            </a:pPr>
            <a:r>
              <a:rPr lang="en-US" b="1" dirty="0">
                <a:solidFill>
                  <a:srgbClr val="000000"/>
                </a:solidFill>
                <a:latin typeface="Arial"/>
                <a:ea typeface="ＭＳ Ｐゴシック" charset="0"/>
                <a:cs typeface="ＭＳ Ｐゴシック" charset="0"/>
              </a:rPr>
              <a:t>3 experiments</a:t>
            </a:r>
          </a:p>
        </p:txBody>
      </p:sp>
      <p:sp>
        <p:nvSpPr>
          <p:cNvPr id="79877" name="Line 13"/>
          <p:cNvSpPr>
            <a:spLocks noChangeShapeType="1"/>
          </p:cNvSpPr>
          <p:nvPr/>
        </p:nvSpPr>
        <p:spPr bwMode="auto">
          <a:xfrm>
            <a:off x="2160588" y="2209800"/>
            <a:ext cx="381000" cy="2286000"/>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lIns="91421" tIns="45711" rIns="91421" bIns="45711"/>
          <a:lstStyle/>
          <a:p>
            <a:pPr defTabSz="914353"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40975" name="Text Box 15"/>
          <p:cNvSpPr txBox="1">
            <a:spLocks noChangeArrowheads="1"/>
          </p:cNvSpPr>
          <p:nvPr/>
        </p:nvSpPr>
        <p:spPr bwMode="auto">
          <a:xfrm>
            <a:off x="636588" y="3352801"/>
            <a:ext cx="1774195" cy="373644"/>
          </a:xfrm>
          <a:prstGeom prst="rect">
            <a:avLst/>
          </a:prstGeom>
          <a:solidFill>
            <a:schemeClr val="bg1">
              <a:alpha val="53000"/>
            </a:schemeClr>
          </a:solidFill>
          <a:ln w="25400">
            <a:noFill/>
            <a:miter lim="800000"/>
            <a:headEnd/>
            <a:tailEnd/>
          </a:ln>
        </p:spPr>
        <p:txBody>
          <a:bodyPr wrap="none" lIns="91421" tIns="45711" rIns="91421" bIns="45711">
            <a:spAutoFit/>
          </a:bodyPr>
          <a:lstStyle/>
          <a:p>
            <a:pPr defTabSz="914353">
              <a:defRPr/>
            </a:pPr>
            <a:r>
              <a:rPr lang="en-US" b="1" dirty="0">
                <a:solidFill>
                  <a:srgbClr val="000000"/>
                </a:solidFill>
                <a:latin typeface="Arial"/>
                <a:ea typeface="ＭＳ Ｐゴシック" charset="0"/>
                <a:cs typeface="ＭＳ Ｐゴシック" charset="0"/>
              </a:rPr>
              <a:t>electron beam</a:t>
            </a:r>
          </a:p>
        </p:txBody>
      </p:sp>
      <p:sp>
        <p:nvSpPr>
          <p:cNvPr id="40976" name="Text Box 16"/>
          <p:cNvSpPr txBox="1">
            <a:spLocks noChangeArrowheads="1"/>
          </p:cNvSpPr>
          <p:nvPr/>
        </p:nvSpPr>
        <p:spPr bwMode="auto">
          <a:xfrm>
            <a:off x="1398589" y="5791200"/>
            <a:ext cx="1422650" cy="373644"/>
          </a:xfrm>
          <a:prstGeom prst="rect">
            <a:avLst/>
          </a:prstGeom>
          <a:solidFill>
            <a:srgbClr val="54566A"/>
          </a:solidFill>
          <a:ln w="25400">
            <a:solidFill>
              <a:srgbClr val="54566A"/>
            </a:solidFill>
            <a:miter lim="800000"/>
            <a:headEnd/>
            <a:tailEnd/>
          </a:ln>
        </p:spPr>
        <p:txBody>
          <a:bodyPr wrap="none" lIns="91421" tIns="45711" rIns="91421" bIns="45711">
            <a:spAutoFit/>
          </a:bodyPr>
          <a:lstStyle/>
          <a:p>
            <a:pPr defTabSz="914353">
              <a:defRPr/>
            </a:pPr>
            <a:r>
              <a:rPr lang="en-US" b="1">
                <a:solidFill>
                  <a:srgbClr val="66CCFF"/>
                </a:solidFill>
                <a:latin typeface="Arial"/>
                <a:ea typeface="ＭＳ Ｐゴシック" charset="0"/>
                <a:cs typeface="ＭＳ Ｐゴシック" charset="0"/>
              </a:rPr>
              <a:t>x-ray beam</a:t>
            </a:r>
          </a:p>
        </p:txBody>
      </p:sp>
      <p:sp>
        <p:nvSpPr>
          <p:cNvPr id="79880" name="Text Box 5"/>
          <p:cNvSpPr txBox="1">
            <a:spLocks noChangeArrowheads="1"/>
          </p:cNvSpPr>
          <p:nvPr/>
        </p:nvSpPr>
        <p:spPr bwMode="auto">
          <a:xfrm>
            <a:off x="0" y="1"/>
            <a:ext cx="9144000" cy="4616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353" eaLnBrk="1" fontAlgn="base" hangingPunct="1">
              <a:spcBef>
                <a:spcPct val="0"/>
              </a:spcBef>
              <a:spcAft>
                <a:spcPct val="0"/>
              </a:spcAft>
            </a:pPr>
            <a:r>
              <a:rPr lang="en-US" b="1" smtClean="0">
                <a:solidFill>
                  <a:srgbClr val="000000"/>
                </a:solidFill>
                <a:cs typeface="Arial" charset="0"/>
              </a:rPr>
              <a:t>Linac Coherent Light Source</a:t>
            </a:r>
          </a:p>
        </p:txBody>
      </p:sp>
      <p:sp>
        <p:nvSpPr>
          <p:cNvPr id="79881" name="Line 13"/>
          <p:cNvSpPr>
            <a:spLocks noChangeShapeType="1"/>
          </p:cNvSpPr>
          <p:nvPr/>
        </p:nvSpPr>
        <p:spPr bwMode="auto">
          <a:xfrm>
            <a:off x="2541589" y="4495801"/>
            <a:ext cx="381000" cy="2209800"/>
          </a:xfrm>
          <a:prstGeom prst="line">
            <a:avLst/>
          </a:prstGeom>
          <a:noFill/>
          <a:ln w="57150">
            <a:solidFill>
              <a:srgbClr val="3399FF"/>
            </a:solidFill>
            <a:round/>
            <a:headEnd/>
            <a:tailEnd/>
          </a:ln>
          <a:extLst>
            <a:ext uri="{909E8E84-426E-40dd-AFC4-6F175D3DCCD1}">
              <a14:hiddenFill xmlns:a14="http://schemas.microsoft.com/office/drawing/2010/main">
                <a:noFill/>
              </a14:hiddenFill>
            </a:ext>
          </a:extLst>
        </p:spPr>
        <p:txBody>
          <a:bodyPr lIns="91421" tIns="45711" rIns="91421" bIns="45711"/>
          <a:lstStyle/>
          <a:p>
            <a:pPr defTabSz="914353"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9882" name="Oval 7"/>
          <p:cNvSpPr>
            <a:spLocks noChangeArrowheads="1"/>
          </p:cNvSpPr>
          <p:nvPr/>
        </p:nvSpPr>
        <p:spPr bwMode="auto">
          <a:xfrm rot="-671191">
            <a:off x="2312988" y="4349751"/>
            <a:ext cx="449262" cy="385763"/>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1421" tIns="45711" rIns="91421" bIns="45711" anchor="ctr"/>
          <a:lstStyle/>
          <a:p>
            <a:pPr defTabSz="914353" fontAlgn="base">
              <a:spcBef>
                <a:spcPct val="0"/>
              </a:spcBef>
              <a:spcAft>
                <a:spcPct val="0"/>
              </a:spcAft>
            </a:pPr>
            <a:endParaRPr lang="en-US" smtClean="0">
              <a:solidFill>
                <a:srgbClr val="000000"/>
              </a:solidFill>
              <a:latin typeface="Calibri" charset="0"/>
              <a:ea typeface="ＭＳ Ｐゴシック" charset="0"/>
              <a:cs typeface="ＭＳ Ｐゴシック" charset="0"/>
            </a:endParaRPr>
          </a:p>
        </p:txBody>
      </p:sp>
      <p:sp>
        <p:nvSpPr>
          <p:cNvPr id="79883" name="Oval 7"/>
          <p:cNvSpPr>
            <a:spLocks noChangeArrowheads="1"/>
          </p:cNvSpPr>
          <p:nvPr/>
        </p:nvSpPr>
        <p:spPr bwMode="auto">
          <a:xfrm rot="-671191">
            <a:off x="2389188" y="5105400"/>
            <a:ext cx="533400" cy="457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1421" tIns="45711" rIns="91421" bIns="45711" anchor="ctr"/>
          <a:lstStyle/>
          <a:p>
            <a:pPr defTabSz="914353" fontAlgn="base">
              <a:spcBef>
                <a:spcPct val="0"/>
              </a:spcBef>
              <a:spcAft>
                <a:spcPct val="0"/>
              </a:spcAft>
            </a:pPr>
            <a:endParaRPr lang="en-US" smtClean="0">
              <a:solidFill>
                <a:srgbClr val="000000"/>
              </a:solidFill>
              <a:latin typeface="Calibri" charset="0"/>
              <a:ea typeface="ＭＳ Ｐゴシック" charset="0"/>
              <a:cs typeface="ＭＳ Ｐゴシック" charset="0"/>
            </a:endParaRPr>
          </a:p>
        </p:txBody>
      </p:sp>
      <p:sp>
        <p:nvSpPr>
          <p:cNvPr id="79884" name="Oval 7"/>
          <p:cNvSpPr>
            <a:spLocks noChangeArrowheads="1"/>
          </p:cNvSpPr>
          <p:nvPr/>
        </p:nvSpPr>
        <p:spPr bwMode="auto">
          <a:xfrm rot="-671191">
            <a:off x="2617788" y="6400800"/>
            <a:ext cx="533400" cy="457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1421" tIns="45711" rIns="91421" bIns="45711" anchor="ctr"/>
          <a:lstStyle/>
          <a:p>
            <a:pPr defTabSz="914353" fontAlgn="base">
              <a:spcBef>
                <a:spcPct val="0"/>
              </a:spcBef>
              <a:spcAft>
                <a:spcPct val="0"/>
              </a:spcAft>
            </a:pPr>
            <a:endParaRPr lang="en-US" smtClean="0">
              <a:solidFill>
                <a:srgbClr val="000000"/>
              </a:solidFill>
              <a:latin typeface="Calibri" charset="0"/>
              <a:ea typeface="ＭＳ Ｐゴシック" charset="0"/>
              <a:cs typeface="ＭＳ Ｐゴシック" charset="0"/>
            </a:endParaRPr>
          </a:p>
        </p:txBody>
      </p:sp>
      <p:sp>
        <p:nvSpPr>
          <p:cNvPr id="79885" name="Text Box 14"/>
          <p:cNvSpPr txBox="1">
            <a:spLocks noChangeArrowheads="1"/>
          </p:cNvSpPr>
          <p:nvPr/>
        </p:nvSpPr>
        <p:spPr bwMode="auto">
          <a:xfrm>
            <a:off x="2349501" y="1173163"/>
            <a:ext cx="1826623" cy="654971"/>
          </a:xfrm>
          <a:prstGeom prst="rect">
            <a:avLst/>
          </a:prstGeom>
          <a:solidFill>
            <a:schemeClr val="bg1">
              <a:alpha val="54117"/>
            </a:schemeClr>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353" eaLnBrk="1" fontAlgn="base" hangingPunct="1">
              <a:spcBef>
                <a:spcPct val="0"/>
              </a:spcBef>
              <a:spcAft>
                <a:spcPct val="0"/>
              </a:spcAft>
            </a:pPr>
            <a:r>
              <a:rPr lang="en-US" sz="1800">
                <a:solidFill>
                  <a:srgbClr val="000000"/>
                </a:solidFill>
              </a:rPr>
              <a:t>LCLS uses only </a:t>
            </a:r>
          </a:p>
          <a:p>
            <a:pPr defTabSz="914353" eaLnBrk="1" fontAlgn="base" hangingPunct="1">
              <a:spcBef>
                <a:spcPct val="0"/>
              </a:spcBef>
              <a:spcAft>
                <a:spcPct val="0"/>
              </a:spcAft>
            </a:pPr>
            <a:r>
              <a:rPr lang="en-US" sz="1800">
                <a:solidFill>
                  <a:srgbClr val="000000"/>
                </a:solidFill>
              </a:rPr>
              <a:t>1/3 of linac</a:t>
            </a:r>
          </a:p>
        </p:txBody>
      </p:sp>
      <p:sp>
        <p:nvSpPr>
          <p:cNvPr id="79886" name="2 CuadroTexto"/>
          <p:cNvSpPr txBox="1">
            <a:spLocks noChangeArrowheads="1"/>
          </p:cNvSpPr>
          <p:nvPr/>
        </p:nvSpPr>
        <p:spPr bwMode="auto">
          <a:xfrm>
            <a:off x="5856288" y="1524001"/>
            <a:ext cx="3886200" cy="504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353" eaLnBrk="1" fontAlgn="base" hangingPunct="1">
              <a:spcBef>
                <a:spcPct val="20000"/>
              </a:spcBef>
              <a:spcAft>
                <a:spcPct val="0"/>
              </a:spcAft>
            </a:pPr>
            <a:endParaRPr lang="en-US" sz="1800" b="1" dirty="0">
              <a:solidFill>
                <a:srgbClr val="000000"/>
              </a:solidFill>
              <a:latin typeface="Calibri" charset="0"/>
            </a:endParaRPr>
          </a:p>
          <a:p>
            <a:pPr defTabSz="914353" eaLnBrk="1" fontAlgn="base" hangingPunct="1">
              <a:spcBef>
                <a:spcPct val="20000"/>
              </a:spcBef>
              <a:spcAft>
                <a:spcPct val="0"/>
              </a:spcAft>
              <a:buFont typeface="Arial" charset="0"/>
              <a:buChar char="•"/>
            </a:pPr>
            <a:r>
              <a:rPr lang="en-US" sz="1800" dirty="0">
                <a:solidFill>
                  <a:srgbClr val="000000"/>
                </a:solidFill>
              </a:rPr>
              <a:t>Electron Energy: </a:t>
            </a:r>
            <a:r>
              <a:rPr lang="en-US" sz="1800" b="1" dirty="0">
                <a:solidFill>
                  <a:srgbClr val="000000"/>
                </a:solidFill>
              </a:rPr>
              <a:t>15 </a:t>
            </a:r>
            <a:r>
              <a:rPr lang="en-US" sz="1800" b="1" dirty="0" err="1">
                <a:solidFill>
                  <a:srgbClr val="000000"/>
                </a:solidFill>
              </a:rPr>
              <a:t>GeV</a:t>
            </a:r>
            <a:endParaRPr lang="en-US" sz="1800" b="1" dirty="0">
              <a:solidFill>
                <a:srgbClr val="000000"/>
              </a:solidFill>
            </a:endParaRPr>
          </a:p>
          <a:p>
            <a:pPr defTabSz="914353" eaLnBrk="1" fontAlgn="base" hangingPunct="1">
              <a:spcBef>
                <a:spcPct val="20000"/>
              </a:spcBef>
              <a:spcAft>
                <a:spcPct val="0"/>
              </a:spcAft>
              <a:buFont typeface="Arial" charset="0"/>
              <a:buChar char="•"/>
            </a:pPr>
            <a:endParaRPr lang="en-US" sz="1800" b="1" dirty="0">
              <a:solidFill>
                <a:srgbClr val="000000"/>
              </a:solidFill>
            </a:endParaRPr>
          </a:p>
          <a:p>
            <a:pPr defTabSz="914353" eaLnBrk="1" fontAlgn="base" hangingPunct="1">
              <a:spcBef>
                <a:spcPct val="20000"/>
              </a:spcBef>
              <a:spcAft>
                <a:spcPct val="0"/>
              </a:spcAft>
              <a:buFont typeface="Arial" charset="0"/>
              <a:buChar char="•"/>
            </a:pPr>
            <a:r>
              <a:rPr lang="en-US" sz="1800" dirty="0">
                <a:solidFill>
                  <a:srgbClr val="000000"/>
                </a:solidFill>
              </a:rPr>
              <a:t>Photon Energy: 	</a:t>
            </a:r>
            <a:r>
              <a:rPr lang="en-US" sz="1800" b="1" dirty="0">
                <a:solidFill>
                  <a:srgbClr val="000000"/>
                </a:solidFill>
              </a:rPr>
              <a:t>0.5-10 </a:t>
            </a:r>
            <a:r>
              <a:rPr lang="en-US" sz="1800" b="1" dirty="0" err="1">
                <a:solidFill>
                  <a:srgbClr val="000000"/>
                </a:solidFill>
              </a:rPr>
              <a:t>keV</a:t>
            </a:r>
            <a:endParaRPr lang="en-US" sz="1800" b="1" dirty="0">
              <a:solidFill>
                <a:srgbClr val="000000"/>
              </a:solidFill>
            </a:endParaRPr>
          </a:p>
          <a:p>
            <a:pPr defTabSz="914353" eaLnBrk="1" fontAlgn="base" hangingPunct="1">
              <a:spcBef>
                <a:spcPct val="20000"/>
              </a:spcBef>
              <a:spcAft>
                <a:spcPct val="0"/>
              </a:spcAft>
              <a:buFont typeface="Arial" charset="0"/>
              <a:buChar char="•"/>
            </a:pPr>
            <a:endParaRPr lang="en-US" sz="1800" b="1" dirty="0">
              <a:solidFill>
                <a:srgbClr val="000000"/>
              </a:solidFill>
            </a:endParaRPr>
          </a:p>
          <a:p>
            <a:pPr defTabSz="914353" eaLnBrk="1" fontAlgn="base" hangingPunct="1">
              <a:spcBef>
                <a:spcPct val="20000"/>
              </a:spcBef>
              <a:spcAft>
                <a:spcPct val="0"/>
              </a:spcAft>
              <a:buFont typeface="Arial" charset="0"/>
              <a:buChar char="•"/>
            </a:pPr>
            <a:r>
              <a:rPr lang="en-US" sz="1800" dirty="0">
                <a:solidFill>
                  <a:srgbClr val="000000"/>
                </a:solidFill>
              </a:rPr>
              <a:t>Pulse length: 	</a:t>
            </a:r>
            <a:r>
              <a:rPr lang="en-US" sz="1800" b="1" dirty="0">
                <a:solidFill>
                  <a:srgbClr val="0000FF"/>
                </a:solidFill>
              </a:rPr>
              <a:t>5-500 </a:t>
            </a:r>
            <a:r>
              <a:rPr lang="en-US" sz="1800" b="1" dirty="0" err="1">
                <a:solidFill>
                  <a:srgbClr val="0000FF"/>
                </a:solidFill>
              </a:rPr>
              <a:t>fs</a:t>
            </a:r>
            <a:endParaRPr lang="en-US" sz="1800" b="1" dirty="0">
              <a:solidFill>
                <a:srgbClr val="0000FF"/>
              </a:solidFill>
            </a:endParaRPr>
          </a:p>
          <a:p>
            <a:pPr defTabSz="914353" eaLnBrk="1" fontAlgn="base" hangingPunct="1">
              <a:spcBef>
                <a:spcPct val="20000"/>
              </a:spcBef>
              <a:spcAft>
                <a:spcPct val="0"/>
              </a:spcAft>
              <a:buFont typeface="Arial" charset="0"/>
              <a:buChar char="•"/>
            </a:pPr>
            <a:endParaRPr lang="en-US" sz="1800" b="1" dirty="0">
              <a:solidFill>
                <a:srgbClr val="0D0D0D"/>
              </a:solidFill>
            </a:endParaRPr>
          </a:p>
          <a:p>
            <a:pPr defTabSz="914353" eaLnBrk="1" fontAlgn="base" hangingPunct="1">
              <a:spcBef>
                <a:spcPct val="20000"/>
              </a:spcBef>
              <a:spcAft>
                <a:spcPct val="0"/>
              </a:spcAft>
              <a:buFont typeface="Arial" charset="0"/>
              <a:buChar char="•"/>
            </a:pPr>
            <a:r>
              <a:rPr lang="en-US" sz="1800" dirty="0">
                <a:solidFill>
                  <a:srgbClr val="0D0D0D"/>
                </a:solidFill>
              </a:rPr>
              <a:t>Flux: 	</a:t>
            </a:r>
            <a:r>
              <a:rPr lang="en-US" sz="1800" b="1" dirty="0">
                <a:solidFill>
                  <a:srgbClr val="0D0D0D"/>
                </a:solidFill>
              </a:rPr>
              <a:t>	10</a:t>
            </a:r>
            <a:r>
              <a:rPr lang="en-US" sz="1800" b="1" baseline="42000" dirty="0">
                <a:solidFill>
                  <a:srgbClr val="0D0D0D"/>
                </a:solidFill>
              </a:rPr>
              <a:t>12</a:t>
            </a:r>
          </a:p>
          <a:p>
            <a:pPr defTabSz="914353" eaLnBrk="1" fontAlgn="base" hangingPunct="1">
              <a:spcBef>
                <a:spcPct val="20000"/>
              </a:spcBef>
              <a:spcAft>
                <a:spcPct val="0"/>
              </a:spcAft>
              <a:buFont typeface="Arial" charset="0"/>
              <a:buChar char="•"/>
            </a:pPr>
            <a:endParaRPr lang="en-US" sz="1800" b="1" dirty="0">
              <a:solidFill>
                <a:srgbClr val="0D0D0D"/>
              </a:solidFill>
            </a:endParaRPr>
          </a:p>
          <a:p>
            <a:pPr defTabSz="914353" eaLnBrk="1" fontAlgn="base" hangingPunct="1">
              <a:spcBef>
                <a:spcPct val="20000"/>
              </a:spcBef>
              <a:spcAft>
                <a:spcPct val="0"/>
              </a:spcAft>
              <a:buFont typeface="Arial" charset="0"/>
              <a:buChar char="•"/>
            </a:pPr>
            <a:r>
              <a:rPr lang="en-US" sz="1800" dirty="0">
                <a:solidFill>
                  <a:srgbClr val="000000"/>
                </a:solidFill>
              </a:rPr>
              <a:t>Frequency: 	</a:t>
            </a:r>
            <a:r>
              <a:rPr lang="en-US" sz="1800" b="1" dirty="0">
                <a:solidFill>
                  <a:srgbClr val="000000"/>
                </a:solidFill>
              </a:rPr>
              <a:t>120 Hz </a:t>
            </a:r>
          </a:p>
          <a:p>
            <a:pPr defTabSz="914353" eaLnBrk="1" fontAlgn="base" hangingPunct="1">
              <a:spcBef>
                <a:spcPct val="20000"/>
              </a:spcBef>
              <a:spcAft>
                <a:spcPct val="0"/>
              </a:spcAft>
              <a:buFont typeface="Arial" charset="0"/>
              <a:buChar char="•"/>
            </a:pPr>
            <a:endParaRPr lang="en-US" sz="1800" b="1" dirty="0">
              <a:solidFill>
                <a:srgbClr val="000000"/>
              </a:solidFill>
            </a:endParaRPr>
          </a:p>
          <a:p>
            <a:pPr defTabSz="914353" eaLnBrk="1" fontAlgn="base" hangingPunct="1">
              <a:spcBef>
                <a:spcPct val="20000"/>
              </a:spcBef>
              <a:spcAft>
                <a:spcPct val="0"/>
              </a:spcAft>
              <a:buFont typeface="Arial" charset="0"/>
              <a:buChar char="•"/>
            </a:pPr>
            <a:r>
              <a:rPr lang="en-US" sz="1800" dirty="0">
                <a:solidFill>
                  <a:srgbClr val="000000"/>
                </a:solidFill>
              </a:rPr>
              <a:t>E. Bandwidth: 	</a:t>
            </a:r>
            <a:r>
              <a:rPr lang="en-US" sz="1800" b="1" dirty="0">
                <a:solidFill>
                  <a:srgbClr val="000000"/>
                </a:solidFill>
              </a:rPr>
              <a:t>0.1-2%</a:t>
            </a:r>
          </a:p>
          <a:p>
            <a:pPr defTabSz="914353" eaLnBrk="1" fontAlgn="base" hangingPunct="1">
              <a:spcBef>
                <a:spcPct val="20000"/>
              </a:spcBef>
              <a:spcAft>
                <a:spcPct val="0"/>
              </a:spcAft>
              <a:buFont typeface="Arial" charset="0"/>
              <a:buChar char="•"/>
            </a:pPr>
            <a:endParaRPr lang="en-US" sz="1800" b="1" dirty="0">
              <a:solidFill>
                <a:srgbClr val="000000"/>
              </a:solidFill>
            </a:endParaRPr>
          </a:p>
          <a:p>
            <a:pPr defTabSz="914353" eaLnBrk="1" fontAlgn="base" hangingPunct="1">
              <a:spcBef>
                <a:spcPct val="20000"/>
              </a:spcBef>
              <a:spcAft>
                <a:spcPct val="0"/>
              </a:spcAft>
              <a:buFont typeface="Arial" charset="0"/>
              <a:buChar char="•"/>
            </a:pPr>
            <a:r>
              <a:rPr lang="en-US" sz="1800" dirty="0">
                <a:solidFill>
                  <a:srgbClr val="000000"/>
                </a:solidFill>
              </a:rPr>
              <a:t>Machine Length:  </a:t>
            </a:r>
            <a:r>
              <a:rPr lang="en-US" sz="1800" b="1" dirty="0">
                <a:solidFill>
                  <a:srgbClr val="000000"/>
                </a:solidFill>
              </a:rPr>
              <a:t>2 km</a:t>
            </a:r>
          </a:p>
          <a:p>
            <a:pPr defTabSz="914353" eaLnBrk="1" fontAlgn="base" hangingPunct="1">
              <a:spcBef>
                <a:spcPct val="0"/>
              </a:spcBef>
              <a:spcAft>
                <a:spcPct val="0"/>
              </a:spcAft>
            </a:pPr>
            <a:endParaRPr lang="en-US" sz="18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3" descr="Screen Shot 2012-01-27 at 3.29.22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4103688"/>
            <a:ext cx="4932363"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8" name="Picture 4" descr="Screen Shot 2012-01-27 at 3.28.5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27900" y="4010026"/>
            <a:ext cx="18161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5" descr="Screen Shot 2012-01-27 at 3.30.50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4289"/>
            <a:ext cx="5603875"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Box 6"/>
          <p:cNvSpPr txBox="1">
            <a:spLocks noChangeArrowheads="1"/>
          </p:cNvSpPr>
          <p:nvPr/>
        </p:nvSpPr>
        <p:spPr bwMode="auto">
          <a:xfrm>
            <a:off x="5813900" y="4587876"/>
            <a:ext cx="1514000" cy="654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353" eaLnBrk="1" fontAlgn="base" hangingPunct="1">
              <a:spcBef>
                <a:spcPct val="0"/>
              </a:spcBef>
              <a:spcAft>
                <a:spcPct val="0"/>
              </a:spcAft>
            </a:pPr>
            <a:r>
              <a:rPr lang="en-US" sz="1800">
                <a:solidFill>
                  <a:srgbClr val="000000"/>
                </a:solidFill>
              </a:rPr>
              <a:t>Golden Gate </a:t>
            </a:r>
          </a:p>
          <a:p>
            <a:pPr algn="r" defTabSz="914353" eaLnBrk="1" fontAlgn="base" hangingPunct="1">
              <a:spcBef>
                <a:spcPct val="0"/>
              </a:spcBef>
              <a:spcAft>
                <a:spcPct val="0"/>
              </a:spcAft>
            </a:pPr>
            <a:r>
              <a:rPr lang="en-US" sz="1800">
                <a:solidFill>
                  <a:srgbClr val="000000"/>
                </a:solidFill>
              </a:rPr>
              <a:t>Bridge</a:t>
            </a:r>
          </a:p>
        </p:txBody>
      </p:sp>
      <p:sp>
        <p:nvSpPr>
          <p:cNvPr id="80901" name="TextBox 7"/>
          <p:cNvSpPr txBox="1">
            <a:spLocks noChangeArrowheads="1"/>
          </p:cNvSpPr>
          <p:nvPr/>
        </p:nvSpPr>
        <p:spPr bwMode="auto">
          <a:xfrm>
            <a:off x="4933534" y="5553076"/>
            <a:ext cx="875130" cy="373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353" eaLnBrk="1" fontAlgn="base" hangingPunct="1">
              <a:spcBef>
                <a:spcPct val="0"/>
              </a:spcBef>
              <a:spcAft>
                <a:spcPct val="0"/>
              </a:spcAft>
            </a:pPr>
            <a:r>
              <a:rPr lang="en-US" sz="1800">
                <a:solidFill>
                  <a:srgbClr val="000000"/>
                </a:solidFill>
              </a:rPr>
              <a:t>LINAC</a:t>
            </a:r>
          </a:p>
        </p:txBody>
      </p:sp>
      <p:sp>
        <p:nvSpPr>
          <p:cNvPr id="80902" name="TextBox 8"/>
          <p:cNvSpPr txBox="1">
            <a:spLocks noChangeArrowheads="1"/>
          </p:cNvSpPr>
          <p:nvPr/>
        </p:nvSpPr>
        <p:spPr bwMode="auto">
          <a:xfrm>
            <a:off x="522288" y="254000"/>
            <a:ext cx="1122962" cy="373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353" eaLnBrk="1" fontAlgn="base" hangingPunct="1">
              <a:spcBef>
                <a:spcPct val="0"/>
              </a:spcBef>
              <a:spcAft>
                <a:spcPct val="0"/>
              </a:spcAft>
            </a:pPr>
            <a:r>
              <a:rPr lang="en-US" sz="1800">
                <a:solidFill>
                  <a:srgbClr val="000000"/>
                </a:solidFill>
              </a:rPr>
              <a:t>Bay area</a:t>
            </a:r>
          </a:p>
        </p:txBody>
      </p:sp>
    </p:spTree>
  </p:cSld>
  <p:clrMapOvr>
    <a:masterClrMapping/>
  </p:clrMapOvr>
  <p:timing>
    <p:tnLst>
      <p:par>
        <p:cTn xmlns:p14="http://schemas.microsoft.com/office/powerpoint/2010/mai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ummary">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ummary">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summar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15784</TotalTime>
  <Words>3566</Words>
  <Application>Microsoft Macintosh PowerPoint</Application>
  <PresentationFormat>On-screen Show (4:3)</PresentationFormat>
  <Paragraphs>626</Paragraphs>
  <Slides>56</Slides>
  <Notes>16</Notes>
  <HiddenSlides>0</HiddenSlides>
  <MMClips>0</MMClips>
  <ScaleCrop>false</ScaleCrop>
  <HeadingPairs>
    <vt:vector size="8" baseType="variant">
      <vt:variant>
        <vt:lpstr>Theme</vt:lpstr>
      </vt:variant>
      <vt:variant>
        <vt:i4>4</vt:i4>
      </vt:variant>
      <vt:variant>
        <vt:lpstr>Links</vt:lpstr>
      </vt:variant>
      <vt:variant>
        <vt:i4>1</vt:i4>
      </vt:variant>
      <vt:variant>
        <vt:lpstr>Embedded OLE Servers</vt:lpstr>
      </vt:variant>
      <vt:variant>
        <vt:i4>3</vt:i4>
      </vt:variant>
      <vt:variant>
        <vt:lpstr>Slide Titles</vt:lpstr>
      </vt:variant>
      <vt:variant>
        <vt:i4>56</vt:i4>
      </vt:variant>
    </vt:vector>
  </HeadingPairs>
  <TitlesOfParts>
    <vt:vector size="64" baseType="lpstr">
      <vt:lpstr>Office Theme</vt:lpstr>
      <vt:lpstr>summary</vt:lpstr>
      <vt:lpstr>Default Design</vt:lpstr>
      <vt:lpstr>1_Default Design</vt:lpstr>
      <vt:lpstr>\\localhost\Users\nilssonmac\Desktop\SLIDES\SYNCHROTRON RADIATION\!OLE_LINK2</vt:lpstr>
      <vt:lpstr>CorelDRAW</vt:lpstr>
      <vt:lpstr>Equation</vt:lpstr>
      <vt:lpstr>Microsoft Equation</vt:lpstr>
      <vt:lpstr>PowerPoint Presentation</vt:lpstr>
      <vt:lpstr>PowerPoint Presentation</vt:lpstr>
      <vt:lpstr>PowerPoint Presentation</vt:lpstr>
      <vt:lpstr>PowerPoint Presentation</vt:lpstr>
      <vt:lpstr>PowerPoint Presentation</vt:lpstr>
      <vt:lpstr>storage rings and x-ray lasers today</vt:lpstr>
      <vt:lpstr>X-ray Facilities at Stanford</vt:lpstr>
      <vt:lpstr>PowerPoint Presentation</vt:lpstr>
      <vt:lpstr>PowerPoint Presentation</vt:lpstr>
      <vt:lpstr>PowerPoint Presentation</vt:lpstr>
      <vt:lpstr>X-ray Facilities of Interest in Europe</vt:lpstr>
      <vt:lpstr>Ammonia feeds the world; Fertilizers</vt:lpstr>
      <vt:lpstr>Reaction mechanism</vt:lpstr>
      <vt:lpstr>The Brønsted-Evans-Polanyi relation </vt:lpstr>
      <vt:lpstr>Calculated ammonia synthesis rates 400 C, 50 bar, H2:N2=3:1, 5% NH3 </vt:lpstr>
      <vt:lpstr>Sustainable fuels</vt:lpstr>
      <vt:lpstr>Fotoelektronspektroskopi</vt:lpstr>
      <vt:lpstr>Elektronspektroskopi vid höga tryck</vt:lpstr>
      <vt:lpstr>Instrument at Stanford</vt:lpstr>
      <vt:lpstr>PowerPoint Presentation</vt:lpstr>
      <vt:lpstr>ORR Intermediates During Operating Fuel Cell</vt:lpstr>
      <vt:lpstr>PowerPoint Presentation</vt:lpstr>
      <vt:lpstr>Future: ambient (or atmospheric) pressure ‘hard x-ray’ XPS hard x-ray, high kinetic energy e-, long mean free path </vt:lpstr>
      <vt:lpstr>PowerPoint Presentation</vt:lpstr>
      <vt:lpstr>Co-workers</vt:lpstr>
      <vt:lpstr>PowerPoint Presentation</vt:lpstr>
      <vt:lpstr>The Catalyst Challenge</vt:lpstr>
      <vt:lpstr>Probing Intermediates ?</vt:lpstr>
      <vt:lpstr>Probing Transition States ?</vt:lpstr>
      <vt:lpstr>PowerPoint Presentation</vt:lpstr>
      <vt:lpstr>PowerPoint Presentation</vt:lpstr>
      <vt:lpstr>PowerPoint Presentation</vt:lpstr>
      <vt:lpstr>Before and After Pump</vt:lpstr>
      <vt:lpstr>Potential of Mean Force</vt:lpstr>
      <vt:lpstr>PowerPoint Presentation</vt:lpstr>
      <vt:lpstr>PowerPoint Presentation</vt:lpstr>
      <vt:lpstr>Collaboration</vt:lpstr>
      <vt:lpstr>Water denser than ice</vt:lpstr>
      <vt:lpstr>The Blue Planet</vt:lpstr>
      <vt:lpstr>Climate Change Water Issues</vt:lpstr>
      <vt:lpstr>Unusual Properties</vt:lpstr>
      <vt:lpstr>Anomalous Properties of Water</vt:lpstr>
      <vt:lpstr>X-ray Spectroscopies and Scattering Data</vt:lpstr>
      <vt:lpstr>PowerPoint Presentation</vt:lpstr>
      <vt:lpstr>PowerPoint Presentation</vt:lpstr>
      <vt:lpstr>Experimental Setup</vt:lpstr>
      <vt:lpstr>PowerPoint Presentation</vt:lpstr>
      <vt:lpstr>PowerPoint Presentation</vt:lpstr>
      <vt:lpstr>PowerPoint Presentation</vt:lpstr>
      <vt:lpstr>S(q) split is a fingerprint of tetrahedrality of liquid water</vt:lpstr>
      <vt:lpstr>Structure Factor</vt:lpstr>
      <vt:lpstr>PowerPoint Presentation</vt:lpstr>
      <vt:lpstr>PowerPoint Presentation</vt:lpstr>
      <vt:lpstr>PowerPoint Presentation</vt:lpstr>
      <vt:lpstr>PowerPoint Presentation</vt:lpstr>
      <vt:lpstr>Coworkers and Funding</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Soft x-ray study of chemical bonding and reaction at surfaces for artificial photosynthesis  Hirohito Ogasawara, Sarp Kaya, Daniel Friebel, Anders Nilsson SLAC National Accelerator Laboratory</dc:title>
  <dc:creator>Hirohito Ogasawara</dc:creator>
  <cp:lastModifiedBy>Anders Nilsson</cp:lastModifiedBy>
  <cp:revision>424</cp:revision>
  <dcterms:created xsi:type="dcterms:W3CDTF">2011-10-02T22:47:04Z</dcterms:created>
  <dcterms:modified xsi:type="dcterms:W3CDTF">2014-11-27T10:17:43Z</dcterms:modified>
</cp:coreProperties>
</file>