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55" r:id="rId2"/>
    <p:sldMasterId id="2147483742" r:id="rId3"/>
    <p:sldMasterId id="2147483716" r:id="rId4"/>
    <p:sldMasterId id="2147483730" r:id="rId5"/>
    <p:sldMasterId id="2147483767" r:id="rId6"/>
  </p:sldMasterIdLst>
  <p:notesMasterIdLst>
    <p:notesMasterId r:id="rId55"/>
  </p:notesMasterIdLst>
  <p:handoutMasterIdLst>
    <p:handoutMasterId r:id="rId56"/>
  </p:handoutMasterIdLst>
  <p:sldIdLst>
    <p:sldId id="357" r:id="rId7"/>
    <p:sldId id="431" r:id="rId8"/>
    <p:sldId id="435" r:id="rId9"/>
    <p:sldId id="432" r:id="rId10"/>
    <p:sldId id="433" r:id="rId11"/>
    <p:sldId id="434" r:id="rId12"/>
    <p:sldId id="397" r:id="rId13"/>
    <p:sldId id="358" r:id="rId14"/>
    <p:sldId id="361" r:id="rId15"/>
    <p:sldId id="391" r:id="rId16"/>
    <p:sldId id="392" r:id="rId17"/>
    <p:sldId id="393" r:id="rId18"/>
    <p:sldId id="394" r:id="rId19"/>
    <p:sldId id="360" r:id="rId20"/>
    <p:sldId id="362" r:id="rId21"/>
    <p:sldId id="377" r:id="rId22"/>
    <p:sldId id="378" r:id="rId23"/>
    <p:sldId id="379" r:id="rId24"/>
    <p:sldId id="382" r:id="rId25"/>
    <p:sldId id="383" r:id="rId26"/>
    <p:sldId id="384" r:id="rId27"/>
    <p:sldId id="375" r:id="rId28"/>
    <p:sldId id="380" r:id="rId29"/>
    <p:sldId id="376" r:id="rId30"/>
    <p:sldId id="395" r:id="rId31"/>
    <p:sldId id="396" r:id="rId32"/>
    <p:sldId id="387" r:id="rId33"/>
    <p:sldId id="388" r:id="rId34"/>
    <p:sldId id="389" r:id="rId35"/>
    <p:sldId id="390" r:id="rId36"/>
    <p:sldId id="398" r:id="rId37"/>
    <p:sldId id="399" r:id="rId38"/>
    <p:sldId id="400" r:id="rId39"/>
    <p:sldId id="401" r:id="rId40"/>
    <p:sldId id="402" r:id="rId41"/>
    <p:sldId id="403" r:id="rId42"/>
    <p:sldId id="404" r:id="rId43"/>
    <p:sldId id="405" r:id="rId44"/>
    <p:sldId id="440" r:id="rId45"/>
    <p:sldId id="436" r:id="rId46"/>
    <p:sldId id="441" r:id="rId47"/>
    <p:sldId id="437" r:id="rId48"/>
    <p:sldId id="439" r:id="rId49"/>
    <p:sldId id="443" r:id="rId50"/>
    <p:sldId id="444" r:id="rId51"/>
    <p:sldId id="442" r:id="rId52"/>
    <p:sldId id="406" r:id="rId53"/>
    <p:sldId id="420" r:id="rId54"/>
  </p:sldIdLst>
  <p:sldSz cx="9144000" cy="6858000" type="screen4x3"/>
  <p:notesSz cx="7315200" cy="9601200"/>
  <p:defaultTex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101E9"/>
    <a:srgbClr val="0000FF"/>
    <a:srgbClr val="FFFF00"/>
    <a:srgbClr val="66FF33"/>
    <a:srgbClr val="FFFFFF"/>
    <a:srgbClr val="DDDDDD"/>
    <a:srgbClr val="EAEAEA"/>
    <a:srgbClr val="33CCFF"/>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52" autoAdjust="0"/>
    <p:restoredTop sz="94576" autoAdjust="0"/>
  </p:normalViewPr>
  <p:slideViewPr>
    <p:cSldViewPr snapToGrid="0">
      <p:cViewPr varScale="1">
        <p:scale>
          <a:sx n="126" d="100"/>
          <a:sy n="126" d="100"/>
        </p:scale>
        <p:origin x="-53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8" d="100"/>
          <a:sy n="98" d="100"/>
        </p:scale>
        <p:origin x="-2604" y="-108"/>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wmf"/><Relationship Id="rId1" Type="http://schemas.openxmlformats.org/officeDocument/2006/relationships/image" Target="../media/image45.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image" Target="../media/image49.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68.wmf"/><Relationship Id="rId2" Type="http://schemas.openxmlformats.org/officeDocument/2006/relationships/image" Target="../media/image67.wmf"/><Relationship Id="rId1" Type="http://schemas.openxmlformats.org/officeDocument/2006/relationships/image" Target="../media/image66.wmf"/><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image" Target="../media/image6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6" rIns="96653" bIns="48326"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6" rIns="96653" bIns="48326" rtlCol="0"/>
          <a:lstStyle>
            <a:lvl1pPr algn="r">
              <a:defRPr sz="1300"/>
            </a:lvl1pPr>
          </a:lstStyle>
          <a:p>
            <a:fld id="{435E3B73-1CD9-4E07-94A9-7756285799E1}" type="datetimeFigureOut">
              <a:rPr lang="en-US" smtClean="0"/>
              <a:pPr/>
              <a:t>10/22/2014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6" rIns="96653" bIns="48326"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6" rIns="96653" bIns="48326" rtlCol="0" anchor="b"/>
          <a:lstStyle>
            <a:lvl1pPr algn="r">
              <a:defRPr sz="1300"/>
            </a:lvl1pPr>
          </a:lstStyle>
          <a:p>
            <a:fld id="{D037426E-6F28-4639-8ED1-3FC8A50B9BE9}" type="slidenum">
              <a:rPr lang="en-US" smtClean="0"/>
              <a:pPr/>
              <a:t>‹#›</a:t>
            </a:fld>
            <a:endParaRPr lang="en-US"/>
          </a:p>
        </p:txBody>
      </p:sp>
    </p:spTree>
    <p:extLst>
      <p:ext uri="{BB962C8B-B14F-4D97-AF65-F5344CB8AC3E}">
        <p14:creationId xmlns:p14="http://schemas.microsoft.com/office/powerpoint/2010/main" val="27331434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algn="l" eaLnBrk="1" hangingPunct="1">
              <a:defRPr sz="1300" smtClean="0">
                <a:latin typeface="Arial" pitchFamily="34" charset="0"/>
              </a:defRPr>
            </a:lvl1pPr>
          </a:lstStyle>
          <a:p>
            <a:pPr>
              <a:defRPr/>
            </a:pPr>
            <a:endParaRPr lang="en-US"/>
          </a:p>
        </p:txBody>
      </p:sp>
      <p:sp>
        <p:nvSpPr>
          <p:cNvPr id="38915"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lvl1pPr algn="r" eaLnBrk="1" hangingPunct="1">
              <a:defRPr sz="1300" smtClean="0">
                <a:latin typeface="Arial" pitchFamily="34" charset="0"/>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257300" y="720725"/>
            <a:ext cx="4802188" cy="360045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53" tIns="48326" rIns="96653" bIns="4832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53" tIns="48326" rIns="96653" bIns="48326" numCol="1" anchor="b" anchorCtr="0" compatLnSpc="1">
            <a:prstTxWarp prst="textNoShape">
              <a:avLst/>
            </a:prstTxWarp>
          </a:bodyPr>
          <a:lstStyle>
            <a:lvl1pPr algn="l" eaLnBrk="1" hangingPunct="1">
              <a:defRPr sz="1300" smtClean="0">
                <a:latin typeface="Arial" pitchFamily="34" charset="0"/>
              </a:defRPr>
            </a:lvl1pPr>
          </a:lstStyle>
          <a:p>
            <a:pPr>
              <a:defRPr/>
            </a:pPr>
            <a:endParaRPr lang="en-US"/>
          </a:p>
        </p:txBody>
      </p:sp>
      <p:sp>
        <p:nvSpPr>
          <p:cNvPr id="38919"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53" tIns="48326" rIns="96653" bIns="48326" numCol="1" anchor="b" anchorCtr="0" compatLnSpc="1">
            <a:prstTxWarp prst="textNoShape">
              <a:avLst/>
            </a:prstTxWarp>
          </a:bodyPr>
          <a:lstStyle>
            <a:lvl1pPr algn="r" eaLnBrk="1" hangingPunct="1">
              <a:defRPr sz="1300" smtClean="0">
                <a:latin typeface="Arial" pitchFamily="34" charset="0"/>
              </a:defRPr>
            </a:lvl1pPr>
          </a:lstStyle>
          <a:p>
            <a:pPr>
              <a:defRPr/>
            </a:pPr>
            <a:fld id="{CBEE6378-D626-46D8-BEFF-27287070D9FE}" type="slidenum">
              <a:rPr lang="en-US"/>
              <a:pPr>
                <a:defRPr/>
              </a:pPr>
              <a:t>‹#›</a:t>
            </a:fld>
            <a:endParaRPr lang="en-US"/>
          </a:p>
        </p:txBody>
      </p:sp>
    </p:spTree>
    <p:extLst>
      <p:ext uri="{BB962C8B-B14F-4D97-AF65-F5344CB8AC3E}">
        <p14:creationId xmlns:p14="http://schemas.microsoft.com/office/powerpoint/2010/main" val="10762377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F86FEB48-A73F-DF40-B351-798596E54F83}" type="slidenum">
              <a:rPr lang="en-GB">
                <a:solidFill>
                  <a:prstClr val="black"/>
                </a:solidFill>
                <a:latin typeface="Arial" charset="0"/>
                <a:ea typeface="ＭＳ Ｐゴシック" charset="-128"/>
                <a:cs typeface="ＭＳ Ｐゴシック" charset="-128"/>
              </a:rPr>
              <a:pPr/>
              <a:t>5</a:t>
            </a:fld>
            <a:endParaRPr lang="en-GB">
              <a:solidFill>
                <a:prstClr val="black"/>
              </a:solidFill>
              <a:latin typeface="Arial" charset="0"/>
              <a:ea typeface="ＭＳ Ｐゴシック" charset="-128"/>
              <a:cs typeface="ＭＳ Ｐゴシック" charset="-128"/>
            </a:endParaRPr>
          </a:p>
        </p:txBody>
      </p:sp>
      <p:sp>
        <p:nvSpPr>
          <p:cNvPr id="34819" name="Rectangle 7"/>
          <p:cNvSpPr txBox="1">
            <a:spLocks noGrp="1" noChangeArrowheads="1"/>
          </p:cNvSpPr>
          <p:nvPr/>
        </p:nvSpPr>
        <p:spPr bwMode="auto">
          <a:xfrm>
            <a:off x="4145280" y="9121140"/>
            <a:ext cx="3169920" cy="480060"/>
          </a:xfrm>
          <a:prstGeom prst="rect">
            <a:avLst/>
          </a:prstGeom>
          <a:noFill/>
          <a:ln w="9525">
            <a:noFill/>
            <a:miter lim="800000"/>
            <a:headEnd/>
            <a:tailEnd/>
          </a:ln>
        </p:spPr>
        <p:txBody>
          <a:bodyPr lIns="96661" tIns="48331" rIns="96661" bIns="48331" anchor="b">
            <a:prstTxWarp prst="textNoShape">
              <a:avLst/>
            </a:prstTxWarp>
          </a:bodyPr>
          <a:lstStyle/>
          <a:p>
            <a:pPr algn="r" fontAlgn="auto">
              <a:spcBef>
                <a:spcPts val="0"/>
              </a:spcBef>
              <a:spcAft>
                <a:spcPts val="0"/>
              </a:spcAft>
            </a:pPr>
            <a:fld id="{454A460E-CC64-D142-BCBF-9AD3FECBD24F}" type="slidenum">
              <a:rPr lang="en-GB" sz="1300">
                <a:solidFill>
                  <a:prstClr val="black"/>
                </a:solidFill>
                <a:latin typeface="Calibri"/>
              </a:rPr>
              <a:pPr algn="r" fontAlgn="auto">
                <a:spcBef>
                  <a:spcPts val="0"/>
                </a:spcBef>
                <a:spcAft>
                  <a:spcPts val="0"/>
                </a:spcAft>
              </a:pPr>
              <a:t>5</a:t>
            </a:fld>
            <a:endParaRPr lang="en-GB" sz="1300">
              <a:solidFill>
                <a:prstClr val="black"/>
              </a:solidFill>
              <a:latin typeface="Calibri"/>
            </a:endParaRPr>
          </a:p>
        </p:txBody>
      </p:sp>
      <p:sp>
        <p:nvSpPr>
          <p:cNvPr id="34820" name="Rectangle 2"/>
          <p:cNvSpPr>
            <a:spLocks noGrp="1" noRot="1" noChangeAspect="1" noChangeArrowheads="1" noTextEdit="1"/>
          </p:cNvSpPr>
          <p:nvPr>
            <p:ph type="sldImg"/>
          </p:nvPr>
        </p:nvSpPr>
        <p:spPr>
          <a:solidFill>
            <a:srgbClr val="FFFFFF"/>
          </a:solidFill>
          <a:ln/>
        </p:spPr>
      </p:sp>
      <p:sp>
        <p:nvSpPr>
          <p:cNvPr id="3482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de-CH" dirty="0">
                <a:latin typeface="Arial" charset="0"/>
                <a:ea typeface="ＭＳ Ｐゴシック" charset="-128"/>
                <a:cs typeface="ＭＳ Ｐゴシック" charset="-128"/>
              </a:rPr>
              <a:t>60 Grössenordnungen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2C37CD-FBF0-4849-9FF3-5A2F2FEFA1FF}" type="slidenum">
              <a:rPr lang="en-US"/>
              <a:pPr/>
              <a:t>22</a:t>
            </a:fld>
            <a:endParaRPr lang="en-US"/>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594BB6-A87F-4F77-AE3F-24385C5A30AD}" type="slidenum">
              <a:rPr lang="en-US"/>
              <a:pPr/>
              <a:t>24</a:t>
            </a:fld>
            <a:endParaRPr lang="en-US"/>
          </a:p>
        </p:txBody>
      </p:sp>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8AAFD2-0F99-47EE-909D-526A03300D8F}" type="slidenum">
              <a:rPr lang="en-US"/>
              <a:pPr/>
              <a:t>27</a:t>
            </a:fld>
            <a:endParaRPr lang="en-US"/>
          </a:p>
        </p:txBody>
      </p:sp>
      <p:sp>
        <p:nvSpPr>
          <p:cNvPr id="279554" name="Rectangle 2"/>
          <p:cNvSpPr>
            <a:spLocks noGrp="1" noRot="1" noChangeAspect="1" noChangeArrowheads="1" noTextEdit="1"/>
          </p:cNvSpPr>
          <p:nvPr>
            <p:ph type="sldImg"/>
          </p:nvPr>
        </p:nvSpPr>
        <p:spPr>
          <a:xfrm>
            <a:off x="1260475" y="722313"/>
            <a:ext cx="4797425" cy="3598862"/>
          </a:xfrm>
          <a:ln/>
        </p:spPr>
      </p:sp>
      <p:sp>
        <p:nvSpPr>
          <p:cNvPr id="279555" name="Rectangle 3"/>
          <p:cNvSpPr>
            <a:spLocks noGrp="1" noChangeArrowheads="1"/>
          </p:cNvSpPr>
          <p:nvPr>
            <p:ph type="body" idx="1"/>
          </p:nvPr>
        </p:nvSpPr>
        <p:spPr>
          <a:xfrm>
            <a:off x="485987" y="4440556"/>
            <a:ext cx="6392333" cy="4675585"/>
          </a:xfrm>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CCFAB0-5D4A-4EA0-AF4A-BC19835B4404}" type="slidenum">
              <a:rPr lang="en-US">
                <a:solidFill>
                  <a:prstClr val="black"/>
                </a:solidFill>
              </a:rPr>
              <a:pPr/>
              <a:t>10</a:t>
            </a:fld>
            <a:endParaRPr lang="en-US">
              <a:solidFill>
                <a:prstClr val="black"/>
              </a:solidFill>
            </a:endParaRPr>
          </a:p>
        </p:txBody>
      </p:sp>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BF8F8F-7DAB-4399-823E-C82F7A0E51B7}" type="slidenum">
              <a:rPr lang="en-US">
                <a:solidFill>
                  <a:prstClr val="black"/>
                </a:solidFill>
              </a:rPr>
              <a:pPr/>
              <a:t>11</a:t>
            </a:fld>
            <a:endParaRPr lang="en-US">
              <a:solidFill>
                <a:prstClr val="black"/>
              </a:solidFill>
            </a:endParaRPr>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028D9F-C528-4E9F-9517-CEDE256D7297}" type="slidenum">
              <a:rPr lang="en-US">
                <a:solidFill>
                  <a:prstClr val="black"/>
                </a:solidFill>
              </a:rPr>
              <a:pPr/>
              <a:t>12</a:t>
            </a:fld>
            <a:endParaRPr lang="en-US">
              <a:solidFill>
                <a:prstClr val="black"/>
              </a:solidFill>
            </a:endParaRPr>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56887E-1864-459C-BC41-BCB61F80E3E0}" type="slidenum">
              <a:rPr lang="en-US">
                <a:solidFill>
                  <a:prstClr val="black"/>
                </a:solidFill>
              </a:rPr>
              <a:pPr/>
              <a:t>13</a:t>
            </a:fld>
            <a:endParaRPr lang="en-US">
              <a:solidFill>
                <a:prstClr val="black"/>
              </a:solidFill>
            </a:endParaRPr>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366089-94C4-42E7-B341-91C697B776C4}" type="slidenum">
              <a:rPr lang="en-US"/>
              <a:pPr/>
              <a:t>16</a:t>
            </a:fld>
            <a:endParaRPr lang="en-US"/>
          </a:p>
        </p:txBody>
      </p:sp>
      <p:sp>
        <p:nvSpPr>
          <p:cNvPr id="316418" name="Rectangle 2"/>
          <p:cNvSpPr>
            <a:spLocks noGrp="1" noRot="1" noChangeAspect="1" noChangeArrowheads="1" noTextEdit="1"/>
          </p:cNvSpPr>
          <p:nvPr>
            <p:ph type="sldImg"/>
          </p:nvPr>
        </p:nvSpPr>
        <p:spPr>
          <a:ln/>
        </p:spPr>
      </p:sp>
      <p:sp>
        <p:nvSpPr>
          <p:cNvPr id="316419" name="Rectangle 3"/>
          <p:cNvSpPr>
            <a:spLocks noGrp="1" noChangeArrowheads="1"/>
          </p:cNvSpPr>
          <p:nvPr>
            <p:ph type="body" idx="1"/>
          </p:nvPr>
        </p:nvSpPr>
        <p:spPr>
          <a:xfrm>
            <a:off x="975360" y="4560570"/>
            <a:ext cx="5364480" cy="4320540"/>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5312C5F-8BFD-4E17-A50B-E60BC21A8B02}" type="slidenum">
              <a:rPr lang="en-US"/>
              <a:pPr/>
              <a:t>17</a:t>
            </a:fld>
            <a:endParaRPr lang="en-US"/>
          </a:p>
        </p:txBody>
      </p:sp>
      <p:sp>
        <p:nvSpPr>
          <p:cNvPr id="318466" name="Rectangle 2"/>
          <p:cNvSpPr>
            <a:spLocks noGrp="1" noRot="1" noChangeAspect="1" noChangeArrowheads="1" noTextEdit="1"/>
          </p:cNvSpPr>
          <p:nvPr>
            <p:ph type="sldImg"/>
          </p:nvPr>
        </p:nvSpPr>
        <p:spPr>
          <a:xfrm>
            <a:off x="1260475" y="722313"/>
            <a:ext cx="4797425" cy="3598862"/>
          </a:xfrm>
          <a:ln/>
        </p:spPr>
      </p:sp>
      <p:sp>
        <p:nvSpPr>
          <p:cNvPr id="318467" name="Rectangle 3"/>
          <p:cNvSpPr>
            <a:spLocks noGrp="1" noChangeArrowheads="1"/>
          </p:cNvSpPr>
          <p:nvPr>
            <p:ph type="body" idx="1"/>
          </p:nvPr>
        </p:nvSpPr>
        <p:spPr>
          <a:xfrm>
            <a:off x="485987" y="4440557"/>
            <a:ext cx="6392333" cy="4677251"/>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535DCE0-6E65-415E-B845-558B66069D71}" type="slidenum">
              <a:rPr lang="en-US"/>
              <a:pPr/>
              <a:t>18</a:t>
            </a:fld>
            <a:endParaRPr lang="en-US"/>
          </a:p>
        </p:txBody>
      </p:sp>
      <p:sp>
        <p:nvSpPr>
          <p:cNvPr id="322562" name="Rectangle 2"/>
          <p:cNvSpPr>
            <a:spLocks noGrp="1" noRot="1" noChangeAspect="1" noChangeArrowheads="1" noTextEdit="1"/>
          </p:cNvSpPr>
          <p:nvPr>
            <p:ph type="sldImg"/>
          </p:nvPr>
        </p:nvSpPr>
        <p:spPr>
          <a:xfrm>
            <a:off x="1260475" y="722313"/>
            <a:ext cx="4797425" cy="3598862"/>
          </a:xfrm>
          <a:ln/>
        </p:spPr>
      </p:sp>
      <p:sp>
        <p:nvSpPr>
          <p:cNvPr id="322563" name="Rectangle 3"/>
          <p:cNvSpPr>
            <a:spLocks noGrp="1" noChangeArrowheads="1"/>
          </p:cNvSpPr>
          <p:nvPr>
            <p:ph type="body" idx="1"/>
          </p:nvPr>
        </p:nvSpPr>
        <p:spPr>
          <a:xfrm>
            <a:off x="485987" y="4440557"/>
            <a:ext cx="6392333" cy="4677251"/>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4A0F89-C9FD-4F0D-8C1D-D7935CD4721E}" type="slidenum">
              <a:rPr lang="en-US"/>
              <a:pPr/>
              <a:t>19</a:t>
            </a:fld>
            <a:endParaRPr lang="en-US"/>
          </a:p>
        </p:txBody>
      </p:sp>
      <p:sp>
        <p:nvSpPr>
          <p:cNvPr id="264194" name="Rectangle 2"/>
          <p:cNvSpPr>
            <a:spLocks noGrp="1" noRot="1" noChangeAspect="1" noChangeArrowheads="1" noTextEdit="1"/>
          </p:cNvSpPr>
          <p:nvPr>
            <p:ph type="sldImg"/>
          </p:nvPr>
        </p:nvSpPr>
        <p:spPr>
          <a:xfrm>
            <a:off x="1260475" y="722313"/>
            <a:ext cx="4797425" cy="3598862"/>
          </a:xfrm>
          <a:ln/>
        </p:spPr>
      </p:sp>
      <p:sp>
        <p:nvSpPr>
          <p:cNvPr id="264195" name="Rectangle 3"/>
          <p:cNvSpPr>
            <a:spLocks noGrp="1" noChangeArrowheads="1"/>
          </p:cNvSpPr>
          <p:nvPr>
            <p:ph type="body" idx="1"/>
          </p:nvPr>
        </p:nvSpPr>
        <p:spPr>
          <a:xfrm>
            <a:off x="485987" y="4440556"/>
            <a:ext cx="6392333" cy="4675585"/>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34"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pitchFamily="34"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latin typeface="Arial" pitchFamily="34"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pitchFamily="34" charset="0"/>
              </a:endParaRPr>
            </a:p>
          </p:txBody>
        </p:sp>
      </p:grpSp>
      <p:sp>
        <p:nvSpPr>
          <p:cNvPr id="35850" name="Rectangle 10"/>
          <p:cNvSpPr>
            <a:spLocks noGrp="1" noChangeArrowheads="1"/>
          </p:cNvSpPr>
          <p:nvPr>
            <p:ph type="ctrTitle" sz="quarter"/>
          </p:nvPr>
        </p:nvSpPr>
        <p:spPr>
          <a:xfrm>
            <a:off x="722086" y="719365"/>
            <a:ext cx="7772400" cy="1555750"/>
          </a:xfrm>
        </p:spPr>
        <p:txBody>
          <a:bodyPr/>
          <a:lstStyle>
            <a:lvl1pPr>
              <a:defRPr sz="4000"/>
            </a:lvl1pPr>
          </a:lstStyle>
          <a:p>
            <a:r>
              <a:rPr lang="en-US"/>
              <a:t>Click to edit Master title style</a:t>
            </a:r>
          </a:p>
        </p:txBody>
      </p:sp>
      <p:sp>
        <p:nvSpPr>
          <p:cNvPr id="35851" name="Rectangle 11"/>
          <p:cNvSpPr>
            <a:spLocks noGrp="1" noChangeArrowheads="1"/>
          </p:cNvSpPr>
          <p:nvPr>
            <p:ph type="subTitle" sz="quarter" idx="1"/>
          </p:nvPr>
        </p:nvSpPr>
        <p:spPr>
          <a:xfrm>
            <a:off x="1371600" y="3886200"/>
            <a:ext cx="6400800" cy="1752600"/>
          </a:xfrm>
        </p:spPr>
        <p:txBody>
          <a:bodyPr/>
          <a:lstStyle>
            <a:lvl1pPr marL="0" indent="0" algn="ctr">
              <a:buFont typeface="Arial" pitchFamily="34" charset="0"/>
              <a:buNone/>
              <a:defRPr>
                <a:effectLst>
                  <a:outerShdw blurRad="38100" dist="38100" dir="2700000" algn="tl">
                    <a:srgbClr val="010199"/>
                  </a:outerShdw>
                </a:effectLst>
              </a:defRPr>
            </a:lvl1pPr>
          </a:lstStyle>
          <a:p>
            <a:r>
              <a:rPr lang="en-US"/>
              <a:t>Click to edit Master subtitle style</a:t>
            </a:r>
          </a:p>
        </p:txBody>
      </p:sp>
      <p:sp>
        <p:nvSpPr>
          <p:cNvPr id="13" name="Date Placeholder 12"/>
          <p:cNvSpPr>
            <a:spLocks noGrp="1" noChangeArrowheads="1"/>
          </p:cNvSpPr>
          <p:nvPr>
            <p:ph type="dt" sz="quarter" idx="10"/>
          </p:nvPr>
        </p:nvSpPr>
        <p:spPr bwMode="auto">
          <a:xfrm>
            <a:off x="457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l" eaLnBrk="1" hangingPunct="1">
              <a:defRPr sz="1000" smtClean="0">
                <a:effectLst>
                  <a:outerShdw blurRad="38100" dist="38100" dir="2700000" algn="tl">
                    <a:srgbClr val="010199"/>
                  </a:outerShdw>
                </a:effectLst>
                <a:latin typeface="Arial" pitchFamily="34" charset="0"/>
              </a:defRPr>
            </a:lvl1pPr>
          </a:lstStyle>
          <a:p>
            <a:pPr>
              <a:defRPr/>
            </a:pPr>
            <a:endParaRPr lang="en-US"/>
          </a:p>
        </p:txBody>
      </p:sp>
      <p:sp>
        <p:nvSpPr>
          <p:cNvPr id="14" name="Rectangle 13"/>
          <p:cNvSpPr>
            <a:spLocks noGrp="1" noChangeArrowheads="1"/>
          </p:cNvSpPr>
          <p:nvPr>
            <p:ph type="ftr" sz="quarter" idx="11"/>
          </p:nvPr>
        </p:nvSpPr>
        <p:spPr>
          <a:xfrm>
            <a:off x="3124200" y="6248400"/>
            <a:ext cx="2895600" cy="457200"/>
          </a:xfrm>
        </p:spPr>
        <p:txBody>
          <a:bodyPr/>
          <a:lstStyle>
            <a:lvl1pPr algn="ctr">
              <a:defRPr smtClean="0"/>
            </a:lvl1pPr>
          </a:lstStyle>
          <a:p>
            <a:pPr>
              <a:defRPr/>
            </a:pPr>
            <a:r>
              <a:rPr lang="en-US" smtClean="0"/>
              <a:t>Caspers Stockholm 2014 el.mag PU+kicker structures</a:t>
            </a:r>
            <a:endParaRPr lang="en-US"/>
          </a:p>
        </p:txBody>
      </p:sp>
      <p:sp>
        <p:nvSpPr>
          <p:cNvPr id="15" name="Slide Number Placeholder 14"/>
          <p:cNvSpPr>
            <a:spLocks noGrp="1" noChangeArrowheads="1"/>
          </p:cNvSpPr>
          <p:nvPr>
            <p:ph type="sldNum" sz="quarter" idx="12"/>
          </p:nvPr>
        </p:nvSpPr>
        <p:spPr bwMode="auto">
          <a:xfrm>
            <a:off x="6553200" y="6248400"/>
            <a:ext cx="2133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latin typeface="Arial" pitchFamily="34" charset="0"/>
              </a:defRPr>
            </a:lvl1pPr>
          </a:lstStyle>
          <a:p>
            <a:pPr>
              <a:defRPr/>
            </a:pPr>
            <a:fld id="{46425C3A-AEC0-4B6C-9556-BAADF136B9DA}" type="slidenum">
              <a:rPr lang="en-US"/>
              <a:pPr>
                <a:defRPr/>
              </a:pPr>
              <a:t>‹#›</a:t>
            </a:fld>
            <a:endParaRPr lang="en-US"/>
          </a:p>
        </p:txBody>
      </p:sp>
      <p:pic>
        <p:nvPicPr>
          <p:cNvPr id="16" name="Picture 15" descr="CERN_logo_400x400[1].gif"/>
          <p:cNvPicPr>
            <a:picLocks noChangeAspect="1"/>
          </p:cNvPicPr>
          <p:nvPr userDrawn="1"/>
        </p:nvPicPr>
        <p:blipFill>
          <a:blip r:embed="rId2" cstate="print"/>
          <a:stretch>
            <a:fillRect/>
          </a:stretch>
        </p:blipFill>
        <p:spPr>
          <a:xfrm>
            <a:off x="61687" y="65316"/>
            <a:ext cx="729343" cy="72934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Caspers Stockholm 2014 el.mag PU+kicker structures</a:t>
            </a:r>
            <a:endParaRPr lang="en-US"/>
          </a:p>
        </p:txBody>
      </p:sp>
      <p:sp>
        <p:nvSpPr>
          <p:cNvPr id="7" name="Slide Number Placeholder 6"/>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Caspers Stockholm 2014 el.mag PU+kicker structures</a:t>
            </a:r>
            <a:endParaRPr lang="en-US"/>
          </a:p>
        </p:txBody>
      </p:sp>
      <p:sp>
        <p:nvSpPr>
          <p:cNvPr id="9" name="Slide Number Placeholder 8"/>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Caspers Stockholm 2014 el.mag PU+kicker structures</a:t>
            </a:r>
            <a:endParaRPr lang="en-US"/>
          </a:p>
        </p:txBody>
      </p:sp>
      <p:sp>
        <p:nvSpPr>
          <p:cNvPr id="5" name="Slide Number Placeholder 4"/>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Caspers Stockholm 2014 el.mag PU+kicker structures</a:t>
            </a:r>
            <a:endParaRPr lang="en-US"/>
          </a:p>
        </p:txBody>
      </p:sp>
      <p:sp>
        <p:nvSpPr>
          <p:cNvPr id="4" name="Slide Number Placeholder 3"/>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Caspers Stockholm 2014 el.mag PU+kicker structures</a:t>
            </a:r>
            <a:endParaRPr lang="en-US"/>
          </a:p>
        </p:txBody>
      </p:sp>
      <p:sp>
        <p:nvSpPr>
          <p:cNvPr id="7" name="Slide Number Placeholder 6"/>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Caspers Stockholm 2014 el.mag PU+kicker structures</a:t>
            </a:r>
            <a:endParaRPr lang="en-US"/>
          </a:p>
        </p:txBody>
      </p:sp>
      <p:sp>
        <p:nvSpPr>
          <p:cNvPr id="7" name="Slide Number Placeholder 6"/>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lvl1pPr>
              <a:spcBef>
                <a:spcPts val="1800"/>
              </a:spcBef>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itle 4"/>
          <p:cNvSpPr>
            <a:spLocks noGrp="1"/>
          </p:cNvSpPr>
          <p:nvPr>
            <p:ph type="title"/>
          </p:nvPr>
        </p:nvSpPr>
        <p:spPr/>
        <p:txBody>
          <a:bodyPr/>
          <a:lstStyle/>
          <a:p>
            <a:r>
              <a:rPr lang="en-US" smtClean="0"/>
              <a:t>Click to edit Master title style</a:t>
            </a:r>
            <a:endParaRPr lang="en-US"/>
          </a:p>
        </p:txBody>
      </p:sp>
      <p:sp>
        <p:nvSpPr>
          <p:cNvPr id="6" name="Footer Placeholder 5"/>
          <p:cNvSpPr>
            <a:spLocks noGrp="1"/>
          </p:cNvSpPr>
          <p:nvPr>
            <p:ph type="ftr" sz="quarter" idx="10"/>
          </p:nvPr>
        </p:nvSpPr>
        <p:spPr>
          <a:xfrm>
            <a:off x="2391507" y="6605588"/>
            <a:ext cx="4652388" cy="252412"/>
          </a:xfrm>
        </p:spPr>
        <p:txBody>
          <a:bodyPr/>
          <a:lstStyle/>
          <a:p>
            <a:pPr>
              <a:defRPr/>
            </a:pPr>
            <a:r>
              <a:rPr lang="en-US" smtClean="0"/>
              <a:t>Caspers Stockholm 2014 el.mag PU+kicker structures</a:t>
            </a:r>
            <a:endParaRPr lang="en-US" dirty="0"/>
          </a:p>
        </p:txBody>
      </p:sp>
      <p:sp>
        <p:nvSpPr>
          <p:cNvPr id="7" name="Slide Number Placeholder 5"/>
          <p:cNvSpPr>
            <a:spLocks noGrp="1"/>
          </p:cNvSpPr>
          <p:nvPr>
            <p:ph type="sldNum" sz="quarter" idx="4"/>
          </p:nvPr>
        </p:nvSpPr>
        <p:spPr>
          <a:xfrm>
            <a:off x="8397380" y="6637993"/>
            <a:ext cx="746620" cy="220007"/>
          </a:xfrm>
          <a:prstGeom prst="rect">
            <a:avLst/>
          </a:prstGeom>
        </p:spPr>
        <p:txBody>
          <a:bodyPr vert="horz" lIns="91440" tIns="45720" rIns="91440" bIns="45720" rtlCol="0" anchor="ctr"/>
          <a:lstStyle>
            <a:lvl1pPr algn="r">
              <a:defRPr sz="1200">
                <a:solidFill>
                  <a:schemeClr val="tx1">
                    <a:tint val="75000"/>
                  </a:schemeClr>
                </a:solidFill>
              </a:defRPr>
            </a:lvl1pPr>
          </a:lstStyle>
          <a:p>
            <a:fld id="{34F49376-FD19-4F4C-98BC-18BC2C60EF71}"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Caspers Stockholm 2014 el.mag PU+kicker structures</a:t>
            </a:r>
            <a:endParaRPr lang="en-US"/>
          </a:p>
        </p:txBody>
      </p:sp>
      <p:sp>
        <p:nvSpPr>
          <p:cNvPr id="7" name="Slide Number Placeholder 6"/>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Caspers Stockholm 2014 el.mag PU+kicker structures</a:t>
            </a:r>
            <a:endParaRPr lang="en-US"/>
          </a:p>
        </p:txBody>
      </p:sp>
      <p:sp>
        <p:nvSpPr>
          <p:cNvPr id="9" name="Slide Number Placeholder 8"/>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Caspers Stockholm 2014 el.mag PU+kicker structures</a:t>
            </a:r>
            <a:endParaRPr lang="en-US"/>
          </a:p>
        </p:txBody>
      </p:sp>
      <p:sp>
        <p:nvSpPr>
          <p:cNvPr id="5" name="Slide Number Placeholder 4"/>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Caspers Stockholm 2014 el.mag PU+kicker structures</a:t>
            </a:r>
            <a:endParaRPr lang="en-US"/>
          </a:p>
        </p:txBody>
      </p:sp>
      <p:sp>
        <p:nvSpPr>
          <p:cNvPr id="4" name="Slide Number Placeholder 3"/>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Caspers Stockholm 2014 el.mag PU+kicker structures</a:t>
            </a:r>
            <a:endParaRPr lang="en-US"/>
          </a:p>
        </p:txBody>
      </p:sp>
      <p:sp>
        <p:nvSpPr>
          <p:cNvPr id="7" name="Slide Number Placeholder 6"/>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Caspers Stockholm 2014 el.mag PU+kicker structures</a:t>
            </a:r>
            <a:endParaRPr lang="en-US"/>
          </a:p>
        </p:txBody>
      </p:sp>
      <p:sp>
        <p:nvSpPr>
          <p:cNvPr id="7" name="Slide Number Placeholder 6"/>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ED47D3E4-EC3B-41C5-9455-9655A2CB3930}"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3"/>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B45F51E5-6775-4F5F-9521-F1CD96AFB9C6}"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a:xfrm>
            <a:off x="3386295" y="6605588"/>
            <a:ext cx="3094892" cy="252412"/>
          </a:xfrm>
        </p:spPr>
        <p:txBody>
          <a:bodyPr/>
          <a:lstStyle/>
          <a:p>
            <a:pPr>
              <a:defRPr/>
            </a:pPr>
            <a:r>
              <a:rPr lang="en-US" smtClean="0"/>
              <a:t>Caspers Stockholm 2014 el.mag PU+kicker structures</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EE15540B-DD5B-47FC-B757-EEF919850246}"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9DB9E68D-25FB-44FB-B179-3502AE8883E5}"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533400"/>
            <a:ext cx="4267200" cy="601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533400"/>
            <a:ext cx="4267200" cy="6019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B2B7FCD5-2480-4472-9823-7B47073AD84A}"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fld id="{FD97931F-D947-43E5-BB34-1243293022B1}"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fld id="{1524AA1F-D0DD-4FB2-B8FA-B5B44F5C6AA8}"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AEBEF0AB-2315-47B4-8DF1-2308CC78F01B}"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8284BEBD-0877-4BB5-A143-886FE15C024B}"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1D8933BF-50AB-43A0-A50B-D605B177F283}"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7CA990E2-965E-4239-91E3-382DA1A9DA50}"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4925"/>
            <a:ext cx="2171700" cy="65182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34925"/>
            <a:ext cx="6362700" cy="65182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8CF1F23E-078D-4914-8961-CAD156F74971}"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6675"/>
            <a:ext cx="4038600" cy="479425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6675"/>
            <a:ext cx="4038600" cy="4794250"/>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p:txBody>
          <a:bodyPr/>
          <a:lstStyle/>
          <a:p>
            <a:pPr>
              <a:defRPr/>
            </a:pPr>
            <a:r>
              <a:rPr lang="en-US" smtClean="0"/>
              <a:t>Caspers Stockholm 2014 el.mag PU+kicker structures</a:t>
            </a:r>
            <a:endParaRPr lang="en-US" dirty="0"/>
          </a:p>
        </p:txBody>
      </p:sp>
      <p:sp>
        <p:nvSpPr>
          <p:cNvPr id="7" name="Slide Number Placeholder 5"/>
          <p:cNvSpPr>
            <a:spLocks noGrp="1"/>
          </p:cNvSpPr>
          <p:nvPr userDrawn="1"/>
        </p:nvSpPr>
        <p:spPr>
          <a:xfrm>
            <a:off x="8397380" y="6515203"/>
            <a:ext cx="746620" cy="220007"/>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4F49376-FD19-4F4C-98BC-18BC2C60EF71}" type="slidenum">
              <a:rPr lang="en-US" sz="1200" smtClean="0"/>
              <a:pPr algn="r"/>
              <a:t>‹#›</a:t>
            </a:fld>
            <a:endParaRPr lang="en-US" sz="1200"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4925"/>
            <a:ext cx="7543800" cy="381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228600" y="533400"/>
            <a:ext cx="4267200" cy="2933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533400"/>
            <a:ext cx="4267200" cy="2933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228600" y="3619500"/>
            <a:ext cx="8686800" cy="2933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1219200" y="6656388"/>
            <a:ext cx="7239000" cy="152400"/>
          </a:xfrm>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7" name="Slide Number Placeholder 6"/>
          <p:cNvSpPr>
            <a:spLocks noGrp="1"/>
          </p:cNvSpPr>
          <p:nvPr>
            <p:ph type="sldNum" sz="quarter" idx="11"/>
          </p:nvPr>
        </p:nvSpPr>
        <p:spPr>
          <a:xfrm>
            <a:off x="8610600" y="6656388"/>
            <a:ext cx="304800" cy="152400"/>
          </a:xfrm>
        </p:spPr>
        <p:txBody>
          <a:bodyPr/>
          <a:lstStyle>
            <a:lvl1pPr>
              <a:defRPr/>
            </a:lvl1pPr>
          </a:lstStyle>
          <a:p>
            <a:fld id="{E69CEE92-C5E2-4DCD-8601-CE7F7C2C0CD2}"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4925"/>
            <a:ext cx="7543800" cy="381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 y="533400"/>
            <a:ext cx="42672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533400"/>
            <a:ext cx="4267200" cy="6019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a:xfrm>
            <a:off x="1219200" y="6656388"/>
            <a:ext cx="7239000" cy="152400"/>
          </a:xfrm>
        </p:spPr>
        <p:txBody>
          <a:bodyPr/>
          <a:lstStyle>
            <a:lvl1pPr>
              <a:defRPr/>
            </a:lvl1pPr>
          </a:lstStyle>
          <a:p>
            <a:r>
              <a:rPr lang="en-US" smtClean="0">
                <a:solidFill>
                  <a:srgbClr val="000000"/>
                </a:solidFill>
              </a:rPr>
              <a:t>Caspers Stockholm 2014 el.mag PU+kicker structures</a:t>
            </a:r>
            <a:endParaRPr lang="en-US">
              <a:solidFill>
                <a:srgbClr val="000000"/>
              </a:solidFill>
            </a:endParaRPr>
          </a:p>
        </p:txBody>
      </p:sp>
      <p:sp>
        <p:nvSpPr>
          <p:cNvPr id="6" name="Slide Number Placeholder 5"/>
          <p:cNvSpPr>
            <a:spLocks noGrp="1"/>
          </p:cNvSpPr>
          <p:nvPr>
            <p:ph type="sldNum" sz="quarter" idx="11"/>
          </p:nvPr>
        </p:nvSpPr>
        <p:spPr>
          <a:xfrm>
            <a:off x="8610600" y="6656388"/>
            <a:ext cx="304800" cy="152400"/>
          </a:xfrm>
        </p:spPr>
        <p:txBody>
          <a:bodyPr/>
          <a:lstStyle>
            <a:lvl1pPr>
              <a:defRPr/>
            </a:lvl1pPr>
          </a:lstStyle>
          <a:p>
            <a:fld id="{F4BDE2E7-BDD7-4965-9ED3-4D39981FC143}" type="slidenum">
              <a:rPr lang="en-GB">
                <a:solidFill>
                  <a:srgbClr val="000000"/>
                </a:solidFill>
              </a:rPr>
              <a:pPr/>
              <a:t>‹#›</a:t>
            </a:fld>
            <a:endParaRPr lang="en-GB">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7636381-66D7-4029-BC60-760EDEDE0C69}"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6" name="Slide Number Placeholder 5"/>
          <p:cNvSpPr>
            <a:spLocks noGrp="1"/>
          </p:cNvSpPr>
          <p:nvPr>
            <p:ph type="sldNum" sz="quarter" idx="12"/>
          </p:nvPr>
        </p:nvSpPr>
        <p:spPr>
          <a:xfrm>
            <a:off x="8237988" y="6356350"/>
            <a:ext cx="448811" cy="365125"/>
          </a:xfrm>
        </p:spPr>
        <p:txBody>
          <a:bodyPr/>
          <a:lstStyle>
            <a:lvl1pPr>
              <a:defRPr sz="1000"/>
            </a:lvl1pPr>
          </a:lstStyle>
          <a:p>
            <a:pPr>
              <a:defRPr/>
            </a:pPr>
            <a:fld id="{1E7FB16A-A41B-4420-871D-BBACC6A212E8}" type="slidenum">
              <a:rPr lang="en-US" smtClean="0"/>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0039F1B-0E27-4F8F-9595-6ED2626FB82A}"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5A054E1-2CE8-476A-BED4-0239AEF62107}"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91B5AA9-C43B-4D2A-A3F9-080998BA59BD}"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8F766B1-2BC1-497F-A759-B91204D47BC8}"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C8339A5-2EDC-43D2-AB78-9B4C87259816}"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9C46BCC-2222-465A-8B31-EAB4712FBA3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4571" y="142649"/>
            <a:ext cx="8186057" cy="662894"/>
          </a:xfrm>
        </p:spPr>
        <p:txBody>
          <a:bodyPr/>
          <a:lstStyle/>
          <a:p>
            <a:r>
              <a:rPr lang="en-US" smtClean="0"/>
              <a:t>Click to edit Master title style</a:t>
            </a:r>
            <a:endParaRPr lang="en-US"/>
          </a:p>
        </p:txBody>
      </p:sp>
      <p:sp>
        <p:nvSpPr>
          <p:cNvPr id="4" name="Footer Placeholder 3"/>
          <p:cNvSpPr>
            <a:spLocks noGrp="1"/>
          </p:cNvSpPr>
          <p:nvPr>
            <p:ph type="ftr" sz="quarter" idx="10"/>
          </p:nvPr>
        </p:nvSpPr>
        <p:spPr>
          <a:xfrm>
            <a:off x="2672860" y="6605588"/>
            <a:ext cx="4320792" cy="252412"/>
          </a:xfrm>
        </p:spPr>
        <p:txBody>
          <a:bodyPr/>
          <a:lstStyle/>
          <a:p>
            <a:pPr>
              <a:defRPr/>
            </a:pPr>
            <a:r>
              <a:rPr lang="en-US" smtClean="0"/>
              <a:t>Caspers Stockholm 2014 el.mag PU+kicker structures</a:t>
            </a:r>
            <a:endParaRPr lang="en-US" dirty="0"/>
          </a:p>
        </p:txBody>
      </p:sp>
      <p:sp>
        <p:nvSpPr>
          <p:cNvPr id="5" name="Slide Number Placeholder 5"/>
          <p:cNvSpPr>
            <a:spLocks noGrp="1"/>
          </p:cNvSpPr>
          <p:nvPr userDrawn="1"/>
        </p:nvSpPr>
        <p:spPr>
          <a:xfrm>
            <a:off x="8250572" y="6515203"/>
            <a:ext cx="746620" cy="220007"/>
          </a:xfrm>
          <a:prstGeom prst="rect">
            <a:avLst/>
          </a:prstGeom>
        </p:spPr>
        <p:txBody>
          <a:bodyPr vert="horz" lIns="91440" tIns="45720" rIns="91440" bIns="45720" rtlCol="0" anchor="ctr"/>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r"/>
            <a:fld id="{34F49376-FD19-4F4C-98BC-18BC2C60EF71}" type="slidenum">
              <a:rPr lang="en-US" sz="1200" smtClean="0"/>
              <a:pPr algn="r"/>
              <a:t>‹#›</a:t>
            </a:fld>
            <a:endParaRPr lang="en-US" sz="1200"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6E53CAC-E990-4672-AA58-5ADAE9BC83E2}"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CC889DA-A55B-43B8-B200-8A68E68F0E7F}"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22BEBCB-CBA3-4A69-BBA8-CD6F2B52C65E}"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solidFill>
                <a:srgbClr val="DBF5F9">
                  <a:shade val="90000"/>
                </a:srgbClr>
              </a:solidFill>
            </a:endParaRPr>
          </a:p>
        </p:txBody>
      </p:sp>
      <p:sp>
        <p:nvSpPr>
          <p:cNvPr id="19" name="Footer Placeholder 18"/>
          <p:cNvSpPr>
            <a:spLocks noGrp="1"/>
          </p:cNvSpPr>
          <p:nvPr>
            <p:ph type="ftr" sz="quarter" idx="11"/>
          </p:nvPr>
        </p:nvSpPr>
        <p:spPr/>
        <p:txBody>
          <a:bodyPr/>
          <a:lstStyle/>
          <a:p>
            <a:r>
              <a:rPr lang="en-US" smtClean="0">
                <a:solidFill>
                  <a:srgbClr val="DBF5F9">
                    <a:shade val="90000"/>
                  </a:srgbClr>
                </a:solidFill>
              </a:rPr>
              <a:t>Caspers Stockholm 2014 el.mag PU+kicker structures</a:t>
            </a:r>
            <a:endParaRPr lang="en-US">
              <a:solidFill>
                <a:srgbClr val="DBF5F9">
                  <a:shade val="90000"/>
                </a:srgbClr>
              </a:solidFill>
            </a:endParaRPr>
          </a:p>
        </p:txBody>
      </p:sp>
      <p:sp>
        <p:nvSpPr>
          <p:cNvPr id="27" name="Slide Number Placeholder 26"/>
          <p:cNvSpPr>
            <a:spLocks noGrp="1"/>
          </p:cNvSpPr>
          <p:nvPr>
            <p:ph type="sldNum" sz="quarter" idx="12"/>
          </p:nvPr>
        </p:nvSpPr>
        <p:spPr/>
        <p:txBody>
          <a:bodyPr/>
          <a:lstStyle/>
          <a:p>
            <a:fld id="{A4EE08C6-ED86-4DC0-BD6F-9C9F72BEAB9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71371806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102771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solidFill>
                <a:srgbClr val="DBF5F9">
                  <a:shade val="90000"/>
                </a:srgbClr>
              </a:solidFill>
            </a:endParaRPr>
          </a:p>
        </p:txBody>
      </p:sp>
      <p:sp>
        <p:nvSpPr>
          <p:cNvPr id="5" name="Footer Placeholder 4"/>
          <p:cNvSpPr>
            <a:spLocks noGrp="1"/>
          </p:cNvSpPr>
          <p:nvPr>
            <p:ph type="ftr" sz="quarter" idx="11"/>
          </p:nvPr>
        </p:nvSpPr>
        <p:spPr/>
        <p:txBody>
          <a:bodyPr/>
          <a:lstStyle/>
          <a:p>
            <a:r>
              <a:rPr lang="en-US" smtClean="0">
                <a:solidFill>
                  <a:srgbClr val="DBF5F9">
                    <a:shade val="90000"/>
                  </a:srgbClr>
                </a:solidFill>
              </a:rPr>
              <a:t>Caspers Stockholm 2014 el.mag PU+kicker structures</a:t>
            </a:r>
            <a:endParaRPr lang="en-US">
              <a:solidFill>
                <a:srgbClr val="DBF5F9">
                  <a:shade val="90000"/>
                </a:srgbClr>
              </a:solidFill>
            </a:endParaRPr>
          </a:p>
        </p:txBody>
      </p:sp>
      <p:sp>
        <p:nvSpPr>
          <p:cNvPr id="6" name="Slide Number Placeholder 5"/>
          <p:cNvSpPr>
            <a:spLocks noGrp="1"/>
          </p:cNvSpPr>
          <p:nvPr>
            <p:ph type="sldNum" sz="quarter" idx="12"/>
          </p:nvPr>
        </p:nvSpPr>
        <p:spPr/>
        <p:txBody>
          <a:bodyPr/>
          <a:lstStyle/>
          <a:p>
            <a:fld id="{A4EE08C6-ED86-4DC0-BD6F-9C9F72BEAB90}" type="slidenum">
              <a:rPr lang="en-US" smtClean="0">
                <a:solidFill>
                  <a:srgbClr val="DBF5F9">
                    <a:shade val="90000"/>
                  </a:srgbClr>
                </a:solidFill>
              </a:rPr>
              <a:pPr/>
              <a:t>‹#›</a:t>
            </a:fld>
            <a:endParaRPr lang="en-US">
              <a:solidFill>
                <a:srgbClr val="DBF5F9">
                  <a:shade val="90000"/>
                </a:srgbClr>
              </a:solidFill>
            </a:endParaRPr>
          </a:p>
        </p:txBody>
      </p:sp>
    </p:spTree>
    <p:extLst>
      <p:ext uri="{BB962C8B-B14F-4D97-AF65-F5344CB8AC3E}">
        <p14:creationId xmlns:p14="http://schemas.microsoft.com/office/powerpoint/2010/main" val="1915497511"/>
      </p:ext>
    </p:extLst>
  </p:cSld>
  <p:clrMapOvr>
    <a:overrideClrMapping bg1="dk1" tx1="lt1" bg2="dk2" tx2="lt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9600915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solidFill>
                <a:srgbClr val="04617B">
                  <a:shade val="90000"/>
                </a:srgbClr>
              </a:solidFill>
            </a:endParaRPr>
          </a:p>
        </p:txBody>
      </p:sp>
      <p:sp>
        <p:nvSpPr>
          <p:cNvPr id="8" name="Footer Placeholder 7"/>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9" name="Slide Number Placeholder 8"/>
          <p:cNvSpPr>
            <a:spLocks noGrp="1"/>
          </p:cNvSpPr>
          <p:nvPr>
            <p:ph type="sldNum" sz="quarter" idx="12"/>
          </p:nvPr>
        </p:nvSpPr>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15305837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solidFill>
                <a:srgbClr val="04617B">
                  <a:shade val="90000"/>
                </a:srgbClr>
              </a:solidFill>
            </a:endParaRPr>
          </a:p>
        </p:txBody>
      </p:sp>
      <p:sp>
        <p:nvSpPr>
          <p:cNvPr id="4" name="Footer Placeholder 3"/>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5" name="Slide Number Placeholder 4"/>
          <p:cNvSpPr>
            <a:spLocks noGrp="1"/>
          </p:cNvSpPr>
          <p:nvPr>
            <p:ph type="sldNum" sz="quarter" idx="12"/>
          </p:nvPr>
        </p:nvSpPr>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01281107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4617B">
                  <a:shade val="90000"/>
                </a:srgbClr>
              </a:solidFill>
            </a:endParaRPr>
          </a:p>
        </p:txBody>
      </p:sp>
      <p:sp>
        <p:nvSpPr>
          <p:cNvPr id="3" name="Footer Placeholder 2"/>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4" name="Slide Number Placeholder 3"/>
          <p:cNvSpPr>
            <a:spLocks noGrp="1"/>
          </p:cNvSpPr>
          <p:nvPr>
            <p:ph type="sldNum" sz="quarter" idx="12"/>
          </p:nvPr>
        </p:nvSpPr>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674366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0056" y="157163"/>
            <a:ext cx="8229601" cy="620712"/>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336675"/>
            <a:ext cx="4038600" cy="479425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6675"/>
            <a:ext cx="4038600" cy="479425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p:txBody>
          <a:bodyPr/>
          <a:lstStyle/>
          <a:p>
            <a:pPr>
              <a:defRPr/>
            </a:pPr>
            <a:r>
              <a:rPr lang="en-US" smtClean="0"/>
              <a:t>Caspers Stockholm 2014 el.mag PU+kicker structures</a:t>
            </a:r>
            <a:endParaRPr lang="en-US" dirty="0"/>
          </a:p>
        </p:txBody>
      </p:sp>
      <p:sp>
        <p:nvSpPr>
          <p:cNvPr id="7" name="Footer Placeholder 5"/>
          <p:cNvSpPr txBox="1">
            <a:spLocks/>
          </p:cNvSpPr>
          <p:nvPr userDrawn="1"/>
        </p:nvSpPr>
        <p:spPr bwMode="auto">
          <a:xfrm>
            <a:off x="8615494" y="6605588"/>
            <a:ext cx="528506"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outerShdw blurRad="38100" dist="38100" dir="2700000" algn="tl">
                    <a:srgbClr val="010199"/>
                  </a:outerShdw>
                </a:effectLst>
                <a:uLnTx/>
                <a:uFillTx/>
                <a:latin typeface="Arial" pitchFamily="34" charset="0"/>
                <a:ea typeface="+mn-ea"/>
                <a:cs typeface="+mn-cs"/>
              </a:rPr>
              <a:t>12</a:t>
            </a:r>
            <a:endParaRPr kumimoji="0" lang="en-US" sz="1000" b="0" i="0" u="none" strike="noStrike" kern="1200" cap="none" spc="0" normalizeH="0" baseline="0" noProof="0" dirty="0">
              <a:ln>
                <a:noFill/>
              </a:ln>
              <a:solidFill>
                <a:schemeClr val="tx1"/>
              </a:solidFill>
              <a:effectLst>
                <a:outerShdw blurRad="38100" dist="38100" dir="2700000" algn="tl">
                  <a:srgbClr val="010199"/>
                </a:outerShdw>
              </a:effectLst>
              <a:uLnTx/>
              <a:uFillTx/>
              <a:latin typeface="Arial" pitchFamily="34" charset="0"/>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7" name="Slide Number Placeholder 6"/>
          <p:cNvSpPr>
            <a:spLocks noGrp="1"/>
          </p:cNvSpPr>
          <p:nvPr>
            <p:ph type="sldNum" sz="quarter" idx="12"/>
          </p:nvPr>
        </p:nvSpPr>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42652710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solidFill>
                <a:srgbClr val="04617B">
                  <a:shade val="90000"/>
                </a:srgbClr>
              </a:solidFill>
            </a:endParaRPr>
          </a:p>
        </p:txBody>
      </p:sp>
      <p:sp>
        <p:nvSpPr>
          <p:cNvPr id="6" name="Footer Placeholder 5"/>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a:solidFill>
                <a:prstClr val="black"/>
              </a:solidFill>
              <a:latin typeface="Constantia"/>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a:solidFill>
                <a:prstClr val="black"/>
              </a:solidFill>
              <a:latin typeface="Constantia"/>
            </a:endParaRPr>
          </a:p>
        </p:txBody>
      </p:sp>
    </p:spTree>
    <p:extLst>
      <p:ext uri="{BB962C8B-B14F-4D97-AF65-F5344CB8AC3E}">
        <p14:creationId xmlns:p14="http://schemas.microsoft.com/office/powerpoint/2010/main" val="149371486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3232248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solidFill>
                <a:srgbClr val="04617B">
                  <a:shade val="90000"/>
                </a:srgbClr>
              </a:solidFill>
            </a:endParaRPr>
          </a:p>
        </p:txBody>
      </p:sp>
      <p:sp>
        <p:nvSpPr>
          <p:cNvPr id="5" name="Footer Placeholder 4"/>
          <p:cNvSpPr>
            <a:spLocks noGrp="1"/>
          </p:cNvSpPr>
          <p:nvPr>
            <p:ph type="ftr" sz="quarter" idx="11"/>
          </p:nvPr>
        </p:nvSpPr>
        <p:spPr/>
        <p:txBody>
          <a:bodyPr/>
          <a:lstStyle/>
          <a:p>
            <a:r>
              <a:rPr lang="en-US" smtClean="0">
                <a:solidFill>
                  <a:srgbClr val="04617B">
                    <a:shade val="90000"/>
                  </a:srgbClr>
                </a:solidFill>
              </a:rPr>
              <a:t>Caspers Stockholm 2014 el.mag PU+kicker structures</a:t>
            </a:r>
            <a:endParaRPr lang="en-US">
              <a:solidFill>
                <a:srgbClr val="04617B">
                  <a:shade val="90000"/>
                </a:srgbClr>
              </a:solidFill>
            </a:endParaRPr>
          </a:p>
        </p:txBody>
      </p:sp>
      <p:sp>
        <p:nvSpPr>
          <p:cNvPr id="6" name="Slide Number Placeholder 5"/>
          <p:cNvSpPr>
            <a:spLocks noGrp="1"/>
          </p:cNvSpPr>
          <p:nvPr>
            <p:ph type="sldNum" sz="quarter" idx="12"/>
          </p:nvPr>
        </p:nvSpPr>
        <p:spPr/>
        <p:txBody>
          <a:bodyPr/>
          <a:lstStyle/>
          <a:p>
            <a:fld id="{A4EE08C6-ED86-4DC0-BD6F-9C9F72BEAB90}" type="slidenum">
              <a:rPr lang="en-US" smtClean="0">
                <a:solidFill>
                  <a:srgbClr val="04617B">
                    <a:shade val="90000"/>
                  </a:srgbClr>
                </a:solidFill>
              </a:rPr>
              <a:pPr/>
              <a:t>‹#›</a:t>
            </a:fld>
            <a:endParaRPr lang="en-US">
              <a:solidFill>
                <a:srgbClr val="04617B">
                  <a:shade val="90000"/>
                </a:srgbClr>
              </a:solidFill>
            </a:endParaRPr>
          </a:p>
        </p:txBody>
      </p:sp>
    </p:spTree>
    <p:extLst>
      <p:ext uri="{BB962C8B-B14F-4D97-AF65-F5344CB8AC3E}">
        <p14:creationId xmlns:p14="http://schemas.microsoft.com/office/powerpoint/2010/main" val="517379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Caspers Stockholm 2014 el.mag PU+kicker structures</a:t>
            </a:r>
            <a:endParaRPr lang="en-US"/>
          </a:p>
        </p:txBody>
      </p:sp>
      <p:sp>
        <p:nvSpPr>
          <p:cNvPr id="6" name="Slide Number Placeholder 5"/>
          <p:cNvSpPr>
            <a:spLocks noGrp="1"/>
          </p:cNvSpPr>
          <p:nvPr>
            <p:ph type="sldNum" sz="quarter" idx="12"/>
          </p:nvPr>
        </p:nvSpPr>
        <p:spPr/>
        <p:txBody>
          <a:bodyPr/>
          <a:lstStyle/>
          <a:p>
            <a:fld id="{34F49376-FD19-4F4C-98BC-18BC2C60EF7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image" Target="../media/image3.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image" Target="../media/image2.png"/><Relationship Id="rId2" Type="http://schemas.openxmlformats.org/officeDocument/2006/relationships/slideLayout" Target="../slideLayouts/slideLayout30.xml"/><Relationship Id="rId16" Type="http://schemas.openxmlformats.org/officeDocument/2006/relationships/oleObject" Target="../embeddings/oleObject1.bin"/><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vmlDrawing" Target="../drawings/vmlDrawing1.v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6.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338" name="Group 2"/>
          <p:cNvGrpSpPr>
            <a:grpSpLocks/>
          </p:cNvGrpSpPr>
          <p:nvPr/>
        </p:nvGrpSpPr>
        <p:grpSpPr bwMode="auto">
          <a:xfrm>
            <a:off x="0" y="3902075"/>
            <a:ext cx="3400425" cy="2949575"/>
            <a:chOff x="0" y="2458"/>
            <a:chExt cx="2142" cy="1858"/>
          </a:xfrm>
        </p:grpSpPr>
        <p:sp>
          <p:nvSpPr>
            <p:cNvPr id="348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348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34" charset="0"/>
              </a:endParaRPr>
            </a:p>
          </p:txBody>
        </p:sp>
        <p:sp>
          <p:nvSpPr>
            <p:cNvPr id="348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348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34" charset="0"/>
              </a:endParaRPr>
            </a:p>
          </p:txBody>
        </p:sp>
        <p:sp>
          <p:nvSpPr>
            <p:cNvPr id="34823"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pitchFamily="34" charset="0"/>
              </a:endParaRPr>
            </a:p>
          </p:txBody>
        </p:sp>
        <p:sp>
          <p:nvSpPr>
            <p:cNvPr id="34824"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w="9525">
              <a:noFill/>
              <a:round/>
              <a:headEnd/>
              <a:tailEnd/>
            </a:ln>
            <a:effectLst/>
          </p:spPr>
          <p:txBody>
            <a:bodyPr/>
            <a:lstStyle/>
            <a:p>
              <a:pPr>
                <a:defRPr/>
              </a:pPr>
              <a:endParaRPr lang="en-US">
                <a:latin typeface="Arial" pitchFamily="34" charset="0"/>
              </a:endParaRPr>
            </a:p>
          </p:txBody>
        </p:sp>
        <p:sp>
          <p:nvSpPr>
            <p:cNvPr id="34825"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w="9525">
              <a:noFill/>
              <a:round/>
              <a:headEnd/>
              <a:tailEnd/>
            </a:ln>
            <a:effectLst/>
          </p:spPr>
          <p:txBody>
            <a:bodyPr/>
            <a:lstStyle/>
            <a:p>
              <a:pPr>
                <a:defRPr/>
              </a:pPr>
              <a:endParaRPr lang="en-US">
                <a:latin typeface="Arial" pitchFamily="34" charset="0"/>
              </a:endParaRPr>
            </a:p>
          </p:txBody>
        </p:sp>
      </p:grpSp>
      <p:sp>
        <p:nvSpPr>
          <p:cNvPr id="34826" name="Rectangle 10"/>
          <p:cNvSpPr>
            <a:spLocks noGrp="1" noChangeArrowheads="1"/>
          </p:cNvSpPr>
          <p:nvPr>
            <p:ph type="title"/>
          </p:nvPr>
        </p:nvSpPr>
        <p:spPr bwMode="auto">
          <a:xfrm>
            <a:off x="812800" y="142649"/>
            <a:ext cx="8236857" cy="620712"/>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34827" name="Rectangle 11"/>
          <p:cNvSpPr>
            <a:spLocks noGrp="1" noChangeArrowheads="1"/>
          </p:cNvSpPr>
          <p:nvPr>
            <p:ph type="body" idx="1"/>
          </p:nvPr>
        </p:nvSpPr>
        <p:spPr bwMode="auto">
          <a:xfrm>
            <a:off x="457200" y="1336675"/>
            <a:ext cx="8229600" cy="4794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34829" name="Rectangle 13"/>
          <p:cNvSpPr>
            <a:spLocks noGrp="1" noChangeArrowheads="1"/>
          </p:cNvSpPr>
          <p:nvPr>
            <p:ph type="ftr" sz="quarter" idx="3"/>
          </p:nvPr>
        </p:nvSpPr>
        <p:spPr bwMode="auto">
          <a:xfrm>
            <a:off x="3396343" y="6605588"/>
            <a:ext cx="3094892" cy="252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10199"/>
                  </a:outerShdw>
                </a:effectLst>
                <a:latin typeface="Arial" pitchFamily="34" charset="0"/>
              </a:defRPr>
            </a:lvl1pPr>
          </a:lstStyle>
          <a:p>
            <a:pPr>
              <a:defRPr/>
            </a:pPr>
            <a:r>
              <a:rPr lang="en-US" smtClean="0"/>
              <a:t>Caspers Stockholm 2014 el.mag PU+kicker structures</a:t>
            </a:r>
            <a:endParaRPr lang="en-US" dirty="0"/>
          </a:p>
        </p:txBody>
      </p:sp>
      <p:pic>
        <p:nvPicPr>
          <p:cNvPr id="14" name="Picture 13" descr="CERN_logo_400x400[1].gif"/>
          <p:cNvPicPr>
            <a:picLocks noChangeAspect="1"/>
          </p:cNvPicPr>
          <p:nvPr userDrawn="1"/>
        </p:nvPicPr>
        <p:blipFill>
          <a:blip r:embed="rId8" cstate="print"/>
          <a:stretch>
            <a:fillRect/>
          </a:stretch>
        </p:blipFill>
        <p:spPr>
          <a:xfrm>
            <a:off x="61687" y="65316"/>
            <a:ext cx="729343" cy="729343"/>
          </a:xfrm>
          <a:prstGeom prst="rect">
            <a:avLst/>
          </a:prstGeom>
        </p:spPr>
      </p:pic>
    </p:spTree>
  </p:cSld>
  <p:clrMap bg1="dk2" tx1="lt1" bg2="dk1" tx2="lt2" accent1="accent1" accent2="accent2" accent3="accent3" accent4="accent4" accent5="accent5" accent6="accent6" hlink="hlink" folHlink="folHlink"/>
  <p:sldLayoutIdLst>
    <p:sldLayoutId id="2147483704" r:id="rId1"/>
    <p:sldLayoutId id="2147483705" r:id="rId2"/>
    <p:sldLayoutId id="2147483754" r:id="rId3"/>
    <p:sldLayoutId id="2147483707" r:id="rId4"/>
    <p:sldLayoutId id="2147483709" r:id="rId5"/>
    <p:sldLayoutId id="2147483715" r:id="rId6"/>
  </p:sldLayoutIdLst>
  <p:timing>
    <p:tnLst>
      <p:par>
        <p:cTn id="1" dur="indefinite" restart="never" nodeType="tmRoot"/>
      </p:par>
    </p:tnLst>
  </p:timing>
  <p:hf hdr="0" dt="0"/>
  <p:txStyles>
    <p:titleStyle>
      <a:lvl1pPr algn="ctr" rtl="0" eaLnBrk="0" fontAlgn="base" hangingPunct="0">
        <a:spcBef>
          <a:spcPct val="0"/>
        </a:spcBef>
        <a:spcAft>
          <a:spcPct val="0"/>
        </a:spcAft>
        <a:defRPr sz="3600">
          <a:solidFill>
            <a:srgbClr val="FFCC00"/>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3600">
          <a:solidFill>
            <a:srgbClr val="FFCC00"/>
          </a:solidFill>
          <a:effectLst>
            <a:outerShdw blurRad="38100" dist="38100" dir="2700000" algn="tl">
              <a:srgbClr val="FFFFFF"/>
            </a:outerShdw>
          </a:effectLst>
          <a:latin typeface="Arial" pitchFamily="34" charset="0"/>
        </a:defRPr>
      </a:lvl2pPr>
      <a:lvl3pPr algn="ctr" rtl="0" eaLnBrk="0" fontAlgn="base" hangingPunct="0">
        <a:spcBef>
          <a:spcPct val="0"/>
        </a:spcBef>
        <a:spcAft>
          <a:spcPct val="0"/>
        </a:spcAft>
        <a:defRPr sz="3600">
          <a:solidFill>
            <a:srgbClr val="FFCC00"/>
          </a:solidFill>
          <a:effectLst>
            <a:outerShdw blurRad="38100" dist="38100" dir="2700000" algn="tl">
              <a:srgbClr val="FFFFFF"/>
            </a:outerShdw>
          </a:effectLst>
          <a:latin typeface="Arial" pitchFamily="34" charset="0"/>
        </a:defRPr>
      </a:lvl3pPr>
      <a:lvl4pPr algn="ctr" rtl="0" eaLnBrk="0" fontAlgn="base" hangingPunct="0">
        <a:spcBef>
          <a:spcPct val="0"/>
        </a:spcBef>
        <a:spcAft>
          <a:spcPct val="0"/>
        </a:spcAft>
        <a:defRPr sz="3600">
          <a:solidFill>
            <a:srgbClr val="FFCC00"/>
          </a:solidFill>
          <a:effectLst>
            <a:outerShdw blurRad="38100" dist="38100" dir="2700000" algn="tl">
              <a:srgbClr val="FFFFFF"/>
            </a:outerShdw>
          </a:effectLst>
          <a:latin typeface="Arial" pitchFamily="34" charset="0"/>
        </a:defRPr>
      </a:lvl4pPr>
      <a:lvl5pPr algn="ctr" rtl="0" eaLnBrk="0" fontAlgn="base" hangingPunct="0">
        <a:spcBef>
          <a:spcPct val="0"/>
        </a:spcBef>
        <a:spcAft>
          <a:spcPct val="0"/>
        </a:spcAft>
        <a:defRPr sz="3600">
          <a:solidFill>
            <a:srgbClr val="FFCC00"/>
          </a:solidFill>
          <a:effectLst>
            <a:outerShdw blurRad="38100" dist="38100" dir="2700000" algn="tl">
              <a:srgbClr val="FFFFFF"/>
            </a:outerShdw>
          </a:effectLst>
          <a:latin typeface="Arial" pitchFamily="34" charset="0"/>
        </a:defRPr>
      </a:lvl5pPr>
      <a:lvl6pPr marL="457200" algn="ctr" rtl="0" fontAlgn="base">
        <a:spcBef>
          <a:spcPct val="0"/>
        </a:spcBef>
        <a:spcAft>
          <a:spcPct val="0"/>
        </a:spcAft>
        <a:defRPr sz="3600">
          <a:solidFill>
            <a:srgbClr val="FFCC00"/>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3600">
          <a:solidFill>
            <a:srgbClr val="FFCC00"/>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3600">
          <a:solidFill>
            <a:srgbClr val="FFCC00"/>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3600">
          <a:solidFill>
            <a:srgbClr val="FFCC00"/>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ts val="1200"/>
        </a:spcBef>
        <a:spcAft>
          <a:spcPct val="0"/>
        </a:spcAft>
        <a:buClr>
          <a:srgbClr val="FFCC00"/>
        </a:buClr>
        <a:buSzPct val="80000"/>
        <a:buFont typeface="Arial"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33CCFF"/>
        </a:buClr>
        <a:buSzPct val="80000"/>
        <a:buFont typeface="Arial" charset="0"/>
        <a:buChar char="●"/>
        <a:defRPr sz="2400">
          <a:solidFill>
            <a:srgbClr val="FFCC00"/>
          </a:solidFill>
          <a:latin typeface="+mn-lt"/>
        </a:defRPr>
      </a:lvl2pPr>
      <a:lvl3pPr marL="1143000" indent="-228600" algn="l" rtl="0" eaLnBrk="0" fontAlgn="base" hangingPunct="0">
        <a:spcBef>
          <a:spcPct val="20000"/>
        </a:spcBef>
        <a:spcAft>
          <a:spcPct val="0"/>
        </a:spcAft>
        <a:buClr>
          <a:srgbClr val="FF99FF"/>
        </a:buClr>
        <a:buSzPct val="80000"/>
        <a:buFont typeface="Arial" charset="0"/>
        <a:buChar char="●"/>
        <a:defRPr sz="2000">
          <a:solidFill>
            <a:srgbClr val="33CCFF"/>
          </a:solidFill>
          <a:latin typeface="+mn-lt"/>
        </a:defRPr>
      </a:lvl3pPr>
      <a:lvl4pPr marL="1600200" indent="-228600" algn="l" rtl="0" eaLnBrk="0" fontAlgn="base" hangingPunct="0">
        <a:spcBef>
          <a:spcPct val="20000"/>
        </a:spcBef>
        <a:spcAft>
          <a:spcPct val="0"/>
        </a:spcAft>
        <a:buClr>
          <a:schemeClr val="tx1"/>
        </a:buClr>
        <a:buSzPct val="80000"/>
        <a:buFont typeface="Arial" charset="0"/>
        <a:buChar char="●"/>
        <a:defRPr>
          <a:solidFill>
            <a:srgbClr val="FF99FF"/>
          </a:solidFill>
          <a:latin typeface="+mn-lt"/>
        </a:defRPr>
      </a:lvl4pPr>
      <a:lvl5pPr marL="2057400" indent="-228600" algn="l" rtl="0" eaLnBrk="0" fontAlgn="base" hangingPunct="0">
        <a:spcBef>
          <a:spcPct val="20000"/>
        </a:spcBef>
        <a:spcAft>
          <a:spcPct val="0"/>
        </a:spcAft>
        <a:buClr>
          <a:schemeClr val="tx1"/>
        </a:buClr>
        <a:buSzPct val="110000"/>
        <a:buFont typeface="Arial" charset="0"/>
        <a:buChar char="◦"/>
        <a:defRPr sz="16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110000"/>
        <a:buFont typeface="Arial" pitchFamily="34" charset="0"/>
        <a:buChar char="◦"/>
        <a:defRPr sz="16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110000"/>
        <a:buFont typeface="Arial" pitchFamily="34" charset="0"/>
        <a:buChar char="◦"/>
        <a:defRPr sz="16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110000"/>
        <a:buFont typeface="Arial" pitchFamily="34" charset="0"/>
        <a:buChar char="◦"/>
        <a:defRPr sz="16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110000"/>
        <a:buFont typeface="Arial" pitchFamily="34" charset="0"/>
        <a:buChar char="◦"/>
        <a:defRPr sz="16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Caspers Stockholm 2014 el.mag PU+kicker structures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49376-FD19-4F4C-98BC-18BC2C60EF7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Caspers Stockholm 2014 el.mag PU+kicker structures</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47D3E4-EC3B-41C5-9455-9655A2CB393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4925"/>
            <a:ext cx="7543800" cy="381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Kliknij, aby edytować styl wzorca tytułu</a:t>
            </a:r>
          </a:p>
        </p:txBody>
      </p:sp>
      <p:sp>
        <p:nvSpPr>
          <p:cNvPr id="1027" name="Rectangle 3"/>
          <p:cNvSpPr>
            <a:spLocks noGrp="1" noChangeArrowheads="1"/>
          </p:cNvSpPr>
          <p:nvPr>
            <p:ph type="body" idx="1"/>
          </p:nvPr>
        </p:nvSpPr>
        <p:spPr bwMode="auto">
          <a:xfrm>
            <a:off x="228600" y="533400"/>
            <a:ext cx="8686800" cy="6019800"/>
          </a:xfrm>
          <a:prstGeom prst="rect">
            <a:avLst/>
          </a:prstGeom>
          <a:noFill/>
          <a:ln w="9525">
            <a:noFill/>
            <a:miter lim="800000"/>
            <a:headEnd/>
            <a:tailEnd/>
          </a:ln>
          <a:effectLst/>
        </p:spPr>
        <p:txBody>
          <a:bodyPr vert="horz" wrap="square" lIns="90000" tIns="46800" rIns="90000" bIns="46800" numCol="1" anchor="t" anchorCtr="0" compatLnSpc="1">
            <a:prstTxWarp prst="textNoShape">
              <a:avLst/>
            </a:prstTxWarp>
          </a:bodyPr>
          <a:lstStyle/>
          <a:p>
            <a:pPr lvl="0"/>
            <a:r>
              <a:rPr lang="en-US" smtClean="0"/>
              <a:t>Kliknij, aby edytować style wzorca tekstu</a:t>
            </a:r>
          </a:p>
          <a:p>
            <a:pPr lvl="1"/>
            <a:r>
              <a:rPr lang="en-US" smtClean="0"/>
              <a:t>Drugi poziom</a:t>
            </a:r>
          </a:p>
          <a:p>
            <a:pPr lvl="2"/>
            <a:r>
              <a:rPr lang="en-US" smtClean="0"/>
              <a:t>Trzeci poziom</a:t>
            </a:r>
          </a:p>
          <a:p>
            <a:pPr lvl="3"/>
            <a:r>
              <a:rPr lang="en-US" smtClean="0"/>
              <a:t>Czwarty poziom</a:t>
            </a:r>
          </a:p>
          <a:p>
            <a:pPr lvl="4"/>
            <a:r>
              <a:rPr lang="en-US" smtClean="0"/>
              <a:t>Piąty poziom</a:t>
            </a:r>
          </a:p>
        </p:txBody>
      </p:sp>
      <p:sp>
        <p:nvSpPr>
          <p:cNvPr id="1029" name="Rectangle 5"/>
          <p:cNvSpPr>
            <a:spLocks noGrp="1" noChangeArrowheads="1"/>
          </p:cNvSpPr>
          <p:nvPr>
            <p:ph type="ftr" sz="quarter" idx="3"/>
          </p:nvPr>
        </p:nvSpPr>
        <p:spPr bwMode="auto">
          <a:xfrm>
            <a:off x="1219200" y="6656388"/>
            <a:ext cx="7239000" cy="152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lgn="ctr">
              <a:lnSpc>
                <a:spcPct val="100000"/>
              </a:lnSpc>
              <a:spcBef>
                <a:spcPct val="0"/>
              </a:spcBef>
              <a:spcAft>
                <a:spcPct val="0"/>
              </a:spcAft>
              <a:buFontTx/>
              <a:buNone/>
              <a:defRPr sz="900"/>
            </a:lvl1pPr>
          </a:lstStyle>
          <a:p>
            <a:pPr eaLnBrk="1" hangingPunct="1"/>
            <a:r>
              <a:rPr lang="en-US" smtClean="0">
                <a:solidFill>
                  <a:srgbClr val="000000"/>
                </a:solidFill>
              </a:rPr>
              <a:t>Caspers Stockholm 2014 el.mag PU+kicker structures</a:t>
            </a:r>
          </a:p>
        </p:txBody>
      </p:sp>
      <p:sp>
        <p:nvSpPr>
          <p:cNvPr id="1030" name="Rectangle 6"/>
          <p:cNvSpPr>
            <a:spLocks noGrp="1" noChangeArrowheads="1"/>
          </p:cNvSpPr>
          <p:nvPr>
            <p:ph type="sldNum" sz="quarter" idx="4"/>
          </p:nvPr>
        </p:nvSpPr>
        <p:spPr bwMode="auto">
          <a:xfrm>
            <a:off x="8610600" y="6656388"/>
            <a:ext cx="304800" cy="152400"/>
          </a:xfrm>
          <a:prstGeom prst="rect">
            <a:avLst/>
          </a:prstGeom>
          <a:noFill/>
          <a:ln w="9525">
            <a:noFill/>
            <a:miter lim="800000"/>
            <a:headEnd/>
            <a:tailEnd/>
          </a:ln>
          <a:effectLst/>
        </p:spPr>
        <p:txBody>
          <a:bodyPr vert="horz" wrap="square" lIns="0" tIns="45720" rIns="0" bIns="45720" numCol="1" anchor="ctr" anchorCtr="0" compatLnSpc="1">
            <a:prstTxWarp prst="textNoShape">
              <a:avLst/>
            </a:prstTxWarp>
          </a:bodyPr>
          <a:lstStyle>
            <a:lvl1pPr algn="r">
              <a:lnSpc>
                <a:spcPct val="100000"/>
              </a:lnSpc>
              <a:spcBef>
                <a:spcPct val="0"/>
              </a:spcBef>
              <a:spcAft>
                <a:spcPct val="0"/>
              </a:spcAft>
              <a:buFontTx/>
              <a:buNone/>
              <a:defRPr sz="900"/>
            </a:lvl1pPr>
          </a:lstStyle>
          <a:p>
            <a:pPr eaLnBrk="1" hangingPunct="1"/>
            <a:fld id="{9695EEF3-3A17-4218-BCA5-2CED30B5108E}" type="slidenum">
              <a:rPr lang="en-GB" smtClean="0">
                <a:solidFill>
                  <a:srgbClr val="000000"/>
                </a:solidFill>
              </a:rPr>
              <a:pPr eaLnBrk="1" hangingPunct="1"/>
              <a:t>‹#›</a:t>
            </a:fld>
            <a:endParaRPr lang="en-GB" smtClean="0">
              <a:solidFill>
                <a:srgbClr val="000000"/>
              </a:solidFill>
            </a:endParaRPr>
          </a:p>
        </p:txBody>
      </p:sp>
      <p:graphicFrame>
        <p:nvGraphicFramePr>
          <p:cNvPr id="1034" name="Object 10"/>
          <p:cNvGraphicFramePr>
            <a:graphicFrameLocks noChangeAspect="1"/>
          </p:cNvGraphicFramePr>
          <p:nvPr/>
        </p:nvGraphicFramePr>
        <p:xfrm>
          <a:off x="228600" y="57150"/>
          <a:ext cx="333375" cy="333375"/>
        </p:xfrm>
        <a:graphic>
          <a:graphicData uri="http://schemas.openxmlformats.org/presentationml/2006/ole">
            <mc:AlternateContent xmlns:mc="http://schemas.openxmlformats.org/markup-compatibility/2006">
              <mc:Choice xmlns:v="urn:schemas-microsoft-com:vml" Requires="v">
                <p:oleObj spid="_x0000_s99443" name="CorelPhotoPaint.Image.10" r:id="rId16" imgW="1219048" imgH="1219048" progId="CorelPhotoPaint.Image.10">
                  <p:embed/>
                </p:oleObj>
              </mc:Choice>
              <mc:Fallback>
                <p:oleObj name="CorelPhotoPaint.Image.10" r:id="rId16" imgW="1219048" imgH="1219048" progId="CorelPhotoPaint.Image.10">
                  <p:embed/>
                  <p:pic>
                    <p:nvPicPr>
                      <p:cNvPr id="0"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8600" y="57150"/>
                        <a:ext cx="333375" cy="333375"/>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080" name="Rectangle 56"/>
          <p:cNvSpPr>
            <a:spLocks noChangeArrowheads="1"/>
          </p:cNvSpPr>
          <p:nvPr/>
        </p:nvSpPr>
        <p:spPr bwMode="auto">
          <a:xfrm>
            <a:off x="228600" y="6656388"/>
            <a:ext cx="914400" cy="152400"/>
          </a:xfrm>
          <a:prstGeom prst="rect">
            <a:avLst/>
          </a:prstGeom>
          <a:noFill/>
          <a:ln w="9525">
            <a:noFill/>
            <a:miter lim="800000"/>
            <a:headEnd/>
            <a:tailEnd/>
          </a:ln>
          <a:effectLst/>
        </p:spPr>
        <p:txBody>
          <a:bodyPr lIns="0" rIns="0" anchor="ctr"/>
          <a:lstStyle/>
          <a:p>
            <a:pPr algn="l" eaLnBrk="1" hangingPunct="1"/>
            <a:r>
              <a:rPr lang="en-US" sz="900" smtClean="0">
                <a:solidFill>
                  <a:srgbClr val="000000"/>
                </a:solidFill>
              </a:rPr>
              <a:t>M. Gasior, CERN</a:t>
            </a:r>
            <a:endParaRPr lang="en-GB" sz="900" smtClean="0">
              <a:solidFill>
                <a:srgbClr val="000000"/>
              </a:solidFill>
            </a:endParaRPr>
          </a:p>
        </p:txBody>
      </p:sp>
      <p:sp>
        <p:nvSpPr>
          <p:cNvPr id="1086" name="Line 62"/>
          <p:cNvSpPr>
            <a:spLocks noChangeShapeType="1"/>
          </p:cNvSpPr>
          <p:nvPr userDrawn="1"/>
        </p:nvSpPr>
        <p:spPr bwMode="auto">
          <a:xfrm>
            <a:off x="228600" y="457200"/>
            <a:ext cx="8686800" cy="0"/>
          </a:xfrm>
          <a:prstGeom prst="line">
            <a:avLst/>
          </a:prstGeom>
          <a:noFill/>
          <a:ln w="25400">
            <a:solidFill>
              <a:srgbClr val="CC0000"/>
            </a:solidFill>
            <a:round/>
            <a:headEnd/>
            <a:tailEnd/>
          </a:ln>
          <a:effectLst/>
        </p:spPr>
        <p:txBody>
          <a:bodyPr/>
          <a:lstStyle/>
          <a:p>
            <a:pPr algn="l" eaLnBrk="1" hangingPunct="1">
              <a:lnSpc>
                <a:spcPct val="120000"/>
              </a:lnSpc>
              <a:spcBef>
                <a:spcPct val="20000"/>
              </a:spcBef>
              <a:spcAft>
                <a:spcPct val="20000"/>
              </a:spcAft>
              <a:buFont typeface="Wingdings" pitchFamily="2" charset="2"/>
              <a:buChar char="§"/>
            </a:pPr>
            <a:endParaRPr lang="en-US" smtClean="0">
              <a:solidFill>
                <a:srgbClr val="000000"/>
              </a:solidFill>
            </a:endParaRPr>
          </a:p>
        </p:txBody>
      </p:sp>
      <p:sp>
        <p:nvSpPr>
          <p:cNvPr id="1087" name="Line 63"/>
          <p:cNvSpPr>
            <a:spLocks noChangeShapeType="1"/>
          </p:cNvSpPr>
          <p:nvPr userDrawn="1"/>
        </p:nvSpPr>
        <p:spPr bwMode="auto">
          <a:xfrm>
            <a:off x="228600" y="6602413"/>
            <a:ext cx="8686800" cy="0"/>
          </a:xfrm>
          <a:prstGeom prst="line">
            <a:avLst/>
          </a:prstGeom>
          <a:noFill/>
          <a:ln w="25400">
            <a:solidFill>
              <a:srgbClr val="CC0000"/>
            </a:solidFill>
            <a:round/>
            <a:headEnd/>
            <a:tailEnd/>
          </a:ln>
          <a:effectLst/>
        </p:spPr>
        <p:txBody>
          <a:bodyPr/>
          <a:lstStyle/>
          <a:p>
            <a:pPr algn="l" eaLnBrk="1" hangingPunct="1">
              <a:lnSpc>
                <a:spcPct val="120000"/>
              </a:lnSpc>
              <a:spcBef>
                <a:spcPct val="20000"/>
              </a:spcBef>
              <a:spcAft>
                <a:spcPct val="20000"/>
              </a:spcAft>
              <a:buFont typeface="Wingdings" pitchFamily="2" charset="2"/>
              <a:buChar char="§"/>
            </a:pPr>
            <a:endParaRPr lang="en-US" smtClean="0">
              <a:solidFill>
                <a:srgbClr val="000000"/>
              </a:solidFill>
            </a:endParaRPr>
          </a:p>
        </p:txBody>
      </p:sp>
      <p:pic>
        <p:nvPicPr>
          <p:cNvPr id="1089" name="Picture 65" descr="dipac"/>
          <p:cNvPicPr>
            <a:picLocks noChangeAspect="1" noChangeArrowheads="1"/>
          </p:cNvPicPr>
          <p:nvPr userDrawn="1"/>
        </p:nvPicPr>
        <p:blipFill>
          <a:blip r:embed="rId18" cstate="print"/>
          <a:srcRect/>
          <a:stretch>
            <a:fillRect/>
          </a:stretch>
        </p:blipFill>
        <p:spPr bwMode="auto">
          <a:xfrm>
            <a:off x="8156575" y="139700"/>
            <a:ext cx="765175" cy="180975"/>
          </a:xfrm>
          <a:prstGeom prst="rect">
            <a:avLst/>
          </a:prstGeom>
          <a:noFill/>
        </p:spPr>
      </p:pic>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Lst>
  <p:hf hdr="0" dt="0"/>
  <p:txStyles>
    <p:titleStyle>
      <a:lvl1pPr algn="ctr" rtl="0" fontAlgn="base">
        <a:spcBef>
          <a:spcPct val="0"/>
        </a:spcBef>
        <a:spcAft>
          <a:spcPct val="0"/>
        </a:spcAft>
        <a:defRPr sz="2000" b="1">
          <a:solidFill>
            <a:schemeClr val="tx2"/>
          </a:solidFill>
          <a:latin typeface="+mj-lt"/>
          <a:ea typeface="+mj-ea"/>
          <a:cs typeface="+mj-cs"/>
        </a:defRPr>
      </a:lvl1pPr>
      <a:lvl2pPr algn="ctr" rtl="0" fontAlgn="base">
        <a:spcBef>
          <a:spcPct val="0"/>
        </a:spcBef>
        <a:spcAft>
          <a:spcPct val="0"/>
        </a:spcAft>
        <a:defRPr sz="2000" b="1">
          <a:solidFill>
            <a:schemeClr val="tx2"/>
          </a:solidFill>
          <a:latin typeface="Arial" charset="0"/>
        </a:defRPr>
      </a:lvl2pPr>
      <a:lvl3pPr algn="ctr" rtl="0" fontAlgn="base">
        <a:spcBef>
          <a:spcPct val="0"/>
        </a:spcBef>
        <a:spcAft>
          <a:spcPct val="0"/>
        </a:spcAft>
        <a:defRPr sz="2000" b="1">
          <a:solidFill>
            <a:schemeClr val="tx2"/>
          </a:solidFill>
          <a:latin typeface="Arial" charset="0"/>
        </a:defRPr>
      </a:lvl3pPr>
      <a:lvl4pPr algn="ctr" rtl="0" fontAlgn="base">
        <a:spcBef>
          <a:spcPct val="0"/>
        </a:spcBef>
        <a:spcAft>
          <a:spcPct val="0"/>
        </a:spcAft>
        <a:defRPr sz="2000" b="1">
          <a:solidFill>
            <a:schemeClr val="tx2"/>
          </a:solidFill>
          <a:latin typeface="Arial" charset="0"/>
        </a:defRPr>
      </a:lvl4pPr>
      <a:lvl5pPr algn="ctr" rtl="0" fontAlgn="base">
        <a:spcBef>
          <a:spcPct val="0"/>
        </a:spcBef>
        <a:spcAft>
          <a:spcPct val="0"/>
        </a:spcAft>
        <a:defRPr sz="2000" b="1">
          <a:solidFill>
            <a:schemeClr val="tx2"/>
          </a:solidFill>
          <a:latin typeface="Arial" charset="0"/>
        </a:defRPr>
      </a:lvl5pPr>
      <a:lvl6pPr marL="457200" algn="ctr" rtl="0" fontAlgn="base">
        <a:spcBef>
          <a:spcPct val="0"/>
        </a:spcBef>
        <a:spcAft>
          <a:spcPct val="0"/>
        </a:spcAft>
        <a:defRPr sz="2000" b="1">
          <a:solidFill>
            <a:schemeClr val="tx2"/>
          </a:solidFill>
          <a:latin typeface="Arial" charset="0"/>
        </a:defRPr>
      </a:lvl6pPr>
      <a:lvl7pPr marL="914400" algn="ctr" rtl="0" fontAlgn="base">
        <a:spcBef>
          <a:spcPct val="0"/>
        </a:spcBef>
        <a:spcAft>
          <a:spcPct val="0"/>
        </a:spcAft>
        <a:defRPr sz="2000" b="1">
          <a:solidFill>
            <a:schemeClr val="tx2"/>
          </a:solidFill>
          <a:latin typeface="Arial" charset="0"/>
        </a:defRPr>
      </a:lvl7pPr>
      <a:lvl8pPr marL="1371600" algn="ctr" rtl="0" fontAlgn="base">
        <a:spcBef>
          <a:spcPct val="0"/>
        </a:spcBef>
        <a:spcAft>
          <a:spcPct val="0"/>
        </a:spcAft>
        <a:defRPr sz="2000" b="1">
          <a:solidFill>
            <a:schemeClr val="tx2"/>
          </a:solidFill>
          <a:latin typeface="Arial" charset="0"/>
        </a:defRPr>
      </a:lvl8pPr>
      <a:lvl9pPr marL="1828800" algn="ctr" rtl="0" fontAlgn="base">
        <a:spcBef>
          <a:spcPct val="0"/>
        </a:spcBef>
        <a:spcAft>
          <a:spcPct val="0"/>
        </a:spcAft>
        <a:defRPr sz="2000" b="1">
          <a:solidFill>
            <a:schemeClr val="tx2"/>
          </a:solidFill>
          <a:latin typeface="Arial" charset="0"/>
        </a:defRPr>
      </a:lvl9pPr>
    </p:titleStyle>
    <p:bodyStyle>
      <a:lvl1pPr marL="342900" indent="-342900" algn="l" rtl="0" fontAlgn="base">
        <a:spcBef>
          <a:spcPct val="20000"/>
        </a:spcBef>
        <a:spcAft>
          <a:spcPct val="0"/>
        </a:spcAft>
        <a:buFont typeface="Wingdings" pitchFamily="2" charset="2"/>
        <a:buChar char="§"/>
        <a:defRPr sz="1600">
          <a:solidFill>
            <a:schemeClr val="tx1"/>
          </a:solidFill>
          <a:latin typeface="+mn-lt"/>
          <a:ea typeface="+mn-ea"/>
          <a:cs typeface="+mn-cs"/>
        </a:defRPr>
      </a:lvl1pPr>
      <a:lvl2pPr marL="742950" indent="-285750" algn="l" rtl="0" fontAlgn="base">
        <a:spcBef>
          <a:spcPct val="20000"/>
        </a:spcBef>
        <a:spcAft>
          <a:spcPct val="0"/>
        </a:spcAft>
        <a:buChar char="–"/>
        <a:defRPr sz="1400">
          <a:solidFill>
            <a:schemeClr val="tx1"/>
          </a:solidFill>
          <a:latin typeface="+mn-lt"/>
        </a:defRPr>
      </a:lvl2pPr>
      <a:lvl3pPr marL="1143000" indent="-228600" algn="l" rtl="0" fontAlgn="base">
        <a:spcBef>
          <a:spcPct val="20000"/>
        </a:spcBef>
        <a:spcAft>
          <a:spcPct val="0"/>
        </a:spcAft>
        <a:buChar char="•"/>
        <a:defRPr sz="1600">
          <a:solidFill>
            <a:schemeClr val="tx1"/>
          </a:solidFill>
          <a:latin typeface="+mn-lt"/>
        </a:defRPr>
      </a:lvl3pPr>
      <a:lvl4pPr marL="1600200" indent="-228600" algn="l" rtl="0" fontAlgn="base">
        <a:spcBef>
          <a:spcPct val="20000"/>
        </a:spcBef>
        <a:spcAft>
          <a:spcPct val="0"/>
        </a:spcAft>
        <a:buChar char="–"/>
        <a:defRPr sz="1200">
          <a:solidFill>
            <a:schemeClr val="tx1"/>
          </a:solidFill>
          <a:latin typeface="+mn-lt"/>
        </a:defRPr>
      </a:lvl4pPr>
      <a:lvl5pPr marL="2057400" indent="-228600" algn="l" rtl="0" fontAlgn="base">
        <a:spcBef>
          <a:spcPct val="20000"/>
        </a:spcBef>
        <a:spcAft>
          <a:spcPct val="0"/>
        </a:spcAft>
        <a:buChar char="»"/>
        <a:defRPr sz="1000">
          <a:solidFill>
            <a:schemeClr val="tx1"/>
          </a:solidFill>
          <a:latin typeface="+mn-lt"/>
        </a:defRPr>
      </a:lvl5pPr>
      <a:lvl6pPr marL="2514600" indent="-228600" algn="l" rtl="0" fontAlgn="base">
        <a:spcBef>
          <a:spcPct val="20000"/>
        </a:spcBef>
        <a:spcAft>
          <a:spcPct val="0"/>
        </a:spcAft>
        <a:buChar char="»"/>
        <a:defRPr sz="1000">
          <a:solidFill>
            <a:schemeClr val="tx1"/>
          </a:solidFill>
          <a:latin typeface="+mn-lt"/>
        </a:defRPr>
      </a:lvl6pPr>
      <a:lvl7pPr marL="2971800" indent="-228600" algn="l" rtl="0" fontAlgn="base">
        <a:spcBef>
          <a:spcPct val="20000"/>
        </a:spcBef>
        <a:spcAft>
          <a:spcPct val="0"/>
        </a:spcAft>
        <a:buChar char="»"/>
        <a:defRPr sz="1000">
          <a:solidFill>
            <a:schemeClr val="tx1"/>
          </a:solidFill>
          <a:latin typeface="+mn-lt"/>
        </a:defRPr>
      </a:lvl7pPr>
      <a:lvl8pPr marL="3429000" indent="-228600" algn="l" rtl="0" fontAlgn="base">
        <a:spcBef>
          <a:spcPct val="20000"/>
        </a:spcBef>
        <a:spcAft>
          <a:spcPct val="0"/>
        </a:spcAft>
        <a:buChar char="»"/>
        <a:defRPr sz="1000">
          <a:solidFill>
            <a:schemeClr val="tx1"/>
          </a:solidFill>
          <a:latin typeface="+mn-lt"/>
        </a:defRPr>
      </a:lvl8pPr>
      <a:lvl9pPr marL="3886200" indent="-228600" algn="l" rtl="0" fontAlgn="base">
        <a:spcBef>
          <a:spcPct val="20000"/>
        </a:spcBef>
        <a:spcAft>
          <a:spcPct val="0"/>
        </a:spcAft>
        <a:buChar char="»"/>
        <a:defRPr sz="1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27" charset="0"/>
              </a:defRPr>
            </a:lvl1pPr>
          </a:lstStyle>
          <a:p>
            <a:pPr algn="l" eaLnBrk="1" hangingPunct="1">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eaLnBrk="1" hangingPunct="1">
              <a:defRPr/>
            </a:pPr>
            <a:r>
              <a:rPr lang="en-US" smtClean="0">
                <a:solidFill>
                  <a:prstClr val="black">
                    <a:tint val="75000"/>
                  </a:prstClr>
                </a:solidFill>
              </a:rPr>
              <a:t>Caspers Stockholm 2014 el.mag PU+kicker structures</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27" charset="0"/>
              </a:defRPr>
            </a:lvl1pPr>
          </a:lstStyle>
          <a:p>
            <a:pPr eaLnBrk="1" hangingPunct="1">
              <a:defRPr/>
            </a:pPr>
            <a:fld id="{54BE44B7-2C69-47F3-8232-FFAEB562A2EB}" type="slidenum">
              <a:rPr lang="en-US"/>
              <a:pPr eaLnBrk="1" hangingPunct="1">
                <a:defRPr/>
              </a:pPr>
              <a:t>‹#›</a:t>
            </a:fld>
            <a:endParaRPr lang="en-US"/>
          </a:p>
        </p:txBody>
      </p:sp>
    </p:spTree>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hdr="0" dt="0"/>
  <p:txStyles>
    <p:titleStyle>
      <a:lvl1pPr algn="ctr" rtl="0" eaLnBrk="0" fontAlgn="base" hangingPunct="0">
        <a:spcBef>
          <a:spcPct val="0"/>
        </a:spcBef>
        <a:spcAft>
          <a:spcPct val="0"/>
        </a:spcAft>
        <a:defRPr sz="4400" kern="1200">
          <a:solidFill>
            <a:schemeClr val="tx1"/>
          </a:solidFill>
          <a:latin typeface="+mj-lt"/>
          <a:ea typeface="ＭＳ Ｐゴシック" pitchFamily="27" charset="-128"/>
          <a:cs typeface="ＭＳ Ｐゴシック" pitchFamily="27" charset="-128"/>
        </a:defRPr>
      </a:lvl1pPr>
      <a:lvl2pPr algn="ctr"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2pPr>
      <a:lvl3pPr algn="ctr"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3pPr>
      <a:lvl4pPr algn="ctr"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4pPr>
      <a:lvl5pPr algn="ctr"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5pPr>
      <a:lvl6pPr marL="457200" algn="ctr"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6pPr>
      <a:lvl7pPr marL="914400" algn="ctr"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7pPr>
      <a:lvl8pPr marL="1371600" algn="ctr"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8pPr>
      <a:lvl9pPr marL="1828800" algn="ctr"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pitchFamily="27" charset="-128"/>
          <a:cs typeface="ＭＳ Ｐゴシック" pitchFamily="27"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pitchFamily="27"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pitchFamily="27"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27"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pitchFamily="27"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a:solidFill>
                <a:prstClr val="black"/>
              </a:solidFill>
              <a:latin typeface="Constantia"/>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a:solidFill>
                <a:prstClr val="black"/>
              </a:solidFill>
              <a:latin typeface="Constantia"/>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04617B">
                  <a:shade val="90000"/>
                </a:srgbClr>
              </a:solidFill>
              <a:latin typeface="Constantia"/>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r>
              <a:rPr lang="en-US" smtClean="0">
                <a:solidFill>
                  <a:srgbClr val="04617B">
                    <a:shade val="90000"/>
                  </a:srgbClr>
                </a:solidFill>
                <a:latin typeface="Constantia"/>
              </a:rPr>
              <a:t>Caspers Stockholm 2014 el.mag PU+kicker structures</a:t>
            </a:r>
            <a:endParaRPr lang="en-US">
              <a:solidFill>
                <a:srgbClr val="04617B">
                  <a:shade val="90000"/>
                </a:srgbClr>
              </a:solidFill>
              <a:latin typeface="Constantia"/>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A4EE08C6-ED86-4DC0-BD6F-9C9F72BEAB90}" type="slidenum">
              <a:rPr lang="en-US" smtClean="0">
                <a:solidFill>
                  <a:srgbClr val="04617B">
                    <a:shade val="90000"/>
                  </a:srgbClr>
                </a:solidFill>
                <a:latin typeface="Constantia"/>
              </a:rPr>
              <a:pPr fontAlgn="auto">
                <a:spcBef>
                  <a:spcPts val="0"/>
                </a:spcBef>
                <a:spcAft>
                  <a:spcPts val="0"/>
                </a:spcAft>
              </a:pPr>
              <a:t>‹#›</a:t>
            </a:fld>
            <a:endParaRPr lang="en-US">
              <a:solidFill>
                <a:srgbClr val="04617B">
                  <a:shade val="90000"/>
                </a:srgbClr>
              </a:solidFill>
              <a:latin typeface="Constantia"/>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a:solidFill>
                  <a:prstClr val="black"/>
                </a:solidFill>
                <a:latin typeface="Constantia"/>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algn="l" eaLnBrk="1" fontAlgn="auto" hangingPunct="1">
                <a:spcBef>
                  <a:spcPts val="0"/>
                </a:spcBef>
                <a:spcAft>
                  <a:spcPts val="0"/>
                </a:spcAft>
              </a:pPr>
              <a:endParaRPr lang="en-US">
                <a:solidFill>
                  <a:prstClr val="black"/>
                </a:solidFill>
                <a:latin typeface="Constantia"/>
              </a:endParaRPr>
            </a:p>
          </p:txBody>
        </p:sp>
      </p:grpSp>
    </p:spTree>
    <p:extLst>
      <p:ext uri="{BB962C8B-B14F-4D97-AF65-F5344CB8AC3E}">
        <p14:creationId xmlns:p14="http://schemas.microsoft.com/office/powerpoint/2010/main" val="263718102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hf hd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9.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notesSlide" Target="../notesSlides/notesSlide3.xml"/><Relationship Id="rId7" Type="http://schemas.openxmlformats.org/officeDocument/2006/relationships/image" Target="../media/image25.wmf"/><Relationship Id="rId2" Type="http://schemas.openxmlformats.org/officeDocument/2006/relationships/slideLayout" Target="../slideLayouts/slideLayout30.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4.wmf"/><Relationship Id="rId4" Type="http://schemas.openxmlformats.org/officeDocument/2006/relationships/oleObject" Target="../embeddings/oleObject4.bin"/><Relationship Id="rId9" Type="http://schemas.openxmlformats.org/officeDocument/2006/relationships/image" Target="../media/image27.jpeg"/></Relationships>
</file>

<file path=ppt/slides/_rels/slide1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emf"/><Relationship Id="rId7"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3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39.wmf"/></Relationships>
</file>

<file path=ppt/slides/_rels/slide1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notesSlide" Target="../notesSlides/notesSlide6.xml"/><Relationship Id="rId7" Type="http://schemas.openxmlformats.org/officeDocument/2006/relationships/image" Target="../media/image42.jpe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40.wmf"/><Relationship Id="rId5" Type="http://schemas.openxmlformats.org/officeDocument/2006/relationships/oleObject" Target="../embeddings/oleObject7.bin"/><Relationship Id="rId4" Type="http://schemas.openxmlformats.org/officeDocument/2006/relationships/image" Target="../media/image41.emf"/><Relationship Id="rId9" Type="http://schemas.openxmlformats.org/officeDocument/2006/relationships/image" Target="../media/image44.jpeg"/></Relationships>
</file>

<file path=ppt/slides/_rels/slide17.x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notesSlide" Target="../notesSlides/notesSlide7.xml"/><Relationship Id="rId7"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45.wmf"/><Relationship Id="rId5" Type="http://schemas.openxmlformats.org/officeDocument/2006/relationships/oleObject" Target="../embeddings/oleObject8.bin"/><Relationship Id="rId10" Type="http://schemas.openxmlformats.org/officeDocument/2006/relationships/image" Target="../media/image47.wmf"/><Relationship Id="rId4" Type="http://schemas.openxmlformats.org/officeDocument/2006/relationships/image" Target="../media/image48.wmf"/><Relationship Id="rId9" Type="http://schemas.openxmlformats.org/officeDocument/2006/relationships/oleObject" Target="../embeddings/oleObject10.bin"/></Relationships>
</file>

<file path=ppt/slides/_rels/slide18.xml.rels><?xml version="1.0" encoding="UTF-8" standalone="yes"?>
<Relationships xmlns="http://schemas.openxmlformats.org/package/2006/relationships"><Relationship Id="rId8" Type="http://schemas.openxmlformats.org/officeDocument/2006/relationships/oleObject" Target="../embeddings/Microsoft_Excel_97-2003_Worksheet2.xls"/><Relationship Id="rId3" Type="http://schemas.openxmlformats.org/officeDocument/2006/relationships/notesSlide" Target="../notesSlides/notesSlide8.xml"/><Relationship Id="rId7" Type="http://schemas.openxmlformats.org/officeDocument/2006/relationships/oleObject" Target="../embeddings/oleObject12.bin"/><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49.emf"/><Relationship Id="rId5" Type="http://schemas.openxmlformats.org/officeDocument/2006/relationships/oleObject" Target="../embeddings/Microsoft_Excel_97-2003_Worksheet1.xls"/><Relationship Id="rId4" Type="http://schemas.openxmlformats.org/officeDocument/2006/relationships/oleObject" Target="../embeddings/oleObject11.bin"/><Relationship Id="rId9" Type="http://schemas.openxmlformats.org/officeDocument/2006/relationships/image" Target="../media/image50.emf"/></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4.xml"/></Relationships>
</file>

<file path=ppt/slides/_rels/slide20.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6.gif"/><Relationship Id="rId7"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gif"/></Relationships>
</file>

<file path=ppt/slides/_rels/slide25.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png"/><Relationship Id="rId1" Type="http://schemas.openxmlformats.org/officeDocument/2006/relationships/slideLayout" Target="../slideLayouts/slideLayout43.xml"/><Relationship Id="rId5" Type="http://schemas.openxmlformats.org/officeDocument/2006/relationships/image" Target="../media/image64.jpeg"/><Relationship Id="rId4" Type="http://schemas.openxmlformats.org/officeDocument/2006/relationships/image" Target="../media/image63.emf"/></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0.wmf"/><Relationship Id="rId3" Type="http://schemas.openxmlformats.org/officeDocument/2006/relationships/notesSlide" Target="../notesSlides/notesSlide12.xml"/><Relationship Id="rId7" Type="http://schemas.openxmlformats.org/officeDocument/2006/relationships/image" Target="../media/image67.wmf"/><Relationship Id="rId12"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14.bin"/><Relationship Id="rId11" Type="http://schemas.openxmlformats.org/officeDocument/2006/relationships/image" Target="../media/image69.wmf"/><Relationship Id="rId5" Type="http://schemas.openxmlformats.org/officeDocument/2006/relationships/image" Target="../media/image66.wmf"/><Relationship Id="rId15" Type="http://schemas.openxmlformats.org/officeDocument/2006/relationships/image" Target="../media/image71.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68.wmf"/><Relationship Id="rId14" Type="http://schemas.openxmlformats.org/officeDocument/2006/relationships/oleObject" Target="../embeddings/oleObject18.bin"/></Relationships>
</file>

<file path=ppt/slides/_rels/slide28.xml.rels><?xml version="1.0" encoding="UTF-8" standalone="yes"?>
<Relationships xmlns="http://schemas.openxmlformats.org/package/2006/relationships"><Relationship Id="rId2" Type="http://schemas.openxmlformats.org/officeDocument/2006/relationships/image" Target="../media/image72.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54.xml"/></Relationships>
</file>

<file path=ppt/slides/_rels/slide30.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4.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59.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6" Type="http://schemas.openxmlformats.org/officeDocument/2006/relationships/image" Target="../media/image15.wmf"/><Relationship Id="rId5" Type="http://schemas.openxmlformats.org/officeDocument/2006/relationships/oleObject" Target="../embeddings/oleObject3.bin"/><Relationship Id="rId4"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Content Placeholder 187"/>
          <p:cNvSpPr>
            <a:spLocks noGrp="1"/>
          </p:cNvSpPr>
          <p:nvPr>
            <p:ph idx="1"/>
          </p:nvPr>
        </p:nvSpPr>
        <p:spPr>
          <a:xfrm>
            <a:off x="474956" y="1643946"/>
            <a:ext cx="8229600" cy="4961039"/>
          </a:xfrm>
        </p:spPr>
        <p:txBody>
          <a:bodyPr>
            <a:normAutofit/>
          </a:bodyPr>
          <a:lstStyle/>
          <a:p>
            <a:r>
              <a:rPr lang="en-US" sz="2000" dirty="0" smtClean="0"/>
              <a:t>A few words about CERN</a:t>
            </a:r>
          </a:p>
          <a:p>
            <a:r>
              <a:rPr lang="en-US" sz="2000" dirty="0" smtClean="0"/>
              <a:t>An overview of classical non-intercepting electromagnetic sensors used for charged particle accelerators</a:t>
            </a:r>
          </a:p>
          <a:p>
            <a:r>
              <a:rPr lang="en-US" sz="2000" dirty="0" smtClean="0"/>
              <a:t>Examples of </a:t>
            </a:r>
            <a:r>
              <a:rPr lang="en-US" sz="2000" dirty="0" err="1" smtClean="0"/>
              <a:t>Schottky</a:t>
            </a:r>
            <a:r>
              <a:rPr lang="en-US" sz="2000" dirty="0" smtClean="0"/>
              <a:t> mass spectroscopy of single circulating ions</a:t>
            </a:r>
          </a:p>
          <a:p>
            <a:r>
              <a:rPr lang="en-US" sz="2000" dirty="0" smtClean="0"/>
              <a:t>Stochastic beam cooling, a feedback process based on </a:t>
            </a:r>
            <a:r>
              <a:rPr lang="en-US" sz="2000" dirty="0" err="1" smtClean="0"/>
              <a:t>Schottky</a:t>
            </a:r>
            <a:r>
              <a:rPr lang="en-US" sz="2000" dirty="0" smtClean="0"/>
              <a:t> signals in the microwave range</a:t>
            </a:r>
          </a:p>
          <a:p>
            <a:r>
              <a:rPr lang="en-US" sz="2000" dirty="0" smtClean="0"/>
              <a:t>Conclusion</a:t>
            </a:r>
          </a:p>
          <a:p>
            <a:endParaRPr lang="en-US" sz="2400" dirty="0" smtClean="0"/>
          </a:p>
          <a:p>
            <a:endParaRPr lang="en-US" sz="2400" dirty="0"/>
          </a:p>
        </p:txBody>
      </p:sp>
      <p:sp>
        <p:nvSpPr>
          <p:cNvPr id="204802" name="Rectangle 2"/>
          <p:cNvSpPr>
            <a:spLocks noGrp="1" noChangeArrowheads="1"/>
          </p:cNvSpPr>
          <p:nvPr>
            <p:ph type="title"/>
          </p:nvPr>
        </p:nvSpPr>
        <p:spPr>
          <a:xfrm>
            <a:off x="858299" y="105887"/>
            <a:ext cx="8092227" cy="1473365"/>
          </a:xfrm>
        </p:spPr>
        <p:txBody>
          <a:bodyPr/>
          <a:lstStyle/>
          <a:p>
            <a:pPr eaLnBrk="1" hangingPunct="1">
              <a:defRPr/>
            </a:pPr>
            <a:r>
              <a:rPr lang="en-GB" sz="2800" dirty="0" smtClean="0">
                <a:effectLst/>
              </a:rPr>
              <a:t>Electromagnetic </a:t>
            </a:r>
            <a:r>
              <a:rPr lang="en-GB" sz="2800" dirty="0">
                <a:effectLst/>
              </a:rPr>
              <a:t>pickup and kicker structures for particle beam diagnostics and stochastic cooling</a:t>
            </a:r>
            <a:r>
              <a:rPr lang="en-US" sz="2800" dirty="0" smtClean="0"/>
              <a:t/>
            </a:r>
            <a:br>
              <a:rPr lang="en-US" sz="2800" dirty="0" smtClean="0"/>
            </a:br>
            <a:r>
              <a:rPr lang="en-US" sz="1600" i="1" dirty="0" smtClean="0">
                <a:effectLst/>
              </a:rPr>
              <a:t>F. Caspers  (CERN-BE-RF) with many BI related slides from R. Jones</a:t>
            </a:r>
          </a:p>
        </p:txBody>
      </p:sp>
      <p:sp>
        <p:nvSpPr>
          <p:cNvPr id="184" name="Footer Placeholder 2"/>
          <p:cNvSpPr>
            <a:spLocks noGrp="1"/>
          </p:cNvSpPr>
          <p:nvPr>
            <p:ph type="ftr" sz="quarter" idx="10"/>
          </p:nvPr>
        </p:nvSpPr>
        <p:spPr>
          <a:xfrm>
            <a:off x="3011109" y="6605588"/>
            <a:ext cx="3812884" cy="252412"/>
          </a:xfrm>
        </p:spPr>
        <p:txBody>
          <a:bodyPr/>
          <a:lstStyle/>
          <a:p>
            <a:pPr algn="ctr">
              <a:defRPr/>
            </a:pPr>
            <a:r>
              <a:rPr lang="en-US" dirty="0" smtClean="0"/>
              <a:t>Caspers Stockholm 2014 </a:t>
            </a:r>
            <a:r>
              <a:rPr lang="en-US" dirty="0" err="1" smtClean="0"/>
              <a:t>el.mag</a:t>
            </a:r>
            <a:r>
              <a:rPr lang="en-US" dirty="0" smtClean="0"/>
              <a:t> </a:t>
            </a:r>
            <a:r>
              <a:rPr lang="en-US" dirty="0" err="1" smtClean="0"/>
              <a:t>PU+kicker</a:t>
            </a:r>
            <a:r>
              <a:rPr lang="en-US" dirty="0" smtClean="0"/>
              <a:t> structures</a:t>
            </a:r>
            <a:endParaRPr lang="en-US" dirty="0"/>
          </a:p>
        </p:txBody>
      </p:sp>
      <p:sp>
        <p:nvSpPr>
          <p:cNvPr id="2" name="Slide Number Placeholder 1"/>
          <p:cNvSpPr>
            <a:spLocks noGrp="1"/>
          </p:cNvSpPr>
          <p:nvPr>
            <p:ph type="sldNum" sz="quarter" idx="4"/>
          </p:nvPr>
        </p:nvSpPr>
        <p:spPr/>
        <p:txBody>
          <a:bodyPr/>
          <a:lstStyle/>
          <a:p>
            <a:fld id="{34F49376-FD19-4F4C-98BC-18BC2C60EF71}" type="slidenum">
              <a:rPr lang="en-US" smtClean="0"/>
              <a:pPr/>
              <a:t>1</a:t>
            </a:fld>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Footer Placeholder 5"/>
          <p:cNvSpPr>
            <a:spLocks noGrp="1"/>
          </p:cNvSpPr>
          <p:nvPr>
            <p:ph type="ftr" sz="quarter" idx="10"/>
          </p:nvPr>
        </p:nvSpPr>
        <p:spPr/>
        <p:txBody>
          <a:bodyPr/>
          <a:lstStyle/>
          <a:p>
            <a:r>
              <a:rPr lang="en-US" smtClean="0">
                <a:solidFill>
                  <a:srgbClr val="000000"/>
                </a:solidFill>
              </a:rPr>
              <a:t>Caspers Stockholm 2014 el.mag PU+kicker structures</a:t>
            </a:r>
            <a:endParaRPr lang="en-US">
              <a:solidFill>
                <a:srgbClr val="000000"/>
              </a:solidFill>
            </a:endParaRPr>
          </a:p>
        </p:txBody>
      </p:sp>
      <p:sp>
        <p:nvSpPr>
          <p:cNvPr id="31746" name="Rectangle 2"/>
          <p:cNvSpPr>
            <a:spLocks noGrp="1" noChangeArrowheads="1"/>
          </p:cNvSpPr>
          <p:nvPr>
            <p:ph type="title"/>
          </p:nvPr>
        </p:nvSpPr>
        <p:spPr/>
        <p:txBody>
          <a:bodyPr/>
          <a:lstStyle/>
          <a:p>
            <a:r>
              <a:rPr lang="en-US"/>
              <a:t>Wall Current Monitor (WCM) principle</a:t>
            </a:r>
          </a:p>
        </p:txBody>
      </p:sp>
      <p:pic>
        <p:nvPicPr>
          <p:cNvPr id="31798" name="Picture 54" descr="tube"/>
          <p:cNvPicPr>
            <a:picLocks noChangeAspect="1" noChangeArrowheads="1"/>
          </p:cNvPicPr>
          <p:nvPr/>
        </p:nvPicPr>
        <p:blipFill>
          <a:blip r:embed="rId3" cstate="print"/>
          <a:srcRect/>
          <a:stretch>
            <a:fillRect/>
          </a:stretch>
        </p:blipFill>
        <p:spPr bwMode="auto">
          <a:xfrm>
            <a:off x="1135063" y="508000"/>
            <a:ext cx="6978650" cy="5219700"/>
          </a:xfrm>
          <a:prstGeom prst="rect">
            <a:avLst/>
          </a:prstGeom>
          <a:noFill/>
        </p:spPr>
      </p:pic>
      <p:pic>
        <p:nvPicPr>
          <p:cNvPr id="31799" name="Picture 55" descr="tube_cut"/>
          <p:cNvPicPr>
            <a:picLocks noChangeAspect="1" noChangeArrowheads="1"/>
          </p:cNvPicPr>
          <p:nvPr/>
        </p:nvPicPr>
        <p:blipFill>
          <a:blip r:embed="rId4" cstate="print"/>
          <a:srcRect/>
          <a:stretch>
            <a:fillRect/>
          </a:stretch>
        </p:blipFill>
        <p:spPr bwMode="auto">
          <a:xfrm>
            <a:off x="1135063" y="508000"/>
            <a:ext cx="6978650" cy="5219700"/>
          </a:xfrm>
          <a:prstGeom prst="rect">
            <a:avLst/>
          </a:prstGeom>
          <a:noFill/>
        </p:spPr>
      </p:pic>
      <p:pic>
        <p:nvPicPr>
          <p:cNvPr id="31800" name="Picture 56" descr="tube_cut_beam"/>
          <p:cNvPicPr>
            <a:picLocks noChangeAspect="1" noChangeArrowheads="1"/>
          </p:cNvPicPr>
          <p:nvPr/>
        </p:nvPicPr>
        <p:blipFill>
          <a:blip r:embed="rId5" cstate="print"/>
          <a:srcRect/>
          <a:stretch>
            <a:fillRect/>
          </a:stretch>
        </p:blipFill>
        <p:spPr bwMode="auto">
          <a:xfrm>
            <a:off x="1135063" y="508000"/>
            <a:ext cx="6978650" cy="5219700"/>
          </a:xfrm>
          <a:prstGeom prst="rect">
            <a:avLst/>
          </a:prstGeom>
          <a:noFill/>
        </p:spPr>
      </p:pic>
      <p:pic>
        <p:nvPicPr>
          <p:cNvPr id="31801" name="Picture 57" descr="tube_cut_arr"/>
          <p:cNvPicPr>
            <a:picLocks noChangeAspect="1" noChangeArrowheads="1"/>
          </p:cNvPicPr>
          <p:nvPr/>
        </p:nvPicPr>
        <p:blipFill>
          <a:blip r:embed="rId6" cstate="print"/>
          <a:srcRect/>
          <a:stretch>
            <a:fillRect/>
          </a:stretch>
        </p:blipFill>
        <p:spPr bwMode="auto">
          <a:xfrm>
            <a:off x="1135063" y="508000"/>
            <a:ext cx="6978650" cy="5219700"/>
          </a:xfrm>
          <a:prstGeom prst="rect">
            <a:avLst/>
          </a:prstGeom>
          <a:noFill/>
        </p:spPr>
      </p:pic>
      <p:pic>
        <p:nvPicPr>
          <p:cNvPr id="31803" name="Picture 59" descr="tube_gap"/>
          <p:cNvPicPr>
            <a:picLocks noChangeAspect="1" noChangeArrowheads="1"/>
          </p:cNvPicPr>
          <p:nvPr/>
        </p:nvPicPr>
        <p:blipFill>
          <a:blip r:embed="rId7" cstate="print"/>
          <a:srcRect/>
          <a:stretch>
            <a:fillRect/>
          </a:stretch>
        </p:blipFill>
        <p:spPr bwMode="auto">
          <a:xfrm>
            <a:off x="1135063" y="508000"/>
            <a:ext cx="6978650" cy="5219700"/>
          </a:xfrm>
          <a:prstGeom prst="rect">
            <a:avLst/>
          </a:prstGeom>
          <a:noFill/>
        </p:spPr>
      </p:pic>
      <p:pic>
        <p:nvPicPr>
          <p:cNvPr id="31804" name="Picture 60" descr="tube_gap_resistors"/>
          <p:cNvPicPr>
            <a:picLocks noChangeAspect="1" noChangeArrowheads="1"/>
          </p:cNvPicPr>
          <p:nvPr/>
        </p:nvPicPr>
        <p:blipFill>
          <a:blip r:embed="rId8" cstate="print"/>
          <a:srcRect/>
          <a:stretch>
            <a:fillRect/>
          </a:stretch>
        </p:blipFill>
        <p:spPr bwMode="auto">
          <a:xfrm>
            <a:off x="1135063" y="508000"/>
            <a:ext cx="6978650" cy="5219700"/>
          </a:xfrm>
          <a:prstGeom prst="rect">
            <a:avLst/>
          </a:prstGeom>
          <a:noFill/>
        </p:spPr>
      </p:pic>
      <p:pic>
        <p:nvPicPr>
          <p:cNvPr id="31805" name="Picture 61" descr="wcm_empty"/>
          <p:cNvPicPr>
            <a:picLocks noChangeAspect="1" noChangeArrowheads="1"/>
          </p:cNvPicPr>
          <p:nvPr/>
        </p:nvPicPr>
        <p:blipFill>
          <a:blip r:embed="rId9" cstate="print"/>
          <a:srcRect/>
          <a:stretch>
            <a:fillRect/>
          </a:stretch>
        </p:blipFill>
        <p:spPr bwMode="auto">
          <a:xfrm>
            <a:off x="1135063" y="508000"/>
            <a:ext cx="6978650" cy="5219700"/>
          </a:xfrm>
          <a:prstGeom prst="rect">
            <a:avLst/>
          </a:prstGeom>
          <a:noFill/>
        </p:spPr>
      </p:pic>
      <p:pic>
        <p:nvPicPr>
          <p:cNvPr id="31806" name="Picture 62" descr="wcm"/>
          <p:cNvPicPr>
            <a:picLocks noChangeAspect="1" noChangeArrowheads="1"/>
          </p:cNvPicPr>
          <p:nvPr/>
        </p:nvPicPr>
        <p:blipFill>
          <a:blip r:embed="rId10" cstate="print"/>
          <a:srcRect/>
          <a:stretch>
            <a:fillRect/>
          </a:stretch>
        </p:blipFill>
        <p:spPr bwMode="auto">
          <a:xfrm>
            <a:off x="1135063" y="508000"/>
            <a:ext cx="6978650" cy="5219700"/>
          </a:xfrm>
          <a:prstGeom prst="rect">
            <a:avLst/>
          </a:prstGeom>
          <a:solidFill>
            <a:srgbClr val="3366FF"/>
          </a:solidFill>
        </p:spPr>
      </p:pic>
      <p:sp>
        <p:nvSpPr>
          <p:cNvPr id="31810" name="Rectangle 66"/>
          <p:cNvSpPr>
            <a:spLocks noGrp="1" noChangeArrowheads="1"/>
          </p:cNvSpPr>
          <p:nvPr>
            <p:ph type="body" sz="half" idx="3"/>
          </p:nvPr>
        </p:nvSpPr>
        <p:spPr>
          <a:xfrm>
            <a:off x="381000" y="5105400"/>
            <a:ext cx="8410575" cy="1516063"/>
          </a:xfrm>
          <a:noFill/>
          <a:ln/>
        </p:spPr>
        <p:txBody>
          <a:bodyPr/>
          <a:lstStyle/>
          <a:p>
            <a:pPr>
              <a:lnSpc>
                <a:spcPct val="105000"/>
              </a:lnSpc>
            </a:pPr>
            <a:r>
              <a:rPr lang="en-US" sz="1400"/>
              <a:t>The </a:t>
            </a:r>
            <a:r>
              <a:rPr lang="en-US" sz="1400" b="1">
                <a:solidFill>
                  <a:srgbClr val="33CC33"/>
                </a:solidFill>
                <a:effectLst>
                  <a:outerShdw blurRad="38100" dist="38100" dir="2700000" algn="tl">
                    <a:srgbClr val="C0C0C0"/>
                  </a:outerShdw>
                </a:effectLst>
              </a:rPr>
              <a:t>BEAM</a:t>
            </a:r>
            <a:r>
              <a:rPr lang="en-US" sz="1400"/>
              <a:t> current is accompanied by its </a:t>
            </a:r>
            <a:r>
              <a:rPr lang="en-US" sz="1400" b="1">
                <a:solidFill>
                  <a:srgbClr val="E9E400"/>
                </a:solidFill>
                <a:effectLst>
                  <a:outerShdw blurRad="38100" dist="38100" dir="2700000" algn="tl">
                    <a:srgbClr val="C0C0C0"/>
                  </a:outerShdw>
                </a:effectLst>
              </a:rPr>
              <a:t>IMAGE</a:t>
            </a:r>
          </a:p>
          <a:p>
            <a:pPr>
              <a:lnSpc>
                <a:spcPct val="105000"/>
              </a:lnSpc>
            </a:pPr>
            <a:r>
              <a:rPr lang="en-US" sz="1400"/>
              <a:t>A voltage proportional to the beam current develops on the </a:t>
            </a:r>
            <a:r>
              <a:rPr lang="en-US" sz="1400" b="1">
                <a:solidFill>
                  <a:srgbClr val="FF3300"/>
                </a:solidFill>
                <a:effectLst>
                  <a:outerShdw blurRad="38100" dist="38100" dir="2700000" algn="tl">
                    <a:srgbClr val="C0C0C0"/>
                  </a:outerShdw>
                </a:effectLst>
              </a:rPr>
              <a:t>RESISTORS</a:t>
            </a:r>
            <a:r>
              <a:rPr lang="en-US" sz="1400"/>
              <a:t> in the beam pipe gap</a:t>
            </a:r>
          </a:p>
          <a:p>
            <a:pPr>
              <a:lnSpc>
                <a:spcPct val="105000"/>
              </a:lnSpc>
            </a:pPr>
            <a:r>
              <a:rPr lang="en-US" sz="1400"/>
              <a:t>The gap must be closed by a box to avoid floating sections of the beam pipe</a:t>
            </a:r>
          </a:p>
          <a:p>
            <a:pPr>
              <a:lnSpc>
                <a:spcPct val="105000"/>
              </a:lnSpc>
            </a:pPr>
            <a:r>
              <a:rPr lang="en-US" sz="1400"/>
              <a:t>The box is filled with the </a:t>
            </a:r>
            <a:r>
              <a:rPr lang="en-US" sz="1400" b="1">
                <a:solidFill>
                  <a:srgbClr val="CC9900"/>
                </a:solidFill>
                <a:effectLst>
                  <a:outerShdw blurRad="38100" dist="38100" dir="2700000" algn="tl">
                    <a:srgbClr val="C0C0C0"/>
                  </a:outerShdw>
                </a:effectLst>
              </a:rPr>
              <a:t>FERRITE</a:t>
            </a:r>
            <a:r>
              <a:rPr lang="en-US" sz="1400"/>
              <a:t> to force the image current to go over the resistors</a:t>
            </a:r>
          </a:p>
          <a:p>
            <a:pPr>
              <a:lnSpc>
                <a:spcPct val="105000"/>
              </a:lnSpc>
            </a:pPr>
            <a:r>
              <a:rPr lang="en-US" sz="1400"/>
              <a:t>The ferrite works up to a given frequency and lower frequency components flow over the box wall</a:t>
            </a:r>
            <a:endParaRPr lang="en-US" sz="1400" b="1">
              <a:solidFill>
                <a:srgbClr val="E9E400"/>
              </a:solidFill>
              <a:effectLst>
                <a:outerShdw blurRad="38100" dist="38100" dir="2700000" algn="tl">
                  <a:srgbClr val="C0C0C0"/>
                </a:outerShdw>
              </a:effectLst>
            </a:endParaRPr>
          </a:p>
        </p:txBody>
      </p:sp>
      <p:sp>
        <p:nvSpPr>
          <p:cNvPr id="2" name="Slide Number Placeholder 1"/>
          <p:cNvSpPr>
            <a:spLocks noGrp="1"/>
          </p:cNvSpPr>
          <p:nvPr>
            <p:ph type="sldNum" sz="quarter" idx="11"/>
          </p:nvPr>
        </p:nvSpPr>
        <p:spPr/>
        <p:txBody>
          <a:bodyPr/>
          <a:lstStyle/>
          <a:p>
            <a:fld id="{E69CEE92-C5E2-4DCD-8601-CE7F7C2C0CD2}" type="slidenum">
              <a:rPr lang="en-GB" smtClean="0">
                <a:solidFill>
                  <a:srgbClr val="000000"/>
                </a:solidFill>
              </a:rPr>
              <a:pPr/>
              <a:t>10</a:t>
            </a:fld>
            <a:endParaRPr lang="en-GB">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799"/>
                                        </p:tgtEl>
                                        <p:attrNameLst>
                                          <p:attrName>style.visibility</p:attrName>
                                        </p:attrNameLst>
                                      </p:cBhvr>
                                      <p:to>
                                        <p:strVal val="visible"/>
                                      </p:to>
                                    </p:set>
                                    <p:animEffect transition="in" filter="box(in)">
                                      <p:cBhvr>
                                        <p:cTn id="7" dur="500"/>
                                        <p:tgtEl>
                                          <p:spTgt spid="3179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1800"/>
                                        </p:tgtEl>
                                        <p:attrNameLst>
                                          <p:attrName>style.visibility</p:attrName>
                                        </p:attrNameLst>
                                      </p:cBhvr>
                                      <p:to>
                                        <p:strVal val="visible"/>
                                      </p:to>
                                    </p:set>
                                    <p:animEffect transition="in" filter="box(in)">
                                      <p:cBhvr>
                                        <p:cTn id="12" dur="500"/>
                                        <p:tgtEl>
                                          <p:spTgt spid="3180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1801"/>
                                        </p:tgtEl>
                                        <p:attrNameLst>
                                          <p:attrName>style.visibility</p:attrName>
                                        </p:attrNameLst>
                                      </p:cBhvr>
                                      <p:to>
                                        <p:strVal val="visible"/>
                                      </p:to>
                                    </p:set>
                                    <p:animEffect transition="in" filter="dissolve">
                                      <p:cBhvr>
                                        <p:cTn id="17" dur="500"/>
                                        <p:tgtEl>
                                          <p:spTgt spid="3180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1803"/>
                                        </p:tgtEl>
                                        <p:attrNameLst>
                                          <p:attrName>style.visibility</p:attrName>
                                        </p:attrNameLst>
                                      </p:cBhvr>
                                      <p:to>
                                        <p:strVal val="visible"/>
                                      </p:to>
                                    </p:set>
                                    <p:animEffect transition="in" filter="wipe(up)">
                                      <p:cBhvr>
                                        <p:cTn id="22" dur="500"/>
                                        <p:tgtEl>
                                          <p:spTgt spid="3180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1804"/>
                                        </p:tgtEl>
                                        <p:attrNameLst>
                                          <p:attrName>style.visibility</p:attrName>
                                        </p:attrNameLst>
                                      </p:cBhvr>
                                      <p:to>
                                        <p:strVal val="visible"/>
                                      </p:to>
                                    </p:set>
                                    <p:animEffect transition="in" filter="wipe(up)">
                                      <p:cBhvr>
                                        <p:cTn id="27" dur="500"/>
                                        <p:tgtEl>
                                          <p:spTgt spid="3180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1805"/>
                                        </p:tgtEl>
                                        <p:attrNameLst>
                                          <p:attrName>style.visibility</p:attrName>
                                        </p:attrNameLst>
                                      </p:cBhvr>
                                      <p:to>
                                        <p:strVal val="visible"/>
                                      </p:to>
                                    </p:set>
                                    <p:animEffect transition="in" filter="wipe(up)">
                                      <p:cBhvr>
                                        <p:cTn id="32" dur="500"/>
                                        <p:tgtEl>
                                          <p:spTgt spid="3180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31806"/>
                                        </p:tgtEl>
                                        <p:attrNameLst>
                                          <p:attrName>style.visibility</p:attrName>
                                        </p:attrNameLst>
                                      </p:cBhvr>
                                      <p:to>
                                        <p:strVal val="visible"/>
                                      </p:to>
                                    </p:set>
                                    <p:animEffect transition="in" filter="wipe(up)">
                                      <p:cBhvr>
                                        <p:cTn id="37" dur="500"/>
                                        <p:tgtEl>
                                          <p:spTgt spid="31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3"/>
          <p:cNvSpPr>
            <a:spLocks noGrp="1"/>
          </p:cNvSpPr>
          <p:nvPr>
            <p:ph type="ftr" sz="quarter" idx="10"/>
          </p:nvPr>
        </p:nvSpPr>
        <p:spPr/>
        <p:txBody>
          <a:bodyPr/>
          <a:lstStyle/>
          <a:p>
            <a:r>
              <a:rPr lang="en-US" smtClean="0">
                <a:solidFill>
                  <a:srgbClr val="000000"/>
                </a:solidFill>
              </a:rPr>
              <a:t>Caspers Stockholm 2014 el.mag PU+kicker structures</a:t>
            </a:r>
            <a:endParaRPr lang="en-US">
              <a:solidFill>
                <a:srgbClr val="000000"/>
              </a:solidFill>
            </a:endParaRPr>
          </a:p>
        </p:txBody>
      </p:sp>
      <p:sp>
        <p:nvSpPr>
          <p:cNvPr id="50178" name="Rectangle 2"/>
          <p:cNvSpPr>
            <a:spLocks noGrp="1" noChangeArrowheads="1"/>
          </p:cNvSpPr>
          <p:nvPr>
            <p:ph type="title"/>
          </p:nvPr>
        </p:nvSpPr>
        <p:spPr/>
        <p:txBody>
          <a:bodyPr/>
          <a:lstStyle/>
          <a:p>
            <a:r>
              <a:rPr lang="en-US"/>
              <a:t>WCM as a Beam Position Monitor</a:t>
            </a:r>
          </a:p>
        </p:txBody>
      </p:sp>
      <p:sp>
        <p:nvSpPr>
          <p:cNvPr id="50188" name="Rectangle 12"/>
          <p:cNvSpPr>
            <a:spLocks noChangeArrowheads="1"/>
          </p:cNvSpPr>
          <p:nvPr/>
        </p:nvSpPr>
        <p:spPr bwMode="auto">
          <a:xfrm>
            <a:off x="1752600" y="1447800"/>
            <a:ext cx="163513" cy="187325"/>
          </a:xfrm>
          <a:prstGeom prst="rect">
            <a:avLst/>
          </a:prstGeom>
          <a:solidFill>
            <a:schemeClr val="bg1"/>
          </a:solidFill>
          <a:ln w="76200">
            <a:noFill/>
            <a:miter lim="800000"/>
            <a:headEnd/>
            <a:tailEnd type="none" w="lg" len="med"/>
          </a:ln>
          <a:effectLst/>
        </p:spPr>
        <p:txBody>
          <a:bodyPr wrap="none" anchor="ctr"/>
          <a:lstStyle/>
          <a:p>
            <a:pPr algn="l" eaLnBrk="1" hangingPunct="1">
              <a:lnSpc>
                <a:spcPct val="120000"/>
              </a:lnSpc>
              <a:spcBef>
                <a:spcPct val="20000"/>
              </a:spcBef>
              <a:spcAft>
                <a:spcPct val="20000"/>
              </a:spcAft>
              <a:buFont typeface="Wingdings" pitchFamily="2" charset="2"/>
              <a:buChar char="§"/>
            </a:pPr>
            <a:endParaRPr lang="en-US" smtClean="0">
              <a:solidFill>
                <a:srgbClr val="000000"/>
              </a:solidFill>
            </a:endParaRPr>
          </a:p>
        </p:txBody>
      </p:sp>
      <p:sp>
        <p:nvSpPr>
          <p:cNvPr id="50189" name="Rectangle 13"/>
          <p:cNvSpPr>
            <a:spLocks noChangeArrowheads="1"/>
          </p:cNvSpPr>
          <p:nvPr/>
        </p:nvSpPr>
        <p:spPr bwMode="auto">
          <a:xfrm>
            <a:off x="304800" y="4953000"/>
            <a:ext cx="8410575" cy="1600200"/>
          </a:xfrm>
          <a:prstGeom prst="rect">
            <a:avLst/>
          </a:prstGeom>
          <a:noFill/>
          <a:ln w="9525">
            <a:noFill/>
            <a:miter lim="800000"/>
            <a:headEnd/>
            <a:tailEnd/>
          </a:ln>
          <a:effectLst/>
        </p:spPr>
        <p:txBody>
          <a:bodyPr lIns="90000" tIns="46800" rIns="90000" bIns="46800"/>
          <a:lstStyle/>
          <a:p>
            <a:pPr marL="342900" indent="-342900" algn="l" eaLnBrk="1" hangingPunct="1">
              <a:lnSpc>
                <a:spcPct val="90000"/>
              </a:lnSpc>
              <a:spcBef>
                <a:spcPct val="20000"/>
              </a:spcBef>
              <a:buFont typeface="Wingdings" pitchFamily="2" charset="2"/>
              <a:buChar char="§"/>
            </a:pPr>
            <a:r>
              <a:rPr lang="en-US" sz="1400" smtClean="0">
                <a:solidFill>
                  <a:srgbClr val="000000"/>
                </a:solidFill>
              </a:rPr>
              <a:t>For </a:t>
            </a:r>
            <a:r>
              <a:rPr lang="pl-PL" sz="1400" smtClean="0">
                <a:solidFill>
                  <a:srgbClr val="000000"/>
                </a:solidFill>
              </a:rPr>
              <a:t>a </a:t>
            </a:r>
            <a:r>
              <a:rPr lang="en-US" sz="1400" smtClean="0">
                <a:solidFill>
                  <a:srgbClr val="000000"/>
                </a:solidFill>
              </a:rPr>
              <a:t>centered </a:t>
            </a:r>
            <a:r>
              <a:rPr lang="en-US" sz="1400" b="1" smtClean="0">
                <a:solidFill>
                  <a:srgbClr val="33CC33"/>
                </a:solidFill>
                <a:effectLst>
                  <a:outerShdw blurRad="38100" dist="38100" dir="2700000" algn="tl">
                    <a:srgbClr val="C0C0C0"/>
                  </a:outerShdw>
                </a:effectLst>
              </a:rPr>
              <a:t>BEAM</a:t>
            </a:r>
            <a:r>
              <a:rPr lang="en-US" sz="1400" smtClean="0">
                <a:solidFill>
                  <a:srgbClr val="000000"/>
                </a:solidFill>
              </a:rPr>
              <a:t> the </a:t>
            </a:r>
            <a:r>
              <a:rPr lang="en-US" sz="1400" b="1" smtClean="0">
                <a:solidFill>
                  <a:srgbClr val="E9E400"/>
                </a:solidFill>
                <a:effectLst>
                  <a:outerShdw blurRad="38100" dist="38100" dir="2700000" algn="tl">
                    <a:srgbClr val="C0C0C0"/>
                  </a:outerShdw>
                </a:effectLst>
              </a:rPr>
              <a:t>IMAGE</a:t>
            </a:r>
            <a:r>
              <a:rPr lang="en-US" sz="1400" smtClean="0">
                <a:solidFill>
                  <a:srgbClr val="000000"/>
                </a:solidFill>
              </a:rPr>
              <a:t> current is evenly distributed on the circumference</a:t>
            </a:r>
            <a:endParaRPr lang="pl-PL" sz="1400" smtClean="0">
              <a:solidFill>
                <a:srgbClr val="000000"/>
              </a:solidFill>
            </a:endParaRPr>
          </a:p>
          <a:p>
            <a:pPr marL="342900" indent="-342900" algn="l" eaLnBrk="1" hangingPunct="1">
              <a:spcBef>
                <a:spcPct val="20000"/>
              </a:spcBef>
              <a:buFont typeface="Wingdings" pitchFamily="2" charset="2"/>
              <a:buChar char="§"/>
            </a:pPr>
            <a:r>
              <a:rPr lang="en-US" sz="1400" smtClean="0">
                <a:solidFill>
                  <a:srgbClr val="000000"/>
                </a:solidFill>
              </a:rPr>
              <a:t>The image current distribution on the circumference changes with the beam position</a:t>
            </a:r>
          </a:p>
          <a:p>
            <a:pPr marL="342900" indent="-342900" algn="l" eaLnBrk="1" hangingPunct="1">
              <a:spcBef>
                <a:spcPct val="20000"/>
              </a:spcBef>
              <a:buFont typeface="Wingdings" pitchFamily="2" charset="2"/>
              <a:buChar char="§"/>
            </a:pPr>
            <a:r>
              <a:rPr lang="en-US" sz="1400" smtClean="0">
                <a:solidFill>
                  <a:srgbClr val="000000"/>
                </a:solidFill>
              </a:rPr>
              <a:t>Intensity signal (</a:t>
            </a:r>
            <a:r>
              <a:rPr lang="en-US" sz="1400" smtClean="0">
                <a:solidFill>
                  <a:srgbClr val="000000"/>
                </a:solidFill>
                <a:sym typeface="Symbol" pitchFamily="18" charset="2"/>
              </a:rPr>
              <a:t></a:t>
            </a:r>
            <a:r>
              <a:rPr lang="en-US" sz="1400" smtClean="0">
                <a:solidFill>
                  <a:srgbClr val="000000"/>
                </a:solidFill>
              </a:rPr>
              <a:t>) = resistor voltages summed</a:t>
            </a:r>
          </a:p>
          <a:p>
            <a:pPr marL="342900" indent="-342900" algn="l" eaLnBrk="1" hangingPunct="1">
              <a:spcBef>
                <a:spcPct val="20000"/>
              </a:spcBef>
              <a:buFont typeface="Wingdings" pitchFamily="2" charset="2"/>
              <a:buChar char="§"/>
            </a:pPr>
            <a:r>
              <a:rPr lang="en-US" sz="1400" smtClean="0">
                <a:solidFill>
                  <a:srgbClr val="000000"/>
                </a:solidFill>
              </a:rPr>
              <a:t>Position dependent signal (</a:t>
            </a:r>
            <a:r>
              <a:rPr lang="en-US" sz="1400" smtClean="0">
                <a:solidFill>
                  <a:srgbClr val="000000"/>
                </a:solidFill>
                <a:sym typeface="Symbol" pitchFamily="18" charset="2"/>
              </a:rPr>
              <a:t></a:t>
            </a:r>
            <a:r>
              <a:rPr lang="en-US" sz="1400" smtClean="0">
                <a:solidFill>
                  <a:srgbClr val="000000"/>
                </a:solidFill>
              </a:rPr>
              <a:t>) = voltages from opposite resistors subtracted</a:t>
            </a:r>
          </a:p>
          <a:p>
            <a:pPr marL="342900" indent="-342900" algn="l" eaLnBrk="1" hangingPunct="1">
              <a:spcBef>
                <a:spcPct val="20000"/>
              </a:spcBef>
              <a:buFont typeface="Wingdings" pitchFamily="2" charset="2"/>
              <a:buChar char="§"/>
            </a:pPr>
            <a:r>
              <a:rPr lang="en-US" sz="1400" smtClean="0">
                <a:solidFill>
                  <a:srgbClr val="000000"/>
                </a:solidFill>
              </a:rPr>
              <a:t>The </a:t>
            </a:r>
            <a:r>
              <a:rPr lang="en-US" sz="1400" smtClean="0">
                <a:solidFill>
                  <a:srgbClr val="000000"/>
                </a:solidFill>
                <a:sym typeface="Symbol" pitchFamily="18" charset="2"/>
              </a:rPr>
              <a:t> signal is also proportional to the intensity, so the position is calculated according to /</a:t>
            </a:r>
          </a:p>
          <a:p>
            <a:pPr marL="342900" indent="-342900" algn="l" eaLnBrk="1" hangingPunct="1">
              <a:spcBef>
                <a:spcPct val="20000"/>
              </a:spcBef>
              <a:buFont typeface="Wingdings" pitchFamily="2" charset="2"/>
              <a:buChar char="§"/>
            </a:pPr>
            <a:r>
              <a:rPr lang="en-US" sz="1400" smtClean="0">
                <a:solidFill>
                  <a:srgbClr val="000000"/>
                </a:solidFill>
                <a:sym typeface="Symbol" pitchFamily="18" charset="2"/>
              </a:rPr>
              <a:t>Low cut-offs depend on the gap resistance and box wall (for </a:t>
            </a:r>
            <a:r>
              <a:rPr lang="en-US" sz="1400" smtClean="0">
                <a:solidFill>
                  <a:srgbClr val="000000"/>
                </a:solidFill>
              </a:rPr>
              <a:t>)</a:t>
            </a:r>
            <a:r>
              <a:rPr lang="en-US" sz="1400" smtClean="0">
                <a:solidFill>
                  <a:srgbClr val="000000"/>
                </a:solidFill>
                <a:sym typeface="Symbol" pitchFamily="18" charset="2"/>
              </a:rPr>
              <a:t> and the pipe wall (for </a:t>
            </a:r>
            <a:r>
              <a:rPr lang="en-US" sz="1400" smtClean="0">
                <a:solidFill>
                  <a:srgbClr val="000000"/>
                </a:solidFill>
              </a:rPr>
              <a:t>)</a:t>
            </a:r>
            <a:r>
              <a:rPr lang="en-US" sz="1400" smtClean="0">
                <a:solidFill>
                  <a:srgbClr val="000000"/>
                </a:solidFill>
                <a:sym typeface="Symbol" pitchFamily="18" charset="2"/>
              </a:rPr>
              <a:t> inductances</a:t>
            </a:r>
            <a:endParaRPr lang="en-US" sz="1400" smtClean="0">
              <a:solidFill>
                <a:srgbClr val="000000"/>
              </a:solidFill>
            </a:endParaRPr>
          </a:p>
        </p:txBody>
      </p:sp>
      <p:graphicFrame>
        <p:nvGraphicFramePr>
          <p:cNvPr id="50194" name="Object 18"/>
          <p:cNvGraphicFramePr>
            <a:graphicFrameLocks noChangeAspect="1"/>
          </p:cNvGraphicFramePr>
          <p:nvPr/>
        </p:nvGraphicFramePr>
        <p:xfrm>
          <a:off x="304800" y="3048000"/>
          <a:ext cx="1241425" cy="736600"/>
        </p:xfrm>
        <a:graphic>
          <a:graphicData uri="http://schemas.openxmlformats.org/presentationml/2006/ole">
            <mc:AlternateContent xmlns:mc="http://schemas.openxmlformats.org/markup-compatibility/2006">
              <mc:Choice xmlns:v="urn:schemas-microsoft-com:vml" Requires="v">
                <p:oleObj spid="_x0000_s100580" name="Równanie" r:id="rId4" imgW="685800" imgH="368280" progId="Equation.3">
                  <p:embed/>
                </p:oleObj>
              </mc:Choice>
              <mc:Fallback>
                <p:oleObj name="Równanie" r:id="rId4" imgW="685800" imgH="3682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3048000"/>
                        <a:ext cx="1241425" cy="736600"/>
                      </a:xfrm>
                      <a:prstGeom prst="rect">
                        <a:avLst/>
                      </a:prstGeom>
                      <a:solidFill>
                        <a:srgbClr val="FFCCCC">
                          <a:alpha val="50000"/>
                        </a:srgbClr>
                      </a:solidFill>
                      <a:ln w="25400">
                        <a:solidFill>
                          <a:srgbClr val="FFCCCC"/>
                        </a:solidFill>
                        <a:miter lim="800000"/>
                        <a:headEnd/>
                        <a:tailEnd/>
                      </a:ln>
                    </p:spPr>
                  </p:pic>
                </p:oleObj>
              </mc:Fallback>
            </mc:AlternateContent>
          </a:graphicData>
        </a:graphic>
      </p:graphicFrame>
      <p:graphicFrame>
        <p:nvGraphicFramePr>
          <p:cNvPr id="50195" name="Object 19"/>
          <p:cNvGraphicFramePr>
            <a:graphicFrameLocks noChangeAspect="1"/>
          </p:cNvGraphicFramePr>
          <p:nvPr/>
        </p:nvGraphicFramePr>
        <p:xfrm>
          <a:off x="315913" y="1981200"/>
          <a:ext cx="1196975" cy="736600"/>
        </p:xfrm>
        <a:graphic>
          <a:graphicData uri="http://schemas.openxmlformats.org/presentationml/2006/ole">
            <mc:AlternateContent xmlns:mc="http://schemas.openxmlformats.org/markup-compatibility/2006">
              <mc:Choice xmlns:v="urn:schemas-microsoft-com:vml" Requires="v">
                <p:oleObj spid="_x0000_s100581" name="Equation" r:id="rId6" imgW="660240" imgH="368280" progId="">
                  <p:embed/>
                </p:oleObj>
              </mc:Choice>
              <mc:Fallback>
                <p:oleObj name="Equation" r:id="rId6" imgW="660240" imgH="36828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913" y="1981200"/>
                        <a:ext cx="1196975" cy="736600"/>
                      </a:xfrm>
                      <a:prstGeom prst="rect">
                        <a:avLst/>
                      </a:prstGeom>
                      <a:solidFill>
                        <a:srgbClr val="FFCCCC">
                          <a:alpha val="50000"/>
                        </a:srgbClr>
                      </a:solidFill>
                      <a:ln w="25400">
                        <a:solidFill>
                          <a:srgbClr val="FFCCCC"/>
                        </a:solidFill>
                        <a:miter lim="800000"/>
                        <a:headEnd/>
                        <a:tailEnd/>
                      </a:ln>
                    </p:spPr>
                  </p:pic>
                </p:oleObj>
              </mc:Fallback>
            </mc:AlternateContent>
          </a:graphicData>
        </a:graphic>
      </p:graphicFrame>
      <p:pic>
        <p:nvPicPr>
          <p:cNvPr id="50196" name="Picture 20" descr="wcm_cut_90_centre"/>
          <p:cNvPicPr>
            <a:picLocks noChangeAspect="1" noChangeArrowheads="1"/>
          </p:cNvPicPr>
          <p:nvPr/>
        </p:nvPicPr>
        <p:blipFill>
          <a:blip r:embed="rId8" cstate="print"/>
          <a:srcRect/>
          <a:stretch>
            <a:fillRect/>
          </a:stretch>
        </p:blipFill>
        <p:spPr bwMode="auto">
          <a:xfrm>
            <a:off x="2152650" y="625475"/>
            <a:ext cx="5699125" cy="4262438"/>
          </a:xfrm>
          <a:prstGeom prst="rect">
            <a:avLst/>
          </a:prstGeom>
          <a:noFill/>
        </p:spPr>
      </p:pic>
      <p:pic>
        <p:nvPicPr>
          <p:cNvPr id="50197" name="Picture 21" descr="wcm_cut_90"/>
          <p:cNvPicPr>
            <a:picLocks noChangeAspect="1" noChangeArrowheads="1"/>
          </p:cNvPicPr>
          <p:nvPr/>
        </p:nvPicPr>
        <p:blipFill>
          <a:blip r:embed="rId9" cstate="print"/>
          <a:srcRect/>
          <a:stretch>
            <a:fillRect/>
          </a:stretch>
        </p:blipFill>
        <p:spPr bwMode="auto">
          <a:xfrm>
            <a:off x="2152650" y="625475"/>
            <a:ext cx="5699125" cy="4262438"/>
          </a:xfrm>
          <a:prstGeom prst="rect">
            <a:avLst/>
          </a:prstGeom>
          <a:noFill/>
        </p:spPr>
      </p:pic>
      <p:sp>
        <p:nvSpPr>
          <p:cNvPr id="50198" name="Rectangle 22"/>
          <p:cNvSpPr>
            <a:spLocks noChangeArrowheads="1"/>
          </p:cNvSpPr>
          <p:nvPr/>
        </p:nvSpPr>
        <p:spPr bwMode="auto">
          <a:xfrm>
            <a:off x="2000250" y="1539875"/>
            <a:ext cx="163513" cy="187325"/>
          </a:xfrm>
          <a:prstGeom prst="rect">
            <a:avLst/>
          </a:prstGeom>
          <a:solidFill>
            <a:schemeClr val="bg1"/>
          </a:solidFill>
          <a:ln w="76200">
            <a:noFill/>
            <a:miter lim="800000"/>
            <a:headEnd/>
            <a:tailEnd type="none" w="lg" len="med"/>
          </a:ln>
          <a:effectLst/>
        </p:spPr>
        <p:txBody>
          <a:bodyPr wrap="none" anchor="ctr"/>
          <a:lstStyle/>
          <a:p>
            <a:pPr algn="l" eaLnBrk="1" hangingPunct="1">
              <a:lnSpc>
                <a:spcPct val="120000"/>
              </a:lnSpc>
              <a:spcBef>
                <a:spcPct val="20000"/>
              </a:spcBef>
              <a:spcAft>
                <a:spcPct val="20000"/>
              </a:spcAft>
              <a:buFont typeface="Wingdings" pitchFamily="2" charset="2"/>
              <a:buChar char="§"/>
            </a:pPr>
            <a:endParaRPr lang="en-US" smtClean="0">
              <a:solidFill>
                <a:srgbClr val="000000"/>
              </a:solidFill>
            </a:endParaRPr>
          </a:p>
        </p:txBody>
      </p:sp>
      <p:sp>
        <p:nvSpPr>
          <p:cNvPr id="2" name="Slide Number Placeholder 1"/>
          <p:cNvSpPr>
            <a:spLocks noGrp="1"/>
          </p:cNvSpPr>
          <p:nvPr>
            <p:ph type="sldNum" sz="quarter" idx="11"/>
          </p:nvPr>
        </p:nvSpPr>
        <p:spPr/>
        <p:txBody>
          <a:bodyPr/>
          <a:lstStyle/>
          <a:p>
            <a:fld id="{EE15540B-DD5B-47FC-B757-EEF919850246}" type="slidenum">
              <a:rPr lang="en-GB" smtClean="0">
                <a:solidFill>
                  <a:srgbClr val="000000"/>
                </a:solidFill>
              </a:rPr>
              <a:pPr/>
              <a:t>11</a:t>
            </a:fld>
            <a:endParaRPr lang="en-GB">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0195"/>
                                        </p:tgtEl>
                                        <p:attrNameLst>
                                          <p:attrName>style.visibility</p:attrName>
                                        </p:attrNameLst>
                                      </p:cBhvr>
                                      <p:to>
                                        <p:strVal val="visible"/>
                                      </p:to>
                                    </p:set>
                                    <p:animEffect transition="in" filter="wipe(up)">
                                      <p:cBhvr>
                                        <p:cTn id="7" dur="500"/>
                                        <p:tgtEl>
                                          <p:spTgt spid="5019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50197"/>
                                        </p:tgtEl>
                                        <p:attrNameLst>
                                          <p:attrName>style.visibility</p:attrName>
                                        </p:attrNameLst>
                                      </p:cBhvr>
                                      <p:to>
                                        <p:strVal val="visible"/>
                                      </p:to>
                                    </p:set>
                                    <p:animEffect transition="in" filter="wipe(up)">
                                      <p:cBhvr>
                                        <p:cTn id="12" dur="500"/>
                                        <p:tgtEl>
                                          <p:spTgt spid="501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0194"/>
                                        </p:tgtEl>
                                        <p:attrNameLst>
                                          <p:attrName>style.visibility</p:attrName>
                                        </p:attrNameLst>
                                      </p:cBhvr>
                                      <p:to>
                                        <p:strVal val="visible"/>
                                      </p:to>
                                    </p:set>
                                    <p:animEffect transition="in" filter="wipe(up)">
                                      <p:cBhvr>
                                        <p:cTn id="17" dur="500"/>
                                        <p:tgtEl>
                                          <p:spTgt spid="50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2"/>
          <p:cNvSpPr>
            <a:spLocks noGrp="1"/>
          </p:cNvSpPr>
          <p:nvPr>
            <p:ph type="ftr" sz="quarter" idx="10"/>
          </p:nvPr>
        </p:nvSpPr>
        <p:spPr/>
        <p:txBody>
          <a:bodyPr/>
          <a:lstStyle/>
          <a:p>
            <a:r>
              <a:rPr lang="en-US" smtClean="0">
                <a:solidFill>
                  <a:srgbClr val="000000"/>
                </a:solidFill>
              </a:rPr>
              <a:t>Caspers Stockholm 2014 el.mag PU+kicker structures</a:t>
            </a:r>
            <a:endParaRPr lang="en-US">
              <a:solidFill>
                <a:srgbClr val="000000"/>
              </a:solidFill>
            </a:endParaRPr>
          </a:p>
        </p:txBody>
      </p:sp>
      <p:sp>
        <p:nvSpPr>
          <p:cNvPr id="6146" name="Rectangle 2"/>
          <p:cNvSpPr>
            <a:spLocks noGrp="1" noChangeArrowheads="1"/>
          </p:cNvSpPr>
          <p:nvPr>
            <p:ph type="title"/>
          </p:nvPr>
        </p:nvSpPr>
        <p:spPr/>
        <p:txBody>
          <a:bodyPr/>
          <a:lstStyle/>
          <a:p>
            <a:r>
              <a:rPr lang="en-GB"/>
              <a:t>Inductive Pick-Up New Design</a:t>
            </a:r>
          </a:p>
        </p:txBody>
      </p:sp>
      <p:pic>
        <p:nvPicPr>
          <p:cNvPr id="6154" name="Picture 10" descr="ipu_pieces"/>
          <p:cNvPicPr>
            <a:picLocks noChangeAspect="1" noChangeArrowheads="1"/>
          </p:cNvPicPr>
          <p:nvPr/>
        </p:nvPicPr>
        <p:blipFill>
          <a:blip r:embed="rId3" cstate="print"/>
          <a:srcRect/>
          <a:stretch>
            <a:fillRect/>
          </a:stretch>
        </p:blipFill>
        <p:spPr bwMode="auto">
          <a:xfrm>
            <a:off x="228600" y="533400"/>
            <a:ext cx="3886200" cy="2914650"/>
          </a:xfrm>
          <a:prstGeom prst="rect">
            <a:avLst/>
          </a:prstGeom>
          <a:noFill/>
        </p:spPr>
      </p:pic>
      <p:pic>
        <p:nvPicPr>
          <p:cNvPr id="6155" name="Picture 11" descr="ipu_no_front"/>
          <p:cNvPicPr>
            <a:picLocks noChangeAspect="1" noChangeArrowheads="1"/>
          </p:cNvPicPr>
          <p:nvPr/>
        </p:nvPicPr>
        <p:blipFill>
          <a:blip r:embed="rId4" cstate="print"/>
          <a:srcRect/>
          <a:stretch>
            <a:fillRect/>
          </a:stretch>
        </p:blipFill>
        <p:spPr bwMode="auto">
          <a:xfrm>
            <a:off x="4191000" y="2362200"/>
            <a:ext cx="4724400" cy="3543300"/>
          </a:xfrm>
          <a:prstGeom prst="rect">
            <a:avLst/>
          </a:prstGeom>
          <a:noFill/>
        </p:spPr>
      </p:pic>
      <p:pic>
        <p:nvPicPr>
          <p:cNvPr id="6164" name="Picture 20" descr="pcbs"/>
          <p:cNvPicPr>
            <a:picLocks noChangeAspect="1" noChangeArrowheads="1"/>
          </p:cNvPicPr>
          <p:nvPr/>
        </p:nvPicPr>
        <p:blipFill>
          <a:blip r:embed="rId5" cstate="print"/>
          <a:srcRect/>
          <a:stretch>
            <a:fillRect/>
          </a:stretch>
        </p:blipFill>
        <p:spPr bwMode="auto">
          <a:xfrm>
            <a:off x="4187825" y="2352675"/>
            <a:ext cx="4724400" cy="3543300"/>
          </a:xfrm>
          <a:prstGeom prst="rect">
            <a:avLst/>
          </a:prstGeom>
          <a:noFill/>
        </p:spPr>
      </p:pic>
      <p:pic>
        <p:nvPicPr>
          <p:cNvPr id="6156" name="Picture 12" descr="ipu"/>
          <p:cNvPicPr>
            <a:picLocks noChangeAspect="1" noChangeArrowheads="1"/>
          </p:cNvPicPr>
          <p:nvPr/>
        </p:nvPicPr>
        <p:blipFill>
          <a:blip r:embed="rId6" cstate="print"/>
          <a:srcRect/>
          <a:stretch>
            <a:fillRect/>
          </a:stretch>
        </p:blipFill>
        <p:spPr bwMode="auto">
          <a:xfrm>
            <a:off x="4176713" y="2273300"/>
            <a:ext cx="4738687" cy="4232275"/>
          </a:xfrm>
          <a:prstGeom prst="rect">
            <a:avLst/>
          </a:prstGeom>
          <a:noFill/>
        </p:spPr>
      </p:pic>
      <p:sp>
        <p:nvSpPr>
          <p:cNvPr id="6165" name="Rectangle 21"/>
          <p:cNvSpPr>
            <a:spLocks noChangeArrowheads="1"/>
          </p:cNvSpPr>
          <p:nvPr/>
        </p:nvSpPr>
        <p:spPr bwMode="auto">
          <a:xfrm>
            <a:off x="152400" y="3657600"/>
            <a:ext cx="3810000" cy="2819400"/>
          </a:xfrm>
          <a:prstGeom prst="rect">
            <a:avLst/>
          </a:prstGeom>
          <a:noFill/>
          <a:ln w="9525">
            <a:noFill/>
            <a:miter lim="800000"/>
            <a:headEnd/>
            <a:tailEnd/>
          </a:ln>
          <a:effectLst/>
        </p:spPr>
        <p:txBody>
          <a:bodyPr lIns="90000" tIns="46800" rIns="90000" bIns="46800"/>
          <a:lstStyle/>
          <a:p>
            <a:pPr marL="342900" indent="-342900" algn="l" eaLnBrk="1" hangingPunct="1">
              <a:lnSpc>
                <a:spcPct val="105000"/>
              </a:lnSpc>
              <a:spcBef>
                <a:spcPct val="20000"/>
              </a:spcBef>
              <a:spcAft>
                <a:spcPct val="20000"/>
              </a:spcAft>
              <a:buFont typeface="Wingdings" pitchFamily="2" charset="2"/>
              <a:buChar char="§"/>
            </a:pPr>
            <a:r>
              <a:rPr lang="en-US" sz="1400" smtClean="0">
                <a:solidFill>
                  <a:srgbClr val="000000"/>
                </a:solidFill>
              </a:rPr>
              <a:t>The ceramic tube is coated with low resistance titanium layer, resistance:</a:t>
            </a:r>
            <a:br>
              <a:rPr lang="en-US" sz="1400" smtClean="0">
                <a:solidFill>
                  <a:srgbClr val="000000"/>
                </a:solidFill>
              </a:rPr>
            </a:br>
            <a:r>
              <a:rPr lang="en-US" sz="1400" smtClean="0">
                <a:solidFill>
                  <a:srgbClr val="000000"/>
                </a:solidFill>
              </a:rPr>
              <a:t>end-to-end </a:t>
            </a:r>
            <a:r>
              <a:rPr lang="en-US" sz="1400" smtClean="0">
                <a:solidFill>
                  <a:srgbClr val="000000"/>
                </a:solidFill>
                <a:sym typeface="Symbol" pitchFamily="18" charset="2"/>
              </a:rPr>
              <a:t></a:t>
            </a:r>
            <a:r>
              <a:rPr lang="en-US" sz="1400" smtClean="0">
                <a:solidFill>
                  <a:srgbClr val="000000"/>
                </a:solidFill>
              </a:rPr>
              <a:t>10 </a:t>
            </a:r>
            <a:r>
              <a:rPr lang="en-US" sz="1400" smtClean="0">
                <a:solidFill>
                  <a:srgbClr val="000000"/>
                </a:solidFill>
                <a:sym typeface="Symbol" pitchFamily="18" charset="2"/>
              </a:rPr>
              <a:t>, i.e.  </a:t>
            </a:r>
            <a:r>
              <a:rPr lang="en-US" sz="1400" smtClean="0">
                <a:solidFill>
                  <a:srgbClr val="000000"/>
                </a:solidFill>
              </a:rPr>
              <a:t>15 </a:t>
            </a:r>
            <a:r>
              <a:rPr lang="en-US" sz="1400" smtClean="0">
                <a:solidFill>
                  <a:srgbClr val="000000"/>
                </a:solidFill>
                <a:sym typeface="Symbol" pitchFamily="18" charset="2"/>
              </a:rPr>
              <a:t>/</a:t>
            </a:r>
            <a:endParaRPr lang="pl-PL" sz="1400" smtClean="0">
              <a:solidFill>
                <a:srgbClr val="000000"/>
              </a:solidFill>
            </a:endParaRPr>
          </a:p>
          <a:p>
            <a:pPr marL="342900" indent="-342900" algn="l" eaLnBrk="1" hangingPunct="1">
              <a:lnSpc>
                <a:spcPct val="105000"/>
              </a:lnSpc>
              <a:spcBef>
                <a:spcPct val="20000"/>
              </a:spcBef>
              <a:spcAft>
                <a:spcPct val="20000"/>
              </a:spcAft>
              <a:buFont typeface="Wingdings" pitchFamily="2" charset="2"/>
              <a:buChar char="§"/>
            </a:pPr>
            <a:r>
              <a:rPr lang="en-US" sz="1400" smtClean="0">
                <a:solidFill>
                  <a:srgbClr val="000000"/>
                </a:solidFill>
              </a:rPr>
              <a:t>Primary circuit has to have small parasitic resistances (Cu pieces, CuBe screws, gold plating)</a:t>
            </a:r>
          </a:p>
          <a:p>
            <a:pPr marL="342900" indent="-342900" algn="l" eaLnBrk="1" hangingPunct="1">
              <a:lnSpc>
                <a:spcPct val="105000"/>
              </a:lnSpc>
              <a:spcBef>
                <a:spcPct val="20000"/>
              </a:spcBef>
              <a:spcAft>
                <a:spcPct val="20000"/>
              </a:spcAft>
              <a:buFont typeface="Wingdings" pitchFamily="2" charset="2"/>
              <a:buChar char="§"/>
            </a:pPr>
            <a:r>
              <a:rPr lang="en-US" sz="1400" smtClean="0">
                <a:solidFill>
                  <a:srgbClr val="000000"/>
                </a:solidFill>
              </a:rPr>
              <a:t>Tight design, potential cavities damped with the ferrite</a:t>
            </a:r>
          </a:p>
          <a:p>
            <a:pPr marL="342900" indent="-342900" algn="l" eaLnBrk="1" hangingPunct="1">
              <a:lnSpc>
                <a:spcPct val="105000"/>
              </a:lnSpc>
              <a:spcBef>
                <a:spcPct val="20000"/>
              </a:spcBef>
              <a:spcAft>
                <a:spcPct val="20000"/>
              </a:spcAft>
              <a:buFont typeface="Wingdings" pitchFamily="2" charset="2"/>
              <a:buChar char="§"/>
            </a:pPr>
            <a:r>
              <a:rPr lang="en-US" sz="1400" smtClean="0">
                <a:solidFill>
                  <a:srgbClr val="000000"/>
                </a:solidFill>
              </a:rPr>
              <a:t>The transformers are mounted on a PCB and connected by pieces of microstrip lines (minimizing series inductances)</a:t>
            </a:r>
          </a:p>
        </p:txBody>
      </p:sp>
      <p:pic>
        <p:nvPicPr>
          <p:cNvPr id="6166" name="Picture 22" descr="ipu_cut_ceram_ti_mirr"/>
          <p:cNvPicPr>
            <a:picLocks noChangeAspect="1" noChangeArrowheads="1"/>
          </p:cNvPicPr>
          <p:nvPr/>
        </p:nvPicPr>
        <p:blipFill>
          <a:blip r:embed="rId7" cstate="print"/>
          <a:srcRect/>
          <a:stretch>
            <a:fillRect/>
          </a:stretch>
        </p:blipFill>
        <p:spPr bwMode="auto">
          <a:xfrm>
            <a:off x="6858000" y="533400"/>
            <a:ext cx="2286000" cy="1709738"/>
          </a:xfrm>
          <a:prstGeom prst="rect">
            <a:avLst/>
          </a:prstGeom>
          <a:noFill/>
        </p:spPr>
      </p:pic>
      <p:pic>
        <p:nvPicPr>
          <p:cNvPr id="6167" name="Picture 23" descr="ipu_cut_90_mirr"/>
          <p:cNvPicPr>
            <a:picLocks noChangeAspect="1" noChangeArrowheads="1"/>
          </p:cNvPicPr>
          <p:nvPr/>
        </p:nvPicPr>
        <p:blipFill>
          <a:blip r:embed="rId8" cstate="print"/>
          <a:srcRect/>
          <a:stretch>
            <a:fillRect/>
          </a:stretch>
        </p:blipFill>
        <p:spPr bwMode="auto">
          <a:xfrm>
            <a:off x="5029200" y="533400"/>
            <a:ext cx="2133600" cy="1595438"/>
          </a:xfrm>
          <a:prstGeom prst="rect">
            <a:avLst/>
          </a:prstGeom>
          <a:noFill/>
        </p:spPr>
      </p:pic>
      <p:sp>
        <p:nvSpPr>
          <p:cNvPr id="2" name="Slide Number Placeholder 1"/>
          <p:cNvSpPr>
            <a:spLocks noGrp="1"/>
          </p:cNvSpPr>
          <p:nvPr>
            <p:ph type="sldNum" sz="quarter" idx="11"/>
          </p:nvPr>
        </p:nvSpPr>
        <p:spPr/>
        <p:txBody>
          <a:bodyPr/>
          <a:lstStyle/>
          <a:p>
            <a:fld id="{1524AA1F-D0DD-4FB2-B8FA-B5B44F5C6AA8}" type="slidenum">
              <a:rPr lang="en-GB" smtClean="0">
                <a:solidFill>
                  <a:srgbClr val="000000"/>
                </a:solidFill>
              </a:rPr>
              <a:pPr/>
              <a:t>12</a:t>
            </a:fld>
            <a:endParaRPr lang="en-GB">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155"/>
                                        </p:tgtEl>
                                        <p:attrNameLst>
                                          <p:attrName>style.visibility</p:attrName>
                                        </p:attrNameLst>
                                      </p:cBhvr>
                                      <p:to>
                                        <p:strVal val="visible"/>
                                      </p:to>
                                    </p:set>
                                    <p:animEffect transition="in" filter="dissolve">
                                      <p:cBhvr>
                                        <p:cTn id="7" dur="500"/>
                                        <p:tgtEl>
                                          <p:spTgt spid="61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164"/>
                                        </p:tgtEl>
                                        <p:attrNameLst>
                                          <p:attrName>style.visibility</p:attrName>
                                        </p:attrNameLst>
                                      </p:cBhvr>
                                      <p:to>
                                        <p:strVal val="visible"/>
                                      </p:to>
                                    </p:set>
                                    <p:animEffect transition="in" filter="dissolve">
                                      <p:cBhvr>
                                        <p:cTn id="12" dur="500"/>
                                        <p:tgtEl>
                                          <p:spTgt spid="61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156"/>
                                        </p:tgtEl>
                                        <p:attrNameLst>
                                          <p:attrName>style.visibility</p:attrName>
                                        </p:attrNameLst>
                                      </p:cBhvr>
                                      <p:to>
                                        <p:strVal val="visible"/>
                                      </p:to>
                                    </p:set>
                                    <p:animEffect transition="in" filter="dissolve">
                                      <p:cBhvr>
                                        <p:cTn id="17" dur="500"/>
                                        <p:tgtEl>
                                          <p:spTgt spid="6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ooter Placeholder 2"/>
          <p:cNvSpPr>
            <a:spLocks noGrp="1"/>
          </p:cNvSpPr>
          <p:nvPr>
            <p:ph type="ftr" sz="quarter" idx="10"/>
          </p:nvPr>
        </p:nvSpPr>
        <p:spPr/>
        <p:txBody>
          <a:bodyPr/>
          <a:lstStyle/>
          <a:p>
            <a:r>
              <a:rPr lang="en-US" smtClean="0">
                <a:solidFill>
                  <a:srgbClr val="000000"/>
                </a:solidFill>
              </a:rPr>
              <a:t>Caspers Stockholm 2014 el.mag PU+kicker structures</a:t>
            </a:r>
            <a:endParaRPr lang="en-US" dirty="0">
              <a:solidFill>
                <a:srgbClr val="000000"/>
              </a:solidFill>
            </a:endParaRPr>
          </a:p>
        </p:txBody>
      </p:sp>
      <p:grpSp>
        <p:nvGrpSpPr>
          <p:cNvPr id="2" name="Group 13"/>
          <p:cNvGrpSpPr>
            <a:grpSpLocks noChangeAspect="1"/>
          </p:cNvGrpSpPr>
          <p:nvPr/>
        </p:nvGrpSpPr>
        <p:grpSpPr bwMode="auto">
          <a:xfrm>
            <a:off x="0" y="2392363"/>
            <a:ext cx="7010400" cy="4170362"/>
            <a:chOff x="480" y="1056"/>
            <a:chExt cx="1776" cy="1056"/>
          </a:xfrm>
        </p:grpSpPr>
        <p:sp>
          <p:nvSpPr>
            <p:cNvPr id="18446" name="Rectangle 14"/>
            <p:cNvSpPr>
              <a:spLocks noChangeAspect="1" noChangeArrowheads="1"/>
            </p:cNvSpPr>
            <p:nvPr/>
          </p:nvSpPr>
          <p:spPr bwMode="auto">
            <a:xfrm>
              <a:off x="480" y="1056"/>
              <a:ext cx="1776" cy="1056"/>
            </a:xfrm>
            <a:prstGeom prst="rect">
              <a:avLst/>
            </a:prstGeom>
            <a:solidFill>
              <a:schemeClr val="bg1"/>
            </a:solidFill>
            <a:ln w="9525">
              <a:noFill/>
              <a:miter lim="800000"/>
              <a:headEnd/>
              <a:tailEnd/>
            </a:ln>
            <a:effectLst/>
          </p:spPr>
          <p:txBody>
            <a:bodyPr wrap="none" lIns="90000" tIns="46800" rIns="90000" bIns="46800" anchor="ctr"/>
            <a:lstStyle/>
            <a:p>
              <a:pPr algn="l" eaLnBrk="1" hangingPunct="1">
                <a:lnSpc>
                  <a:spcPct val="120000"/>
                </a:lnSpc>
                <a:spcBef>
                  <a:spcPct val="20000"/>
                </a:spcBef>
                <a:spcAft>
                  <a:spcPct val="20000"/>
                </a:spcAft>
                <a:buFont typeface="Wingdings" pitchFamily="2" charset="2"/>
                <a:buChar char="§"/>
              </a:pPr>
              <a:endParaRPr lang="en-US" smtClean="0">
                <a:solidFill>
                  <a:srgbClr val="000000"/>
                </a:solidFill>
              </a:endParaRPr>
            </a:p>
          </p:txBody>
        </p:sp>
        <p:pic>
          <p:nvPicPr>
            <p:cNvPr id="18447" name="Picture 15"/>
            <p:cNvPicPr>
              <a:picLocks noChangeAspect="1" noChangeArrowheads="1"/>
            </p:cNvPicPr>
            <p:nvPr/>
          </p:nvPicPr>
          <p:blipFill>
            <a:blip r:embed="rId3" cstate="print"/>
            <a:srcRect/>
            <a:stretch>
              <a:fillRect/>
            </a:stretch>
          </p:blipFill>
          <p:spPr bwMode="auto">
            <a:xfrm>
              <a:off x="528" y="1104"/>
              <a:ext cx="1718" cy="963"/>
            </a:xfrm>
            <a:prstGeom prst="rect">
              <a:avLst/>
            </a:prstGeom>
            <a:noFill/>
            <a:ln w="9525">
              <a:noFill/>
              <a:miter lim="800000"/>
              <a:headEnd/>
              <a:tailEnd/>
            </a:ln>
            <a:effectLst/>
          </p:spPr>
        </p:pic>
      </p:grpSp>
      <p:sp>
        <p:nvSpPr>
          <p:cNvPr id="18434" name="Rectangle 2"/>
          <p:cNvSpPr>
            <a:spLocks noGrp="1" noChangeArrowheads="1"/>
          </p:cNvSpPr>
          <p:nvPr>
            <p:ph type="title"/>
          </p:nvPr>
        </p:nvSpPr>
        <p:spPr/>
        <p:txBody>
          <a:bodyPr/>
          <a:lstStyle/>
          <a:p>
            <a:r>
              <a:rPr lang="en-GB"/>
              <a:t>IPU and AHC – Frequency Characteristics</a:t>
            </a:r>
          </a:p>
        </p:txBody>
      </p:sp>
      <p:pic>
        <p:nvPicPr>
          <p:cNvPr id="18437" name="Picture 5" descr="setup_tdr"/>
          <p:cNvPicPr>
            <a:picLocks noChangeAspect="1" noChangeArrowheads="1"/>
          </p:cNvPicPr>
          <p:nvPr/>
        </p:nvPicPr>
        <p:blipFill>
          <a:blip r:embed="rId4" cstate="print"/>
          <a:srcRect/>
          <a:stretch>
            <a:fillRect/>
          </a:stretch>
        </p:blipFill>
        <p:spPr bwMode="auto">
          <a:xfrm>
            <a:off x="228600" y="609600"/>
            <a:ext cx="3810000" cy="1666875"/>
          </a:xfrm>
          <a:prstGeom prst="rect">
            <a:avLst/>
          </a:prstGeom>
          <a:noFill/>
        </p:spPr>
      </p:pic>
      <p:sp>
        <p:nvSpPr>
          <p:cNvPr id="18451" name="Rectangle 19"/>
          <p:cNvSpPr>
            <a:spLocks noChangeArrowheads="1"/>
          </p:cNvSpPr>
          <p:nvPr/>
        </p:nvSpPr>
        <p:spPr bwMode="auto">
          <a:xfrm>
            <a:off x="4191000" y="609600"/>
            <a:ext cx="4800600" cy="1371600"/>
          </a:xfrm>
          <a:prstGeom prst="rect">
            <a:avLst/>
          </a:prstGeom>
          <a:noFill/>
          <a:ln w="9525">
            <a:noFill/>
            <a:miter lim="800000"/>
            <a:headEnd/>
            <a:tailEnd/>
          </a:ln>
          <a:effectLst/>
        </p:spPr>
        <p:txBody>
          <a:bodyPr lIns="90000" tIns="46800" rIns="90000" bIns="46800"/>
          <a:lstStyle/>
          <a:p>
            <a:pPr marL="342900" indent="-342900" algn="l" eaLnBrk="1" hangingPunct="1">
              <a:spcBef>
                <a:spcPct val="20000"/>
              </a:spcBef>
              <a:spcAft>
                <a:spcPct val="30000"/>
              </a:spcAft>
              <a:buFont typeface="Wingdings" pitchFamily="2" charset="2"/>
              <a:buChar char="§"/>
            </a:pPr>
            <a:r>
              <a:rPr lang="en-US" sz="1400" smtClean="0">
                <a:solidFill>
                  <a:srgbClr val="000000"/>
                </a:solidFill>
                <a:sym typeface="Symbol" pitchFamily="18" charset="2"/>
              </a:rPr>
              <a:t>A wire method with a 50  coaxial setup which the IPU is a part</a:t>
            </a:r>
          </a:p>
          <a:p>
            <a:pPr marL="342900" indent="-342900" algn="l" eaLnBrk="1" hangingPunct="1">
              <a:spcBef>
                <a:spcPct val="20000"/>
              </a:spcBef>
              <a:spcAft>
                <a:spcPct val="30000"/>
              </a:spcAft>
              <a:buFont typeface="Wingdings" pitchFamily="2" charset="2"/>
              <a:buChar char="§"/>
            </a:pPr>
            <a:r>
              <a:rPr lang="en-US" sz="1400" smtClean="0">
                <a:solidFill>
                  <a:srgbClr val="000000"/>
                </a:solidFill>
                <a:sym typeface="Symbol" pitchFamily="18" charset="2"/>
              </a:rPr>
              <a:t> signal – flat to 0.5 dB within 5 decades, almost </a:t>
            </a:r>
            <a:br>
              <a:rPr lang="en-US" sz="1400" smtClean="0">
                <a:solidFill>
                  <a:srgbClr val="000000"/>
                </a:solidFill>
                <a:sym typeface="Symbol" pitchFamily="18" charset="2"/>
              </a:rPr>
            </a:br>
            <a:r>
              <a:rPr lang="en-US" sz="1400" smtClean="0">
                <a:solidFill>
                  <a:srgbClr val="000000"/>
                </a:solidFill>
                <a:sym typeface="Symbol" pitchFamily="18" charset="2"/>
              </a:rPr>
              <a:t>6 decades of 3 dB bandwidth (no compensation)</a:t>
            </a:r>
          </a:p>
          <a:p>
            <a:pPr marL="342900" indent="-342900" algn="l" eaLnBrk="1" hangingPunct="1">
              <a:spcBef>
                <a:spcPct val="20000"/>
              </a:spcBef>
              <a:spcAft>
                <a:spcPct val="30000"/>
              </a:spcAft>
              <a:buFont typeface="Wingdings" pitchFamily="2" charset="2"/>
              <a:buChar char="§"/>
            </a:pPr>
            <a:r>
              <a:rPr lang="en-US" sz="1400" smtClean="0">
                <a:solidFill>
                  <a:srgbClr val="000000"/>
                </a:solidFill>
                <a:sym typeface="Symbol" pitchFamily="18" charset="2"/>
              </a:rPr>
              <a:t> signal – 5 decades (four decades + one with an extra gain for low frequencies)</a:t>
            </a:r>
          </a:p>
        </p:txBody>
      </p:sp>
      <p:pic>
        <p:nvPicPr>
          <p:cNvPr id="18452" name="Picture 20" descr="ipu_cut_ceram_ti_mirr"/>
          <p:cNvPicPr>
            <a:picLocks noChangeAspect="1" noChangeArrowheads="1"/>
          </p:cNvPicPr>
          <p:nvPr/>
        </p:nvPicPr>
        <p:blipFill>
          <a:blip r:embed="rId5" cstate="print"/>
          <a:srcRect/>
          <a:stretch>
            <a:fillRect/>
          </a:stretch>
        </p:blipFill>
        <p:spPr bwMode="auto">
          <a:xfrm>
            <a:off x="7010400" y="3124200"/>
            <a:ext cx="1878013" cy="1404938"/>
          </a:xfrm>
          <a:prstGeom prst="rect">
            <a:avLst/>
          </a:prstGeom>
          <a:noFill/>
        </p:spPr>
      </p:pic>
      <p:pic>
        <p:nvPicPr>
          <p:cNvPr id="18453" name="Picture 21" descr="ipu_cut_90_mirr"/>
          <p:cNvPicPr>
            <a:picLocks noChangeAspect="1" noChangeArrowheads="1"/>
          </p:cNvPicPr>
          <p:nvPr/>
        </p:nvPicPr>
        <p:blipFill>
          <a:blip r:embed="rId6" cstate="print"/>
          <a:srcRect/>
          <a:stretch>
            <a:fillRect/>
          </a:stretch>
        </p:blipFill>
        <p:spPr bwMode="auto">
          <a:xfrm>
            <a:off x="7162800" y="4648200"/>
            <a:ext cx="1752600" cy="1311275"/>
          </a:xfrm>
          <a:prstGeom prst="rect">
            <a:avLst/>
          </a:prstGeom>
          <a:noFill/>
        </p:spPr>
      </p:pic>
      <p:pic>
        <p:nvPicPr>
          <p:cNvPr id="18455" name="Picture 23" descr="ahc_int"/>
          <p:cNvPicPr>
            <a:picLocks noChangeAspect="1" noChangeArrowheads="1"/>
          </p:cNvPicPr>
          <p:nvPr/>
        </p:nvPicPr>
        <p:blipFill>
          <a:blip r:embed="rId7" cstate="print"/>
          <a:srcRect/>
          <a:stretch>
            <a:fillRect/>
          </a:stretch>
        </p:blipFill>
        <p:spPr bwMode="auto">
          <a:xfrm>
            <a:off x="231775" y="1143000"/>
            <a:ext cx="850900" cy="1133475"/>
          </a:xfrm>
          <a:prstGeom prst="rect">
            <a:avLst/>
          </a:prstGeom>
          <a:noFill/>
        </p:spPr>
      </p:pic>
      <p:sp>
        <p:nvSpPr>
          <p:cNvPr id="18457" name="Line 25"/>
          <p:cNvSpPr>
            <a:spLocks noChangeShapeType="1"/>
          </p:cNvSpPr>
          <p:nvPr/>
        </p:nvSpPr>
        <p:spPr bwMode="auto">
          <a:xfrm flipH="1" flipV="1">
            <a:off x="2895600" y="1371600"/>
            <a:ext cx="685800" cy="304800"/>
          </a:xfrm>
          <a:prstGeom prst="line">
            <a:avLst/>
          </a:prstGeom>
          <a:noFill/>
          <a:ln w="76200">
            <a:solidFill>
              <a:srgbClr val="FF3300"/>
            </a:solidFill>
            <a:round/>
            <a:headEnd/>
            <a:tailEnd type="triangle" w="med" len="med"/>
          </a:ln>
          <a:effectLst/>
        </p:spPr>
        <p:txBody>
          <a:bodyPr/>
          <a:lstStyle/>
          <a:p>
            <a:pPr algn="l" eaLnBrk="1" hangingPunct="1">
              <a:lnSpc>
                <a:spcPct val="120000"/>
              </a:lnSpc>
              <a:spcBef>
                <a:spcPct val="20000"/>
              </a:spcBef>
              <a:spcAft>
                <a:spcPct val="20000"/>
              </a:spcAft>
              <a:buFont typeface="Wingdings" pitchFamily="2" charset="2"/>
              <a:buChar char="§"/>
            </a:pPr>
            <a:endParaRPr lang="en-US" smtClean="0">
              <a:solidFill>
                <a:srgbClr val="000000"/>
              </a:solidFill>
            </a:endParaRPr>
          </a:p>
        </p:txBody>
      </p:sp>
      <p:sp>
        <p:nvSpPr>
          <p:cNvPr id="18458" name="Line 26"/>
          <p:cNvSpPr>
            <a:spLocks noChangeShapeType="1"/>
          </p:cNvSpPr>
          <p:nvPr/>
        </p:nvSpPr>
        <p:spPr bwMode="auto">
          <a:xfrm flipH="1">
            <a:off x="1447800" y="1676400"/>
            <a:ext cx="381000" cy="457200"/>
          </a:xfrm>
          <a:prstGeom prst="line">
            <a:avLst/>
          </a:prstGeom>
          <a:noFill/>
          <a:ln w="76200">
            <a:solidFill>
              <a:srgbClr val="FF3300"/>
            </a:solidFill>
            <a:round/>
            <a:headEnd/>
            <a:tailEnd type="triangle" w="med" len="med"/>
          </a:ln>
          <a:effectLst/>
        </p:spPr>
        <p:txBody>
          <a:bodyPr/>
          <a:lstStyle/>
          <a:p>
            <a:pPr algn="l" eaLnBrk="1" hangingPunct="1">
              <a:lnSpc>
                <a:spcPct val="120000"/>
              </a:lnSpc>
              <a:spcBef>
                <a:spcPct val="20000"/>
              </a:spcBef>
              <a:spcAft>
                <a:spcPct val="20000"/>
              </a:spcAft>
              <a:buFont typeface="Wingdings" pitchFamily="2" charset="2"/>
              <a:buChar char="§"/>
            </a:pPr>
            <a:endParaRPr lang="en-US" smtClean="0">
              <a:solidFill>
                <a:srgbClr val="000000"/>
              </a:solidFill>
            </a:endParaRPr>
          </a:p>
        </p:txBody>
      </p:sp>
      <p:sp>
        <p:nvSpPr>
          <p:cNvPr id="18459" name="Rectangle 27"/>
          <p:cNvSpPr>
            <a:spLocks noChangeArrowheads="1"/>
          </p:cNvSpPr>
          <p:nvPr/>
        </p:nvSpPr>
        <p:spPr bwMode="auto">
          <a:xfrm>
            <a:off x="3535363" y="4311650"/>
            <a:ext cx="2803525" cy="230188"/>
          </a:xfrm>
          <a:prstGeom prst="rect">
            <a:avLst/>
          </a:prstGeom>
          <a:noFill/>
          <a:ln w="9525">
            <a:noFill/>
            <a:miter lim="800000"/>
            <a:headEnd/>
            <a:tailEnd/>
          </a:ln>
          <a:effectLst/>
        </p:spPr>
        <p:txBody>
          <a:bodyPr lIns="90000" tIns="46800" rIns="90000" bIns="46800"/>
          <a:lstStyle/>
          <a:p>
            <a:pPr marL="342900" indent="-342900" algn="l" eaLnBrk="1" hangingPunct="1">
              <a:spcBef>
                <a:spcPct val="20000"/>
              </a:spcBef>
              <a:spcAft>
                <a:spcPct val="30000"/>
              </a:spcAft>
              <a:buFont typeface="Wingdings" pitchFamily="2" charset="2"/>
              <a:buNone/>
            </a:pPr>
            <a:r>
              <a:rPr lang="en-US" sz="1200" smtClean="0">
                <a:solidFill>
                  <a:srgbClr val="FF3300"/>
                </a:solidFill>
                <a:sym typeface="Symbol" pitchFamily="18" charset="2"/>
              </a:rPr>
              <a:t>BW:  1 kHz – 150 MHz (&gt; 5 decades)</a:t>
            </a:r>
          </a:p>
        </p:txBody>
      </p:sp>
      <p:sp>
        <p:nvSpPr>
          <p:cNvPr id="18460" name="Rectangle 28"/>
          <p:cNvSpPr>
            <a:spLocks noChangeArrowheads="1"/>
          </p:cNvSpPr>
          <p:nvPr/>
        </p:nvSpPr>
        <p:spPr bwMode="auto">
          <a:xfrm>
            <a:off x="2420938" y="3313113"/>
            <a:ext cx="3073400" cy="230187"/>
          </a:xfrm>
          <a:prstGeom prst="rect">
            <a:avLst/>
          </a:prstGeom>
          <a:noFill/>
          <a:ln w="9525">
            <a:noFill/>
            <a:miter lim="800000"/>
            <a:headEnd/>
            <a:tailEnd/>
          </a:ln>
          <a:effectLst/>
        </p:spPr>
        <p:txBody>
          <a:bodyPr lIns="90000" tIns="46800" rIns="90000" bIns="46800"/>
          <a:lstStyle/>
          <a:p>
            <a:pPr marL="342900" indent="-342900" algn="l" eaLnBrk="1" hangingPunct="1">
              <a:spcBef>
                <a:spcPct val="20000"/>
              </a:spcBef>
              <a:spcAft>
                <a:spcPct val="30000"/>
              </a:spcAft>
              <a:buFont typeface="Wingdings" pitchFamily="2" charset="2"/>
              <a:buNone/>
            </a:pPr>
            <a:r>
              <a:rPr lang="en-US" sz="1200" smtClean="0">
                <a:solidFill>
                  <a:srgbClr val="3333FF"/>
                </a:solidFill>
                <a:sym typeface="Symbol" pitchFamily="18" charset="2"/>
              </a:rPr>
              <a:t>BW:  300 Hz – 250 MHz ( 6 decades)</a:t>
            </a:r>
          </a:p>
        </p:txBody>
      </p:sp>
      <p:sp>
        <p:nvSpPr>
          <p:cNvPr id="3" name="Slide Number Placeholder 2"/>
          <p:cNvSpPr>
            <a:spLocks noGrp="1"/>
          </p:cNvSpPr>
          <p:nvPr>
            <p:ph type="sldNum" sz="quarter" idx="11"/>
          </p:nvPr>
        </p:nvSpPr>
        <p:spPr/>
        <p:txBody>
          <a:bodyPr/>
          <a:lstStyle/>
          <a:p>
            <a:fld id="{1524AA1F-D0DD-4FB2-B8FA-B5B44F5C6AA8}" type="slidenum">
              <a:rPr lang="en-GB" smtClean="0">
                <a:solidFill>
                  <a:srgbClr val="000000"/>
                </a:solidFill>
              </a:rPr>
              <a:pPr/>
              <a:t>13</a:t>
            </a:fld>
            <a:endParaRPr lang="en-GB">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Footer Placeholder 2"/>
          <p:cNvSpPr>
            <a:spLocks noGrp="1"/>
          </p:cNvSpPr>
          <p:nvPr>
            <p:ph type="ftr" sz="quarter" idx="10"/>
          </p:nvPr>
        </p:nvSpPr>
        <p:spPr>
          <a:xfrm>
            <a:off x="0" y="6605588"/>
            <a:ext cx="9144000" cy="252412"/>
          </a:xfrm>
        </p:spPr>
        <p:txBody>
          <a:bodyPr/>
          <a:lstStyle/>
          <a:p>
            <a:pPr algn="ctr">
              <a:defRPr/>
            </a:pPr>
            <a:r>
              <a:rPr lang="en-US" smtClean="0"/>
              <a:t>Caspers Stockholm 2014 el.mag PU+kicker structures</a:t>
            </a:r>
            <a:endParaRPr lang="en-US" dirty="0"/>
          </a:p>
        </p:txBody>
      </p:sp>
      <p:sp>
        <p:nvSpPr>
          <p:cNvPr id="208898" name="Rectangle 2"/>
          <p:cNvSpPr>
            <a:spLocks noChangeArrowheads="1"/>
          </p:cNvSpPr>
          <p:nvPr/>
        </p:nvSpPr>
        <p:spPr bwMode="auto">
          <a:xfrm>
            <a:off x="136525" y="2982913"/>
            <a:ext cx="8902700" cy="3055937"/>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08899" name="Rectangle 3"/>
          <p:cNvSpPr>
            <a:spLocks noChangeArrowheads="1"/>
          </p:cNvSpPr>
          <p:nvPr/>
        </p:nvSpPr>
        <p:spPr bwMode="auto">
          <a:xfrm>
            <a:off x="136525" y="2982913"/>
            <a:ext cx="3089275" cy="4730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2700000" algn="ctr" rotWithShape="0">
              <a:schemeClr val="bg2">
                <a:alpha val="50000"/>
              </a:schemeClr>
            </a:outerShdw>
          </a:effectLst>
        </p:spPr>
        <p:txBody>
          <a:bodyPr wrap="none" lIns="46800" tIns="36000" anchor="ctr"/>
          <a:lstStyle/>
          <a:p>
            <a:pPr>
              <a:defRPr/>
            </a:pPr>
            <a:endParaRPr lang="en-US">
              <a:latin typeface="Arial" pitchFamily="34" charset="0"/>
            </a:endParaRPr>
          </a:p>
        </p:txBody>
      </p:sp>
      <p:sp>
        <p:nvSpPr>
          <p:cNvPr id="34821" name="Rectangle 4"/>
          <p:cNvSpPr>
            <a:spLocks noChangeArrowheads="1"/>
          </p:cNvSpPr>
          <p:nvPr/>
        </p:nvSpPr>
        <p:spPr bwMode="auto">
          <a:xfrm>
            <a:off x="3225800" y="2982913"/>
            <a:ext cx="1309688" cy="42862"/>
          </a:xfrm>
          <a:prstGeom prst="rect">
            <a:avLst/>
          </a:prstGeom>
          <a:solidFill>
            <a:schemeClr val="accent1"/>
          </a:solidFill>
          <a:ln w="9525">
            <a:solidFill>
              <a:schemeClr val="tx1"/>
            </a:solidFill>
            <a:miter lim="800000"/>
            <a:headEnd/>
            <a:tailEnd/>
          </a:ln>
        </p:spPr>
        <p:txBody>
          <a:bodyPr wrap="none" lIns="46800" tIns="36000" anchor="ctr"/>
          <a:lstStyle/>
          <a:p>
            <a:endParaRPr lang="en-US"/>
          </a:p>
        </p:txBody>
      </p:sp>
      <p:sp>
        <p:nvSpPr>
          <p:cNvPr id="34822" name="Rectangle 5"/>
          <p:cNvSpPr>
            <a:spLocks noChangeArrowheads="1"/>
          </p:cNvSpPr>
          <p:nvPr/>
        </p:nvSpPr>
        <p:spPr bwMode="auto">
          <a:xfrm>
            <a:off x="4640263" y="2982913"/>
            <a:ext cx="1309687" cy="4286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8902" name="Rectangle 6"/>
          <p:cNvSpPr>
            <a:spLocks noChangeArrowheads="1"/>
          </p:cNvSpPr>
          <p:nvPr/>
        </p:nvSpPr>
        <p:spPr bwMode="auto">
          <a:xfrm>
            <a:off x="5949950" y="2982913"/>
            <a:ext cx="3089275" cy="473075"/>
          </a:xfrm>
          <a:prstGeom prst="rect">
            <a:avLst/>
          </a:prstGeom>
          <a:gradFill rotWithShape="1">
            <a:gsLst>
              <a:gs pos="0">
                <a:srgbClr val="EAEAEA">
                  <a:gamma/>
                  <a:shade val="46275"/>
                  <a:invGamma/>
                </a:srgbClr>
              </a:gs>
              <a:gs pos="100000">
                <a:srgbClr val="EAEAEA"/>
              </a:gs>
            </a:gsLst>
            <a:lin ang="5400000" scaled="1"/>
          </a:gradFill>
          <a:ln w="9525" algn="ctr">
            <a:solidFill>
              <a:schemeClr val="tx1"/>
            </a:solidFill>
            <a:miter lim="800000"/>
            <a:headEnd/>
            <a:tailEnd/>
          </a:ln>
          <a:effectLst>
            <a:outerShdw dist="50800" dir="2700000" algn="ctr" rotWithShape="0">
              <a:schemeClr val="bg2">
                <a:alpha val="50000"/>
              </a:schemeClr>
            </a:outerShdw>
          </a:effectLst>
        </p:spPr>
        <p:txBody>
          <a:bodyPr wrap="none" lIns="46800" tIns="36000" anchor="ctr"/>
          <a:lstStyle/>
          <a:p>
            <a:pPr>
              <a:defRPr/>
            </a:pPr>
            <a:endParaRPr lang="en-US">
              <a:latin typeface="Arial" pitchFamily="34" charset="0"/>
            </a:endParaRPr>
          </a:p>
        </p:txBody>
      </p:sp>
      <p:sp>
        <p:nvSpPr>
          <p:cNvPr id="208903" name="Rectangle 7"/>
          <p:cNvSpPr>
            <a:spLocks noChangeArrowheads="1"/>
          </p:cNvSpPr>
          <p:nvPr/>
        </p:nvSpPr>
        <p:spPr bwMode="auto">
          <a:xfrm flipV="1">
            <a:off x="136525" y="5565775"/>
            <a:ext cx="3089275" cy="4730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8904" name="Rectangle 8"/>
          <p:cNvSpPr>
            <a:spLocks noChangeArrowheads="1"/>
          </p:cNvSpPr>
          <p:nvPr/>
        </p:nvSpPr>
        <p:spPr bwMode="auto">
          <a:xfrm flipV="1">
            <a:off x="3225800" y="5995988"/>
            <a:ext cx="1309688" cy="42862"/>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08905" name="Rectangle 9"/>
          <p:cNvSpPr>
            <a:spLocks noChangeArrowheads="1"/>
          </p:cNvSpPr>
          <p:nvPr/>
        </p:nvSpPr>
        <p:spPr bwMode="auto">
          <a:xfrm flipV="1">
            <a:off x="4640263" y="5989638"/>
            <a:ext cx="1309687" cy="49212"/>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08906" name="Rectangle 10"/>
          <p:cNvSpPr>
            <a:spLocks noChangeArrowheads="1"/>
          </p:cNvSpPr>
          <p:nvPr/>
        </p:nvSpPr>
        <p:spPr bwMode="auto">
          <a:xfrm flipV="1">
            <a:off x="5949950" y="5565775"/>
            <a:ext cx="3089275" cy="473075"/>
          </a:xfrm>
          <a:prstGeom prst="rect">
            <a:avLst/>
          </a:prstGeom>
          <a:gradFill rotWithShape="1">
            <a:gsLst>
              <a:gs pos="0">
                <a:srgbClr val="EAEAEA">
                  <a:gamma/>
                  <a:shade val="46275"/>
                  <a:invGamma/>
                </a:srgbClr>
              </a:gs>
              <a:gs pos="100000">
                <a:srgbClr val="EAEAEA"/>
              </a:gs>
            </a:gsLst>
            <a:lin ang="5400000" scaled="1"/>
          </a:gradFill>
          <a:ln w="9525" algn="ctr">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34828" name="AutoShape 14"/>
          <p:cNvSpPr>
            <a:spLocks noChangeArrowheads="1"/>
          </p:cNvSpPr>
          <p:nvPr/>
        </p:nvSpPr>
        <p:spPr bwMode="auto">
          <a:xfrm flipV="1">
            <a:off x="4548188" y="982663"/>
            <a:ext cx="84137" cy="2247900"/>
          </a:xfrm>
          <a:prstGeom prst="can">
            <a:avLst>
              <a:gd name="adj" fmla="val 9944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8911" name="Oval 15"/>
          <p:cNvSpPr>
            <a:spLocks noChangeArrowheads="1"/>
          </p:cNvSpPr>
          <p:nvPr/>
        </p:nvSpPr>
        <p:spPr bwMode="auto">
          <a:xfrm>
            <a:off x="3384550" y="3154363"/>
            <a:ext cx="2406650" cy="301625"/>
          </a:xfrm>
          <a:prstGeom prst="ellipse">
            <a:avLst/>
          </a:prstGeom>
          <a:gradFill rotWithShape="1">
            <a:gsLst>
              <a:gs pos="0">
                <a:srgbClr val="FFFFCC"/>
              </a:gs>
              <a:gs pos="100000">
                <a:srgbClr val="FFFFCC">
                  <a:gamma/>
                  <a:shade val="46275"/>
                  <a:invGamma/>
                </a:srgbClr>
              </a:gs>
            </a:gsLst>
            <a:path path="shape">
              <a:fillToRect l="50000" t="50000" r="50000" b="50000"/>
            </a:path>
          </a:gradFill>
          <a:ln w="9525">
            <a:solidFill>
              <a:schemeClr val="tx1"/>
            </a:solidFill>
            <a:round/>
            <a:headEnd/>
            <a:tailEnd/>
          </a:ln>
          <a:effectLst>
            <a:outerShdw dist="50800" dir="18900000" algn="ctr" rotWithShape="0">
              <a:schemeClr val="bg2">
                <a:alpha val="50000"/>
              </a:schemeClr>
            </a:outerShdw>
          </a:effectLst>
        </p:spPr>
        <p:txBody>
          <a:bodyPr wrap="none" lIns="46800" tIns="36000" anchor="ctr"/>
          <a:lstStyle/>
          <a:p>
            <a:pPr>
              <a:defRPr/>
            </a:pPr>
            <a:endParaRPr lang="en-US">
              <a:latin typeface="Arial" pitchFamily="34" charset="0"/>
            </a:endParaRPr>
          </a:p>
        </p:txBody>
      </p:sp>
      <p:sp>
        <p:nvSpPr>
          <p:cNvPr id="208912" name="AutoShape 16"/>
          <p:cNvSpPr>
            <a:spLocks noChangeArrowheads="1"/>
          </p:cNvSpPr>
          <p:nvPr/>
        </p:nvSpPr>
        <p:spPr bwMode="auto">
          <a:xfrm flipV="1">
            <a:off x="4535488" y="5824538"/>
            <a:ext cx="104775" cy="774700"/>
          </a:xfrm>
          <a:prstGeom prst="can">
            <a:avLst>
              <a:gd name="adj" fmla="val 41933"/>
            </a:avLst>
          </a:prstGeom>
          <a:gradFill rotWithShape="1">
            <a:gsLst>
              <a:gs pos="0">
                <a:srgbClr val="FFCC00">
                  <a:gamma/>
                  <a:shade val="46275"/>
                  <a:invGamma/>
                </a:srgbClr>
              </a:gs>
              <a:gs pos="50000">
                <a:srgbClr val="FFCC00"/>
              </a:gs>
              <a:gs pos="100000">
                <a:srgbClr val="FFCC00">
                  <a:gamma/>
                  <a:shade val="46275"/>
                  <a:invGamma/>
                </a:srgbClr>
              </a:gs>
            </a:gsLst>
            <a:lin ang="0" scaled="1"/>
          </a:gradFill>
          <a:ln w="9525">
            <a:solidFill>
              <a:schemeClr val="tx1"/>
            </a:solidFill>
            <a:round/>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8913" name="Oval 17"/>
          <p:cNvSpPr>
            <a:spLocks noChangeArrowheads="1"/>
          </p:cNvSpPr>
          <p:nvPr/>
        </p:nvSpPr>
        <p:spPr bwMode="auto">
          <a:xfrm flipV="1">
            <a:off x="3384550" y="5565775"/>
            <a:ext cx="2406650" cy="301625"/>
          </a:xfrm>
          <a:prstGeom prst="ellipse">
            <a:avLst/>
          </a:prstGeom>
          <a:gradFill rotWithShape="1">
            <a:gsLst>
              <a:gs pos="0">
                <a:srgbClr val="FFFFCC"/>
              </a:gs>
              <a:gs pos="100000">
                <a:srgbClr val="FFFFCC">
                  <a:gamma/>
                  <a:shade val="46275"/>
                  <a:invGamma/>
                </a:srgbClr>
              </a:gs>
            </a:gsLst>
            <a:path path="shape">
              <a:fillToRect l="50000" t="50000" r="50000" b="50000"/>
            </a:path>
          </a:gradFill>
          <a:ln w="9525" algn="ctr">
            <a:solidFill>
              <a:schemeClr val="tx1"/>
            </a:solidFill>
            <a:round/>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8914" name="Rectangle 18"/>
          <p:cNvSpPr>
            <a:spLocks noGrp="1" noChangeArrowheads="1"/>
          </p:cNvSpPr>
          <p:nvPr>
            <p:ph type="title"/>
          </p:nvPr>
        </p:nvSpPr>
        <p:spPr>
          <a:xfrm>
            <a:off x="509588" y="158750"/>
            <a:ext cx="8229600" cy="620713"/>
          </a:xfrm>
        </p:spPr>
        <p:txBody>
          <a:bodyPr/>
          <a:lstStyle/>
          <a:p>
            <a:pPr eaLnBrk="1" hangingPunct="1">
              <a:defRPr/>
            </a:pPr>
            <a:r>
              <a:rPr lang="en-US" sz="3200" smtClean="0"/>
              <a:t>Electrostatic Monitor – The Principle</a:t>
            </a:r>
          </a:p>
        </p:txBody>
      </p:sp>
      <p:sp>
        <p:nvSpPr>
          <p:cNvPr id="208915" name="Oval 19"/>
          <p:cNvSpPr>
            <a:spLocks noChangeArrowheads="1"/>
          </p:cNvSpPr>
          <p:nvPr/>
        </p:nvSpPr>
        <p:spPr bwMode="auto">
          <a:xfrm>
            <a:off x="231775" y="30829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34" name="Oval 20"/>
          <p:cNvSpPr>
            <a:spLocks noChangeArrowheads="1"/>
          </p:cNvSpPr>
          <p:nvPr/>
        </p:nvSpPr>
        <p:spPr bwMode="auto">
          <a:xfrm>
            <a:off x="881063" y="3295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35" name="Oval 21"/>
          <p:cNvSpPr>
            <a:spLocks noChangeArrowheads="1"/>
          </p:cNvSpPr>
          <p:nvPr/>
        </p:nvSpPr>
        <p:spPr bwMode="auto">
          <a:xfrm>
            <a:off x="1287463" y="32972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36" name="Oval 22"/>
          <p:cNvSpPr>
            <a:spLocks noChangeArrowheads="1"/>
          </p:cNvSpPr>
          <p:nvPr/>
        </p:nvSpPr>
        <p:spPr bwMode="auto">
          <a:xfrm>
            <a:off x="1666875" y="32988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37" name="Oval 23"/>
          <p:cNvSpPr>
            <a:spLocks noChangeArrowheads="1"/>
          </p:cNvSpPr>
          <p:nvPr/>
        </p:nvSpPr>
        <p:spPr bwMode="auto">
          <a:xfrm>
            <a:off x="2493963" y="329406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8920" name="Oval 24"/>
          <p:cNvSpPr>
            <a:spLocks noChangeArrowheads="1"/>
          </p:cNvSpPr>
          <p:nvPr/>
        </p:nvSpPr>
        <p:spPr bwMode="auto">
          <a:xfrm>
            <a:off x="169863" y="32654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39" name="Oval 25"/>
          <p:cNvSpPr>
            <a:spLocks noChangeArrowheads="1"/>
          </p:cNvSpPr>
          <p:nvPr/>
        </p:nvSpPr>
        <p:spPr bwMode="auto">
          <a:xfrm>
            <a:off x="387350" y="30019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40" name="Oval 26"/>
          <p:cNvSpPr>
            <a:spLocks noChangeArrowheads="1"/>
          </p:cNvSpPr>
          <p:nvPr/>
        </p:nvSpPr>
        <p:spPr bwMode="auto">
          <a:xfrm>
            <a:off x="2163763" y="29908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41" name="Oval 27"/>
          <p:cNvSpPr>
            <a:spLocks noChangeArrowheads="1"/>
          </p:cNvSpPr>
          <p:nvPr/>
        </p:nvSpPr>
        <p:spPr bwMode="auto">
          <a:xfrm>
            <a:off x="3041650" y="30019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grpSp>
        <p:nvGrpSpPr>
          <p:cNvPr id="2" name="Group 28"/>
          <p:cNvGrpSpPr>
            <a:grpSpLocks/>
          </p:cNvGrpSpPr>
          <p:nvPr/>
        </p:nvGrpSpPr>
        <p:grpSpPr bwMode="auto">
          <a:xfrm>
            <a:off x="-3471863" y="3979863"/>
            <a:ext cx="3394075" cy="698500"/>
            <a:chOff x="1722" y="11792"/>
            <a:chExt cx="3025" cy="772"/>
          </a:xfrm>
        </p:grpSpPr>
        <p:grpSp>
          <p:nvGrpSpPr>
            <p:cNvPr id="34984" name="Group 29"/>
            <p:cNvGrpSpPr>
              <a:grpSpLocks/>
            </p:cNvGrpSpPr>
            <p:nvPr/>
          </p:nvGrpSpPr>
          <p:grpSpPr bwMode="auto">
            <a:xfrm>
              <a:off x="2010" y="11792"/>
              <a:ext cx="2737" cy="772"/>
              <a:chOff x="2010" y="11792"/>
              <a:chExt cx="2737" cy="772"/>
            </a:xfrm>
          </p:grpSpPr>
          <p:sp>
            <p:nvSpPr>
              <p:cNvPr id="208926" name="Freeform 30"/>
              <p:cNvSpPr>
                <a:spLocks/>
              </p:cNvSpPr>
              <p:nvPr/>
            </p:nvSpPr>
            <p:spPr bwMode="auto">
              <a:xfrm>
                <a:off x="2011" y="11792"/>
                <a:ext cx="2736" cy="768"/>
              </a:xfrm>
              <a:custGeom>
                <a:avLst/>
                <a:gdLst/>
                <a:ahLst/>
                <a:cxnLst>
                  <a:cxn ang="0">
                    <a:pos x="0" y="1218"/>
                  </a:cxn>
                  <a:cxn ang="0">
                    <a:pos x="1776" y="786"/>
                  </a:cxn>
                  <a:cxn ang="0">
                    <a:pos x="4028" y="0"/>
                  </a:cxn>
                  <a:cxn ang="0">
                    <a:pos x="6336" y="786"/>
                  </a:cxn>
                  <a:cxn ang="0">
                    <a:pos x="8112" y="1218"/>
                  </a:cxn>
                  <a:cxn ang="0">
                    <a:pos x="6339" y="1648"/>
                  </a:cxn>
                  <a:cxn ang="0">
                    <a:pos x="4028" y="2428"/>
                  </a:cxn>
                  <a:cxn ang="0">
                    <a:pos x="1776" y="1650"/>
                  </a:cxn>
                  <a:cxn ang="0">
                    <a:pos x="0" y="1218"/>
                  </a:cxn>
                </a:cxnLst>
                <a:rect l="0" t="0" r="r" b="b"/>
                <a:pathLst>
                  <a:path w="8112" h="2428">
                    <a:moveTo>
                      <a:pt x="0" y="1218"/>
                    </a:moveTo>
                    <a:cubicBezTo>
                      <a:pt x="156" y="1188"/>
                      <a:pt x="856" y="1130"/>
                      <a:pt x="1776" y="786"/>
                    </a:cubicBezTo>
                    <a:cubicBezTo>
                      <a:pt x="2696" y="442"/>
                      <a:pt x="3268" y="0"/>
                      <a:pt x="4028" y="0"/>
                    </a:cubicBezTo>
                    <a:cubicBezTo>
                      <a:pt x="4788" y="0"/>
                      <a:pt x="5690" y="547"/>
                      <a:pt x="6336" y="786"/>
                    </a:cubicBezTo>
                    <a:cubicBezTo>
                      <a:pt x="6982" y="1025"/>
                      <a:pt x="7979" y="1218"/>
                      <a:pt x="8112" y="1218"/>
                    </a:cubicBezTo>
                    <a:cubicBezTo>
                      <a:pt x="7972" y="1254"/>
                      <a:pt x="7019" y="1448"/>
                      <a:pt x="6339" y="1648"/>
                    </a:cubicBezTo>
                    <a:cubicBezTo>
                      <a:pt x="5658" y="1850"/>
                      <a:pt x="4788" y="2428"/>
                      <a:pt x="4028" y="2428"/>
                    </a:cubicBezTo>
                    <a:cubicBezTo>
                      <a:pt x="3268" y="2428"/>
                      <a:pt x="2447" y="1852"/>
                      <a:pt x="1776" y="1650"/>
                    </a:cubicBezTo>
                    <a:cubicBezTo>
                      <a:pt x="1228" y="1385"/>
                      <a:pt x="149" y="1247"/>
                      <a:pt x="0" y="1218"/>
                    </a:cubicBezTo>
                    <a:close/>
                  </a:path>
                </a:pathLst>
              </a:custGeom>
              <a:gradFill rotWithShape="1">
                <a:gsLst>
                  <a:gs pos="0">
                    <a:srgbClr val="4D0808"/>
                  </a:gs>
                  <a:gs pos="30000">
                    <a:srgbClr val="FF0300"/>
                  </a:gs>
                  <a:gs pos="55000">
                    <a:srgbClr val="FF7A00"/>
                  </a:gs>
                  <a:gs pos="100000">
                    <a:srgbClr val="FFF200"/>
                  </a:gs>
                </a:gsLst>
                <a:path path="rect">
                  <a:fillToRect l="50000" t="50000" r="50000" b="50000"/>
                </a:path>
              </a:gradFill>
              <a:ln w="9525">
                <a:noFill/>
                <a:round/>
                <a:headEnd/>
                <a:tailEnd/>
              </a:ln>
              <a:effectLst>
                <a:outerShdw dist="35921" dir="2700000" algn="ctr" rotWithShape="0">
                  <a:srgbClr val="808080">
                    <a:alpha val="50000"/>
                  </a:srgbClr>
                </a:outerShdw>
              </a:effectLst>
            </p:spPr>
            <p:txBody>
              <a:bodyPr lIns="28800" tIns="18000"/>
              <a:lstStyle/>
              <a:p>
                <a:pPr>
                  <a:defRPr/>
                </a:pPr>
                <a:endParaRPr lang="en-US">
                  <a:latin typeface="Arial" pitchFamily="34" charset="0"/>
                </a:endParaRPr>
              </a:p>
            </p:txBody>
          </p:sp>
          <p:sp>
            <p:nvSpPr>
              <p:cNvPr id="208927" name="Oval 31"/>
              <p:cNvSpPr>
                <a:spLocks noChangeAspect="1" noChangeArrowheads="1"/>
              </p:cNvSpPr>
              <p:nvPr/>
            </p:nvSpPr>
            <p:spPr bwMode="auto">
              <a:xfrm>
                <a:off x="2578"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28" name="Oval 32"/>
              <p:cNvSpPr>
                <a:spLocks noChangeAspect="1" noChangeArrowheads="1"/>
              </p:cNvSpPr>
              <p:nvPr/>
            </p:nvSpPr>
            <p:spPr bwMode="auto">
              <a:xfrm>
                <a:off x="2528"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29" name="Oval 33"/>
              <p:cNvSpPr>
                <a:spLocks noChangeAspect="1" noChangeArrowheads="1"/>
              </p:cNvSpPr>
              <p:nvPr/>
            </p:nvSpPr>
            <p:spPr bwMode="auto">
              <a:xfrm>
                <a:off x="2804" y="1218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0" name="Oval 34"/>
              <p:cNvSpPr>
                <a:spLocks noChangeAspect="1" noChangeArrowheads="1"/>
              </p:cNvSpPr>
              <p:nvPr/>
            </p:nvSpPr>
            <p:spPr bwMode="auto">
              <a:xfrm>
                <a:off x="2885"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1" name="Oval 35"/>
              <p:cNvSpPr>
                <a:spLocks noChangeAspect="1" noChangeArrowheads="1"/>
              </p:cNvSpPr>
              <p:nvPr/>
            </p:nvSpPr>
            <p:spPr bwMode="auto">
              <a:xfrm>
                <a:off x="2902"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2" name="Oval 36"/>
              <p:cNvSpPr>
                <a:spLocks noChangeAspect="1" noChangeArrowheads="1"/>
              </p:cNvSpPr>
              <p:nvPr/>
            </p:nvSpPr>
            <p:spPr bwMode="auto">
              <a:xfrm>
                <a:off x="2998"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3" name="Oval 37"/>
              <p:cNvSpPr>
                <a:spLocks noChangeAspect="1" noChangeArrowheads="1"/>
              </p:cNvSpPr>
              <p:nvPr/>
            </p:nvSpPr>
            <p:spPr bwMode="auto">
              <a:xfrm>
                <a:off x="3079"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4" name="Oval 38"/>
              <p:cNvSpPr>
                <a:spLocks noChangeAspect="1" noChangeArrowheads="1"/>
              </p:cNvSpPr>
              <p:nvPr/>
            </p:nvSpPr>
            <p:spPr bwMode="auto">
              <a:xfrm>
                <a:off x="3161"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5" name="Oval 39"/>
              <p:cNvSpPr>
                <a:spLocks noChangeAspect="1" noChangeArrowheads="1"/>
              </p:cNvSpPr>
              <p:nvPr/>
            </p:nvSpPr>
            <p:spPr bwMode="auto">
              <a:xfrm>
                <a:off x="3290" y="118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6" name="Oval 40"/>
              <p:cNvSpPr>
                <a:spLocks noChangeAspect="1" noChangeArrowheads="1"/>
              </p:cNvSpPr>
              <p:nvPr/>
            </p:nvSpPr>
            <p:spPr bwMode="auto">
              <a:xfrm>
                <a:off x="3209"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7" name="Oval 41"/>
              <p:cNvSpPr>
                <a:spLocks noChangeAspect="1" noChangeArrowheads="1"/>
              </p:cNvSpPr>
              <p:nvPr/>
            </p:nvSpPr>
            <p:spPr bwMode="auto">
              <a:xfrm>
                <a:off x="246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8" name="Oval 42"/>
              <p:cNvSpPr>
                <a:spLocks noChangeAspect="1" noChangeArrowheads="1"/>
              </p:cNvSpPr>
              <p:nvPr/>
            </p:nvSpPr>
            <p:spPr bwMode="auto">
              <a:xfrm>
                <a:off x="2772"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39" name="Oval 43"/>
              <p:cNvSpPr>
                <a:spLocks noChangeAspect="1" noChangeArrowheads="1"/>
              </p:cNvSpPr>
              <p:nvPr/>
            </p:nvSpPr>
            <p:spPr bwMode="auto">
              <a:xfrm>
                <a:off x="2837" y="12278"/>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0" name="Oval 44"/>
              <p:cNvSpPr>
                <a:spLocks noChangeAspect="1" noChangeArrowheads="1"/>
              </p:cNvSpPr>
              <p:nvPr/>
            </p:nvSpPr>
            <p:spPr bwMode="auto">
              <a:xfrm>
                <a:off x="2707"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1" name="Oval 45"/>
              <p:cNvSpPr>
                <a:spLocks noChangeAspect="1" noChangeArrowheads="1"/>
              </p:cNvSpPr>
              <p:nvPr/>
            </p:nvSpPr>
            <p:spPr bwMode="auto">
              <a:xfrm>
                <a:off x="2998"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2" name="Oval 46"/>
              <p:cNvSpPr>
                <a:spLocks noChangeAspect="1" noChangeArrowheads="1"/>
              </p:cNvSpPr>
              <p:nvPr/>
            </p:nvSpPr>
            <p:spPr bwMode="auto">
              <a:xfrm>
                <a:off x="3031"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3" name="Oval 47"/>
              <p:cNvSpPr>
                <a:spLocks noChangeAspect="1" noChangeArrowheads="1"/>
              </p:cNvSpPr>
              <p:nvPr/>
            </p:nvSpPr>
            <p:spPr bwMode="auto">
              <a:xfrm>
                <a:off x="3096" y="119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4" name="Oval 48"/>
              <p:cNvSpPr>
                <a:spLocks noChangeAspect="1" noChangeArrowheads="1"/>
              </p:cNvSpPr>
              <p:nvPr/>
            </p:nvSpPr>
            <p:spPr bwMode="auto">
              <a:xfrm>
                <a:off x="3242"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5" name="Oval 49"/>
              <p:cNvSpPr>
                <a:spLocks noChangeAspect="1" noChangeArrowheads="1"/>
              </p:cNvSpPr>
              <p:nvPr/>
            </p:nvSpPr>
            <p:spPr bwMode="auto">
              <a:xfrm>
                <a:off x="3242"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6" name="Oval 50"/>
              <p:cNvSpPr>
                <a:spLocks noChangeAspect="1" noChangeArrowheads="1"/>
              </p:cNvSpPr>
              <p:nvPr/>
            </p:nvSpPr>
            <p:spPr bwMode="auto">
              <a:xfrm>
                <a:off x="2415"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7" name="Oval 51"/>
              <p:cNvSpPr>
                <a:spLocks noChangeAspect="1" noChangeArrowheads="1"/>
              </p:cNvSpPr>
              <p:nvPr/>
            </p:nvSpPr>
            <p:spPr bwMode="auto">
              <a:xfrm>
                <a:off x="2204"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8" name="Oval 52"/>
              <p:cNvSpPr>
                <a:spLocks noChangeAspect="1" noChangeArrowheads="1"/>
              </p:cNvSpPr>
              <p:nvPr/>
            </p:nvSpPr>
            <p:spPr bwMode="auto">
              <a:xfrm>
                <a:off x="277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49" name="Oval 53"/>
              <p:cNvSpPr>
                <a:spLocks noChangeAspect="1" noChangeArrowheads="1"/>
              </p:cNvSpPr>
              <p:nvPr/>
            </p:nvSpPr>
            <p:spPr bwMode="auto">
              <a:xfrm>
                <a:off x="2933"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0" name="Oval 54"/>
              <p:cNvSpPr>
                <a:spLocks noChangeAspect="1" noChangeArrowheads="1"/>
              </p:cNvSpPr>
              <p:nvPr/>
            </p:nvSpPr>
            <p:spPr bwMode="auto">
              <a:xfrm>
                <a:off x="2983"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1" name="Oval 55"/>
              <p:cNvSpPr>
                <a:spLocks noChangeAspect="1" noChangeArrowheads="1"/>
              </p:cNvSpPr>
              <p:nvPr/>
            </p:nvSpPr>
            <p:spPr bwMode="auto">
              <a:xfrm>
                <a:off x="3079" y="1239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2" name="Oval 56"/>
              <p:cNvSpPr>
                <a:spLocks noChangeAspect="1" noChangeArrowheads="1"/>
              </p:cNvSpPr>
              <p:nvPr/>
            </p:nvSpPr>
            <p:spPr bwMode="auto">
              <a:xfrm>
                <a:off x="3192" y="12141"/>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3" name="Oval 57"/>
              <p:cNvSpPr>
                <a:spLocks noChangeAspect="1" noChangeArrowheads="1"/>
              </p:cNvSpPr>
              <p:nvPr/>
            </p:nvSpPr>
            <p:spPr bwMode="auto">
              <a:xfrm>
                <a:off x="3209"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4" name="Oval 58"/>
              <p:cNvSpPr>
                <a:spLocks noChangeAspect="1" noChangeArrowheads="1"/>
              </p:cNvSpPr>
              <p:nvPr/>
            </p:nvSpPr>
            <p:spPr bwMode="auto">
              <a:xfrm>
                <a:off x="3387" y="11913"/>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5" name="Oval 59"/>
              <p:cNvSpPr>
                <a:spLocks noChangeAspect="1" noChangeArrowheads="1"/>
              </p:cNvSpPr>
              <p:nvPr/>
            </p:nvSpPr>
            <p:spPr bwMode="auto">
              <a:xfrm>
                <a:off x="3420"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6" name="Oval 60"/>
              <p:cNvSpPr>
                <a:spLocks noChangeAspect="1" noChangeArrowheads="1"/>
              </p:cNvSpPr>
              <p:nvPr/>
            </p:nvSpPr>
            <p:spPr bwMode="auto">
              <a:xfrm>
                <a:off x="2335" y="12125"/>
                <a:ext cx="76"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7" name="Oval 61"/>
              <p:cNvSpPr>
                <a:spLocks noChangeAspect="1" noChangeArrowheads="1"/>
              </p:cNvSpPr>
              <p:nvPr/>
            </p:nvSpPr>
            <p:spPr bwMode="auto">
              <a:xfrm>
                <a:off x="267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8" name="Oval 62"/>
              <p:cNvSpPr>
                <a:spLocks noChangeAspect="1" noChangeArrowheads="1"/>
              </p:cNvSpPr>
              <p:nvPr/>
            </p:nvSpPr>
            <p:spPr bwMode="auto">
              <a:xfrm>
                <a:off x="2674"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59" name="Oval 63"/>
              <p:cNvSpPr>
                <a:spLocks noChangeAspect="1" noChangeArrowheads="1"/>
              </p:cNvSpPr>
              <p:nvPr/>
            </p:nvSpPr>
            <p:spPr bwMode="auto">
              <a:xfrm>
                <a:off x="2950"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0" name="Oval 64"/>
              <p:cNvSpPr>
                <a:spLocks noChangeAspect="1" noChangeArrowheads="1"/>
              </p:cNvSpPr>
              <p:nvPr/>
            </p:nvSpPr>
            <p:spPr bwMode="auto">
              <a:xfrm>
                <a:off x="3096" y="12308"/>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1" name="Oval 65"/>
              <p:cNvSpPr>
                <a:spLocks noChangeAspect="1" noChangeArrowheads="1"/>
              </p:cNvSpPr>
              <p:nvPr/>
            </p:nvSpPr>
            <p:spPr bwMode="auto">
              <a:xfrm>
                <a:off x="314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2" name="Oval 66"/>
              <p:cNvSpPr>
                <a:spLocks noChangeAspect="1" noChangeArrowheads="1"/>
              </p:cNvSpPr>
              <p:nvPr/>
            </p:nvSpPr>
            <p:spPr bwMode="auto">
              <a:xfrm>
                <a:off x="3290"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3" name="Oval 67"/>
              <p:cNvSpPr>
                <a:spLocks noChangeAspect="1" noChangeArrowheads="1"/>
              </p:cNvSpPr>
              <p:nvPr/>
            </p:nvSpPr>
            <p:spPr bwMode="auto">
              <a:xfrm>
                <a:off x="3322" y="12217"/>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4" name="Oval 68"/>
              <p:cNvSpPr>
                <a:spLocks noChangeAspect="1" noChangeArrowheads="1"/>
              </p:cNvSpPr>
              <p:nvPr/>
            </p:nvSpPr>
            <p:spPr bwMode="auto">
              <a:xfrm>
                <a:off x="3420" y="12490"/>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5" name="Oval 69"/>
              <p:cNvSpPr>
                <a:spLocks noChangeAspect="1" noChangeArrowheads="1"/>
              </p:cNvSpPr>
              <p:nvPr/>
            </p:nvSpPr>
            <p:spPr bwMode="auto">
              <a:xfrm>
                <a:off x="3387"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6" name="Oval 70"/>
              <p:cNvSpPr>
                <a:spLocks noChangeAspect="1" noChangeArrowheads="1"/>
              </p:cNvSpPr>
              <p:nvPr/>
            </p:nvSpPr>
            <p:spPr bwMode="auto">
              <a:xfrm flipH="1">
                <a:off x="4149"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7" name="Oval 71"/>
              <p:cNvSpPr>
                <a:spLocks noChangeAspect="1" noChangeArrowheads="1"/>
              </p:cNvSpPr>
              <p:nvPr/>
            </p:nvSpPr>
            <p:spPr bwMode="auto">
              <a:xfrm flipH="1">
                <a:off x="4197"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8" name="Oval 72"/>
              <p:cNvSpPr>
                <a:spLocks noChangeAspect="1" noChangeArrowheads="1"/>
              </p:cNvSpPr>
              <p:nvPr/>
            </p:nvSpPr>
            <p:spPr bwMode="auto">
              <a:xfrm flipH="1">
                <a:off x="3921"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69" name="Oval 73"/>
              <p:cNvSpPr>
                <a:spLocks noChangeAspect="1" noChangeArrowheads="1"/>
              </p:cNvSpPr>
              <p:nvPr/>
            </p:nvSpPr>
            <p:spPr bwMode="auto">
              <a:xfrm flipH="1">
                <a:off x="3840"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0" name="Oval 74"/>
              <p:cNvSpPr>
                <a:spLocks noChangeAspect="1" noChangeArrowheads="1"/>
              </p:cNvSpPr>
              <p:nvPr/>
            </p:nvSpPr>
            <p:spPr bwMode="auto">
              <a:xfrm flipH="1">
                <a:off x="3825"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1" name="Oval 75"/>
              <p:cNvSpPr>
                <a:spLocks noChangeAspect="1" noChangeArrowheads="1"/>
              </p:cNvSpPr>
              <p:nvPr/>
            </p:nvSpPr>
            <p:spPr bwMode="auto">
              <a:xfrm flipH="1">
                <a:off x="3727"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2" name="Oval 76"/>
              <p:cNvSpPr>
                <a:spLocks noChangeAspect="1" noChangeArrowheads="1"/>
              </p:cNvSpPr>
              <p:nvPr/>
            </p:nvSpPr>
            <p:spPr bwMode="auto">
              <a:xfrm flipH="1">
                <a:off x="3646" y="12203"/>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3" name="Oval 77"/>
              <p:cNvSpPr>
                <a:spLocks noChangeAspect="1" noChangeArrowheads="1"/>
              </p:cNvSpPr>
              <p:nvPr/>
            </p:nvSpPr>
            <p:spPr bwMode="auto">
              <a:xfrm flipH="1">
                <a:off x="3566"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4" name="Oval 78"/>
              <p:cNvSpPr>
                <a:spLocks noChangeAspect="1" noChangeArrowheads="1"/>
              </p:cNvSpPr>
              <p:nvPr/>
            </p:nvSpPr>
            <p:spPr bwMode="auto">
              <a:xfrm flipH="1">
                <a:off x="3403" y="11822"/>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5" name="Oval 79"/>
              <p:cNvSpPr>
                <a:spLocks noChangeAspect="1" noChangeArrowheads="1"/>
              </p:cNvSpPr>
              <p:nvPr/>
            </p:nvSpPr>
            <p:spPr bwMode="auto">
              <a:xfrm flipH="1">
                <a:off x="3516"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6" name="Oval 80"/>
              <p:cNvSpPr>
                <a:spLocks noChangeAspect="1" noChangeArrowheads="1"/>
              </p:cNvSpPr>
              <p:nvPr/>
            </p:nvSpPr>
            <p:spPr bwMode="auto">
              <a:xfrm flipH="1">
                <a:off x="426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7" name="Oval 81"/>
              <p:cNvSpPr>
                <a:spLocks noChangeAspect="1" noChangeArrowheads="1"/>
              </p:cNvSpPr>
              <p:nvPr/>
            </p:nvSpPr>
            <p:spPr bwMode="auto">
              <a:xfrm flipH="1">
                <a:off x="3953"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8" name="Oval 82"/>
              <p:cNvSpPr>
                <a:spLocks noChangeAspect="1" noChangeArrowheads="1"/>
              </p:cNvSpPr>
              <p:nvPr/>
            </p:nvSpPr>
            <p:spPr bwMode="auto">
              <a:xfrm flipH="1">
                <a:off x="3890" y="12278"/>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79" name="Oval 83"/>
              <p:cNvSpPr>
                <a:spLocks noChangeAspect="1" noChangeArrowheads="1"/>
              </p:cNvSpPr>
              <p:nvPr/>
            </p:nvSpPr>
            <p:spPr bwMode="auto">
              <a:xfrm flipH="1">
                <a:off x="4018"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0" name="Oval 84"/>
              <p:cNvSpPr>
                <a:spLocks noChangeAspect="1" noChangeArrowheads="1"/>
              </p:cNvSpPr>
              <p:nvPr/>
            </p:nvSpPr>
            <p:spPr bwMode="auto">
              <a:xfrm flipH="1">
                <a:off x="3727"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1" name="Oval 85"/>
              <p:cNvSpPr>
                <a:spLocks noChangeAspect="1" noChangeArrowheads="1"/>
              </p:cNvSpPr>
              <p:nvPr/>
            </p:nvSpPr>
            <p:spPr bwMode="auto">
              <a:xfrm flipH="1">
                <a:off x="3694"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2" name="Oval 86"/>
              <p:cNvSpPr>
                <a:spLocks noChangeAspect="1" noChangeArrowheads="1"/>
              </p:cNvSpPr>
              <p:nvPr/>
            </p:nvSpPr>
            <p:spPr bwMode="auto">
              <a:xfrm flipH="1">
                <a:off x="3631" y="11945"/>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3" name="Oval 87"/>
              <p:cNvSpPr>
                <a:spLocks noChangeAspect="1" noChangeArrowheads="1"/>
              </p:cNvSpPr>
              <p:nvPr/>
            </p:nvSpPr>
            <p:spPr bwMode="auto">
              <a:xfrm flipH="1">
                <a:off x="3485"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4" name="Oval 88"/>
              <p:cNvSpPr>
                <a:spLocks noChangeAspect="1" noChangeArrowheads="1"/>
              </p:cNvSpPr>
              <p:nvPr/>
            </p:nvSpPr>
            <p:spPr bwMode="auto">
              <a:xfrm flipH="1">
                <a:off x="3485"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5" name="Oval 89"/>
              <p:cNvSpPr>
                <a:spLocks noChangeAspect="1" noChangeArrowheads="1"/>
              </p:cNvSpPr>
              <p:nvPr/>
            </p:nvSpPr>
            <p:spPr bwMode="auto">
              <a:xfrm flipH="1">
                <a:off x="3355" y="1232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6" name="Oval 90"/>
              <p:cNvSpPr>
                <a:spLocks noChangeAspect="1" noChangeArrowheads="1"/>
              </p:cNvSpPr>
              <p:nvPr/>
            </p:nvSpPr>
            <p:spPr bwMode="auto">
              <a:xfrm flipH="1">
                <a:off x="4310"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7" name="Oval 91"/>
              <p:cNvSpPr>
                <a:spLocks noChangeAspect="1" noChangeArrowheads="1"/>
              </p:cNvSpPr>
              <p:nvPr/>
            </p:nvSpPr>
            <p:spPr bwMode="auto">
              <a:xfrm flipH="1">
                <a:off x="4506"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8" name="Oval 92"/>
              <p:cNvSpPr>
                <a:spLocks noChangeAspect="1" noChangeArrowheads="1"/>
              </p:cNvSpPr>
              <p:nvPr/>
            </p:nvSpPr>
            <p:spPr bwMode="auto">
              <a:xfrm flipH="1">
                <a:off x="395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89" name="Oval 93"/>
              <p:cNvSpPr>
                <a:spLocks noChangeAspect="1" noChangeArrowheads="1"/>
              </p:cNvSpPr>
              <p:nvPr/>
            </p:nvSpPr>
            <p:spPr bwMode="auto">
              <a:xfrm flipH="1">
                <a:off x="3791" y="12187"/>
                <a:ext cx="79"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0" name="Oval 94"/>
              <p:cNvSpPr>
                <a:spLocks noChangeAspect="1" noChangeArrowheads="1"/>
              </p:cNvSpPr>
              <p:nvPr/>
            </p:nvSpPr>
            <p:spPr bwMode="auto">
              <a:xfrm flipH="1">
                <a:off x="3744"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1" name="Oval 95"/>
              <p:cNvSpPr>
                <a:spLocks noChangeAspect="1" noChangeArrowheads="1"/>
              </p:cNvSpPr>
              <p:nvPr/>
            </p:nvSpPr>
            <p:spPr bwMode="auto">
              <a:xfrm flipH="1">
                <a:off x="3646"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2" name="Oval 96"/>
              <p:cNvSpPr>
                <a:spLocks noChangeAspect="1" noChangeArrowheads="1"/>
              </p:cNvSpPr>
              <p:nvPr/>
            </p:nvSpPr>
            <p:spPr bwMode="auto">
              <a:xfrm flipH="1">
                <a:off x="3532" y="12141"/>
                <a:ext cx="79"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3" name="Oval 97"/>
              <p:cNvSpPr>
                <a:spLocks noChangeAspect="1" noChangeArrowheads="1"/>
              </p:cNvSpPr>
              <p:nvPr/>
            </p:nvSpPr>
            <p:spPr bwMode="auto">
              <a:xfrm flipH="1">
                <a:off x="3516"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4" name="Oval 98"/>
              <p:cNvSpPr>
                <a:spLocks noChangeAspect="1" noChangeArrowheads="1"/>
              </p:cNvSpPr>
              <p:nvPr/>
            </p:nvSpPr>
            <p:spPr bwMode="auto">
              <a:xfrm flipH="1">
                <a:off x="3338" y="1198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5" name="Oval 99"/>
              <p:cNvSpPr>
                <a:spLocks noChangeAspect="1" noChangeArrowheads="1"/>
              </p:cNvSpPr>
              <p:nvPr/>
            </p:nvSpPr>
            <p:spPr bwMode="auto">
              <a:xfrm flipH="1">
                <a:off x="4390"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6" name="Oval 100"/>
              <p:cNvSpPr>
                <a:spLocks noChangeAspect="1" noChangeArrowheads="1"/>
              </p:cNvSpPr>
              <p:nvPr/>
            </p:nvSpPr>
            <p:spPr bwMode="auto">
              <a:xfrm flipH="1">
                <a:off x="405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7" name="Oval 101"/>
              <p:cNvSpPr>
                <a:spLocks noChangeAspect="1" noChangeArrowheads="1"/>
              </p:cNvSpPr>
              <p:nvPr/>
            </p:nvSpPr>
            <p:spPr bwMode="auto">
              <a:xfrm flipH="1">
                <a:off x="4051"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8" name="Oval 102"/>
              <p:cNvSpPr>
                <a:spLocks noChangeAspect="1" noChangeArrowheads="1"/>
              </p:cNvSpPr>
              <p:nvPr/>
            </p:nvSpPr>
            <p:spPr bwMode="auto">
              <a:xfrm flipH="1">
                <a:off x="3775"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999" name="Oval 103"/>
              <p:cNvSpPr>
                <a:spLocks noChangeAspect="1" noChangeArrowheads="1"/>
              </p:cNvSpPr>
              <p:nvPr/>
            </p:nvSpPr>
            <p:spPr bwMode="auto">
              <a:xfrm flipH="1">
                <a:off x="3631" y="12308"/>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9000" name="Oval 104"/>
              <p:cNvSpPr>
                <a:spLocks noChangeAspect="1" noChangeArrowheads="1"/>
              </p:cNvSpPr>
              <p:nvPr/>
            </p:nvSpPr>
            <p:spPr bwMode="auto">
              <a:xfrm flipH="1">
                <a:off x="358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9001" name="Oval 105"/>
              <p:cNvSpPr>
                <a:spLocks noChangeAspect="1" noChangeArrowheads="1"/>
              </p:cNvSpPr>
              <p:nvPr/>
            </p:nvSpPr>
            <p:spPr bwMode="auto">
              <a:xfrm flipH="1">
                <a:off x="3403"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9002" name="Oval 106"/>
              <p:cNvSpPr>
                <a:spLocks noChangeAspect="1" noChangeArrowheads="1"/>
              </p:cNvSpPr>
              <p:nvPr/>
            </p:nvSpPr>
            <p:spPr bwMode="auto">
              <a:xfrm flipH="1">
                <a:off x="3403"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9003" name="Oval 107"/>
              <p:cNvSpPr>
                <a:spLocks noChangeAspect="1" noChangeArrowheads="1"/>
              </p:cNvSpPr>
              <p:nvPr/>
            </p:nvSpPr>
            <p:spPr bwMode="auto">
              <a:xfrm flipH="1">
                <a:off x="3307" y="1246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grpSp>
        <p:grpSp>
          <p:nvGrpSpPr>
            <p:cNvPr id="34985" name="Group 108"/>
            <p:cNvGrpSpPr>
              <a:grpSpLocks/>
            </p:cNvGrpSpPr>
            <p:nvPr/>
          </p:nvGrpSpPr>
          <p:grpSpPr bwMode="auto">
            <a:xfrm>
              <a:off x="1722" y="11818"/>
              <a:ext cx="1200" cy="720"/>
              <a:chOff x="138" y="6320"/>
              <a:chExt cx="1200" cy="720"/>
            </a:xfrm>
          </p:grpSpPr>
          <p:grpSp>
            <p:nvGrpSpPr>
              <p:cNvPr id="34986" name="Group 109"/>
              <p:cNvGrpSpPr>
                <a:grpSpLocks/>
              </p:cNvGrpSpPr>
              <p:nvPr/>
            </p:nvGrpSpPr>
            <p:grpSpPr bwMode="auto">
              <a:xfrm>
                <a:off x="138" y="6320"/>
                <a:ext cx="1200" cy="192"/>
                <a:chOff x="138" y="6320"/>
                <a:chExt cx="1200" cy="192"/>
              </a:xfrm>
            </p:grpSpPr>
            <p:sp>
              <p:nvSpPr>
                <p:cNvPr id="34991" name="Line 110"/>
                <p:cNvSpPr>
                  <a:spLocks noChangeShapeType="1"/>
                </p:cNvSpPr>
                <p:nvPr/>
              </p:nvSpPr>
              <p:spPr bwMode="auto">
                <a:xfrm flipH="1">
                  <a:off x="810" y="6320"/>
                  <a:ext cx="528" cy="0"/>
                </a:xfrm>
                <a:prstGeom prst="line">
                  <a:avLst/>
                </a:prstGeom>
                <a:noFill/>
                <a:ln w="9525">
                  <a:solidFill>
                    <a:schemeClr val="tx1"/>
                  </a:solidFill>
                  <a:round/>
                  <a:headEnd/>
                  <a:tailEnd/>
                </a:ln>
              </p:spPr>
              <p:txBody>
                <a:bodyPr lIns="28800" tIns="18000"/>
                <a:lstStyle/>
                <a:p>
                  <a:endParaRPr lang="en-US"/>
                </a:p>
              </p:txBody>
            </p:sp>
            <p:sp>
              <p:nvSpPr>
                <p:cNvPr id="34992" name="Line 111"/>
                <p:cNvSpPr>
                  <a:spLocks noChangeShapeType="1"/>
                </p:cNvSpPr>
                <p:nvPr/>
              </p:nvSpPr>
              <p:spPr bwMode="auto">
                <a:xfrm flipH="1">
                  <a:off x="474" y="6416"/>
                  <a:ext cx="624" cy="0"/>
                </a:xfrm>
                <a:prstGeom prst="line">
                  <a:avLst/>
                </a:prstGeom>
                <a:noFill/>
                <a:ln w="9525">
                  <a:solidFill>
                    <a:schemeClr val="tx1"/>
                  </a:solidFill>
                  <a:round/>
                  <a:headEnd/>
                  <a:tailEnd/>
                </a:ln>
              </p:spPr>
              <p:txBody>
                <a:bodyPr lIns="28800" tIns="18000"/>
                <a:lstStyle/>
                <a:p>
                  <a:endParaRPr lang="en-US"/>
                </a:p>
              </p:txBody>
            </p:sp>
            <p:sp>
              <p:nvSpPr>
                <p:cNvPr id="34993" name="Line 112"/>
                <p:cNvSpPr>
                  <a:spLocks noChangeShapeType="1"/>
                </p:cNvSpPr>
                <p:nvPr/>
              </p:nvSpPr>
              <p:spPr bwMode="auto">
                <a:xfrm flipH="1">
                  <a:off x="138" y="6512"/>
                  <a:ext cx="588" cy="0"/>
                </a:xfrm>
                <a:prstGeom prst="line">
                  <a:avLst/>
                </a:prstGeom>
                <a:noFill/>
                <a:ln w="9525">
                  <a:solidFill>
                    <a:schemeClr val="tx1"/>
                  </a:solidFill>
                  <a:round/>
                  <a:headEnd/>
                  <a:tailEnd/>
                </a:ln>
              </p:spPr>
              <p:txBody>
                <a:bodyPr lIns="28800" tIns="18000"/>
                <a:lstStyle/>
                <a:p>
                  <a:endParaRPr lang="en-US"/>
                </a:p>
              </p:txBody>
            </p:sp>
          </p:grpSp>
          <p:grpSp>
            <p:nvGrpSpPr>
              <p:cNvPr id="34987" name="Group 113"/>
              <p:cNvGrpSpPr>
                <a:grpSpLocks/>
              </p:cNvGrpSpPr>
              <p:nvPr/>
            </p:nvGrpSpPr>
            <p:grpSpPr bwMode="auto">
              <a:xfrm flipV="1">
                <a:off x="138" y="6848"/>
                <a:ext cx="1200" cy="192"/>
                <a:chOff x="138" y="6320"/>
                <a:chExt cx="1200" cy="192"/>
              </a:xfrm>
            </p:grpSpPr>
            <p:sp>
              <p:nvSpPr>
                <p:cNvPr id="34988" name="Line 114"/>
                <p:cNvSpPr>
                  <a:spLocks noChangeShapeType="1"/>
                </p:cNvSpPr>
                <p:nvPr/>
              </p:nvSpPr>
              <p:spPr bwMode="auto">
                <a:xfrm flipH="1">
                  <a:off x="810" y="6320"/>
                  <a:ext cx="528" cy="0"/>
                </a:xfrm>
                <a:prstGeom prst="line">
                  <a:avLst/>
                </a:prstGeom>
                <a:noFill/>
                <a:ln w="9525">
                  <a:solidFill>
                    <a:schemeClr val="tx1"/>
                  </a:solidFill>
                  <a:round/>
                  <a:headEnd/>
                  <a:tailEnd/>
                </a:ln>
              </p:spPr>
              <p:txBody>
                <a:bodyPr lIns="28800" tIns="18000"/>
                <a:lstStyle/>
                <a:p>
                  <a:endParaRPr lang="en-US"/>
                </a:p>
              </p:txBody>
            </p:sp>
            <p:sp>
              <p:nvSpPr>
                <p:cNvPr id="34989" name="Line 115"/>
                <p:cNvSpPr>
                  <a:spLocks noChangeShapeType="1"/>
                </p:cNvSpPr>
                <p:nvPr/>
              </p:nvSpPr>
              <p:spPr bwMode="auto">
                <a:xfrm flipH="1">
                  <a:off x="474" y="6416"/>
                  <a:ext cx="624" cy="0"/>
                </a:xfrm>
                <a:prstGeom prst="line">
                  <a:avLst/>
                </a:prstGeom>
                <a:noFill/>
                <a:ln w="9525">
                  <a:solidFill>
                    <a:schemeClr val="tx1"/>
                  </a:solidFill>
                  <a:round/>
                  <a:headEnd/>
                  <a:tailEnd/>
                </a:ln>
              </p:spPr>
              <p:txBody>
                <a:bodyPr lIns="28800" tIns="18000"/>
                <a:lstStyle/>
                <a:p>
                  <a:endParaRPr lang="en-US"/>
                </a:p>
              </p:txBody>
            </p:sp>
            <p:sp>
              <p:nvSpPr>
                <p:cNvPr id="34990" name="Line 116"/>
                <p:cNvSpPr>
                  <a:spLocks noChangeShapeType="1"/>
                </p:cNvSpPr>
                <p:nvPr/>
              </p:nvSpPr>
              <p:spPr bwMode="auto">
                <a:xfrm flipH="1">
                  <a:off x="138" y="6512"/>
                  <a:ext cx="588" cy="0"/>
                </a:xfrm>
                <a:prstGeom prst="line">
                  <a:avLst/>
                </a:prstGeom>
                <a:noFill/>
                <a:ln w="9525">
                  <a:solidFill>
                    <a:schemeClr val="tx1"/>
                  </a:solidFill>
                  <a:round/>
                  <a:headEnd/>
                  <a:tailEnd/>
                </a:ln>
              </p:spPr>
              <p:txBody>
                <a:bodyPr lIns="28800" tIns="18000"/>
                <a:lstStyle/>
                <a:p>
                  <a:endParaRPr lang="en-US"/>
                </a:p>
              </p:txBody>
            </p:sp>
          </p:grpSp>
        </p:grpSp>
      </p:grpSp>
      <p:sp>
        <p:nvSpPr>
          <p:cNvPr id="209013" name="Oval 117"/>
          <p:cNvSpPr>
            <a:spLocks noChangeArrowheads="1"/>
          </p:cNvSpPr>
          <p:nvPr/>
        </p:nvSpPr>
        <p:spPr bwMode="auto">
          <a:xfrm>
            <a:off x="649288" y="31686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14" name="Oval 118"/>
          <p:cNvSpPr>
            <a:spLocks noChangeArrowheads="1"/>
          </p:cNvSpPr>
          <p:nvPr/>
        </p:nvSpPr>
        <p:spPr bwMode="auto">
          <a:xfrm>
            <a:off x="427038" y="321468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15" name="Oval 119"/>
          <p:cNvSpPr>
            <a:spLocks noChangeArrowheads="1"/>
          </p:cNvSpPr>
          <p:nvPr/>
        </p:nvSpPr>
        <p:spPr bwMode="auto">
          <a:xfrm>
            <a:off x="901700" y="30972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16" name="Oval 120"/>
          <p:cNvSpPr>
            <a:spLocks noChangeArrowheads="1"/>
          </p:cNvSpPr>
          <p:nvPr/>
        </p:nvSpPr>
        <p:spPr bwMode="auto">
          <a:xfrm>
            <a:off x="1073150" y="32940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17" name="Oval 121"/>
          <p:cNvSpPr>
            <a:spLocks noChangeArrowheads="1"/>
          </p:cNvSpPr>
          <p:nvPr/>
        </p:nvSpPr>
        <p:spPr bwMode="auto">
          <a:xfrm>
            <a:off x="1268413" y="31591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18" name="Oval 122"/>
          <p:cNvSpPr>
            <a:spLocks noChangeArrowheads="1"/>
          </p:cNvSpPr>
          <p:nvPr/>
        </p:nvSpPr>
        <p:spPr bwMode="auto">
          <a:xfrm>
            <a:off x="1087438" y="307340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19" name="Oval 123"/>
          <p:cNvSpPr>
            <a:spLocks noChangeArrowheads="1"/>
          </p:cNvSpPr>
          <p:nvPr/>
        </p:nvSpPr>
        <p:spPr bwMode="auto">
          <a:xfrm>
            <a:off x="1452563" y="30797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20" name="Oval 124"/>
          <p:cNvSpPr>
            <a:spLocks noChangeArrowheads="1"/>
          </p:cNvSpPr>
          <p:nvPr/>
        </p:nvSpPr>
        <p:spPr bwMode="auto">
          <a:xfrm>
            <a:off x="1490663" y="32210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21" name="Oval 125"/>
          <p:cNvSpPr>
            <a:spLocks noChangeArrowheads="1"/>
          </p:cNvSpPr>
          <p:nvPr/>
        </p:nvSpPr>
        <p:spPr bwMode="auto">
          <a:xfrm>
            <a:off x="1844675" y="31369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22" name="Oval 126"/>
          <p:cNvSpPr>
            <a:spLocks noChangeArrowheads="1"/>
          </p:cNvSpPr>
          <p:nvPr/>
        </p:nvSpPr>
        <p:spPr bwMode="auto">
          <a:xfrm>
            <a:off x="1704975" y="30892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23" name="Oval 127"/>
          <p:cNvSpPr>
            <a:spLocks noChangeArrowheads="1"/>
          </p:cNvSpPr>
          <p:nvPr/>
        </p:nvSpPr>
        <p:spPr bwMode="auto">
          <a:xfrm>
            <a:off x="1946275" y="32813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24" name="Oval 128"/>
          <p:cNvSpPr>
            <a:spLocks noChangeArrowheads="1"/>
          </p:cNvSpPr>
          <p:nvPr/>
        </p:nvSpPr>
        <p:spPr bwMode="auto">
          <a:xfrm>
            <a:off x="1997075" y="30019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25" name="Oval 129"/>
          <p:cNvSpPr>
            <a:spLocks noChangeArrowheads="1"/>
          </p:cNvSpPr>
          <p:nvPr/>
        </p:nvSpPr>
        <p:spPr bwMode="auto">
          <a:xfrm>
            <a:off x="2162175" y="32131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26" name="Oval 130"/>
          <p:cNvSpPr>
            <a:spLocks noChangeArrowheads="1"/>
          </p:cNvSpPr>
          <p:nvPr/>
        </p:nvSpPr>
        <p:spPr bwMode="auto">
          <a:xfrm>
            <a:off x="2341563" y="32448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27" name="Oval 131"/>
          <p:cNvSpPr>
            <a:spLocks noChangeArrowheads="1"/>
          </p:cNvSpPr>
          <p:nvPr/>
        </p:nvSpPr>
        <p:spPr bwMode="auto">
          <a:xfrm>
            <a:off x="2341563" y="3041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28" name="Oval 132"/>
          <p:cNvSpPr>
            <a:spLocks noChangeArrowheads="1"/>
          </p:cNvSpPr>
          <p:nvPr/>
        </p:nvSpPr>
        <p:spPr bwMode="auto">
          <a:xfrm>
            <a:off x="652463" y="30067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29" name="Oval 133"/>
          <p:cNvSpPr>
            <a:spLocks noChangeArrowheads="1"/>
          </p:cNvSpPr>
          <p:nvPr/>
        </p:nvSpPr>
        <p:spPr bwMode="auto">
          <a:xfrm>
            <a:off x="2511425" y="30845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30" name="Oval 134"/>
          <p:cNvSpPr>
            <a:spLocks noChangeArrowheads="1"/>
          </p:cNvSpPr>
          <p:nvPr/>
        </p:nvSpPr>
        <p:spPr bwMode="auto">
          <a:xfrm>
            <a:off x="2674938" y="32781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31" name="Oval 135"/>
          <p:cNvSpPr>
            <a:spLocks noChangeArrowheads="1"/>
          </p:cNvSpPr>
          <p:nvPr/>
        </p:nvSpPr>
        <p:spPr bwMode="auto">
          <a:xfrm>
            <a:off x="2708275" y="31051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32" name="Oval 136"/>
          <p:cNvSpPr>
            <a:spLocks noChangeArrowheads="1"/>
          </p:cNvSpPr>
          <p:nvPr/>
        </p:nvSpPr>
        <p:spPr bwMode="auto">
          <a:xfrm>
            <a:off x="2860675" y="31734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33" name="Oval 137"/>
          <p:cNvSpPr>
            <a:spLocks noChangeArrowheads="1"/>
          </p:cNvSpPr>
          <p:nvPr/>
        </p:nvSpPr>
        <p:spPr bwMode="auto">
          <a:xfrm>
            <a:off x="3084513" y="32083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34" name="Oval 138"/>
          <p:cNvSpPr>
            <a:spLocks noChangeArrowheads="1"/>
          </p:cNvSpPr>
          <p:nvPr/>
        </p:nvSpPr>
        <p:spPr bwMode="auto">
          <a:xfrm>
            <a:off x="2895600" y="300513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65" name="Oval 139"/>
          <p:cNvSpPr>
            <a:spLocks noChangeArrowheads="1"/>
          </p:cNvSpPr>
          <p:nvPr/>
        </p:nvSpPr>
        <p:spPr bwMode="auto">
          <a:xfrm>
            <a:off x="3452813" y="32337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66" name="Oval 140"/>
          <p:cNvSpPr>
            <a:spLocks noChangeArrowheads="1"/>
          </p:cNvSpPr>
          <p:nvPr/>
        </p:nvSpPr>
        <p:spPr bwMode="auto">
          <a:xfrm>
            <a:off x="4060825" y="32877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67" name="Oval 141"/>
          <p:cNvSpPr>
            <a:spLocks noChangeArrowheads="1"/>
          </p:cNvSpPr>
          <p:nvPr/>
        </p:nvSpPr>
        <p:spPr bwMode="auto">
          <a:xfrm>
            <a:off x="4410075" y="32956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68" name="Oval 142"/>
          <p:cNvSpPr>
            <a:spLocks noChangeArrowheads="1"/>
          </p:cNvSpPr>
          <p:nvPr/>
        </p:nvSpPr>
        <p:spPr bwMode="auto">
          <a:xfrm>
            <a:off x="4729163" y="32972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69" name="Oval 143"/>
          <p:cNvSpPr>
            <a:spLocks noChangeArrowheads="1"/>
          </p:cNvSpPr>
          <p:nvPr/>
        </p:nvSpPr>
        <p:spPr bwMode="auto">
          <a:xfrm>
            <a:off x="5365750" y="32575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70" name="Oval 144"/>
          <p:cNvSpPr>
            <a:spLocks noChangeArrowheads="1"/>
          </p:cNvSpPr>
          <p:nvPr/>
        </p:nvSpPr>
        <p:spPr bwMode="auto">
          <a:xfrm>
            <a:off x="3608388" y="32353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71" name="Oval 145"/>
          <p:cNvSpPr>
            <a:spLocks noChangeArrowheads="1"/>
          </p:cNvSpPr>
          <p:nvPr/>
        </p:nvSpPr>
        <p:spPr bwMode="auto">
          <a:xfrm>
            <a:off x="4870450" y="318293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72" name="Oval 146"/>
          <p:cNvSpPr>
            <a:spLocks noChangeArrowheads="1"/>
          </p:cNvSpPr>
          <p:nvPr/>
        </p:nvSpPr>
        <p:spPr bwMode="auto">
          <a:xfrm>
            <a:off x="6103938" y="300037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73" name="Oval 147"/>
          <p:cNvSpPr>
            <a:spLocks noChangeArrowheads="1"/>
          </p:cNvSpPr>
          <p:nvPr/>
        </p:nvSpPr>
        <p:spPr bwMode="auto">
          <a:xfrm>
            <a:off x="3756025" y="318928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44" name="Oval 148"/>
          <p:cNvSpPr>
            <a:spLocks noChangeArrowheads="1"/>
          </p:cNvSpPr>
          <p:nvPr/>
        </p:nvSpPr>
        <p:spPr bwMode="auto">
          <a:xfrm>
            <a:off x="3759200" y="31908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45" name="Oval 149"/>
          <p:cNvSpPr>
            <a:spLocks noChangeArrowheads="1"/>
          </p:cNvSpPr>
          <p:nvPr/>
        </p:nvSpPr>
        <p:spPr bwMode="auto">
          <a:xfrm>
            <a:off x="4243388" y="329247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76" name="Oval 150"/>
          <p:cNvSpPr>
            <a:spLocks noChangeArrowheads="1"/>
          </p:cNvSpPr>
          <p:nvPr/>
        </p:nvSpPr>
        <p:spPr bwMode="auto">
          <a:xfrm>
            <a:off x="4084638" y="31591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77" name="Oval 151"/>
          <p:cNvSpPr>
            <a:spLocks noChangeArrowheads="1"/>
          </p:cNvSpPr>
          <p:nvPr/>
        </p:nvSpPr>
        <p:spPr bwMode="auto">
          <a:xfrm>
            <a:off x="4403725" y="316388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48" name="Oval 152"/>
          <p:cNvSpPr>
            <a:spLocks noChangeArrowheads="1"/>
          </p:cNvSpPr>
          <p:nvPr/>
        </p:nvSpPr>
        <p:spPr bwMode="auto">
          <a:xfrm>
            <a:off x="4244975" y="31638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49" name="Oval 153"/>
          <p:cNvSpPr>
            <a:spLocks noChangeArrowheads="1"/>
          </p:cNvSpPr>
          <p:nvPr/>
        </p:nvSpPr>
        <p:spPr bwMode="auto">
          <a:xfrm>
            <a:off x="4549775" y="31607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50" name="Oval 154"/>
          <p:cNvSpPr>
            <a:spLocks noChangeArrowheads="1"/>
          </p:cNvSpPr>
          <p:nvPr/>
        </p:nvSpPr>
        <p:spPr bwMode="auto">
          <a:xfrm>
            <a:off x="4562475" y="330200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51" name="Oval 155"/>
          <p:cNvSpPr>
            <a:spLocks noChangeArrowheads="1"/>
          </p:cNvSpPr>
          <p:nvPr/>
        </p:nvSpPr>
        <p:spPr bwMode="auto">
          <a:xfrm>
            <a:off x="4872038" y="318611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82" name="Oval 156"/>
          <p:cNvSpPr>
            <a:spLocks noChangeArrowheads="1"/>
          </p:cNvSpPr>
          <p:nvPr/>
        </p:nvSpPr>
        <p:spPr bwMode="auto">
          <a:xfrm>
            <a:off x="4716463" y="31638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53" name="Oval 157"/>
          <p:cNvSpPr>
            <a:spLocks noChangeArrowheads="1"/>
          </p:cNvSpPr>
          <p:nvPr/>
        </p:nvSpPr>
        <p:spPr bwMode="auto">
          <a:xfrm>
            <a:off x="4999038" y="32734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54" name="Oval 158"/>
          <p:cNvSpPr>
            <a:spLocks noChangeArrowheads="1"/>
          </p:cNvSpPr>
          <p:nvPr/>
        </p:nvSpPr>
        <p:spPr bwMode="auto">
          <a:xfrm>
            <a:off x="5037138" y="31718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55" name="Oval 159"/>
          <p:cNvSpPr>
            <a:spLocks noChangeArrowheads="1"/>
          </p:cNvSpPr>
          <p:nvPr/>
        </p:nvSpPr>
        <p:spPr bwMode="auto">
          <a:xfrm>
            <a:off x="5224463" y="317976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56" name="Oval 160"/>
          <p:cNvSpPr>
            <a:spLocks noChangeArrowheads="1"/>
          </p:cNvSpPr>
          <p:nvPr/>
        </p:nvSpPr>
        <p:spPr bwMode="auto">
          <a:xfrm>
            <a:off x="5187950" y="32813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87" name="Oval 161"/>
          <p:cNvSpPr>
            <a:spLocks noChangeArrowheads="1"/>
          </p:cNvSpPr>
          <p:nvPr/>
        </p:nvSpPr>
        <p:spPr bwMode="auto">
          <a:xfrm>
            <a:off x="5568950" y="323373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58" name="Oval 162"/>
          <p:cNvSpPr>
            <a:spLocks noChangeArrowheads="1"/>
          </p:cNvSpPr>
          <p:nvPr/>
        </p:nvSpPr>
        <p:spPr bwMode="auto">
          <a:xfrm>
            <a:off x="5389563" y="32575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59" name="Oval 163"/>
          <p:cNvSpPr>
            <a:spLocks noChangeArrowheads="1"/>
          </p:cNvSpPr>
          <p:nvPr/>
        </p:nvSpPr>
        <p:spPr bwMode="auto">
          <a:xfrm>
            <a:off x="6146800" y="32067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60" name="Oval 164"/>
          <p:cNvSpPr>
            <a:spLocks noChangeArrowheads="1"/>
          </p:cNvSpPr>
          <p:nvPr/>
        </p:nvSpPr>
        <p:spPr bwMode="auto">
          <a:xfrm>
            <a:off x="5957888" y="30035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61" name="Oval 165"/>
          <p:cNvSpPr>
            <a:spLocks noChangeArrowheads="1"/>
          </p:cNvSpPr>
          <p:nvPr/>
        </p:nvSpPr>
        <p:spPr bwMode="auto">
          <a:xfrm>
            <a:off x="6367463" y="30797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92" name="Oval 166"/>
          <p:cNvSpPr>
            <a:spLocks noChangeArrowheads="1"/>
          </p:cNvSpPr>
          <p:nvPr/>
        </p:nvSpPr>
        <p:spPr bwMode="auto">
          <a:xfrm>
            <a:off x="7016750" y="32924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93" name="Oval 167"/>
          <p:cNvSpPr>
            <a:spLocks noChangeArrowheads="1"/>
          </p:cNvSpPr>
          <p:nvPr/>
        </p:nvSpPr>
        <p:spPr bwMode="auto">
          <a:xfrm>
            <a:off x="7423150" y="32940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94" name="Oval 168"/>
          <p:cNvSpPr>
            <a:spLocks noChangeArrowheads="1"/>
          </p:cNvSpPr>
          <p:nvPr/>
        </p:nvSpPr>
        <p:spPr bwMode="auto">
          <a:xfrm>
            <a:off x="7802563" y="3295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895" name="Oval 169"/>
          <p:cNvSpPr>
            <a:spLocks noChangeArrowheads="1"/>
          </p:cNvSpPr>
          <p:nvPr/>
        </p:nvSpPr>
        <p:spPr bwMode="auto">
          <a:xfrm>
            <a:off x="8629650" y="32908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66" name="Oval 170"/>
          <p:cNvSpPr>
            <a:spLocks noChangeArrowheads="1"/>
          </p:cNvSpPr>
          <p:nvPr/>
        </p:nvSpPr>
        <p:spPr bwMode="auto">
          <a:xfrm>
            <a:off x="6305550" y="32623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97" name="Oval 171"/>
          <p:cNvSpPr>
            <a:spLocks noChangeArrowheads="1"/>
          </p:cNvSpPr>
          <p:nvPr/>
        </p:nvSpPr>
        <p:spPr bwMode="auto">
          <a:xfrm>
            <a:off x="6523038" y="29987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4898" name="Oval 172"/>
          <p:cNvSpPr>
            <a:spLocks noChangeArrowheads="1"/>
          </p:cNvSpPr>
          <p:nvPr/>
        </p:nvSpPr>
        <p:spPr bwMode="auto">
          <a:xfrm>
            <a:off x="8299450" y="29876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69" name="Oval 173"/>
          <p:cNvSpPr>
            <a:spLocks noChangeArrowheads="1"/>
          </p:cNvSpPr>
          <p:nvPr/>
        </p:nvSpPr>
        <p:spPr bwMode="auto">
          <a:xfrm>
            <a:off x="6784975" y="31654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70" name="Oval 174"/>
          <p:cNvSpPr>
            <a:spLocks noChangeArrowheads="1"/>
          </p:cNvSpPr>
          <p:nvPr/>
        </p:nvSpPr>
        <p:spPr bwMode="auto">
          <a:xfrm>
            <a:off x="6562725" y="32115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71" name="Oval 175"/>
          <p:cNvSpPr>
            <a:spLocks noChangeArrowheads="1"/>
          </p:cNvSpPr>
          <p:nvPr/>
        </p:nvSpPr>
        <p:spPr bwMode="auto">
          <a:xfrm>
            <a:off x="7037388" y="30940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72" name="Oval 176"/>
          <p:cNvSpPr>
            <a:spLocks noChangeArrowheads="1"/>
          </p:cNvSpPr>
          <p:nvPr/>
        </p:nvSpPr>
        <p:spPr bwMode="auto">
          <a:xfrm>
            <a:off x="7208838" y="32908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73" name="Oval 177"/>
          <p:cNvSpPr>
            <a:spLocks noChangeArrowheads="1"/>
          </p:cNvSpPr>
          <p:nvPr/>
        </p:nvSpPr>
        <p:spPr bwMode="auto">
          <a:xfrm>
            <a:off x="7404100" y="315595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74" name="Oval 178"/>
          <p:cNvSpPr>
            <a:spLocks noChangeArrowheads="1"/>
          </p:cNvSpPr>
          <p:nvPr/>
        </p:nvSpPr>
        <p:spPr bwMode="auto">
          <a:xfrm>
            <a:off x="7223125" y="30702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75" name="Oval 179"/>
          <p:cNvSpPr>
            <a:spLocks noChangeArrowheads="1"/>
          </p:cNvSpPr>
          <p:nvPr/>
        </p:nvSpPr>
        <p:spPr bwMode="auto">
          <a:xfrm>
            <a:off x="7588250" y="30765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76" name="Oval 180"/>
          <p:cNvSpPr>
            <a:spLocks noChangeArrowheads="1"/>
          </p:cNvSpPr>
          <p:nvPr/>
        </p:nvSpPr>
        <p:spPr bwMode="auto">
          <a:xfrm>
            <a:off x="7626350" y="32178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77" name="Oval 181"/>
          <p:cNvSpPr>
            <a:spLocks noChangeArrowheads="1"/>
          </p:cNvSpPr>
          <p:nvPr/>
        </p:nvSpPr>
        <p:spPr bwMode="auto">
          <a:xfrm>
            <a:off x="7980363" y="31337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78" name="Oval 182"/>
          <p:cNvSpPr>
            <a:spLocks noChangeArrowheads="1"/>
          </p:cNvSpPr>
          <p:nvPr/>
        </p:nvSpPr>
        <p:spPr bwMode="auto">
          <a:xfrm>
            <a:off x="7840663" y="308610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79" name="Oval 183"/>
          <p:cNvSpPr>
            <a:spLocks noChangeArrowheads="1"/>
          </p:cNvSpPr>
          <p:nvPr/>
        </p:nvSpPr>
        <p:spPr bwMode="auto">
          <a:xfrm>
            <a:off x="8081963" y="32781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80" name="Oval 184"/>
          <p:cNvSpPr>
            <a:spLocks noChangeArrowheads="1"/>
          </p:cNvSpPr>
          <p:nvPr/>
        </p:nvSpPr>
        <p:spPr bwMode="auto">
          <a:xfrm>
            <a:off x="8132763" y="299878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81" name="Oval 185"/>
          <p:cNvSpPr>
            <a:spLocks noChangeArrowheads="1"/>
          </p:cNvSpPr>
          <p:nvPr/>
        </p:nvSpPr>
        <p:spPr bwMode="auto">
          <a:xfrm>
            <a:off x="8297863" y="32099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82" name="Oval 186"/>
          <p:cNvSpPr>
            <a:spLocks noChangeArrowheads="1"/>
          </p:cNvSpPr>
          <p:nvPr/>
        </p:nvSpPr>
        <p:spPr bwMode="auto">
          <a:xfrm>
            <a:off x="8477250" y="32416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83" name="Oval 187"/>
          <p:cNvSpPr>
            <a:spLocks noChangeArrowheads="1"/>
          </p:cNvSpPr>
          <p:nvPr/>
        </p:nvSpPr>
        <p:spPr bwMode="auto">
          <a:xfrm>
            <a:off x="8477250" y="30384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84" name="Oval 188"/>
          <p:cNvSpPr>
            <a:spLocks noChangeArrowheads="1"/>
          </p:cNvSpPr>
          <p:nvPr/>
        </p:nvSpPr>
        <p:spPr bwMode="auto">
          <a:xfrm>
            <a:off x="6788150" y="30035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085" name="Oval 189"/>
          <p:cNvSpPr>
            <a:spLocks noChangeArrowheads="1"/>
          </p:cNvSpPr>
          <p:nvPr/>
        </p:nvSpPr>
        <p:spPr bwMode="auto">
          <a:xfrm>
            <a:off x="8647113" y="30813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86" name="Oval 190"/>
          <p:cNvSpPr>
            <a:spLocks noChangeArrowheads="1"/>
          </p:cNvSpPr>
          <p:nvPr/>
        </p:nvSpPr>
        <p:spPr bwMode="auto">
          <a:xfrm>
            <a:off x="8810625" y="32750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87" name="Oval 191"/>
          <p:cNvSpPr>
            <a:spLocks noChangeArrowheads="1"/>
          </p:cNvSpPr>
          <p:nvPr/>
        </p:nvSpPr>
        <p:spPr bwMode="auto">
          <a:xfrm>
            <a:off x="8843963" y="310197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918" name="Oval 192"/>
          <p:cNvSpPr>
            <a:spLocks noChangeArrowheads="1"/>
          </p:cNvSpPr>
          <p:nvPr/>
        </p:nvSpPr>
        <p:spPr bwMode="auto">
          <a:xfrm>
            <a:off x="3916363" y="319087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9089" name="Oval 193"/>
          <p:cNvSpPr>
            <a:spLocks noChangeArrowheads="1"/>
          </p:cNvSpPr>
          <p:nvPr/>
        </p:nvSpPr>
        <p:spPr bwMode="auto">
          <a:xfrm>
            <a:off x="3921125" y="31924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4920" name="AutoShape 194"/>
          <p:cNvSpPr>
            <a:spLocks noChangeArrowheads="1"/>
          </p:cNvSpPr>
          <p:nvPr/>
        </p:nvSpPr>
        <p:spPr bwMode="auto">
          <a:xfrm rot="5400000">
            <a:off x="5176044" y="346869"/>
            <a:ext cx="88900" cy="1354138"/>
          </a:xfrm>
          <a:prstGeom prst="can">
            <a:avLst>
              <a:gd name="adj" fmla="val 58884"/>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34921" name="AutoShape 195"/>
          <p:cNvSpPr>
            <a:spLocks noChangeArrowheads="1"/>
          </p:cNvSpPr>
          <p:nvPr/>
        </p:nvSpPr>
        <p:spPr bwMode="auto">
          <a:xfrm flipV="1">
            <a:off x="5808663" y="979488"/>
            <a:ext cx="88900" cy="638175"/>
          </a:xfrm>
          <a:prstGeom prst="can">
            <a:avLst>
              <a:gd name="adj" fmla="val 3130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9092" name="AutoShape 196"/>
          <p:cNvSpPr>
            <a:spLocks noChangeArrowheads="1"/>
          </p:cNvSpPr>
          <p:nvPr/>
        </p:nvSpPr>
        <p:spPr bwMode="auto">
          <a:xfrm rot="16200000">
            <a:off x="4506119" y="2688432"/>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lIns="46800" tIns="36000" anchor="ctr"/>
          <a:lstStyle/>
          <a:p>
            <a:pPr>
              <a:defRPr/>
            </a:pPr>
            <a:endParaRPr lang="en-US">
              <a:latin typeface="Arial" pitchFamily="34" charset="0"/>
            </a:endParaRPr>
          </a:p>
        </p:txBody>
      </p:sp>
      <p:sp>
        <p:nvSpPr>
          <p:cNvPr id="209093" name="AutoShape 197"/>
          <p:cNvSpPr>
            <a:spLocks noChangeArrowheads="1"/>
          </p:cNvSpPr>
          <p:nvPr/>
        </p:nvSpPr>
        <p:spPr bwMode="auto">
          <a:xfrm rot="16200000">
            <a:off x="4512469" y="2066132"/>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094" name="AutoShape 198"/>
          <p:cNvSpPr>
            <a:spLocks noChangeArrowheads="1"/>
          </p:cNvSpPr>
          <p:nvPr/>
        </p:nvSpPr>
        <p:spPr bwMode="auto">
          <a:xfrm rot="21600000">
            <a:off x="4816475" y="909638"/>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095" name="AutoShape 199"/>
          <p:cNvSpPr>
            <a:spLocks noChangeArrowheads="1"/>
          </p:cNvSpPr>
          <p:nvPr/>
        </p:nvSpPr>
        <p:spPr bwMode="auto">
          <a:xfrm rot="16200000">
            <a:off x="4507706" y="128031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096" name="AutoShape 200"/>
          <p:cNvSpPr>
            <a:spLocks noChangeArrowheads="1"/>
          </p:cNvSpPr>
          <p:nvPr/>
        </p:nvSpPr>
        <p:spPr bwMode="auto">
          <a:xfrm rot="21600000">
            <a:off x="5392738" y="909638"/>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097" name="AutoShape 201"/>
          <p:cNvSpPr>
            <a:spLocks noChangeArrowheads="1"/>
          </p:cNvSpPr>
          <p:nvPr/>
        </p:nvSpPr>
        <p:spPr bwMode="auto">
          <a:xfrm rot="27000000">
            <a:off x="5769769" y="1094582"/>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34940" name="AutoShape 202"/>
          <p:cNvSpPr>
            <a:spLocks noChangeArrowheads="1"/>
          </p:cNvSpPr>
          <p:nvPr/>
        </p:nvSpPr>
        <p:spPr bwMode="auto">
          <a:xfrm rot="10800000">
            <a:off x="5697538" y="1357313"/>
            <a:ext cx="311150" cy="1050925"/>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p>
        </p:txBody>
      </p:sp>
      <p:sp>
        <p:nvSpPr>
          <p:cNvPr id="34941" name="AutoShape 203"/>
          <p:cNvSpPr>
            <a:spLocks noChangeArrowheads="1"/>
          </p:cNvSpPr>
          <p:nvPr/>
        </p:nvSpPr>
        <p:spPr bwMode="auto">
          <a:xfrm flipV="1">
            <a:off x="5805488" y="2332038"/>
            <a:ext cx="93662" cy="322262"/>
          </a:xfrm>
          <a:prstGeom prst="can">
            <a:avLst>
              <a:gd name="adj" fmla="val 5450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34942" name="Group 204"/>
          <p:cNvGrpSpPr>
            <a:grpSpLocks/>
          </p:cNvGrpSpPr>
          <p:nvPr/>
        </p:nvGrpSpPr>
        <p:grpSpPr bwMode="auto">
          <a:xfrm>
            <a:off x="5541963" y="2625725"/>
            <a:ext cx="639762" cy="215900"/>
            <a:chOff x="3990" y="1256"/>
            <a:chExt cx="403" cy="136"/>
          </a:xfrm>
        </p:grpSpPr>
        <p:sp>
          <p:nvSpPr>
            <p:cNvPr id="34980" name="Line 205"/>
            <p:cNvSpPr>
              <a:spLocks noChangeShapeType="1"/>
            </p:cNvSpPr>
            <p:nvPr/>
          </p:nvSpPr>
          <p:spPr bwMode="auto">
            <a:xfrm>
              <a:off x="3990" y="1256"/>
              <a:ext cx="403" cy="0"/>
            </a:xfrm>
            <a:prstGeom prst="line">
              <a:avLst/>
            </a:prstGeom>
            <a:noFill/>
            <a:ln w="19050">
              <a:solidFill>
                <a:schemeClr val="tx1"/>
              </a:solidFill>
              <a:round/>
              <a:headEnd/>
              <a:tailEnd/>
            </a:ln>
          </p:spPr>
          <p:txBody>
            <a:bodyPr wrap="none" anchor="ctr"/>
            <a:lstStyle/>
            <a:p>
              <a:endParaRPr lang="en-US"/>
            </a:p>
          </p:txBody>
        </p:sp>
        <p:sp>
          <p:nvSpPr>
            <p:cNvPr id="34981" name="Line 206"/>
            <p:cNvSpPr>
              <a:spLocks noChangeShapeType="1"/>
            </p:cNvSpPr>
            <p:nvPr/>
          </p:nvSpPr>
          <p:spPr bwMode="auto">
            <a:xfrm>
              <a:off x="4063" y="1301"/>
              <a:ext cx="257" cy="0"/>
            </a:xfrm>
            <a:prstGeom prst="line">
              <a:avLst/>
            </a:prstGeom>
            <a:noFill/>
            <a:ln w="19050">
              <a:solidFill>
                <a:schemeClr val="tx1"/>
              </a:solidFill>
              <a:round/>
              <a:headEnd/>
              <a:tailEnd/>
            </a:ln>
          </p:spPr>
          <p:txBody>
            <a:bodyPr wrap="none" anchor="ctr"/>
            <a:lstStyle/>
            <a:p>
              <a:endParaRPr lang="en-US"/>
            </a:p>
          </p:txBody>
        </p:sp>
        <p:sp>
          <p:nvSpPr>
            <p:cNvPr id="34982" name="Line 207"/>
            <p:cNvSpPr>
              <a:spLocks noChangeShapeType="1"/>
            </p:cNvSpPr>
            <p:nvPr/>
          </p:nvSpPr>
          <p:spPr bwMode="auto">
            <a:xfrm>
              <a:off x="4164" y="1392"/>
              <a:ext cx="56" cy="0"/>
            </a:xfrm>
            <a:prstGeom prst="line">
              <a:avLst/>
            </a:prstGeom>
            <a:noFill/>
            <a:ln w="19050">
              <a:solidFill>
                <a:schemeClr val="tx1"/>
              </a:solidFill>
              <a:round/>
              <a:headEnd/>
              <a:tailEnd/>
            </a:ln>
          </p:spPr>
          <p:txBody>
            <a:bodyPr wrap="none" anchor="ctr"/>
            <a:lstStyle/>
            <a:p>
              <a:endParaRPr lang="en-US"/>
            </a:p>
          </p:txBody>
        </p:sp>
        <p:sp>
          <p:nvSpPr>
            <p:cNvPr id="34983" name="Line 208"/>
            <p:cNvSpPr>
              <a:spLocks noChangeShapeType="1"/>
            </p:cNvSpPr>
            <p:nvPr/>
          </p:nvSpPr>
          <p:spPr bwMode="auto">
            <a:xfrm>
              <a:off x="4112" y="1346"/>
              <a:ext cx="160" cy="0"/>
            </a:xfrm>
            <a:prstGeom prst="line">
              <a:avLst/>
            </a:prstGeom>
            <a:noFill/>
            <a:ln w="19050">
              <a:solidFill>
                <a:schemeClr val="tx1"/>
              </a:solidFill>
              <a:round/>
              <a:headEnd/>
              <a:tailEnd/>
            </a:ln>
          </p:spPr>
          <p:txBody>
            <a:bodyPr wrap="none" anchor="ctr"/>
            <a:lstStyle/>
            <a:p>
              <a:endParaRPr lang="en-US"/>
            </a:p>
          </p:txBody>
        </p:sp>
      </p:grpSp>
      <p:sp>
        <p:nvSpPr>
          <p:cNvPr id="209105" name="AutoShape 209"/>
          <p:cNvSpPr>
            <a:spLocks noChangeArrowheads="1"/>
          </p:cNvSpPr>
          <p:nvPr/>
        </p:nvSpPr>
        <p:spPr bwMode="auto">
          <a:xfrm rot="27000000">
            <a:off x="5769769" y="2380457"/>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70300"/>
                </a:srgbClr>
              </a:gs>
              <a:gs pos="70000">
                <a:srgbClr val="FF0300">
                  <a:alpha val="83800"/>
                </a:srgbClr>
              </a:gs>
              <a:gs pos="100000">
                <a:srgbClr val="4D0808"/>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34946" name="Line 210"/>
          <p:cNvSpPr>
            <a:spLocks noChangeShapeType="1"/>
          </p:cNvSpPr>
          <p:nvPr/>
        </p:nvSpPr>
        <p:spPr bwMode="auto">
          <a:xfrm>
            <a:off x="5902325" y="1035050"/>
            <a:ext cx="1590675" cy="0"/>
          </a:xfrm>
          <a:prstGeom prst="line">
            <a:avLst/>
          </a:prstGeom>
          <a:noFill/>
          <a:ln w="3175">
            <a:solidFill>
              <a:schemeClr val="tx1"/>
            </a:solidFill>
            <a:round/>
            <a:headEnd/>
            <a:tailEnd/>
          </a:ln>
        </p:spPr>
        <p:txBody>
          <a:bodyPr wrap="none" anchor="ctr"/>
          <a:lstStyle/>
          <a:p>
            <a:endParaRPr lang="en-US"/>
          </a:p>
        </p:txBody>
      </p:sp>
      <p:sp>
        <p:nvSpPr>
          <p:cNvPr id="34947" name="Line 211"/>
          <p:cNvSpPr>
            <a:spLocks noChangeShapeType="1"/>
          </p:cNvSpPr>
          <p:nvPr/>
        </p:nvSpPr>
        <p:spPr bwMode="auto">
          <a:xfrm>
            <a:off x="5903913" y="2560638"/>
            <a:ext cx="1590675" cy="0"/>
          </a:xfrm>
          <a:prstGeom prst="line">
            <a:avLst/>
          </a:prstGeom>
          <a:noFill/>
          <a:ln w="3175">
            <a:solidFill>
              <a:schemeClr val="tx1"/>
            </a:solidFill>
            <a:round/>
            <a:headEnd/>
            <a:tailEnd/>
          </a:ln>
        </p:spPr>
        <p:txBody>
          <a:bodyPr wrap="none" anchor="ctr"/>
          <a:lstStyle/>
          <a:p>
            <a:endParaRPr lang="en-US"/>
          </a:p>
        </p:txBody>
      </p:sp>
      <p:sp>
        <p:nvSpPr>
          <p:cNvPr id="34948" name="Line 212"/>
          <p:cNvSpPr>
            <a:spLocks noChangeShapeType="1"/>
          </p:cNvSpPr>
          <p:nvPr/>
        </p:nvSpPr>
        <p:spPr bwMode="auto">
          <a:xfrm>
            <a:off x="6567488" y="1042988"/>
            <a:ext cx="0" cy="1504950"/>
          </a:xfrm>
          <a:prstGeom prst="line">
            <a:avLst/>
          </a:prstGeom>
          <a:noFill/>
          <a:ln w="3175">
            <a:solidFill>
              <a:schemeClr val="tx1"/>
            </a:solidFill>
            <a:round/>
            <a:headEnd type="triangle" w="med" len="med"/>
            <a:tailEnd type="triangle" w="med" len="med"/>
          </a:ln>
        </p:spPr>
        <p:txBody>
          <a:bodyPr wrap="none" anchor="ctr"/>
          <a:lstStyle/>
          <a:p>
            <a:endParaRPr lang="en-US"/>
          </a:p>
        </p:txBody>
      </p:sp>
      <p:sp>
        <p:nvSpPr>
          <p:cNvPr id="34949" name="Text Box 213"/>
          <p:cNvSpPr txBox="1">
            <a:spLocks noChangeArrowheads="1"/>
          </p:cNvSpPr>
          <p:nvPr/>
        </p:nvSpPr>
        <p:spPr bwMode="auto">
          <a:xfrm>
            <a:off x="6227763" y="1579563"/>
            <a:ext cx="336550" cy="366712"/>
          </a:xfrm>
          <a:prstGeom prst="rect">
            <a:avLst/>
          </a:prstGeom>
          <a:noFill/>
          <a:ln w="3175" algn="ctr">
            <a:noFill/>
            <a:miter lim="800000"/>
            <a:headEnd/>
            <a:tailEnd/>
          </a:ln>
        </p:spPr>
        <p:txBody>
          <a:bodyPr wrap="none">
            <a:spAutoFit/>
          </a:bodyPr>
          <a:lstStyle/>
          <a:p>
            <a:r>
              <a:rPr lang="en-US"/>
              <a:t>V</a:t>
            </a:r>
          </a:p>
        </p:txBody>
      </p:sp>
      <p:sp>
        <p:nvSpPr>
          <p:cNvPr id="209110" name="Freeform 214"/>
          <p:cNvSpPr>
            <a:spLocks/>
          </p:cNvSpPr>
          <p:nvPr/>
        </p:nvSpPr>
        <p:spPr bwMode="auto">
          <a:xfrm>
            <a:off x="7081838" y="1014413"/>
            <a:ext cx="1762125" cy="1658937"/>
          </a:xfrm>
          <a:custGeom>
            <a:avLst/>
            <a:gdLst>
              <a:gd name="T0" fmla="*/ 0 w 1110"/>
              <a:gd name="T1" fmla="*/ 564 h 1045"/>
              <a:gd name="T2" fmla="*/ 213 w 1110"/>
              <a:gd name="T3" fmla="*/ 549 h 1045"/>
              <a:gd name="T4" fmla="*/ 393 w 1110"/>
              <a:gd name="T5" fmla="*/ 66 h 1045"/>
              <a:gd name="T6" fmla="*/ 546 w 1110"/>
              <a:gd name="T7" fmla="*/ 942 h 1045"/>
              <a:gd name="T8" fmla="*/ 714 w 1110"/>
              <a:gd name="T9" fmla="*/ 687 h 1045"/>
              <a:gd name="T10" fmla="*/ 828 w 1110"/>
              <a:gd name="T11" fmla="*/ 606 h 1045"/>
              <a:gd name="T12" fmla="*/ 1110 w 1110"/>
              <a:gd name="T13" fmla="*/ 567 h 1045"/>
              <a:gd name="T14" fmla="*/ 0 60000 65536"/>
              <a:gd name="T15" fmla="*/ 0 60000 65536"/>
              <a:gd name="T16" fmla="*/ 0 60000 65536"/>
              <a:gd name="T17" fmla="*/ 0 60000 65536"/>
              <a:gd name="T18" fmla="*/ 0 60000 65536"/>
              <a:gd name="T19" fmla="*/ 0 60000 65536"/>
              <a:gd name="T20" fmla="*/ 0 60000 65536"/>
              <a:gd name="T21" fmla="*/ 0 w 1110"/>
              <a:gd name="T22" fmla="*/ 0 h 1045"/>
              <a:gd name="T23" fmla="*/ 1110 w 1110"/>
              <a:gd name="T24" fmla="*/ 1045 h 104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10" h="1045">
                <a:moveTo>
                  <a:pt x="0" y="564"/>
                </a:moveTo>
                <a:cubicBezTo>
                  <a:pt x="87" y="561"/>
                  <a:pt x="120" y="573"/>
                  <a:pt x="213" y="549"/>
                </a:cubicBezTo>
                <a:cubicBezTo>
                  <a:pt x="306" y="525"/>
                  <a:pt x="337" y="0"/>
                  <a:pt x="393" y="66"/>
                </a:cubicBezTo>
                <a:cubicBezTo>
                  <a:pt x="449" y="132"/>
                  <a:pt x="493" y="839"/>
                  <a:pt x="546" y="942"/>
                </a:cubicBezTo>
                <a:cubicBezTo>
                  <a:pt x="599" y="1045"/>
                  <a:pt x="667" y="743"/>
                  <a:pt x="714" y="687"/>
                </a:cubicBezTo>
                <a:cubicBezTo>
                  <a:pt x="761" y="631"/>
                  <a:pt x="762" y="626"/>
                  <a:pt x="828" y="606"/>
                </a:cubicBezTo>
                <a:cubicBezTo>
                  <a:pt x="894" y="586"/>
                  <a:pt x="1056" y="577"/>
                  <a:pt x="1110" y="567"/>
                </a:cubicBezTo>
              </a:path>
            </a:pathLst>
          </a:custGeom>
          <a:noFill/>
          <a:ln w="19050">
            <a:solidFill>
              <a:srgbClr val="00FFFF"/>
            </a:solidFill>
            <a:round/>
            <a:headEnd/>
            <a:tailEnd/>
          </a:ln>
        </p:spPr>
        <p:txBody>
          <a:bodyPr wrap="none" anchor="ctr"/>
          <a:lstStyle/>
          <a:p>
            <a:endParaRPr lang="en-US"/>
          </a:p>
        </p:txBody>
      </p:sp>
      <p:sp>
        <p:nvSpPr>
          <p:cNvPr id="209111" name="Freeform 215"/>
          <p:cNvSpPr>
            <a:spLocks/>
          </p:cNvSpPr>
          <p:nvPr/>
        </p:nvSpPr>
        <p:spPr bwMode="auto">
          <a:xfrm>
            <a:off x="7843838" y="1906588"/>
            <a:ext cx="1006475" cy="668337"/>
          </a:xfrm>
          <a:custGeom>
            <a:avLst/>
            <a:gdLst>
              <a:gd name="T0" fmla="*/ 0 w 634"/>
              <a:gd name="T1" fmla="*/ 2 h 421"/>
              <a:gd name="T2" fmla="*/ 84 w 634"/>
              <a:gd name="T3" fmla="*/ 401 h 421"/>
              <a:gd name="T4" fmla="*/ 238 w 634"/>
              <a:gd name="T5" fmla="*/ 120 h 421"/>
              <a:gd name="T6" fmla="*/ 352 w 634"/>
              <a:gd name="T7" fmla="*/ 39 h 421"/>
              <a:gd name="T8" fmla="*/ 634 w 634"/>
              <a:gd name="T9" fmla="*/ 0 h 421"/>
              <a:gd name="T10" fmla="*/ 0 60000 65536"/>
              <a:gd name="T11" fmla="*/ 0 60000 65536"/>
              <a:gd name="T12" fmla="*/ 0 60000 65536"/>
              <a:gd name="T13" fmla="*/ 0 60000 65536"/>
              <a:gd name="T14" fmla="*/ 0 60000 65536"/>
              <a:gd name="T15" fmla="*/ 0 w 634"/>
              <a:gd name="T16" fmla="*/ 0 h 421"/>
              <a:gd name="T17" fmla="*/ 634 w 634"/>
              <a:gd name="T18" fmla="*/ 421 h 421"/>
            </a:gdLst>
            <a:ahLst/>
            <a:cxnLst>
              <a:cxn ang="T10">
                <a:pos x="T0" y="T1"/>
              </a:cxn>
              <a:cxn ang="T11">
                <a:pos x="T2" y="T3"/>
              </a:cxn>
              <a:cxn ang="T12">
                <a:pos x="T4" y="T5"/>
              </a:cxn>
              <a:cxn ang="T13">
                <a:pos x="T6" y="T7"/>
              </a:cxn>
              <a:cxn ang="T14">
                <a:pos x="T8" y="T9"/>
              </a:cxn>
            </a:cxnLst>
            <a:rect l="T15" t="T16" r="T17" b="T18"/>
            <a:pathLst>
              <a:path w="634" h="421">
                <a:moveTo>
                  <a:pt x="0" y="2"/>
                </a:moveTo>
                <a:cubicBezTo>
                  <a:pt x="12" y="68"/>
                  <a:pt x="44" y="381"/>
                  <a:pt x="84" y="401"/>
                </a:cubicBezTo>
                <a:cubicBezTo>
                  <a:pt x="124" y="421"/>
                  <a:pt x="193" y="180"/>
                  <a:pt x="238" y="120"/>
                </a:cubicBezTo>
                <a:cubicBezTo>
                  <a:pt x="283" y="60"/>
                  <a:pt x="286" y="59"/>
                  <a:pt x="352" y="39"/>
                </a:cubicBezTo>
                <a:cubicBezTo>
                  <a:pt x="418" y="19"/>
                  <a:pt x="580" y="10"/>
                  <a:pt x="634" y="0"/>
                </a:cubicBezTo>
              </a:path>
            </a:pathLst>
          </a:custGeom>
          <a:noFill/>
          <a:ln w="38100">
            <a:solidFill>
              <a:schemeClr val="bg1"/>
            </a:solidFill>
            <a:round/>
            <a:headEnd/>
            <a:tailEnd/>
          </a:ln>
        </p:spPr>
        <p:txBody>
          <a:bodyPr wrap="none" anchor="ctr"/>
          <a:lstStyle/>
          <a:p>
            <a:endParaRPr lang="en-US"/>
          </a:p>
        </p:txBody>
      </p:sp>
      <p:sp>
        <p:nvSpPr>
          <p:cNvPr id="209112" name="Oval 216"/>
          <p:cNvSpPr>
            <a:spLocks noChangeArrowheads="1"/>
          </p:cNvSpPr>
          <p:nvPr/>
        </p:nvSpPr>
        <p:spPr bwMode="auto">
          <a:xfrm>
            <a:off x="3811588" y="3186113"/>
            <a:ext cx="131762"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113" name="Oval 217"/>
          <p:cNvSpPr>
            <a:spLocks noChangeArrowheads="1"/>
          </p:cNvSpPr>
          <p:nvPr/>
        </p:nvSpPr>
        <p:spPr bwMode="auto">
          <a:xfrm>
            <a:off x="3979863" y="3182938"/>
            <a:ext cx="131762"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114" name="Oval 218"/>
          <p:cNvSpPr>
            <a:spLocks noChangeArrowheads="1"/>
          </p:cNvSpPr>
          <p:nvPr/>
        </p:nvSpPr>
        <p:spPr bwMode="auto">
          <a:xfrm>
            <a:off x="4187825" y="3162300"/>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115" name="Oval 219"/>
          <p:cNvSpPr>
            <a:spLocks noChangeArrowheads="1"/>
          </p:cNvSpPr>
          <p:nvPr/>
        </p:nvSpPr>
        <p:spPr bwMode="auto">
          <a:xfrm>
            <a:off x="4508500" y="3159125"/>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116" name="Oval 220"/>
          <p:cNvSpPr>
            <a:spLocks noChangeArrowheads="1"/>
          </p:cNvSpPr>
          <p:nvPr/>
        </p:nvSpPr>
        <p:spPr bwMode="auto">
          <a:xfrm>
            <a:off x="4810125" y="3170238"/>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117" name="Oval 221"/>
          <p:cNvSpPr>
            <a:spLocks noChangeArrowheads="1"/>
          </p:cNvSpPr>
          <p:nvPr/>
        </p:nvSpPr>
        <p:spPr bwMode="auto">
          <a:xfrm>
            <a:off x="5121275" y="3176588"/>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118" name="Oval 222"/>
          <p:cNvSpPr>
            <a:spLocks noChangeArrowheads="1"/>
          </p:cNvSpPr>
          <p:nvPr/>
        </p:nvSpPr>
        <p:spPr bwMode="auto">
          <a:xfrm>
            <a:off x="5318125" y="3182938"/>
            <a:ext cx="131763" cy="142875"/>
          </a:xfrm>
          <a:prstGeom prst="ellipse">
            <a:avLst/>
          </a:prstGeom>
          <a:gradFill rotWithShape="1">
            <a:gsLst>
              <a:gs pos="0">
                <a:srgbClr val="99FF66"/>
              </a:gs>
              <a:gs pos="100000">
                <a:srgbClr val="47762F"/>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9119" name="AutoShape 223"/>
          <p:cNvSpPr>
            <a:spLocks noChangeArrowheads="1"/>
          </p:cNvSpPr>
          <p:nvPr/>
        </p:nvSpPr>
        <p:spPr bwMode="auto">
          <a:xfrm rot="5400000">
            <a:off x="4502944" y="269001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lIns="46800" tIns="36000" anchor="ctr"/>
          <a:lstStyle/>
          <a:p>
            <a:pPr>
              <a:defRPr/>
            </a:pPr>
            <a:endParaRPr lang="en-US">
              <a:latin typeface="Arial" pitchFamily="34" charset="0"/>
            </a:endParaRPr>
          </a:p>
        </p:txBody>
      </p:sp>
      <p:sp>
        <p:nvSpPr>
          <p:cNvPr id="209120" name="AutoShape 224"/>
          <p:cNvSpPr>
            <a:spLocks noChangeArrowheads="1"/>
          </p:cNvSpPr>
          <p:nvPr/>
        </p:nvSpPr>
        <p:spPr bwMode="auto">
          <a:xfrm rot="5400000">
            <a:off x="4509294" y="206771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121" name="AutoShape 225"/>
          <p:cNvSpPr>
            <a:spLocks noChangeArrowheads="1"/>
          </p:cNvSpPr>
          <p:nvPr/>
        </p:nvSpPr>
        <p:spPr bwMode="auto">
          <a:xfrm rot="10800000">
            <a:off x="4813300" y="911225"/>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122" name="AutoShape 226"/>
          <p:cNvSpPr>
            <a:spLocks noChangeArrowheads="1"/>
          </p:cNvSpPr>
          <p:nvPr/>
        </p:nvSpPr>
        <p:spPr bwMode="auto">
          <a:xfrm rot="5400000">
            <a:off x="4504531" y="1281907"/>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123" name="AutoShape 227"/>
          <p:cNvSpPr>
            <a:spLocks noChangeArrowheads="1"/>
          </p:cNvSpPr>
          <p:nvPr/>
        </p:nvSpPr>
        <p:spPr bwMode="auto">
          <a:xfrm rot="10800000">
            <a:off x="5389563" y="911225"/>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124" name="AutoShape 228"/>
          <p:cNvSpPr>
            <a:spLocks noChangeArrowheads="1"/>
          </p:cNvSpPr>
          <p:nvPr/>
        </p:nvSpPr>
        <p:spPr bwMode="auto">
          <a:xfrm rot="16200000">
            <a:off x="5766594" y="109616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5001"/>
                </a:srgbClr>
              </a:gs>
              <a:gs pos="75000">
                <a:srgbClr val="0087E6">
                  <a:alpha val="73001"/>
                </a:srgbClr>
              </a:gs>
              <a:gs pos="100000">
                <a:srgbClr val="005CBF">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9125" name="AutoShape 229"/>
          <p:cNvSpPr>
            <a:spLocks noChangeArrowheads="1"/>
          </p:cNvSpPr>
          <p:nvPr/>
        </p:nvSpPr>
        <p:spPr bwMode="auto">
          <a:xfrm rot="16200000">
            <a:off x="5766594" y="2382044"/>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03D4A8">
                  <a:alpha val="46001"/>
                </a:srgbClr>
              </a:gs>
              <a:gs pos="25000">
                <a:srgbClr val="21D6E0">
                  <a:alpha val="59501"/>
                </a:srgbClr>
              </a:gs>
              <a:gs pos="75000">
                <a:srgbClr val="0087E6">
                  <a:alpha val="86500"/>
                </a:srgbClr>
              </a:gs>
              <a:gs pos="100000">
                <a:srgbClr val="005CBF"/>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1.11111E-6 3.3526E-6 L 0.67327 3.3526E-6 " pathEditMode="relative" rAng="0" ptsTypes="AA">
                                      <p:cBhvr>
                                        <p:cTn id="6" dur="9500" fill="hold"/>
                                        <p:tgtEl>
                                          <p:spTgt spid="2"/>
                                        </p:tgtEl>
                                        <p:attrNameLst>
                                          <p:attrName>ppt_x</p:attrName>
                                          <p:attrName>ppt_y</p:attrName>
                                        </p:attrNameLst>
                                      </p:cBhvr>
                                      <p:rCtr x="337" y="0"/>
                                    </p:animMotion>
                                  </p:childTnLst>
                                </p:cTn>
                              </p:par>
                              <p:par>
                                <p:cTn id="7" presetID="64" presetClass="path" presetSubtype="0" fill="hold" grpId="0" nodeType="withEffect">
                                  <p:stCondLst>
                                    <p:cond delay="400"/>
                                  </p:stCondLst>
                                  <p:childTnLst>
                                    <p:animMotion origin="layout" path="M 5E-6 3.7037E-7 L 0.00105 -0.04097 " pathEditMode="relative" rAng="0" ptsTypes="AA">
                                      <p:cBhvr>
                                        <p:cTn id="8" dur="2000" fill="hold"/>
                                        <p:tgtEl>
                                          <p:spTgt spid="208920"/>
                                        </p:tgtEl>
                                        <p:attrNameLst>
                                          <p:attrName>ppt_x</p:attrName>
                                          <p:attrName>ppt_y</p:attrName>
                                        </p:attrNameLst>
                                      </p:cBhvr>
                                      <p:rCtr x="1" y="-21"/>
                                    </p:animMotion>
                                  </p:childTnLst>
                                </p:cTn>
                              </p:par>
                              <p:par>
                                <p:cTn id="9" presetID="42" presetClass="path" presetSubtype="0" accel="50000" decel="50000" fill="hold" grpId="0" nodeType="withEffect">
                                  <p:stCondLst>
                                    <p:cond delay="600"/>
                                  </p:stCondLst>
                                  <p:childTnLst>
                                    <p:animMotion origin="layout" path="M 4.16667E-6 4.44444E-6 L 4.16667E-6 0.03333 " pathEditMode="relative" rAng="0" ptsTypes="AA">
                                      <p:cBhvr>
                                        <p:cTn id="10" dur="2000" fill="hold"/>
                                        <p:tgtEl>
                                          <p:spTgt spid="208915"/>
                                        </p:tgtEl>
                                        <p:attrNameLst>
                                          <p:attrName>ppt_x</p:attrName>
                                          <p:attrName>ppt_y</p:attrName>
                                        </p:attrNameLst>
                                      </p:cBhvr>
                                      <p:rCtr x="0" y="17"/>
                                    </p:animMotion>
                                  </p:childTnLst>
                                </p:cTn>
                              </p:par>
                              <p:par>
                                <p:cTn id="11" presetID="42" presetClass="path" presetSubtype="0" accel="50000" decel="50000" fill="hold" grpId="0" nodeType="withEffect">
                                  <p:stCondLst>
                                    <p:cond delay="800"/>
                                  </p:stCondLst>
                                  <p:childTnLst>
                                    <p:animMotion origin="layout" path="M -2.5E-6 1.85185E-6 L -0.00052 0.01528 " pathEditMode="relative" rAng="0" ptsTypes="AA">
                                      <p:cBhvr>
                                        <p:cTn id="12" dur="2000" fill="hold"/>
                                        <p:tgtEl>
                                          <p:spTgt spid="209014"/>
                                        </p:tgtEl>
                                        <p:attrNameLst>
                                          <p:attrName>ppt_x</p:attrName>
                                          <p:attrName>ppt_y</p:attrName>
                                        </p:attrNameLst>
                                      </p:cBhvr>
                                      <p:rCtr x="0" y="8"/>
                                    </p:animMotion>
                                  </p:childTnLst>
                                </p:cTn>
                              </p:par>
                              <p:par>
                                <p:cTn id="13" presetID="64" presetClass="path" presetSubtype="0" fill="hold" grpId="0" nodeType="withEffect">
                                  <p:stCondLst>
                                    <p:cond delay="1000"/>
                                  </p:stCondLst>
                                  <p:childTnLst>
                                    <p:animMotion origin="layout" path="M -3.61111E-6 4.07407E-6 L -3.61111E-6 -0.02431 " pathEditMode="relative" rAng="0" ptsTypes="AA">
                                      <p:cBhvr>
                                        <p:cTn id="14" dur="2000" fill="hold"/>
                                        <p:tgtEl>
                                          <p:spTgt spid="209013"/>
                                        </p:tgtEl>
                                        <p:attrNameLst>
                                          <p:attrName>ppt_x</p:attrName>
                                          <p:attrName>ppt_y</p:attrName>
                                        </p:attrNameLst>
                                      </p:cBhvr>
                                      <p:rCtr x="0" y="-12"/>
                                    </p:animMotion>
                                  </p:childTnLst>
                                </p:cTn>
                              </p:par>
                              <p:par>
                                <p:cTn id="15" presetID="42" presetClass="path" presetSubtype="0" accel="50000" decel="50000" fill="hold" grpId="0" nodeType="withEffect">
                                  <p:stCondLst>
                                    <p:cond delay="1000"/>
                                  </p:stCondLst>
                                  <p:childTnLst>
                                    <p:animMotion origin="layout" path="M -3.61111E-6 -1.11022E-16 L -3.61111E-6 0.04444 " pathEditMode="relative" rAng="0" ptsTypes="AA">
                                      <p:cBhvr>
                                        <p:cTn id="16" dur="2000" fill="hold"/>
                                        <p:tgtEl>
                                          <p:spTgt spid="209028"/>
                                        </p:tgtEl>
                                        <p:attrNameLst>
                                          <p:attrName>ppt_x</p:attrName>
                                          <p:attrName>ppt_y</p:attrName>
                                        </p:attrNameLst>
                                      </p:cBhvr>
                                      <p:rCtr x="0" y="22"/>
                                    </p:animMotion>
                                  </p:childTnLst>
                                </p:cTn>
                              </p:par>
                              <p:par>
                                <p:cTn id="17" presetID="64" presetClass="path" presetSubtype="0" fill="hold" grpId="0" nodeType="withEffect">
                                  <p:stCondLst>
                                    <p:cond delay="1200"/>
                                  </p:stCondLst>
                                  <p:childTnLst>
                                    <p:animMotion origin="layout" path="M -2.22222E-6 -4.81481E-6 L -2.22222E-6 -0.01412 " pathEditMode="relative" rAng="0" ptsTypes="AA">
                                      <p:cBhvr>
                                        <p:cTn id="18" dur="2000" fill="hold"/>
                                        <p:tgtEl>
                                          <p:spTgt spid="209015"/>
                                        </p:tgtEl>
                                        <p:attrNameLst>
                                          <p:attrName>ppt_x</p:attrName>
                                          <p:attrName>ppt_y</p:attrName>
                                        </p:attrNameLst>
                                      </p:cBhvr>
                                      <p:rCtr x="0" y="-7"/>
                                    </p:animMotion>
                                  </p:childTnLst>
                                </p:cTn>
                              </p:par>
                              <p:par>
                                <p:cTn id="19" presetID="64" presetClass="path" presetSubtype="0" fill="hold" grpId="0" nodeType="withEffect">
                                  <p:stCondLst>
                                    <p:cond delay="1400"/>
                                  </p:stCondLst>
                                  <p:childTnLst>
                                    <p:animMotion origin="layout" path="M 5E-6 3.7037E-7 L 0.00105 -0.04097 " pathEditMode="relative" rAng="0" ptsTypes="AA">
                                      <p:cBhvr>
                                        <p:cTn id="20" dur="2000" fill="hold"/>
                                        <p:tgtEl>
                                          <p:spTgt spid="209016"/>
                                        </p:tgtEl>
                                        <p:attrNameLst>
                                          <p:attrName>ppt_x</p:attrName>
                                          <p:attrName>ppt_y</p:attrName>
                                        </p:attrNameLst>
                                      </p:cBhvr>
                                      <p:rCtr x="1" y="-21"/>
                                    </p:animMotion>
                                  </p:childTnLst>
                                </p:cTn>
                              </p:par>
                              <p:par>
                                <p:cTn id="21" presetID="42" presetClass="path" presetSubtype="0" accel="50000" decel="50000" fill="hold" grpId="0" nodeType="withEffect">
                                  <p:stCondLst>
                                    <p:cond delay="1400"/>
                                  </p:stCondLst>
                                  <p:childTnLst>
                                    <p:animMotion origin="layout" path="M 4.16667E-6 4.44444E-6 L 4.16667E-6 0.03333 " pathEditMode="relative" rAng="0" ptsTypes="AA">
                                      <p:cBhvr>
                                        <p:cTn id="22" dur="2000" fill="hold"/>
                                        <p:tgtEl>
                                          <p:spTgt spid="209018"/>
                                        </p:tgtEl>
                                        <p:attrNameLst>
                                          <p:attrName>ppt_x</p:attrName>
                                          <p:attrName>ppt_y</p:attrName>
                                        </p:attrNameLst>
                                      </p:cBhvr>
                                      <p:rCtr x="0" y="17"/>
                                    </p:animMotion>
                                  </p:childTnLst>
                                </p:cTn>
                              </p:par>
                              <p:par>
                                <p:cTn id="23" presetID="64" presetClass="path" presetSubtype="0" fill="hold" grpId="0" nodeType="withEffect">
                                  <p:stCondLst>
                                    <p:cond delay="1600"/>
                                  </p:stCondLst>
                                  <p:childTnLst>
                                    <p:animMotion origin="layout" path="M -3.61111E-6 4.07407E-6 L -3.61111E-6 -0.02431 " pathEditMode="relative" rAng="0" ptsTypes="AA">
                                      <p:cBhvr>
                                        <p:cTn id="24" dur="2000" fill="hold"/>
                                        <p:tgtEl>
                                          <p:spTgt spid="209017"/>
                                        </p:tgtEl>
                                        <p:attrNameLst>
                                          <p:attrName>ppt_x</p:attrName>
                                          <p:attrName>ppt_y</p:attrName>
                                        </p:attrNameLst>
                                      </p:cBhvr>
                                      <p:rCtr x="0" y="-12"/>
                                    </p:animMotion>
                                  </p:childTnLst>
                                </p:cTn>
                              </p:par>
                              <p:par>
                                <p:cTn id="25" presetID="42" presetClass="path" presetSubtype="0" accel="50000" decel="50000" fill="hold" grpId="0" nodeType="withEffect">
                                  <p:stCondLst>
                                    <p:cond delay="1800"/>
                                  </p:stCondLst>
                                  <p:childTnLst>
                                    <p:animMotion origin="layout" path="M 4.16667E-6 4.44444E-6 L 4.16667E-6 0.03333 " pathEditMode="relative" rAng="0" ptsTypes="AA">
                                      <p:cBhvr>
                                        <p:cTn id="26" dur="2000" fill="hold"/>
                                        <p:tgtEl>
                                          <p:spTgt spid="209019"/>
                                        </p:tgtEl>
                                        <p:attrNameLst>
                                          <p:attrName>ppt_x</p:attrName>
                                          <p:attrName>ppt_y</p:attrName>
                                        </p:attrNameLst>
                                      </p:cBhvr>
                                      <p:rCtr x="0" y="17"/>
                                    </p:animMotion>
                                  </p:childTnLst>
                                </p:cTn>
                              </p:par>
                              <p:par>
                                <p:cTn id="27" presetID="64" presetClass="path" presetSubtype="0" fill="hold" grpId="0" nodeType="withEffect">
                                  <p:stCondLst>
                                    <p:cond delay="2000"/>
                                  </p:stCondLst>
                                  <p:childTnLst>
                                    <p:animMotion origin="layout" path="M -1.38889E-6 3.7037E-7 L -1.38889E-6 -0.03218 " pathEditMode="relative" rAng="0" ptsTypes="AA">
                                      <p:cBhvr>
                                        <p:cTn id="28" dur="2000" fill="hold"/>
                                        <p:tgtEl>
                                          <p:spTgt spid="209020"/>
                                        </p:tgtEl>
                                        <p:attrNameLst>
                                          <p:attrName>ppt_x</p:attrName>
                                          <p:attrName>ppt_y</p:attrName>
                                        </p:attrNameLst>
                                      </p:cBhvr>
                                      <p:rCtr x="0" y="-16"/>
                                    </p:animMotion>
                                  </p:childTnLst>
                                </p:cTn>
                              </p:par>
                              <p:par>
                                <p:cTn id="29" presetID="64" presetClass="path" presetSubtype="0" fill="hold" grpId="0" nodeType="withEffect">
                                  <p:stCondLst>
                                    <p:cond delay="2200"/>
                                  </p:stCondLst>
                                  <p:childTnLst>
                                    <p:animMotion origin="layout" path="M -2.22222E-6 -4.81481E-6 L -2.22222E-6 -0.01412 " pathEditMode="relative" rAng="0" ptsTypes="AA">
                                      <p:cBhvr>
                                        <p:cTn id="30" dur="2000" fill="hold"/>
                                        <p:tgtEl>
                                          <p:spTgt spid="209022"/>
                                        </p:tgtEl>
                                        <p:attrNameLst>
                                          <p:attrName>ppt_x</p:attrName>
                                          <p:attrName>ppt_y</p:attrName>
                                        </p:attrNameLst>
                                      </p:cBhvr>
                                      <p:rCtr x="0" y="-7"/>
                                    </p:animMotion>
                                  </p:childTnLst>
                                </p:cTn>
                              </p:par>
                              <p:par>
                                <p:cTn id="31" presetID="42" presetClass="path" presetSubtype="0" accel="50000" decel="50000" fill="hold" grpId="0" nodeType="withEffect">
                                  <p:stCondLst>
                                    <p:cond delay="2400"/>
                                  </p:stCondLst>
                                  <p:childTnLst>
                                    <p:animMotion origin="layout" path="M 5E-6 -2.59259E-6 L 5E-6 0.0257 " pathEditMode="relative" rAng="0" ptsTypes="AA">
                                      <p:cBhvr>
                                        <p:cTn id="32" dur="2000" fill="hold"/>
                                        <p:tgtEl>
                                          <p:spTgt spid="209021"/>
                                        </p:tgtEl>
                                        <p:attrNameLst>
                                          <p:attrName>ppt_x</p:attrName>
                                          <p:attrName>ppt_y</p:attrName>
                                        </p:attrNameLst>
                                      </p:cBhvr>
                                      <p:rCtr x="0" y="13"/>
                                    </p:animMotion>
                                  </p:childTnLst>
                                </p:cTn>
                              </p:par>
                              <p:par>
                                <p:cTn id="33" presetID="64" presetClass="path" presetSubtype="0" fill="hold" grpId="0" nodeType="withEffect">
                                  <p:stCondLst>
                                    <p:cond delay="2600"/>
                                  </p:stCondLst>
                                  <p:childTnLst>
                                    <p:animMotion origin="layout" path="M 5E-6 3.7037E-7 L 0.00105 -0.04097 " pathEditMode="relative" rAng="0" ptsTypes="AA">
                                      <p:cBhvr>
                                        <p:cTn id="34" dur="2000" fill="hold"/>
                                        <p:tgtEl>
                                          <p:spTgt spid="209023"/>
                                        </p:tgtEl>
                                        <p:attrNameLst>
                                          <p:attrName>ppt_x</p:attrName>
                                          <p:attrName>ppt_y</p:attrName>
                                        </p:attrNameLst>
                                      </p:cBhvr>
                                      <p:rCtr x="1" y="-21"/>
                                    </p:animMotion>
                                  </p:childTnLst>
                                </p:cTn>
                              </p:par>
                              <p:par>
                                <p:cTn id="35" presetID="42" presetClass="path" presetSubtype="0" accel="50000" decel="50000" fill="hold" grpId="0" nodeType="withEffect">
                                  <p:stCondLst>
                                    <p:cond delay="2800"/>
                                  </p:stCondLst>
                                  <p:childTnLst>
                                    <p:animMotion origin="layout" path="M -1.11111E-6 1.85185E-6 L -1.11111E-6 0.04444 " pathEditMode="relative" rAng="0" ptsTypes="AA">
                                      <p:cBhvr>
                                        <p:cTn id="36" dur="2000" fill="hold"/>
                                        <p:tgtEl>
                                          <p:spTgt spid="209024"/>
                                        </p:tgtEl>
                                        <p:attrNameLst>
                                          <p:attrName>ppt_x</p:attrName>
                                          <p:attrName>ppt_y</p:attrName>
                                        </p:attrNameLst>
                                      </p:cBhvr>
                                      <p:rCtr x="0" y="22"/>
                                    </p:animMotion>
                                  </p:childTnLst>
                                </p:cTn>
                              </p:par>
                              <p:par>
                                <p:cTn id="37" presetID="42" presetClass="path" presetSubtype="0" accel="50000" decel="50000" fill="hold" grpId="0" nodeType="withEffect">
                                  <p:stCondLst>
                                    <p:cond delay="3000"/>
                                  </p:stCondLst>
                                  <p:childTnLst>
                                    <p:animMotion origin="layout" path="M -2.5E-6 1.85185E-6 L -0.00052 0.01528 " pathEditMode="relative" rAng="0" ptsTypes="AA">
                                      <p:cBhvr>
                                        <p:cTn id="38" dur="2000" fill="hold"/>
                                        <p:tgtEl>
                                          <p:spTgt spid="209025"/>
                                        </p:tgtEl>
                                        <p:attrNameLst>
                                          <p:attrName>ppt_x</p:attrName>
                                          <p:attrName>ppt_y</p:attrName>
                                        </p:attrNameLst>
                                      </p:cBhvr>
                                      <p:rCtr x="0" y="8"/>
                                    </p:animMotion>
                                  </p:childTnLst>
                                </p:cTn>
                              </p:par>
                              <p:par>
                                <p:cTn id="39" presetID="64" presetClass="path" presetSubtype="0" fill="hold" grpId="0" nodeType="withEffect">
                                  <p:stCondLst>
                                    <p:cond delay="3200"/>
                                  </p:stCondLst>
                                  <p:childTnLst>
                                    <p:animMotion origin="layout" path="M -1.38889E-6 3.7037E-7 L -1.38889E-6 -0.03218 " pathEditMode="relative" rAng="0" ptsTypes="AA">
                                      <p:cBhvr>
                                        <p:cTn id="40" dur="2000" fill="hold"/>
                                        <p:tgtEl>
                                          <p:spTgt spid="209026"/>
                                        </p:tgtEl>
                                        <p:attrNameLst>
                                          <p:attrName>ppt_x</p:attrName>
                                          <p:attrName>ppt_y</p:attrName>
                                        </p:attrNameLst>
                                      </p:cBhvr>
                                      <p:rCtr x="0" y="-16"/>
                                    </p:animMotion>
                                  </p:childTnLst>
                                </p:cTn>
                              </p:par>
                              <p:par>
                                <p:cTn id="41" presetID="42" presetClass="path" presetSubtype="0" accel="50000" decel="50000" fill="hold" grpId="0" nodeType="withEffect">
                                  <p:stCondLst>
                                    <p:cond delay="3400"/>
                                  </p:stCondLst>
                                  <p:childTnLst>
                                    <p:animMotion origin="layout" path="M -2.77778E-6 2.22222E-6 L -2.77778E-6 0.03935 " pathEditMode="relative" rAng="0" ptsTypes="AA">
                                      <p:cBhvr>
                                        <p:cTn id="42" dur="2000" fill="hold"/>
                                        <p:tgtEl>
                                          <p:spTgt spid="209027"/>
                                        </p:tgtEl>
                                        <p:attrNameLst>
                                          <p:attrName>ppt_x</p:attrName>
                                          <p:attrName>ppt_y</p:attrName>
                                        </p:attrNameLst>
                                      </p:cBhvr>
                                      <p:rCtr x="0" y="20"/>
                                    </p:animMotion>
                                  </p:childTnLst>
                                </p:cTn>
                              </p:par>
                              <p:par>
                                <p:cTn id="43" presetID="64" presetClass="path" presetSubtype="0" fill="hold" grpId="0" nodeType="withEffect">
                                  <p:stCondLst>
                                    <p:cond delay="3500"/>
                                  </p:stCondLst>
                                  <p:childTnLst>
                                    <p:animMotion origin="layout" path="M -2.22222E-6 -4.81481E-6 L -2.22222E-6 -0.01412 " pathEditMode="relative" rAng="0" ptsTypes="AA">
                                      <p:cBhvr>
                                        <p:cTn id="44" dur="2000" fill="hold"/>
                                        <p:tgtEl>
                                          <p:spTgt spid="209029"/>
                                        </p:tgtEl>
                                        <p:attrNameLst>
                                          <p:attrName>ppt_x</p:attrName>
                                          <p:attrName>ppt_y</p:attrName>
                                        </p:attrNameLst>
                                      </p:cBhvr>
                                      <p:rCtr x="0" y="-7"/>
                                    </p:animMotion>
                                  </p:childTnLst>
                                </p:cTn>
                              </p:par>
                              <p:par>
                                <p:cTn id="45" presetID="64" presetClass="path" presetSubtype="0" fill="hold" grpId="0" nodeType="withEffect">
                                  <p:stCondLst>
                                    <p:cond delay="3800"/>
                                  </p:stCondLst>
                                  <p:childTnLst>
                                    <p:animMotion origin="layout" path="M 5E-6 3.7037E-7 L 0.00105 -0.04097 " pathEditMode="relative" rAng="0" ptsTypes="AA">
                                      <p:cBhvr>
                                        <p:cTn id="46" dur="2000" fill="hold"/>
                                        <p:tgtEl>
                                          <p:spTgt spid="209030"/>
                                        </p:tgtEl>
                                        <p:attrNameLst>
                                          <p:attrName>ppt_x</p:attrName>
                                          <p:attrName>ppt_y</p:attrName>
                                        </p:attrNameLst>
                                      </p:cBhvr>
                                      <p:rCtr x="1" y="-21"/>
                                    </p:animMotion>
                                  </p:childTnLst>
                                </p:cTn>
                              </p:par>
                              <p:par>
                                <p:cTn id="47" presetID="42" presetClass="path" presetSubtype="0" accel="50000" decel="50000" fill="hold" grpId="0" nodeType="withEffect">
                                  <p:stCondLst>
                                    <p:cond delay="4000"/>
                                  </p:stCondLst>
                                  <p:childTnLst>
                                    <p:animMotion origin="layout" path="M 5E-6 -2.59259E-6 L 5E-6 0.0257 " pathEditMode="relative" rAng="0" ptsTypes="AA">
                                      <p:cBhvr>
                                        <p:cTn id="48" dur="2000" fill="hold"/>
                                        <p:tgtEl>
                                          <p:spTgt spid="209031"/>
                                        </p:tgtEl>
                                        <p:attrNameLst>
                                          <p:attrName>ppt_x</p:attrName>
                                          <p:attrName>ppt_y</p:attrName>
                                        </p:attrNameLst>
                                      </p:cBhvr>
                                      <p:rCtr x="0" y="13"/>
                                    </p:animMotion>
                                  </p:childTnLst>
                                </p:cTn>
                              </p:par>
                              <p:par>
                                <p:cTn id="49" presetID="64" presetClass="path" presetSubtype="0" fill="hold" grpId="0" nodeType="withEffect">
                                  <p:stCondLst>
                                    <p:cond delay="4200"/>
                                  </p:stCondLst>
                                  <p:childTnLst>
                                    <p:animMotion origin="layout" path="M -3.61111E-6 4.07407E-6 L -3.61111E-6 -0.02431 " pathEditMode="relative" rAng="0" ptsTypes="AA">
                                      <p:cBhvr>
                                        <p:cTn id="50" dur="2000" fill="hold"/>
                                        <p:tgtEl>
                                          <p:spTgt spid="209032"/>
                                        </p:tgtEl>
                                        <p:attrNameLst>
                                          <p:attrName>ppt_x</p:attrName>
                                          <p:attrName>ppt_y</p:attrName>
                                        </p:attrNameLst>
                                      </p:cBhvr>
                                      <p:rCtr x="0" y="-12"/>
                                    </p:animMotion>
                                  </p:childTnLst>
                                </p:cTn>
                              </p:par>
                              <p:par>
                                <p:cTn id="51" presetID="42" presetClass="path" presetSubtype="0" accel="50000" decel="50000" fill="hold" grpId="0" nodeType="withEffect">
                                  <p:stCondLst>
                                    <p:cond delay="4400"/>
                                  </p:stCondLst>
                                  <p:childTnLst>
                                    <p:animMotion origin="layout" path="M -1.11111E-6 1.85185E-6 L -1.11111E-6 0.04444 " pathEditMode="relative" rAng="0" ptsTypes="AA">
                                      <p:cBhvr>
                                        <p:cTn id="52" dur="2000" fill="hold"/>
                                        <p:tgtEl>
                                          <p:spTgt spid="209034"/>
                                        </p:tgtEl>
                                        <p:attrNameLst>
                                          <p:attrName>ppt_x</p:attrName>
                                          <p:attrName>ppt_y</p:attrName>
                                        </p:attrNameLst>
                                      </p:cBhvr>
                                      <p:rCtr x="0" y="22"/>
                                    </p:animMotion>
                                  </p:childTnLst>
                                </p:cTn>
                              </p:par>
                              <p:par>
                                <p:cTn id="53" presetID="42" presetClass="path" presetSubtype="0" accel="50000" decel="50000" fill="hold" grpId="0" nodeType="withEffect">
                                  <p:stCondLst>
                                    <p:cond delay="4600"/>
                                  </p:stCondLst>
                                  <p:childTnLst>
                                    <p:animMotion origin="layout" path="M -2.5E-6 1.85185E-6 L -0.00052 0.01528 " pathEditMode="relative" rAng="0" ptsTypes="AA">
                                      <p:cBhvr>
                                        <p:cTn id="54" dur="2000" fill="hold"/>
                                        <p:tgtEl>
                                          <p:spTgt spid="209033"/>
                                        </p:tgtEl>
                                        <p:attrNameLst>
                                          <p:attrName>ppt_x</p:attrName>
                                          <p:attrName>ppt_y</p:attrName>
                                        </p:attrNameLst>
                                      </p:cBhvr>
                                      <p:rCtr x="0" y="8"/>
                                    </p:animMotion>
                                  </p:childTnLst>
                                </p:cTn>
                              </p:par>
                              <p:par>
                                <p:cTn id="55" presetID="42" presetClass="path" presetSubtype="0" accel="50000" decel="50000" fill="hold" grpId="0" nodeType="withEffect">
                                  <p:stCondLst>
                                    <p:cond delay="5000"/>
                                  </p:stCondLst>
                                  <p:childTnLst>
                                    <p:animMotion origin="layout" path="M -2.5E-6 1.85185E-6 L -0.00052 0.01528 " pathEditMode="relative" rAng="0" ptsTypes="AA">
                                      <p:cBhvr>
                                        <p:cTn id="56" dur="2000" fill="hold"/>
                                        <p:tgtEl>
                                          <p:spTgt spid="209044"/>
                                        </p:tgtEl>
                                        <p:attrNameLst>
                                          <p:attrName>ppt_x</p:attrName>
                                          <p:attrName>ppt_y</p:attrName>
                                        </p:attrNameLst>
                                      </p:cBhvr>
                                      <p:rCtr x="0" y="8"/>
                                    </p:animMotion>
                                  </p:childTnLst>
                                </p:cTn>
                              </p:par>
                              <p:par>
                                <p:cTn id="57" presetID="22" presetClass="entr" presetSubtype="8" fill="hold" grpId="0" nodeType="withEffect">
                                  <p:stCondLst>
                                    <p:cond delay="5000"/>
                                  </p:stCondLst>
                                  <p:childTnLst>
                                    <p:set>
                                      <p:cBhvr>
                                        <p:cTn id="58" dur="1" fill="hold">
                                          <p:stCondLst>
                                            <p:cond delay="0"/>
                                          </p:stCondLst>
                                        </p:cTn>
                                        <p:tgtEl>
                                          <p:spTgt spid="209110"/>
                                        </p:tgtEl>
                                        <p:attrNameLst>
                                          <p:attrName>style.visibility</p:attrName>
                                        </p:attrNameLst>
                                      </p:cBhvr>
                                      <p:to>
                                        <p:strVal val="visible"/>
                                      </p:to>
                                    </p:set>
                                    <p:animEffect transition="in" filter="wipe(left)">
                                      <p:cBhvr>
                                        <p:cTn id="59" dur="10000"/>
                                        <p:tgtEl>
                                          <p:spTgt spid="209110"/>
                                        </p:tgtEl>
                                      </p:cBhvr>
                                    </p:animEffect>
                                  </p:childTnLst>
                                </p:cTn>
                              </p:par>
                              <p:par>
                                <p:cTn id="60" presetID="1" presetClass="entr" presetSubtype="0" fill="hold" grpId="0" nodeType="withEffect">
                                  <p:stCondLst>
                                    <p:cond delay="5000"/>
                                  </p:stCondLst>
                                  <p:childTnLst>
                                    <p:set>
                                      <p:cBhvr>
                                        <p:cTn id="61" dur="1" fill="hold">
                                          <p:stCondLst>
                                            <p:cond delay="0"/>
                                          </p:stCondLst>
                                        </p:cTn>
                                        <p:tgtEl>
                                          <p:spTgt spid="209092"/>
                                        </p:tgtEl>
                                        <p:attrNameLst>
                                          <p:attrName>style.visibility</p:attrName>
                                        </p:attrNameLst>
                                      </p:cBhvr>
                                      <p:to>
                                        <p:strVal val="visible"/>
                                      </p:to>
                                    </p:set>
                                  </p:childTnLst>
                                </p:cTn>
                              </p:par>
                              <p:par>
                                <p:cTn id="62" presetID="1" presetClass="entr" presetSubtype="0" fill="hold" grpId="0" nodeType="withEffect">
                                  <p:stCondLst>
                                    <p:cond delay="5000"/>
                                  </p:stCondLst>
                                  <p:childTnLst>
                                    <p:set>
                                      <p:cBhvr>
                                        <p:cTn id="63" dur="1" fill="hold">
                                          <p:stCondLst>
                                            <p:cond delay="0"/>
                                          </p:stCondLst>
                                        </p:cTn>
                                        <p:tgtEl>
                                          <p:spTgt spid="209093"/>
                                        </p:tgtEl>
                                        <p:attrNameLst>
                                          <p:attrName>style.visibility</p:attrName>
                                        </p:attrNameLst>
                                      </p:cBhvr>
                                      <p:to>
                                        <p:strVal val="visible"/>
                                      </p:to>
                                    </p:set>
                                  </p:childTnLst>
                                </p:cTn>
                              </p:par>
                              <p:par>
                                <p:cTn id="64" presetID="1" presetClass="entr" presetSubtype="0" fill="hold" grpId="0" nodeType="withEffect">
                                  <p:stCondLst>
                                    <p:cond delay="5000"/>
                                  </p:stCondLst>
                                  <p:childTnLst>
                                    <p:set>
                                      <p:cBhvr>
                                        <p:cTn id="65" dur="1" fill="hold">
                                          <p:stCondLst>
                                            <p:cond delay="0"/>
                                          </p:stCondLst>
                                        </p:cTn>
                                        <p:tgtEl>
                                          <p:spTgt spid="209095"/>
                                        </p:tgtEl>
                                        <p:attrNameLst>
                                          <p:attrName>style.visibility</p:attrName>
                                        </p:attrNameLst>
                                      </p:cBhvr>
                                      <p:to>
                                        <p:strVal val="visible"/>
                                      </p:to>
                                    </p:set>
                                  </p:childTnLst>
                                </p:cTn>
                              </p:par>
                              <p:par>
                                <p:cTn id="66" presetID="1" presetClass="entr" presetSubtype="0" fill="hold" grpId="0" nodeType="withEffect">
                                  <p:stCondLst>
                                    <p:cond delay="5000"/>
                                  </p:stCondLst>
                                  <p:childTnLst>
                                    <p:set>
                                      <p:cBhvr>
                                        <p:cTn id="67" dur="1" fill="hold">
                                          <p:stCondLst>
                                            <p:cond delay="0"/>
                                          </p:stCondLst>
                                        </p:cTn>
                                        <p:tgtEl>
                                          <p:spTgt spid="209094"/>
                                        </p:tgtEl>
                                        <p:attrNameLst>
                                          <p:attrName>style.visibility</p:attrName>
                                        </p:attrNameLst>
                                      </p:cBhvr>
                                      <p:to>
                                        <p:strVal val="visible"/>
                                      </p:to>
                                    </p:set>
                                  </p:childTnLst>
                                </p:cTn>
                              </p:par>
                              <p:par>
                                <p:cTn id="68" presetID="1" presetClass="entr" presetSubtype="0" fill="hold" grpId="0" nodeType="withEffect">
                                  <p:stCondLst>
                                    <p:cond delay="5000"/>
                                  </p:stCondLst>
                                  <p:childTnLst>
                                    <p:set>
                                      <p:cBhvr>
                                        <p:cTn id="69" dur="1" fill="hold">
                                          <p:stCondLst>
                                            <p:cond delay="0"/>
                                          </p:stCondLst>
                                        </p:cTn>
                                        <p:tgtEl>
                                          <p:spTgt spid="209096"/>
                                        </p:tgtEl>
                                        <p:attrNameLst>
                                          <p:attrName>style.visibility</p:attrName>
                                        </p:attrNameLst>
                                      </p:cBhvr>
                                      <p:to>
                                        <p:strVal val="visible"/>
                                      </p:to>
                                    </p:set>
                                  </p:childTnLst>
                                </p:cTn>
                              </p:par>
                              <p:par>
                                <p:cTn id="70" presetID="1" presetClass="entr" presetSubtype="0" fill="hold" grpId="0" nodeType="withEffect">
                                  <p:stCondLst>
                                    <p:cond delay="5000"/>
                                  </p:stCondLst>
                                  <p:childTnLst>
                                    <p:set>
                                      <p:cBhvr>
                                        <p:cTn id="71" dur="1" fill="hold">
                                          <p:stCondLst>
                                            <p:cond delay="0"/>
                                          </p:stCondLst>
                                        </p:cTn>
                                        <p:tgtEl>
                                          <p:spTgt spid="209097"/>
                                        </p:tgtEl>
                                        <p:attrNameLst>
                                          <p:attrName>style.visibility</p:attrName>
                                        </p:attrNameLst>
                                      </p:cBhvr>
                                      <p:to>
                                        <p:strVal val="visible"/>
                                      </p:to>
                                    </p:set>
                                  </p:childTnLst>
                                </p:cTn>
                              </p:par>
                              <p:par>
                                <p:cTn id="72" presetID="1" presetClass="entr" presetSubtype="0" fill="hold" grpId="0" nodeType="withEffect">
                                  <p:stCondLst>
                                    <p:cond delay="5000"/>
                                  </p:stCondLst>
                                  <p:childTnLst>
                                    <p:set>
                                      <p:cBhvr>
                                        <p:cTn id="73" dur="1" fill="hold">
                                          <p:stCondLst>
                                            <p:cond delay="0"/>
                                          </p:stCondLst>
                                        </p:cTn>
                                        <p:tgtEl>
                                          <p:spTgt spid="209105"/>
                                        </p:tgtEl>
                                        <p:attrNameLst>
                                          <p:attrName>style.visibility</p:attrName>
                                        </p:attrNameLst>
                                      </p:cBhvr>
                                      <p:to>
                                        <p:strVal val="visible"/>
                                      </p:to>
                                    </p:set>
                                  </p:childTnLst>
                                </p:cTn>
                              </p:par>
                              <p:par>
                                <p:cTn id="74" presetID="27" presetClass="emph" presetSubtype="0" repeatCount="4000" fill="hold" grpId="1" nodeType="withEffect">
                                  <p:stCondLst>
                                    <p:cond delay="5000"/>
                                  </p:stCondLst>
                                  <p:childTnLst>
                                    <p:animClr clrSpc="rgb" dir="cw">
                                      <p:cBhvr override="childStyle">
                                        <p:cTn id="75" dur="500" autoRev="1" fill="hold"/>
                                        <p:tgtEl>
                                          <p:spTgt spid="209092"/>
                                        </p:tgtEl>
                                        <p:attrNameLst>
                                          <p:attrName>style.color</p:attrName>
                                        </p:attrNameLst>
                                      </p:cBhvr>
                                      <p:to>
                                        <a:schemeClr val="bg1"/>
                                      </p:to>
                                    </p:animClr>
                                    <p:animClr clrSpc="rgb" dir="cw">
                                      <p:cBhvr>
                                        <p:cTn id="76" dur="500" autoRev="1" fill="hold"/>
                                        <p:tgtEl>
                                          <p:spTgt spid="209092"/>
                                        </p:tgtEl>
                                        <p:attrNameLst>
                                          <p:attrName>fillcolor</p:attrName>
                                        </p:attrNameLst>
                                      </p:cBhvr>
                                      <p:to>
                                        <a:schemeClr val="bg1"/>
                                      </p:to>
                                    </p:animClr>
                                    <p:set>
                                      <p:cBhvr>
                                        <p:cTn id="77" dur="500" autoRev="1" fill="hold"/>
                                        <p:tgtEl>
                                          <p:spTgt spid="209092"/>
                                        </p:tgtEl>
                                        <p:attrNameLst>
                                          <p:attrName>fill.type</p:attrName>
                                        </p:attrNameLst>
                                      </p:cBhvr>
                                      <p:to>
                                        <p:strVal val="solid"/>
                                      </p:to>
                                    </p:set>
                                    <p:set>
                                      <p:cBhvr>
                                        <p:cTn id="78" dur="500" autoRev="1" fill="hold"/>
                                        <p:tgtEl>
                                          <p:spTgt spid="209092"/>
                                        </p:tgtEl>
                                        <p:attrNameLst>
                                          <p:attrName>fill.on</p:attrName>
                                        </p:attrNameLst>
                                      </p:cBhvr>
                                      <p:to>
                                        <p:strVal val="true"/>
                                      </p:to>
                                    </p:set>
                                  </p:childTnLst>
                                  <p:subTnLst>
                                    <p:set>
                                      <p:cBhvr override="childStyle">
                                        <p:cTn dur="1" fill="hold" display="0" masterRel="sameClick" afterEffect="1">
                                          <p:stCondLst>
                                            <p:cond evt="end" delay="0">
                                              <p:tn val="74"/>
                                            </p:cond>
                                          </p:stCondLst>
                                        </p:cTn>
                                        <p:tgtEl>
                                          <p:spTgt spid="209092"/>
                                        </p:tgtEl>
                                        <p:attrNameLst>
                                          <p:attrName>style.visibility</p:attrName>
                                        </p:attrNameLst>
                                      </p:cBhvr>
                                      <p:to>
                                        <p:strVal val="hidden"/>
                                      </p:to>
                                    </p:set>
                                  </p:subTnLst>
                                </p:cTn>
                              </p:par>
                              <p:par>
                                <p:cTn id="79" presetID="1" presetClass="entr" presetSubtype="0" fill="hold" grpId="0" nodeType="withEffect">
                                  <p:stCondLst>
                                    <p:cond delay="5200"/>
                                  </p:stCondLst>
                                  <p:childTnLst>
                                    <p:set>
                                      <p:cBhvr>
                                        <p:cTn id="80" dur="1" fill="hold">
                                          <p:stCondLst>
                                            <p:cond delay="0"/>
                                          </p:stCondLst>
                                        </p:cTn>
                                        <p:tgtEl>
                                          <p:spTgt spid="209113"/>
                                        </p:tgtEl>
                                        <p:attrNameLst>
                                          <p:attrName>style.visibility</p:attrName>
                                        </p:attrNameLst>
                                      </p:cBhvr>
                                      <p:to>
                                        <p:strVal val="visible"/>
                                      </p:to>
                                    </p:set>
                                  </p:childTnLst>
                                </p:cTn>
                              </p:par>
                              <p:par>
                                <p:cTn id="81" presetID="27" presetClass="emph" presetSubtype="0" repeatCount="4000" fill="hold" grpId="1" nodeType="withEffect">
                                  <p:stCondLst>
                                    <p:cond delay="5100"/>
                                  </p:stCondLst>
                                  <p:childTnLst>
                                    <p:animClr clrSpc="rgb" dir="cw">
                                      <p:cBhvr override="childStyle">
                                        <p:cTn id="82" dur="500" autoRev="1" fill="hold"/>
                                        <p:tgtEl>
                                          <p:spTgt spid="209093"/>
                                        </p:tgtEl>
                                        <p:attrNameLst>
                                          <p:attrName>style.color</p:attrName>
                                        </p:attrNameLst>
                                      </p:cBhvr>
                                      <p:to>
                                        <a:schemeClr val="bg1"/>
                                      </p:to>
                                    </p:animClr>
                                    <p:animClr clrSpc="rgb" dir="cw">
                                      <p:cBhvr>
                                        <p:cTn id="83" dur="500" autoRev="1" fill="hold"/>
                                        <p:tgtEl>
                                          <p:spTgt spid="209093"/>
                                        </p:tgtEl>
                                        <p:attrNameLst>
                                          <p:attrName>fillcolor</p:attrName>
                                        </p:attrNameLst>
                                      </p:cBhvr>
                                      <p:to>
                                        <a:schemeClr val="bg1"/>
                                      </p:to>
                                    </p:animClr>
                                    <p:set>
                                      <p:cBhvr>
                                        <p:cTn id="84" dur="500" autoRev="1" fill="hold"/>
                                        <p:tgtEl>
                                          <p:spTgt spid="209093"/>
                                        </p:tgtEl>
                                        <p:attrNameLst>
                                          <p:attrName>fill.type</p:attrName>
                                        </p:attrNameLst>
                                      </p:cBhvr>
                                      <p:to>
                                        <p:strVal val="solid"/>
                                      </p:to>
                                    </p:set>
                                    <p:set>
                                      <p:cBhvr>
                                        <p:cTn id="85" dur="500" autoRev="1" fill="hold"/>
                                        <p:tgtEl>
                                          <p:spTgt spid="209093"/>
                                        </p:tgtEl>
                                        <p:attrNameLst>
                                          <p:attrName>fill.on</p:attrName>
                                        </p:attrNameLst>
                                      </p:cBhvr>
                                      <p:to>
                                        <p:strVal val="true"/>
                                      </p:to>
                                    </p:set>
                                  </p:childTnLst>
                                  <p:subTnLst>
                                    <p:set>
                                      <p:cBhvr override="childStyle">
                                        <p:cTn dur="1" fill="hold" display="0" masterRel="sameClick" afterEffect="1">
                                          <p:stCondLst>
                                            <p:cond evt="end" delay="0">
                                              <p:tn val="81"/>
                                            </p:cond>
                                          </p:stCondLst>
                                        </p:cTn>
                                        <p:tgtEl>
                                          <p:spTgt spid="209093"/>
                                        </p:tgtEl>
                                        <p:attrNameLst>
                                          <p:attrName>style.visibility</p:attrName>
                                        </p:attrNameLst>
                                      </p:cBhvr>
                                      <p:to>
                                        <p:strVal val="hidden"/>
                                      </p:to>
                                    </p:set>
                                  </p:subTnLst>
                                </p:cTn>
                              </p:par>
                              <p:par>
                                <p:cTn id="86" presetID="1" presetClass="entr" presetSubtype="0" fill="hold" grpId="0" nodeType="withEffect">
                                  <p:stCondLst>
                                    <p:cond delay="5800"/>
                                  </p:stCondLst>
                                  <p:childTnLst>
                                    <p:set>
                                      <p:cBhvr>
                                        <p:cTn id="87" dur="1" fill="hold">
                                          <p:stCondLst>
                                            <p:cond delay="0"/>
                                          </p:stCondLst>
                                        </p:cTn>
                                        <p:tgtEl>
                                          <p:spTgt spid="209114"/>
                                        </p:tgtEl>
                                        <p:attrNameLst>
                                          <p:attrName>style.visibility</p:attrName>
                                        </p:attrNameLst>
                                      </p:cBhvr>
                                      <p:to>
                                        <p:strVal val="visible"/>
                                      </p:to>
                                    </p:set>
                                  </p:childTnLst>
                                </p:cTn>
                              </p:par>
                              <p:par>
                                <p:cTn id="88" presetID="27" presetClass="emph" presetSubtype="0" repeatCount="4000" fill="hold" grpId="1" nodeType="withEffect">
                                  <p:stCondLst>
                                    <p:cond delay="5200"/>
                                  </p:stCondLst>
                                  <p:childTnLst>
                                    <p:animClr clrSpc="rgb" dir="cw">
                                      <p:cBhvr override="childStyle">
                                        <p:cTn id="89" dur="500" autoRev="1" fill="hold"/>
                                        <p:tgtEl>
                                          <p:spTgt spid="209094"/>
                                        </p:tgtEl>
                                        <p:attrNameLst>
                                          <p:attrName>style.color</p:attrName>
                                        </p:attrNameLst>
                                      </p:cBhvr>
                                      <p:to>
                                        <a:schemeClr val="bg1"/>
                                      </p:to>
                                    </p:animClr>
                                    <p:animClr clrSpc="rgb" dir="cw">
                                      <p:cBhvr>
                                        <p:cTn id="90" dur="500" autoRev="1" fill="hold"/>
                                        <p:tgtEl>
                                          <p:spTgt spid="209094"/>
                                        </p:tgtEl>
                                        <p:attrNameLst>
                                          <p:attrName>fillcolor</p:attrName>
                                        </p:attrNameLst>
                                      </p:cBhvr>
                                      <p:to>
                                        <a:schemeClr val="bg1"/>
                                      </p:to>
                                    </p:animClr>
                                    <p:set>
                                      <p:cBhvr>
                                        <p:cTn id="91" dur="500" autoRev="1" fill="hold"/>
                                        <p:tgtEl>
                                          <p:spTgt spid="209094"/>
                                        </p:tgtEl>
                                        <p:attrNameLst>
                                          <p:attrName>fill.type</p:attrName>
                                        </p:attrNameLst>
                                      </p:cBhvr>
                                      <p:to>
                                        <p:strVal val="solid"/>
                                      </p:to>
                                    </p:set>
                                    <p:set>
                                      <p:cBhvr>
                                        <p:cTn id="92" dur="500" autoRev="1" fill="hold"/>
                                        <p:tgtEl>
                                          <p:spTgt spid="209094"/>
                                        </p:tgtEl>
                                        <p:attrNameLst>
                                          <p:attrName>fill.on</p:attrName>
                                        </p:attrNameLst>
                                      </p:cBhvr>
                                      <p:to>
                                        <p:strVal val="true"/>
                                      </p:to>
                                    </p:set>
                                  </p:childTnLst>
                                  <p:subTnLst>
                                    <p:set>
                                      <p:cBhvr override="childStyle">
                                        <p:cTn dur="1" fill="hold" display="0" masterRel="sameClick" afterEffect="1">
                                          <p:stCondLst>
                                            <p:cond evt="end" delay="0">
                                              <p:tn val="88"/>
                                            </p:cond>
                                          </p:stCondLst>
                                        </p:cTn>
                                        <p:tgtEl>
                                          <p:spTgt spid="209094"/>
                                        </p:tgtEl>
                                        <p:attrNameLst>
                                          <p:attrName>style.visibility</p:attrName>
                                        </p:attrNameLst>
                                      </p:cBhvr>
                                      <p:to>
                                        <p:strVal val="hidden"/>
                                      </p:to>
                                    </p:set>
                                  </p:subTnLst>
                                </p:cTn>
                              </p:par>
                              <p:par>
                                <p:cTn id="93" presetID="1" presetClass="entr" presetSubtype="0" fill="hold" grpId="0" nodeType="withEffect">
                                  <p:stCondLst>
                                    <p:cond delay="6300"/>
                                  </p:stCondLst>
                                  <p:childTnLst>
                                    <p:set>
                                      <p:cBhvr>
                                        <p:cTn id="94" dur="1" fill="hold">
                                          <p:stCondLst>
                                            <p:cond delay="0"/>
                                          </p:stCondLst>
                                        </p:cTn>
                                        <p:tgtEl>
                                          <p:spTgt spid="209115"/>
                                        </p:tgtEl>
                                        <p:attrNameLst>
                                          <p:attrName>style.visibility</p:attrName>
                                        </p:attrNameLst>
                                      </p:cBhvr>
                                      <p:to>
                                        <p:strVal val="visible"/>
                                      </p:to>
                                    </p:set>
                                  </p:childTnLst>
                                </p:cTn>
                              </p:par>
                              <p:par>
                                <p:cTn id="95" presetID="27" presetClass="emph" presetSubtype="0" repeatCount="4000" fill="hold" grpId="1" nodeType="withEffect">
                                  <p:stCondLst>
                                    <p:cond delay="5300"/>
                                  </p:stCondLst>
                                  <p:childTnLst>
                                    <p:animClr clrSpc="rgb" dir="cw">
                                      <p:cBhvr override="childStyle">
                                        <p:cTn id="96" dur="500" autoRev="1" fill="hold"/>
                                        <p:tgtEl>
                                          <p:spTgt spid="209095"/>
                                        </p:tgtEl>
                                        <p:attrNameLst>
                                          <p:attrName>style.color</p:attrName>
                                        </p:attrNameLst>
                                      </p:cBhvr>
                                      <p:to>
                                        <a:schemeClr val="bg1"/>
                                      </p:to>
                                    </p:animClr>
                                    <p:animClr clrSpc="rgb" dir="cw">
                                      <p:cBhvr>
                                        <p:cTn id="97" dur="500" autoRev="1" fill="hold"/>
                                        <p:tgtEl>
                                          <p:spTgt spid="209095"/>
                                        </p:tgtEl>
                                        <p:attrNameLst>
                                          <p:attrName>fillcolor</p:attrName>
                                        </p:attrNameLst>
                                      </p:cBhvr>
                                      <p:to>
                                        <a:schemeClr val="bg1"/>
                                      </p:to>
                                    </p:animClr>
                                    <p:set>
                                      <p:cBhvr>
                                        <p:cTn id="98" dur="500" autoRev="1" fill="hold"/>
                                        <p:tgtEl>
                                          <p:spTgt spid="209095"/>
                                        </p:tgtEl>
                                        <p:attrNameLst>
                                          <p:attrName>fill.type</p:attrName>
                                        </p:attrNameLst>
                                      </p:cBhvr>
                                      <p:to>
                                        <p:strVal val="solid"/>
                                      </p:to>
                                    </p:set>
                                    <p:set>
                                      <p:cBhvr>
                                        <p:cTn id="99" dur="500" autoRev="1" fill="hold"/>
                                        <p:tgtEl>
                                          <p:spTgt spid="209095"/>
                                        </p:tgtEl>
                                        <p:attrNameLst>
                                          <p:attrName>fill.on</p:attrName>
                                        </p:attrNameLst>
                                      </p:cBhvr>
                                      <p:to>
                                        <p:strVal val="true"/>
                                      </p:to>
                                    </p:set>
                                  </p:childTnLst>
                                  <p:subTnLst>
                                    <p:set>
                                      <p:cBhvr override="childStyle">
                                        <p:cTn dur="1" fill="hold" display="0" masterRel="sameClick" afterEffect="1">
                                          <p:stCondLst>
                                            <p:cond evt="end" delay="0">
                                              <p:tn val="95"/>
                                            </p:cond>
                                          </p:stCondLst>
                                        </p:cTn>
                                        <p:tgtEl>
                                          <p:spTgt spid="209095"/>
                                        </p:tgtEl>
                                        <p:attrNameLst>
                                          <p:attrName>style.visibility</p:attrName>
                                        </p:attrNameLst>
                                      </p:cBhvr>
                                      <p:to>
                                        <p:strVal val="hidden"/>
                                      </p:to>
                                    </p:set>
                                  </p:subTnLst>
                                </p:cTn>
                              </p:par>
                              <p:par>
                                <p:cTn id="100" presetID="1" presetClass="entr" presetSubtype="0" fill="hold" grpId="0" nodeType="withEffect">
                                  <p:stCondLst>
                                    <p:cond delay="7100"/>
                                  </p:stCondLst>
                                  <p:childTnLst>
                                    <p:set>
                                      <p:cBhvr>
                                        <p:cTn id="101" dur="1" fill="hold">
                                          <p:stCondLst>
                                            <p:cond delay="0"/>
                                          </p:stCondLst>
                                        </p:cTn>
                                        <p:tgtEl>
                                          <p:spTgt spid="209116"/>
                                        </p:tgtEl>
                                        <p:attrNameLst>
                                          <p:attrName>style.visibility</p:attrName>
                                        </p:attrNameLst>
                                      </p:cBhvr>
                                      <p:to>
                                        <p:strVal val="visible"/>
                                      </p:to>
                                    </p:set>
                                  </p:childTnLst>
                                </p:cTn>
                              </p:par>
                              <p:par>
                                <p:cTn id="102" presetID="27" presetClass="emph" presetSubtype="0" repeatCount="4000" fill="hold" grpId="1" nodeType="withEffect">
                                  <p:stCondLst>
                                    <p:cond delay="5400"/>
                                  </p:stCondLst>
                                  <p:childTnLst>
                                    <p:animClr clrSpc="rgb" dir="cw">
                                      <p:cBhvr override="childStyle">
                                        <p:cTn id="103" dur="500" autoRev="1" fill="hold"/>
                                        <p:tgtEl>
                                          <p:spTgt spid="209096"/>
                                        </p:tgtEl>
                                        <p:attrNameLst>
                                          <p:attrName>style.color</p:attrName>
                                        </p:attrNameLst>
                                      </p:cBhvr>
                                      <p:to>
                                        <a:schemeClr val="bg1"/>
                                      </p:to>
                                    </p:animClr>
                                    <p:animClr clrSpc="rgb" dir="cw">
                                      <p:cBhvr>
                                        <p:cTn id="104" dur="500" autoRev="1" fill="hold"/>
                                        <p:tgtEl>
                                          <p:spTgt spid="209096"/>
                                        </p:tgtEl>
                                        <p:attrNameLst>
                                          <p:attrName>fillcolor</p:attrName>
                                        </p:attrNameLst>
                                      </p:cBhvr>
                                      <p:to>
                                        <a:schemeClr val="bg1"/>
                                      </p:to>
                                    </p:animClr>
                                    <p:set>
                                      <p:cBhvr>
                                        <p:cTn id="105" dur="500" autoRev="1" fill="hold"/>
                                        <p:tgtEl>
                                          <p:spTgt spid="209096"/>
                                        </p:tgtEl>
                                        <p:attrNameLst>
                                          <p:attrName>fill.type</p:attrName>
                                        </p:attrNameLst>
                                      </p:cBhvr>
                                      <p:to>
                                        <p:strVal val="solid"/>
                                      </p:to>
                                    </p:set>
                                    <p:set>
                                      <p:cBhvr>
                                        <p:cTn id="106" dur="500" autoRev="1" fill="hold"/>
                                        <p:tgtEl>
                                          <p:spTgt spid="209096"/>
                                        </p:tgtEl>
                                        <p:attrNameLst>
                                          <p:attrName>fill.on</p:attrName>
                                        </p:attrNameLst>
                                      </p:cBhvr>
                                      <p:to>
                                        <p:strVal val="true"/>
                                      </p:to>
                                    </p:set>
                                  </p:childTnLst>
                                  <p:subTnLst>
                                    <p:set>
                                      <p:cBhvr override="childStyle">
                                        <p:cTn dur="1" fill="hold" display="0" masterRel="sameClick" afterEffect="1">
                                          <p:stCondLst>
                                            <p:cond evt="end" delay="0">
                                              <p:tn val="102"/>
                                            </p:cond>
                                          </p:stCondLst>
                                        </p:cTn>
                                        <p:tgtEl>
                                          <p:spTgt spid="209096"/>
                                        </p:tgtEl>
                                        <p:attrNameLst>
                                          <p:attrName>style.visibility</p:attrName>
                                        </p:attrNameLst>
                                      </p:cBhvr>
                                      <p:to>
                                        <p:strVal val="hidden"/>
                                      </p:to>
                                    </p:set>
                                  </p:subTnLst>
                                </p:cTn>
                              </p:par>
                              <p:par>
                                <p:cTn id="107" presetID="1" presetClass="entr" presetSubtype="0" fill="hold" grpId="0" nodeType="withEffect">
                                  <p:stCondLst>
                                    <p:cond delay="8000"/>
                                  </p:stCondLst>
                                  <p:childTnLst>
                                    <p:set>
                                      <p:cBhvr>
                                        <p:cTn id="108" dur="1" fill="hold">
                                          <p:stCondLst>
                                            <p:cond delay="0"/>
                                          </p:stCondLst>
                                        </p:cTn>
                                        <p:tgtEl>
                                          <p:spTgt spid="209117"/>
                                        </p:tgtEl>
                                        <p:attrNameLst>
                                          <p:attrName>style.visibility</p:attrName>
                                        </p:attrNameLst>
                                      </p:cBhvr>
                                      <p:to>
                                        <p:strVal val="visible"/>
                                      </p:to>
                                    </p:set>
                                  </p:childTnLst>
                                </p:cTn>
                              </p:par>
                              <p:par>
                                <p:cTn id="109" presetID="27" presetClass="emph" presetSubtype="0" repeatCount="4000" fill="hold" grpId="1" nodeType="withEffect">
                                  <p:stCondLst>
                                    <p:cond delay="5000"/>
                                  </p:stCondLst>
                                  <p:childTnLst>
                                    <p:animClr clrSpc="rgb" dir="cw">
                                      <p:cBhvr override="childStyle">
                                        <p:cTn id="110" dur="500" autoRev="1" fill="hold"/>
                                        <p:tgtEl>
                                          <p:spTgt spid="209097"/>
                                        </p:tgtEl>
                                        <p:attrNameLst>
                                          <p:attrName>style.color</p:attrName>
                                        </p:attrNameLst>
                                      </p:cBhvr>
                                      <p:to>
                                        <a:schemeClr val="bg1"/>
                                      </p:to>
                                    </p:animClr>
                                    <p:animClr clrSpc="rgb" dir="cw">
                                      <p:cBhvr>
                                        <p:cTn id="111" dur="500" autoRev="1" fill="hold"/>
                                        <p:tgtEl>
                                          <p:spTgt spid="209097"/>
                                        </p:tgtEl>
                                        <p:attrNameLst>
                                          <p:attrName>fillcolor</p:attrName>
                                        </p:attrNameLst>
                                      </p:cBhvr>
                                      <p:to>
                                        <a:schemeClr val="bg1"/>
                                      </p:to>
                                    </p:animClr>
                                    <p:set>
                                      <p:cBhvr>
                                        <p:cTn id="112" dur="500" autoRev="1" fill="hold"/>
                                        <p:tgtEl>
                                          <p:spTgt spid="209097"/>
                                        </p:tgtEl>
                                        <p:attrNameLst>
                                          <p:attrName>fill.type</p:attrName>
                                        </p:attrNameLst>
                                      </p:cBhvr>
                                      <p:to>
                                        <p:strVal val="solid"/>
                                      </p:to>
                                    </p:set>
                                    <p:set>
                                      <p:cBhvr>
                                        <p:cTn id="113" dur="500" autoRev="1" fill="hold"/>
                                        <p:tgtEl>
                                          <p:spTgt spid="209097"/>
                                        </p:tgtEl>
                                        <p:attrNameLst>
                                          <p:attrName>fill.on</p:attrName>
                                        </p:attrNameLst>
                                      </p:cBhvr>
                                      <p:to>
                                        <p:strVal val="true"/>
                                      </p:to>
                                    </p:set>
                                  </p:childTnLst>
                                  <p:subTnLst>
                                    <p:set>
                                      <p:cBhvr override="childStyle">
                                        <p:cTn dur="1" fill="hold" display="0" masterRel="sameClick" afterEffect="1">
                                          <p:stCondLst>
                                            <p:cond evt="end" delay="0">
                                              <p:tn val="109"/>
                                            </p:cond>
                                          </p:stCondLst>
                                        </p:cTn>
                                        <p:tgtEl>
                                          <p:spTgt spid="209097"/>
                                        </p:tgtEl>
                                        <p:attrNameLst>
                                          <p:attrName>style.visibility</p:attrName>
                                        </p:attrNameLst>
                                      </p:cBhvr>
                                      <p:to>
                                        <p:strVal val="hidden"/>
                                      </p:to>
                                    </p:set>
                                  </p:subTnLst>
                                </p:cTn>
                              </p:par>
                              <p:par>
                                <p:cTn id="114" presetID="1" presetClass="entr" presetSubtype="0" fill="hold" grpId="0" nodeType="withEffect">
                                  <p:stCondLst>
                                    <p:cond delay="9000"/>
                                  </p:stCondLst>
                                  <p:childTnLst>
                                    <p:set>
                                      <p:cBhvr>
                                        <p:cTn id="115" dur="1" fill="hold">
                                          <p:stCondLst>
                                            <p:cond delay="0"/>
                                          </p:stCondLst>
                                        </p:cTn>
                                        <p:tgtEl>
                                          <p:spTgt spid="209112"/>
                                        </p:tgtEl>
                                        <p:attrNameLst>
                                          <p:attrName>style.visibility</p:attrName>
                                        </p:attrNameLst>
                                      </p:cBhvr>
                                      <p:to>
                                        <p:strVal val="visible"/>
                                      </p:to>
                                    </p:set>
                                  </p:childTnLst>
                                </p:cTn>
                              </p:par>
                              <p:par>
                                <p:cTn id="116" presetID="27" presetClass="emph" presetSubtype="0" repeatCount="4000" fill="hold" grpId="1" nodeType="withEffect">
                                  <p:stCondLst>
                                    <p:cond delay="5100"/>
                                  </p:stCondLst>
                                  <p:childTnLst>
                                    <p:animClr clrSpc="rgb" dir="cw">
                                      <p:cBhvr override="childStyle">
                                        <p:cTn id="117" dur="500" autoRev="1" fill="hold"/>
                                        <p:tgtEl>
                                          <p:spTgt spid="209105"/>
                                        </p:tgtEl>
                                        <p:attrNameLst>
                                          <p:attrName>style.color</p:attrName>
                                        </p:attrNameLst>
                                      </p:cBhvr>
                                      <p:to>
                                        <a:schemeClr val="bg1"/>
                                      </p:to>
                                    </p:animClr>
                                    <p:animClr clrSpc="rgb" dir="cw">
                                      <p:cBhvr>
                                        <p:cTn id="118" dur="500" autoRev="1" fill="hold"/>
                                        <p:tgtEl>
                                          <p:spTgt spid="209105"/>
                                        </p:tgtEl>
                                        <p:attrNameLst>
                                          <p:attrName>fillcolor</p:attrName>
                                        </p:attrNameLst>
                                      </p:cBhvr>
                                      <p:to>
                                        <a:schemeClr val="bg1"/>
                                      </p:to>
                                    </p:animClr>
                                    <p:set>
                                      <p:cBhvr>
                                        <p:cTn id="119" dur="500" autoRev="1" fill="hold"/>
                                        <p:tgtEl>
                                          <p:spTgt spid="209105"/>
                                        </p:tgtEl>
                                        <p:attrNameLst>
                                          <p:attrName>fill.type</p:attrName>
                                        </p:attrNameLst>
                                      </p:cBhvr>
                                      <p:to>
                                        <p:strVal val="solid"/>
                                      </p:to>
                                    </p:set>
                                    <p:set>
                                      <p:cBhvr>
                                        <p:cTn id="120" dur="500" autoRev="1" fill="hold"/>
                                        <p:tgtEl>
                                          <p:spTgt spid="209105"/>
                                        </p:tgtEl>
                                        <p:attrNameLst>
                                          <p:attrName>fill.on</p:attrName>
                                        </p:attrNameLst>
                                      </p:cBhvr>
                                      <p:to>
                                        <p:strVal val="true"/>
                                      </p:to>
                                    </p:set>
                                  </p:childTnLst>
                                  <p:subTnLst>
                                    <p:set>
                                      <p:cBhvr override="childStyle">
                                        <p:cTn dur="1" fill="hold" display="0" masterRel="sameClick" afterEffect="1">
                                          <p:stCondLst>
                                            <p:cond evt="end" delay="0">
                                              <p:tn val="116"/>
                                            </p:cond>
                                          </p:stCondLst>
                                        </p:cTn>
                                        <p:tgtEl>
                                          <p:spTgt spid="209105"/>
                                        </p:tgtEl>
                                        <p:attrNameLst>
                                          <p:attrName>style.visibility</p:attrName>
                                        </p:attrNameLst>
                                      </p:cBhvr>
                                      <p:to>
                                        <p:strVal val="hidden"/>
                                      </p:to>
                                    </p:set>
                                  </p:subTnLst>
                                </p:cTn>
                              </p:par>
                              <p:par>
                                <p:cTn id="121" presetID="1" presetClass="entr" presetSubtype="0" fill="hold" grpId="0" nodeType="withEffect">
                                  <p:stCondLst>
                                    <p:cond delay="9500"/>
                                  </p:stCondLst>
                                  <p:childTnLst>
                                    <p:set>
                                      <p:cBhvr>
                                        <p:cTn id="122" dur="1" fill="hold">
                                          <p:stCondLst>
                                            <p:cond delay="0"/>
                                          </p:stCondLst>
                                        </p:cTn>
                                        <p:tgtEl>
                                          <p:spTgt spid="209118"/>
                                        </p:tgtEl>
                                        <p:attrNameLst>
                                          <p:attrName>style.visibility</p:attrName>
                                        </p:attrNameLst>
                                      </p:cBhvr>
                                      <p:to>
                                        <p:strVal val="visible"/>
                                      </p:to>
                                    </p:set>
                                  </p:childTnLst>
                                </p:cTn>
                              </p:par>
                              <p:par>
                                <p:cTn id="123" presetID="42" presetClass="path" presetSubtype="0" accel="50000" decel="50000" fill="hold" grpId="0" nodeType="withEffect">
                                  <p:stCondLst>
                                    <p:cond delay="5200"/>
                                  </p:stCondLst>
                                  <p:childTnLst>
                                    <p:animMotion origin="layout" path="M -0.00017 0.00093 L -0.00052 0.01436 " pathEditMode="relative" rAng="0" ptsTypes="AA">
                                      <p:cBhvr>
                                        <p:cTn id="124" dur="2000" fill="hold"/>
                                        <p:tgtEl>
                                          <p:spTgt spid="209089"/>
                                        </p:tgtEl>
                                        <p:attrNameLst>
                                          <p:attrName>ppt_x</p:attrName>
                                          <p:attrName>ppt_y</p:attrName>
                                        </p:attrNameLst>
                                      </p:cBhvr>
                                      <p:rCtr x="0" y="7"/>
                                    </p:animMotion>
                                  </p:childTnLst>
                                </p:cTn>
                              </p:par>
                              <p:par>
                                <p:cTn id="125" presetID="64" presetClass="path" presetSubtype="0" fill="hold" grpId="0" nodeType="withEffect">
                                  <p:stCondLst>
                                    <p:cond delay="5400"/>
                                  </p:stCondLst>
                                  <p:childTnLst>
                                    <p:animMotion origin="layout" path="M -2.22222E-6 -4.81481E-6 L -2.22222E-6 -0.01412 " pathEditMode="relative" rAng="0" ptsTypes="AA">
                                      <p:cBhvr>
                                        <p:cTn id="126" dur="2000" fill="hold"/>
                                        <p:tgtEl>
                                          <p:spTgt spid="209045"/>
                                        </p:tgtEl>
                                        <p:attrNameLst>
                                          <p:attrName>ppt_x</p:attrName>
                                          <p:attrName>ppt_y</p:attrName>
                                        </p:attrNameLst>
                                      </p:cBhvr>
                                      <p:rCtr x="0" y="-7"/>
                                    </p:animMotion>
                                  </p:childTnLst>
                                </p:cTn>
                              </p:par>
                              <p:par>
                                <p:cTn id="127" presetID="42" presetClass="path" presetSubtype="0" accel="50000" decel="50000" fill="hold" grpId="0" nodeType="withEffect">
                                  <p:stCondLst>
                                    <p:cond delay="5600"/>
                                  </p:stCondLst>
                                  <p:childTnLst>
                                    <p:animMotion origin="layout" path="M 3.61111E-6 -3.7037E-7 L 3.61111E-6 0.01944 " pathEditMode="relative" rAng="0" ptsTypes="AA">
                                      <p:cBhvr>
                                        <p:cTn id="128" dur="2000" fill="hold"/>
                                        <p:tgtEl>
                                          <p:spTgt spid="209048"/>
                                        </p:tgtEl>
                                        <p:attrNameLst>
                                          <p:attrName>ppt_x</p:attrName>
                                          <p:attrName>ppt_y</p:attrName>
                                        </p:attrNameLst>
                                      </p:cBhvr>
                                      <p:rCtr x="0" y="10"/>
                                    </p:animMotion>
                                  </p:childTnLst>
                                </p:cTn>
                              </p:par>
                              <p:par>
                                <p:cTn id="129" presetID="42" presetClass="path" presetSubtype="0" accel="50000" decel="50000" fill="hold" grpId="0" nodeType="withEffect">
                                  <p:stCondLst>
                                    <p:cond delay="6000"/>
                                  </p:stCondLst>
                                  <p:childTnLst>
                                    <p:animMotion origin="layout" path="M 2.77778E-7 -1.11111E-6 L -0.00035 0.02315 " pathEditMode="relative" rAng="0" ptsTypes="AA">
                                      <p:cBhvr>
                                        <p:cTn id="130" dur="2000" fill="hold"/>
                                        <p:tgtEl>
                                          <p:spTgt spid="209049"/>
                                        </p:tgtEl>
                                        <p:attrNameLst>
                                          <p:attrName>ppt_x</p:attrName>
                                          <p:attrName>ppt_y</p:attrName>
                                        </p:attrNameLst>
                                      </p:cBhvr>
                                      <p:rCtr x="0" y="12"/>
                                    </p:animMotion>
                                  </p:childTnLst>
                                </p:cTn>
                              </p:par>
                              <p:par>
                                <p:cTn id="131" presetID="64" presetClass="path" presetSubtype="0" fill="hold" grpId="0" nodeType="withEffect">
                                  <p:stCondLst>
                                    <p:cond delay="6200"/>
                                  </p:stCondLst>
                                  <p:childTnLst>
                                    <p:animMotion origin="layout" path="M 4.72222E-6 1.85185E-6 L 4.72222E-6 -0.01875 " pathEditMode="relative" rAng="0" ptsTypes="AA">
                                      <p:cBhvr>
                                        <p:cTn id="132" dur="2000" fill="hold"/>
                                        <p:tgtEl>
                                          <p:spTgt spid="209050"/>
                                        </p:tgtEl>
                                        <p:attrNameLst>
                                          <p:attrName>ppt_x</p:attrName>
                                          <p:attrName>ppt_y</p:attrName>
                                        </p:attrNameLst>
                                      </p:cBhvr>
                                      <p:rCtr x="0" y="-9"/>
                                    </p:animMotion>
                                  </p:childTnLst>
                                </p:cTn>
                              </p:par>
                              <p:par>
                                <p:cTn id="133" presetID="42" presetClass="path" presetSubtype="0" accel="50000" decel="50000" fill="hold" grpId="0" nodeType="withEffect">
                                  <p:stCondLst>
                                    <p:cond delay="6600"/>
                                  </p:stCondLst>
                                  <p:childTnLst>
                                    <p:animMotion origin="layout" path="M -5.55556E-7 -7.40741E-7 L -5.55556E-7 0.0169 " pathEditMode="relative" rAng="0" ptsTypes="AA">
                                      <p:cBhvr>
                                        <p:cTn id="134" dur="2000" fill="hold"/>
                                        <p:tgtEl>
                                          <p:spTgt spid="209051"/>
                                        </p:tgtEl>
                                        <p:attrNameLst>
                                          <p:attrName>ppt_x</p:attrName>
                                          <p:attrName>ppt_y</p:attrName>
                                        </p:attrNameLst>
                                      </p:cBhvr>
                                      <p:rCtr x="0" y="8"/>
                                    </p:animMotion>
                                  </p:childTnLst>
                                </p:cTn>
                              </p:par>
                              <p:par>
                                <p:cTn id="135" presetID="64" presetClass="path" presetSubtype="0" fill="hold" grpId="0" nodeType="withEffect">
                                  <p:stCondLst>
                                    <p:cond delay="6800"/>
                                  </p:stCondLst>
                                  <p:childTnLst>
                                    <p:animMotion origin="layout" path="M -4.72222E-6 -1.48148E-6 L 0.00035 -0.0169 " pathEditMode="relative" rAng="0" ptsTypes="AA">
                                      <p:cBhvr>
                                        <p:cTn id="136" dur="2000" fill="hold"/>
                                        <p:tgtEl>
                                          <p:spTgt spid="209053"/>
                                        </p:tgtEl>
                                        <p:attrNameLst>
                                          <p:attrName>ppt_x</p:attrName>
                                          <p:attrName>ppt_y</p:attrName>
                                        </p:attrNameLst>
                                      </p:cBhvr>
                                      <p:rCtr x="0" y="-9"/>
                                    </p:animMotion>
                                  </p:childTnLst>
                                </p:cTn>
                              </p:par>
                              <p:par>
                                <p:cTn id="137" presetID="42" presetClass="path" presetSubtype="0" accel="50000" decel="50000" fill="hold" grpId="0" nodeType="withEffect">
                                  <p:stCondLst>
                                    <p:cond delay="7000"/>
                                  </p:stCondLst>
                                  <p:childTnLst>
                                    <p:animMotion origin="layout" path="M -2.77778E-6 0 L -2.77778E-6 0.01806 " pathEditMode="relative" rAng="0" ptsTypes="AA">
                                      <p:cBhvr>
                                        <p:cTn id="138" dur="2000" fill="hold"/>
                                        <p:tgtEl>
                                          <p:spTgt spid="209054"/>
                                        </p:tgtEl>
                                        <p:attrNameLst>
                                          <p:attrName>ppt_x</p:attrName>
                                          <p:attrName>ppt_y</p:attrName>
                                        </p:attrNameLst>
                                      </p:cBhvr>
                                      <p:rCtr x="0" y="9"/>
                                    </p:animMotion>
                                  </p:childTnLst>
                                </p:cTn>
                              </p:par>
                              <p:par>
                                <p:cTn id="139" presetID="42" presetClass="path" presetSubtype="0" accel="50000" decel="50000" fill="hold" grpId="0" nodeType="withEffect">
                                  <p:stCondLst>
                                    <p:cond delay="7200"/>
                                  </p:stCondLst>
                                  <p:childTnLst>
                                    <p:animMotion origin="layout" path="M -2.5E-6 1.85185E-6 L -0.00052 0.01528 " pathEditMode="relative" rAng="0" ptsTypes="AA">
                                      <p:cBhvr>
                                        <p:cTn id="140" dur="2000" fill="hold"/>
                                        <p:tgtEl>
                                          <p:spTgt spid="209055"/>
                                        </p:tgtEl>
                                        <p:attrNameLst>
                                          <p:attrName>ppt_x</p:attrName>
                                          <p:attrName>ppt_y</p:attrName>
                                        </p:attrNameLst>
                                      </p:cBhvr>
                                      <p:rCtr x="0" y="8"/>
                                    </p:animMotion>
                                  </p:childTnLst>
                                </p:cTn>
                              </p:par>
                              <p:par>
                                <p:cTn id="141" presetID="64" presetClass="path" presetSubtype="0" fill="hold" grpId="0" nodeType="withEffect">
                                  <p:stCondLst>
                                    <p:cond delay="7400"/>
                                  </p:stCondLst>
                                  <p:childTnLst>
                                    <p:animMotion origin="layout" path="M 4.72222E-6 -7.40741E-7 L 4.72222E-6 -0.0118 " pathEditMode="relative" rAng="0" ptsTypes="AA">
                                      <p:cBhvr>
                                        <p:cTn id="142" dur="2000" fill="hold"/>
                                        <p:tgtEl>
                                          <p:spTgt spid="209056"/>
                                        </p:tgtEl>
                                        <p:attrNameLst>
                                          <p:attrName>ppt_x</p:attrName>
                                          <p:attrName>ppt_y</p:attrName>
                                        </p:attrNameLst>
                                      </p:cBhvr>
                                      <p:rCtr x="0" y="-6"/>
                                    </p:animMotion>
                                  </p:childTnLst>
                                </p:cTn>
                              </p:par>
                              <p:par>
                                <p:cTn id="143" presetID="64" presetClass="path" presetSubtype="0" fill="hold" grpId="0" nodeType="withEffect">
                                  <p:stCondLst>
                                    <p:cond delay="7700"/>
                                  </p:stCondLst>
                                  <p:childTnLst>
                                    <p:animMotion origin="layout" path="M 3.88889E-6 0.00556 L 3.88889E-6 -0.00578 " pathEditMode="relative" rAng="0" ptsTypes="AA">
                                      <p:cBhvr>
                                        <p:cTn id="144" dur="2000" fill="hold"/>
                                        <p:tgtEl>
                                          <p:spTgt spid="209058"/>
                                        </p:tgtEl>
                                        <p:attrNameLst>
                                          <p:attrName>ppt_x</p:attrName>
                                          <p:attrName>ppt_y</p:attrName>
                                        </p:attrNameLst>
                                      </p:cBhvr>
                                      <p:rCtr x="0" y="-6"/>
                                    </p:animMotion>
                                  </p:childTnLst>
                                </p:cTn>
                              </p:par>
                              <p:par>
                                <p:cTn id="145" presetID="42" presetClass="path" presetSubtype="0" accel="50000" decel="50000" fill="hold" grpId="1" nodeType="withEffect">
                                  <p:stCondLst>
                                    <p:cond delay="4800"/>
                                  </p:stCondLst>
                                  <p:childTnLst>
                                    <p:animMotion origin="layout" path="M 0.00105 -0.04098 L 0.00053 4.44444E-6 " pathEditMode="relative" rAng="0" ptsTypes="AA">
                                      <p:cBhvr>
                                        <p:cTn id="146" dur="2000" fill="hold"/>
                                        <p:tgtEl>
                                          <p:spTgt spid="208920"/>
                                        </p:tgtEl>
                                        <p:attrNameLst>
                                          <p:attrName>ppt_x</p:attrName>
                                          <p:attrName>ppt_y</p:attrName>
                                        </p:attrNameLst>
                                      </p:cBhvr>
                                      <p:rCtr x="0" y="20"/>
                                    </p:animMotion>
                                  </p:childTnLst>
                                </p:cTn>
                              </p:par>
                              <p:par>
                                <p:cTn id="147" presetID="64" presetClass="path" presetSubtype="0" accel="50000" decel="50000" fill="hold" grpId="1" nodeType="withEffect">
                                  <p:stCondLst>
                                    <p:cond delay="5000"/>
                                  </p:stCondLst>
                                  <p:childTnLst>
                                    <p:animMotion origin="layout" path="M 3.33333E-6 0.03333 L 3.33333E-6 2.59259E-6 " pathEditMode="relative" rAng="0" ptsTypes="AA">
                                      <p:cBhvr>
                                        <p:cTn id="148" dur="2000" fill="hold"/>
                                        <p:tgtEl>
                                          <p:spTgt spid="208915"/>
                                        </p:tgtEl>
                                        <p:attrNameLst>
                                          <p:attrName>ppt_x</p:attrName>
                                          <p:attrName>ppt_y</p:attrName>
                                        </p:attrNameLst>
                                      </p:cBhvr>
                                      <p:rCtr x="0" y="-17"/>
                                    </p:animMotion>
                                  </p:childTnLst>
                                </p:cTn>
                              </p:par>
                              <p:par>
                                <p:cTn id="149" presetID="64" presetClass="path" presetSubtype="0" accel="50000" decel="50000" fill="hold" grpId="1" nodeType="withEffect">
                                  <p:stCondLst>
                                    <p:cond delay="5200"/>
                                  </p:stCondLst>
                                  <p:childTnLst>
                                    <p:animMotion origin="layout" path="M -0.00052 0.01528 L -0.00104 -2.59259E-6 " pathEditMode="relative" rAng="0" ptsTypes="AA">
                                      <p:cBhvr>
                                        <p:cTn id="150" dur="2000" fill="hold"/>
                                        <p:tgtEl>
                                          <p:spTgt spid="209014"/>
                                        </p:tgtEl>
                                        <p:attrNameLst>
                                          <p:attrName>ppt_x</p:attrName>
                                          <p:attrName>ppt_y</p:attrName>
                                        </p:attrNameLst>
                                      </p:cBhvr>
                                      <p:rCtr x="0" y="-8"/>
                                    </p:animMotion>
                                  </p:childTnLst>
                                </p:cTn>
                              </p:par>
                              <p:par>
                                <p:cTn id="151" presetID="64" presetClass="path" presetSubtype="0" accel="50000" decel="50000" fill="hold" grpId="1" nodeType="withEffect">
                                  <p:stCondLst>
                                    <p:cond delay="5200"/>
                                  </p:stCondLst>
                                  <p:childTnLst>
                                    <p:animMotion origin="layout" path="M 1.66667E-6 0.04445 L -0.00018 0.00093 " pathEditMode="relative" rAng="0" ptsTypes="AA">
                                      <p:cBhvr>
                                        <p:cTn id="152" dur="2000" fill="hold"/>
                                        <p:tgtEl>
                                          <p:spTgt spid="209028"/>
                                        </p:tgtEl>
                                        <p:attrNameLst>
                                          <p:attrName>ppt_x</p:attrName>
                                          <p:attrName>ppt_y</p:attrName>
                                        </p:attrNameLst>
                                      </p:cBhvr>
                                      <p:rCtr x="0" y="-22"/>
                                    </p:animMotion>
                                  </p:childTnLst>
                                </p:cTn>
                              </p:par>
                              <p:par>
                                <p:cTn id="153" presetID="42" presetClass="path" presetSubtype="0" accel="50000" decel="50000" fill="hold" grpId="1" nodeType="withEffect">
                                  <p:stCondLst>
                                    <p:cond delay="5400"/>
                                  </p:stCondLst>
                                  <p:childTnLst>
                                    <p:animMotion origin="layout" path="M -3.61111E-6 -0.0243 L -3.61111E-6 0.00417 " pathEditMode="relative" rAng="0" ptsTypes="AA">
                                      <p:cBhvr>
                                        <p:cTn id="154" dur="2000" fill="hold"/>
                                        <p:tgtEl>
                                          <p:spTgt spid="209013"/>
                                        </p:tgtEl>
                                        <p:attrNameLst>
                                          <p:attrName>ppt_x</p:attrName>
                                          <p:attrName>ppt_y</p:attrName>
                                        </p:attrNameLst>
                                      </p:cBhvr>
                                      <p:rCtr x="0" y="14"/>
                                    </p:animMotion>
                                  </p:childTnLst>
                                </p:cTn>
                              </p:par>
                              <p:par>
                                <p:cTn id="155" presetID="42" presetClass="path" presetSubtype="0" accel="50000" decel="50000" fill="hold" grpId="1" nodeType="withEffect">
                                  <p:stCondLst>
                                    <p:cond delay="5600"/>
                                  </p:stCondLst>
                                  <p:childTnLst>
                                    <p:animMotion origin="layout" path="M 5.55556E-7 -0.01412 L 5.55556E-7 0.0044 " pathEditMode="relative" rAng="0" ptsTypes="AA">
                                      <p:cBhvr>
                                        <p:cTn id="156" dur="2000" fill="hold"/>
                                        <p:tgtEl>
                                          <p:spTgt spid="209015"/>
                                        </p:tgtEl>
                                        <p:attrNameLst>
                                          <p:attrName>ppt_x</p:attrName>
                                          <p:attrName>ppt_y</p:attrName>
                                        </p:attrNameLst>
                                      </p:cBhvr>
                                      <p:rCtr x="0" y="9"/>
                                    </p:animMotion>
                                  </p:childTnLst>
                                </p:cTn>
                              </p:par>
                              <p:par>
                                <p:cTn id="157" presetID="42" presetClass="path" presetSubtype="0" accel="50000" decel="50000" fill="hold" grpId="1" nodeType="withEffect">
                                  <p:stCondLst>
                                    <p:cond delay="5800"/>
                                  </p:stCondLst>
                                  <p:childTnLst>
                                    <p:animMotion origin="layout" path="M 0.00105 -0.04098 L 0.00053 4.44444E-6 " pathEditMode="relative" rAng="0" ptsTypes="AA">
                                      <p:cBhvr>
                                        <p:cTn id="158" dur="2000" fill="hold"/>
                                        <p:tgtEl>
                                          <p:spTgt spid="209016"/>
                                        </p:tgtEl>
                                        <p:attrNameLst>
                                          <p:attrName>ppt_x</p:attrName>
                                          <p:attrName>ppt_y</p:attrName>
                                        </p:attrNameLst>
                                      </p:cBhvr>
                                      <p:rCtr x="0" y="20"/>
                                    </p:animMotion>
                                  </p:childTnLst>
                                </p:cTn>
                              </p:par>
                              <p:par>
                                <p:cTn id="159" presetID="64" presetClass="path" presetSubtype="0" accel="50000" decel="50000" fill="hold" grpId="1" nodeType="withEffect">
                                  <p:stCondLst>
                                    <p:cond delay="5800"/>
                                  </p:stCondLst>
                                  <p:childTnLst>
                                    <p:animMotion origin="layout" path="M 3.33333E-6 0.03333 L 3.33333E-6 2.59259E-6 " pathEditMode="relative" rAng="0" ptsTypes="AA">
                                      <p:cBhvr>
                                        <p:cTn id="160" dur="2000" fill="hold"/>
                                        <p:tgtEl>
                                          <p:spTgt spid="209018"/>
                                        </p:tgtEl>
                                        <p:attrNameLst>
                                          <p:attrName>ppt_x</p:attrName>
                                          <p:attrName>ppt_y</p:attrName>
                                        </p:attrNameLst>
                                      </p:cBhvr>
                                      <p:rCtr x="0" y="-17"/>
                                    </p:animMotion>
                                  </p:childTnLst>
                                </p:cTn>
                              </p:par>
                              <p:par>
                                <p:cTn id="161" presetID="42" presetClass="path" presetSubtype="0" accel="50000" decel="50000" fill="hold" grpId="1" nodeType="withEffect">
                                  <p:stCondLst>
                                    <p:cond delay="6000"/>
                                  </p:stCondLst>
                                  <p:childTnLst>
                                    <p:animMotion origin="layout" path="M -3.61111E-6 -0.0243 L -3.61111E-6 0.00417 " pathEditMode="relative" rAng="0" ptsTypes="AA">
                                      <p:cBhvr>
                                        <p:cTn id="162" dur="2000" fill="hold"/>
                                        <p:tgtEl>
                                          <p:spTgt spid="209017"/>
                                        </p:tgtEl>
                                        <p:attrNameLst>
                                          <p:attrName>ppt_x</p:attrName>
                                          <p:attrName>ppt_y</p:attrName>
                                        </p:attrNameLst>
                                      </p:cBhvr>
                                      <p:rCtr x="0" y="14"/>
                                    </p:animMotion>
                                  </p:childTnLst>
                                </p:cTn>
                              </p:par>
                              <p:par>
                                <p:cTn id="163" presetID="64" presetClass="path" presetSubtype="0" accel="50000" decel="50000" fill="hold" grpId="1" nodeType="withEffect">
                                  <p:stCondLst>
                                    <p:cond delay="6200"/>
                                  </p:stCondLst>
                                  <p:childTnLst>
                                    <p:animMotion origin="layout" path="M 3.33333E-6 0.03333 L 3.33333E-6 2.59259E-6 " pathEditMode="relative" rAng="0" ptsTypes="AA">
                                      <p:cBhvr>
                                        <p:cTn id="164" dur="2000" fill="hold"/>
                                        <p:tgtEl>
                                          <p:spTgt spid="209019"/>
                                        </p:tgtEl>
                                        <p:attrNameLst>
                                          <p:attrName>ppt_x</p:attrName>
                                          <p:attrName>ppt_y</p:attrName>
                                        </p:attrNameLst>
                                      </p:cBhvr>
                                      <p:rCtr x="0" y="-17"/>
                                    </p:animMotion>
                                  </p:childTnLst>
                                </p:cTn>
                              </p:par>
                              <p:par>
                                <p:cTn id="165" presetID="42" presetClass="path" presetSubtype="0" accel="50000" decel="50000" fill="hold" grpId="1" nodeType="withEffect">
                                  <p:stCondLst>
                                    <p:cond delay="6400"/>
                                  </p:stCondLst>
                                  <p:childTnLst>
                                    <p:animMotion origin="layout" path="M -1.38889E-6 -0.03217 L -1.38889E-6 0.00324 " pathEditMode="relative" rAng="0" ptsTypes="AA">
                                      <p:cBhvr>
                                        <p:cTn id="166" dur="2000" fill="hold"/>
                                        <p:tgtEl>
                                          <p:spTgt spid="209020"/>
                                        </p:tgtEl>
                                        <p:attrNameLst>
                                          <p:attrName>ppt_x</p:attrName>
                                          <p:attrName>ppt_y</p:attrName>
                                        </p:attrNameLst>
                                      </p:cBhvr>
                                      <p:rCtr x="0" y="18"/>
                                    </p:animMotion>
                                  </p:childTnLst>
                                </p:cTn>
                              </p:par>
                              <p:par>
                                <p:cTn id="167" presetID="42" presetClass="path" presetSubtype="0" accel="50000" decel="50000" fill="hold" grpId="1" nodeType="withEffect">
                                  <p:stCondLst>
                                    <p:cond delay="6600"/>
                                  </p:stCondLst>
                                  <p:childTnLst>
                                    <p:animMotion origin="layout" path="M 5.55556E-7 -0.01412 L 5.55556E-7 0.0044 " pathEditMode="relative" rAng="0" ptsTypes="AA">
                                      <p:cBhvr>
                                        <p:cTn id="168" dur="2000" fill="hold"/>
                                        <p:tgtEl>
                                          <p:spTgt spid="209022"/>
                                        </p:tgtEl>
                                        <p:attrNameLst>
                                          <p:attrName>ppt_x</p:attrName>
                                          <p:attrName>ppt_y</p:attrName>
                                        </p:attrNameLst>
                                      </p:cBhvr>
                                      <p:rCtr x="0" y="9"/>
                                    </p:animMotion>
                                  </p:childTnLst>
                                </p:cTn>
                              </p:par>
                              <p:par>
                                <p:cTn id="169" presetID="64" presetClass="path" presetSubtype="0" accel="50000" decel="50000" fill="hold" grpId="1" nodeType="withEffect">
                                  <p:stCondLst>
                                    <p:cond delay="6800"/>
                                  </p:stCondLst>
                                  <p:childTnLst>
                                    <p:animMotion origin="layout" path="M 2.22222E-6 0.02569 L 2.22222E-6 7.40741E-7 " pathEditMode="relative" rAng="0" ptsTypes="AA">
                                      <p:cBhvr>
                                        <p:cTn id="170" dur="2000" fill="hold"/>
                                        <p:tgtEl>
                                          <p:spTgt spid="209021"/>
                                        </p:tgtEl>
                                        <p:attrNameLst>
                                          <p:attrName>ppt_x</p:attrName>
                                          <p:attrName>ppt_y</p:attrName>
                                        </p:attrNameLst>
                                      </p:cBhvr>
                                      <p:rCtr x="0" y="-13"/>
                                    </p:animMotion>
                                  </p:childTnLst>
                                </p:cTn>
                              </p:par>
                              <p:par>
                                <p:cTn id="171" presetID="42" presetClass="path" presetSubtype="0" accel="50000" decel="50000" fill="hold" grpId="1" nodeType="withEffect">
                                  <p:stCondLst>
                                    <p:cond delay="7000"/>
                                  </p:stCondLst>
                                  <p:childTnLst>
                                    <p:animMotion origin="layout" path="M 0.00105 -0.04098 L 0.00053 4.44444E-6 " pathEditMode="relative" rAng="0" ptsTypes="AA">
                                      <p:cBhvr>
                                        <p:cTn id="172" dur="2000" fill="hold"/>
                                        <p:tgtEl>
                                          <p:spTgt spid="209023"/>
                                        </p:tgtEl>
                                        <p:attrNameLst>
                                          <p:attrName>ppt_x</p:attrName>
                                          <p:attrName>ppt_y</p:attrName>
                                        </p:attrNameLst>
                                      </p:cBhvr>
                                      <p:rCtr x="0" y="20"/>
                                    </p:animMotion>
                                  </p:childTnLst>
                                </p:cTn>
                              </p:par>
                              <p:par>
                                <p:cTn id="173" presetID="64" presetClass="path" presetSubtype="0" accel="50000" decel="50000" fill="hold" grpId="1" nodeType="withEffect">
                                  <p:stCondLst>
                                    <p:cond delay="7000"/>
                                  </p:stCondLst>
                                  <p:childTnLst>
                                    <p:animMotion origin="layout" path="M 1.66667E-6 0.04445 L -0.00018 0.00093 " pathEditMode="relative" rAng="0" ptsTypes="AA">
                                      <p:cBhvr>
                                        <p:cTn id="174" dur="2000" fill="hold"/>
                                        <p:tgtEl>
                                          <p:spTgt spid="209024"/>
                                        </p:tgtEl>
                                        <p:attrNameLst>
                                          <p:attrName>ppt_x</p:attrName>
                                          <p:attrName>ppt_y</p:attrName>
                                        </p:attrNameLst>
                                      </p:cBhvr>
                                      <p:rCtr x="0" y="-22"/>
                                    </p:animMotion>
                                  </p:childTnLst>
                                </p:cTn>
                              </p:par>
                              <p:par>
                                <p:cTn id="175" presetID="64" presetClass="path" presetSubtype="0" accel="50000" decel="50000" fill="hold" grpId="1" nodeType="withEffect">
                                  <p:stCondLst>
                                    <p:cond delay="7200"/>
                                  </p:stCondLst>
                                  <p:childTnLst>
                                    <p:animMotion origin="layout" path="M -0.00052 0.01528 L -0.00104 -2.59259E-6 " pathEditMode="relative" rAng="0" ptsTypes="AA">
                                      <p:cBhvr>
                                        <p:cTn id="176" dur="2000" fill="hold"/>
                                        <p:tgtEl>
                                          <p:spTgt spid="209025"/>
                                        </p:tgtEl>
                                        <p:attrNameLst>
                                          <p:attrName>ppt_x</p:attrName>
                                          <p:attrName>ppt_y</p:attrName>
                                        </p:attrNameLst>
                                      </p:cBhvr>
                                      <p:rCtr x="0" y="-8"/>
                                    </p:animMotion>
                                  </p:childTnLst>
                                </p:cTn>
                              </p:par>
                              <p:par>
                                <p:cTn id="177" presetID="42" presetClass="path" presetSubtype="0" accel="50000" decel="50000" fill="hold" grpId="1" nodeType="withEffect">
                                  <p:stCondLst>
                                    <p:cond delay="7400"/>
                                  </p:stCondLst>
                                  <p:childTnLst>
                                    <p:animMotion origin="layout" path="M -1.38889E-6 -0.03217 L -1.38889E-6 0.00324 " pathEditMode="relative" rAng="0" ptsTypes="AA">
                                      <p:cBhvr>
                                        <p:cTn id="178" dur="2000" fill="hold"/>
                                        <p:tgtEl>
                                          <p:spTgt spid="209026"/>
                                        </p:tgtEl>
                                        <p:attrNameLst>
                                          <p:attrName>ppt_x</p:attrName>
                                          <p:attrName>ppt_y</p:attrName>
                                        </p:attrNameLst>
                                      </p:cBhvr>
                                      <p:rCtr x="0" y="18"/>
                                    </p:animMotion>
                                  </p:childTnLst>
                                </p:cTn>
                              </p:par>
                              <p:par>
                                <p:cTn id="179" presetID="64" presetClass="path" presetSubtype="0" accel="50000" decel="50000" fill="hold" grpId="1" nodeType="withEffect">
                                  <p:stCondLst>
                                    <p:cond delay="7400"/>
                                  </p:stCondLst>
                                  <p:childTnLst>
                                    <p:animMotion origin="layout" path="M 8.33333E-7 0.03935 L 0.00017 0.00093 " pathEditMode="relative" rAng="0" ptsTypes="AA">
                                      <p:cBhvr>
                                        <p:cTn id="180" dur="2000" fill="hold"/>
                                        <p:tgtEl>
                                          <p:spTgt spid="209027"/>
                                        </p:tgtEl>
                                        <p:attrNameLst>
                                          <p:attrName>ppt_x</p:attrName>
                                          <p:attrName>ppt_y</p:attrName>
                                        </p:attrNameLst>
                                      </p:cBhvr>
                                      <p:rCtr x="0" y="-19"/>
                                    </p:animMotion>
                                  </p:childTnLst>
                                </p:cTn>
                              </p:par>
                              <p:par>
                                <p:cTn id="181" presetID="42" presetClass="path" presetSubtype="0" accel="50000" decel="50000" fill="hold" grpId="1" nodeType="withEffect">
                                  <p:stCondLst>
                                    <p:cond delay="7600"/>
                                  </p:stCondLst>
                                  <p:childTnLst>
                                    <p:animMotion origin="layout" path="M 5.55556E-7 -0.01412 L 5.55556E-7 0.0044 " pathEditMode="relative" rAng="0" ptsTypes="AA">
                                      <p:cBhvr>
                                        <p:cTn id="182" dur="2000" fill="hold"/>
                                        <p:tgtEl>
                                          <p:spTgt spid="209029"/>
                                        </p:tgtEl>
                                        <p:attrNameLst>
                                          <p:attrName>ppt_x</p:attrName>
                                          <p:attrName>ppt_y</p:attrName>
                                        </p:attrNameLst>
                                      </p:cBhvr>
                                      <p:rCtr x="0" y="9"/>
                                    </p:animMotion>
                                  </p:childTnLst>
                                </p:cTn>
                              </p:par>
                              <p:par>
                                <p:cTn id="183" presetID="42" presetClass="path" presetSubtype="0" accel="50000" decel="50000" fill="hold" grpId="1" nodeType="withEffect">
                                  <p:stCondLst>
                                    <p:cond delay="7700"/>
                                  </p:stCondLst>
                                  <p:childTnLst>
                                    <p:animMotion origin="layout" path="M 0.00105 -0.04098 L 0.00053 4.44444E-6 " pathEditMode="relative" rAng="0" ptsTypes="AA">
                                      <p:cBhvr>
                                        <p:cTn id="184" dur="2000" fill="hold"/>
                                        <p:tgtEl>
                                          <p:spTgt spid="209030"/>
                                        </p:tgtEl>
                                        <p:attrNameLst>
                                          <p:attrName>ppt_x</p:attrName>
                                          <p:attrName>ppt_y</p:attrName>
                                        </p:attrNameLst>
                                      </p:cBhvr>
                                      <p:rCtr x="0" y="20"/>
                                    </p:animMotion>
                                  </p:childTnLst>
                                </p:cTn>
                              </p:par>
                              <p:par>
                                <p:cTn id="185" presetID="64" presetClass="path" presetSubtype="0" accel="50000" decel="50000" fill="hold" grpId="1" nodeType="withEffect">
                                  <p:stCondLst>
                                    <p:cond delay="8000"/>
                                  </p:stCondLst>
                                  <p:childTnLst>
                                    <p:animMotion origin="layout" path="M 2.22222E-6 0.02569 L 2.22222E-6 7.40741E-7 " pathEditMode="relative" rAng="0" ptsTypes="AA">
                                      <p:cBhvr>
                                        <p:cTn id="186" dur="2000" fill="hold"/>
                                        <p:tgtEl>
                                          <p:spTgt spid="209031"/>
                                        </p:tgtEl>
                                        <p:attrNameLst>
                                          <p:attrName>ppt_x</p:attrName>
                                          <p:attrName>ppt_y</p:attrName>
                                        </p:attrNameLst>
                                      </p:cBhvr>
                                      <p:rCtr x="0" y="-13"/>
                                    </p:animMotion>
                                  </p:childTnLst>
                                </p:cTn>
                              </p:par>
                              <p:par>
                                <p:cTn id="187" presetID="42" presetClass="path" presetSubtype="0" accel="50000" decel="50000" fill="hold" grpId="1" nodeType="withEffect">
                                  <p:stCondLst>
                                    <p:cond delay="8200"/>
                                  </p:stCondLst>
                                  <p:childTnLst>
                                    <p:animMotion origin="layout" path="M -3.61111E-6 -0.0243 L -3.61111E-6 0.00417 " pathEditMode="relative" rAng="0" ptsTypes="AA">
                                      <p:cBhvr>
                                        <p:cTn id="188" dur="2000" fill="hold"/>
                                        <p:tgtEl>
                                          <p:spTgt spid="209032"/>
                                        </p:tgtEl>
                                        <p:attrNameLst>
                                          <p:attrName>ppt_x</p:attrName>
                                          <p:attrName>ppt_y</p:attrName>
                                        </p:attrNameLst>
                                      </p:cBhvr>
                                      <p:rCtr x="0" y="14"/>
                                    </p:animMotion>
                                  </p:childTnLst>
                                </p:cTn>
                              </p:par>
                              <p:par>
                                <p:cTn id="189" presetID="64" presetClass="path" presetSubtype="0" accel="50000" decel="50000" fill="hold" grpId="1" nodeType="withEffect">
                                  <p:stCondLst>
                                    <p:cond delay="8200"/>
                                  </p:stCondLst>
                                  <p:childTnLst>
                                    <p:animMotion origin="layout" path="M 1.66667E-6 0.04445 L -0.00018 0.00093 " pathEditMode="relative" rAng="0" ptsTypes="AA">
                                      <p:cBhvr>
                                        <p:cTn id="190" dur="2000" fill="hold"/>
                                        <p:tgtEl>
                                          <p:spTgt spid="209034"/>
                                        </p:tgtEl>
                                        <p:attrNameLst>
                                          <p:attrName>ppt_x</p:attrName>
                                          <p:attrName>ppt_y</p:attrName>
                                        </p:attrNameLst>
                                      </p:cBhvr>
                                      <p:rCtr x="0" y="-22"/>
                                    </p:animMotion>
                                  </p:childTnLst>
                                </p:cTn>
                              </p:par>
                              <p:par>
                                <p:cTn id="191" presetID="64" presetClass="path" presetSubtype="0" accel="50000" decel="50000" fill="hold" grpId="1" nodeType="withEffect">
                                  <p:stCondLst>
                                    <p:cond delay="8400"/>
                                  </p:stCondLst>
                                  <p:childTnLst>
                                    <p:animMotion origin="layout" path="M -0.00052 0.01528 L -0.00104 -2.59259E-6 " pathEditMode="relative" rAng="0" ptsTypes="AA">
                                      <p:cBhvr>
                                        <p:cTn id="192" dur="2000" fill="hold"/>
                                        <p:tgtEl>
                                          <p:spTgt spid="209033"/>
                                        </p:tgtEl>
                                        <p:attrNameLst>
                                          <p:attrName>ppt_x</p:attrName>
                                          <p:attrName>ppt_y</p:attrName>
                                        </p:attrNameLst>
                                      </p:cBhvr>
                                      <p:rCtr x="0" y="-8"/>
                                    </p:animMotion>
                                  </p:childTnLst>
                                </p:cTn>
                              </p:par>
                            </p:childTnLst>
                          </p:cTn>
                        </p:par>
                      </p:childTnLst>
                    </p:cTn>
                  </p:par>
                  <p:par>
                    <p:cTn id="193" fill="hold">
                      <p:stCondLst>
                        <p:cond delay="indefinite"/>
                      </p:stCondLst>
                      <p:childTnLst>
                        <p:par>
                          <p:cTn id="194" fill="hold">
                            <p:stCondLst>
                              <p:cond delay="0"/>
                            </p:stCondLst>
                            <p:childTnLst>
                              <p:par>
                                <p:cTn id="195" presetID="64" presetClass="path" presetSubtype="0" accel="50000" decel="50000" fill="hold" nodeType="clickEffect">
                                  <p:stCondLst>
                                    <p:cond delay="0"/>
                                  </p:stCondLst>
                                  <p:childTnLst>
                                    <p:animMotion origin="layout" path="M -0.00052 0.01435 L -0.00104 -0.00092 " pathEditMode="relative" rAng="0" ptsTypes="AA">
                                      <p:cBhvr>
                                        <p:cTn id="196" dur="2000" fill="hold"/>
                                        <p:tgtEl>
                                          <p:spTgt spid="209044"/>
                                        </p:tgtEl>
                                        <p:attrNameLst>
                                          <p:attrName>ppt_x</p:attrName>
                                          <p:attrName>ppt_y</p:attrName>
                                        </p:attrNameLst>
                                      </p:cBhvr>
                                      <p:rCtr x="0" y="-8"/>
                                    </p:animMotion>
                                  </p:childTnLst>
                                </p:cTn>
                              </p:par>
                              <p:par>
                                <p:cTn id="197" presetID="63" presetClass="path" presetSubtype="0" fill="hold" nodeType="withEffect">
                                  <p:stCondLst>
                                    <p:cond delay="0"/>
                                  </p:stCondLst>
                                  <p:childTnLst>
                                    <p:animMotion origin="layout" path="M 0.67327 1.11022E-16 L 1.38524 1.11022E-16 " pathEditMode="relative" rAng="0" ptsTypes="AA">
                                      <p:cBhvr>
                                        <p:cTn id="198" dur="8000" fill="hold"/>
                                        <p:tgtEl>
                                          <p:spTgt spid="2"/>
                                        </p:tgtEl>
                                        <p:attrNameLst>
                                          <p:attrName>ppt_x</p:attrName>
                                          <p:attrName>ppt_y</p:attrName>
                                        </p:attrNameLst>
                                      </p:cBhvr>
                                      <p:rCtr x="356" y="0"/>
                                    </p:animMotion>
                                  </p:childTnLst>
                                </p:cTn>
                              </p:par>
                              <p:par>
                                <p:cTn id="199" presetID="22" presetClass="exit" presetSubtype="8" fill="hold" grpId="0" nodeType="withEffect">
                                  <p:stCondLst>
                                    <p:cond delay="0"/>
                                  </p:stCondLst>
                                  <p:childTnLst>
                                    <p:animEffect transition="out" filter="wipe(left)">
                                      <p:cBhvr>
                                        <p:cTn id="200" dur="6300"/>
                                        <p:tgtEl>
                                          <p:spTgt spid="209111"/>
                                        </p:tgtEl>
                                      </p:cBhvr>
                                    </p:animEffect>
                                    <p:set>
                                      <p:cBhvr>
                                        <p:cTn id="201" dur="1" fill="hold">
                                          <p:stCondLst>
                                            <p:cond delay="6299"/>
                                          </p:stCondLst>
                                        </p:cTn>
                                        <p:tgtEl>
                                          <p:spTgt spid="209111"/>
                                        </p:tgtEl>
                                        <p:attrNameLst>
                                          <p:attrName>style.visibility</p:attrName>
                                        </p:attrNameLst>
                                      </p:cBhvr>
                                      <p:to>
                                        <p:strVal val="hidden"/>
                                      </p:to>
                                    </p:set>
                                  </p:childTnLst>
                                </p:cTn>
                              </p:par>
                              <p:par>
                                <p:cTn id="202" presetID="1" presetClass="entr" presetSubtype="0" fill="hold" grpId="0" nodeType="withEffect">
                                  <p:stCondLst>
                                    <p:cond delay="0"/>
                                  </p:stCondLst>
                                  <p:childTnLst>
                                    <p:set>
                                      <p:cBhvr>
                                        <p:cTn id="203" dur="1" fill="hold">
                                          <p:stCondLst>
                                            <p:cond delay="0"/>
                                          </p:stCondLst>
                                        </p:cTn>
                                        <p:tgtEl>
                                          <p:spTgt spid="209119"/>
                                        </p:tgtEl>
                                        <p:attrNameLst>
                                          <p:attrName>style.visibility</p:attrName>
                                        </p:attrNameLst>
                                      </p:cBhvr>
                                      <p:to>
                                        <p:strVal val="visible"/>
                                      </p:to>
                                    </p:set>
                                  </p:childTnLst>
                                </p:cTn>
                              </p:par>
                              <p:par>
                                <p:cTn id="204" presetID="1" presetClass="entr" presetSubtype="0" fill="hold" grpId="0" nodeType="withEffect">
                                  <p:stCondLst>
                                    <p:cond delay="0"/>
                                  </p:stCondLst>
                                  <p:childTnLst>
                                    <p:set>
                                      <p:cBhvr>
                                        <p:cTn id="205" dur="1" fill="hold">
                                          <p:stCondLst>
                                            <p:cond delay="0"/>
                                          </p:stCondLst>
                                        </p:cTn>
                                        <p:tgtEl>
                                          <p:spTgt spid="209120"/>
                                        </p:tgtEl>
                                        <p:attrNameLst>
                                          <p:attrName>style.visibility</p:attrName>
                                        </p:attrNameLst>
                                      </p:cBhvr>
                                      <p:to>
                                        <p:strVal val="visible"/>
                                      </p:to>
                                    </p:set>
                                  </p:childTnLst>
                                </p:cTn>
                              </p:par>
                              <p:par>
                                <p:cTn id="206" presetID="1" presetClass="entr" presetSubtype="0" fill="hold" grpId="0" nodeType="withEffect">
                                  <p:stCondLst>
                                    <p:cond delay="0"/>
                                  </p:stCondLst>
                                  <p:childTnLst>
                                    <p:set>
                                      <p:cBhvr>
                                        <p:cTn id="207" dur="1" fill="hold">
                                          <p:stCondLst>
                                            <p:cond delay="0"/>
                                          </p:stCondLst>
                                        </p:cTn>
                                        <p:tgtEl>
                                          <p:spTgt spid="209122"/>
                                        </p:tgtEl>
                                        <p:attrNameLst>
                                          <p:attrName>style.visibility</p:attrName>
                                        </p:attrNameLst>
                                      </p:cBhvr>
                                      <p:to>
                                        <p:strVal val="visible"/>
                                      </p:to>
                                    </p:set>
                                  </p:childTnLst>
                                </p:cTn>
                              </p:par>
                              <p:par>
                                <p:cTn id="208" presetID="1" presetClass="entr" presetSubtype="0" fill="hold" grpId="0" nodeType="withEffect">
                                  <p:stCondLst>
                                    <p:cond delay="0"/>
                                  </p:stCondLst>
                                  <p:childTnLst>
                                    <p:set>
                                      <p:cBhvr>
                                        <p:cTn id="209" dur="1" fill="hold">
                                          <p:stCondLst>
                                            <p:cond delay="0"/>
                                          </p:stCondLst>
                                        </p:cTn>
                                        <p:tgtEl>
                                          <p:spTgt spid="209121"/>
                                        </p:tgtEl>
                                        <p:attrNameLst>
                                          <p:attrName>style.visibility</p:attrName>
                                        </p:attrNameLst>
                                      </p:cBhvr>
                                      <p:to>
                                        <p:strVal val="visible"/>
                                      </p:to>
                                    </p:set>
                                  </p:childTnLst>
                                </p:cTn>
                              </p:par>
                              <p:par>
                                <p:cTn id="210" presetID="1" presetClass="entr" presetSubtype="0" fill="hold" grpId="0" nodeType="withEffect">
                                  <p:stCondLst>
                                    <p:cond delay="0"/>
                                  </p:stCondLst>
                                  <p:childTnLst>
                                    <p:set>
                                      <p:cBhvr>
                                        <p:cTn id="211" dur="1" fill="hold">
                                          <p:stCondLst>
                                            <p:cond delay="0"/>
                                          </p:stCondLst>
                                        </p:cTn>
                                        <p:tgtEl>
                                          <p:spTgt spid="209123"/>
                                        </p:tgtEl>
                                        <p:attrNameLst>
                                          <p:attrName>style.visibility</p:attrName>
                                        </p:attrNameLst>
                                      </p:cBhvr>
                                      <p:to>
                                        <p:strVal val="visible"/>
                                      </p:to>
                                    </p:set>
                                  </p:childTnLst>
                                </p:cTn>
                              </p:par>
                              <p:par>
                                <p:cTn id="212" presetID="1" presetClass="entr" presetSubtype="0" fill="hold" grpId="0" nodeType="withEffect">
                                  <p:stCondLst>
                                    <p:cond delay="0"/>
                                  </p:stCondLst>
                                  <p:childTnLst>
                                    <p:set>
                                      <p:cBhvr>
                                        <p:cTn id="213" dur="1" fill="hold">
                                          <p:stCondLst>
                                            <p:cond delay="0"/>
                                          </p:stCondLst>
                                        </p:cTn>
                                        <p:tgtEl>
                                          <p:spTgt spid="209124"/>
                                        </p:tgtEl>
                                        <p:attrNameLst>
                                          <p:attrName>style.visibility</p:attrName>
                                        </p:attrNameLst>
                                      </p:cBhvr>
                                      <p:to>
                                        <p:strVal val="visible"/>
                                      </p:to>
                                    </p:set>
                                  </p:childTnLst>
                                </p:cTn>
                              </p:par>
                              <p:par>
                                <p:cTn id="214" presetID="1" presetClass="entr" presetSubtype="0" fill="hold" grpId="0" nodeType="withEffect">
                                  <p:stCondLst>
                                    <p:cond delay="0"/>
                                  </p:stCondLst>
                                  <p:childTnLst>
                                    <p:set>
                                      <p:cBhvr>
                                        <p:cTn id="215" dur="1" fill="hold">
                                          <p:stCondLst>
                                            <p:cond delay="0"/>
                                          </p:stCondLst>
                                        </p:cTn>
                                        <p:tgtEl>
                                          <p:spTgt spid="209125"/>
                                        </p:tgtEl>
                                        <p:attrNameLst>
                                          <p:attrName>style.visibility</p:attrName>
                                        </p:attrNameLst>
                                      </p:cBhvr>
                                      <p:to>
                                        <p:strVal val="visible"/>
                                      </p:to>
                                    </p:set>
                                  </p:childTnLst>
                                </p:cTn>
                              </p:par>
                              <p:par>
                                <p:cTn id="216" presetID="27" presetClass="emph" presetSubtype="0" repeatCount="5000" fill="hold" grpId="1" nodeType="withEffect">
                                  <p:stCondLst>
                                    <p:cond delay="0"/>
                                  </p:stCondLst>
                                  <p:childTnLst>
                                    <p:animClr clrSpc="rgb" dir="cw">
                                      <p:cBhvr override="childStyle">
                                        <p:cTn id="217" dur="500" autoRev="1" fill="hold"/>
                                        <p:tgtEl>
                                          <p:spTgt spid="209119"/>
                                        </p:tgtEl>
                                        <p:attrNameLst>
                                          <p:attrName>style.color</p:attrName>
                                        </p:attrNameLst>
                                      </p:cBhvr>
                                      <p:to>
                                        <a:schemeClr val="bg1"/>
                                      </p:to>
                                    </p:animClr>
                                    <p:animClr clrSpc="rgb" dir="cw">
                                      <p:cBhvr>
                                        <p:cTn id="218" dur="500" autoRev="1" fill="hold"/>
                                        <p:tgtEl>
                                          <p:spTgt spid="209119"/>
                                        </p:tgtEl>
                                        <p:attrNameLst>
                                          <p:attrName>fillcolor</p:attrName>
                                        </p:attrNameLst>
                                      </p:cBhvr>
                                      <p:to>
                                        <a:schemeClr val="bg1"/>
                                      </p:to>
                                    </p:animClr>
                                    <p:set>
                                      <p:cBhvr>
                                        <p:cTn id="219" dur="500" autoRev="1" fill="hold"/>
                                        <p:tgtEl>
                                          <p:spTgt spid="209119"/>
                                        </p:tgtEl>
                                        <p:attrNameLst>
                                          <p:attrName>fill.type</p:attrName>
                                        </p:attrNameLst>
                                      </p:cBhvr>
                                      <p:to>
                                        <p:strVal val="solid"/>
                                      </p:to>
                                    </p:set>
                                    <p:set>
                                      <p:cBhvr>
                                        <p:cTn id="220" dur="500" autoRev="1" fill="hold"/>
                                        <p:tgtEl>
                                          <p:spTgt spid="209119"/>
                                        </p:tgtEl>
                                        <p:attrNameLst>
                                          <p:attrName>fill.on</p:attrName>
                                        </p:attrNameLst>
                                      </p:cBhvr>
                                      <p:to>
                                        <p:strVal val="true"/>
                                      </p:to>
                                    </p:set>
                                  </p:childTnLst>
                                  <p:subTnLst>
                                    <p:set>
                                      <p:cBhvr override="childStyle">
                                        <p:cTn dur="1" fill="hold" display="0" masterRel="sameClick" afterEffect="1">
                                          <p:stCondLst>
                                            <p:cond evt="end" delay="0">
                                              <p:tn val="216"/>
                                            </p:cond>
                                          </p:stCondLst>
                                        </p:cTn>
                                        <p:tgtEl>
                                          <p:spTgt spid="209119"/>
                                        </p:tgtEl>
                                        <p:attrNameLst>
                                          <p:attrName>style.visibility</p:attrName>
                                        </p:attrNameLst>
                                      </p:cBhvr>
                                      <p:to>
                                        <p:strVal val="hidden"/>
                                      </p:to>
                                    </p:set>
                                  </p:subTnLst>
                                </p:cTn>
                              </p:par>
                              <p:par>
                                <p:cTn id="221" presetID="1" presetClass="exit" presetSubtype="0" fill="hold" grpId="1" nodeType="withEffect">
                                  <p:stCondLst>
                                    <p:cond delay="0"/>
                                  </p:stCondLst>
                                  <p:childTnLst>
                                    <p:set>
                                      <p:cBhvr>
                                        <p:cTn id="222" dur="1" fill="hold">
                                          <p:stCondLst>
                                            <p:cond delay="0"/>
                                          </p:stCondLst>
                                        </p:cTn>
                                        <p:tgtEl>
                                          <p:spTgt spid="209112"/>
                                        </p:tgtEl>
                                        <p:attrNameLst>
                                          <p:attrName>style.visibility</p:attrName>
                                        </p:attrNameLst>
                                      </p:cBhvr>
                                      <p:to>
                                        <p:strVal val="hidden"/>
                                      </p:to>
                                    </p:set>
                                  </p:childTnLst>
                                </p:cTn>
                              </p:par>
                              <p:par>
                                <p:cTn id="223" presetID="27" presetClass="emph" presetSubtype="0" repeatCount="5000" fill="hold" grpId="1" nodeType="withEffect">
                                  <p:stCondLst>
                                    <p:cond delay="100"/>
                                  </p:stCondLst>
                                  <p:childTnLst>
                                    <p:animClr clrSpc="rgb" dir="cw">
                                      <p:cBhvr override="childStyle">
                                        <p:cTn id="224" dur="500" autoRev="1" fill="hold"/>
                                        <p:tgtEl>
                                          <p:spTgt spid="209120"/>
                                        </p:tgtEl>
                                        <p:attrNameLst>
                                          <p:attrName>style.color</p:attrName>
                                        </p:attrNameLst>
                                      </p:cBhvr>
                                      <p:to>
                                        <a:schemeClr val="bg1"/>
                                      </p:to>
                                    </p:animClr>
                                    <p:animClr clrSpc="rgb" dir="cw">
                                      <p:cBhvr>
                                        <p:cTn id="225" dur="500" autoRev="1" fill="hold"/>
                                        <p:tgtEl>
                                          <p:spTgt spid="209120"/>
                                        </p:tgtEl>
                                        <p:attrNameLst>
                                          <p:attrName>fillcolor</p:attrName>
                                        </p:attrNameLst>
                                      </p:cBhvr>
                                      <p:to>
                                        <a:schemeClr val="bg1"/>
                                      </p:to>
                                    </p:animClr>
                                    <p:set>
                                      <p:cBhvr>
                                        <p:cTn id="226" dur="500" autoRev="1" fill="hold"/>
                                        <p:tgtEl>
                                          <p:spTgt spid="209120"/>
                                        </p:tgtEl>
                                        <p:attrNameLst>
                                          <p:attrName>fill.type</p:attrName>
                                        </p:attrNameLst>
                                      </p:cBhvr>
                                      <p:to>
                                        <p:strVal val="solid"/>
                                      </p:to>
                                    </p:set>
                                    <p:set>
                                      <p:cBhvr>
                                        <p:cTn id="227" dur="500" autoRev="1" fill="hold"/>
                                        <p:tgtEl>
                                          <p:spTgt spid="209120"/>
                                        </p:tgtEl>
                                        <p:attrNameLst>
                                          <p:attrName>fill.on</p:attrName>
                                        </p:attrNameLst>
                                      </p:cBhvr>
                                      <p:to>
                                        <p:strVal val="true"/>
                                      </p:to>
                                    </p:set>
                                  </p:childTnLst>
                                  <p:subTnLst>
                                    <p:set>
                                      <p:cBhvr override="childStyle">
                                        <p:cTn dur="1" fill="hold" display="0" masterRel="sameClick" afterEffect="1">
                                          <p:stCondLst>
                                            <p:cond evt="end" delay="0">
                                              <p:tn val="223"/>
                                            </p:cond>
                                          </p:stCondLst>
                                        </p:cTn>
                                        <p:tgtEl>
                                          <p:spTgt spid="209120"/>
                                        </p:tgtEl>
                                        <p:attrNameLst>
                                          <p:attrName>style.visibility</p:attrName>
                                        </p:attrNameLst>
                                      </p:cBhvr>
                                      <p:to>
                                        <p:strVal val="hidden"/>
                                      </p:to>
                                    </p:set>
                                  </p:subTnLst>
                                </p:cTn>
                              </p:par>
                              <p:par>
                                <p:cTn id="228" presetID="1" presetClass="exit" presetSubtype="0" fill="hold" grpId="1" nodeType="withEffect">
                                  <p:stCondLst>
                                    <p:cond delay="500"/>
                                  </p:stCondLst>
                                  <p:childTnLst>
                                    <p:set>
                                      <p:cBhvr>
                                        <p:cTn id="229" dur="1" fill="hold">
                                          <p:stCondLst>
                                            <p:cond delay="0"/>
                                          </p:stCondLst>
                                        </p:cTn>
                                        <p:tgtEl>
                                          <p:spTgt spid="209113"/>
                                        </p:tgtEl>
                                        <p:attrNameLst>
                                          <p:attrName>style.visibility</p:attrName>
                                        </p:attrNameLst>
                                      </p:cBhvr>
                                      <p:to>
                                        <p:strVal val="hidden"/>
                                      </p:to>
                                    </p:set>
                                  </p:childTnLst>
                                </p:cTn>
                              </p:par>
                              <p:par>
                                <p:cTn id="230" presetID="27" presetClass="emph" presetSubtype="0" repeatCount="5000" fill="hold" grpId="1" nodeType="withEffect">
                                  <p:stCondLst>
                                    <p:cond delay="200"/>
                                  </p:stCondLst>
                                  <p:childTnLst>
                                    <p:animClr clrSpc="rgb" dir="cw">
                                      <p:cBhvr override="childStyle">
                                        <p:cTn id="231" dur="500" autoRev="1" fill="hold"/>
                                        <p:tgtEl>
                                          <p:spTgt spid="209121"/>
                                        </p:tgtEl>
                                        <p:attrNameLst>
                                          <p:attrName>style.color</p:attrName>
                                        </p:attrNameLst>
                                      </p:cBhvr>
                                      <p:to>
                                        <a:schemeClr val="bg1"/>
                                      </p:to>
                                    </p:animClr>
                                    <p:animClr clrSpc="rgb" dir="cw">
                                      <p:cBhvr>
                                        <p:cTn id="232" dur="500" autoRev="1" fill="hold"/>
                                        <p:tgtEl>
                                          <p:spTgt spid="209121"/>
                                        </p:tgtEl>
                                        <p:attrNameLst>
                                          <p:attrName>fillcolor</p:attrName>
                                        </p:attrNameLst>
                                      </p:cBhvr>
                                      <p:to>
                                        <a:schemeClr val="bg1"/>
                                      </p:to>
                                    </p:animClr>
                                    <p:set>
                                      <p:cBhvr>
                                        <p:cTn id="233" dur="500" autoRev="1" fill="hold"/>
                                        <p:tgtEl>
                                          <p:spTgt spid="209121"/>
                                        </p:tgtEl>
                                        <p:attrNameLst>
                                          <p:attrName>fill.type</p:attrName>
                                        </p:attrNameLst>
                                      </p:cBhvr>
                                      <p:to>
                                        <p:strVal val="solid"/>
                                      </p:to>
                                    </p:set>
                                    <p:set>
                                      <p:cBhvr>
                                        <p:cTn id="234" dur="500" autoRev="1" fill="hold"/>
                                        <p:tgtEl>
                                          <p:spTgt spid="209121"/>
                                        </p:tgtEl>
                                        <p:attrNameLst>
                                          <p:attrName>fill.on</p:attrName>
                                        </p:attrNameLst>
                                      </p:cBhvr>
                                      <p:to>
                                        <p:strVal val="true"/>
                                      </p:to>
                                    </p:set>
                                  </p:childTnLst>
                                  <p:subTnLst>
                                    <p:set>
                                      <p:cBhvr override="childStyle">
                                        <p:cTn dur="1" fill="hold" display="0" masterRel="sameClick" afterEffect="1">
                                          <p:stCondLst>
                                            <p:cond evt="end" delay="0">
                                              <p:tn val="230"/>
                                            </p:cond>
                                          </p:stCondLst>
                                        </p:cTn>
                                        <p:tgtEl>
                                          <p:spTgt spid="209121"/>
                                        </p:tgtEl>
                                        <p:attrNameLst>
                                          <p:attrName>style.visibility</p:attrName>
                                        </p:attrNameLst>
                                      </p:cBhvr>
                                      <p:to>
                                        <p:strVal val="hidden"/>
                                      </p:to>
                                    </p:set>
                                  </p:subTnLst>
                                </p:cTn>
                              </p:par>
                              <p:par>
                                <p:cTn id="235" presetID="1" presetClass="exit" presetSubtype="0" fill="hold" grpId="1" nodeType="withEffect">
                                  <p:stCondLst>
                                    <p:cond delay="1300"/>
                                  </p:stCondLst>
                                  <p:childTnLst>
                                    <p:set>
                                      <p:cBhvr>
                                        <p:cTn id="236" dur="1" fill="hold">
                                          <p:stCondLst>
                                            <p:cond delay="0"/>
                                          </p:stCondLst>
                                        </p:cTn>
                                        <p:tgtEl>
                                          <p:spTgt spid="209114"/>
                                        </p:tgtEl>
                                        <p:attrNameLst>
                                          <p:attrName>style.visibility</p:attrName>
                                        </p:attrNameLst>
                                      </p:cBhvr>
                                      <p:to>
                                        <p:strVal val="hidden"/>
                                      </p:to>
                                    </p:set>
                                  </p:childTnLst>
                                </p:cTn>
                              </p:par>
                              <p:par>
                                <p:cTn id="237" presetID="27" presetClass="emph" presetSubtype="0" repeatCount="5000" fill="hold" grpId="1" nodeType="withEffect">
                                  <p:stCondLst>
                                    <p:cond delay="300"/>
                                  </p:stCondLst>
                                  <p:childTnLst>
                                    <p:animClr clrSpc="rgb" dir="cw">
                                      <p:cBhvr override="childStyle">
                                        <p:cTn id="238" dur="500" autoRev="1" fill="hold"/>
                                        <p:tgtEl>
                                          <p:spTgt spid="209122"/>
                                        </p:tgtEl>
                                        <p:attrNameLst>
                                          <p:attrName>style.color</p:attrName>
                                        </p:attrNameLst>
                                      </p:cBhvr>
                                      <p:to>
                                        <a:schemeClr val="bg1"/>
                                      </p:to>
                                    </p:animClr>
                                    <p:animClr clrSpc="rgb" dir="cw">
                                      <p:cBhvr>
                                        <p:cTn id="239" dur="500" autoRev="1" fill="hold"/>
                                        <p:tgtEl>
                                          <p:spTgt spid="209122"/>
                                        </p:tgtEl>
                                        <p:attrNameLst>
                                          <p:attrName>fillcolor</p:attrName>
                                        </p:attrNameLst>
                                      </p:cBhvr>
                                      <p:to>
                                        <a:schemeClr val="bg1"/>
                                      </p:to>
                                    </p:animClr>
                                    <p:set>
                                      <p:cBhvr>
                                        <p:cTn id="240" dur="500" autoRev="1" fill="hold"/>
                                        <p:tgtEl>
                                          <p:spTgt spid="209122"/>
                                        </p:tgtEl>
                                        <p:attrNameLst>
                                          <p:attrName>fill.type</p:attrName>
                                        </p:attrNameLst>
                                      </p:cBhvr>
                                      <p:to>
                                        <p:strVal val="solid"/>
                                      </p:to>
                                    </p:set>
                                    <p:set>
                                      <p:cBhvr>
                                        <p:cTn id="241" dur="500" autoRev="1" fill="hold"/>
                                        <p:tgtEl>
                                          <p:spTgt spid="209122"/>
                                        </p:tgtEl>
                                        <p:attrNameLst>
                                          <p:attrName>fill.on</p:attrName>
                                        </p:attrNameLst>
                                      </p:cBhvr>
                                      <p:to>
                                        <p:strVal val="true"/>
                                      </p:to>
                                    </p:set>
                                  </p:childTnLst>
                                  <p:subTnLst>
                                    <p:set>
                                      <p:cBhvr override="childStyle">
                                        <p:cTn dur="1" fill="hold" display="0" masterRel="sameClick" afterEffect="1">
                                          <p:stCondLst>
                                            <p:cond evt="end" delay="0">
                                              <p:tn val="237"/>
                                            </p:cond>
                                          </p:stCondLst>
                                        </p:cTn>
                                        <p:tgtEl>
                                          <p:spTgt spid="209122"/>
                                        </p:tgtEl>
                                        <p:attrNameLst>
                                          <p:attrName>style.visibility</p:attrName>
                                        </p:attrNameLst>
                                      </p:cBhvr>
                                      <p:to>
                                        <p:strVal val="hidden"/>
                                      </p:to>
                                    </p:set>
                                  </p:subTnLst>
                                </p:cTn>
                              </p:par>
                              <p:par>
                                <p:cTn id="242" presetID="1" presetClass="exit" presetSubtype="0" fill="hold" grpId="1" nodeType="withEffect">
                                  <p:stCondLst>
                                    <p:cond delay="2200"/>
                                  </p:stCondLst>
                                  <p:childTnLst>
                                    <p:set>
                                      <p:cBhvr>
                                        <p:cTn id="243" dur="1" fill="hold">
                                          <p:stCondLst>
                                            <p:cond delay="0"/>
                                          </p:stCondLst>
                                        </p:cTn>
                                        <p:tgtEl>
                                          <p:spTgt spid="209115"/>
                                        </p:tgtEl>
                                        <p:attrNameLst>
                                          <p:attrName>style.visibility</p:attrName>
                                        </p:attrNameLst>
                                      </p:cBhvr>
                                      <p:to>
                                        <p:strVal val="hidden"/>
                                      </p:to>
                                    </p:set>
                                  </p:childTnLst>
                                </p:cTn>
                              </p:par>
                              <p:par>
                                <p:cTn id="244" presetID="27" presetClass="emph" presetSubtype="0" repeatCount="5000" fill="hold" grpId="1" nodeType="withEffect">
                                  <p:stCondLst>
                                    <p:cond delay="400"/>
                                  </p:stCondLst>
                                  <p:childTnLst>
                                    <p:animClr clrSpc="rgb" dir="cw">
                                      <p:cBhvr override="childStyle">
                                        <p:cTn id="245" dur="500" autoRev="1" fill="hold"/>
                                        <p:tgtEl>
                                          <p:spTgt spid="209123"/>
                                        </p:tgtEl>
                                        <p:attrNameLst>
                                          <p:attrName>style.color</p:attrName>
                                        </p:attrNameLst>
                                      </p:cBhvr>
                                      <p:to>
                                        <a:schemeClr val="bg1"/>
                                      </p:to>
                                    </p:animClr>
                                    <p:animClr clrSpc="rgb" dir="cw">
                                      <p:cBhvr>
                                        <p:cTn id="246" dur="500" autoRev="1" fill="hold"/>
                                        <p:tgtEl>
                                          <p:spTgt spid="209123"/>
                                        </p:tgtEl>
                                        <p:attrNameLst>
                                          <p:attrName>fillcolor</p:attrName>
                                        </p:attrNameLst>
                                      </p:cBhvr>
                                      <p:to>
                                        <a:schemeClr val="bg1"/>
                                      </p:to>
                                    </p:animClr>
                                    <p:set>
                                      <p:cBhvr>
                                        <p:cTn id="247" dur="500" autoRev="1" fill="hold"/>
                                        <p:tgtEl>
                                          <p:spTgt spid="209123"/>
                                        </p:tgtEl>
                                        <p:attrNameLst>
                                          <p:attrName>fill.type</p:attrName>
                                        </p:attrNameLst>
                                      </p:cBhvr>
                                      <p:to>
                                        <p:strVal val="solid"/>
                                      </p:to>
                                    </p:set>
                                    <p:set>
                                      <p:cBhvr>
                                        <p:cTn id="248" dur="500" autoRev="1" fill="hold"/>
                                        <p:tgtEl>
                                          <p:spTgt spid="209123"/>
                                        </p:tgtEl>
                                        <p:attrNameLst>
                                          <p:attrName>fill.on</p:attrName>
                                        </p:attrNameLst>
                                      </p:cBhvr>
                                      <p:to>
                                        <p:strVal val="true"/>
                                      </p:to>
                                    </p:set>
                                  </p:childTnLst>
                                  <p:subTnLst>
                                    <p:set>
                                      <p:cBhvr override="childStyle">
                                        <p:cTn dur="1" fill="hold" display="0" masterRel="sameClick" afterEffect="1">
                                          <p:stCondLst>
                                            <p:cond evt="end" delay="0">
                                              <p:tn val="244"/>
                                            </p:cond>
                                          </p:stCondLst>
                                        </p:cTn>
                                        <p:tgtEl>
                                          <p:spTgt spid="209123"/>
                                        </p:tgtEl>
                                        <p:attrNameLst>
                                          <p:attrName>style.visibility</p:attrName>
                                        </p:attrNameLst>
                                      </p:cBhvr>
                                      <p:to>
                                        <p:strVal val="hidden"/>
                                      </p:to>
                                    </p:set>
                                  </p:subTnLst>
                                </p:cTn>
                              </p:par>
                              <p:par>
                                <p:cTn id="249" presetID="1" presetClass="exit" presetSubtype="0" fill="hold" grpId="1" nodeType="withEffect">
                                  <p:stCondLst>
                                    <p:cond delay="3000"/>
                                  </p:stCondLst>
                                  <p:childTnLst>
                                    <p:set>
                                      <p:cBhvr>
                                        <p:cTn id="250" dur="1" fill="hold">
                                          <p:stCondLst>
                                            <p:cond delay="0"/>
                                          </p:stCondLst>
                                        </p:cTn>
                                        <p:tgtEl>
                                          <p:spTgt spid="209116"/>
                                        </p:tgtEl>
                                        <p:attrNameLst>
                                          <p:attrName>style.visibility</p:attrName>
                                        </p:attrNameLst>
                                      </p:cBhvr>
                                      <p:to>
                                        <p:strVal val="hidden"/>
                                      </p:to>
                                    </p:set>
                                  </p:childTnLst>
                                </p:cTn>
                              </p:par>
                              <p:par>
                                <p:cTn id="251" presetID="27" presetClass="emph" presetSubtype="0" repeatCount="5000" fill="hold" grpId="1" nodeType="withEffect">
                                  <p:stCondLst>
                                    <p:cond delay="0"/>
                                  </p:stCondLst>
                                  <p:childTnLst>
                                    <p:animClr clrSpc="rgb" dir="cw">
                                      <p:cBhvr override="childStyle">
                                        <p:cTn id="252" dur="500" autoRev="1" fill="hold"/>
                                        <p:tgtEl>
                                          <p:spTgt spid="209124"/>
                                        </p:tgtEl>
                                        <p:attrNameLst>
                                          <p:attrName>style.color</p:attrName>
                                        </p:attrNameLst>
                                      </p:cBhvr>
                                      <p:to>
                                        <a:schemeClr val="bg1"/>
                                      </p:to>
                                    </p:animClr>
                                    <p:animClr clrSpc="rgb" dir="cw">
                                      <p:cBhvr>
                                        <p:cTn id="253" dur="500" autoRev="1" fill="hold"/>
                                        <p:tgtEl>
                                          <p:spTgt spid="209124"/>
                                        </p:tgtEl>
                                        <p:attrNameLst>
                                          <p:attrName>fillcolor</p:attrName>
                                        </p:attrNameLst>
                                      </p:cBhvr>
                                      <p:to>
                                        <a:schemeClr val="bg1"/>
                                      </p:to>
                                    </p:animClr>
                                    <p:set>
                                      <p:cBhvr>
                                        <p:cTn id="254" dur="500" autoRev="1" fill="hold"/>
                                        <p:tgtEl>
                                          <p:spTgt spid="209124"/>
                                        </p:tgtEl>
                                        <p:attrNameLst>
                                          <p:attrName>fill.type</p:attrName>
                                        </p:attrNameLst>
                                      </p:cBhvr>
                                      <p:to>
                                        <p:strVal val="solid"/>
                                      </p:to>
                                    </p:set>
                                    <p:set>
                                      <p:cBhvr>
                                        <p:cTn id="255" dur="500" autoRev="1" fill="hold"/>
                                        <p:tgtEl>
                                          <p:spTgt spid="209124"/>
                                        </p:tgtEl>
                                        <p:attrNameLst>
                                          <p:attrName>fill.on</p:attrName>
                                        </p:attrNameLst>
                                      </p:cBhvr>
                                      <p:to>
                                        <p:strVal val="true"/>
                                      </p:to>
                                    </p:set>
                                  </p:childTnLst>
                                  <p:subTnLst>
                                    <p:set>
                                      <p:cBhvr override="childStyle">
                                        <p:cTn dur="1" fill="hold" display="0" masterRel="sameClick" afterEffect="1">
                                          <p:stCondLst>
                                            <p:cond evt="end" delay="0">
                                              <p:tn val="251"/>
                                            </p:cond>
                                          </p:stCondLst>
                                        </p:cTn>
                                        <p:tgtEl>
                                          <p:spTgt spid="209124"/>
                                        </p:tgtEl>
                                        <p:attrNameLst>
                                          <p:attrName>style.visibility</p:attrName>
                                        </p:attrNameLst>
                                      </p:cBhvr>
                                      <p:to>
                                        <p:strVal val="hidden"/>
                                      </p:to>
                                    </p:set>
                                  </p:subTnLst>
                                </p:cTn>
                              </p:par>
                              <p:par>
                                <p:cTn id="256" presetID="1" presetClass="exit" presetSubtype="0" fill="hold" grpId="1" nodeType="withEffect">
                                  <p:stCondLst>
                                    <p:cond delay="3800"/>
                                  </p:stCondLst>
                                  <p:childTnLst>
                                    <p:set>
                                      <p:cBhvr>
                                        <p:cTn id="257" dur="1" fill="hold">
                                          <p:stCondLst>
                                            <p:cond delay="0"/>
                                          </p:stCondLst>
                                        </p:cTn>
                                        <p:tgtEl>
                                          <p:spTgt spid="209117"/>
                                        </p:tgtEl>
                                        <p:attrNameLst>
                                          <p:attrName>style.visibility</p:attrName>
                                        </p:attrNameLst>
                                      </p:cBhvr>
                                      <p:to>
                                        <p:strVal val="hidden"/>
                                      </p:to>
                                    </p:set>
                                  </p:childTnLst>
                                </p:cTn>
                              </p:par>
                              <p:par>
                                <p:cTn id="258" presetID="27" presetClass="emph" presetSubtype="0" repeatCount="5000" fill="hold" grpId="1" nodeType="withEffect">
                                  <p:stCondLst>
                                    <p:cond delay="100"/>
                                  </p:stCondLst>
                                  <p:childTnLst>
                                    <p:animClr clrSpc="rgb" dir="cw">
                                      <p:cBhvr override="childStyle">
                                        <p:cTn id="259" dur="500" autoRev="1" fill="hold"/>
                                        <p:tgtEl>
                                          <p:spTgt spid="209125"/>
                                        </p:tgtEl>
                                        <p:attrNameLst>
                                          <p:attrName>style.color</p:attrName>
                                        </p:attrNameLst>
                                      </p:cBhvr>
                                      <p:to>
                                        <a:schemeClr val="bg1"/>
                                      </p:to>
                                    </p:animClr>
                                    <p:animClr clrSpc="rgb" dir="cw">
                                      <p:cBhvr>
                                        <p:cTn id="260" dur="500" autoRev="1" fill="hold"/>
                                        <p:tgtEl>
                                          <p:spTgt spid="209125"/>
                                        </p:tgtEl>
                                        <p:attrNameLst>
                                          <p:attrName>fillcolor</p:attrName>
                                        </p:attrNameLst>
                                      </p:cBhvr>
                                      <p:to>
                                        <a:schemeClr val="bg1"/>
                                      </p:to>
                                    </p:animClr>
                                    <p:set>
                                      <p:cBhvr>
                                        <p:cTn id="261" dur="500" autoRev="1" fill="hold"/>
                                        <p:tgtEl>
                                          <p:spTgt spid="209125"/>
                                        </p:tgtEl>
                                        <p:attrNameLst>
                                          <p:attrName>fill.type</p:attrName>
                                        </p:attrNameLst>
                                      </p:cBhvr>
                                      <p:to>
                                        <p:strVal val="solid"/>
                                      </p:to>
                                    </p:set>
                                    <p:set>
                                      <p:cBhvr>
                                        <p:cTn id="262" dur="500" autoRev="1" fill="hold"/>
                                        <p:tgtEl>
                                          <p:spTgt spid="209125"/>
                                        </p:tgtEl>
                                        <p:attrNameLst>
                                          <p:attrName>fill.on</p:attrName>
                                        </p:attrNameLst>
                                      </p:cBhvr>
                                      <p:to>
                                        <p:strVal val="true"/>
                                      </p:to>
                                    </p:set>
                                  </p:childTnLst>
                                  <p:subTnLst>
                                    <p:set>
                                      <p:cBhvr override="childStyle">
                                        <p:cTn dur="1" fill="hold" display="0" masterRel="sameClick" afterEffect="1">
                                          <p:stCondLst>
                                            <p:cond evt="end" delay="0">
                                              <p:tn val="258"/>
                                            </p:cond>
                                          </p:stCondLst>
                                        </p:cTn>
                                        <p:tgtEl>
                                          <p:spTgt spid="209125"/>
                                        </p:tgtEl>
                                        <p:attrNameLst>
                                          <p:attrName>style.visibility</p:attrName>
                                        </p:attrNameLst>
                                      </p:cBhvr>
                                      <p:to>
                                        <p:strVal val="hidden"/>
                                      </p:to>
                                    </p:set>
                                  </p:subTnLst>
                                </p:cTn>
                              </p:par>
                              <p:par>
                                <p:cTn id="263" presetID="1" presetClass="exit" presetSubtype="0" fill="hold" grpId="1" nodeType="withEffect">
                                  <p:stCondLst>
                                    <p:cond delay="4600"/>
                                  </p:stCondLst>
                                  <p:childTnLst>
                                    <p:set>
                                      <p:cBhvr>
                                        <p:cTn id="264" dur="1" fill="hold">
                                          <p:stCondLst>
                                            <p:cond delay="0"/>
                                          </p:stCondLst>
                                        </p:cTn>
                                        <p:tgtEl>
                                          <p:spTgt spid="209118"/>
                                        </p:tgtEl>
                                        <p:attrNameLst>
                                          <p:attrName>style.visibility</p:attrName>
                                        </p:attrNameLst>
                                      </p:cBhvr>
                                      <p:to>
                                        <p:strVal val="hidden"/>
                                      </p:to>
                                    </p:set>
                                  </p:childTnLst>
                                </p:cTn>
                              </p:par>
                              <p:par>
                                <p:cTn id="265" presetID="42" presetClass="path" presetSubtype="0" accel="50000" decel="50000" fill="hold" grpId="0" nodeType="withEffect">
                                  <p:stCondLst>
                                    <p:cond delay="0"/>
                                  </p:stCondLst>
                                  <p:childTnLst>
                                    <p:animMotion origin="layout" path="M -1.11111E-6 1.85185E-6 L -1.11111E-6 0.04444 " pathEditMode="relative" rAng="0" ptsTypes="AA">
                                      <p:cBhvr>
                                        <p:cTn id="266" dur="2000" fill="hold"/>
                                        <p:tgtEl>
                                          <p:spTgt spid="209060"/>
                                        </p:tgtEl>
                                        <p:attrNameLst>
                                          <p:attrName>ppt_x</p:attrName>
                                          <p:attrName>ppt_y</p:attrName>
                                        </p:attrNameLst>
                                      </p:cBhvr>
                                      <p:rCtr x="0" y="22"/>
                                    </p:animMotion>
                                  </p:childTnLst>
                                </p:cTn>
                              </p:par>
                              <p:par>
                                <p:cTn id="267" presetID="42" presetClass="path" presetSubtype="0" accel="50000" decel="50000" fill="hold" grpId="0" nodeType="withEffect">
                                  <p:stCondLst>
                                    <p:cond delay="0"/>
                                  </p:stCondLst>
                                  <p:childTnLst>
                                    <p:animMotion origin="layout" path="M -2.5E-6 1.85185E-6 L -0.00052 0.01528 " pathEditMode="relative" rAng="0" ptsTypes="AA">
                                      <p:cBhvr>
                                        <p:cTn id="268" dur="2000" fill="hold"/>
                                        <p:tgtEl>
                                          <p:spTgt spid="209059"/>
                                        </p:tgtEl>
                                        <p:attrNameLst>
                                          <p:attrName>ppt_x</p:attrName>
                                          <p:attrName>ppt_y</p:attrName>
                                        </p:attrNameLst>
                                      </p:cBhvr>
                                      <p:rCtr x="0" y="8"/>
                                    </p:animMotion>
                                  </p:childTnLst>
                                </p:cTn>
                              </p:par>
                              <p:par>
                                <p:cTn id="269" presetID="64" presetClass="path" presetSubtype="0" fill="hold" grpId="0" nodeType="withEffect">
                                  <p:stCondLst>
                                    <p:cond delay="0"/>
                                  </p:stCondLst>
                                  <p:childTnLst>
                                    <p:animMotion origin="layout" path="M 5E-6 3.7037E-7 L 0.00105 -0.04097 " pathEditMode="relative" rAng="0" ptsTypes="AA">
                                      <p:cBhvr>
                                        <p:cTn id="270" dur="2000" fill="hold"/>
                                        <p:tgtEl>
                                          <p:spTgt spid="209066"/>
                                        </p:tgtEl>
                                        <p:attrNameLst>
                                          <p:attrName>ppt_x</p:attrName>
                                          <p:attrName>ppt_y</p:attrName>
                                        </p:attrNameLst>
                                      </p:cBhvr>
                                      <p:rCtr x="1" y="-21"/>
                                    </p:animMotion>
                                  </p:childTnLst>
                                </p:cTn>
                              </p:par>
                              <p:par>
                                <p:cTn id="271" presetID="42" presetClass="path" presetSubtype="0" accel="50000" decel="50000" fill="hold" grpId="0" nodeType="withEffect">
                                  <p:stCondLst>
                                    <p:cond delay="200"/>
                                  </p:stCondLst>
                                  <p:childTnLst>
                                    <p:animMotion origin="layout" path="M 4.16667E-6 4.44444E-6 L 4.16667E-6 0.03333 " pathEditMode="relative" rAng="0" ptsTypes="AA">
                                      <p:cBhvr>
                                        <p:cTn id="272" dur="2000" fill="hold"/>
                                        <p:tgtEl>
                                          <p:spTgt spid="209061"/>
                                        </p:tgtEl>
                                        <p:attrNameLst>
                                          <p:attrName>ppt_x</p:attrName>
                                          <p:attrName>ppt_y</p:attrName>
                                        </p:attrNameLst>
                                      </p:cBhvr>
                                      <p:rCtr x="0" y="17"/>
                                    </p:animMotion>
                                  </p:childTnLst>
                                </p:cTn>
                              </p:par>
                              <p:par>
                                <p:cTn id="273" presetID="42" presetClass="path" presetSubtype="0" accel="50000" decel="50000" fill="hold" grpId="0" nodeType="withEffect">
                                  <p:stCondLst>
                                    <p:cond delay="400"/>
                                  </p:stCondLst>
                                  <p:childTnLst>
                                    <p:animMotion origin="layout" path="M -2.5E-6 1.85185E-6 L -0.00052 0.01528 " pathEditMode="relative" rAng="0" ptsTypes="AA">
                                      <p:cBhvr>
                                        <p:cTn id="274" dur="2000" fill="hold"/>
                                        <p:tgtEl>
                                          <p:spTgt spid="209070"/>
                                        </p:tgtEl>
                                        <p:attrNameLst>
                                          <p:attrName>ppt_x</p:attrName>
                                          <p:attrName>ppt_y</p:attrName>
                                        </p:attrNameLst>
                                      </p:cBhvr>
                                      <p:rCtr x="0" y="8"/>
                                    </p:animMotion>
                                  </p:childTnLst>
                                </p:cTn>
                              </p:par>
                              <p:par>
                                <p:cTn id="275" presetID="64" presetClass="path" presetSubtype="0" fill="hold" grpId="0" nodeType="withEffect">
                                  <p:stCondLst>
                                    <p:cond delay="600"/>
                                  </p:stCondLst>
                                  <p:childTnLst>
                                    <p:animMotion origin="layout" path="M -3.61111E-6 4.07407E-6 L -3.61111E-6 -0.02431 " pathEditMode="relative" rAng="0" ptsTypes="AA">
                                      <p:cBhvr>
                                        <p:cTn id="276" dur="2000" fill="hold"/>
                                        <p:tgtEl>
                                          <p:spTgt spid="209069"/>
                                        </p:tgtEl>
                                        <p:attrNameLst>
                                          <p:attrName>ppt_x</p:attrName>
                                          <p:attrName>ppt_y</p:attrName>
                                        </p:attrNameLst>
                                      </p:cBhvr>
                                      <p:rCtr x="0" y="-12"/>
                                    </p:animMotion>
                                  </p:childTnLst>
                                </p:cTn>
                              </p:par>
                              <p:par>
                                <p:cTn id="277" presetID="42" presetClass="path" presetSubtype="0" accel="50000" decel="50000" fill="hold" grpId="0" nodeType="withEffect">
                                  <p:stCondLst>
                                    <p:cond delay="600"/>
                                  </p:stCondLst>
                                  <p:childTnLst>
                                    <p:animMotion origin="layout" path="M -3.61111E-6 -1.11022E-16 L -3.61111E-6 0.04444 " pathEditMode="relative" rAng="0" ptsTypes="AA">
                                      <p:cBhvr>
                                        <p:cTn id="278" dur="2000" fill="hold"/>
                                        <p:tgtEl>
                                          <p:spTgt spid="209084"/>
                                        </p:tgtEl>
                                        <p:attrNameLst>
                                          <p:attrName>ppt_x</p:attrName>
                                          <p:attrName>ppt_y</p:attrName>
                                        </p:attrNameLst>
                                      </p:cBhvr>
                                      <p:rCtr x="0" y="22"/>
                                    </p:animMotion>
                                  </p:childTnLst>
                                </p:cTn>
                              </p:par>
                              <p:par>
                                <p:cTn id="279" presetID="64" presetClass="path" presetSubtype="0" fill="hold" grpId="0" nodeType="withEffect">
                                  <p:stCondLst>
                                    <p:cond delay="800"/>
                                  </p:stCondLst>
                                  <p:childTnLst>
                                    <p:animMotion origin="layout" path="M -2.22222E-6 -4.81481E-6 L -2.22222E-6 -0.01412 " pathEditMode="relative" rAng="0" ptsTypes="AA">
                                      <p:cBhvr>
                                        <p:cTn id="280" dur="2000" fill="hold"/>
                                        <p:tgtEl>
                                          <p:spTgt spid="209071"/>
                                        </p:tgtEl>
                                        <p:attrNameLst>
                                          <p:attrName>ppt_x</p:attrName>
                                          <p:attrName>ppt_y</p:attrName>
                                        </p:attrNameLst>
                                      </p:cBhvr>
                                      <p:rCtr x="0" y="-7"/>
                                    </p:animMotion>
                                  </p:childTnLst>
                                </p:cTn>
                              </p:par>
                              <p:par>
                                <p:cTn id="281" presetID="64" presetClass="path" presetSubtype="0" fill="hold" grpId="0" nodeType="withEffect">
                                  <p:stCondLst>
                                    <p:cond delay="1000"/>
                                  </p:stCondLst>
                                  <p:childTnLst>
                                    <p:animMotion origin="layout" path="M 5E-6 3.7037E-7 L 0.00105 -0.04097 " pathEditMode="relative" rAng="0" ptsTypes="AA">
                                      <p:cBhvr>
                                        <p:cTn id="282" dur="2000" fill="hold"/>
                                        <p:tgtEl>
                                          <p:spTgt spid="209072"/>
                                        </p:tgtEl>
                                        <p:attrNameLst>
                                          <p:attrName>ppt_x</p:attrName>
                                          <p:attrName>ppt_y</p:attrName>
                                        </p:attrNameLst>
                                      </p:cBhvr>
                                      <p:rCtr x="1" y="-21"/>
                                    </p:animMotion>
                                  </p:childTnLst>
                                </p:cTn>
                              </p:par>
                              <p:par>
                                <p:cTn id="283" presetID="42" presetClass="path" presetSubtype="0" accel="50000" decel="50000" fill="hold" grpId="0" nodeType="withEffect">
                                  <p:stCondLst>
                                    <p:cond delay="1000"/>
                                  </p:stCondLst>
                                  <p:childTnLst>
                                    <p:animMotion origin="layout" path="M 4.16667E-6 4.44444E-6 L 4.16667E-6 0.03333 " pathEditMode="relative" rAng="0" ptsTypes="AA">
                                      <p:cBhvr>
                                        <p:cTn id="284" dur="2000" fill="hold"/>
                                        <p:tgtEl>
                                          <p:spTgt spid="209074"/>
                                        </p:tgtEl>
                                        <p:attrNameLst>
                                          <p:attrName>ppt_x</p:attrName>
                                          <p:attrName>ppt_y</p:attrName>
                                        </p:attrNameLst>
                                      </p:cBhvr>
                                      <p:rCtr x="0" y="17"/>
                                    </p:animMotion>
                                  </p:childTnLst>
                                </p:cTn>
                              </p:par>
                              <p:par>
                                <p:cTn id="285" presetID="64" presetClass="path" presetSubtype="0" fill="hold" grpId="0" nodeType="withEffect">
                                  <p:stCondLst>
                                    <p:cond delay="1200"/>
                                  </p:stCondLst>
                                  <p:childTnLst>
                                    <p:animMotion origin="layout" path="M -3.61111E-6 4.07407E-6 L -3.61111E-6 -0.02431 " pathEditMode="relative" rAng="0" ptsTypes="AA">
                                      <p:cBhvr>
                                        <p:cTn id="286" dur="2000" fill="hold"/>
                                        <p:tgtEl>
                                          <p:spTgt spid="209073"/>
                                        </p:tgtEl>
                                        <p:attrNameLst>
                                          <p:attrName>ppt_x</p:attrName>
                                          <p:attrName>ppt_y</p:attrName>
                                        </p:attrNameLst>
                                      </p:cBhvr>
                                      <p:rCtr x="0" y="-12"/>
                                    </p:animMotion>
                                  </p:childTnLst>
                                </p:cTn>
                              </p:par>
                              <p:par>
                                <p:cTn id="287" presetID="42" presetClass="path" presetSubtype="0" accel="50000" decel="50000" fill="hold" grpId="0" nodeType="withEffect">
                                  <p:stCondLst>
                                    <p:cond delay="1400"/>
                                  </p:stCondLst>
                                  <p:childTnLst>
                                    <p:animMotion origin="layout" path="M 4.16667E-6 4.44444E-6 L 4.16667E-6 0.03333 " pathEditMode="relative" rAng="0" ptsTypes="AA">
                                      <p:cBhvr>
                                        <p:cTn id="288" dur="2000" fill="hold"/>
                                        <p:tgtEl>
                                          <p:spTgt spid="209075"/>
                                        </p:tgtEl>
                                        <p:attrNameLst>
                                          <p:attrName>ppt_x</p:attrName>
                                          <p:attrName>ppt_y</p:attrName>
                                        </p:attrNameLst>
                                      </p:cBhvr>
                                      <p:rCtr x="0" y="17"/>
                                    </p:animMotion>
                                  </p:childTnLst>
                                </p:cTn>
                              </p:par>
                              <p:par>
                                <p:cTn id="289" presetID="64" presetClass="path" presetSubtype="0" fill="hold" grpId="0" nodeType="withEffect">
                                  <p:stCondLst>
                                    <p:cond delay="1600"/>
                                  </p:stCondLst>
                                  <p:childTnLst>
                                    <p:animMotion origin="layout" path="M -1.38889E-6 3.7037E-7 L -1.38889E-6 -0.03218 " pathEditMode="relative" rAng="0" ptsTypes="AA">
                                      <p:cBhvr>
                                        <p:cTn id="290" dur="2000" fill="hold"/>
                                        <p:tgtEl>
                                          <p:spTgt spid="209076"/>
                                        </p:tgtEl>
                                        <p:attrNameLst>
                                          <p:attrName>ppt_x</p:attrName>
                                          <p:attrName>ppt_y</p:attrName>
                                        </p:attrNameLst>
                                      </p:cBhvr>
                                      <p:rCtr x="0" y="-16"/>
                                    </p:animMotion>
                                  </p:childTnLst>
                                </p:cTn>
                              </p:par>
                              <p:par>
                                <p:cTn id="291" presetID="64" presetClass="path" presetSubtype="0" fill="hold" grpId="0" nodeType="withEffect">
                                  <p:stCondLst>
                                    <p:cond delay="1800"/>
                                  </p:stCondLst>
                                  <p:childTnLst>
                                    <p:animMotion origin="layout" path="M -2.22222E-6 -4.81481E-6 L -2.22222E-6 -0.01412 " pathEditMode="relative" rAng="0" ptsTypes="AA">
                                      <p:cBhvr>
                                        <p:cTn id="292" dur="2000" fill="hold"/>
                                        <p:tgtEl>
                                          <p:spTgt spid="209078"/>
                                        </p:tgtEl>
                                        <p:attrNameLst>
                                          <p:attrName>ppt_x</p:attrName>
                                          <p:attrName>ppt_y</p:attrName>
                                        </p:attrNameLst>
                                      </p:cBhvr>
                                      <p:rCtr x="0" y="-7"/>
                                    </p:animMotion>
                                  </p:childTnLst>
                                </p:cTn>
                              </p:par>
                              <p:par>
                                <p:cTn id="293" presetID="42" presetClass="path" presetSubtype="0" accel="50000" decel="50000" fill="hold" grpId="0" nodeType="withEffect">
                                  <p:stCondLst>
                                    <p:cond delay="2000"/>
                                  </p:stCondLst>
                                  <p:childTnLst>
                                    <p:animMotion origin="layout" path="M 5E-6 -2.59259E-6 L 5E-6 0.0257 " pathEditMode="relative" rAng="0" ptsTypes="AA">
                                      <p:cBhvr>
                                        <p:cTn id="294" dur="2000" fill="hold"/>
                                        <p:tgtEl>
                                          <p:spTgt spid="209077"/>
                                        </p:tgtEl>
                                        <p:attrNameLst>
                                          <p:attrName>ppt_x</p:attrName>
                                          <p:attrName>ppt_y</p:attrName>
                                        </p:attrNameLst>
                                      </p:cBhvr>
                                      <p:rCtr x="0" y="13"/>
                                    </p:animMotion>
                                  </p:childTnLst>
                                </p:cTn>
                              </p:par>
                              <p:par>
                                <p:cTn id="295" presetID="64" presetClass="path" presetSubtype="0" fill="hold" grpId="0" nodeType="withEffect">
                                  <p:stCondLst>
                                    <p:cond delay="2200"/>
                                  </p:stCondLst>
                                  <p:childTnLst>
                                    <p:animMotion origin="layout" path="M 5E-6 3.7037E-7 L 0.00105 -0.04097 " pathEditMode="relative" rAng="0" ptsTypes="AA">
                                      <p:cBhvr>
                                        <p:cTn id="296" dur="2000" fill="hold"/>
                                        <p:tgtEl>
                                          <p:spTgt spid="209079"/>
                                        </p:tgtEl>
                                        <p:attrNameLst>
                                          <p:attrName>ppt_x</p:attrName>
                                          <p:attrName>ppt_y</p:attrName>
                                        </p:attrNameLst>
                                      </p:cBhvr>
                                      <p:rCtr x="1" y="-21"/>
                                    </p:animMotion>
                                  </p:childTnLst>
                                </p:cTn>
                              </p:par>
                              <p:par>
                                <p:cTn id="297" presetID="42" presetClass="path" presetSubtype="0" accel="50000" decel="50000" fill="hold" grpId="0" nodeType="withEffect">
                                  <p:stCondLst>
                                    <p:cond delay="2400"/>
                                  </p:stCondLst>
                                  <p:childTnLst>
                                    <p:animMotion origin="layout" path="M -1.11111E-6 1.85185E-6 L -1.11111E-6 0.04444 " pathEditMode="relative" rAng="0" ptsTypes="AA">
                                      <p:cBhvr>
                                        <p:cTn id="298" dur="2000" fill="hold"/>
                                        <p:tgtEl>
                                          <p:spTgt spid="209080"/>
                                        </p:tgtEl>
                                        <p:attrNameLst>
                                          <p:attrName>ppt_x</p:attrName>
                                          <p:attrName>ppt_y</p:attrName>
                                        </p:attrNameLst>
                                      </p:cBhvr>
                                      <p:rCtr x="0" y="22"/>
                                    </p:animMotion>
                                  </p:childTnLst>
                                </p:cTn>
                              </p:par>
                              <p:par>
                                <p:cTn id="299" presetID="42" presetClass="path" presetSubtype="0" accel="50000" decel="50000" fill="hold" grpId="0" nodeType="withEffect">
                                  <p:stCondLst>
                                    <p:cond delay="2600"/>
                                  </p:stCondLst>
                                  <p:childTnLst>
                                    <p:animMotion origin="layout" path="M -2.5E-6 1.85185E-6 L -0.00052 0.01528 " pathEditMode="relative" rAng="0" ptsTypes="AA">
                                      <p:cBhvr>
                                        <p:cTn id="300" dur="2000" fill="hold"/>
                                        <p:tgtEl>
                                          <p:spTgt spid="209081"/>
                                        </p:tgtEl>
                                        <p:attrNameLst>
                                          <p:attrName>ppt_x</p:attrName>
                                          <p:attrName>ppt_y</p:attrName>
                                        </p:attrNameLst>
                                      </p:cBhvr>
                                      <p:rCtr x="0" y="8"/>
                                    </p:animMotion>
                                  </p:childTnLst>
                                </p:cTn>
                              </p:par>
                              <p:par>
                                <p:cTn id="301" presetID="64" presetClass="path" presetSubtype="0" fill="hold" grpId="0" nodeType="withEffect">
                                  <p:stCondLst>
                                    <p:cond delay="2800"/>
                                  </p:stCondLst>
                                  <p:childTnLst>
                                    <p:animMotion origin="layout" path="M -1.38889E-6 3.7037E-7 L -1.38889E-6 -0.03218 " pathEditMode="relative" rAng="0" ptsTypes="AA">
                                      <p:cBhvr>
                                        <p:cTn id="302" dur="2000" fill="hold"/>
                                        <p:tgtEl>
                                          <p:spTgt spid="209082"/>
                                        </p:tgtEl>
                                        <p:attrNameLst>
                                          <p:attrName>ppt_x</p:attrName>
                                          <p:attrName>ppt_y</p:attrName>
                                        </p:attrNameLst>
                                      </p:cBhvr>
                                      <p:rCtr x="0" y="-16"/>
                                    </p:animMotion>
                                  </p:childTnLst>
                                </p:cTn>
                              </p:par>
                              <p:par>
                                <p:cTn id="303" presetID="42" presetClass="path" presetSubtype="0" accel="50000" decel="50000" fill="hold" grpId="0" nodeType="withEffect">
                                  <p:stCondLst>
                                    <p:cond delay="3000"/>
                                  </p:stCondLst>
                                  <p:childTnLst>
                                    <p:animMotion origin="layout" path="M -2.77778E-6 2.22222E-6 L -2.77778E-6 0.03935 " pathEditMode="relative" rAng="0" ptsTypes="AA">
                                      <p:cBhvr>
                                        <p:cTn id="304" dur="2000" fill="hold"/>
                                        <p:tgtEl>
                                          <p:spTgt spid="209083"/>
                                        </p:tgtEl>
                                        <p:attrNameLst>
                                          <p:attrName>ppt_x</p:attrName>
                                          <p:attrName>ppt_y</p:attrName>
                                        </p:attrNameLst>
                                      </p:cBhvr>
                                      <p:rCtr x="0" y="20"/>
                                    </p:animMotion>
                                  </p:childTnLst>
                                </p:cTn>
                              </p:par>
                              <p:par>
                                <p:cTn id="305" presetID="64" presetClass="path" presetSubtype="0" fill="hold" grpId="0" nodeType="withEffect">
                                  <p:stCondLst>
                                    <p:cond delay="3100"/>
                                  </p:stCondLst>
                                  <p:childTnLst>
                                    <p:animMotion origin="layout" path="M -2.22222E-6 -4.81481E-6 L -2.22222E-6 -0.01412 " pathEditMode="relative" rAng="0" ptsTypes="AA">
                                      <p:cBhvr>
                                        <p:cTn id="306" dur="2000" fill="hold"/>
                                        <p:tgtEl>
                                          <p:spTgt spid="209085"/>
                                        </p:tgtEl>
                                        <p:attrNameLst>
                                          <p:attrName>ppt_x</p:attrName>
                                          <p:attrName>ppt_y</p:attrName>
                                        </p:attrNameLst>
                                      </p:cBhvr>
                                      <p:rCtr x="0" y="-7"/>
                                    </p:animMotion>
                                  </p:childTnLst>
                                </p:cTn>
                              </p:par>
                              <p:par>
                                <p:cTn id="307" presetID="64" presetClass="path" presetSubtype="0" fill="hold" grpId="0" nodeType="withEffect">
                                  <p:stCondLst>
                                    <p:cond delay="3400"/>
                                  </p:stCondLst>
                                  <p:childTnLst>
                                    <p:animMotion origin="layout" path="M 5E-6 3.7037E-7 L 0.00105 -0.04097 " pathEditMode="relative" rAng="0" ptsTypes="AA">
                                      <p:cBhvr>
                                        <p:cTn id="308" dur="2000" fill="hold"/>
                                        <p:tgtEl>
                                          <p:spTgt spid="209086"/>
                                        </p:tgtEl>
                                        <p:attrNameLst>
                                          <p:attrName>ppt_x</p:attrName>
                                          <p:attrName>ppt_y</p:attrName>
                                        </p:attrNameLst>
                                      </p:cBhvr>
                                      <p:rCtr x="1" y="-21"/>
                                    </p:animMotion>
                                  </p:childTnLst>
                                </p:cTn>
                              </p:par>
                              <p:par>
                                <p:cTn id="309" presetID="42" presetClass="path" presetSubtype="0" accel="50000" decel="50000" fill="hold" grpId="0" nodeType="withEffect">
                                  <p:stCondLst>
                                    <p:cond delay="3600"/>
                                  </p:stCondLst>
                                  <p:childTnLst>
                                    <p:animMotion origin="layout" path="M 5E-6 -2.59259E-6 L 5E-6 0.0257 " pathEditMode="relative" rAng="0" ptsTypes="AA">
                                      <p:cBhvr>
                                        <p:cTn id="310" dur="2000" fill="hold"/>
                                        <p:tgtEl>
                                          <p:spTgt spid="209087"/>
                                        </p:tgtEl>
                                        <p:attrNameLst>
                                          <p:attrName>ppt_x</p:attrName>
                                          <p:attrName>ppt_y</p:attrName>
                                        </p:attrNameLst>
                                      </p:cBhvr>
                                      <p:rCtr x="0" y="13"/>
                                    </p:animMotion>
                                  </p:childTnLst>
                                </p:cTn>
                              </p:par>
                              <p:par>
                                <p:cTn id="311" presetID="64" presetClass="path" presetSubtype="0" accel="50000" decel="50000" fill="hold" nodeType="withEffect">
                                  <p:stCondLst>
                                    <p:cond delay="0"/>
                                  </p:stCondLst>
                                  <p:childTnLst>
                                    <p:animMotion origin="layout" path="M -0.00052 0.01436 L 3.88889E-6 0.00047 " pathEditMode="relative" rAng="0" ptsTypes="AA">
                                      <p:cBhvr>
                                        <p:cTn id="312" dur="2000" fill="hold"/>
                                        <p:tgtEl>
                                          <p:spTgt spid="209089"/>
                                        </p:tgtEl>
                                        <p:attrNameLst>
                                          <p:attrName>ppt_x</p:attrName>
                                          <p:attrName>ppt_y</p:attrName>
                                        </p:attrNameLst>
                                      </p:cBhvr>
                                      <p:rCtr x="0" y="-7"/>
                                    </p:animMotion>
                                  </p:childTnLst>
                                </p:cTn>
                              </p:par>
                              <p:par>
                                <p:cTn id="313" presetID="42" presetClass="path" presetSubtype="0" accel="50000" decel="50000" fill="hold" nodeType="withEffect">
                                  <p:stCondLst>
                                    <p:cond delay="200"/>
                                  </p:stCondLst>
                                  <p:childTnLst>
                                    <p:animMotion origin="layout" path="M 5.55556E-7 -0.01412 L 5.55556E-7 0.0044 " pathEditMode="relative" rAng="0" ptsTypes="AA">
                                      <p:cBhvr>
                                        <p:cTn id="314" dur="2000" fill="hold"/>
                                        <p:tgtEl>
                                          <p:spTgt spid="209045"/>
                                        </p:tgtEl>
                                        <p:attrNameLst>
                                          <p:attrName>ppt_x</p:attrName>
                                          <p:attrName>ppt_y</p:attrName>
                                        </p:attrNameLst>
                                      </p:cBhvr>
                                      <p:rCtr x="0" y="9"/>
                                    </p:animMotion>
                                  </p:childTnLst>
                                </p:cTn>
                              </p:par>
                              <p:par>
                                <p:cTn id="315" presetID="64" presetClass="path" presetSubtype="0" accel="50000" decel="50000" fill="hold" nodeType="withEffect">
                                  <p:stCondLst>
                                    <p:cond delay="400"/>
                                  </p:stCondLst>
                                  <p:childTnLst>
                                    <p:animMotion origin="layout" path="M -4.72222E-6 0.01944 L 0.00105 0.00139 " pathEditMode="relative" rAng="0" ptsTypes="AA">
                                      <p:cBhvr>
                                        <p:cTn id="316" dur="2000" fill="hold"/>
                                        <p:tgtEl>
                                          <p:spTgt spid="209048"/>
                                        </p:tgtEl>
                                        <p:attrNameLst>
                                          <p:attrName>ppt_x</p:attrName>
                                          <p:attrName>ppt_y</p:attrName>
                                        </p:attrNameLst>
                                      </p:cBhvr>
                                      <p:rCtr x="1" y="-9"/>
                                    </p:animMotion>
                                  </p:childTnLst>
                                </p:cTn>
                              </p:par>
                              <p:par>
                                <p:cTn id="317" presetID="64" presetClass="path" presetSubtype="0" accel="50000" decel="50000" fill="hold" nodeType="withEffect">
                                  <p:stCondLst>
                                    <p:cond delay="800"/>
                                  </p:stCondLst>
                                  <p:childTnLst>
                                    <p:animMotion origin="layout" path="M -0.00035 0.02315 L -0.00035 0.00417 " pathEditMode="relative" rAng="0" ptsTypes="AA">
                                      <p:cBhvr>
                                        <p:cTn id="318" dur="2000" fill="hold"/>
                                        <p:tgtEl>
                                          <p:spTgt spid="209049"/>
                                        </p:tgtEl>
                                        <p:attrNameLst>
                                          <p:attrName>ppt_x</p:attrName>
                                          <p:attrName>ppt_y</p:attrName>
                                        </p:attrNameLst>
                                      </p:cBhvr>
                                      <p:rCtr x="0" y="-9"/>
                                    </p:animMotion>
                                  </p:childTnLst>
                                </p:cTn>
                              </p:par>
                              <p:par>
                                <p:cTn id="319" presetID="42" presetClass="path" presetSubtype="0" accel="50000" decel="50000" fill="hold" nodeType="withEffect">
                                  <p:stCondLst>
                                    <p:cond delay="1000"/>
                                  </p:stCondLst>
                                  <p:childTnLst>
                                    <p:animMotion origin="layout" path="M -8.33333E-7 -0.01875 L -8.33333E-7 0.00231 " pathEditMode="relative" rAng="0" ptsTypes="AA">
                                      <p:cBhvr>
                                        <p:cTn id="320" dur="2000" fill="hold"/>
                                        <p:tgtEl>
                                          <p:spTgt spid="209050"/>
                                        </p:tgtEl>
                                        <p:attrNameLst>
                                          <p:attrName>ppt_x</p:attrName>
                                          <p:attrName>ppt_y</p:attrName>
                                        </p:attrNameLst>
                                      </p:cBhvr>
                                      <p:rCtr x="0" y="10"/>
                                    </p:animMotion>
                                  </p:childTnLst>
                                </p:cTn>
                              </p:par>
                              <p:par>
                                <p:cTn id="321" presetID="64" presetClass="path" presetSubtype="0" accel="50000" decel="50000" fill="hold" nodeType="withEffect">
                                  <p:stCondLst>
                                    <p:cond delay="1400"/>
                                  </p:stCondLst>
                                  <p:childTnLst>
                                    <p:animMotion origin="layout" path="M 2.22222E-6 0.01689 L -0.00035 -0.00139 " pathEditMode="relative" rAng="0" ptsTypes="AA">
                                      <p:cBhvr>
                                        <p:cTn id="322" dur="2000" fill="hold"/>
                                        <p:tgtEl>
                                          <p:spTgt spid="209051"/>
                                        </p:tgtEl>
                                        <p:attrNameLst>
                                          <p:attrName>ppt_x</p:attrName>
                                          <p:attrName>ppt_y</p:attrName>
                                        </p:attrNameLst>
                                      </p:cBhvr>
                                      <p:rCtr x="0" y="-9"/>
                                    </p:animMotion>
                                  </p:childTnLst>
                                </p:cTn>
                              </p:par>
                              <p:par>
                                <p:cTn id="323" presetID="42" presetClass="path" presetSubtype="0" accel="50000" decel="50000" fill="hold" nodeType="withEffect">
                                  <p:stCondLst>
                                    <p:cond delay="1600"/>
                                  </p:stCondLst>
                                  <p:childTnLst>
                                    <p:animMotion origin="layout" path="M 0.00034 -0.0169 L 0.00017 -0.00278 " pathEditMode="relative" rAng="0" ptsTypes="AA">
                                      <p:cBhvr>
                                        <p:cTn id="324" dur="2000" fill="hold"/>
                                        <p:tgtEl>
                                          <p:spTgt spid="209053"/>
                                        </p:tgtEl>
                                        <p:attrNameLst>
                                          <p:attrName>ppt_x</p:attrName>
                                          <p:attrName>ppt_y</p:attrName>
                                        </p:attrNameLst>
                                      </p:cBhvr>
                                      <p:rCtr x="0" y="7"/>
                                    </p:animMotion>
                                  </p:childTnLst>
                                </p:cTn>
                              </p:par>
                              <p:par>
                                <p:cTn id="325" presetID="64" presetClass="path" presetSubtype="0" accel="50000" decel="50000" fill="hold" nodeType="withEffect">
                                  <p:stCondLst>
                                    <p:cond delay="1800"/>
                                  </p:stCondLst>
                                  <p:childTnLst>
                                    <p:animMotion origin="layout" path="M 4.44444E-6 0.01806 L 4.44444E-6 0.00278 " pathEditMode="relative" rAng="0" ptsTypes="AA">
                                      <p:cBhvr>
                                        <p:cTn id="326" dur="2000" fill="hold"/>
                                        <p:tgtEl>
                                          <p:spTgt spid="209054"/>
                                        </p:tgtEl>
                                        <p:attrNameLst>
                                          <p:attrName>ppt_x</p:attrName>
                                          <p:attrName>ppt_y</p:attrName>
                                        </p:attrNameLst>
                                      </p:cBhvr>
                                      <p:rCtr x="0" y="-8"/>
                                    </p:animMotion>
                                  </p:childTnLst>
                                </p:cTn>
                              </p:par>
                              <p:par>
                                <p:cTn id="327" presetID="64" presetClass="path" presetSubtype="0" accel="50000" decel="50000" fill="hold" nodeType="withEffect">
                                  <p:stCondLst>
                                    <p:cond delay="2000"/>
                                  </p:stCondLst>
                                  <p:childTnLst>
                                    <p:animMotion origin="layout" path="M -0.00052 0.01528 L -0.00104 -2.59259E-6 " pathEditMode="relative" rAng="0" ptsTypes="AA">
                                      <p:cBhvr>
                                        <p:cTn id="328" dur="2000" fill="hold"/>
                                        <p:tgtEl>
                                          <p:spTgt spid="209055"/>
                                        </p:tgtEl>
                                        <p:attrNameLst>
                                          <p:attrName>ppt_x</p:attrName>
                                          <p:attrName>ppt_y</p:attrName>
                                        </p:attrNameLst>
                                      </p:cBhvr>
                                      <p:rCtr x="0" y="-8"/>
                                    </p:animMotion>
                                  </p:childTnLst>
                                </p:cTn>
                              </p:par>
                              <p:par>
                                <p:cTn id="329" presetID="42" presetClass="path" presetSubtype="0" accel="50000" decel="50000" fill="hold" nodeType="withEffect">
                                  <p:stCondLst>
                                    <p:cond delay="2200"/>
                                  </p:stCondLst>
                                  <p:childTnLst>
                                    <p:animMotion origin="layout" path="M 2.77778E-7 -0.01181 L 2.77778E-7 -0.00093 " pathEditMode="relative" rAng="0" ptsTypes="AA">
                                      <p:cBhvr>
                                        <p:cTn id="330" dur="2000" fill="hold"/>
                                        <p:tgtEl>
                                          <p:spTgt spid="209056"/>
                                        </p:tgtEl>
                                        <p:attrNameLst>
                                          <p:attrName>ppt_x</p:attrName>
                                          <p:attrName>ppt_y</p:attrName>
                                        </p:attrNameLst>
                                      </p:cBhvr>
                                      <p:rCtr x="0" y="5"/>
                                    </p:animMotion>
                                  </p:childTnLst>
                                </p:cTn>
                              </p:par>
                              <p:par>
                                <p:cTn id="331" presetID="42" presetClass="path" presetSubtype="0" accel="50000" decel="50000" fill="hold" nodeType="withEffect">
                                  <p:stCondLst>
                                    <p:cond delay="2400"/>
                                  </p:stCondLst>
                                  <p:childTnLst>
                                    <p:animMotion origin="layout" path="M -5.55556E-7 -0.01134 L -5.55556E-7 0.00394 " pathEditMode="relative" rAng="0" ptsTypes="AA">
                                      <p:cBhvr>
                                        <p:cTn id="332" dur="2000" fill="hold"/>
                                        <p:tgtEl>
                                          <p:spTgt spid="209058"/>
                                        </p:tgtEl>
                                        <p:attrNameLst>
                                          <p:attrName>ppt_x</p:attrName>
                                          <p:attrName>ppt_y</p:attrName>
                                        </p:attrNameLst>
                                      </p:cBhvr>
                                      <p:rCtr x="0" y="8"/>
                                    </p:animMotion>
                                  </p:childTnLst>
                                </p:cTn>
                              </p:par>
                              <p:par>
                                <p:cTn id="333" presetID="64" presetClass="path" presetSubtype="0" accel="50000" decel="50000" fill="hold" nodeType="withEffect">
                                  <p:stCondLst>
                                    <p:cond delay="3000"/>
                                  </p:stCondLst>
                                  <p:childTnLst>
                                    <p:animMotion origin="layout" path="M 1.66667E-6 0.04445 L -0.00018 0.00093 " pathEditMode="relative" rAng="0" ptsTypes="AA">
                                      <p:cBhvr>
                                        <p:cTn id="334" dur="2000" fill="hold"/>
                                        <p:tgtEl>
                                          <p:spTgt spid="209060"/>
                                        </p:tgtEl>
                                        <p:attrNameLst>
                                          <p:attrName>ppt_x</p:attrName>
                                          <p:attrName>ppt_y</p:attrName>
                                        </p:attrNameLst>
                                      </p:cBhvr>
                                      <p:rCtr x="0" y="-22"/>
                                    </p:animMotion>
                                  </p:childTnLst>
                                </p:cTn>
                              </p:par>
                              <p:par>
                                <p:cTn id="335" presetID="64" presetClass="path" presetSubtype="0" accel="50000" decel="50000" fill="hold" nodeType="withEffect">
                                  <p:stCondLst>
                                    <p:cond delay="3000"/>
                                  </p:stCondLst>
                                  <p:childTnLst>
                                    <p:animMotion origin="layout" path="M -0.00052 0.01528 L -0.00104 -2.59259E-6 " pathEditMode="relative" rAng="0" ptsTypes="AA">
                                      <p:cBhvr>
                                        <p:cTn id="336" dur="2000" fill="hold"/>
                                        <p:tgtEl>
                                          <p:spTgt spid="209059"/>
                                        </p:tgtEl>
                                        <p:attrNameLst>
                                          <p:attrName>ppt_x</p:attrName>
                                          <p:attrName>ppt_y</p:attrName>
                                        </p:attrNameLst>
                                      </p:cBhvr>
                                      <p:rCtr x="0" y="-8"/>
                                    </p:animMotion>
                                  </p:childTnLst>
                                </p:cTn>
                              </p:par>
                              <p:par>
                                <p:cTn id="337" presetID="42" presetClass="path" presetSubtype="0" accel="50000" decel="50000" fill="hold" nodeType="withEffect">
                                  <p:stCondLst>
                                    <p:cond delay="3000"/>
                                  </p:stCondLst>
                                  <p:childTnLst>
                                    <p:animMotion origin="layout" path="M 0.00105 -0.04098 L 0.00053 4.44444E-6 " pathEditMode="relative" rAng="0" ptsTypes="AA">
                                      <p:cBhvr>
                                        <p:cTn id="338" dur="2000" fill="hold"/>
                                        <p:tgtEl>
                                          <p:spTgt spid="209066"/>
                                        </p:tgtEl>
                                        <p:attrNameLst>
                                          <p:attrName>ppt_x</p:attrName>
                                          <p:attrName>ppt_y</p:attrName>
                                        </p:attrNameLst>
                                      </p:cBhvr>
                                      <p:rCtr x="0" y="20"/>
                                    </p:animMotion>
                                  </p:childTnLst>
                                </p:cTn>
                              </p:par>
                              <p:par>
                                <p:cTn id="339" presetID="64" presetClass="path" presetSubtype="0" accel="50000" decel="50000" fill="hold" nodeType="withEffect">
                                  <p:stCondLst>
                                    <p:cond delay="3200"/>
                                  </p:stCondLst>
                                  <p:childTnLst>
                                    <p:animMotion origin="layout" path="M 3.33333E-6 0.03333 L 3.33333E-6 2.59259E-6 " pathEditMode="relative" rAng="0" ptsTypes="AA">
                                      <p:cBhvr>
                                        <p:cTn id="340" dur="2000" fill="hold"/>
                                        <p:tgtEl>
                                          <p:spTgt spid="209061"/>
                                        </p:tgtEl>
                                        <p:attrNameLst>
                                          <p:attrName>ppt_x</p:attrName>
                                          <p:attrName>ppt_y</p:attrName>
                                        </p:attrNameLst>
                                      </p:cBhvr>
                                      <p:rCtr x="0" y="-17"/>
                                    </p:animMotion>
                                  </p:childTnLst>
                                </p:cTn>
                              </p:par>
                              <p:par>
                                <p:cTn id="341" presetID="64" presetClass="path" presetSubtype="0" accel="50000" decel="50000" fill="hold" nodeType="withEffect">
                                  <p:stCondLst>
                                    <p:cond delay="3400"/>
                                  </p:stCondLst>
                                  <p:childTnLst>
                                    <p:animMotion origin="layout" path="M -0.00052 0.01528 L -0.00104 -2.59259E-6 " pathEditMode="relative" rAng="0" ptsTypes="AA">
                                      <p:cBhvr>
                                        <p:cTn id="342" dur="2000" fill="hold"/>
                                        <p:tgtEl>
                                          <p:spTgt spid="209070"/>
                                        </p:tgtEl>
                                        <p:attrNameLst>
                                          <p:attrName>ppt_x</p:attrName>
                                          <p:attrName>ppt_y</p:attrName>
                                        </p:attrNameLst>
                                      </p:cBhvr>
                                      <p:rCtr x="0" y="-8"/>
                                    </p:animMotion>
                                  </p:childTnLst>
                                </p:cTn>
                              </p:par>
                              <p:par>
                                <p:cTn id="343" presetID="64" presetClass="path" presetSubtype="0" accel="50000" decel="50000" fill="hold" nodeType="withEffect">
                                  <p:stCondLst>
                                    <p:cond delay="3400"/>
                                  </p:stCondLst>
                                  <p:childTnLst>
                                    <p:animMotion origin="layout" path="M 1.66667E-6 0.04445 L -0.00018 0.00093 " pathEditMode="relative" rAng="0" ptsTypes="AA">
                                      <p:cBhvr>
                                        <p:cTn id="344" dur="2000" fill="hold"/>
                                        <p:tgtEl>
                                          <p:spTgt spid="209084"/>
                                        </p:tgtEl>
                                        <p:attrNameLst>
                                          <p:attrName>ppt_x</p:attrName>
                                          <p:attrName>ppt_y</p:attrName>
                                        </p:attrNameLst>
                                      </p:cBhvr>
                                      <p:rCtr x="0" y="-22"/>
                                    </p:animMotion>
                                  </p:childTnLst>
                                </p:cTn>
                              </p:par>
                              <p:par>
                                <p:cTn id="345" presetID="42" presetClass="path" presetSubtype="0" accel="50000" decel="50000" fill="hold" nodeType="withEffect">
                                  <p:stCondLst>
                                    <p:cond delay="3600"/>
                                  </p:stCondLst>
                                  <p:childTnLst>
                                    <p:animMotion origin="layout" path="M -3.61111E-6 -0.0243 L -3.61111E-6 0.00417 " pathEditMode="relative" rAng="0" ptsTypes="AA">
                                      <p:cBhvr>
                                        <p:cTn id="346" dur="2000" fill="hold"/>
                                        <p:tgtEl>
                                          <p:spTgt spid="209069"/>
                                        </p:tgtEl>
                                        <p:attrNameLst>
                                          <p:attrName>ppt_x</p:attrName>
                                          <p:attrName>ppt_y</p:attrName>
                                        </p:attrNameLst>
                                      </p:cBhvr>
                                      <p:rCtr x="0" y="14"/>
                                    </p:animMotion>
                                  </p:childTnLst>
                                </p:cTn>
                              </p:par>
                              <p:par>
                                <p:cTn id="347" presetID="42" presetClass="path" presetSubtype="0" accel="50000" decel="50000" fill="hold" nodeType="withEffect">
                                  <p:stCondLst>
                                    <p:cond delay="3800"/>
                                  </p:stCondLst>
                                  <p:childTnLst>
                                    <p:animMotion origin="layout" path="M 5.55556E-7 -0.01412 L 5.55556E-7 0.0044 " pathEditMode="relative" rAng="0" ptsTypes="AA">
                                      <p:cBhvr>
                                        <p:cTn id="348" dur="2000" fill="hold"/>
                                        <p:tgtEl>
                                          <p:spTgt spid="209071"/>
                                        </p:tgtEl>
                                        <p:attrNameLst>
                                          <p:attrName>ppt_x</p:attrName>
                                          <p:attrName>ppt_y</p:attrName>
                                        </p:attrNameLst>
                                      </p:cBhvr>
                                      <p:rCtr x="0" y="9"/>
                                    </p:animMotion>
                                  </p:childTnLst>
                                </p:cTn>
                              </p:par>
                              <p:par>
                                <p:cTn id="349" presetID="42" presetClass="path" presetSubtype="0" accel="50000" decel="50000" fill="hold" nodeType="withEffect">
                                  <p:stCondLst>
                                    <p:cond delay="4000"/>
                                  </p:stCondLst>
                                  <p:childTnLst>
                                    <p:animMotion origin="layout" path="M 0.00105 -0.04098 L 0.00053 4.44444E-6 " pathEditMode="relative" rAng="0" ptsTypes="AA">
                                      <p:cBhvr>
                                        <p:cTn id="350" dur="2000" fill="hold"/>
                                        <p:tgtEl>
                                          <p:spTgt spid="209072"/>
                                        </p:tgtEl>
                                        <p:attrNameLst>
                                          <p:attrName>ppt_x</p:attrName>
                                          <p:attrName>ppt_y</p:attrName>
                                        </p:attrNameLst>
                                      </p:cBhvr>
                                      <p:rCtr x="0" y="20"/>
                                    </p:animMotion>
                                  </p:childTnLst>
                                </p:cTn>
                              </p:par>
                              <p:par>
                                <p:cTn id="351" presetID="64" presetClass="path" presetSubtype="0" accel="50000" decel="50000" fill="hold" nodeType="withEffect">
                                  <p:stCondLst>
                                    <p:cond delay="4000"/>
                                  </p:stCondLst>
                                  <p:childTnLst>
                                    <p:animMotion origin="layout" path="M 3.33333E-6 0.03333 L 3.33333E-6 2.59259E-6 " pathEditMode="relative" rAng="0" ptsTypes="AA">
                                      <p:cBhvr>
                                        <p:cTn id="352" dur="2000" fill="hold"/>
                                        <p:tgtEl>
                                          <p:spTgt spid="209074"/>
                                        </p:tgtEl>
                                        <p:attrNameLst>
                                          <p:attrName>ppt_x</p:attrName>
                                          <p:attrName>ppt_y</p:attrName>
                                        </p:attrNameLst>
                                      </p:cBhvr>
                                      <p:rCtr x="0" y="-17"/>
                                    </p:animMotion>
                                  </p:childTnLst>
                                </p:cTn>
                              </p:par>
                              <p:par>
                                <p:cTn id="353" presetID="42" presetClass="path" presetSubtype="0" accel="50000" decel="50000" fill="hold" nodeType="withEffect">
                                  <p:stCondLst>
                                    <p:cond delay="4200"/>
                                  </p:stCondLst>
                                  <p:childTnLst>
                                    <p:animMotion origin="layout" path="M -3.61111E-6 -0.0243 L -3.61111E-6 0.00417 " pathEditMode="relative" rAng="0" ptsTypes="AA">
                                      <p:cBhvr>
                                        <p:cTn id="354" dur="2000" fill="hold"/>
                                        <p:tgtEl>
                                          <p:spTgt spid="209073"/>
                                        </p:tgtEl>
                                        <p:attrNameLst>
                                          <p:attrName>ppt_x</p:attrName>
                                          <p:attrName>ppt_y</p:attrName>
                                        </p:attrNameLst>
                                      </p:cBhvr>
                                      <p:rCtr x="0" y="14"/>
                                    </p:animMotion>
                                  </p:childTnLst>
                                </p:cTn>
                              </p:par>
                              <p:par>
                                <p:cTn id="355" presetID="64" presetClass="path" presetSubtype="0" accel="50000" decel="50000" fill="hold" nodeType="withEffect">
                                  <p:stCondLst>
                                    <p:cond delay="4400"/>
                                  </p:stCondLst>
                                  <p:childTnLst>
                                    <p:animMotion origin="layout" path="M 3.33333E-6 0.03333 L 3.33333E-6 2.59259E-6 " pathEditMode="relative" rAng="0" ptsTypes="AA">
                                      <p:cBhvr>
                                        <p:cTn id="356" dur="2000" fill="hold"/>
                                        <p:tgtEl>
                                          <p:spTgt spid="209075"/>
                                        </p:tgtEl>
                                        <p:attrNameLst>
                                          <p:attrName>ppt_x</p:attrName>
                                          <p:attrName>ppt_y</p:attrName>
                                        </p:attrNameLst>
                                      </p:cBhvr>
                                      <p:rCtr x="0" y="-17"/>
                                    </p:animMotion>
                                  </p:childTnLst>
                                </p:cTn>
                              </p:par>
                              <p:par>
                                <p:cTn id="357" presetID="42" presetClass="path" presetSubtype="0" accel="50000" decel="50000" fill="hold" nodeType="withEffect">
                                  <p:stCondLst>
                                    <p:cond delay="4600"/>
                                  </p:stCondLst>
                                  <p:childTnLst>
                                    <p:animMotion origin="layout" path="M -1.38889E-6 -0.03217 L -1.38889E-6 0.00324 " pathEditMode="relative" rAng="0" ptsTypes="AA">
                                      <p:cBhvr>
                                        <p:cTn id="358" dur="2000" fill="hold"/>
                                        <p:tgtEl>
                                          <p:spTgt spid="209076"/>
                                        </p:tgtEl>
                                        <p:attrNameLst>
                                          <p:attrName>ppt_x</p:attrName>
                                          <p:attrName>ppt_y</p:attrName>
                                        </p:attrNameLst>
                                      </p:cBhvr>
                                      <p:rCtr x="0" y="18"/>
                                    </p:animMotion>
                                  </p:childTnLst>
                                </p:cTn>
                              </p:par>
                              <p:par>
                                <p:cTn id="359" presetID="42" presetClass="path" presetSubtype="0" accel="50000" decel="50000" fill="hold" nodeType="withEffect">
                                  <p:stCondLst>
                                    <p:cond delay="4800"/>
                                  </p:stCondLst>
                                  <p:childTnLst>
                                    <p:animMotion origin="layout" path="M 5.55556E-7 -0.01412 L 5.55556E-7 0.0044 " pathEditMode="relative" rAng="0" ptsTypes="AA">
                                      <p:cBhvr>
                                        <p:cTn id="360" dur="2000" fill="hold"/>
                                        <p:tgtEl>
                                          <p:spTgt spid="209078"/>
                                        </p:tgtEl>
                                        <p:attrNameLst>
                                          <p:attrName>ppt_x</p:attrName>
                                          <p:attrName>ppt_y</p:attrName>
                                        </p:attrNameLst>
                                      </p:cBhvr>
                                      <p:rCtr x="0" y="9"/>
                                    </p:animMotion>
                                  </p:childTnLst>
                                </p:cTn>
                              </p:par>
                              <p:par>
                                <p:cTn id="361" presetID="64" presetClass="path" presetSubtype="0" accel="50000" decel="50000" fill="hold" nodeType="withEffect">
                                  <p:stCondLst>
                                    <p:cond delay="5000"/>
                                  </p:stCondLst>
                                  <p:childTnLst>
                                    <p:animMotion origin="layout" path="M 2.22222E-6 0.02569 L 2.22222E-6 7.40741E-7 " pathEditMode="relative" rAng="0" ptsTypes="AA">
                                      <p:cBhvr>
                                        <p:cTn id="362" dur="2000" fill="hold"/>
                                        <p:tgtEl>
                                          <p:spTgt spid="209077"/>
                                        </p:tgtEl>
                                        <p:attrNameLst>
                                          <p:attrName>ppt_x</p:attrName>
                                          <p:attrName>ppt_y</p:attrName>
                                        </p:attrNameLst>
                                      </p:cBhvr>
                                      <p:rCtr x="0" y="-13"/>
                                    </p:animMotion>
                                  </p:childTnLst>
                                </p:cTn>
                              </p:par>
                              <p:par>
                                <p:cTn id="363" presetID="42" presetClass="path" presetSubtype="0" accel="50000" decel="50000" fill="hold" nodeType="withEffect">
                                  <p:stCondLst>
                                    <p:cond delay="5200"/>
                                  </p:stCondLst>
                                  <p:childTnLst>
                                    <p:animMotion origin="layout" path="M 0.00105 -0.04098 L 0.00053 4.44444E-6 " pathEditMode="relative" rAng="0" ptsTypes="AA">
                                      <p:cBhvr>
                                        <p:cTn id="364" dur="2000" fill="hold"/>
                                        <p:tgtEl>
                                          <p:spTgt spid="209079"/>
                                        </p:tgtEl>
                                        <p:attrNameLst>
                                          <p:attrName>ppt_x</p:attrName>
                                          <p:attrName>ppt_y</p:attrName>
                                        </p:attrNameLst>
                                      </p:cBhvr>
                                      <p:rCtr x="0" y="20"/>
                                    </p:animMotion>
                                  </p:childTnLst>
                                </p:cTn>
                              </p:par>
                              <p:par>
                                <p:cTn id="365" presetID="64" presetClass="path" presetSubtype="0" accel="50000" decel="50000" fill="hold" nodeType="withEffect">
                                  <p:stCondLst>
                                    <p:cond delay="5200"/>
                                  </p:stCondLst>
                                  <p:childTnLst>
                                    <p:animMotion origin="layout" path="M 1.66667E-6 0.04445 L -0.00018 0.00093 " pathEditMode="relative" rAng="0" ptsTypes="AA">
                                      <p:cBhvr>
                                        <p:cTn id="366" dur="2000" fill="hold"/>
                                        <p:tgtEl>
                                          <p:spTgt spid="209080"/>
                                        </p:tgtEl>
                                        <p:attrNameLst>
                                          <p:attrName>ppt_x</p:attrName>
                                          <p:attrName>ppt_y</p:attrName>
                                        </p:attrNameLst>
                                      </p:cBhvr>
                                      <p:rCtr x="0" y="-22"/>
                                    </p:animMotion>
                                  </p:childTnLst>
                                </p:cTn>
                              </p:par>
                              <p:par>
                                <p:cTn id="367" presetID="64" presetClass="path" presetSubtype="0" accel="50000" decel="50000" fill="hold" nodeType="withEffect">
                                  <p:stCondLst>
                                    <p:cond delay="5400"/>
                                  </p:stCondLst>
                                  <p:childTnLst>
                                    <p:animMotion origin="layout" path="M -0.00052 0.01528 L -0.00104 -2.59259E-6 " pathEditMode="relative" rAng="0" ptsTypes="AA">
                                      <p:cBhvr>
                                        <p:cTn id="368" dur="2000" fill="hold"/>
                                        <p:tgtEl>
                                          <p:spTgt spid="209081"/>
                                        </p:tgtEl>
                                        <p:attrNameLst>
                                          <p:attrName>ppt_x</p:attrName>
                                          <p:attrName>ppt_y</p:attrName>
                                        </p:attrNameLst>
                                      </p:cBhvr>
                                      <p:rCtr x="0" y="-8"/>
                                    </p:animMotion>
                                  </p:childTnLst>
                                </p:cTn>
                              </p:par>
                              <p:par>
                                <p:cTn id="369" presetID="42" presetClass="path" presetSubtype="0" accel="50000" decel="50000" fill="hold" nodeType="withEffect">
                                  <p:stCondLst>
                                    <p:cond delay="5600"/>
                                  </p:stCondLst>
                                  <p:childTnLst>
                                    <p:animMotion origin="layout" path="M -1.38889E-6 -0.03217 L -1.38889E-6 0.00324 " pathEditMode="relative" rAng="0" ptsTypes="AA">
                                      <p:cBhvr>
                                        <p:cTn id="370" dur="2000" fill="hold"/>
                                        <p:tgtEl>
                                          <p:spTgt spid="209082"/>
                                        </p:tgtEl>
                                        <p:attrNameLst>
                                          <p:attrName>ppt_x</p:attrName>
                                          <p:attrName>ppt_y</p:attrName>
                                        </p:attrNameLst>
                                      </p:cBhvr>
                                      <p:rCtr x="0" y="18"/>
                                    </p:animMotion>
                                  </p:childTnLst>
                                </p:cTn>
                              </p:par>
                              <p:par>
                                <p:cTn id="371" presetID="64" presetClass="path" presetSubtype="0" accel="50000" decel="50000" fill="hold" nodeType="withEffect">
                                  <p:stCondLst>
                                    <p:cond delay="5600"/>
                                  </p:stCondLst>
                                  <p:childTnLst>
                                    <p:animMotion origin="layout" path="M 8.33333E-7 0.03935 L 0.00017 0.00093 " pathEditMode="relative" rAng="0" ptsTypes="AA">
                                      <p:cBhvr>
                                        <p:cTn id="372" dur="2000" fill="hold"/>
                                        <p:tgtEl>
                                          <p:spTgt spid="209083"/>
                                        </p:tgtEl>
                                        <p:attrNameLst>
                                          <p:attrName>ppt_x</p:attrName>
                                          <p:attrName>ppt_y</p:attrName>
                                        </p:attrNameLst>
                                      </p:cBhvr>
                                      <p:rCtr x="0" y="-19"/>
                                    </p:animMotion>
                                  </p:childTnLst>
                                </p:cTn>
                              </p:par>
                              <p:par>
                                <p:cTn id="373" presetID="42" presetClass="path" presetSubtype="0" accel="50000" decel="50000" fill="hold" nodeType="withEffect">
                                  <p:stCondLst>
                                    <p:cond delay="5800"/>
                                  </p:stCondLst>
                                  <p:childTnLst>
                                    <p:animMotion origin="layout" path="M 5.55556E-7 -0.01412 L 5.55556E-7 0.0044 " pathEditMode="relative" rAng="0" ptsTypes="AA">
                                      <p:cBhvr>
                                        <p:cTn id="374" dur="2000" fill="hold"/>
                                        <p:tgtEl>
                                          <p:spTgt spid="209085"/>
                                        </p:tgtEl>
                                        <p:attrNameLst>
                                          <p:attrName>ppt_x</p:attrName>
                                          <p:attrName>ppt_y</p:attrName>
                                        </p:attrNameLst>
                                      </p:cBhvr>
                                      <p:rCtr x="0" y="9"/>
                                    </p:animMotion>
                                  </p:childTnLst>
                                </p:cTn>
                              </p:par>
                              <p:par>
                                <p:cTn id="375" presetID="42" presetClass="path" presetSubtype="0" accel="50000" decel="50000" fill="hold" nodeType="withEffect">
                                  <p:stCondLst>
                                    <p:cond delay="5900"/>
                                  </p:stCondLst>
                                  <p:childTnLst>
                                    <p:animMotion origin="layout" path="M 0.00105 -0.04098 L 0.00053 4.44444E-6 " pathEditMode="relative" rAng="0" ptsTypes="AA">
                                      <p:cBhvr>
                                        <p:cTn id="376" dur="2000" fill="hold"/>
                                        <p:tgtEl>
                                          <p:spTgt spid="209086"/>
                                        </p:tgtEl>
                                        <p:attrNameLst>
                                          <p:attrName>ppt_x</p:attrName>
                                          <p:attrName>ppt_y</p:attrName>
                                        </p:attrNameLst>
                                      </p:cBhvr>
                                      <p:rCtr x="0" y="20"/>
                                    </p:animMotion>
                                  </p:childTnLst>
                                </p:cTn>
                              </p:par>
                              <p:par>
                                <p:cTn id="377" presetID="64" presetClass="path" presetSubtype="0" accel="50000" decel="50000" fill="hold" nodeType="withEffect">
                                  <p:stCondLst>
                                    <p:cond delay="6200"/>
                                  </p:stCondLst>
                                  <p:childTnLst>
                                    <p:animMotion origin="layout" path="M 2.22222E-6 0.02569 L 2.22222E-6 7.40741E-7 " pathEditMode="relative" rAng="0" ptsTypes="AA">
                                      <p:cBhvr>
                                        <p:cTn id="378" dur="2000" fill="hold"/>
                                        <p:tgtEl>
                                          <p:spTgt spid="209087"/>
                                        </p:tgtEl>
                                        <p:attrNameLst>
                                          <p:attrName>ppt_x</p:attrName>
                                          <p:attrName>ppt_y</p:attrName>
                                        </p:attrNameLst>
                                      </p:cBhvr>
                                      <p:rCtr x="0" y="-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15" grpId="0" animBg="1"/>
      <p:bldP spid="208915" grpId="1" animBg="1"/>
      <p:bldP spid="208920" grpId="0" animBg="1"/>
      <p:bldP spid="208920" grpId="1" animBg="1"/>
      <p:bldP spid="209013" grpId="0" animBg="1"/>
      <p:bldP spid="209013" grpId="1" animBg="1"/>
      <p:bldP spid="209014" grpId="0" animBg="1"/>
      <p:bldP spid="209014" grpId="1" animBg="1"/>
      <p:bldP spid="209015" grpId="0" animBg="1"/>
      <p:bldP spid="209015" grpId="1" animBg="1"/>
      <p:bldP spid="209016" grpId="0" animBg="1"/>
      <p:bldP spid="209016" grpId="1" animBg="1"/>
      <p:bldP spid="209017" grpId="0" animBg="1"/>
      <p:bldP spid="209017" grpId="1" animBg="1"/>
      <p:bldP spid="209018" grpId="0" animBg="1"/>
      <p:bldP spid="209018" grpId="1" animBg="1"/>
      <p:bldP spid="209019" grpId="0" animBg="1"/>
      <p:bldP spid="209019" grpId="1" animBg="1"/>
      <p:bldP spid="209020" grpId="0" animBg="1"/>
      <p:bldP spid="209020" grpId="1" animBg="1"/>
      <p:bldP spid="209021" grpId="0" animBg="1"/>
      <p:bldP spid="209021" grpId="1" animBg="1"/>
      <p:bldP spid="209022" grpId="0" animBg="1"/>
      <p:bldP spid="209022" grpId="1" animBg="1"/>
      <p:bldP spid="209023" grpId="0" animBg="1"/>
      <p:bldP spid="209023" grpId="1" animBg="1"/>
      <p:bldP spid="209024" grpId="0" animBg="1"/>
      <p:bldP spid="209024" grpId="1" animBg="1"/>
      <p:bldP spid="209025" grpId="0" animBg="1"/>
      <p:bldP spid="209025" grpId="1" animBg="1"/>
      <p:bldP spid="209026" grpId="0" animBg="1"/>
      <p:bldP spid="209026" grpId="1" animBg="1"/>
      <p:bldP spid="209027" grpId="0" animBg="1"/>
      <p:bldP spid="209027" grpId="1" animBg="1"/>
      <p:bldP spid="209028" grpId="0" animBg="1"/>
      <p:bldP spid="209028" grpId="1" animBg="1"/>
      <p:bldP spid="209029" grpId="0" animBg="1"/>
      <p:bldP spid="209029" grpId="1" animBg="1"/>
      <p:bldP spid="209030" grpId="0" animBg="1"/>
      <p:bldP spid="209030" grpId="1" animBg="1"/>
      <p:bldP spid="209031" grpId="0" animBg="1"/>
      <p:bldP spid="209031" grpId="1" animBg="1"/>
      <p:bldP spid="209032" grpId="0" animBg="1"/>
      <p:bldP spid="209032" grpId="1" animBg="1"/>
      <p:bldP spid="209033" grpId="0" animBg="1"/>
      <p:bldP spid="209033" grpId="1" animBg="1"/>
      <p:bldP spid="209034" grpId="0" animBg="1"/>
      <p:bldP spid="209034" grpId="1" animBg="1"/>
      <p:bldP spid="209044" grpId="0" animBg="1"/>
      <p:bldP spid="209045" grpId="0" animBg="1"/>
      <p:bldP spid="209048" grpId="0" animBg="1"/>
      <p:bldP spid="209049" grpId="0" animBg="1"/>
      <p:bldP spid="209050" grpId="0" animBg="1"/>
      <p:bldP spid="209051" grpId="0" animBg="1"/>
      <p:bldP spid="209053" grpId="0" animBg="1"/>
      <p:bldP spid="209054" grpId="0" animBg="1"/>
      <p:bldP spid="209055" grpId="0" animBg="1"/>
      <p:bldP spid="209056" grpId="0" animBg="1"/>
      <p:bldP spid="209058" grpId="0" animBg="1"/>
      <p:bldP spid="209059" grpId="0" animBg="1"/>
      <p:bldP spid="209060" grpId="0" animBg="1"/>
      <p:bldP spid="209061" grpId="0" animBg="1"/>
      <p:bldP spid="209066" grpId="0" animBg="1"/>
      <p:bldP spid="209069" grpId="0" animBg="1"/>
      <p:bldP spid="209070" grpId="0" animBg="1"/>
      <p:bldP spid="209071" grpId="0" animBg="1"/>
      <p:bldP spid="209072" grpId="0" animBg="1"/>
      <p:bldP spid="209073" grpId="0" animBg="1"/>
      <p:bldP spid="209074" grpId="0" animBg="1"/>
      <p:bldP spid="209075" grpId="0" animBg="1"/>
      <p:bldP spid="209076" grpId="0" animBg="1"/>
      <p:bldP spid="209077" grpId="0" animBg="1"/>
      <p:bldP spid="209078" grpId="0" animBg="1"/>
      <p:bldP spid="209079" grpId="0" animBg="1"/>
      <p:bldP spid="209080" grpId="0" animBg="1"/>
      <p:bldP spid="209081" grpId="0" animBg="1"/>
      <p:bldP spid="209082" grpId="0" animBg="1"/>
      <p:bldP spid="209083" grpId="0" animBg="1"/>
      <p:bldP spid="209084" grpId="0" animBg="1"/>
      <p:bldP spid="209085" grpId="0" animBg="1"/>
      <p:bldP spid="209086" grpId="0" animBg="1"/>
      <p:bldP spid="209087" grpId="0" animBg="1"/>
      <p:bldP spid="209089" grpId="0" animBg="1"/>
      <p:bldP spid="209092" grpId="0" animBg="1"/>
      <p:bldP spid="209092" grpId="1" animBg="1"/>
      <p:bldP spid="209093" grpId="0" animBg="1"/>
      <p:bldP spid="209093" grpId="1" animBg="1"/>
      <p:bldP spid="209094" grpId="0" animBg="1"/>
      <p:bldP spid="209094" grpId="1" animBg="1"/>
      <p:bldP spid="209095" grpId="0" animBg="1"/>
      <p:bldP spid="209095" grpId="1" animBg="1"/>
      <p:bldP spid="209096" grpId="0" animBg="1"/>
      <p:bldP spid="209096" grpId="1" animBg="1"/>
      <p:bldP spid="209097" grpId="0" animBg="1"/>
      <p:bldP spid="209097" grpId="1" animBg="1"/>
      <p:bldP spid="209105" grpId="0" animBg="1"/>
      <p:bldP spid="209105" grpId="1" animBg="1"/>
      <p:bldP spid="209110" grpId="0" animBg="1"/>
      <p:bldP spid="209111" grpId="0" animBg="1"/>
      <p:bldP spid="209112" grpId="0" animBg="1"/>
      <p:bldP spid="209112" grpId="1" animBg="1"/>
      <p:bldP spid="209113" grpId="0" animBg="1"/>
      <p:bldP spid="209113" grpId="1" animBg="1"/>
      <p:bldP spid="209114" grpId="0" animBg="1"/>
      <p:bldP spid="209114" grpId="1" animBg="1"/>
      <p:bldP spid="209115" grpId="0" animBg="1"/>
      <p:bldP spid="209115" grpId="1" animBg="1"/>
      <p:bldP spid="209116" grpId="0" animBg="1"/>
      <p:bldP spid="209116" grpId="1" animBg="1"/>
      <p:bldP spid="209117" grpId="0" animBg="1"/>
      <p:bldP spid="209117" grpId="1" animBg="1"/>
      <p:bldP spid="209118" grpId="0" animBg="1"/>
      <p:bldP spid="209118" grpId="1" animBg="1"/>
      <p:bldP spid="209119" grpId="0" animBg="1"/>
      <p:bldP spid="209119" grpId="1" animBg="1"/>
      <p:bldP spid="209120" grpId="0" animBg="1"/>
      <p:bldP spid="209120" grpId="1" animBg="1"/>
      <p:bldP spid="209121" grpId="0" animBg="1"/>
      <p:bldP spid="209121" grpId="1" animBg="1"/>
      <p:bldP spid="209122" grpId="0" animBg="1"/>
      <p:bldP spid="209122" grpId="1" animBg="1"/>
      <p:bldP spid="209123" grpId="0" animBg="1"/>
      <p:bldP spid="209123" grpId="1" animBg="1"/>
      <p:bldP spid="209124" grpId="0" animBg="1"/>
      <p:bldP spid="209124" grpId="1" animBg="1"/>
      <p:bldP spid="209125" grpId="0" animBg="1"/>
      <p:bldP spid="2091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Footer Placeholder 3"/>
          <p:cNvSpPr>
            <a:spLocks noGrp="1"/>
          </p:cNvSpPr>
          <p:nvPr>
            <p:ph type="ftr" sz="quarter" idx="10"/>
          </p:nvPr>
        </p:nvSpPr>
        <p:spPr>
          <a:xfrm>
            <a:off x="1127464" y="6605588"/>
            <a:ext cx="6072326" cy="252412"/>
          </a:xfrm>
        </p:spPr>
        <p:txBody>
          <a:bodyPr/>
          <a:lstStyle/>
          <a:p>
            <a:pPr algn="ctr">
              <a:defRPr/>
            </a:pPr>
            <a:r>
              <a:rPr lang="en-US" smtClean="0"/>
              <a:t>Caspers Stockholm 2014 el.mag PU+kicker structures</a:t>
            </a:r>
            <a:endParaRPr lang="en-US" dirty="0"/>
          </a:p>
        </p:txBody>
      </p:sp>
      <p:sp>
        <p:nvSpPr>
          <p:cNvPr id="2052" name="AutoShape 22"/>
          <p:cNvSpPr>
            <a:spLocks noChangeArrowheads="1"/>
          </p:cNvSpPr>
          <p:nvPr/>
        </p:nvSpPr>
        <p:spPr bwMode="auto">
          <a:xfrm flipV="1">
            <a:off x="2311400" y="2398713"/>
            <a:ext cx="93663" cy="1477962"/>
          </a:xfrm>
          <a:prstGeom prst="can">
            <a:avLst>
              <a:gd name="adj" fmla="val 1862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53" name="AutoShape 26"/>
          <p:cNvSpPr>
            <a:spLocks noChangeArrowheads="1"/>
          </p:cNvSpPr>
          <p:nvPr/>
        </p:nvSpPr>
        <p:spPr bwMode="auto">
          <a:xfrm rot="10800000">
            <a:off x="2201863" y="3549650"/>
            <a:ext cx="311150" cy="1050925"/>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p>
        </p:txBody>
      </p:sp>
      <p:sp>
        <p:nvSpPr>
          <p:cNvPr id="2054" name="Rectangle 3"/>
          <p:cNvSpPr>
            <a:spLocks noChangeArrowheads="1"/>
          </p:cNvSpPr>
          <p:nvPr/>
        </p:nvSpPr>
        <p:spPr bwMode="auto">
          <a:xfrm>
            <a:off x="4424363" y="1030288"/>
            <a:ext cx="4448175" cy="3016250"/>
          </a:xfrm>
          <a:prstGeom prst="rect">
            <a:avLst/>
          </a:prstGeom>
          <a:gradFill rotWithShape="1">
            <a:gsLst>
              <a:gs pos="0">
                <a:srgbClr val="DDDDDD"/>
              </a:gs>
              <a:gs pos="100000">
                <a:srgbClr val="FFFFFF"/>
              </a:gs>
            </a:gsLst>
            <a:lin ang="5400000" scaled="1"/>
          </a:gradFill>
          <a:ln w="3175" algn="ctr">
            <a:solidFill>
              <a:schemeClr val="bg1"/>
            </a:solidFill>
            <a:miter lim="800000"/>
            <a:headEnd/>
            <a:tailEnd/>
          </a:ln>
        </p:spPr>
        <p:txBody>
          <a:bodyPr wrap="none" anchor="ctr"/>
          <a:lstStyle/>
          <a:p>
            <a:endParaRPr lang="en-US"/>
          </a:p>
        </p:txBody>
      </p:sp>
      <p:sp>
        <p:nvSpPr>
          <p:cNvPr id="2055" name="AutoShape 23"/>
          <p:cNvSpPr>
            <a:spLocks noChangeArrowheads="1"/>
          </p:cNvSpPr>
          <p:nvPr/>
        </p:nvSpPr>
        <p:spPr bwMode="auto">
          <a:xfrm flipV="1">
            <a:off x="2305050" y="4533900"/>
            <a:ext cx="104775" cy="1585913"/>
          </a:xfrm>
          <a:prstGeom prst="can">
            <a:avLst>
              <a:gd name="adj" fmla="val 1786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56" name="AutoShape 24"/>
          <p:cNvSpPr>
            <a:spLocks noChangeArrowheads="1"/>
          </p:cNvSpPr>
          <p:nvPr/>
        </p:nvSpPr>
        <p:spPr bwMode="auto">
          <a:xfrm flipV="1">
            <a:off x="628650" y="2405063"/>
            <a:ext cx="92021" cy="1136300"/>
          </a:xfrm>
          <a:prstGeom prst="can">
            <a:avLst>
              <a:gd name="adj" fmla="val 53185"/>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57" name="AutoShape 29"/>
          <p:cNvSpPr>
            <a:spLocks noChangeArrowheads="1"/>
          </p:cNvSpPr>
          <p:nvPr/>
        </p:nvSpPr>
        <p:spPr bwMode="auto">
          <a:xfrm rot="16200000" flipH="1">
            <a:off x="1470820" y="5212556"/>
            <a:ext cx="100012" cy="1774825"/>
          </a:xfrm>
          <a:prstGeom prst="can">
            <a:avLst>
              <a:gd name="adj" fmla="val 25551"/>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58" name="AutoShape 30"/>
          <p:cNvSpPr>
            <a:spLocks noChangeArrowheads="1"/>
          </p:cNvSpPr>
          <p:nvPr/>
        </p:nvSpPr>
        <p:spPr bwMode="auto">
          <a:xfrm>
            <a:off x="628650" y="4178300"/>
            <a:ext cx="93663" cy="1982788"/>
          </a:xfrm>
          <a:prstGeom prst="can">
            <a:avLst>
              <a:gd name="adj" fmla="val 49591"/>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17119" name="Rectangle 31"/>
          <p:cNvSpPr>
            <a:spLocks noGrp="1" noChangeArrowheads="1"/>
          </p:cNvSpPr>
          <p:nvPr>
            <p:ph type="title"/>
          </p:nvPr>
        </p:nvSpPr>
        <p:spPr>
          <a:xfrm>
            <a:off x="457200" y="157163"/>
            <a:ext cx="8229600" cy="620712"/>
          </a:xfrm>
        </p:spPr>
        <p:txBody>
          <a:bodyPr/>
          <a:lstStyle/>
          <a:p>
            <a:pPr algn="r" eaLnBrk="1" hangingPunct="1">
              <a:defRPr/>
            </a:pPr>
            <a:r>
              <a:rPr lang="en-US" sz="3200" smtClean="0"/>
              <a:t>Electrostatic Monitor – Beam Response</a:t>
            </a:r>
          </a:p>
        </p:txBody>
      </p:sp>
      <p:grpSp>
        <p:nvGrpSpPr>
          <p:cNvPr id="2060" name="Group 32"/>
          <p:cNvGrpSpPr>
            <a:grpSpLocks/>
          </p:cNvGrpSpPr>
          <p:nvPr/>
        </p:nvGrpSpPr>
        <p:grpSpPr bwMode="auto">
          <a:xfrm>
            <a:off x="622300" y="2017713"/>
            <a:ext cx="1782763" cy="869950"/>
            <a:chOff x="1249" y="1931"/>
            <a:chExt cx="1123" cy="548"/>
          </a:xfrm>
        </p:grpSpPr>
        <p:sp>
          <p:nvSpPr>
            <p:cNvPr id="2099" name="AutoShape 33"/>
            <p:cNvSpPr>
              <a:spLocks noChangeArrowheads="1"/>
            </p:cNvSpPr>
            <p:nvPr/>
          </p:nvSpPr>
          <p:spPr bwMode="auto">
            <a:xfrm rot="16200000" flipH="1">
              <a:off x="2091" y="1958"/>
              <a:ext cx="65" cy="496"/>
            </a:xfrm>
            <a:prstGeom prst="can">
              <a:avLst>
                <a:gd name="adj" fmla="val 2949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100" name="AutoShape 34"/>
            <p:cNvSpPr>
              <a:spLocks noChangeArrowheads="1"/>
            </p:cNvSpPr>
            <p:nvPr/>
          </p:nvSpPr>
          <p:spPr bwMode="auto">
            <a:xfrm rot="5400000">
              <a:off x="1464" y="1958"/>
              <a:ext cx="65" cy="496"/>
            </a:xfrm>
            <a:prstGeom prst="can">
              <a:avLst>
                <a:gd name="adj" fmla="val 2949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2101" name="Group 35"/>
            <p:cNvGrpSpPr>
              <a:grpSpLocks/>
            </p:cNvGrpSpPr>
            <p:nvPr/>
          </p:nvGrpSpPr>
          <p:grpSpPr bwMode="auto">
            <a:xfrm>
              <a:off x="1718" y="1931"/>
              <a:ext cx="204" cy="548"/>
              <a:chOff x="1739" y="1730"/>
              <a:chExt cx="204" cy="548"/>
            </a:xfrm>
          </p:grpSpPr>
          <p:sp>
            <p:nvSpPr>
              <p:cNvPr id="217124" name="Rectangle 36"/>
              <p:cNvSpPr>
                <a:spLocks noChangeArrowheads="1"/>
              </p:cNvSpPr>
              <p:nvPr/>
            </p:nvSpPr>
            <p:spPr bwMode="auto">
              <a:xfrm rot="5400000" flipV="1">
                <a:off x="1499" y="1970"/>
                <a:ext cx="548" cy="68"/>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17125" name="Rectangle 37"/>
              <p:cNvSpPr>
                <a:spLocks noChangeArrowheads="1"/>
              </p:cNvSpPr>
              <p:nvPr/>
            </p:nvSpPr>
            <p:spPr bwMode="auto">
              <a:xfrm rot="5400000" flipV="1">
                <a:off x="1635" y="1970"/>
                <a:ext cx="548" cy="68"/>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grpSp>
      </p:grpSp>
      <p:sp>
        <p:nvSpPr>
          <p:cNvPr id="2061" name="Oval 38"/>
          <p:cNvSpPr>
            <a:spLocks noChangeArrowheads="1"/>
          </p:cNvSpPr>
          <p:nvPr/>
        </p:nvSpPr>
        <p:spPr bwMode="auto">
          <a:xfrm>
            <a:off x="201613" y="3381375"/>
            <a:ext cx="952500" cy="952500"/>
          </a:xfrm>
          <a:prstGeom prst="ellipse">
            <a:avLst/>
          </a:prstGeom>
          <a:gradFill rotWithShape="1">
            <a:gsLst>
              <a:gs pos="0">
                <a:srgbClr val="CCCCFF"/>
              </a:gs>
              <a:gs pos="100000">
                <a:srgbClr val="CC66FF">
                  <a:alpha val="78998"/>
                </a:srgbClr>
              </a:gs>
            </a:gsLst>
            <a:path path="shape">
              <a:fillToRect l="50000" t="50000" r="50000" b="50000"/>
            </a:path>
          </a:gradFill>
          <a:ln w="3175" algn="ctr">
            <a:solidFill>
              <a:schemeClr val="bg1"/>
            </a:solidFill>
            <a:round/>
            <a:headEnd/>
            <a:tailEnd/>
          </a:ln>
        </p:spPr>
        <p:txBody>
          <a:bodyPr wrap="none" anchor="ctr"/>
          <a:lstStyle/>
          <a:p>
            <a:r>
              <a:rPr lang="en-US">
                <a:solidFill>
                  <a:schemeClr val="bg1"/>
                </a:solidFill>
              </a:rPr>
              <a:t>V</a:t>
            </a:r>
            <a:r>
              <a:rPr lang="en-US" baseline="-25000">
                <a:solidFill>
                  <a:schemeClr val="bg1"/>
                </a:solidFill>
              </a:rPr>
              <a:t>B</a:t>
            </a:r>
          </a:p>
        </p:txBody>
      </p:sp>
      <p:sp>
        <p:nvSpPr>
          <p:cNvPr id="2062" name="Line 39"/>
          <p:cNvSpPr>
            <a:spLocks noChangeShapeType="1"/>
          </p:cNvSpPr>
          <p:nvPr/>
        </p:nvSpPr>
        <p:spPr bwMode="auto">
          <a:xfrm rot="16200000" flipV="1">
            <a:off x="2839244" y="2488406"/>
            <a:ext cx="0" cy="941388"/>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2063" name="Line 40"/>
          <p:cNvSpPr>
            <a:spLocks noChangeShapeType="1"/>
          </p:cNvSpPr>
          <p:nvPr/>
        </p:nvSpPr>
        <p:spPr bwMode="auto">
          <a:xfrm rot="-5400000">
            <a:off x="2317750" y="4037013"/>
            <a:ext cx="1987550" cy="0"/>
          </a:xfrm>
          <a:prstGeom prst="line">
            <a:avLst/>
          </a:prstGeom>
          <a:noFill/>
          <a:ln w="3175">
            <a:solidFill>
              <a:schemeClr val="tx1"/>
            </a:solidFill>
            <a:round/>
            <a:headEnd type="triangle" w="med" len="med"/>
            <a:tailEnd type="triangle" w="med" len="med"/>
          </a:ln>
        </p:spPr>
        <p:txBody>
          <a:bodyPr wrap="none" anchor="ctr"/>
          <a:lstStyle/>
          <a:p>
            <a:endParaRPr lang="en-US"/>
          </a:p>
        </p:txBody>
      </p:sp>
      <p:sp>
        <p:nvSpPr>
          <p:cNvPr id="2064" name="Line 41"/>
          <p:cNvSpPr>
            <a:spLocks noChangeShapeType="1"/>
          </p:cNvSpPr>
          <p:nvPr/>
        </p:nvSpPr>
        <p:spPr bwMode="auto">
          <a:xfrm rot="5400000" flipV="1">
            <a:off x="2834482" y="4641056"/>
            <a:ext cx="0" cy="941387"/>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2065" name="Text Box 42"/>
          <p:cNvSpPr txBox="1">
            <a:spLocks noChangeArrowheads="1"/>
          </p:cNvSpPr>
          <p:nvPr/>
        </p:nvSpPr>
        <p:spPr bwMode="auto">
          <a:xfrm>
            <a:off x="3365500" y="3805238"/>
            <a:ext cx="354013" cy="396875"/>
          </a:xfrm>
          <a:prstGeom prst="rect">
            <a:avLst/>
          </a:prstGeom>
          <a:noFill/>
          <a:ln w="3175" algn="ctr">
            <a:noFill/>
            <a:miter lim="800000"/>
            <a:headEnd/>
            <a:tailEnd/>
          </a:ln>
        </p:spPr>
        <p:txBody>
          <a:bodyPr wrap="none">
            <a:spAutoFit/>
          </a:bodyPr>
          <a:lstStyle/>
          <a:p>
            <a:r>
              <a:rPr lang="en-US" sz="2000" b="1"/>
              <a:t>V</a:t>
            </a:r>
          </a:p>
        </p:txBody>
      </p:sp>
      <p:sp>
        <p:nvSpPr>
          <p:cNvPr id="2066" name="Text Box 43"/>
          <p:cNvSpPr txBox="1">
            <a:spLocks noChangeArrowheads="1"/>
          </p:cNvSpPr>
          <p:nvPr/>
        </p:nvSpPr>
        <p:spPr bwMode="auto">
          <a:xfrm>
            <a:off x="2524125" y="3862388"/>
            <a:ext cx="349250" cy="366712"/>
          </a:xfrm>
          <a:prstGeom prst="rect">
            <a:avLst/>
          </a:prstGeom>
          <a:noFill/>
          <a:ln w="3175" algn="ctr">
            <a:noFill/>
            <a:miter lim="800000"/>
            <a:headEnd/>
            <a:tailEnd/>
          </a:ln>
        </p:spPr>
        <p:txBody>
          <a:bodyPr wrap="none">
            <a:spAutoFit/>
          </a:bodyPr>
          <a:lstStyle/>
          <a:p>
            <a:r>
              <a:rPr lang="en-US"/>
              <a:t>R</a:t>
            </a:r>
          </a:p>
        </p:txBody>
      </p:sp>
      <p:sp>
        <p:nvSpPr>
          <p:cNvPr id="2067" name="Text Box 44"/>
          <p:cNvSpPr txBox="1">
            <a:spLocks noChangeArrowheads="1"/>
          </p:cNvSpPr>
          <p:nvPr/>
        </p:nvSpPr>
        <p:spPr bwMode="auto">
          <a:xfrm>
            <a:off x="1350963" y="1636713"/>
            <a:ext cx="349250" cy="366712"/>
          </a:xfrm>
          <a:prstGeom prst="rect">
            <a:avLst/>
          </a:prstGeom>
          <a:noFill/>
          <a:ln w="3175" algn="ctr">
            <a:noFill/>
            <a:miter lim="800000"/>
            <a:headEnd/>
            <a:tailEnd/>
          </a:ln>
        </p:spPr>
        <p:txBody>
          <a:bodyPr wrap="none">
            <a:spAutoFit/>
          </a:bodyPr>
          <a:lstStyle/>
          <a:p>
            <a:r>
              <a:rPr lang="en-US"/>
              <a:t>C</a:t>
            </a:r>
          </a:p>
        </p:txBody>
      </p:sp>
      <p:sp>
        <p:nvSpPr>
          <p:cNvPr id="2068" name="Freeform 45"/>
          <p:cNvSpPr>
            <a:spLocks/>
          </p:cNvSpPr>
          <p:nvPr/>
        </p:nvSpPr>
        <p:spPr bwMode="auto">
          <a:xfrm>
            <a:off x="4914900" y="1204913"/>
            <a:ext cx="3657600" cy="2506662"/>
          </a:xfrm>
          <a:custGeom>
            <a:avLst/>
            <a:gdLst>
              <a:gd name="T0" fmla="*/ 0 w 2304"/>
              <a:gd name="T1" fmla="*/ 0 h 1579"/>
              <a:gd name="T2" fmla="*/ 0 w 2304"/>
              <a:gd name="T3" fmla="*/ 1579 h 1579"/>
              <a:gd name="T4" fmla="*/ 2304 w 2304"/>
              <a:gd name="T5" fmla="*/ 1579 h 1579"/>
              <a:gd name="T6" fmla="*/ 0 60000 65536"/>
              <a:gd name="T7" fmla="*/ 0 60000 65536"/>
              <a:gd name="T8" fmla="*/ 0 60000 65536"/>
              <a:gd name="T9" fmla="*/ 0 w 2304"/>
              <a:gd name="T10" fmla="*/ 0 h 1579"/>
              <a:gd name="T11" fmla="*/ 2304 w 2304"/>
              <a:gd name="T12" fmla="*/ 1579 h 1579"/>
            </a:gdLst>
            <a:ahLst/>
            <a:cxnLst>
              <a:cxn ang="T6">
                <a:pos x="T0" y="T1"/>
              </a:cxn>
              <a:cxn ang="T7">
                <a:pos x="T2" y="T3"/>
              </a:cxn>
              <a:cxn ang="T8">
                <a:pos x="T4" y="T5"/>
              </a:cxn>
            </a:cxnLst>
            <a:rect l="T9" t="T10" r="T11" b="T12"/>
            <a:pathLst>
              <a:path w="2304" h="1579">
                <a:moveTo>
                  <a:pt x="0" y="0"/>
                </a:moveTo>
                <a:lnTo>
                  <a:pt x="0" y="1579"/>
                </a:lnTo>
                <a:lnTo>
                  <a:pt x="2304" y="1579"/>
                </a:lnTo>
              </a:path>
            </a:pathLst>
          </a:custGeom>
          <a:noFill/>
          <a:ln w="3175">
            <a:solidFill>
              <a:schemeClr val="bg1"/>
            </a:solidFill>
            <a:round/>
            <a:headEnd type="triangle" w="med" len="med"/>
            <a:tailEnd type="triangle" w="med" len="med"/>
          </a:ln>
        </p:spPr>
        <p:txBody>
          <a:bodyPr wrap="none" anchor="ctr"/>
          <a:lstStyle/>
          <a:p>
            <a:endParaRPr lang="en-US"/>
          </a:p>
        </p:txBody>
      </p:sp>
      <p:sp>
        <p:nvSpPr>
          <p:cNvPr id="2069" name="Text Box 46"/>
          <p:cNvSpPr txBox="1">
            <a:spLocks noChangeArrowheads="1"/>
          </p:cNvSpPr>
          <p:nvPr/>
        </p:nvSpPr>
        <p:spPr bwMode="auto">
          <a:xfrm>
            <a:off x="5765800" y="3698875"/>
            <a:ext cx="1758950" cy="366713"/>
          </a:xfrm>
          <a:prstGeom prst="rect">
            <a:avLst/>
          </a:prstGeom>
          <a:noFill/>
          <a:ln w="3175" algn="ctr">
            <a:noFill/>
            <a:miter lim="800000"/>
            <a:headEnd/>
            <a:tailEnd/>
          </a:ln>
        </p:spPr>
        <p:txBody>
          <a:bodyPr wrap="none">
            <a:spAutoFit/>
          </a:bodyPr>
          <a:lstStyle/>
          <a:p>
            <a:r>
              <a:rPr lang="en-US">
                <a:solidFill>
                  <a:schemeClr val="bg1"/>
                </a:solidFill>
              </a:rPr>
              <a:t>Frequency (Hz)</a:t>
            </a:r>
          </a:p>
        </p:txBody>
      </p:sp>
      <p:sp>
        <p:nvSpPr>
          <p:cNvPr id="2070" name="Text Box 47"/>
          <p:cNvSpPr txBox="1">
            <a:spLocks noChangeArrowheads="1"/>
          </p:cNvSpPr>
          <p:nvPr/>
        </p:nvSpPr>
        <p:spPr bwMode="auto">
          <a:xfrm rot="-5400000">
            <a:off x="3899694" y="2305844"/>
            <a:ext cx="1581150" cy="366712"/>
          </a:xfrm>
          <a:prstGeom prst="rect">
            <a:avLst/>
          </a:prstGeom>
          <a:noFill/>
          <a:ln w="3175" algn="ctr">
            <a:noFill/>
            <a:miter lim="800000"/>
            <a:headEnd/>
            <a:tailEnd/>
          </a:ln>
        </p:spPr>
        <p:txBody>
          <a:bodyPr wrap="none">
            <a:spAutoFit/>
          </a:bodyPr>
          <a:lstStyle/>
          <a:p>
            <a:r>
              <a:rPr lang="en-US">
                <a:solidFill>
                  <a:schemeClr val="bg1"/>
                </a:solidFill>
              </a:rPr>
              <a:t>Response (V)</a:t>
            </a:r>
          </a:p>
        </p:txBody>
      </p:sp>
      <p:sp>
        <p:nvSpPr>
          <p:cNvPr id="2071" name="Text Box 48"/>
          <p:cNvSpPr txBox="1">
            <a:spLocks noChangeArrowheads="1"/>
          </p:cNvSpPr>
          <p:nvPr/>
        </p:nvSpPr>
        <p:spPr bwMode="auto">
          <a:xfrm>
            <a:off x="4776788" y="3670300"/>
            <a:ext cx="311150" cy="366713"/>
          </a:xfrm>
          <a:prstGeom prst="rect">
            <a:avLst/>
          </a:prstGeom>
          <a:noFill/>
          <a:ln w="3175" algn="ctr">
            <a:noFill/>
            <a:miter lim="800000"/>
            <a:headEnd/>
            <a:tailEnd/>
          </a:ln>
        </p:spPr>
        <p:txBody>
          <a:bodyPr wrap="none">
            <a:spAutoFit/>
          </a:bodyPr>
          <a:lstStyle/>
          <a:p>
            <a:r>
              <a:rPr lang="en-US">
                <a:solidFill>
                  <a:schemeClr val="bg1"/>
                </a:solidFill>
              </a:rPr>
              <a:t>0</a:t>
            </a:r>
          </a:p>
        </p:txBody>
      </p:sp>
      <p:sp>
        <p:nvSpPr>
          <p:cNvPr id="2072" name="Text Box 49"/>
          <p:cNvSpPr txBox="1">
            <a:spLocks noChangeArrowheads="1"/>
          </p:cNvSpPr>
          <p:nvPr/>
        </p:nvSpPr>
        <p:spPr bwMode="auto">
          <a:xfrm>
            <a:off x="4605338" y="3508375"/>
            <a:ext cx="311150" cy="366713"/>
          </a:xfrm>
          <a:prstGeom prst="rect">
            <a:avLst/>
          </a:prstGeom>
          <a:noFill/>
          <a:ln w="3175" algn="ctr">
            <a:noFill/>
            <a:miter lim="800000"/>
            <a:headEnd/>
            <a:tailEnd/>
          </a:ln>
        </p:spPr>
        <p:txBody>
          <a:bodyPr wrap="none">
            <a:spAutoFit/>
          </a:bodyPr>
          <a:lstStyle/>
          <a:p>
            <a:r>
              <a:rPr lang="en-US">
                <a:solidFill>
                  <a:schemeClr val="bg1"/>
                </a:solidFill>
              </a:rPr>
              <a:t>0</a:t>
            </a:r>
          </a:p>
        </p:txBody>
      </p:sp>
      <p:sp>
        <p:nvSpPr>
          <p:cNvPr id="2073" name="Freeform 50"/>
          <p:cNvSpPr>
            <a:spLocks/>
          </p:cNvSpPr>
          <p:nvPr/>
        </p:nvSpPr>
        <p:spPr bwMode="auto">
          <a:xfrm>
            <a:off x="4924425" y="1793875"/>
            <a:ext cx="3463925" cy="1908175"/>
          </a:xfrm>
          <a:custGeom>
            <a:avLst/>
            <a:gdLst>
              <a:gd name="T0" fmla="*/ 0 w 2182"/>
              <a:gd name="T1" fmla="*/ 1202 h 1202"/>
              <a:gd name="T2" fmla="*/ 1030 w 2182"/>
              <a:gd name="T3" fmla="*/ 0 h 1202"/>
              <a:gd name="T4" fmla="*/ 2182 w 2182"/>
              <a:gd name="T5" fmla="*/ 0 h 1202"/>
              <a:gd name="T6" fmla="*/ 0 60000 65536"/>
              <a:gd name="T7" fmla="*/ 0 60000 65536"/>
              <a:gd name="T8" fmla="*/ 0 60000 65536"/>
              <a:gd name="T9" fmla="*/ 0 w 2182"/>
              <a:gd name="T10" fmla="*/ 0 h 1202"/>
              <a:gd name="T11" fmla="*/ 2182 w 2182"/>
              <a:gd name="T12" fmla="*/ 1202 h 1202"/>
            </a:gdLst>
            <a:ahLst/>
            <a:cxnLst>
              <a:cxn ang="T6">
                <a:pos x="T0" y="T1"/>
              </a:cxn>
              <a:cxn ang="T7">
                <a:pos x="T2" y="T3"/>
              </a:cxn>
              <a:cxn ang="T8">
                <a:pos x="T4" y="T5"/>
              </a:cxn>
            </a:cxnLst>
            <a:rect l="T9" t="T10" r="T11" b="T12"/>
            <a:pathLst>
              <a:path w="2182" h="1202">
                <a:moveTo>
                  <a:pt x="0" y="1202"/>
                </a:moveTo>
                <a:lnTo>
                  <a:pt x="1030" y="0"/>
                </a:lnTo>
                <a:lnTo>
                  <a:pt x="2182" y="0"/>
                </a:lnTo>
              </a:path>
            </a:pathLst>
          </a:custGeom>
          <a:noFill/>
          <a:ln w="19050">
            <a:solidFill>
              <a:srgbClr val="FF0000"/>
            </a:solidFill>
            <a:round/>
            <a:headEnd/>
            <a:tailEnd/>
          </a:ln>
        </p:spPr>
        <p:txBody>
          <a:bodyPr wrap="none" anchor="ctr"/>
          <a:lstStyle/>
          <a:p>
            <a:endParaRPr lang="en-US"/>
          </a:p>
        </p:txBody>
      </p:sp>
      <p:graphicFrame>
        <p:nvGraphicFramePr>
          <p:cNvPr id="2050" name="Object 53"/>
          <p:cNvGraphicFramePr>
            <a:graphicFrameLocks noGrp="1" noChangeAspect="1"/>
          </p:cNvGraphicFramePr>
          <p:nvPr>
            <p:ph idx="1"/>
          </p:nvPr>
        </p:nvGraphicFramePr>
        <p:xfrm>
          <a:off x="6503988" y="1852613"/>
          <a:ext cx="1431925" cy="760412"/>
        </p:xfrm>
        <a:graphic>
          <a:graphicData uri="http://schemas.openxmlformats.org/presentationml/2006/ole">
            <mc:AlternateContent xmlns:mc="http://schemas.openxmlformats.org/markup-compatibility/2006">
              <mc:Choice xmlns:v="urn:schemas-microsoft-com:vml" Requires="v">
                <p:oleObj spid="_x0000_s2163" name="Equation" r:id="rId3" imgW="812520" imgH="431640" progId="Equation.3">
                  <p:embed/>
                </p:oleObj>
              </mc:Choice>
              <mc:Fallback>
                <p:oleObj name="Equation" r:id="rId3" imgW="812520" imgH="431640" progId="Equation.3">
                  <p:embed/>
                  <p:pic>
                    <p:nvPicPr>
                      <p:cNvPr id="0" name="Object 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988" y="1852613"/>
                        <a:ext cx="1431925" cy="760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74" name="Line 56"/>
          <p:cNvSpPr>
            <a:spLocks noChangeShapeType="1"/>
          </p:cNvSpPr>
          <p:nvPr/>
        </p:nvSpPr>
        <p:spPr bwMode="auto">
          <a:xfrm flipV="1">
            <a:off x="6402388" y="1987550"/>
            <a:ext cx="0" cy="1697038"/>
          </a:xfrm>
          <a:prstGeom prst="line">
            <a:avLst/>
          </a:prstGeom>
          <a:noFill/>
          <a:ln w="3175">
            <a:solidFill>
              <a:srgbClr val="0000FF"/>
            </a:solidFill>
            <a:round/>
            <a:headEnd/>
            <a:tailEnd type="triangle" w="med" len="med"/>
          </a:ln>
        </p:spPr>
        <p:txBody>
          <a:bodyPr wrap="none" anchor="ctr"/>
          <a:lstStyle/>
          <a:p>
            <a:endParaRPr lang="en-US"/>
          </a:p>
        </p:txBody>
      </p:sp>
      <p:sp>
        <p:nvSpPr>
          <p:cNvPr id="217165" name="Rectangle 77"/>
          <p:cNvSpPr>
            <a:spLocks noChangeArrowheads="1"/>
          </p:cNvSpPr>
          <p:nvPr/>
        </p:nvSpPr>
        <p:spPr bwMode="auto">
          <a:xfrm>
            <a:off x="5313363" y="5086350"/>
            <a:ext cx="2366962" cy="1090613"/>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17166" name="Rectangle 78"/>
          <p:cNvSpPr>
            <a:spLocks noChangeArrowheads="1"/>
          </p:cNvSpPr>
          <p:nvPr/>
        </p:nvSpPr>
        <p:spPr bwMode="auto">
          <a:xfrm flipV="1">
            <a:off x="5318125" y="6007100"/>
            <a:ext cx="554037" cy="169863"/>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17167" name="Rectangle 79"/>
          <p:cNvSpPr>
            <a:spLocks noChangeArrowheads="1"/>
          </p:cNvSpPr>
          <p:nvPr/>
        </p:nvSpPr>
        <p:spPr bwMode="auto">
          <a:xfrm>
            <a:off x="5319713" y="5086350"/>
            <a:ext cx="554037" cy="1682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54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17168" name="Rectangle 80"/>
          <p:cNvSpPr>
            <a:spLocks noChangeArrowheads="1"/>
          </p:cNvSpPr>
          <p:nvPr/>
        </p:nvSpPr>
        <p:spPr bwMode="auto">
          <a:xfrm>
            <a:off x="7126288" y="5084763"/>
            <a:ext cx="554037" cy="1682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54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17169" name="Rectangle 81"/>
          <p:cNvSpPr>
            <a:spLocks noChangeArrowheads="1"/>
          </p:cNvSpPr>
          <p:nvPr/>
        </p:nvSpPr>
        <p:spPr bwMode="auto">
          <a:xfrm flipV="1">
            <a:off x="7124700" y="6011863"/>
            <a:ext cx="554037" cy="1682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82" name="Rectangle 83"/>
          <p:cNvSpPr>
            <a:spLocks noChangeArrowheads="1"/>
          </p:cNvSpPr>
          <p:nvPr/>
        </p:nvSpPr>
        <p:spPr bwMode="auto">
          <a:xfrm>
            <a:off x="5873750" y="5090277"/>
            <a:ext cx="596463" cy="152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083" name="Rectangle 84"/>
          <p:cNvSpPr>
            <a:spLocks noChangeArrowheads="1"/>
          </p:cNvSpPr>
          <p:nvPr/>
        </p:nvSpPr>
        <p:spPr bwMode="auto">
          <a:xfrm>
            <a:off x="6517931" y="5090277"/>
            <a:ext cx="596463" cy="15232"/>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17173" name="Rectangle 85"/>
          <p:cNvSpPr>
            <a:spLocks noChangeArrowheads="1"/>
          </p:cNvSpPr>
          <p:nvPr/>
        </p:nvSpPr>
        <p:spPr bwMode="auto">
          <a:xfrm flipV="1">
            <a:off x="5873750" y="6161025"/>
            <a:ext cx="597186" cy="15796"/>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17174" name="Rectangle 86"/>
          <p:cNvSpPr>
            <a:spLocks noChangeArrowheads="1"/>
          </p:cNvSpPr>
          <p:nvPr/>
        </p:nvSpPr>
        <p:spPr bwMode="auto">
          <a:xfrm flipV="1">
            <a:off x="6517931" y="6159332"/>
            <a:ext cx="597186" cy="17489"/>
          </a:xfrm>
          <a:prstGeom prst="rect">
            <a:avLst/>
          </a:prstGeom>
          <a:solidFill>
            <a:schemeClr val="accent1"/>
          </a:soli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086" name="AutoShape 87"/>
          <p:cNvSpPr>
            <a:spLocks noChangeArrowheads="1"/>
          </p:cNvSpPr>
          <p:nvPr/>
        </p:nvSpPr>
        <p:spPr bwMode="auto">
          <a:xfrm flipV="1">
            <a:off x="6475997" y="4379453"/>
            <a:ext cx="38318" cy="798830"/>
          </a:xfrm>
          <a:prstGeom prst="can">
            <a:avLst>
              <a:gd name="adj" fmla="val 9944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17176" name="Oval 88"/>
          <p:cNvSpPr>
            <a:spLocks noChangeArrowheads="1"/>
          </p:cNvSpPr>
          <p:nvPr/>
        </p:nvSpPr>
        <p:spPr bwMode="auto">
          <a:xfrm>
            <a:off x="5946772" y="5151204"/>
            <a:ext cx="1095324" cy="106623"/>
          </a:xfrm>
          <a:prstGeom prst="ellipse">
            <a:avLst/>
          </a:prstGeom>
          <a:gradFill rotWithShape="1">
            <a:gsLst>
              <a:gs pos="0">
                <a:srgbClr val="FFFFCC"/>
              </a:gs>
              <a:gs pos="100000">
                <a:srgbClr val="FFFFCC">
                  <a:gamma/>
                  <a:shade val="46275"/>
                  <a:invGamma/>
                </a:srgbClr>
              </a:gs>
            </a:gsLst>
            <a:path path="shape">
              <a:fillToRect l="50000" t="50000" r="50000" b="50000"/>
            </a:path>
          </a:gradFill>
          <a:ln w="9525">
            <a:solidFill>
              <a:schemeClr val="tx1"/>
            </a:solidFill>
            <a:round/>
            <a:headEnd/>
            <a:tailEnd/>
          </a:ln>
          <a:effectLst>
            <a:outerShdw dist="50800" dir="54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17177" name="AutoShape 89"/>
          <p:cNvSpPr>
            <a:spLocks noChangeArrowheads="1"/>
          </p:cNvSpPr>
          <p:nvPr/>
        </p:nvSpPr>
        <p:spPr bwMode="auto">
          <a:xfrm flipV="1">
            <a:off x="6470936" y="6100661"/>
            <a:ext cx="47717" cy="274739"/>
          </a:xfrm>
          <a:prstGeom prst="can">
            <a:avLst>
              <a:gd name="adj" fmla="val 41933"/>
            </a:avLst>
          </a:prstGeom>
          <a:gradFill rotWithShape="1">
            <a:gsLst>
              <a:gs pos="0">
                <a:srgbClr val="FFCC00">
                  <a:gamma/>
                  <a:shade val="46275"/>
                  <a:invGamma/>
                </a:srgbClr>
              </a:gs>
              <a:gs pos="50000">
                <a:srgbClr val="FFCC00"/>
              </a:gs>
              <a:gs pos="100000">
                <a:srgbClr val="FFCC00">
                  <a:gamma/>
                  <a:shade val="46275"/>
                  <a:invGamma/>
                </a:srgbClr>
              </a:gs>
            </a:gsLst>
            <a:lin ang="0" scaled="1"/>
          </a:gradFill>
          <a:ln w="9525">
            <a:solidFill>
              <a:schemeClr val="tx1"/>
            </a:solidFill>
            <a:round/>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17178" name="Oval 90"/>
          <p:cNvSpPr>
            <a:spLocks noChangeArrowheads="1"/>
          </p:cNvSpPr>
          <p:nvPr/>
        </p:nvSpPr>
        <p:spPr bwMode="auto">
          <a:xfrm flipV="1">
            <a:off x="5946772" y="6008705"/>
            <a:ext cx="1095324" cy="106623"/>
          </a:xfrm>
          <a:prstGeom prst="ellipse">
            <a:avLst/>
          </a:prstGeom>
          <a:gradFill rotWithShape="1">
            <a:gsLst>
              <a:gs pos="0">
                <a:srgbClr val="FFFFCC"/>
              </a:gs>
              <a:gs pos="100000">
                <a:srgbClr val="FFFFCC">
                  <a:gamma/>
                  <a:shade val="46275"/>
                  <a:invGamma/>
                </a:srgbClr>
              </a:gs>
            </a:gsLst>
            <a:path path="shape">
              <a:fillToRect l="50000" t="50000" r="50000" b="50000"/>
            </a:path>
          </a:gradFill>
          <a:ln w="9525" algn="ctr">
            <a:solidFill>
              <a:schemeClr val="tx1"/>
            </a:solidFill>
            <a:round/>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90" name="AutoShape 91"/>
          <p:cNvSpPr>
            <a:spLocks noChangeArrowheads="1"/>
          </p:cNvSpPr>
          <p:nvPr/>
        </p:nvSpPr>
        <p:spPr bwMode="auto">
          <a:xfrm rot="5400000">
            <a:off x="6766747" y="4085485"/>
            <a:ext cx="31592" cy="616707"/>
          </a:xfrm>
          <a:prstGeom prst="can">
            <a:avLst>
              <a:gd name="adj" fmla="val 58884"/>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91" name="AutoShape 92"/>
          <p:cNvSpPr>
            <a:spLocks noChangeArrowheads="1"/>
          </p:cNvSpPr>
          <p:nvPr/>
        </p:nvSpPr>
        <p:spPr bwMode="auto">
          <a:xfrm flipV="1">
            <a:off x="7050048" y="4378325"/>
            <a:ext cx="40487" cy="226786"/>
          </a:xfrm>
          <a:prstGeom prst="can">
            <a:avLst>
              <a:gd name="adj" fmla="val 3130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92" name="AutoShape 93"/>
          <p:cNvSpPr>
            <a:spLocks noChangeArrowheads="1"/>
          </p:cNvSpPr>
          <p:nvPr/>
        </p:nvSpPr>
        <p:spPr bwMode="auto">
          <a:xfrm rot="10800000">
            <a:off x="6999439" y="4512592"/>
            <a:ext cx="141705" cy="373464"/>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p>
        </p:txBody>
      </p:sp>
      <p:sp>
        <p:nvSpPr>
          <p:cNvPr id="2093" name="AutoShape 94"/>
          <p:cNvSpPr>
            <a:spLocks noChangeArrowheads="1"/>
          </p:cNvSpPr>
          <p:nvPr/>
        </p:nvSpPr>
        <p:spPr bwMode="auto">
          <a:xfrm flipV="1">
            <a:off x="7048602" y="4858977"/>
            <a:ext cx="42656" cy="114522"/>
          </a:xfrm>
          <a:prstGeom prst="can">
            <a:avLst>
              <a:gd name="adj" fmla="val 5450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2094" name="Group 95"/>
          <p:cNvGrpSpPr>
            <a:grpSpLocks/>
          </p:cNvGrpSpPr>
          <p:nvPr/>
        </p:nvGrpSpPr>
        <p:grpSpPr bwMode="auto">
          <a:xfrm>
            <a:off x="6928587" y="4963344"/>
            <a:ext cx="291363" cy="76724"/>
            <a:chOff x="3990" y="1256"/>
            <a:chExt cx="403" cy="136"/>
          </a:xfrm>
        </p:grpSpPr>
        <p:sp>
          <p:nvSpPr>
            <p:cNvPr id="2095" name="Line 96"/>
            <p:cNvSpPr>
              <a:spLocks noChangeShapeType="1"/>
            </p:cNvSpPr>
            <p:nvPr/>
          </p:nvSpPr>
          <p:spPr bwMode="auto">
            <a:xfrm>
              <a:off x="3990" y="1256"/>
              <a:ext cx="403" cy="0"/>
            </a:xfrm>
            <a:prstGeom prst="line">
              <a:avLst/>
            </a:prstGeom>
            <a:noFill/>
            <a:ln w="19050">
              <a:solidFill>
                <a:schemeClr val="tx1"/>
              </a:solidFill>
              <a:round/>
              <a:headEnd/>
              <a:tailEnd/>
            </a:ln>
          </p:spPr>
          <p:txBody>
            <a:bodyPr wrap="none" anchor="ctr"/>
            <a:lstStyle/>
            <a:p>
              <a:endParaRPr lang="en-US"/>
            </a:p>
          </p:txBody>
        </p:sp>
        <p:sp>
          <p:nvSpPr>
            <p:cNvPr id="2096" name="Line 97"/>
            <p:cNvSpPr>
              <a:spLocks noChangeShapeType="1"/>
            </p:cNvSpPr>
            <p:nvPr/>
          </p:nvSpPr>
          <p:spPr bwMode="auto">
            <a:xfrm>
              <a:off x="4063" y="1301"/>
              <a:ext cx="257" cy="0"/>
            </a:xfrm>
            <a:prstGeom prst="line">
              <a:avLst/>
            </a:prstGeom>
            <a:noFill/>
            <a:ln w="19050">
              <a:solidFill>
                <a:schemeClr val="tx1"/>
              </a:solidFill>
              <a:round/>
              <a:headEnd/>
              <a:tailEnd/>
            </a:ln>
          </p:spPr>
          <p:txBody>
            <a:bodyPr wrap="none" anchor="ctr"/>
            <a:lstStyle/>
            <a:p>
              <a:endParaRPr lang="en-US"/>
            </a:p>
          </p:txBody>
        </p:sp>
        <p:sp>
          <p:nvSpPr>
            <p:cNvPr id="2097" name="Line 98"/>
            <p:cNvSpPr>
              <a:spLocks noChangeShapeType="1"/>
            </p:cNvSpPr>
            <p:nvPr/>
          </p:nvSpPr>
          <p:spPr bwMode="auto">
            <a:xfrm>
              <a:off x="4164" y="1392"/>
              <a:ext cx="56" cy="0"/>
            </a:xfrm>
            <a:prstGeom prst="line">
              <a:avLst/>
            </a:prstGeom>
            <a:noFill/>
            <a:ln w="19050">
              <a:solidFill>
                <a:schemeClr val="tx1"/>
              </a:solidFill>
              <a:round/>
              <a:headEnd/>
              <a:tailEnd/>
            </a:ln>
          </p:spPr>
          <p:txBody>
            <a:bodyPr wrap="none" anchor="ctr"/>
            <a:lstStyle/>
            <a:p>
              <a:endParaRPr lang="en-US"/>
            </a:p>
          </p:txBody>
        </p:sp>
        <p:sp>
          <p:nvSpPr>
            <p:cNvPr id="2098" name="Line 99"/>
            <p:cNvSpPr>
              <a:spLocks noChangeShapeType="1"/>
            </p:cNvSpPr>
            <p:nvPr/>
          </p:nvSpPr>
          <p:spPr bwMode="auto">
            <a:xfrm>
              <a:off x="4112" y="1346"/>
              <a:ext cx="160" cy="0"/>
            </a:xfrm>
            <a:prstGeom prst="line">
              <a:avLst/>
            </a:prstGeom>
            <a:noFill/>
            <a:ln w="19050">
              <a:solidFill>
                <a:schemeClr val="tx1"/>
              </a:solidFill>
              <a:round/>
              <a:headEnd/>
              <a:tailEnd/>
            </a:ln>
          </p:spPr>
          <p:txBody>
            <a:bodyPr wrap="none" anchor="ctr"/>
            <a:lstStyle/>
            <a:p>
              <a:endParaRPr lang="en-US"/>
            </a:p>
          </p:txBody>
        </p:sp>
      </p:grpSp>
      <p:sp>
        <p:nvSpPr>
          <p:cNvPr id="2" name="Slide Number Placeholder 1"/>
          <p:cNvSpPr>
            <a:spLocks noGrp="1"/>
          </p:cNvSpPr>
          <p:nvPr>
            <p:ph type="sldNum" sz="quarter" idx="4"/>
          </p:nvPr>
        </p:nvSpPr>
        <p:spPr/>
        <p:txBody>
          <a:bodyPr/>
          <a:lstStyle/>
          <a:p>
            <a:fld id="{34F49376-FD19-4F4C-98BC-18BC2C60EF71}"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ooter Placeholder 3"/>
          <p:cNvSpPr>
            <a:spLocks noGrp="1"/>
          </p:cNvSpPr>
          <p:nvPr>
            <p:ph type="ftr" sz="quarter" idx="10"/>
          </p:nvPr>
        </p:nvSpPr>
        <p:spPr/>
        <p:txBody>
          <a:bodyPr/>
          <a:lstStyle/>
          <a:p>
            <a:pPr algn="ctr"/>
            <a:r>
              <a:rPr lang="en-US" smtClean="0"/>
              <a:t>Caspers Stockholm 2014 el.mag PU+kicker structures</a:t>
            </a:r>
            <a:endParaRPr lang="en-US" dirty="0"/>
          </a:p>
        </p:txBody>
      </p:sp>
      <p:sp>
        <p:nvSpPr>
          <p:cNvPr id="315394" name="AutoShape 2"/>
          <p:cNvSpPr>
            <a:spLocks noChangeArrowheads="1"/>
          </p:cNvSpPr>
          <p:nvPr/>
        </p:nvSpPr>
        <p:spPr bwMode="auto">
          <a:xfrm>
            <a:off x="249238" y="828675"/>
            <a:ext cx="8604250" cy="3286125"/>
          </a:xfrm>
          <a:prstGeom prst="roundRect">
            <a:avLst>
              <a:gd name="adj" fmla="val 16667"/>
            </a:avLst>
          </a:prstGeom>
          <a:solidFill>
            <a:schemeClr val="tx1">
              <a:alpha val="50000"/>
            </a:schemeClr>
          </a:solidFill>
          <a:ln w="12700" algn="ctr">
            <a:solidFill>
              <a:srgbClr val="3333CC"/>
            </a:solidFill>
            <a:round/>
            <a:headEnd/>
            <a:tailEnd/>
          </a:ln>
          <a:effectLst>
            <a:outerShdw dist="45791" dir="2021404" algn="ctr" rotWithShape="0">
              <a:srgbClr val="9999FF"/>
            </a:outerShdw>
          </a:effectLst>
        </p:spPr>
        <p:txBody>
          <a:bodyPr wrap="none" anchor="ctr"/>
          <a:lstStyle/>
          <a:p>
            <a:endParaRPr lang="en-US" sz="2400">
              <a:latin typeface="Times New Roman" pitchFamily="18" charset="0"/>
            </a:endParaRPr>
          </a:p>
        </p:txBody>
      </p:sp>
      <p:sp>
        <p:nvSpPr>
          <p:cNvPr id="315395" name="Rectangle 3"/>
          <p:cNvSpPr>
            <a:spLocks noGrp="1" noChangeArrowheads="1"/>
          </p:cNvSpPr>
          <p:nvPr>
            <p:ph type="title"/>
          </p:nvPr>
        </p:nvSpPr>
        <p:spPr>
          <a:xfrm>
            <a:off x="457200" y="0"/>
            <a:ext cx="8229600" cy="838200"/>
          </a:xfrm>
        </p:spPr>
        <p:txBody>
          <a:bodyPr/>
          <a:lstStyle/>
          <a:p>
            <a:r>
              <a:rPr lang="fr-CH"/>
              <a:t>Electrostatic Pick-up </a:t>
            </a:r>
            <a:r>
              <a:rPr lang="en-US"/>
              <a:t>–</a:t>
            </a:r>
            <a:r>
              <a:rPr lang="fr-CH"/>
              <a:t> Shoebox</a:t>
            </a:r>
            <a:endParaRPr lang="en-GB"/>
          </a:p>
        </p:txBody>
      </p:sp>
      <p:grpSp>
        <p:nvGrpSpPr>
          <p:cNvPr id="2" name="Group 4"/>
          <p:cNvGrpSpPr>
            <a:grpSpLocks/>
          </p:cNvGrpSpPr>
          <p:nvPr/>
        </p:nvGrpSpPr>
        <p:grpSpPr bwMode="auto">
          <a:xfrm>
            <a:off x="4876800" y="1576388"/>
            <a:ext cx="2881313" cy="758825"/>
            <a:chOff x="4456" y="5836"/>
            <a:chExt cx="3009" cy="765"/>
          </a:xfrm>
        </p:grpSpPr>
        <p:sp>
          <p:nvSpPr>
            <p:cNvPr id="315397" name="Line 5"/>
            <p:cNvSpPr>
              <a:spLocks noChangeShapeType="1"/>
            </p:cNvSpPr>
            <p:nvPr/>
          </p:nvSpPr>
          <p:spPr bwMode="auto">
            <a:xfrm>
              <a:off x="6319" y="6228"/>
              <a:ext cx="275" cy="1"/>
            </a:xfrm>
            <a:prstGeom prst="line">
              <a:avLst/>
            </a:prstGeom>
            <a:noFill/>
            <a:ln w="9525">
              <a:solidFill>
                <a:srgbClr val="000000"/>
              </a:solidFill>
              <a:round/>
              <a:headEnd/>
              <a:tailEnd/>
            </a:ln>
            <a:effectLst/>
          </p:spPr>
          <p:txBody>
            <a:bodyPr/>
            <a:lstStyle/>
            <a:p>
              <a:endParaRPr lang="en-US"/>
            </a:p>
          </p:txBody>
        </p:sp>
        <p:sp>
          <p:nvSpPr>
            <p:cNvPr id="315398" name="AutoShape 6"/>
            <p:cNvSpPr>
              <a:spLocks noChangeArrowheads="1"/>
            </p:cNvSpPr>
            <p:nvPr/>
          </p:nvSpPr>
          <p:spPr bwMode="auto">
            <a:xfrm rot="5400000">
              <a:off x="6510" y="5986"/>
              <a:ext cx="717" cy="513"/>
            </a:xfrm>
            <a:prstGeom prst="triangle">
              <a:avLst>
                <a:gd name="adj" fmla="val 50000"/>
              </a:avLst>
            </a:prstGeom>
            <a:solidFill>
              <a:srgbClr val="FFFFFF"/>
            </a:solidFill>
            <a:ln w="9525" algn="ctr">
              <a:solidFill>
                <a:srgbClr val="000000"/>
              </a:solidFill>
              <a:miter lim="800000"/>
              <a:headEnd/>
              <a:tailEnd/>
            </a:ln>
            <a:effectLst/>
          </p:spPr>
          <p:txBody>
            <a:bodyPr/>
            <a:lstStyle/>
            <a:p>
              <a:endParaRPr lang="en-US"/>
            </a:p>
          </p:txBody>
        </p:sp>
        <p:sp>
          <p:nvSpPr>
            <p:cNvPr id="315399" name="Line 7"/>
            <p:cNvSpPr>
              <a:spLocks noChangeShapeType="1"/>
            </p:cNvSpPr>
            <p:nvPr/>
          </p:nvSpPr>
          <p:spPr bwMode="auto">
            <a:xfrm>
              <a:off x="7131" y="6240"/>
              <a:ext cx="334" cy="1"/>
            </a:xfrm>
            <a:prstGeom prst="line">
              <a:avLst/>
            </a:prstGeom>
            <a:noFill/>
            <a:ln w="9525">
              <a:solidFill>
                <a:srgbClr val="000000"/>
              </a:solidFill>
              <a:round/>
              <a:headEnd/>
              <a:tailEnd/>
            </a:ln>
            <a:effectLst/>
          </p:spPr>
          <p:txBody>
            <a:bodyPr/>
            <a:lstStyle/>
            <a:p>
              <a:endParaRPr lang="en-US"/>
            </a:p>
          </p:txBody>
        </p:sp>
        <p:sp>
          <p:nvSpPr>
            <p:cNvPr id="315400" name="AutoShape 8"/>
            <p:cNvSpPr>
              <a:spLocks noChangeArrowheads="1"/>
            </p:cNvSpPr>
            <p:nvPr/>
          </p:nvSpPr>
          <p:spPr bwMode="auto">
            <a:xfrm rot="16200000">
              <a:off x="4742" y="5938"/>
              <a:ext cx="717" cy="513"/>
            </a:xfrm>
            <a:prstGeom prst="triangle">
              <a:avLst>
                <a:gd name="adj" fmla="val 50000"/>
              </a:avLst>
            </a:prstGeom>
            <a:solidFill>
              <a:srgbClr val="FFFFFF"/>
            </a:solidFill>
            <a:ln w="9525" algn="ctr">
              <a:solidFill>
                <a:srgbClr val="000000"/>
              </a:solidFill>
              <a:miter lim="800000"/>
              <a:headEnd/>
              <a:tailEnd/>
            </a:ln>
            <a:effectLst/>
          </p:spPr>
          <p:txBody>
            <a:bodyPr/>
            <a:lstStyle/>
            <a:p>
              <a:endParaRPr lang="en-US"/>
            </a:p>
          </p:txBody>
        </p:sp>
        <p:sp>
          <p:nvSpPr>
            <p:cNvPr id="315401" name="Line 9"/>
            <p:cNvSpPr>
              <a:spLocks noChangeShapeType="1"/>
            </p:cNvSpPr>
            <p:nvPr/>
          </p:nvSpPr>
          <p:spPr bwMode="auto">
            <a:xfrm>
              <a:off x="5352" y="6211"/>
              <a:ext cx="167" cy="1"/>
            </a:xfrm>
            <a:prstGeom prst="line">
              <a:avLst/>
            </a:prstGeom>
            <a:noFill/>
            <a:ln w="9525">
              <a:solidFill>
                <a:srgbClr val="000000"/>
              </a:solidFill>
              <a:round/>
              <a:headEnd/>
              <a:tailEnd/>
            </a:ln>
            <a:effectLst/>
          </p:spPr>
          <p:txBody>
            <a:bodyPr/>
            <a:lstStyle/>
            <a:p>
              <a:endParaRPr lang="en-US"/>
            </a:p>
          </p:txBody>
        </p:sp>
        <p:sp>
          <p:nvSpPr>
            <p:cNvPr id="315402" name="Line 10"/>
            <p:cNvSpPr>
              <a:spLocks noChangeShapeType="1"/>
            </p:cNvSpPr>
            <p:nvPr/>
          </p:nvSpPr>
          <p:spPr bwMode="auto">
            <a:xfrm flipH="1">
              <a:off x="4456" y="6200"/>
              <a:ext cx="382" cy="1"/>
            </a:xfrm>
            <a:prstGeom prst="line">
              <a:avLst/>
            </a:prstGeom>
            <a:noFill/>
            <a:ln w="9525">
              <a:solidFill>
                <a:srgbClr val="000000"/>
              </a:solidFill>
              <a:round/>
              <a:headEnd/>
              <a:tailEnd/>
            </a:ln>
            <a:effectLst/>
          </p:spPr>
          <p:txBody>
            <a:bodyPr/>
            <a:lstStyle/>
            <a:p>
              <a:endParaRPr lang="en-US"/>
            </a:p>
          </p:txBody>
        </p:sp>
      </p:grpSp>
      <p:grpSp>
        <p:nvGrpSpPr>
          <p:cNvPr id="3" name="Group 11"/>
          <p:cNvGrpSpPr>
            <a:grpSpLocks/>
          </p:cNvGrpSpPr>
          <p:nvPr/>
        </p:nvGrpSpPr>
        <p:grpSpPr bwMode="auto">
          <a:xfrm>
            <a:off x="5910263" y="1138238"/>
            <a:ext cx="742950" cy="1957387"/>
            <a:chOff x="3718" y="649"/>
            <a:chExt cx="468" cy="1233"/>
          </a:xfrm>
        </p:grpSpPr>
        <p:sp>
          <p:nvSpPr>
            <p:cNvPr id="315404" name="AutoShape 12"/>
            <p:cNvSpPr>
              <a:spLocks noChangeArrowheads="1"/>
            </p:cNvSpPr>
            <p:nvPr/>
          </p:nvSpPr>
          <p:spPr bwMode="auto">
            <a:xfrm>
              <a:off x="3718" y="821"/>
              <a:ext cx="452" cy="732"/>
            </a:xfrm>
            <a:prstGeom prst="rtTriangle">
              <a:avLst/>
            </a:prstGeom>
            <a:solidFill>
              <a:srgbClr val="CCFFCC"/>
            </a:solidFill>
            <a:ln w="9525" algn="ctr">
              <a:solidFill>
                <a:srgbClr val="000000"/>
              </a:solidFill>
              <a:miter lim="800000"/>
              <a:headEnd/>
              <a:tailEnd/>
            </a:ln>
            <a:effectLst/>
          </p:spPr>
          <p:txBody>
            <a:bodyPr/>
            <a:lstStyle/>
            <a:p>
              <a:endParaRPr lang="en-US"/>
            </a:p>
          </p:txBody>
        </p:sp>
        <p:sp>
          <p:nvSpPr>
            <p:cNvPr id="315405" name="AutoShape 13"/>
            <p:cNvSpPr>
              <a:spLocks noChangeArrowheads="1"/>
            </p:cNvSpPr>
            <p:nvPr/>
          </p:nvSpPr>
          <p:spPr bwMode="auto">
            <a:xfrm rot="10800000">
              <a:off x="3734" y="806"/>
              <a:ext cx="452" cy="732"/>
            </a:xfrm>
            <a:prstGeom prst="rtTriangle">
              <a:avLst/>
            </a:prstGeom>
            <a:solidFill>
              <a:srgbClr val="CCFFCC"/>
            </a:solidFill>
            <a:ln w="9525" algn="ctr">
              <a:solidFill>
                <a:srgbClr val="000000"/>
              </a:solidFill>
              <a:miter lim="800000"/>
              <a:headEnd/>
              <a:tailEnd/>
            </a:ln>
            <a:effectLst/>
          </p:spPr>
          <p:txBody>
            <a:bodyPr/>
            <a:lstStyle/>
            <a:p>
              <a:endParaRPr lang="en-US"/>
            </a:p>
          </p:txBody>
        </p:sp>
        <p:sp>
          <p:nvSpPr>
            <p:cNvPr id="315406" name="Line 14"/>
            <p:cNvSpPr>
              <a:spLocks noChangeShapeType="1"/>
            </p:cNvSpPr>
            <p:nvPr/>
          </p:nvSpPr>
          <p:spPr bwMode="auto">
            <a:xfrm flipV="1">
              <a:off x="4041" y="649"/>
              <a:ext cx="0" cy="1233"/>
            </a:xfrm>
            <a:prstGeom prst="line">
              <a:avLst/>
            </a:prstGeom>
            <a:noFill/>
            <a:ln w="9525">
              <a:solidFill>
                <a:srgbClr val="000000"/>
              </a:solidFill>
              <a:round/>
              <a:headEnd/>
              <a:tailEnd type="triangle" w="med" len="med"/>
            </a:ln>
            <a:effectLst/>
          </p:spPr>
          <p:txBody>
            <a:bodyPr/>
            <a:lstStyle/>
            <a:p>
              <a:endParaRPr lang="en-US"/>
            </a:p>
          </p:txBody>
        </p:sp>
      </p:grpSp>
      <p:sp>
        <p:nvSpPr>
          <p:cNvPr id="315407" name="Text Box 15"/>
          <p:cNvSpPr txBox="1">
            <a:spLocks noChangeArrowheads="1"/>
          </p:cNvSpPr>
          <p:nvPr/>
        </p:nvSpPr>
        <p:spPr bwMode="auto">
          <a:xfrm>
            <a:off x="741363" y="947738"/>
            <a:ext cx="3470275" cy="396875"/>
          </a:xfrm>
          <a:prstGeom prst="rect">
            <a:avLst/>
          </a:prstGeom>
          <a:noFill/>
          <a:ln w="9525" algn="ctr">
            <a:noFill/>
            <a:miter lim="800000"/>
            <a:headEnd/>
            <a:tailEnd/>
          </a:ln>
          <a:effectLst/>
        </p:spPr>
        <p:txBody>
          <a:bodyPr wrap="none">
            <a:spAutoFit/>
          </a:bodyPr>
          <a:lstStyle/>
          <a:p>
            <a:pPr algn="l" eaLnBrk="1" hangingPunct="1"/>
            <a:r>
              <a:rPr lang="en-GB" sz="2000">
                <a:solidFill>
                  <a:schemeClr val="bg2"/>
                </a:solidFill>
              </a:rPr>
              <a:t>Linear cut through a shoebox</a:t>
            </a:r>
          </a:p>
        </p:txBody>
      </p:sp>
      <p:sp>
        <p:nvSpPr>
          <p:cNvPr id="315408" name="Rectangle 16"/>
          <p:cNvSpPr>
            <a:spLocks noChangeArrowheads="1"/>
          </p:cNvSpPr>
          <p:nvPr/>
        </p:nvSpPr>
        <p:spPr bwMode="auto">
          <a:xfrm>
            <a:off x="223838" y="3205163"/>
            <a:ext cx="9144000" cy="0"/>
          </a:xfrm>
          <a:prstGeom prst="rect">
            <a:avLst/>
          </a:prstGeom>
          <a:noFill/>
          <a:ln w="9525" algn="ctr">
            <a:noFill/>
            <a:miter lim="800000"/>
            <a:headEnd/>
            <a:tailEnd/>
          </a:ln>
          <a:effectLst/>
        </p:spPr>
        <p:txBody>
          <a:bodyPr wrap="none" anchor="ctr">
            <a:spAutoFit/>
          </a:bodyPr>
          <a:lstStyle/>
          <a:p>
            <a:endParaRPr lang="en-US"/>
          </a:p>
        </p:txBody>
      </p:sp>
      <p:sp>
        <p:nvSpPr>
          <p:cNvPr id="315410" name="Text Box 18"/>
          <p:cNvSpPr txBox="1">
            <a:spLocks noChangeArrowheads="1"/>
          </p:cNvSpPr>
          <p:nvPr/>
        </p:nvSpPr>
        <p:spPr bwMode="auto">
          <a:xfrm>
            <a:off x="4492625" y="1760538"/>
            <a:ext cx="460375" cy="396875"/>
          </a:xfrm>
          <a:prstGeom prst="rect">
            <a:avLst/>
          </a:prstGeom>
          <a:noFill/>
          <a:ln w="9525" algn="ctr">
            <a:noFill/>
            <a:miter lim="800000"/>
            <a:headEnd/>
            <a:tailEnd/>
          </a:ln>
          <a:effectLst/>
        </p:spPr>
        <p:txBody>
          <a:bodyPr wrap="none">
            <a:spAutoFit/>
          </a:bodyPr>
          <a:lstStyle/>
          <a:p>
            <a:pPr eaLnBrk="1" hangingPunct="1"/>
            <a:r>
              <a:rPr lang="fr-CH" sz="2000">
                <a:solidFill>
                  <a:schemeClr val="bg2"/>
                </a:solidFill>
              </a:rPr>
              <a:t>U</a:t>
            </a:r>
            <a:r>
              <a:rPr lang="fr-CH" sz="2000" baseline="-25000">
                <a:solidFill>
                  <a:schemeClr val="bg2"/>
                </a:solidFill>
              </a:rPr>
              <a:t>L</a:t>
            </a:r>
            <a:endParaRPr lang="en-GB" sz="2000">
              <a:solidFill>
                <a:schemeClr val="bg2"/>
              </a:solidFill>
            </a:endParaRPr>
          </a:p>
        </p:txBody>
      </p:sp>
      <p:sp>
        <p:nvSpPr>
          <p:cNvPr id="315411" name="Text Box 19"/>
          <p:cNvSpPr txBox="1">
            <a:spLocks noChangeArrowheads="1"/>
          </p:cNvSpPr>
          <p:nvPr/>
        </p:nvSpPr>
        <p:spPr bwMode="auto">
          <a:xfrm>
            <a:off x="7786688" y="1760538"/>
            <a:ext cx="487362" cy="396875"/>
          </a:xfrm>
          <a:prstGeom prst="rect">
            <a:avLst/>
          </a:prstGeom>
          <a:noFill/>
          <a:ln w="9525" algn="ctr">
            <a:noFill/>
            <a:miter lim="800000"/>
            <a:headEnd/>
            <a:tailEnd/>
          </a:ln>
          <a:effectLst/>
        </p:spPr>
        <p:txBody>
          <a:bodyPr wrap="none">
            <a:spAutoFit/>
          </a:bodyPr>
          <a:lstStyle/>
          <a:p>
            <a:pPr eaLnBrk="1" hangingPunct="1"/>
            <a:r>
              <a:rPr lang="fr-CH" sz="2000">
                <a:solidFill>
                  <a:schemeClr val="bg2"/>
                </a:solidFill>
              </a:rPr>
              <a:t>U</a:t>
            </a:r>
            <a:r>
              <a:rPr lang="fr-CH" sz="2000" baseline="-25000">
                <a:solidFill>
                  <a:schemeClr val="bg2"/>
                </a:solidFill>
              </a:rPr>
              <a:t>R</a:t>
            </a:r>
            <a:endParaRPr lang="en-GB" sz="2000">
              <a:solidFill>
                <a:schemeClr val="bg2"/>
              </a:solidFill>
            </a:endParaRPr>
          </a:p>
        </p:txBody>
      </p:sp>
      <p:sp>
        <p:nvSpPr>
          <p:cNvPr id="315413" name="Line 21"/>
          <p:cNvSpPr>
            <a:spLocks noChangeShapeType="1"/>
          </p:cNvSpPr>
          <p:nvPr/>
        </p:nvSpPr>
        <p:spPr bwMode="auto">
          <a:xfrm flipV="1">
            <a:off x="6283325" y="1144588"/>
            <a:ext cx="0" cy="1957387"/>
          </a:xfrm>
          <a:prstGeom prst="line">
            <a:avLst/>
          </a:prstGeom>
          <a:noFill/>
          <a:ln w="9525">
            <a:solidFill>
              <a:srgbClr val="000000"/>
            </a:solidFill>
            <a:prstDash val="sysDot"/>
            <a:round/>
            <a:headEnd/>
            <a:tailEnd/>
          </a:ln>
          <a:effectLst/>
        </p:spPr>
        <p:txBody>
          <a:bodyPr/>
          <a:lstStyle/>
          <a:p>
            <a:endParaRPr lang="en-US"/>
          </a:p>
        </p:txBody>
      </p:sp>
      <p:sp>
        <p:nvSpPr>
          <p:cNvPr id="315414" name="Line 22"/>
          <p:cNvSpPr>
            <a:spLocks noChangeShapeType="1"/>
          </p:cNvSpPr>
          <p:nvPr/>
        </p:nvSpPr>
        <p:spPr bwMode="auto">
          <a:xfrm>
            <a:off x="5972175" y="2817813"/>
            <a:ext cx="301625" cy="0"/>
          </a:xfrm>
          <a:prstGeom prst="line">
            <a:avLst/>
          </a:prstGeom>
          <a:noFill/>
          <a:ln w="12700">
            <a:solidFill>
              <a:srgbClr val="3333CC"/>
            </a:solidFill>
            <a:round/>
            <a:headEnd/>
            <a:tailEnd type="triangle" w="med" len="med"/>
          </a:ln>
          <a:effectLst/>
        </p:spPr>
        <p:txBody>
          <a:bodyPr wrap="none" anchor="ctr"/>
          <a:lstStyle/>
          <a:p>
            <a:endParaRPr lang="en-US"/>
          </a:p>
        </p:txBody>
      </p:sp>
      <p:sp>
        <p:nvSpPr>
          <p:cNvPr id="315415" name="Line 23"/>
          <p:cNvSpPr>
            <a:spLocks noChangeShapeType="1"/>
          </p:cNvSpPr>
          <p:nvPr/>
        </p:nvSpPr>
        <p:spPr bwMode="auto">
          <a:xfrm flipH="1">
            <a:off x="6415088" y="2817813"/>
            <a:ext cx="301625" cy="0"/>
          </a:xfrm>
          <a:prstGeom prst="line">
            <a:avLst/>
          </a:prstGeom>
          <a:noFill/>
          <a:ln w="12700">
            <a:solidFill>
              <a:srgbClr val="3333CC"/>
            </a:solidFill>
            <a:round/>
            <a:headEnd/>
            <a:tailEnd type="triangle" w="med" len="med"/>
          </a:ln>
          <a:effectLst/>
        </p:spPr>
        <p:txBody>
          <a:bodyPr wrap="none" anchor="ctr"/>
          <a:lstStyle/>
          <a:p>
            <a:endParaRPr lang="en-US"/>
          </a:p>
        </p:txBody>
      </p:sp>
      <p:sp>
        <p:nvSpPr>
          <p:cNvPr id="315416" name="Text Box 24"/>
          <p:cNvSpPr txBox="1">
            <a:spLocks noChangeArrowheads="1"/>
          </p:cNvSpPr>
          <p:nvPr/>
        </p:nvSpPr>
        <p:spPr bwMode="auto">
          <a:xfrm>
            <a:off x="5637213" y="2530475"/>
            <a:ext cx="336550" cy="457200"/>
          </a:xfrm>
          <a:prstGeom prst="rect">
            <a:avLst/>
          </a:prstGeom>
          <a:noFill/>
          <a:ln w="12700" algn="ctr">
            <a:noFill/>
            <a:miter lim="800000"/>
            <a:headEnd/>
            <a:tailEnd/>
          </a:ln>
          <a:effectLst/>
        </p:spPr>
        <p:txBody>
          <a:bodyPr wrap="none">
            <a:spAutoFit/>
          </a:bodyPr>
          <a:lstStyle/>
          <a:p>
            <a:r>
              <a:rPr lang="en-GB" sz="2400">
                <a:solidFill>
                  <a:schemeClr val="bg2"/>
                </a:solidFill>
                <a:latin typeface="Times New Roman" pitchFamily="18" charset="0"/>
              </a:rPr>
              <a:t>x</a:t>
            </a:r>
          </a:p>
        </p:txBody>
      </p:sp>
      <p:sp>
        <p:nvSpPr>
          <p:cNvPr id="315417" name="Text Box 25"/>
          <p:cNvSpPr txBox="1">
            <a:spLocks noChangeArrowheads="1"/>
          </p:cNvSpPr>
          <p:nvPr/>
        </p:nvSpPr>
        <p:spPr bwMode="auto">
          <a:xfrm>
            <a:off x="790575" y="3348038"/>
            <a:ext cx="1900238" cy="457200"/>
          </a:xfrm>
          <a:prstGeom prst="rect">
            <a:avLst/>
          </a:prstGeom>
          <a:noFill/>
          <a:ln w="12700" algn="ctr">
            <a:noFill/>
            <a:miter lim="800000"/>
            <a:headEnd/>
            <a:tailEnd/>
          </a:ln>
          <a:effectLst/>
        </p:spPr>
        <p:txBody>
          <a:bodyPr wrap="none">
            <a:spAutoFit/>
          </a:bodyPr>
          <a:lstStyle/>
          <a:p>
            <a:r>
              <a:rPr lang="en-GB" sz="2400">
                <a:solidFill>
                  <a:schemeClr val="bg2"/>
                </a:solidFill>
                <a:latin typeface="Times New Roman" pitchFamily="18" charset="0"/>
              </a:rPr>
              <a:t>Highly Linear</a:t>
            </a:r>
          </a:p>
        </p:txBody>
      </p:sp>
      <p:pic>
        <p:nvPicPr>
          <p:cNvPr id="315419" name="Picture 27"/>
          <p:cNvPicPr>
            <a:picLocks noChangeAspect="1" noChangeArrowheads="1"/>
          </p:cNvPicPr>
          <p:nvPr/>
        </p:nvPicPr>
        <p:blipFill>
          <a:blip r:embed="rId4" cstate="print"/>
          <a:srcRect/>
          <a:stretch>
            <a:fillRect/>
          </a:stretch>
        </p:blipFill>
        <p:spPr bwMode="auto">
          <a:xfrm>
            <a:off x="1414463" y="1514475"/>
            <a:ext cx="2162175" cy="1593850"/>
          </a:xfrm>
          <a:prstGeom prst="rect">
            <a:avLst/>
          </a:prstGeom>
          <a:noFill/>
          <a:ln w="9525">
            <a:noFill/>
            <a:miter lim="800000"/>
            <a:headEnd/>
            <a:tailEnd/>
          </a:ln>
        </p:spPr>
      </p:pic>
      <p:sp>
        <p:nvSpPr>
          <p:cNvPr id="315420" name="Text Box 28"/>
          <p:cNvSpPr txBox="1">
            <a:spLocks noChangeArrowheads="1"/>
          </p:cNvSpPr>
          <p:nvPr/>
        </p:nvSpPr>
        <p:spPr bwMode="auto">
          <a:xfrm>
            <a:off x="3338513" y="1749425"/>
            <a:ext cx="893762" cy="457200"/>
          </a:xfrm>
          <a:prstGeom prst="rect">
            <a:avLst/>
          </a:prstGeom>
          <a:noFill/>
          <a:ln w="12700" algn="ctr">
            <a:noFill/>
            <a:miter lim="800000"/>
            <a:headEnd/>
            <a:tailEnd/>
          </a:ln>
          <a:effectLst/>
        </p:spPr>
        <p:txBody>
          <a:bodyPr wrap="none">
            <a:spAutoFit/>
          </a:bodyPr>
          <a:lstStyle/>
          <a:p>
            <a:r>
              <a:rPr lang="en-GB" sz="2400">
                <a:solidFill>
                  <a:schemeClr val="bg2"/>
                </a:solidFill>
                <a:latin typeface="Times New Roman" pitchFamily="18" charset="0"/>
              </a:rPr>
              <a:t>Beam</a:t>
            </a:r>
          </a:p>
        </p:txBody>
      </p:sp>
      <p:graphicFrame>
        <p:nvGraphicFramePr>
          <p:cNvPr id="315426" name="Object 34"/>
          <p:cNvGraphicFramePr>
            <a:graphicFrameLocks noChangeAspect="1"/>
          </p:cNvGraphicFramePr>
          <p:nvPr/>
        </p:nvGraphicFramePr>
        <p:xfrm>
          <a:off x="3184525" y="3095625"/>
          <a:ext cx="5072063" cy="931863"/>
        </p:xfrm>
        <a:graphic>
          <a:graphicData uri="http://schemas.openxmlformats.org/presentationml/2006/ole">
            <mc:AlternateContent xmlns:mc="http://schemas.openxmlformats.org/markup-compatibility/2006">
              <mc:Choice xmlns:v="urn:schemas-microsoft-com:vml" Requires="v">
                <p:oleObj spid="_x0000_s94323" name="Equation" r:id="rId5" imgW="2349360" imgH="431640" progId="Equation.3">
                  <p:embed/>
                </p:oleObj>
              </mc:Choice>
              <mc:Fallback>
                <p:oleObj name="Equation" r:id="rId5" imgW="2349360" imgH="431640" progId="Equation.3">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4525" y="3095625"/>
                        <a:ext cx="5072063" cy="931863"/>
                      </a:xfrm>
                      <a:prstGeom prst="rect">
                        <a:avLst/>
                      </a:prstGeom>
                      <a:noFill/>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15427" name="Line 35"/>
          <p:cNvSpPr>
            <a:spLocks noChangeShapeType="1"/>
          </p:cNvSpPr>
          <p:nvPr/>
        </p:nvSpPr>
        <p:spPr bwMode="auto">
          <a:xfrm>
            <a:off x="5915025" y="1096963"/>
            <a:ext cx="735013" cy="0"/>
          </a:xfrm>
          <a:prstGeom prst="line">
            <a:avLst/>
          </a:prstGeom>
          <a:noFill/>
          <a:ln w="12700">
            <a:solidFill>
              <a:srgbClr val="3333CC"/>
            </a:solidFill>
            <a:round/>
            <a:headEnd type="triangle" w="med" len="med"/>
            <a:tailEnd type="triangle" w="med" len="med"/>
          </a:ln>
          <a:effectLst/>
        </p:spPr>
        <p:txBody>
          <a:bodyPr wrap="none" anchor="ctr"/>
          <a:lstStyle/>
          <a:p>
            <a:endParaRPr lang="en-US"/>
          </a:p>
        </p:txBody>
      </p:sp>
      <p:sp>
        <p:nvSpPr>
          <p:cNvPr id="315428" name="Text Box 36"/>
          <p:cNvSpPr txBox="1">
            <a:spLocks noChangeArrowheads="1"/>
          </p:cNvSpPr>
          <p:nvPr/>
        </p:nvSpPr>
        <p:spPr bwMode="auto">
          <a:xfrm>
            <a:off x="6072188" y="701675"/>
            <a:ext cx="404812" cy="457200"/>
          </a:xfrm>
          <a:prstGeom prst="rect">
            <a:avLst/>
          </a:prstGeom>
          <a:noFill/>
          <a:ln w="12700" algn="ctr">
            <a:noFill/>
            <a:miter lim="800000"/>
            <a:headEnd/>
            <a:tailEnd/>
          </a:ln>
          <a:effectLst/>
        </p:spPr>
        <p:txBody>
          <a:bodyPr wrap="none">
            <a:spAutoFit/>
          </a:bodyPr>
          <a:lstStyle/>
          <a:p>
            <a:r>
              <a:rPr lang="en-GB" sz="2400">
                <a:solidFill>
                  <a:schemeClr val="bg2"/>
                </a:solidFill>
                <a:latin typeface="Times New Roman" pitchFamily="18" charset="0"/>
              </a:rPr>
              <a:t>w</a:t>
            </a:r>
          </a:p>
        </p:txBody>
      </p:sp>
      <p:grpSp>
        <p:nvGrpSpPr>
          <p:cNvPr id="4" name="Group 38"/>
          <p:cNvGrpSpPr>
            <a:grpSpLocks/>
          </p:cNvGrpSpPr>
          <p:nvPr/>
        </p:nvGrpSpPr>
        <p:grpSpPr bwMode="auto">
          <a:xfrm>
            <a:off x="350838" y="5133975"/>
            <a:ext cx="8574087" cy="1524000"/>
            <a:chOff x="117" y="2619"/>
            <a:chExt cx="5538" cy="1257"/>
          </a:xfrm>
        </p:grpSpPr>
        <p:pic>
          <p:nvPicPr>
            <p:cNvPr id="315431" name="Picture 39" descr="shoebox-installed"/>
            <p:cNvPicPr>
              <a:picLocks noChangeAspect="1" noChangeArrowheads="1"/>
            </p:cNvPicPr>
            <p:nvPr/>
          </p:nvPicPr>
          <p:blipFill>
            <a:blip r:embed="rId7" cstate="print"/>
            <a:srcRect/>
            <a:stretch>
              <a:fillRect/>
            </a:stretch>
          </p:blipFill>
          <p:spPr bwMode="auto">
            <a:xfrm>
              <a:off x="3633" y="2625"/>
              <a:ext cx="2022" cy="1244"/>
            </a:xfrm>
            <a:prstGeom prst="rect">
              <a:avLst/>
            </a:prstGeom>
            <a:noFill/>
          </p:spPr>
        </p:pic>
        <p:pic>
          <p:nvPicPr>
            <p:cNvPr id="315432" name="Picture 40" descr="shoebox-exploded1"/>
            <p:cNvPicPr>
              <a:picLocks noChangeAspect="1" noChangeArrowheads="1"/>
            </p:cNvPicPr>
            <p:nvPr/>
          </p:nvPicPr>
          <p:blipFill>
            <a:blip r:embed="rId8" cstate="print"/>
            <a:srcRect/>
            <a:stretch>
              <a:fillRect/>
            </a:stretch>
          </p:blipFill>
          <p:spPr bwMode="auto">
            <a:xfrm>
              <a:off x="117" y="2619"/>
              <a:ext cx="1700" cy="1257"/>
            </a:xfrm>
            <a:prstGeom prst="rect">
              <a:avLst/>
            </a:prstGeom>
            <a:noFill/>
          </p:spPr>
        </p:pic>
        <p:pic>
          <p:nvPicPr>
            <p:cNvPr id="315433" name="Picture 41" descr="shoebox-exploded2"/>
            <p:cNvPicPr>
              <a:picLocks noChangeAspect="1" noChangeArrowheads="1"/>
            </p:cNvPicPr>
            <p:nvPr/>
          </p:nvPicPr>
          <p:blipFill>
            <a:blip r:embed="rId9" cstate="print"/>
            <a:srcRect/>
            <a:stretch>
              <a:fillRect/>
            </a:stretch>
          </p:blipFill>
          <p:spPr bwMode="auto">
            <a:xfrm>
              <a:off x="1857" y="2623"/>
              <a:ext cx="1743" cy="1248"/>
            </a:xfrm>
            <a:prstGeom prst="rect">
              <a:avLst/>
            </a:prstGeom>
            <a:noFill/>
          </p:spPr>
        </p:pic>
      </p:grpSp>
      <p:sp>
        <p:nvSpPr>
          <p:cNvPr id="315434" name="Rectangle 42"/>
          <p:cNvSpPr>
            <a:spLocks noGrp="1" noChangeArrowheads="1"/>
          </p:cNvSpPr>
          <p:nvPr>
            <p:ph type="body" idx="1"/>
          </p:nvPr>
        </p:nvSpPr>
        <p:spPr>
          <a:xfrm>
            <a:off x="298450" y="4202113"/>
            <a:ext cx="8229600" cy="917575"/>
          </a:xfrm>
        </p:spPr>
        <p:txBody>
          <a:bodyPr/>
          <a:lstStyle/>
          <a:p>
            <a:pPr>
              <a:lnSpc>
                <a:spcPct val="90000"/>
              </a:lnSpc>
            </a:pPr>
            <a:r>
              <a:rPr lang="en-US" sz="2000"/>
              <a:t>Measurement:</a:t>
            </a:r>
          </a:p>
          <a:p>
            <a:pPr lvl="1">
              <a:lnSpc>
                <a:spcPct val="90000"/>
              </a:lnSpc>
            </a:pPr>
            <a:r>
              <a:rPr lang="en-US" sz="1800"/>
              <a:t>Induced charges carried away by low-impedance circuit or sensed on a high impedance as a voltage</a:t>
            </a:r>
          </a:p>
        </p:txBody>
      </p:sp>
      <p:sp>
        <p:nvSpPr>
          <p:cNvPr id="5" name="Slide Number Placeholder 4"/>
          <p:cNvSpPr>
            <a:spLocks noGrp="1"/>
          </p:cNvSpPr>
          <p:nvPr>
            <p:ph type="sldNum" sz="quarter" idx="4"/>
          </p:nvPr>
        </p:nvSpPr>
        <p:spPr/>
        <p:txBody>
          <a:bodyPr/>
          <a:lstStyle/>
          <a:p>
            <a:fld id="{34F49376-FD19-4F4C-98BC-18BC2C60EF71}"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oter Placeholder 4"/>
          <p:cNvSpPr>
            <a:spLocks noGrp="1"/>
          </p:cNvSpPr>
          <p:nvPr>
            <p:ph type="ftr" sz="quarter" idx="10"/>
          </p:nvPr>
        </p:nvSpPr>
        <p:spPr>
          <a:xfrm>
            <a:off x="2448476" y="6605588"/>
            <a:ext cx="3536732" cy="252412"/>
          </a:xfrm>
        </p:spPr>
        <p:txBody>
          <a:bodyPr/>
          <a:lstStyle/>
          <a:p>
            <a:pPr algn="ctr"/>
            <a:r>
              <a:rPr lang="en-US" dirty="0" smtClean="0"/>
              <a:t>Caspers Stockholm 2014 </a:t>
            </a:r>
            <a:r>
              <a:rPr lang="en-US" dirty="0" err="1" smtClean="0"/>
              <a:t>el.mag</a:t>
            </a:r>
            <a:r>
              <a:rPr lang="en-US" dirty="0" smtClean="0"/>
              <a:t> </a:t>
            </a:r>
            <a:r>
              <a:rPr lang="en-US" dirty="0" err="1" smtClean="0"/>
              <a:t>PU+kicker</a:t>
            </a:r>
            <a:r>
              <a:rPr lang="en-US" dirty="0" smtClean="0"/>
              <a:t> structures</a:t>
            </a:r>
            <a:endParaRPr lang="en-US" dirty="0"/>
          </a:p>
        </p:txBody>
      </p:sp>
      <p:sp>
        <p:nvSpPr>
          <p:cNvPr id="317442" name="Rectangle 2"/>
          <p:cNvSpPr>
            <a:spLocks noChangeArrowheads="1"/>
          </p:cNvSpPr>
          <p:nvPr/>
        </p:nvSpPr>
        <p:spPr bwMode="auto">
          <a:xfrm>
            <a:off x="5378450" y="1014413"/>
            <a:ext cx="3370263" cy="3208337"/>
          </a:xfrm>
          <a:prstGeom prst="rect">
            <a:avLst/>
          </a:prstGeom>
          <a:solidFill>
            <a:srgbClr val="C0C0C0"/>
          </a:solidFill>
          <a:ln w="9525">
            <a:solidFill>
              <a:schemeClr val="tx1"/>
            </a:solidFill>
            <a:miter lim="800000"/>
            <a:headEnd/>
            <a:tailEnd/>
          </a:ln>
          <a:effectLst>
            <a:outerShdw dist="107763" dir="18900000" algn="ctr" rotWithShape="0">
              <a:schemeClr val="bg2">
                <a:alpha val="50000"/>
              </a:schemeClr>
            </a:outerShdw>
          </a:effectLst>
        </p:spPr>
        <p:txBody>
          <a:bodyPr wrap="none" anchor="ctr"/>
          <a:lstStyle/>
          <a:p>
            <a:endParaRPr lang="en-US" sz="2400">
              <a:latin typeface="Times New Roman" pitchFamily="18" charset="0"/>
            </a:endParaRPr>
          </a:p>
        </p:txBody>
      </p:sp>
      <p:sp>
        <p:nvSpPr>
          <p:cNvPr id="317443" name="Text Box 3"/>
          <p:cNvSpPr txBox="1">
            <a:spLocks noChangeAspect="1" noChangeArrowheads="1"/>
          </p:cNvSpPr>
          <p:nvPr/>
        </p:nvSpPr>
        <p:spPr bwMode="auto">
          <a:xfrm>
            <a:off x="6827838" y="1973263"/>
            <a:ext cx="127000" cy="207962"/>
          </a:xfrm>
          <a:prstGeom prst="rect">
            <a:avLst/>
          </a:prstGeom>
          <a:noFill/>
          <a:ln w="6350">
            <a:noFill/>
            <a:miter lim="800000"/>
            <a:headEnd/>
            <a:tailEnd/>
          </a:ln>
          <a:effectLst/>
        </p:spPr>
        <p:txBody>
          <a:bodyPr lIns="14154" tIns="8492" rIns="14154" bIns="8492"/>
          <a:lstStyle/>
          <a:p>
            <a:pPr algn="l" defTabSz="844550"/>
            <a:endParaRPr lang="en-US" sz="900">
              <a:latin typeface="Times New Roman" pitchFamily="18" charset="0"/>
            </a:endParaRPr>
          </a:p>
        </p:txBody>
      </p:sp>
      <p:sp>
        <p:nvSpPr>
          <p:cNvPr id="317444" name="Rectangle 4"/>
          <p:cNvSpPr>
            <a:spLocks noGrp="1" noChangeArrowheads="1"/>
          </p:cNvSpPr>
          <p:nvPr>
            <p:ph type="title"/>
          </p:nvPr>
        </p:nvSpPr>
        <p:spPr/>
        <p:txBody>
          <a:bodyPr/>
          <a:lstStyle/>
          <a:p>
            <a:r>
              <a:rPr lang="en-US"/>
              <a:t>Electrostatic Pick-up – Button</a:t>
            </a:r>
          </a:p>
        </p:txBody>
      </p:sp>
      <p:sp>
        <p:nvSpPr>
          <p:cNvPr id="317445" name="Rectangle 5"/>
          <p:cNvSpPr>
            <a:spLocks noGrp="1" noChangeArrowheads="1"/>
          </p:cNvSpPr>
          <p:nvPr>
            <p:ph type="body" sz="half" idx="1"/>
          </p:nvPr>
        </p:nvSpPr>
        <p:spPr/>
        <p:txBody>
          <a:bodyPr/>
          <a:lstStyle/>
          <a:p>
            <a:pPr marL="228600" indent="-228600">
              <a:buClr>
                <a:srgbClr val="66FF33"/>
              </a:buClr>
              <a:buFont typeface="Wingdings" pitchFamily="2" charset="2"/>
              <a:buChar char="ü"/>
            </a:pPr>
            <a:r>
              <a:rPr lang="en-US" sz="2400"/>
              <a:t> Variant of electrostatic PU</a:t>
            </a:r>
          </a:p>
          <a:p>
            <a:pPr marL="228600" indent="-228600">
              <a:buClr>
                <a:srgbClr val="66FF33"/>
              </a:buClr>
              <a:buFont typeface="Wingdings" pitchFamily="2" charset="2"/>
              <a:buChar char="ü"/>
            </a:pPr>
            <a:r>
              <a:rPr lang="en-US" sz="2400"/>
              <a:t> Low cost </a:t>
            </a:r>
            <a:r>
              <a:rPr lang="en-US" sz="2400">
                <a:sym typeface="Symbol" pitchFamily="18" charset="2"/>
              </a:rPr>
              <a:t> </a:t>
            </a:r>
            <a:r>
              <a:rPr lang="en-US" sz="2400"/>
              <a:t>most popular</a:t>
            </a:r>
          </a:p>
          <a:p>
            <a:pPr marL="228600" indent="-228600">
              <a:buClr>
                <a:srgbClr val="FF0000"/>
              </a:buClr>
              <a:buSzPct val="130000"/>
              <a:buFont typeface="Times New Roman" pitchFamily="18" charset="0"/>
              <a:buChar char="×"/>
            </a:pPr>
            <a:r>
              <a:rPr lang="en-US" sz="2400"/>
              <a:t> Non-linear</a:t>
            </a:r>
          </a:p>
          <a:p>
            <a:pPr marL="571500" lvl="1" indent="-228600">
              <a:buFontTx/>
              <a:buChar char="•"/>
            </a:pPr>
            <a:r>
              <a:rPr lang="en-US" sz="2000"/>
              <a:t>requires correction algorithm</a:t>
            </a:r>
          </a:p>
          <a:p>
            <a:pPr marL="571500" lvl="1" indent="-228600">
              <a:buFontTx/>
              <a:buNone/>
            </a:pPr>
            <a:r>
              <a:rPr lang="en-US" sz="2000"/>
              <a:t>	when beam is off-centre</a:t>
            </a:r>
          </a:p>
          <a:p>
            <a:pPr marL="228600" indent="-228600">
              <a:buFont typeface="Arial" charset="0"/>
              <a:buNone/>
            </a:pPr>
            <a:r>
              <a:rPr lang="en-US" sz="2400"/>
              <a:t>	</a:t>
            </a:r>
            <a:r>
              <a:rPr lang="en-US" sz="2000"/>
              <a:t>Transfer Impedance:</a:t>
            </a:r>
          </a:p>
          <a:p>
            <a:pPr marL="228600" indent="-228600"/>
            <a:endParaRPr lang="en-US" sz="2400"/>
          </a:p>
          <a:p>
            <a:pPr marL="571500" lvl="1" indent="-228600">
              <a:buFont typeface="Arial" charset="0"/>
              <a:buNone/>
            </a:pPr>
            <a:r>
              <a:rPr lang="en-US" sz="2000"/>
              <a:t> </a:t>
            </a:r>
            <a:endParaRPr lang="en-US" sz="2000" baseline="-25000">
              <a:solidFill>
                <a:schemeClr val="tx1"/>
              </a:solidFill>
            </a:endParaRPr>
          </a:p>
          <a:p>
            <a:pPr marL="571500" lvl="1" indent="-228600">
              <a:buFont typeface="Arial" charset="0"/>
              <a:buNone/>
            </a:pPr>
            <a:endParaRPr lang="en-US" sz="2000">
              <a:solidFill>
                <a:schemeClr val="tx1"/>
              </a:solidFill>
            </a:endParaRPr>
          </a:p>
          <a:p>
            <a:pPr marL="571500" lvl="1" indent="-228600">
              <a:buFont typeface="Arial" charset="0"/>
              <a:buNone/>
            </a:pPr>
            <a:r>
              <a:rPr lang="en-US" sz="2000">
                <a:solidFill>
                  <a:schemeClr val="tx1"/>
                </a:solidFill>
              </a:rPr>
              <a:t>Low frequency cut-off:</a:t>
            </a:r>
          </a:p>
        </p:txBody>
      </p:sp>
      <p:pic>
        <p:nvPicPr>
          <p:cNvPr id="317446" name="Picture 6"/>
          <p:cNvPicPr>
            <a:picLocks noChangeAspect="1" noChangeArrowheads="1"/>
          </p:cNvPicPr>
          <p:nvPr/>
        </p:nvPicPr>
        <p:blipFill>
          <a:blip r:embed="rId4" cstate="print"/>
          <a:srcRect l="-2594" t="13205" r="23778"/>
          <a:stretch>
            <a:fillRect/>
          </a:stretch>
        </p:blipFill>
        <p:spPr bwMode="auto">
          <a:xfrm>
            <a:off x="5589588" y="1265238"/>
            <a:ext cx="2941637" cy="2806700"/>
          </a:xfrm>
          <a:prstGeom prst="rect">
            <a:avLst/>
          </a:prstGeom>
          <a:solidFill>
            <a:srgbClr val="FFFFFF"/>
          </a:solidFill>
          <a:ln w="9525">
            <a:noFill/>
            <a:miter lim="800000"/>
            <a:headEnd/>
            <a:tailEnd/>
          </a:ln>
          <a:effectLst/>
        </p:spPr>
      </p:pic>
      <p:sp>
        <p:nvSpPr>
          <p:cNvPr id="317447" name="Freeform 7"/>
          <p:cNvSpPr>
            <a:spLocks/>
          </p:cNvSpPr>
          <p:nvPr/>
        </p:nvSpPr>
        <p:spPr bwMode="auto">
          <a:xfrm>
            <a:off x="6407150" y="2317750"/>
            <a:ext cx="317500" cy="479425"/>
          </a:xfrm>
          <a:custGeom>
            <a:avLst/>
            <a:gdLst/>
            <a:ahLst/>
            <a:cxnLst>
              <a:cxn ang="0">
                <a:pos x="153" y="0"/>
              </a:cxn>
              <a:cxn ang="0">
                <a:pos x="27" y="107"/>
              </a:cxn>
              <a:cxn ang="0">
                <a:pos x="8" y="220"/>
              </a:cxn>
              <a:cxn ang="0">
                <a:pos x="78" y="292"/>
              </a:cxn>
              <a:cxn ang="0">
                <a:pos x="169" y="280"/>
              </a:cxn>
              <a:cxn ang="0">
                <a:pos x="193" y="186"/>
              </a:cxn>
              <a:cxn ang="0">
                <a:pos x="193" y="40"/>
              </a:cxn>
              <a:cxn ang="0">
                <a:pos x="153" y="0"/>
              </a:cxn>
            </a:cxnLst>
            <a:rect l="0" t="0" r="r" b="b"/>
            <a:pathLst>
              <a:path w="200" h="302">
                <a:moveTo>
                  <a:pt x="153" y="0"/>
                </a:moveTo>
                <a:cubicBezTo>
                  <a:pt x="125" y="11"/>
                  <a:pt x="51" y="70"/>
                  <a:pt x="27" y="107"/>
                </a:cubicBezTo>
                <a:cubicBezTo>
                  <a:pt x="3" y="144"/>
                  <a:pt x="0" y="189"/>
                  <a:pt x="8" y="220"/>
                </a:cubicBezTo>
                <a:cubicBezTo>
                  <a:pt x="16" y="251"/>
                  <a:pt x="51" y="282"/>
                  <a:pt x="78" y="292"/>
                </a:cubicBezTo>
                <a:cubicBezTo>
                  <a:pt x="105" y="302"/>
                  <a:pt x="150" y="298"/>
                  <a:pt x="169" y="280"/>
                </a:cubicBezTo>
                <a:cubicBezTo>
                  <a:pt x="188" y="262"/>
                  <a:pt x="189" y="226"/>
                  <a:pt x="193" y="186"/>
                </a:cubicBezTo>
                <a:cubicBezTo>
                  <a:pt x="197" y="146"/>
                  <a:pt x="200" y="71"/>
                  <a:pt x="193" y="40"/>
                </a:cubicBezTo>
                <a:cubicBezTo>
                  <a:pt x="186" y="9"/>
                  <a:pt x="161" y="8"/>
                  <a:pt x="153" y="0"/>
                </a:cubicBezTo>
                <a:close/>
              </a:path>
            </a:pathLst>
          </a:custGeom>
          <a:solidFill>
            <a:srgbClr val="FF0000">
              <a:alpha val="50000"/>
            </a:srgbClr>
          </a:solidFill>
          <a:ln w="12700" cap="flat" cmpd="sng">
            <a:noFill/>
            <a:prstDash val="solid"/>
            <a:round/>
            <a:headEnd/>
            <a:tailEnd/>
          </a:ln>
          <a:effectLst/>
        </p:spPr>
        <p:txBody>
          <a:bodyPr wrap="none" anchor="ctr"/>
          <a:lstStyle/>
          <a:p>
            <a:endParaRPr lang="en-US"/>
          </a:p>
        </p:txBody>
      </p:sp>
      <p:sp>
        <p:nvSpPr>
          <p:cNvPr id="317448" name="Text Box 8"/>
          <p:cNvSpPr txBox="1">
            <a:spLocks noChangeArrowheads="1"/>
          </p:cNvSpPr>
          <p:nvPr/>
        </p:nvSpPr>
        <p:spPr bwMode="auto">
          <a:xfrm>
            <a:off x="5605463" y="1303338"/>
            <a:ext cx="850900" cy="366712"/>
          </a:xfrm>
          <a:prstGeom prst="rect">
            <a:avLst/>
          </a:prstGeom>
          <a:noFill/>
          <a:ln w="12700" algn="ctr">
            <a:noFill/>
            <a:miter lim="800000"/>
            <a:headEnd/>
            <a:tailEnd/>
          </a:ln>
          <a:effectLst/>
        </p:spPr>
        <p:txBody>
          <a:bodyPr wrap="none">
            <a:spAutoFit/>
          </a:bodyPr>
          <a:lstStyle/>
          <a:p>
            <a:r>
              <a:rPr lang="en-GB">
                <a:solidFill>
                  <a:schemeClr val="bg2"/>
                </a:solidFill>
                <a:latin typeface="Times New Roman" pitchFamily="18" charset="0"/>
              </a:rPr>
              <a:t>Area A</a:t>
            </a:r>
          </a:p>
        </p:txBody>
      </p:sp>
      <p:sp>
        <p:nvSpPr>
          <p:cNvPr id="317449" name="Freeform 9"/>
          <p:cNvSpPr>
            <a:spLocks/>
          </p:cNvSpPr>
          <p:nvPr/>
        </p:nvSpPr>
        <p:spPr bwMode="auto">
          <a:xfrm>
            <a:off x="5900738" y="1646238"/>
            <a:ext cx="666750" cy="952500"/>
          </a:xfrm>
          <a:custGeom>
            <a:avLst/>
            <a:gdLst/>
            <a:ahLst/>
            <a:cxnLst>
              <a:cxn ang="0">
                <a:pos x="49" y="0"/>
              </a:cxn>
              <a:cxn ang="0">
                <a:pos x="58" y="369"/>
              </a:cxn>
              <a:cxn ang="0">
                <a:pos x="394" y="573"/>
              </a:cxn>
            </a:cxnLst>
            <a:rect l="0" t="0" r="r" b="b"/>
            <a:pathLst>
              <a:path w="394" h="573">
                <a:moveTo>
                  <a:pt x="49" y="0"/>
                </a:moveTo>
                <a:cubicBezTo>
                  <a:pt x="24" y="136"/>
                  <a:pt x="0" y="273"/>
                  <a:pt x="58" y="369"/>
                </a:cubicBezTo>
                <a:cubicBezTo>
                  <a:pt x="116" y="465"/>
                  <a:pt x="255" y="519"/>
                  <a:pt x="394" y="573"/>
                </a:cubicBezTo>
              </a:path>
            </a:pathLst>
          </a:custGeom>
          <a:noFill/>
          <a:ln w="12700" cap="flat" cmpd="sng">
            <a:solidFill>
              <a:schemeClr val="bg2"/>
            </a:solidFill>
            <a:prstDash val="solid"/>
            <a:round/>
            <a:headEnd type="none" w="med" len="med"/>
            <a:tailEnd type="triangle" w="med" len="med"/>
          </a:ln>
          <a:effectLst/>
        </p:spPr>
        <p:txBody>
          <a:bodyPr wrap="none" anchor="ctr"/>
          <a:lstStyle/>
          <a:p>
            <a:endParaRPr lang="en-US"/>
          </a:p>
        </p:txBody>
      </p:sp>
      <p:sp>
        <p:nvSpPr>
          <p:cNvPr id="317450" name="Line 10"/>
          <p:cNvSpPr>
            <a:spLocks noChangeShapeType="1"/>
          </p:cNvSpPr>
          <p:nvPr/>
        </p:nvSpPr>
        <p:spPr bwMode="auto">
          <a:xfrm flipV="1">
            <a:off x="6772275" y="2503488"/>
            <a:ext cx="454025" cy="176212"/>
          </a:xfrm>
          <a:prstGeom prst="line">
            <a:avLst/>
          </a:prstGeom>
          <a:noFill/>
          <a:ln w="38100">
            <a:solidFill>
              <a:srgbClr val="3333CC"/>
            </a:solidFill>
            <a:round/>
            <a:headEnd/>
            <a:tailEnd type="triangle" w="med" len="med"/>
          </a:ln>
          <a:effectLst/>
        </p:spPr>
        <p:txBody>
          <a:bodyPr wrap="none" anchor="ctr"/>
          <a:lstStyle/>
          <a:p>
            <a:endParaRPr lang="en-US"/>
          </a:p>
        </p:txBody>
      </p:sp>
      <p:sp>
        <p:nvSpPr>
          <p:cNvPr id="317451" name="Line 11"/>
          <p:cNvSpPr>
            <a:spLocks noChangeShapeType="1"/>
          </p:cNvSpPr>
          <p:nvPr/>
        </p:nvSpPr>
        <p:spPr bwMode="auto">
          <a:xfrm>
            <a:off x="6977063" y="2619375"/>
            <a:ext cx="0" cy="398463"/>
          </a:xfrm>
          <a:prstGeom prst="line">
            <a:avLst/>
          </a:prstGeom>
          <a:noFill/>
          <a:ln w="12700">
            <a:solidFill>
              <a:schemeClr val="bg2"/>
            </a:solidFill>
            <a:round/>
            <a:headEnd type="triangle" w="med" len="med"/>
            <a:tailEnd type="triangle" w="med" len="med"/>
          </a:ln>
          <a:effectLst/>
        </p:spPr>
        <p:txBody>
          <a:bodyPr wrap="none" anchor="ctr"/>
          <a:lstStyle/>
          <a:p>
            <a:endParaRPr lang="en-US"/>
          </a:p>
        </p:txBody>
      </p:sp>
      <p:sp>
        <p:nvSpPr>
          <p:cNvPr id="317452" name="Text Box 12"/>
          <p:cNvSpPr txBox="1">
            <a:spLocks noChangeArrowheads="1"/>
          </p:cNvSpPr>
          <p:nvPr/>
        </p:nvSpPr>
        <p:spPr bwMode="auto">
          <a:xfrm>
            <a:off x="6970713" y="2609850"/>
            <a:ext cx="260350" cy="366713"/>
          </a:xfrm>
          <a:prstGeom prst="rect">
            <a:avLst/>
          </a:prstGeom>
          <a:noFill/>
          <a:ln w="12700" algn="ctr">
            <a:noFill/>
            <a:miter lim="800000"/>
            <a:headEnd/>
            <a:tailEnd/>
          </a:ln>
          <a:effectLst/>
        </p:spPr>
        <p:txBody>
          <a:bodyPr wrap="none">
            <a:spAutoFit/>
          </a:bodyPr>
          <a:lstStyle/>
          <a:p>
            <a:r>
              <a:rPr lang="en-GB">
                <a:solidFill>
                  <a:schemeClr val="bg2"/>
                </a:solidFill>
                <a:latin typeface="Times New Roman" pitchFamily="18" charset="0"/>
              </a:rPr>
              <a:t>r</a:t>
            </a:r>
          </a:p>
        </p:txBody>
      </p:sp>
      <p:graphicFrame>
        <p:nvGraphicFramePr>
          <p:cNvPr id="317453" name="Object 13"/>
          <p:cNvGraphicFramePr>
            <a:graphicFrameLocks noGrp="1" noChangeAspect="1"/>
          </p:cNvGraphicFramePr>
          <p:nvPr>
            <p:ph sz="half" idx="2"/>
          </p:nvPr>
        </p:nvGraphicFramePr>
        <p:xfrm>
          <a:off x="1274763" y="5446713"/>
          <a:ext cx="1906587" cy="1012825"/>
        </p:xfrm>
        <a:graphic>
          <a:graphicData uri="http://schemas.openxmlformats.org/presentationml/2006/ole">
            <mc:AlternateContent xmlns:mc="http://schemas.openxmlformats.org/markup-compatibility/2006">
              <mc:Choice xmlns:v="urn:schemas-microsoft-com:vml" Requires="v">
                <p:oleObj spid="_x0000_s95573" name="Equation" r:id="rId5" imgW="812520" imgH="431640" progId="Equation.3">
                  <p:embed/>
                </p:oleObj>
              </mc:Choice>
              <mc:Fallback>
                <p:oleObj name="Equation" r:id="rId5" imgW="812520" imgH="431640" progId="Equation.3">
                  <p:embed/>
                  <p:pic>
                    <p:nvPicPr>
                      <p:cNvPr id="0" name="Picture 2"/>
                      <p:cNvPicPr>
                        <a:picLocks noChangeAspect="1" noChangeArrowheads="1"/>
                      </p:cNvPicPr>
                      <p:nvPr/>
                    </p:nvPicPr>
                    <p:blipFill>
                      <a:blip r:embed="rId6">
                        <a:lum bright="100000" contrast="-100000"/>
                        <a:grayscl/>
                        <a:extLst>
                          <a:ext uri="{28A0092B-C50C-407E-A947-70E740481C1C}">
                            <a14:useLocalDpi xmlns:a14="http://schemas.microsoft.com/office/drawing/2010/main" val="0"/>
                          </a:ext>
                        </a:extLst>
                      </a:blip>
                      <a:srcRect/>
                      <a:stretch>
                        <a:fillRect/>
                      </a:stretch>
                    </p:blipFill>
                    <p:spPr bwMode="auto">
                      <a:xfrm>
                        <a:off x="1274763" y="5446713"/>
                        <a:ext cx="1906587" cy="101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54" name="Object 14"/>
          <p:cNvGraphicFramePr>
            <a:graphicFrameLocks noChangeAspect="1"/>
          </p:cNvGraphicFramePr>
          <p:nvPr/>
        </p:nvGraphicFramePr>
        <p:xfrm>
          <a:off x="996950" y="3844925"/>
          <a:ext cx="2979738" cy="1012825"/>
        </p:xfrm>
        <a:graphic>
          <a:graphicData uri="http://schemas.openxmlformats.org/presentationml/2006/ole">
            <mc:AlternateContent xmlns:mc="http://schemas.openxmlformats.org/markup-compatibility/2006">
              <mc:Choice xmlns:v="urn:schemas-microsoft-com:vml" Requires="v">
                <p:oleObj spid="_x0000_s95574" name="Equation" r:id="rId7" imgW="1269720" imgH="431640" progId="Equation.3">
                  <p:embed/>
                </p:oleObj>
              </mc:Choice>
              <mc:Fallback>
                <p:oleObj name="Equation" r:id="rId7" imgW="1269720" imgH="431640" progId="Equation.3">
                  <p:embed/>
                  <p:pic>
                    <p:nvPicPr>
                      <p:cNvPr id="0" name="Picture 3"/>
                      <p:cNvPicPr>
                        <a:picLocks noChangeAspect="1" noChangeArrowheads="1"/>
                      </p:cNvPicPr>
                      <p:nvPr/>
                    </p:nvPicPr>
                    <p:blipFill>
                      <a:blip r:embed="rId8">
                        <a:lum bright="100000" contrast="-100000"/>
                        <a:grayscl/>
                        <a:extLst>
                          <a:ext uri="{28A0092B-C50C-407E-A947-70E740481C1C}">
                            <a14:useLocalDpi xmlns:a14="http://schemas.microsoft.com/office/drawing/2010/main" val="0"/>
                          </a:ext>
                        </a:extLst>
                      </a:blip>
                      <a:srcRect/>
                      <a:stretch>
                        <a:fillRect/>
                      </a:stretch>
                    </p:blipFill>
                    <p:spPr bwMode="auto">
                      <a:xfrm>
                        <a:off x="996950" y="3844925"/>
                        <a:ext cx="2979738" cy="1012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455" name="Rectangle 15"/>
          <p:cNvSpPr>
            <a:spLocks noChangeArrowheads="1"/>
          </p:cNvSpPr>
          <p:nvPr/>
        </p:nvSpPr>
        <p:spPr bwMode="auto">
          <a:xfrm>
            <a:off x="5453063" y="4344988"/>
            <a:ext cx="3198812" cy="1979612"/>
          </a:xfrm>
          <a:prstGeom prst="rect">
            <a:avLst/>
          </a:prstGeom>
          <a:gradFill rotWithShape="1">
            <a:gsLst>
              <a:gs pos="0">
                <a:srgbClr val="DDDDDD"/>
              </a:gs>
              <a:gs pos="100000">
                <a:srgbClr val="FFFFFF"/>
              </a:gs>
            </a:gsLst>
            <a:lin ang="5400000" scaled="1"/>
          </a:gradFill>
          <a:ln w="3175" algn="ctr">
            <a:solidFill>
              <a:schemeClr val="bg1"/>
            </a:solidFill>
            <a:miter lim="800000"/>
            <a:headEnd/>
            <a:tailEnd/>
          </a:ln>
          <a:effectLst/>
        </p:spPr>
        <p:txBody>
          <a:bodyPr wrap="none" anchor="ctr"/>
          <a:lstStyle/>
          <a:p>
            <a:endParaRPr lang="en-US"/>
          </a:p>
        </p:txBody>
      </p:sp>
      <p:sp>
        <p:nvSpPr>
          <p:cNvPr id="317456" name="Freeform 16"/>
          <p:cNvSpPr>
            <a:spLocks/>
          </p:cNvSpPr>
          <p:nvPr/>
        </p:nvSpPr>
        <p:spPr bwMode="auto">
          <a:xfrm>
            <a:off x="5943600" y="4344988"/>
            <a:ext cx="2630488" cy="1644650"/>
          </a:xfrm>
          <a:custGeom>
            <a:avLst/>
            <a:gdLst/>
            <a:ahLst/>
            <a:cxnLst>
              <a:cxn ang="0">
                <a:pos x="0" y="0"/>
              </a:cxn>
              <a:cxn ang="0">
                <a:pos x="0" y="1579"/>
              </a:cxn>
              <a:cxn ang="0">
                <a:pos x="2304" y="1579"/>
              </a:cxn>
            </a:cxnLst>
            <a:rect l="0" t="0" r="r" b="b"/>
            <a:pathLst>
              <a:path w="2304" h="1579">
                <a:moveTo>
                  <a:pt x="0" y="0"/>
                </a:moveTo>
                <a:lnTo>
                  <a:pt x="0" y="1579"/>
                </a:lnTo>
                <a:lnTo>
                  <a:pt x="2304" y="1579"/>
                </a:lnTo>
              </a:path>
            </a:pathLst>
          </a:custGeom>
          <a:noFill/>
          <a:ln w="3175" cap="flat" cmpd="sng">
            <a:solidFill>
              <a:schemeClr val="bg1"/>
            </a:solidFill>
            <a:prstDash val="solid"/>
            <a:round/>
            <a:headEnd type="triangle" w="med" len="med"/>
            <a:tailEnd type="triangle" w="med" len="med"/>
          </a:ln>
          <a:effectLst/>
        </p:spPr>
        <p:txBody>
          <a:bodyPr wrap="none" anchor="ctr"/>
          <a:lstStyle/>
          <a:p>
            <a:endParaRPr lang="en-US"/>
          </a:p>
        </p:txBody>
      </p:sp>
      <p:sp>
        <p:nvSpPr>
          <p:cNvPr id="317457" name="Text Box 17"/>
          <p:cNvSpPr txBox="1">
            <a:spLocks noChangeArrowheads="1"/>
          </p:cNvSpPr>
          <p:nvPr/>
        </p:nvSpPr>
        <p:spPr bwMode="auto">
          <a:xfrm>
            <a:off x="6546850" y="5945188"/>
            <a:ext cx="1758950" cy="366712"/>
          </a:xfrm>
          <a:prstGeom prst="rect">
            <a:avLst/>
          </a:prstGeom>
          <a:noFill/>
          <a:ln w="3175" algn="ctr">
            <a:noFill/>
            <a:miter lim="800000"/>
            <a:headEnd/>
            <a:tailEnd/>
          </a:ln>
          <a:effectLst/>
        </p:spPr>
        <p:txBody>
          <a:bodyPr wrap="none">
            <a:spAutoFit/>
          </a:bodyPr>
          <a:lstStyle/>
          <a:p>
            <a:r>
              <a:rPr lang="en-US" dirty="0">
                <a:solidFill>
                  <a:schemeClr val="bg1"/>
                </a:solidFill>
              </a:rPr>
              <a:t>Frequency (Hz)</a:t>
            </a:r>
          </a:p>
        </p:txBody>
      </p:sp>
      <p:sp>
        <p:nvSpPr>
          <p:cNvPr id="317458" name="Text Box 18"/>
          <p:cNvSpPr txBox="1">
            <a:spLocks noChangeArrowheads="1"/>
          </p:cNvSpPr>
          <p:nvPr/>
        </p:nvSpPr>
        <p:spPr bwMode="auto">
          <a:xfrm rot="-5400000">
            <a:off x="4920457" y="4931568"/>
            <a:ext cx="1581150" cy="366713"/>
          </a:xfrm>
          <a:prstGeom prst="rect">
            <a:avLst/>
          </a:prstGeom>
          <a:noFill/>
          <a:ln w="3175" algn="ctr">
            <a:noFill/>
            <a:miter lim="800000"/>
            <a:headEnd/>
            <a:tailEnd/>
          </a:ln>
          <a:effectLst/>
        </p:spPr>
        <p:txBody>
          <a:bodyPr wrap="none">
            <a:spAutoFit/>
          </a:bodyPr>
          <a:lstStyle/>
          <a:p>
            <a:r>
              <a:rPr lang="en-US">
                <a:solidFill>
                  <a:schemeClr val="bg1"/>
                </a:solidFill>
              </a:rPr>
              <a:t>Response (V)</a:t>
            </a:r>
          </a:p>
        </p:txBody>
      </p:sp>
      <p:sp>
        <p:nvSpPr>
          <p:cNvPr id="317459" name="Text Box 19"/>
          <p:cNvSpPr txBox="1">
            <a:spLocks noChangeArrowheads="1"/>
          </p:cNvSpPr>
          <p:nvPr/>
        </p:nvSpPr>
        <p:spPr bwMode="auto">
          <a:xfrm>
            <a:off x="5822950" y="5969000"/>
            <a:ext cx="311150" cy="366713"/>
          </a:xfrm>
          <a:prstGeom prst="rect">
            <a:avLst/>
          </a:prstGeom>
          <a:noFill/>
          <a:ln w="3175" algn="ctr">
            <a:noFill/>
            <a:miter lim="800000"/>
            <a:headEnd/>
            <a:tailEnd/>
          </a:ln>
          <a:effectLst/>
        </p:spPr>
        <p:txBody>
          <a:bodyPr wrap="none">
            <a:spAutoFit/>
          </a:bodyPr>
          <a:lstStyle/>
          <a:p>
            <a:r>
              <a:rPr lang="en-US">
                <a:solidFill>
                  <a:schemeClr val="bg1"/>
                </a:solidFill>
              </a:rPr>
              <a:t>0</a:t>
            </a:r>
          </a:p>
        </p:txBody>
      </p:sp>
      <p:sp>
        <p:nvSpPr>
          <p:cNvPr id="317460" name="Text Box 20"/>
          <p:cNvSpPr txBox="1">
            <a:spLocks noChangeArrowheads="1"/>
          </p:cNvSpPr>
          <p:nvPr/>
        </p:nvSpPr>
        <p:spPr bwMode="auto">
          <a:xfrm>
            <a:off x="5635625" y="5824538"/>
            <a:ext cx="311150" cy="366712"/>
          </a:xfrm>
          <a:prstGeom prst="rect">
            <a:avLst/>
          </a:prstGeom>
          <a:noFill/>
          <a:ln w="3175" algn="ctr">
            <a:noFill/>
            <a:miter lim="800000"/>
            <a:headEnd/>
            <a:tailEnd/>
          </a:ln>
          <a:effectLst/>
        </p:spPr>
        <p:txBody>
          <a:bodyPr wrap="none">
            <a:spAutoFit/>
          </a:bodyPr>
          <a:lstStyle/>
          <a:p>
            <a:r>
              <a:rPr lang="en-US">
                <a:solidFill>
                  <a:schemeClr val="bg1"/>
                </a:solidFill>
              </a:rPr>
              <a:t>0</a:t>
            </a:r>
          </a:p>
        </p:txBody>
      </p:sp>
      <p:sp>
        <p:nvSpPr>
          <p:cNvPr id="317461" name="Freeform 21"/>
          <p:cNvSpPr>
            <a:spLocks/>
          </p:cNvSpPr>
          <p:nvPr/>
        </p:nvSpPr>
        <p:spPr bwMode="auto">
          <a:xfrm>
            <a:off x="5953125" y="4727575"/>
            <a:ext cx="2490788" cy="1252538"/>
          </a:xfrm>
          <a:custGeom>
            <a:avLst/>
            <a:gdLst/>
            <a:ahLst/>
            <a:cxnLst>
              <a:cxn ang="0">
                <a:pos x="0" y="1202"/>
              </a:cxn>
              <a:cxn ang="0">
                <a:pos x="1030" y="0"/>
              </a:cxn>
              <a:cxn ang="0">
                <a:pos x="2182" y="0"/>
              </a:cxn>
            </a:cxnLst>
            <a:rect l="0" t="0" r="r" b="b"/>
            <a:pathLst>
              <a:path w="2182" h="1202">
                <a:moveTo>
                  <a:pt x="0" y="1202"/>
                </a:moveTo>
                <a:lnTo>
                  <a:pt x="1030" y="0"/>
                </a:lnTo>
                <a:lnTo>
                  <a:pt x="2182" y="0"/>
                </a:lnTo>
              </a:path>
            </a:pathLst>
          </a:custGeom>
          <a:noFill/>
          <a:ln w="19050" cap="flat" cmpd="sng">
            <a:solidFill>
              <a:srgbClr val="FF0000"/>
            </a:solidFill>
            <a:prstDash val="solid"/>
            <a:round/>
            <a:headEnd/>
            <a:tailEnd/>
          </a:ln>
          <a:effectLst/>
        </p:spPr>
        <p:txBody>
          <a:bodyPr wrap="none" anchor="ctr"/>
          <a:lstStyle/>
          <a:p>
            <a:endParaRPr lang="en-US"/>
          </a:p>
        </p:txBody>
      </p:sp>
      <p:graphicFrame>
        <p:nvGraphicFramePr>
          <p:cNvPr id="317462" name="Object 22"/>
          <p:cNvGraphicFramePr>
            <a:graphicFrameLocks noChangeAspect="1"/>
          </p:cNvGraphicFramePr>
          <p:nvPr/>
        </p:nvGraphicFramePr>
        <p:xfrm>
          <a:off x="7292975" y="4368800"/>
          <a:ext cx="1223963" cy="309563"/>
        </p:xfrm>
        <a:graphic>
          <a:graphicData uri="http://schemas.openxmlformats.org/presentationml/2006/ole">
            <mc:AlternateContent xmlns:mc="http://schemas.openxmlformats.org/markup-compatibility/2006">
              <mc:Choice xmlns:v="urn:schemas-microsoft-com:vml" Requires="v">
                <p:oleObj spid="_x0000_s95575" name="Equation" r:id="rId9" imgW="952200" imgH="241200" progId="Equation.3">
                  <p:embed/>
                </p:oleObj>
              </mc:Choice>
              <mc:Fallback>
                <p:oleObj name="Equation" r:id="rId9" imgW="952200" imgH="241200" progId="Equation.3">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2975" y="4368800"/>
                        <a:ext cx="1223963" cy="3095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7463" name="Line 23"/>
          <p:cNvSpPr>
            <a:spLocks noChangeShapeType="1"/>
          </p:cNvSpPr>
          <p:nvPr/>
        </p:nvSpPr>
        <p:spPr bwMode="auto">
          <a:xfrm flipV="1">
            <a:off x="7026275" y="4857750"/>
            <a:ext cx="1588" cy="1114425"/>
          </a:xfrm>
          <a:prstGeom prst="line">
            <a:avLst/>
          </a:prstGeom>
          <a:noFill/>
          <a:ln w="3175">
            <a:solidFill>
              <a:srgbClr val="0000FF"/>
            </a:solidFill>
            <a:round/>
            <a:headEnd/>
            <a:tailEnd type="triangle" w="med" len="med"/>
          </a:ln>
          <a:effectLst/>
        </p:spPr>
        <p:txBody>
          <a:bodyPr wrap="none" anchor="ctr"/>
          <a:lstStyle/>
          <a:p>
            <a:endParaRPr lang="en-US"/>
          </a:p>
        </p:txBody>
      </p:sp>
      <p:sp>
        <p:nvSpPr>
          <p:cNvPr id="25" name="TextBox 24"/>
          <p:cNvSpPr txBox="1"/>
          <p:nvPr/>
        </p:nvSpPr>
        <p:spPr>
          <a:xfrm>
            <a:off x="3847507" y="5007006"/>
            <a:ext cx="1594505" cy="646331"/>
          </a:xfrm>
          <a:prstGeom prst="rect">
            <a:avLst/>
          </a:prstGeom>
          <a:noFill/>
        </p:spPr>
        <p:txBody>
          <a:bodyPr wrap="square" rtlCol="0">
            <a:spAutoFit/>
          </a:bodyPr>
          <a:lstStyle/>
          <a:p>
            <a:r>
              <a:rPr lang="en-US" sz="1200" dirty="0" err="1" smtClean="0"/>
              <a:t>C</a:t>
            </a:r>
            <a:r>
              <a:rPr lang="en-US" sz="900" i="1" dirty="0" err="1" smtClean="0"/>
              <a:t>e</a:t>
            </a:r>
            <a:r>
              <a:rPr lang="en-US" sz="1200" i="1" dirty="0" smtClean="0"/>
              <a:t> = capacity of the pickup electrode to ground</a:t>
            </a:r>
            <a:endParaRPr lang="en-US" sz="1200" i="1" dirty="0"/>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841375" y="163513"/>
            <a:ext cx="7772400" cy="676275"/>
          </a:xfrm>
        </p:spPr>
        <p:txBody>
          <a:bodyPr/>
          <a:lstStyle/>
          <a:p>
            <a:r>
              <a:rPr lang="en-US"/>
              <a:t>Button Frequency &amp; Time Response</a:t>
            </a:r>
          </a:p>
        </p:txBody>
      </p:sp>
      <p:sp>
        <p:nvSpPr>
          <p:cNvPr id="321539" name="Rectangle 3"/>
          <p:cNvSpPr>
            <a:spLocks noGrp="1" noChangeArrowheads="1"/>
          </p:cNvSpPr>
          <p:nvPr>
            <p:ph type="body" sz="half" idx="1"/>
          </p:nvPr>
        </p:nvSpPr>
        <p:spPr>
          <a:xfrm>
            <a:off x="247650" y="4746625"/>
            <a:ext cx="4014788" cy="1828800"/>
          </a:xfrm>
        </p:spPr>
        <p:txBody>
          <a:bodyPr/>
          <a:lstStyle/>
          <a:p>
            <a:pPr marL="228600" indent="-228600"/>
            <a:r>
              <a:rPr lang="en-US"/>
              <a:t>Frequency domain:</a:t>
            </a:r>
          </a:p>
          <a:p>
            <a:pPr marL="854075" lvl="1" indent="-434975"/>
            <a:r>
              <a:rPr lang="en-US" sz="2000"/>
              <a:t>Impedance transformers improve the low frequency levels at the expense of the high frequency</a:t>
            </a:r>
            <a:endParaRPr lang="en-US"/>
          </a:p>
        </p:txBody>
      </p:sp>
      <p:sp>
        <p:nvSpPr>
          <p:cNvPr id="321540" name="Rectangle 4"/>
          <p:cNvSpPr>
            <a:spLocks noGrp="1" noChangeArrowheads="1"/>
          </p:cNvSpPr>
          <p:nvPr>
            <p:ph type="body" sz="half" idx="2"/>
          </p:nvPr>
        </p:nvSpPr>
        <p:spPr>
          <a:xfrm>
            <a:off x="4667250" y="4764088"/>
            <a:ext cx="4284663" cy="1809750"/>
          </a:xfrm>
        </p:spPr>
        <p:txBody>
          <a:bodyPr/>
          <a:lstStyle/>
          <a:p>
            <a:pPr marL="228600" indent="-228600">
              <a:tabLst>
                <a:tab pos="762000" algn="l"/>
              </a:tabLst>
            </a:pPr>
            <a:r>
              <a:rPr lang="en-US"/>
              <a:t>Time domain:</a:t>
            </a:r>
          </a:p>
          <a:p>
            <a:pPr marL="758825" lvl="1" indent="-339725">
              <a:tabLst>
                <a:tab pos="762000" algn="l"/>
              </a:tabLst>
            </a:pPr>
            <a:r>
              <a:rPr lang="en-US" sz="2000"/>
              <a:t>Differentiated pulse</a:t>
            </a:r>
          </a:p>
          <a:p>
            <a:pPr marL="758825" lvl="1" indent="-339725">
              <a:tabLst>
                <a:tab pos="762000" algn="l"/>
              </a:tabLst>
            </a:pPr>
            <a:r>
              <a:rPr lang="en-US" sz="2000"/>
              <a:t>Exponential dependence of amplitude on bunch length</a:t>
            </a:r>
          </a:p>
        </p:txBody>
      </p:sp>
      <p:graphicFrame>
        <p:nvGraphicFramePr>
          <p:cNvPr id="321541" name="Object 5"/>
          <p:cNvGraphicFramePr>
            <a:graphicFrameLocks noChangeAspect="1"/>
          </p:cNvGraphicFramePr>
          <p:nvPr/>
        </p:nvGraphicFramePr>
        <p:xfrm>
          <a:off x="63500" y="909638"/>
          <a:ext cx="4459288" cy="3838575"/>
        </p:xfrm>
        <a:graphic>
          <a:graphicData uri="http://schemas.openxmlformats.org/presentationml/2006/ole">
            <mc:AlternateContent xmlns:mc="http://schemas.openxmlformats.org/markup-compatibility/2006">
              <mc:Choice xmlns:v="urn:schemas-microsoft-com:vml" Requires="v">
                <p:oleObj spid="_x0000_s96484" name="Worksheet" r:id="rId5" imgW="4448880" imgH="3825360" progId="Excel.Sheet.8">
                  <p:embed/>
                </p:oleObj>
              </mc:Choice>
              <mc:Fallback>
                <p:oleObj name="Worksheet" r:id="rId5" imgW="4448880" imgH="3825360" progId="Excel.Sheet.8">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00" y="909638"/>
                        <a:ext cx="4459288"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21542" name="Object 6"/>
          <p:cNvGraphicFramePr>
            <a:graphicFrameLocks noChangeAspect="1"/>
          </p:cNvGraphicFramePr>
          <p:nvPr/>
        </p:nvGraphicFramePr>
        <p:xfrm>
          <a:off x="4530725" y="922338"/>
          <a:ext cx="4613275" cy="3844925"/>
        </p:xfrm>
        <a:graphic>
          <a:graphicData uri="http://schemas.openxmlformats.org/presentationml/2006/ole">
            <mc:AlternateContent xmlns:mc="http://schemas.openxmlformats.org/markup-compatibility/2006">
              <mc:Choice xmlns:v="urn:schemas-microsoft-com:vml" Requires="v">
                <p:oleObj spid="_x0000_s96485" name="Worksheet" r:id="rId8" imgW="4721400" imgH="3381840" progId="Excel.Sheet.8">
                  <p:embed/>
                </p:oleObj>
              </mc:Choice>
              <mc:Fallback>
                <p:oleObj name="Worksheet" r:id="rId8" imgW="4721400" imgH="3381840" progId="Excel.Sheet.8">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0725" y="922338"/>
                        <a:ext cx="4613275" cy="3844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Footer Placeholder 7"/>
          <p:cNvSpPr>
            <a:spLocks noGrp="1"/>
          </p:cNvSpPr>
          <p:nvPr>
            <p:ph type="ftr" sz="quarter" idx="10"/>
          </p:nvPr>
        </p:nvSpPr>
        <p:spPr>
          <a:xfrm>
            <a:off x="3396343" y="6605588"/>
            <a:ext cx="3631690" cy="252412"/>
          </a:xfrm>
        </p:spPr>
        <p:txBody>
          <a:bodyPr/>
          <a:lstStyle/>
          <a:p>
            <a:pPr>
              <a:defRPr/>
            </a:pPr>
            <a:r>
              <a:rPr lang="en-US" dirty="0" smtClean="0"/>
              <a:t>Caspers Stockholm 2014 </a:t>
            </a:r>
            <a:r>
              <a:rPr lang="en-US" dirty="0" err="1" smtClean="0"/>
              <a:t>el.mag</a:t>
            </a:r>
            <a:r>
              <a:rPr lang="en-US" dirty="0" smtClean="0"/>
              <a:t> </a:t>
            </a:r>
            <a:r>
              <a:rPr lang="en-US" dirty="0" err="1" smtClean="0"/>
              <a:t>PU+kicker</a:t>
            </a:r>
            <a:r>
              <a:rPr lang="en-US" dirty="0" smtClean="0"/>
              <a:t> structures</a:t>
            </a:r>
            <a:endParaRPr lang="en-US" dirty="0"/>
          </a:p>
        </p:txBody>
      </p:sp>
      <p:sp>
        <p:nvSpPr>
          <p:cNvPr id="9" name="TextBox 8"/>
          <p:cNvSpPr txBox="1"/>
          <p:nvPr/>
        </p:nvSpPr>
        <p:spPr>
          <a:xfrm>
            <a:off x="2292162" y="3089429"/>
            <a:ext cx="1601721" cy="461665"/>
          </a:xfrm>
          <a:prstGeom prst="rect">
            <a:avLst/>
          </a:prstGeom>
          <a:noFill/>
          <a:ln>
            <a:solidFill>
              <a:schemeClr val="bg1"/>
            </a:solidFill>
          </a:ln>
        </p:spPr>
        <p:txBody>
          <a:bodyPr wrap="none" rtlCol="0">
            <a:spAutoFit/>
          </a:bodyPr>
          <a:lstStyle/>
          <a:p>
            <a:r>
              <a:rPr lang="en-US" sz="1200" dirty="0" smtClean="0">
                <a:solidFill>
                  <a:schemeClr val="bg2">
                    <a:lumMod val="60000"/>
                    <a:lumOff val="40000"/>
                  </a:schemeClr>
                </a:solidFill>
              </a:rPr>
              <a:t>N = turns ratio of an </a:t>
            </a:r>
          </a:p>
          <a:p>
            <a:r>
              <a:rPr lang="en-US" sz="1200" dirty="0" smtClean="0">
                <a:solidFill>
                  <a:schemeClr val="bg2">
                    <a:lumMod val="60000"/>
                    <a:lumOff val="40000"/>
                  </a:schemeClr>
                </a:solidFill>
              </a:rPr>
              <a:t>external transformer </a:t>
            </a:r>
            <a:endParaRPr lang="en-US" sz="1200" dirty="0">
              <a:solidFill>
                <a:schemeClr val="bg2">
                  <a:lumMod val="60000"/>
                  <a:lumOff val="40000"/>
                </a:schemeClr>
              </a:solidFill>
            </a:endParaRPr>
          </a:p>
        </p:txBody>
      </p:sp>
      <p:sp>
        <p:nvSpPr>
          <p:cNvPr id="10" name="TextBox 9"/>
          <p:cNvSpPr txBox="1"/>
          <p:nvPr/>
        </p:nvSpPr>
        <p:spPr>
          <a:xfrm>
            <a:off x="2693409" y="4128118"/>
            <a:ext cx="1594505" cy="369332"/>
          </a:xfrm>
          <a:prstGeom prst="rect">
            <a:avLst/>
          </a:prstGeom>
          <a:noFill/>
        </p:spPr>
        <p:txBody>
          <a:bodyPr wrap="square" rtlCol="0">
            <a:spAutoFit/>
          </a:bodyPr>
          <a:lstStyle/>
          <a:p>
            <a:r>
              <a:rPr lang="en-US" sz="900" dirty="0" err="1" smtClean="0">
                <a:solidFill>
                  <a:schemeClr val="bg2">
                    <a:lumMod val="60000"/>
                    <a:lumOff val="40000"/>
                  </a:schemeClr>
                </a:solidFill>
              </a:rPr>
              <a:t>C</a:t>
            </a:r>
            <a:r>
              <a:rPr lang="en-US" sz="900" i="1" dirty="0" err="1" smtClean="0">
                <a:solidFill>
                  <a:schemeClr val="bg2">
                    <a:lumMod val="60000"/>
                    <a:lumOff val="40000"/>
                  </a:schemeClr>
                </a:solidFill>
              </a:rPr>
              <a:t>e</a:t>
            </a:r>
            <a:r>
              <a:rPr lang="en-US" sz="900" i="1" dirty="0" smtClean="0">
                <a:solidFill>
                  <a:schemeClr val="bg2">
                    <a:lumMod val="60000"/>
                    <a:lumOff val="40000"/>
                  </a:schemeClr>
                </a:solidFill>
              </a:rPr>
              <a:t> = capacity of the pickup electrode to ground</a:t>
            </a:r>
            <a:endParaRPr lang="en-US" sz="900" i="1" dirty="0">
              <a:solidFill>
                <a:schemeClr val="bg2">
                  <a:lumMod val="60000"/>
                  <a:lumOff val="40000"/>
                </a:schemeClr>
              </a:solidFill>
            </a:endParaRPr>
          </a:p>
        </p:txBody>
      </p:sp>
      <p:sp>
        <p:nvSpPr>
          <p:cNvPr id="11" name="TextBox 10"/>
          <p:cNvSpPr txBox="1"/>
          <p:nvPr/>
        </p:nvSpPr>
        <p:spPr>
          <a:xfrm>
            <a:off x="5393699" y="1714871"/>
            <a:ext cx="3750301" cy="261610"/>
          </a:xfrm>
          <a:prstGeom prst="rect">
            <a:avLst/>
          </a:prstGeom>
          <a:noFill/>
        </p:spPr>
        <p:txBody>
          <a:bodyPr wrap="square" rtlCol="0">
            <a:spAutoFit/>
          </a:bodyPr>
          <a:lstStyle/>
          <a:p>
            <a:pPr algn="l"/>
            <a:r>
              <a:rPr lang="en-US" sz="1100" dirty="0" err="1" smtClean="0">
                <a:solidFill>
                  <a:schemeClr val="bg1"/>
                </a:solidFill>
              </a:rPr>
              <a:t>Z</a:t>
            </a:r>
            <a:r>
              <a:rPr lang="en-US" sz="800" dirty="0" err="1" smtClean="0">
                <a:solidFill>
                  <a:schemeClr val="bg1"/>
                </a:solidFill>
              </a:rPr>
              <a:t>t</a:t>
            </a:r>
            <a:r>
              <a:rPr lang="en-US" sz="1100" dirty="0" smtClean="0">
                <a:solidFill>
                  <a:schemeClr val="bg1"/>
                </a:solidFill>
              </a:rPr>
              <a:t>=transfer impedance, Q=number of protons per bunch</a:t>
            </a:r>
            <a:endParaRPr lang="en-US" sz="1100" i="1" dirty="0">
              <a:solidFill>
                <a:schemeClr val="bg1"/>
              </a:solidFill>
            </a:endParaRPr>
          </a:p>
        </p:txBody>
      </p:sp>
      <p:sp>
        <p:nvSpPr>
          <p:cNvPr id="13" name="TextBox 12"/>
          <p:cNvSpPr txBox="1"/>
          <p:nvPr/>
        </p:nvSpPr>
        <p:spPr>
          <a:xfrm>
            <a:off x="5936717" y="2657384"/>
            <a:ext cx="2710133" cy="261610"/>
          </a:xfrm>
          <a:prstGeom prst="rect">
            <a:avLst/>
          </a:prstGeom>
          <a:noFill/>
        </p:spPr>
        <p:txBody>
          <a:bodyPr wrap="square" rtlCol="0">
            <a:spAutoFit/>
          </a:bodyPr>
          <a:lstStyle/>
          <a:p>
            <a:pPr algn="l"/>
            <a:r>
              <a:rPr lang="en-US" sz="1100" dirty="0" smtClean="0">
                <a:solidFill>
                  <a:schemeClr val="bg1"/>
                </a:solidFill>
              </a:rPr>
              <a:t>W= width of the bunch in nanoseconds</a:t>
            </a:r>
            <a:endParaRPr lang="en-US" sz="1100" i="1"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1540">
                                            <p:txEl>
                                              <p:pRg st="0" end="0"/>
                                            </p:txEl>
                                          </p:spTgt>
                                        </p:tgtEl>
                                        <p:attrNameLst>
                                          <p:attrName>style.visibility</p:attrName>
                                        </p:attrNameLst>
                                      </p:cBhvr>
                                      <p:to>
                                        <p:strVal val="visible"/>
                                      </p:to>
                                    </p:set>
                                    <p:animEffect transition="in" filter="wipe(left)">
                                      <p:cBhvr>
                                        <p:cTn id="7" dur="500"/>
                                        <p:tgtEl>
                                          <p:spTgt spid="321540">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21540">
                                            <p:txEl>
                                              <p:pRg st="1" end="1"/>
                                            </p:txEl>
                                          </p:spTgt>
                                        </p:tgtEl>
                                        <p:attrNameLst>
                                          <p:attrName>style.visibility</p:attrName>
                                        </p:attrNameLst>
                                      </p:cBhvr>
                                      <p:to>
                                        <p:strVal val="visible"/>
                                      </p:to>
                                    </p:set>
                                    <p:animEffect transition="in" filter="wipe(left)">
                                      <p:cBhvr>
                                        <p:cTn id="10" dur="500"/>
                                        <p:tgtEl>
                                          <p:spTgt spid="321540">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21540">
                                            <p:txEl>
                                              <p:pRg st="2" end="2"/>
                                            </p:txEl>
                                          </p:spTgt>
                                        </p:tgtEl>
                                        <p:attrNameLst>
                                          <p:attrName>style.visibility</p:attrName>
                                        </p:attrNameLst>
                                      </p:cBhvr>
                                      <p:to>
                                        <p:strVal val="visible"/>
                                      </p:to>
                                    </p:set>
                                    <p:animEffect transition="in" filter="wipe(left)">
                                      <p:cBhvr>
                                        <p:cTn id="13" dur="500"/>
                                        <p:tgtEl>
                                          <p:spTgt spid="321540">
                                            <p:txEl>
                                              <p:pRg st="2" end="2"/>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321542"/>
                                        </p:tgtEl>
                                        <p:attrNameLst>
                                          <p:attrName>style.visibility</p:attrName>
                                        </p:attrNameLst>
                                      </p:cBhvr>
                                      <p:to>
                                        <p:strVal val="visible"/>
                                      </p:to>
                                    </p:set>
                                    <p:animEffect transition="in" filter="wipe(left)">
                                      <p:cBhvr>
                                        <p:cTn id="16" dur="500"/>
                                        <p:tgtEl>
                                          <p:spTgt spid="321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540"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3"/>
          <p:cNvSpPr>
            <a:spLocks noGrp="1"/>
          </p:cNvSpPr>
          <p:nvPr>
            <p:ph type="ftr" sz="quarter" idx="10"/>
          </p:nvPr>
        </p:nvSpPr>
        <p:spPr/>
        <p:txBody>
          <a:bodyPr/>
          <a:lstStyle/>
          <a:p>
            <a:pPr algn="ctr"/>
            <a:r>
              <a:rPr lang="en-US" smtClean="0"/>
              <a:t>Caspers Stockholm 2014 el.mag PU+kicker structures</a:t>
            </a:r>
            <a:endParaRPr lang="en-US" dirty="0"/>
          </a:p>
        </p:txBody>
      </p:sp>
      <p:sp>
        <p:nvSpPr>
          <p:cNvPr id="263170" name="Rectangle 2"/>
          <p:cNvSpPr>
            <a:spLocks noGrp="1" noChangeArrowheads="1"/>
          </p:cNvSpPr>
          <p:nvPr>
            <p:ph type="title"/>
          </p:nvPr>
        </p:nvSpPr>
        <p:spPr>
          <a:xfrm>
            <a:off x="457200" y="174625"/>
            <a:ext cx="8686800" cy="609600"/>
          </a:xfrm>
        </p:spPr>
        <p:txBody>
          <a:bodyPr/>
          <a:lstStyle/>
          <a:p>
            <a:r>
              <a:rPr lang="en-US"/>
              <a:t>Electromagnetic (Directional) coupler</a:t>
            </a:r>
          </a:p>
        </p:txBody>
      </p:sp>
      <p:sp>
        <p:nvSpPr>
          <p:cNvPr id="263171" name="Rectangle 3"/>
          <p:cNvSpPr>
            <a:spLocks noGrp="1" noChangeArrowheads="1"/>
          </p:cNvSpPr>
          <p:nvPr>
            <p:ph type="body" idx="1"/>
          </p:nvPr>
        </p:nvSpPr>
        <p:spPr>
          <a:xfrm>
            <a:off x="0" y="1025525"/>
            <a:ext cx="9144000" cy="5516563"/>
          </a:xfrm>
        </p:spPr>
        <p:txBody>
          <a:bodyPr/>
          <a:lstStyle/>
          <a:p>
            <a:pPr marL="228600" indent="-228600"/>
            <a:r>
              <a:rPr lang="en-US"/>
              <a:t>A transmission line (stripline) which couples to the transverse electromagnetic (TEM) beam field</a:t>
            </a:r>
          </a:p>
          <a:p>
            <a:pPr marL="800100" lvl="2" indent="-190500">
              <a:spcAft>
                <a:spcPct val="20000"/>
              </a:spcAft>
            </a:pPr>
            <a:endParaRPr lang="en-US" sz="2400"/>
          </a:p>
          <a:p>
            <a:pPr marL="419100" lvl="1" indent="-76200">
              <a:spcAft>
                <a:spcPct val="20000"/>
              </a:spcAft>
              <a:buFont typeface="Arial" charset="0"/>
              <a:buNone/>
            </a:pPr>
            <a:r>
              <a:rPr lang="en-US"/>
              <a:t> </a:t>
            </a:r>
            <a:r>
              <a:rPr lang="en-US">
                <a:solidFill>
                  <a:schemeClr val="tx1"/>
                </a:solidFill>
              </a:rPr>
              <a:t>Z</a:t>
            </a:r>
            <a:r>
              <a:rPr lang="en-US" baseline="-25000">
                <a:solidFill>
                  <a:schemeClr val="tx1"/>
                </a:solidFill>
              </a:rPr>
              <a:t>t </a:t>
            </a:r>
            <a:r>
              <a:rPr lang="en-US" baseline="-25000">
                <a:solidFill>
                  <a:schemeClr val="tx1"/>
                </a:solidFill>
                <a:latin typeface="Symbol" pitchFamily="18" charset="2"/>
                <a:sym typeface="Symbol" pitchFamily="18" charset="2"/>
              </a:rPr>
              <a:t></a:t>
            </a:r>
            <a:r>
              <a:rPr lang="en-US">
                <a:solidFill>
                  <a:schemeClr val="tx1"/>
                </a:solidFill>
                <a:sym typeface="Symbol" pitchFamily="18" charset="2"/>
              </a:rPr>
              <a:t>= 60 ln[(r+h)/r]</a:t>
            </a:r>
          </a:p>
          <a:p>
            <a:pPr marL="419100" lvl="1" indent="-76200">
              <a:spcAft>
                <a:spcPct val="20000"/>
              </a:spcAft>
              <a:buFont typeface="Arial" charset="0"/>
              <a:buNone/>
            </a:pPr>
            <a:r>
              <a:rPr lang="en-US">
                <a:solidFill>
                  <a:schemeClr val="tx1"/>
                </a:solidFill>
                <a:sym typeface="Symbol" pitchFamily="18" charset="2"/>
              </a:rPr>
              <a:t>        Z</a:t>
            </a:r>
            <a:r>
              <a:rPr lang="en-US" baseline="-25000">
                <a:solidFill>
                  <a:schemeClr val="tx1"/>
                </a:solidFill>
                <a:sym typeface="Symbol" pitchFamily="18" charset="2"/>
              </a:rPr>
              <a:t>0</a:t>
            </a:r>
            <a:r>
              <a:rPr lang="en-US">
                <a:solidFill>
                  <a:schemeClr val="tx1"/>
                </a:solidFill>
                <a:sym typeface="Symbol" pitchFamily="18" charset="2"/>
              </a:rPr>
              <a:t>*[a/</a:t>
            </a:r>
            <a:r>
              <a:rPr lang="en-US">
                <a:solidFill>
                  <a:schemeClr val="tx1"/>
                </a:solidFill>
              </a:rPr>
              <a:t>2</a:t>
            </a:r>
            <a:r>
              <a:rPr lang="en-US">
                <a:solidFill>
                  <a:schemeClr val="tx1"/>
                </a:solidFill>
                <a:latin typeface="Symbol" pitchFamily="18" charset="2"/>
              </a:rPr>
              <a:t>p</a:t>
            </a:r>
            <a:r>
              <a:rPr lang="en-US">
                <a:solidFill>
                  <a:schemeClr val="tx1"/>
                </a:solidFill>
              </a:rPr>
              <a:t>(r+h)]</a:t>
            </a:r>
          </a:p>
          <a:p>
            <a:pPr marL="800100" lvl="2" indent="-190500">
              <a:spcAft>
                <a:spcPct val="20000"/>
              </a:spcAft>
            </a:pPr>
            <a:endParaRPr lang="en-US" sz="900">
              <a:solidFill>
                <a:schemeClr val="tx1"/>
              </a:solidFill>
            </a:endParaRPr>
          </a:p>
          <a:p>
            <a:pPr marL="800100" lvl="2" indent="-190500">
              <a:spcAft>
                <a:spcPct val="20000"/>
              </a:spcAft>
            </a:pPr>
            <a:r>
              <a:rPr lang="en-US" sz="1800">
                <a:solidFill>
                  <a:schemeClr val="tx1"/>
                </a:solidFill>
              </a:rPr>
              <a:t>Z</a:t>
            </a:r>
            <a:r>
              <a:rPr lang="en-US" sz="1800" baseline="-25000">
                <a:solidFill>
                  <a:schemeClr val="tx1"/>
                </a:solidFill>
              </a:rPr>
              <a:t>0</a:t>
            </a:r>
            <a:r>
              <a:rPr lang="en-US" sz="1800"/>
              <a:t> is the characteristic </a:t>
            </a:r>
          </a:p>
          <a:p>
            <a:pPr marL="800100" lvl="2" indent="-190500">
              <a:spcAft>
                <a:spcPct val="20000"/>
              </a:spcAft>
              <a:buFont typeface="Arial" charset="0"/>
              <a:buNone/>
            </a:pPr>
            <a:r>
              <a:rPr lang="en-US" sz="1800"/>
              <a:t>	impedance</a:t>
            </a:r>
          </a:p>
          <a:p>
            <a:pPr marL="800100" lvl="2" indent="-190500">
              <a:spcAft>
                <a:spcPct val="20000"/>
              </a:spcAft>
            </a:pPr>
            <a:r>
              <a:rPr lang="en-US" sz="1800">
                <a:solidFill>
                  <a:schemeClr val="tx1"/>
                </a:solidFill>
              </a:rPr>
              <a:t>a, r, h, l</a:t>
            </a:r>
            <a:r>
              <a:rPr lang="en-US" sz="1800"/>
              <a:t> are the</a:t>
            </a:r>
          </a:p>
          <a:p>
            <a:pPr marL="800100" lvl="2" indent="-190500">
              <a:spcAft>
                <a:spcPct val="20000"/>
              </a:spcAft>
              <a:buFont typeface="Arial" charset="0"/>
              <a:buNone/>
            </a:pPr>
            <a:r>
              <a:rPr lang="en-US" sz="1800"/>
              <a:t>	mechanical dimensions</a:t>
            </a:r>
          </a:p>
          <a:p>
            <a:pPr marL="800100" lvl="2" indent="-190500">
              <a:spcAft>
                <a:spcPct val="20000"/>
              </a:spcAft>
            </a:pPr>
            <a:r>
              <a:rPr lang="en-US" sz="1800">
                <a:solidFill>
                  <a:schemeClr val="tx1"/>
                </a:solidFill>
              </a:rPr>
              <a:t>t = l/c</a:t>
            </a:r>
            <a:r>
              <a:rPr lang="en-US" sz="1800"/>
              <a:t> is the propagation</a:t>
            </a:r>
          </a:p>
          <a:p>
            <a:pPr marL="800100" lvl="2" indent="-190500">
              <a:spcAft>
                <a:spcPct val="20000"/>
              </a:spcAft>
              <a:buFont typeface="Arial" charset="0"/>
              <a:buNone/>
            </a:pPr>
            <a:r>
              <a:rPr lang="en-US" sz="1800"/>
              <a:t>	time in the coupler</a:t>
            </a:r>
          </a:p>
        </p:txBody>
      </p:sp>
      <p:pic>
        <p:nvPicPr>
          <p:cNvPr id="263172" name="Picture 4" descr="coupler1"/>
          <p:cNvPicPr>
            <a:picLocks noChangeAspect="1" noChangeArrowheads="1"/>
          </p:cNvPicPr>
          <p:nvPr/>
        </p:nvPicPr>
        <p:blipFill>
          <a:blip r:embed="rId3" cstate="print"/>
          <a:srcRect/>
          <a:stretch>
            <a:fillRect/>
          </a:stretch>
        </p:blipFill>
        <p:spPr bwMode="auto">
          <a:xfrm>
            <a:off x="3705225" y="2330450"/>
            <a:ext cx="5292725" cy="4217988"/>
          </a:xfrm>
          <a:prstGeom prst="rect">
            <a:avLst/>
          </a:prstGeom>
          <a:noFill/>
        </p:spPr>
      </p:pic>
      <p:sp>
        <p:nvSpPr>
          <p:cNvPr id="263173" name="Line 5"/>
          <p:cNvSpPr>
            <a:spLocks noChangeShapeType="1"/>
          </p:cNvSpPr>
          <p:nvPr/>
        </p:nvSpPr>
        <p:spPr bwMode="auto">
          <a:xfrm>
            <a:off x="6092825" y="4430713"/>
            <a:ext cx="868363" cy="1060450"/>
          </a:xfrm>
          <a:prstGeom prst="line">
            <a:avLst/>
          </a:prstGeom>
          <a:noFill/>
          <a:ln w="38100">
            <a:solidFill>
              <a:srgbClr val="FF00FF"/>
            </a:solidFill>
            <a:round/>
            <a:headEnd/>
            <a:tailEnd type="triangle" w="med" len="med"/>
          </a:ln>
          <a:effectLst/>
        </p:spPr>
        <p:txBody>
          <a:bodyPr wrap="none" anchor="ctr"/>
          <a:lstStyle/>
          <a:p>
            <a:endParaRPr lang="en-US"/>
          </a:p>
        </p:txBody>
      </p:sp>
      <p:sp>
        <p:nvSpPr>
          <p:cNvPr id="263174" name="Text Box 6"/>
          <p:cNvSpPr txBox="1">
            <a:spLocks noChangeArrowheads="1"/>
          </p:cNvSpPr>
          <p:nvPr/>
        </p:nvSpPr>
        <p:spPr bwMode="auto">
          <a:xfrm>
            <a:off x="6315075" y="4437063"/>
            <a:ext cx="460375" cy="455612"/>
          </a:xfrm>
          <a:prstGeom prst="rect">
            <a:avLst/>
          </a:prstGeom>
          <a:noFill/>
          <a:ln w="9525">
            <a:noFill/>
            <a:miter lim="800000"/>
            <a:headEnd/>
            <a:tailEnd/>
          </a:ln>
          <a:effectLst/>
        </p:spPr>
        <p:txBody>
          <a:bodyPr>
            <a:spAutoFit/>
          </a:bodyPr>
          <a:lstStyle/>
          <a:p>
            <a:r>
              <a:rPr lang="en-GB" sz="2400">
                <a:solidFill>
                  <a:schemeClr val="bg2"/>
                </a:solidFill>
                <a:latin typeface="Times New Roman" pitchFamily="18" charset="0"/>
              </a:rPr>
              <a:t>r</a:t>
            </a:r>
          </a:p>
        </p:txBody>
      </p:sp>
      <p:sp>
        <p:nvSpPr>
          <p:cNvPr id="263175" name="Line 7"/>
          <p:cNvSpPr>
            <a:spLocks noChangeShapeType="1"/>
          </p:cNvSpPr>
          <p:nvPr/>
        </p:nvSpPr>
        <p:spPr bwMode="auto">
          <a:xfrm>
            <a:off x="5592763" y="3482975"/>
            <a:ext cx="388937"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63176" name="Line 8"/>
          <p:cNvSpPr>
            <a:spLocks noChangeShapeType="1"/>
          </p:cNvSpPr>
          <p:nvPr/>
        </p:nvSpPr>
        <p:spPr bwMode="auto">
          <a:xfrm flipH="1">
            <a:off x="6149975" y="3482975"/>
            <a:ext cx="390525"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263177" name="Text Box 9"/>
          <p:cNvSpPr txBox="1">
            <a:spLocks noChangeArrowheads="1"/>
          </p:cNvSpPr>
          <p:nvPr/>
        </p:nvSpPr>
        <p:spPr bwMode="auto">
          <a:xfrm>
            <a:off x="5935663" y="3373438"/>
            <a:ext cx="317500" cy="455612"/>
          </a:xfrm>
          <a:prstGeom prst="rect">
            <a:avLst/>
          </a:prstGeom>
          <a:noFill/>
          <a:ln w="9525">
            <a:noFill/>
            <a:miter lim="800000"/>
            <a:headEnd/>
            <a:tailEnd/>
          </a:ln>
          <a:effectLst/>
        </p:spPr>
        <p:txBody>
          <a:bodyPr wrap="none">
            <a:spAutoFit/>
          </a:bodyPr>
          <a:lstStyle/>
          <a:p>
            <a:r>
              <a:rPr lang="en-GB" sz="2400">
                <a:solidFill>
                  <a:schemeClr val="bg2"/>
                </a:solidFill>
                <a:latin typeface="Times New Roman" pitchFamily="18" charset="0"/>
              </a:rPr>
              <a:t>a</a:t>
            </a:r>
          </a:p>
        </p:txBody>
      </p:sp>
      <p:sp>
        <p:nvSpPr>
          <p:cNvPr id="263178" name="Line 10"/>
          <p:cNvSpPr>
            <a:spLocks noChangeShapeType="1"/>
          </p:cNvSpPr>
          <p:nvPr/>
        </p:nvSpPr>
        <p:spPr bwMode="auto">
          <a:xfrm>
            <a:off x="4578350" y="4483100"/>
            <a:ext cx="390525" cy="0"/>
          </a:xfrm>
          <a:prstGeom prst="line">
            <a:avLst/>
          </a:prstGeom>
          <a:noFill/>
          <a:ln w="9525">
            <a:solidFill>
              <a:schemeClr val="folHlink"/>
            </a:solidFill>
            <a:round/>
            <a:headEnd/>
            <a:tailEnd type="triangle" w="med" len="med"/>
          </a:ln>
          <a:effectLst/>
        </p:spPr>
        <p:txBody>
          <a:bodyPr wrap="none" anchor="ctr"/>
          <a:lstStyle/>
          <a:p>
            <a:endParaRPr lang="en-US"/>
          </a:p>
        </p:txBody>
      </p:sp>
      <p:sp>
        <p:nvSpPr>
          <p:cNvPr id="263179" name="Line 11"/>
          <p:cNvSpPr>
            <a:spLocks noChangeShapeType="1"/>
          </p:cNvSpPr>
          <p:nvPr/>
        </p:nvSpPr>
        <p:spPr bwMode="auto">
          <a:xfrm flipH="1">
            <a:off x="5137150" y="4483100"/>
            <a:ext cx="388938" cy="0"/>
          </a:xfrm>
          <a:prstGeom prst="line">
            <a:avLst/>
          </a:prstGeom>
          <a:noFill/>
          <a:ln w="9525">
            <a:solidFill>
              <a:schemeClr val="folHlink"/>
            </a:solidFill>
            <a:round/>
            <a:headEnd/>
            <a:tailEnd type="triangle" w="med" len="med"/>
          </a:ln>
          <a:effectLst/>
        </p:spPr>
        <p:txBody>
          <a:bodyPr wrap="none" anchor="ctr"/>
          <a:lstStyle/>
          <a:p>
            <a:endParaRPr lang="en-US"/>
          </a:p>
        </p:txBody>
      </p:sp>
      <p:sp>
        <p:nvSpPr>
          <p:cNvPr id="263180" name="Text Box 12"/>
          <p:cNvSpPr txBox="1">
            <a:spLocks noChangeArrowheads="1"/>
          </p:cNvSpPr>
          <p:nvPr/>
        </p:nvSpPr>
        <p:spPr bwMode="auto">
          <a:xfrm>
            <a:off x="4886325" y="4611688"/>
            <a:ext cx="338138" cy="457200"/>
          </a:xfrm>
          <a:prstGeom prst="rect">
            <a:avLst/>
          </a:prstGeom>
          <a:noFill/>
          <a:ln w="9525">
            <a:noFill/>
            <a:miter lim="800000"/>
            <a:headEnd/>
            <a:tailEnd/>
          </a:ln>
          <a:effectLst/>
        </p:spPr>
        <p:txBody>
          <a:bodyPr wrap="none">
            <a:spAutoFit/>
          </a:bodyPr>
          <a:lstStyle/>
          <a:p>
            <a:r>
              <a:rPr lang="en-GB" sz="2400">
                <a:solidFill>
                  <a:schemeClr val="bg2"/>
                </a:solidFill>
                <a:latin typeface="Times New Roman" pitchFamily="18" charset="0"/>
              </a:rPr>
              <a:t>h</a:t>
            </a:r>
          </a:p>
        </p:txBody>
      </p:sp>
      <p:sp>
        <p:nvSpPr>
          <p:cNvPr id="2" name="Slide Number Placeholder 1"/>
          <p:cNvSpPr>
            <a:spLocks noGrp="1"/>
          </p:cNvSpPr>
          <p:nvPr>
            <p:ph type="sldNum" sz="quarter" idx="4"/>
          </p:nvPr>
        </p:nvSpPr>
        <p:spPr/>
        <p:txBody>
          <a:bodyPr/>
          <a:lstStyle/>
          <a:p>
            <a:fld id="{34F49376-FD19-4F4C-98BC-18BC2C60EF71}" type="slidenum">
              <a:rPr lang="en-US" smtClean="0"/>
              <a:pPr/>
              <a:t>19</a:t>
            </a:fld>
            <a:endParaRPr 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20" y="99892"/>
            <a:ext cx="8821337" cy="6642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29901" y="249382"/>
            <a:ext cx="8093574" cy="646331"/>
          </a:xfrm>
          <a:prstGeom prst="rect">
            <a:avLst/>
          </a:prstGeom>
          <a:solidFill>
            <a:schemeClr val="accent1"/>
          </a:solidFill>
        </p:spPr>
        <p:txBody>
          <a:bodyPr wrap="square" rtlCol="0">
            <a:spAutoFit/>
          </a:bodyPr>
          <a:lstStyle/>
          <a:p>
            <a:r>
              <a:rPr lang="en-US" sz="3600" dirty="0" smtClean="0"/>
              <a:t>WHEN ENERGY BECOMES MATTER</a:t>
            </a:r>
            <a:endParaRPr lang="en-GB" sz="3600" dirty="0"/>
          </a:p>
        </p:txBody>
      </p:sp>
      <p:sp>
        <p:nvSpPr>
          <p:cNvPr id="5" name="Footer Placeholder 4"/>
          <p:cNvSpPr>
            <a:spLocks noGrp="1"/>
          </p:cNvSpPr>
          <p:nvPr>
            <p:ph type="ftr" sz="quarter" idx="11"/>
          </p:nvPr>
        </p:nvSpPr>
        <p:spPr>
          <a:xfrm>
            <a:off x="2418249" y="6377453"/>
            <a:ext cx="3158835" cy="365125"/>
          </a:xfrm>
        </p:spPr>
        <p:txBody>
          <a:bodyPr/>
          <a:lstStyle/>
          <a:p>
            <a:r>
              <a:rPr lang="en-US" sz="1000" dirty="0" smtClean="0">
                <a:solidFill>
                  <a:srgbClr val="04617B">
                    <a:shade val="90000"/>
                  </a:srgbClr>
                </a:solidFill>
              </a:rPr>
              <a:t>Caspers Stockholm 2014 </a:t>
            </a:r>
            <a:r>
              <a:rPr lang="en-US" sz="1000" dirty="0" err="1" smtClean="0">
                <a:solidFill>
                  <a:srgbClr val="04617B">
                    <a:shade val="90000"/>
                  </a:srgbClr>
                </a:solidFill>
              </a:rPr>
              <a:t>el.mag</a:t>
            </a:r>
            <a:r>
              <a:rPr lang="en-US" sz="1000" dirty="0" smtClean="0">
                <a:solidFill>
                  <a:srgbClr val="04617B">
                    <a:shade val="90000"/>
                  </a:srgbClr>
                </a:solidFill>
              </a:rPr>
              <a:t> </a:t>
            </a:r>
            <a:r>
              <a:rPr lang="en-US" sz="1000" dirty="0" err="1" smtClean="0">
                <a:solidFill>
                  <a:srgbClr val="04617B">
                    <a:shade val="90000"/>
                  </a:srgbClr>
                </a:solidFill>
              </a:rPr>
              <a:t>PU+kicker</a:t>
            </a:r>
            <a:r>
              <a:rPr lang="en-US" sz="1000" dirty="0" smtClean="0">
                <a:solidFill>
                  <a:srgbClr val="04617B">
                    <a:shade val="90000"/>
                  </a:srgbClr>
                </a:solidFill>
              </a:rPr>
              <a:t> structures</a:t>
            </a:r>
            <a:endParaRPr lang="en-US" sz="1000" dirty="0">
              <a:solidFill>
                <a:srgbClr val="04617B">
                  <a:shade val="90000"/>
                </a:srgbClr>
              </a:solidFill>
            </a:endParaRPr>
          </a:p>
        </p:txBody>
      </p:sp>
      <p:sp>
        <p:nvSpPr>
          <p:cNvPr id="2" name="TextBox 1"/>
          <p:cNvSpPr txBox="1"/>
          <p:nvPr/>
        </p:nvSpPr>
        <p:spPr>
          <a:xfrm>
            <a:off x="249382" y="6446142"/>
            <a:ext cx="2161309" cy="369332"/>
          </a:xfrm>
          <a:prstGeom prst="rect">
            <a:avLst/>
          </a:prstGeom>
          <a:solidFill>
            <a:schemeClr val="bg1"/>
          </a:solidFill>
        </p:spPr>
        <p:txBody>
          <a:bodyPr wrap="square" rtlCol="0">
            <a:spAutoFit/>
          </a:bodyPr>
          <a:lstStyle/>
          <a:p>
            <a:endParaRPr lang="en-GB" dirty="0"/>
          </a:p>
        </p:txBody>
      </p:sp>
      <p:sp>
        <p:nvSpPr>
          <p:cNvPr id="3" name="TextBox 2"/>
          <p:cNvSpPr txBox="1"/>
          <p:nvPr/>
        </p:nvSpPr>
        <p:spPr>
          <a:xfrm>
            <a:off x="5954936" y="6492308"/>
            <a:ext cx="2796099" cy="276999"/>
          </a:xfrm>
          <a:prstGeom prst="rect">
            <a:avLst/>
          </a:prstGeom>
          <a:solidFill>
            <a:schemeClr val="bg1"/>
          </a:solidFill>
        </p:spPr>
        <p:txBody>
          <a:bodyPr wrap="square" rtlCol="0">
            <a:spAutoFit/>
          </a:bodyPr>
          <a:lstStyle/>
          <a:p>
            <a:endParaRPr lang="en-GB" sz="1200" dirty="0"/>
          </a:p>
        </p:txBody>
      </p:sp>
      <p:sp>
        <p:nvSpPr>
          <p:cNvPr id="8" name="Slide Number Placeholder 7"/>
          <p:cNvSpPr>
            <a:spLocks noGrp="1"/>
          </p:cNvSpPr>
          <p:nvPr>
            <p:ph type="sldNum" sz="quarter" idx="12"/>
          </p:nvPr>
        </p:nvSpPr>
        <p:spPr/>
        <p:txBody>
          <a:bodyPr/>
          <a:lstStyle/>
          <a:p>
            <a:fld id="{A4EE08C6-ED86-4DC0-BD6F-9C9F72BEAB90}" type="slidenum">
              <a:rPr lang="en-US" smtClean="0">
                <a:solidFill>
                  <a:srgbClr val="04617B">
                    <a:shade val="90000"/>
                  </a:srgbClr>
                </a:solidFill>
              </a:rPr>
              <a:pPr/>
              <a:t>2</a:t>
            </a:fld>
            <a:endParaRPr lang="en-US">
              <a:solidFill>
                <a:srgbClr val="04617B">
                  <a:shade val="90000"/>
                </a:srgbClr>
              </a:solidFill>
            </a:endParaRPr>
          </a:p>
        </p:txBody>
      </p:sp>
    </p:spTree>
    <p:extLst>
      <p:ext uri="{BB962C8B-B14F-4D97-AF65-F5344CB8AC3E}">
        <p14:creationId xmlns:p14="http://schemas.microsoft.com/office/powerpoint/2010/main" val="34394913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Footer Placeholder 2"/>
          <p:cNvSpPr>
            <a:spLocks noGrp="1"/>
          </p:cNvSpPr>
          <p:nvPr>
            <p:ph type="ftr" sz="quarter" idx="10"/>
          </p:nvPr>
        </p:nvSpPr>
        <p:spPr>
          <a:xfrm>
            <a:off x="2397652" y="6605588"/>
            <a:ext cx="4320792" cy="252412"/>
          </a:xfrm>
        </p:spPr>
        <p:txBody>
          <a:bodyPr/>
          <a:lstStyle/>
          <a:p>
            <a:pPr algn="ctr"/>
            <a:r>
              <a:rPr lang="en-US" smtClean="0"/>
              <a:t>Caspers Stockholm 2014 el.mag PU+kicker structures</a:t>
            </a:r>
            <a:endParaRPr lang="en-US" dirty="0"/>
          </a:p>
        </p:txBody>
      </p:sp>
      <p:sp>
        <p:nvSpPr>
          <p:cNvPr id="265218" name="Rectangle 2"/>
          <p:cNvSpPr>
            <a:spLocks noChangeArrowheads="1"/>
          </p:cNvSpPr>
          <p:nvPr/>
        </p:nvSpPr>
        <p:spPr bwMode="auto">
          <a:xfrm>
            <a:off x="268288" y="1096963"/>
            <a:ext cx="8351837" cy="4413250"/>
          </a:xfrm>
          <a:prstGeom prst="rect">
            <a:avLst/>
          </a:prstGeom>
          <a:solidFill>
            <a:srgbClr val="FFFF00"/>
          </a:solidFill>
          <a:ln w="9525">
            <a:solidFill>
              <a:schemeClr val="tx1"/>
            </a:solidFill>
            <a:miter lim="800000"/>
            <a:headEnd/>
            <a:tailEnd/>
          </a:ln>
          <a:effectLst/>
        </p:spPr>
        <p:txBody>
          <a:bodyPr wrap="none" anchor="ctr"/>
          <a:lstStyle/>
          <a:p>
            <a:endParaRPr lang="en-US" sz="2400">
              <a:latin typeface="Times New Roman" pitchFamily="18" charset="0"/>
            </a:endParaRPr>
          </a:p>
        </p:txBody>
      </p:sp>
      <p:sp>
        <p:nvSpPr>
          <p:cNvPr id="265219" name="Rectangle 3"/>
          <p:cNvSpPr>
            <a:spLocks noGrp="1" noChangeArrowheads="1"/>
          </p:cNvSpPr>
          <p:nvPr>
            <p:ph type="title"/>
          </p:nvPr>
        </p:nvSpPr>
        <p:spPr/>
        <p:txBody>
          <a:bodyPr/>
          <a:lstStyle/>
          <a:p>
            <a:r>
              <a:rPr lang="en-US"/>
              <a:t>EM Fields &amp; Relativity</a:t>
            </a:r>
          </a:p>
        </p:txBody>
      </p:sp>
      <p:grpSp>
        <p:nvGrpSpPr>
          <p:cNvPr id="2" name="Group 4"/>
          <p:cNvGrpSpPr>
            <a:grpSpLocks/>
          </p:cNvGrpSpPr>
          <p:nvPr/>
        </p:nvGrpSpPr>
        <p:grpSpPr bwMode="auto">
          <a:xfrm>
            <a:off x="698500" y="1489075"/>
            <a:ext cx="2944813" cy="2943225"/>
            <a:chOff x="194" y="283"/>
            <a:chExt cx="1855" cy="1854"/>
          </a:xfrm>
        </p:grpSpPr>
        <p:grpSp>
          <p:nvGrpSpPr>
            <p:cNvPr id="3" name="Group 5"/>
            <p:cNvGrpSpPr>
              <a:grpSpLocks/>
            </p:cNvGrpSpPr>
            <p:nvPr/>
          </p:nvGrpSpPr>
          <p:grpSpPr bwMode="auto">
            <a:xfrm>
              <a:off x="1130" y="941"/>
              <a:ext cx="919" cy="1148"/>
              <a:chOff x="1130" y="941"/>
              <a:chExt cx="919" cy="1148"/>
            </a:xfrm>
          </p:grpSpPr>
          <p:sp>
            <p:nvSpPr>
              <p:cNvPr id="265222" name="Line 6"/>
              <p:cNvSpPr>
                <a:spLocks noChangeShapeType="1"/>
              </p:cNvSpPr>
              <p:nvPr/>
            </p:nvSpPr>
            <p:spPr bwMode="auto">
              <a:xfrm>
                <a:off x="1130" y="1208"/>
                <a:ext cx="386" cy="881"/>
              </a:xfrm>
              <a:prstGeom prst="line">
                <a:avLst/>
              </a:prstGeom>
              <a:noFill/>
              <a:ln w="9525">
                <a:solidFill>
                  <a:schemeClr val="bg2"/>
                </a:solidFill>
                <a:round/>
                <a:headEnd/>
                <a:tailEnd type="triangle" w="med" len="med"/>
              </a:ln>
              <a:effectLst/>
            </p:spPr>
            <p:txBody>
              <a:bodyPr/>
              <a:lstStyle/>
              <a:p>
                <a:endParaRPr lang="en-US"/>
              </a:p>
            </p:txBody>
          </p:sp>
          <p:sp>
            <p:nvSpPr>
              <p:cNvPr id="265223" name="Line 7"/>
              <p:cNvSpPr>
                <a:spLocks noChangeShapeType="1"/>
              </p:cNvSpPr>
              <p:nvPr/>
            </p:nvSpPr>
            <p:spPr bwMode="auto">
              <a:xfrm rot="-4500000">
                <a:off x="1413" y="693"/>
                <a:ext cx="386" cy="881"/>
              </a:xfrm>
              <a:prstGeom prst="line">
                <a:avLst/>
              </a:prstGeom>
              <a:noFill/>
              <a:ln w="9525">
                <a:solidFill>
                  <a:schemeClr val="bg2"/>
                </a:solidFill>
                <a:round/>
                <a:headEnd/>
                <a:tailEnd type="triangle" w="med" len="med"/>
              </a:ln>
              <a:effectLst/>
            </p:spPr>
            <p:txBody>
              <a:bodyPr/>
              <a:lstStyle/>
              <a:p>
                <a:endParaRPr lang="en-US"/>
              </a:p>
            </p:txBody>
          </p:sp>
          <p:sp>
            <p:nvSpPr>
              <p:cNvPr id="265224" name="Line 8"/>
              <p:cNvSpPr>
                <a:spLocks noChangeShapeType="1"/>
              </p:cNvSpPr>
              <p:nvPr/>
            </p:nvSpPr>
            <p:spPr bwMode="auto">
              <a:xfrm rot="-3600000">
                <a:off x="1416" y="824"/>
                <a:ext cx="386" cy="881"/>
              </a:xfrm>
              <a:prstGeom prst="line">
                <a:avLst/>
              </a:prstGeom>
              <a:noFill/>
              <a:ln w="9525">
                <a:solidFill>
                  <a:schemeClr val="bg2"/>
                </a:solidFill>
                <a:round/>
                <a:headEnd/>
                <a:tailEnd type="triangle" w="med" len="med"/>
              </a:ln>
              <a:effectLst/>
            </p:spPr>
            <p:txBody>
              <a:bodyPr/>
              <a:lstStyle/>
              <a:p>
                <a:endParaRPr lang="en-US"/>
              </a:p>
            </p:txBody>
          </p:sp>
          <p:sp>
            <p:nvSpPr>
              <p:cNvPr id="265225" name="Line 9"/>
              <p:cNvSpPr>
                <a:spLocks noChangeShapeType="1"/>
              </p:cNvSpPr>
              <p:nvPr/>
            </p:nvSpPr>
            <p:spPr bwMode="auto">
              <a:xfrm rot="-2700000">
                <a:off x="1385" y="942"/>
                <a:ext cx="386" cy="881"/>
              </a:xfrm>
              <a:prstGeom prst="line">
                <a:avLst/>
              </a:prstGeom>
              <a:noFill/>
              <a:ln w="9525">
                <a:solidFill>
                  <a:schemeClr val="bg2"/>
                </a:solidFill>
                <a:round/>
                <a:headEnd/>
                <a:tailEnd type="triangle" w="med" len="med"/>
              </a:ln>
              <a:effectLst/>
            </p:spPr>
            <p:txBody>
              <a:bodyPr/>
              <a:lstStyle/>
              <a:p>
                <a:endParaRPr lang="en-US"/>
              </a:p>
            </p:txBody>
          </p:sp>
          <p:sp>
            <p:nvSpPr>
              <p:cNvPr id="265226" name="Line 10"/>
              <p:cNvSpPr>
                <a:spLocks noChangeShapeType="1"/>
              </p:cNvSpPr>
              <p:nvPr/>
            </p:nvSpPr>
            <p:spPr bwMode="auto">
              <a:xfrm rot="-900000">
                <a:off x="1238" y="1131"/>
                <a:ext cx="386" cy="881"/>
              </a:xfrm>
              <a:prstGeom prst="line">
                <a:avLst/>
              </a:prstGeom>
              <a:noFill/>
              <a:ln w="9525">
                <a:solidFill>
                  <a:schemeClr val="bg2"/>
                </a:solidFill>
                <a:round/>
                <a:headEnd/>
                <a:tailEnd type="triangle" w="med" len="med"/>
              </a:ln>
              <a:effectLst/>
            </p:spPr>
            <p:txBody>
              <a:bodyPr/>
              <a:lstStyle/>
              <a:p>
                <a:endParaRPr lang="en-US"/>
              </a:p>
            </p:txBody>
          </p:sp>
          <p:sp>
            <p:nvSpPr>
              <p:cNvPr id="265227" name="Line 11"/>
              <p:cNvSpPr>
                <a:spLocks noChangeShapeType="1"/>
              </p:cNvSpPr>
              <p:nvPr/>
            </p:nvSpPr>
            <p:spPr bwMode="auto">
              <a:xfrm rot="-1800000">
                <a:off x="1319" y="1049"/>
                <a:ext cx="386" cy="881"/>
              </a:xfrm>
              <a:prstGeom prst="line">
                <a:avLst/>
              </a:prstGeom>
              <a:noFill/>
              <a:ln w="9525">
                <a:solidFill>
                  <a:schemeClr val="bg2"/>
                </a:solidFill>
                <a:round/>
                <a:headEnd/>
                <a:tailEnd type="triangle" w="med" len="med"/>
              </a:ln>
              <a:effectLst/>
            </p:spPr>
            <p:txBody>
              <a:bodyPr/>
              <a:lstStyle/>
              <a:p>
                <a:endParaRPr lang="en-US"/>
              </a:p>
            </p:txBody>
          </p:sp>
        </p:grpSp>
        <p:grpSp>
          <p:nvGrpSpPr>
            <p:cNvPr id="4" name="Group 12"/>
            <p:cNvGrpSpPr>
              <a:grpSpLocks/>
            </p:cNvGrpSpPr>
            <p:nvPr/>
          </p:nvGrpSpPr>
          <p:grpSpPr bwMode="auto">
            <a:xfrm rot="16200000">
              <a:off x="974" y="169"/>
              <a:ext cx="919" cy="1148"/>
              <a:chOff x="1130" y="941"/>
              <a:chExt cx="919" cy="1148"/>
            </a:xfrm>
          </p:grpSpPr>
          <p:sp>
            <p:nvSpPr>
              <p:cNvPr id="265229" name="Line 13"/>
              <p:cNvSpPr>
                <a:spLocks noChangeShapeType="1"/>
              </p:cNvSpPr>
              <p:nvPr/>
            </p:nvSpPr>
            <p:spPr bwMode="auto">
              <a:xfrm>
                <a:off x="1130" y="1208"/>
                <a:ext cx="386" cy="881"/>
              </a:xfrm>
              <a:prstGeom prst="line">
                <a:avLst/>
              </a:prstGeom>
              <a:noFill/>
              <a:ln w="9525">
                <a:solidFill>
                  <a:schemeClr val="bg2"/>
                </a:solidFill>
                <a:round/>
                <a:headEnd/>
                <a:tailEnd type="triangle" w="med" len="med"/>
              </a:ln>
              <a:effectLst/>
            </p:spPr>
            <p:txBody>
              <a:bodyPr/>
              <a:lstStyle/>
              <a:p>
                <a:endParaRPr lang="en-US"/>
              </a:p>
            </p:txBody>
          </p:sp>
          <p:sp>
            <p:nvSpPr>
              <p:cNvPr id="265230" name="Line 14"/>
              <p:cNvSpPr>
                <a:spLocks noChangeShapeType="1"/>
              </p:cNvSpPr>
              <p:nvPr/>
            </p:nvSpPr>
            <p:spPr bwMode="auto">
              <a:xfrm rot="-4500000">
                <a:off x="1413" y="693"/>
                <a:ext cx="386" cy="881"/>
              </a:xfrm>
              <a:prstGeom prst="line">
                <a:avLst/>
              </a:prstGeom>
              <a:noFill/>
              <a:ln w="9525">
                <a:solidFill>
                  <a:schemeClr val="bg2"/>
                </a:solidFill>
                <a:round/>
                <a:headEnd/>
                <a:tailEnd type="triangle" w="med" len="med"/>
              </a:ln>
              <a:effectLst/>
            </p:spPr>
            <p:txBody>
              <a:bodyPr/>
              <a:lstStyle/>
              <a:p>
                <a:endParaRPr lang="en-US"/>
              </a:p>
            </p:txBody>
          </p:sp>
          <p:sp>
            <p:nvSpPr>
              <p:cNvPr id="265231" name="Line 15"/>
              <p:cNvSpPr>
                <a:spLocks noChangeShapeType="1"/>
              </p:cNvSpPr>
              <p:nvPr/>
            </p:nvSpPr>
            <p:spPr bwMode="auto">
              <a:xfrm rot="-3600000">
                <a:off x="1416" y="824"/>
                <a:ext cx="386" cy="881"/>
              </a:xfrm>
              <a:prstGeom prst="line">
                <a:avLst/>
              </a:prstGeom>
              <a:noFill/>
              <a:ln w="9525">
                <a:solidFill>
                  <a:schemeClr val="bg2"/>
                </a:solidFill>
                <a:round/>
                <a:headEnd/>
                <a:tailEnd type="triangle" w="med" len="med"/>
              </a:ln>
              <a:effectLst/>
            </p:spPr>
            <p:txBody>
              <a:bodyPr/>
              <a:lstStyle/>
              <a:p>
                <a:endParaRPr lang="en-US"/>
              </a:p>
            </p:txBody>
          </p:sp>
          <p:sp>
            <p:nvSpPr>
              <p:cNvPr id="265232" name="Line 16"/>
              <p:cNvSpPr>
                <a:spLocks noChangeShapeType="1"/>
              </p:cNvSpPr>
              <p:nvPr/>
            </p:nvSpPr>
            <p:spPr bwMode="auto">
              <a:xfrm rot="-2700000">
                <a:off x="1385" y="942"/>
                <a:ext cx="386" cy="881"/>
              </a:xfrm>
              <a:prstGeom prst="line">
                <a:avLst/>
              </a:prstGeom>
              <a:noFill/>
              <a:ln w="9525">
                <a:solidFill>
                  <a:schemeClr val="bg2"/>
                </a:solidFill>
                <a:round/>
                <a:headEnd/>
                <a:tailEnd type="triangle" w="med" len="med"/>
              </a:ln>
              <a:effectLst/>
            </p:spPr>
            <p:txBody>
              <a:bodyPr/>
              <a:lstStyle/>
              <a:p>
                <a:endParaRPr lang="en-US"/>
              </a:p>
            </p:txBody>
          </p:sp>
          <p:sp>
            <p:nvSpPr>
              <p:cNvPr id="265233" name="Line 17"/>
              <p:cNvSpPr>
                <a:spLocks noChangeShapeType="1"/>
              </p:cNvSpPr>
              <p:nvPr/>
            </p:nvSpPr>
            <p:spPr bwMode="auto">
              <a:xfrm rot="-900000">
                <a:off x="1238" y="1131"/>
                <a:ext cx="386" cy="881"/>
              </a:xfrm>
              <a:prstGeom prst="line">
                <a:avLst/>
              </a:prstGeom>
              <a:noFill/>
              <a:ln w="9525">
                <a:solidFill>
                  <a:schemeClr val="bg2"/>
                </a:solidFill>
                <a:round/>
                <a:headEnd/>
                <a:tailEnd type="triangle" w="med" len="med"/>
              </a:ln>
              <a:effectLst/>
            </p:spPr>
            <p:txBody>
              <a:bodyPr/>
              <a:lstStyle/>
              <a:p>
                <a:endParaRPr lang="en-US"/>
              </a:p>
            </p:txBody>
          </p:sp>
          <p:sp>
            <p:nvSpPr>
              <p:cNvPr id="265234" name="Line 18"/>
              <p:cNvSpPr>
                <a:spLocks noChangeShapeType="1"/>
              </p:cNvSpPr>
              <p:nvPr/>
            </p:nvSpPr>
            <p:spPr bwMode="auto">
              <a:xfrm rot="-1800000">
                <a:off x="1319" y="1049"/>
                <a:ext cx="386" cy="881"/>
              </a:xfrm>
              <a:prstGeom prst="line">
                <a:avLst/>
              </a:prstGeom>
              <a:noFill/>
              <a:ln w="9525">
                <a:solidFill>
                  <a:schemeClr val="bg2"/>
                </a:solidFill>
                <a:round/>
                <a:headEnd/>
                <a:tailEnd type="triangle" w="med" len="med"/>
              </a:ln>
              <a:effectLst/>
            </p:spPr>
            <p:txBody>
              <a:bodyPr/>
              <a:lstStyle/>
              <a:p>
                <a:endParaRPr lang="en-US"/>
              </a:p>
            </p:txBody>
          </p:sp>
        </p:grpSp>
        <p:grpSp>
          <p:nvGrpSpPr>
            <p:cNvPr id="5" name="Group 19"/>
            <p:cNvGrpSpPr>
              <a:grpSpLocks/>
            </p:cNvGrpSpPr>
            <p:nvPr/>
          </p:nvGrpSpPr>
          <p:grpSpPr bwMode="auto">
            <a:xfrm rot="10800000">
              <a:off x="194" y="335"/>
              <a:ext cx="919" cy="1148"/>
              <a:chOff x="1130" y="941"/>
              <a:chExt cx="919" cy="1148"/>
            </a:xfrm>
          </p:grpSpPr>
          <p:sp>
            <p:nvSpPr>
              <p:cNvPr id="265236" name="Line 20"/>
              <p:cNvSpPr>
                <a:spLocks noChangeShapeType="1"/>
              </p:cNvSpPr>
              <p:nvPr/>
            </p:nvSpPr>
            <p:spPr bwMode="auto">
              <a:xfrm>
                <a:off x="1130" y="1208"/>
                <a:ext cx="386" cy="881"/>
              </a:xfrm>
              <a:prstGeom prst="line">
                <a:avLst/>
              </a:prstGeom>
              <a:noFill/>
              <a:ln w="9525">
                <a:solidFill>
                  <a:schemeClr val="bg2"/>
                </a:solidFill>
                <a:round/>
                <a:headEnd/>
                <a:tailEnd type="triangle" w="med" len="med"/>
              </a:ln>
              <a:effectLst/>
            </p:spPr>
            <p:txBody>
              <a:bodyPr/>
              <a:lstStyle/>
              <a:p>
                <a:endParaRPr lang="en-US"/>
              </a:p>
            </p:txBody>
          </p:sp>
          <p:sp>
            <p:nvSpPr>
              <p:cNvPr id="265237" name="Line 21"/>
              <p:cNvSpPr>
                <a:spLocks noChangeShapeType="1"/>
              </p:cNvSpPr>
              <p:nvPr/>
            </p:nvSpPr>
            <p:spPr bwMode="auto">
              <a:xfrm rot="-4500000">
                <a:off x="1413" y="693"/>
                <a:ext cx="386" cy="881"/>
              </a:xfrm>
              <a:prstGeom prst="line">
                <a:avLst/>
              </a:prstGeom>
              <a:noFill/>
              <a:ln w="9525">
                <a:solidFill>
                  <a:schemeClr val="bg2"/>
                </a:solidFill>
                <a:round/>
                <a:headEnd/>
                <a:tailEnd type="triangle" w="med" len="med"/>
              </a:ln>
              <a:effectLst/>
            </p:spPr>
            <p:txBody>
              <a:bodyPr/>
              <a:lstStyle/>
              <a:p>
                <a:endParaRPr lang="en-US"/>
              </a:p>
            </p:txBody>
          </p:sp>
          <p:sp>
            <p:nvSpPr>
              <p:cNvPr id="265238" name="Line 22"/>
              <p:cNvSpPr>
                <a:spLocks noChangeShapeType="1"/>
              </p:cNvSpPr>
              <p:nvPr/>
            </p:nvSpPr>
            <p:spPr bwMode="auto">
              <a:xfrm rot="-3600000">
                <a:off x="1416" y="824"/>
                <a:ext cx="386" cy="881"/>
              </a:xfrm>
              <a:prstGeom prst="line">
                <a:avLst/>
              </a:prstGeom>
              <a:noFill/>
              <a:ln w="9525">
                <a:solidFill>
                  <a:schemeClr val="bg2"/>
                </a:solidFill>
                <a:round/>
                <a:headEnd/>
                <a:tailEnd type="triangle" w="med" len="med"/>
              </a:ln>
              <a:effectLst/>
            </p:spPr>
            <p:txBody>
              <a:bodyPr/>
              <a:lstStyle/>
              <a:p>
                <a:endParaRPr lang="en-US"/>
              </a:p>
            </p:txBody>
          </p:sp>
          <p:sp>
            <p:nvSpPr>
              <p:cNvPr id="265239" name="Line 23"/>
              <p:cNvSpPr>
                <a:spLocks noChangeShapeType="1"/>
              </p:cNvSpPr>
              <p:nvPr/>
            </p:nvSpPr>
            <p:spPr bwMode="auto">
              <a:xfrm rot="-2700000">
                <a:off x="1385" y="942"/>
                <a:ext cx="386" cy="881"/>
              </a:xfrm>
              <a:prstGeom prst="line">
                <a:avLst/>
              </a:prstGeom>
              <a:noFill/>
              <a:ln w="9525">
                <a:solidFill>
                  <a:schemeClr val="bg2"/>
                </a:solidFill>
                <a:round/>
                <a:headEnd/>
                <a:tailEnd type="triangle" w="med" len="med"/>
              </a:ln>
              <a:effectLst/>
            </p:spPr>
            <p:txBody>
              <a:bodyPr/>
              <a:lstStyle/>
              <a:p>
                <a:endParaRPr lang="en-US"/>
              </a:p>
            </p:txBody>
          </p:sp>
          <p:sp>
            <p:nvSpPr>
              <p:cNvPr id="265240" name="Line 24"/>
              <p:cNvSpPr>
                <a:spLocks noChangeShapeType="1"/>
              </p:cNvSpPr>
              <p:nvPr/>
            </p:nvSpPr>
            <p:spPr bwMode="auto">
              <a:xfrm rot="-900000">
                <a:off x="1238" y="1131"/>
                <a:ext cx="386" cy="881"/>
              </a:xfrm>
              <a:prstGeom prst="line">
                <a:avLst/>
              </a:prstGeom>
              <a:noFill/>
              <a:ln w="9525">
                <a:solidFill>
                  <a:schemeClr val="bg2"/>
                </a:solidFill>
                <a:round/>
                <a:headEnd/>
                <a:tailEnd type="triangle" w="med" len="med"/>
              </a:ln>
              <a:effectLst/>
            </p:spPr>
            <p:txBody>
              <a:bodyPr/>
              <a:lstStyle/>
              <a:p>
                <a:endParaRPr lang="en-US"/>
              </a:p>
            </p:txBody>
          </p:sp>
          <p:sp>
            <p:nvSpPr>
              <p:cNvPr id="265241" name="Line 25"/>
              <p:cNvSpPr>
                <a:spLocks noChangeShapeType="1"/>
              </p:cNvSpPr>
              <p:nvPr/>
            </p:nvSpPr>
            <p:spPr bwMode="auto">
              <a:xfrm rot="-1800000">
                <a:off x="1319" y="1049"/>
                <a:ext cx="386" cy="881"/>
              </a:xfrm>
              <a:prstGeom prst="line">
                <a:avLst/>
              </a:prstGeom>
              <a:noFill/>
              <a:ln w="9525">
                <a:solidFill>
                  <a:schemeClr val="bg2"/>
                </a:solidFill>
                <a:round/>
                <a:headEnd/>
                <a:tailEnd type="triangle" w="med" len="med"/>
              </a:ln>
              <a:effectLst/>
            </p:spPr>
            <p:txBody>
              <a:bodyPr/>
              <a:lstStyle/>
              <a:p>
                <a:endParaRPr lang="en-US"/>
              </a:p>
            </p:txBody>
          </p:sp>
        </p:grpSp>
        <p:grpSp>
          <p:nvGrpSpPr>
            <p:cNvPr id="6" name="Group 26"/>
            <p:cNvGrpSpPr>
              <a:grpSpLocks/>
            </p:cNvGrpSpPr>
            <p:nvPr/>
          </p:nvGrpSpPr>
          <p:grpSpPr bwMode="auto">
            <a:xfrm rot="5400000">
              <a:off x="359" y="1104"/>
              <a:ext cx="919" cy="1148"/>
              <a:chOff x="1130" y="941"/>
              <a:chExt cx="919" cy="1148"/>
            </a:xfrm>
          </p:grpSpPr>
          <p:sp>
            <p:nvSpPr>
              <p:cNvPr id="265243" name="Line 27"/>
              <p:cNvSpPr>
                <a:spLocks noChangeShapeType="1"/>
              </p:cNvSpPr>
              <p:nvPr/>
            </p:nvSpPr>
            <p:spPr bwMode="auto">
              <a:xfrm>
                <a:off x="1130" y="1208"/>
                <a:ext cx="386" cy="881"/>
              </a:xfrm>
              <a:prstGeom prst="line">
                <a:avLst/>
              </a:prstGeom>
              <a:noFill/>
              <a:ln w="9525">
                <a:solidFill>
                  <a:schemeClr val="bg2"/>
                </a:solidFill>
                <a:round/>
                <a:headEnd/>
                <a:tailEnd type="triangle" w="med" len="med"/>
              </a:ln>
              <a:effectLst/>
            </p:spPr>
            <p:txBody>
              <a:bodyPr/>
              <a:lstStyle/>
              <a:p>
                <a:endParaRPr lang="en-US"/>
              </a:p>
            </p:txBody>
          </p:sp>
          <p:sp>
            <p:nvSpPr>
              <p:cNvPr id="265244" name="Line 28"/>
              <p:cNvSpPr>
                <a:spLocks noChangeShapeType="1"/>
              </p:cNvSpPr>
              <p:nvPr/>
            </p:nvSpPr>
            <p:spPr bwMode="auto">
              <a:xfrm rot="-4500000">
                <a:off x="1413" y="693"/>
                <a:ext cx="386" cy="881"/>
              </a:xfrm>
              <a:prstGeom prst="line">
                <a:avLst/>
              </a:prstGeom>
              <a:noFill/>
              <a:ln w="9525">
                <a:solidFill>
                  <a:schemeClr val="bg2"/>
                </a:solidFill>
                <a:round/>
                <a:headEnd/>
                <a:tailEnd type="triangle" w="med" len="med"/>
              </a:ln>
              <a:effectLst/>
            </p:spPr>
            <p:txBody>
              <a:bodyPr/>
              <a:lstStyle/>
              <a:p>
                <a:endParaRPr lang="en-US"/>
              </a:p>
            </p:txBody>
          </p:sp>
          <p:sp>
            <p:nvSpPr>
              <p:cNvPr id="265245" name="Line 29"/>
              <p:cNvSpPr>
                <a:spLocks noChangeShapeType="1"/>
              </p:cNvSpPr>
              <p:nvPr/>
            </p:nvSpPr>
            <p:spPr bwMode="auto">
              <a:xfrm rot="-3600000">
                <a:off x="1416" y="824"/>
                <a:ext cx="386" cy="881"/>
              </a:xfrm>
              <a:prstGeom prst="line">
                <a:avLst/>
              </a:prstGeom>
              <a:noFill/>
              <a:ln w="9525">
                <a:solidFill>
                  <a:schemeClr val="bg2"/>
                </a:solidFill>
                <a:round/>
                <a:headEnd/>
                <a:tailEnd type="triangle" w="med" len="med"/>
              </a:ln>
              <a:effectLst/>
            </p:spPr>
            <p:txBody>
              <a:bodyPr/>
              <a:lstStyle/>
              <a:p>
                <a:endParaRPr lang="en-US"/>
              </a:p>
            </p:txBody>
          </p:sp>
          <p:sp>
            <p:nvSpPr>
              <p:cNvPr id="265246" name="Line 30"/>
              <p:cNvSpPr>
                <a:spLocks noChangeShapeType="1"/>
              </p:cNvSpPr>
              <p:nvPr/>
            </p:nvSpPr>
            <p:spPr bwMode="auto">
              <a:xfrm rot="-2700000">
                <a:off x="1385" y="942"/>
                <a:ext cx="386" cy="881"/>
              </a:xfrm>
              <a:prstGeom prst="line">
                <a:avLst/>
              </a:prstGeom>
              <a:noFill/>
              <a:ln w="9525">
                <a:solidFill>
                  <a:schemeClr val="bg2"/>
                </a:solidFill>
                <a:round/>
                <a:headEnd/>
                <a:tailEnd type="triangle" w="med" len="med"/>
              </a:ln>
              <a:effectLst/>
            </p:spPr>
            <p:txBody>
              <a:bodyPr/>
              <a:lstStyle/>
              <a:p>
                <a:endParaRPr lang="en-US"/>
              </a:p>
            </p:txBody>
          </p:sp>
          <p:sp>
            <p:nvSpPr>
              <p:cNvPr id="265247" name="Line 31"/>
              <p:cNvSpPr>
                <a:spLocks noChangeShapeType="1"/>
              </p:cNvSpPr>
              <p:nvPr/>
            </p:nvSpPr>
            <p:spPr bwMode="auto">
              <a:xfrm rot="-900000">
                <a:off x="1238" y="1131"/>
                <a:ext cx="386" cy="881"/>
              </a:xfrm>
              <a:prstGeom prst="line">
                <a:avLst/>
              </a:prstGeom>
              <a:noFill/>
              <a:ln w="9525">
                <a:solidFill>
                  <a:schemeClr val="bg2"/>
                </a:solidFill>
                <a:round/>
                <a:headEnd/>
                <a:tailEnd type="triangle" w="med" len="med"/>
              </a:ln>
              <a:effectLst/>
            </p:spPr>
            <p:txBody>
              <a:bodyPr/>
              <a:lstStyle/>
              <a:p>
                <a:endParaRPr lang="en-US"/>
              </a:p>
            </p:txBody>
          </p:sp>
          <p:sp>
            <p:nvSpPr>
              <p:cNvPr id="265248" name="Line 32"/>
              <p:cNvSpPr>
                <a:spLocks noChangeShapeType="1"/>
              </p:cNvSpPr>
              <p:nvPr/>
            </p:nvSpPr>
            <p:spPr bwMode="auto">
              <a:xfrm rot="-1800000">
                <a:off x="1319" y="1049"/>
                <a:ext cx="386" cy="881"/>
              </a:xfrm>
              <a:prstGeom prst="line">
                <a:avLst/>
              </a:prstGeom>
              <a:noFill/>
              <a:ln w="9525">
                <a:solidFill>
                  <a:schemeClr val="bg2"/>
                </a:solidFill>
                <a:round/>
                <a:headEnd/>
                <a:tailEnd type="triangle" w="med" len="med"/>
              </a:ln>
              <a:effectLst/>
            </p:spPr>
            <p:txBody>
              <a:bodyPr/>
              <a:lstStyle/>
              <a:p>
                <a:endParaRPr lang="en-US"/>
              </a:p>
            </p:txBody>
          </p:sp>
        </p:grpSp>
        <p:sp>
          <p:nvSpPr>
            <p:cNvPr id="265249" name="Oval 33"/>
            <p:cNvSpPr>
              <a:spLocks noChangeArrowheads="1"/>
            </p:cNvSpPr>
            <p:nvPr/>
          </p:nvSpPr>
          <p:spPr bwMode="auto">
            <a:xfrm>
              <a:off x="1082" y="1165"/>
              <a:ext cx="96" cy="96"/>
            </a:xfrm>
            <a:prstGeom prst="ellipse">
              <a:avLst/>
            </a:prstGeom>
            <a:solidFill>
              <a:srgbClr val="FF9900"/>
            </a:solidFill>
            <a:ln w="9525">
              <a:solidFill>
                <a:schemeClr val="bg2"/>
              </a:solidFill>
              <a:round/>
              <a:headEnd/>
              <a:tailEnd/>
            </a:ln>
            <a:effectLst/>
          </p:spPr>
          <p:txBody>
            <a:bodyPr wrap="none" anchor="ctr"/>
            <a:lstStyle/>
            <a:p>
              <a:pPr eaLnBrk="1" hangingPunct="1"/>
              <a:r>
                <a:rPr lang="en-US"/>
                <a:t>+</a:t>
              </a:r>
            </a:p>
          </p:txBody>
        </p:sp>
      </p:grpSp>
      <p:grpSp>
        <p:nvGrpSpPr>
          <p:cNvPr id="7" name="Group 34"/>
          <p:cNvGrpSpPr>
            <a:grpSpLocks/>
          </p:cNvGrpSpPr>
          <p:nvPr/>
        </p:nvGrpSpPr>
        <p:grpSpPr bwMode="auto">
          <a:xfrm>
            <a:off x="4402138" y="1435100"/>
            <a:ext cx="1268412" cy="3100388"/>
            <a:chOff x="2957" y="918"/>
            <a:chExt cx="799" cy="1953"/>
          </a:xfrm>
        </p:grpSpPr>
        <p:pic>
          <p:nvPicPr>
            <p:cNvPr id="265251" name="Picture 35"/>
            <p:cNvPicPr>
              <a:picLocks noChangeAspect="1" noChangeArrowheads="1"/>
            </p:cNvPicPr>
            <p:nvPr/>
          </p:nvPicPr>
          <p:blipFill>
            <a:blip r:embed="rId2" cstate="print"/>
            <a:srcRect/>
            <a:stretch>
              <a:fillRect/>
            </a:stretch>
          </p:blipFill>
          <p:spPr bwMode="auto">
            <a:xfrm>
              <a:off x="2957" y="918"/>
              <a:ext cx="606" cy="1953"/>
            </a:xfrm>
            <a:prstGeom prst="rect">
              <a:avLst/>
            </a:prstGeom>
            <a:noFill/>
            <a:ln w="9525">
              <a:noFill/>
              <a:miter lim="800000"/>
              <a:headEnd/>
              <a:tailEnd/>
            </a:ln>
            <a:effectLst/>
          </p:spPr>
        </p:pic>
        <p:sp>
          <p:nvSpPr>
            <p:cNvPr id="265252" name="Oval 36"/>
            <p:cNvSpPr>
              <a:spLocks noChangeArrowheads="1"/>
            </p:cNvSpPr>
            <p:nvPr/>
          </p:nvSpPr>
          <p:spPr bwMode="auto">
            <a:xfrm>
              <a:off x="3210" y="1842"/>
              <a:ext cx="96" cy="96"/>
            </a:xfrm>
            <a:prstGeom prst="ellipse">
              <a:avLst/>
            </a:prstGeom>
            <a:solidFill>
              <a:srgbClr val="FF9900"/>
            </a:solidFill>
            <a:ln w="9525">
              <a:solidFill>
                <a:schemeClr val="tx1"/>
              </a:solidFill>
              <a:round/>
              <a:headEnd/>
              <a:tailEnd/>
            </a:ln>
            <a:effectLst/>
          </p:spPr>
          <p:txBody>
            <a:bodyPr wrap="none" anchor="ctr"/>
            <a:lstStyle/>
            <a:p>
              <a:pPr eaLnBrk="1" hangingPunct="1"/>
              <a:r>
                <a:rPr lang="en-US"/>
                <a:t>+</a:t>
              </a:r>
            </a:p>
          </p:txBody>
        </p:sp>
        <p:sp>
          <p:nvSpPr>
            <p:cNvPr id="265253" name="AutoShape 37"/>
            <p:cNvSpPr>
              <a:spLocks noChangeArrowheads="1"/>
            </p:cNvSpPr>
            <p:nvPr/>
          </p:nvSpPr>
          <p:spPr bwMode="auto">
            <a:xfrm>
              <a:off x="3439" y="1807"/>
              <a:ext cx="317" cy="173"/>
            </a:xfrm>
            <a:prstGeom prst="rightArrow">
              <a:avLst>
                <a:gd name="adj1" fmla="val 50000"/>
                <a:gd name="adj2" fmla="val 45809"/>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8" name="Group 38"/>
          <p:cNvGrpSpPr>
            <a:grpSpLocks/>
          </p:cNvGrpSpPr>
          <p:nvPr/>
        </p:nvGrpSpPr>
        <p:grpSpPr bwMode="auto">
          <a:xfrm>
            <a:off x="7267575" y="1411288"/>
            <a:ext cx="703263" cy="3100387"/>
            <a:chOff x="4578" y="860"/>
            <a:chExt cx="443" cy="1953"/>
          </a:xfrm>
        </p:grpSpPr>
        <p:pic>
          <p:nvPicPr>
            <p:cNvPr id="265255" name="Picture 39"/>
            <p:cNvPicPr>
              <a:picLocks noChangeAspect="1" noChangeArrowheads="1"/>
            </p:cNvPicPr>
            <p:nvPr/>
          </p:nvPicPr>
          <p:blipFill>
            <a:blip r:embed="rId2" cstate="print"/>
            <a:srcRect/>
            <a:stretch>
              <a:fillRect/>
            </a:stretch>
          </p:blipFill>
          <p:spPr bwMode="auto">
            <a:xfrm>
              <a:off x="4584" y="860"/>
              <a:ext cx="76" cy="1953"/>
            </a:xfrm>
            <a:prstGeom prst="rect">
              <a:avLst/>
            </a:prstGeom>
            <a:noFill/>
            <a:ln w="9525">
              <a:noFill/>
              <a:miter lim="800000"/>
              <a:headEnd/>
              <a:tailEnd/>
            </a:ln>
            <a:effectLst/>
          </p:spPr>
        </p:pic>
        <p:sp>
          <p:nvSpPr>
            <p:cNvPr id="265256" name="Oval 40"/>
            <p:cNvSpPr>
              <a:spLocks noChangeArrowheads="1"/>
            </p:cNvSpPr>
            <p:nvPr/>
          </p:nvSpPr>
          <p:spPr bwMode="auto">
            <a:xfrm>
              <a:off x="4578" y="1778"/>
              <a:ext cx="96" cy="96"/>
            </a:xfrm>
            <a:prstGeom prst="ellipse">
              <a:avLst/>
            </a:prstGeom>
            <a:solidFill>
              <a:srgbClr val="FF9900"/>
            </a:solidFill>
            <a:ln w="9525">
              <a:solidFill>
                <a:schemeClr val="tx1"/>
              </a:solidFill>
              <a:round/>
              <a:headEnd/>
              <a:tailEnd/>
            </a:ln>
            <a:effectLst/>
          </p:spPr>
          <p:txBody>
            <a:bodyPr wrap="none" anchor="ctr"/>
            <a:lstStyle/>
            <a:p>
              <a:pPr eaLnBrk="1" hangingPunct="1"/>
              <a:r>
                <a:rPr lang="en-US"/>
                <a:t>+</a:t>
              </a:r>
            </a:p>
          </p:txBody>
        </p:sp>
        <p:sp>
          <p:nvSpPr>
            <p:cNvPr id="265257" name="AutoShape 41"/>
            <p:cNvSpPr>
              <a:spLocks noChangeArrowheads="1"/>
            </p:cNvSpPr>
            <p:nvPr/>
          </p:nvSpPr>
          <p:spPr bwMode="auto">
            <a:xfrm>
              <a:off x="4716" y="1723"/>
              <a:ext cx="305" cy="20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p:spPr>
          <p:txBody>
            <a:bodyPr wrap="none" anchor="ctr"/>
            <a:lstStyle/>
            <a:p>
              <a:endParaRPr lang="en-US"/>
            </a:p>
          </p:txBody>
        </p:sp>
      </p:grpSp>
      <p:sp>
        <p:nvSpPr>
          <p:cNvPr id="265258" name="Text Box 42"/>
          <p:cNvSpPr txBox="1">
            <a:spLocks noChangeArrowheads="1"/>
          </p:cNvSpPr>
          <p:nvPr/>
        </p:nvSpPr>
        <p:spPr bwMode="auto">
          <a:xfrm>
            <a:off x="1341438" y="4649788"/>
            <a:ext cx="1698625" cy="822325"/>
          </a:xfrm>
          <a:prstGeom prst="rect">
            <a:avLst/>
          </a:prstGeom>
          <a:noFill/>
          <a:ln w="9525">
            <a:noFill/>
            <a:miter lim="800000"/>
            <a:headEnd/>
            <a:tailEnd/>
          </a:ln>
          <a:effectLst/>
        </p:spPr>
        <p:txBody>
          <a:bodyPr wrap="none">
            <a:spAutoFit/>
          </a:bodyPr>
          <a:lstStyle/>
          <a:p>
            <a:r>
              <a:rPr lang="en-US" sz="2400" b="1">
                <a:solidFill>
                  <a:schemeClr val="bg2"/>
                </a:solidFill>
                <a:latin typeface="Times New Roman" pitchFamily="18" charset="0"/>
              </a:rPr>
              <a:t>Static Point</a:t>
            </a:r>
          </a:p>
          <a:p>
            <a:r>
              <a:rPr lang="en-US" sz="2400" b="1">
                <a:solidFill>
                  <a:schemeClr val="bg2"/>
                </a:solidFill>
                <a:latin typeface="Times New Roman" pitchFamily="18" charset="0"/>
              </a:rPr>
              <a:t>Charge</a:t>
            </a:r>
          </a:p>
        </p:txBody>
      </p:sp>
      <p:sp>
        <p:nvSpPr>
          <p:cNvPr id="265259" name="Text Box 43"/>
          <p:cNvSpPr txBox="1">
            <a:spLocks noChangeArrowheads="1"/>
          </p:cNvSpPr>
          <p:nvPr/>
        </p:nvSpPr>
        <p:spPr bwMode="auto">
          <a:xfrm>
            <a:off x="3965575" y="4649788"/>
            <a:ext cx="1952625" cy="822325"/>
          </a:xfrm>
          <a:prstGeom prst="rect">
            <a:avLst/>
          </a:prstGeom>
          <a:noFill/>
          <a:ln w="9525">
            <a:noFill/>
            <a:miter lim="800000"/>
            <a:headEnd/>
            <a:tailEnd/>
          </a:ln>
          <a:effectLst/>
        </p:spPr>
        <p:txBody>
          <a:bodyPr wrap="none">
            <a:spAutoFit/>
          </a:bodyPr>
          <a:lstStyle/>
          <a:p>
            <a:r>
              <a:rPr lang="en-US" sz="2400" b="1">
                <a:solidFill>
                  <a:schemeClr val="bg2"/>
                </a:solidFill>
                <a:latin typeface="Times New Roman" pitchFamily="18" charset="0"/>
              </a:rPr>
              <a:t>Moving Point</a:t>
            </a:r>
          </a:p>
          <a:p>
            <a:r>
              <a:rPr lang="en-US" sz="2400" b="1">
                <a:solidFill>
                  <a:schemeClr val="bg2"/>
                </a:solidFill>
                <a:latin typeface="Times New Roman" pitchFamily="18" charset="0"/>
              </a:rPr>
              <a:t>Charge</a:t>
            </a:r>
          </a:p>
        </p:txBody>
      </p:sp>
      <p:sp>
        <p:nvSpPr>
          <p:cNvPr id="265260" name="Text Box 44"/>
          <p:cNvSpPr txBox="1">
            <a:spLocks noChangeArrowheads="1"/>
          </p:cNvSpPr>
          <p:nvPr/>
        </p:nvSpPr>
        <p:spPr bwMode="auto">
          <a:xfrm>
            <a:off x="6167438" y="4649788"/>
            <a:ext cx="2408237" cy="822325"/>
          </a:xfrm>
          <a:prstGeom prst="rect">
            <a:avLst/>
          </a:prstGeom>
          <a:noFill/>
          <a:ln w="9525">
            <a:noFill/>
            <a:miter lim="800000"/>
            <a:headEnd/>
            <a:tailEnd/>
          </a:ln>
          <a:effectLst/>
        </p:spPr>
        <p:txBody>
          <a:bodyPr wrap="none">
            <a:spAutoFit/>
          </a:bodyPr>
          <a:lstStyle/>
          <a:p>
            <a:r>
              <a:rPr lang="en-US" sz="2400" b="1">
                <a:solidFill>
                  <a:schemeClr val="bg2"/>
                </a:solidFill>
                <a:latin typeface="Times New Roman" pitchFamily="18" charset="0"/>
              </a:rPr>
              <a:t>Relativistic Point</a:t>
            </a:r>
          </a:p>
          <a:p>
            <a:r>
              <a:rPr lang="en-US" sz="2400" b="1">
                <a:solidFill>
                  <a:schemeClr val="bg2"/>
                </a:solidFill>
                <a:latin typeface="Times New Roman" pitchFamily="18" charset="0"/>
              </a:rPr>
              <a:t>Charge</a:t>
            </a:r>
          </a:p>
        </p:txBody>
      </p:sp>
      <p:sp>
        <p:nvSpPr>
          <p:cNvPr id="265261" name="Text Box 45"/>
          <p:cNvSpPr txBox="1">
            <a:spLocks noChangeArrowheads="1"/>
          </p:cNvSpPr>
          <p:nvPr/>
        </p:nvSpPr>
        <p:spPr bwMode="auto">
          <a:xfrm>
            <a:off x="6537325" y="1087438"/>
            <a:ext cx="1612900" cy="457200"/>
          </a:xfrm>
          <a:prstGeom prst="rect">
            <a:avLst/>
          </a:prstGeom>
          <a:noFill/>
          <a:ln w="9525">
            <a:noFill/>
            <a:miter lim="800000"/>
            <a:headEnd/>
            <a:tailEnd/>
          </a:ln>
          <a:effectLst/>
        </p:spPr>
        <p:txBody>
          <a:bodyPr wrap="none">
            <a:spAutoFit/>
          </a:bodyPr>
          <a:lstStyle/>
          <a:p>
            <a:r>
              <a:rPr lang="en-US" sz="2400">
                <a:solidFill>
                  <a:srgbClr val="009900"/>
                </a:solidFill>
                <a:latin typeface="Times New Roman" pitchFamily="18" charset="0"/>
              </a:rPr>
              <a:t>TEM Wave</a:t>
            </a:r>
          </a:p>
        </p:txBody>
      </p:sp>
      <p:sp>
        <p:nvSpPr>
          <p:cNvPr id="265262" name="Text Box 46"/>
          <p:cNvSpPr txBox="1">
            <a:spLocks noChangeArrowheads="1"/>
          </p:cNvSpPr>
          <p:nvPr/>
        </p:nvSpPr>
        <p:spPr bwMode="auto">
          <a:xfrm>
            <a:off x="280988" y="5646738"/>
            <a:ext cx="8682037" cy="822325"/>
          </a:xfrm>
          <a:prstGeom prst="rect">
            <a:avLst/>
          </a:prstGeom>
          <a:noFill/>
          <a:ln w="9525">
            <a:noFill/>
            <a:miter lim="800000"/>
            <a:headEnd/>
            <a:tailEnd/>
          </a:ln>
          <a:effectLst/>
        </p:spPr>
        <p:txBody>
          <a:bodyPr>
            <a:spAutoFit/>
          </a:bodyPr>
          <a:lstStyle/>
          <a:p>
            <a:pPr marL="2328863" indent="-2328863" algn="l">
              <a:tabLst>
                <a:tab pos="2328863" algn="l"/>
              </a:tabLst>
            </a:pPr>
            <a:r>
              <a:rPr lang="en-US" sz="2400" u="sng">
                <a:solidFill>
                  <a:srgbClr val="FFCC00"/>
                </a:solidFill>
              </a:rPr>
              <a:t>Relativistic case:</a:t>
            </a:r>
            <a:r>
              <a:rPr lang="en-US" sz="2400"/>
              <a:t>	Electric &amp; magnetic fields become transverse to the direction of motion (TEM).</a:t>
            </a:r>
          </a:p>
        </p:txBody>
      </p:sp>
      <p:sp>
        <p:nvSpPr>
          <p:cNvPr id="265263" name="Line 47"/>
          <p:cNvSpPr>
            <a:spLocks noChangeShapeType="1"/>
          </p:cNvSpPr>
          <p:nvPr/>
        </p:nvSpPr>
        <p:spPr bwMode="auto">
          <a:xfrm flipH="1">
            <a:off x="7192963" y="2974975"/>
            <a:ext cx="146050" cy="1500188"/>
          </a:xfrm>
          <a:prstGeom prst="line">
            <a:avLst/>
          </a:prstGeom>
          <a:noFill/>
          <a:ln w="9525">
            <a:solidFill>
              <a:srgbClr val="FF0000"/>
            </a:solidFill>
            <a:round/>
            <a:headEnd/>
            <a:tailEnd/>
          </a:ln>
          <a:effectLst/>
        </p:spPr>
        <p:txBody>
          <a:bodyPr wrap="none" anchor="ctr"/>
          <a:lstStyle/>
          <a:p>
            <a:endParaRPr lang="en-US"/>
          </a:p>
        </p:txBody>
      </p:sp>
      <p:sp>
        <p:nvSpPr>
          <p:cNvPr id="265264" name="Line 48"/>
          <p:cNvSpPr>
            <a:spLocks noChangeShapeType="1"/>
          </p:cNvSpPr>
          <p:nvPr/>
        </p:nvSpPr>
        <p:spPr bwMode="auto">
          <a:xfrm>
            <a:off x="7358063" y="2968625"/>
            <a:ext cx="146050" cy="1500188"/>
          </a:xfrm>
          <a:prstGeom prst="line">
            <a:avLst/>
          </a:prstGeom>
          <a:noFill/>
          <a:ln w="9525">
            <a:solidFill>
              <a:srgbClr val="FF0000"/>
            </a:solidFill>
            <a:round/>
            <a:headEnd/>
            <a:tailEnd/>
          </a:ln>
          <a:effectLst/>
        </p:spPr>
        <p:txBody>
          <a:bodyPr wrap="none" anchor="ctr"/>
          <a:lstStyle/>
          <a:p>
            <a:endParaRPr lang="en-US"/>
          </a:p>
        </p:txBody>
      </p:sp>
      <p:sp>
        <p:nvSpPr>
          <p:cNvPr id="265265" name="Arc 49"/>
          <p:cNvSpPr>
            <a:spLocks/>
          </p:cNvSpPr>
          <p:nvPr/>
        </p:nvSpPr>
        <p:spPr bwMode="auto">
          <a:xfrm rot="8981829">
            <a:off x="7205663" y="4387850"/>
            <a:ext cx="304800" cy="207963"/>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38100">
            <a:solidFill>
              <a:srgbClr val="FF0000"/>
            </a:solidFill>
            <a:round/>
            <a:headEnd type="triangle" w="med" len="med"/>
            <a:tailEnd type="triangle" w="med" len="med"/>
          </a:ln>
          <a:effectLst/>
        </p:spPr>
        <p:txBody>
          <a:bodyPr wrap="none" anchor="ctr"/>
          <a:lstStyle/>
          <a:p>
            <a:endParaRPr lang="en-US"/>
          </a:p>
        </p:txBody>
      </p:sp>
      <p:sp>
        <p:nvSpPr>
          <p:cNvPr id="265266" name="Text Box 50"/>
          <p:cNvSpPr txBox="1">
            <a:spLocks noChangeArrowheads="1"/>
          </p:cNvSpPr>
          <p:nvPr/>
        </p:nvSpPr>
        <p:spPr bwMode="auto">
          <a:xfrm>
            <a:off x="7567613" y="4103688"/>
            <a:ext cx="915987" cy="457200"/>
          </a:xfrm>
          <a:prstGeom prst="rect">
            <a:avLst/>
          </a:prstGeom>
          <a:noFill/>
          <a:ln w="9525">
            <a:noFill/>
            <a:miter lim="800000"/>
            <a:headEnd/>
            <a:tailEnd/>
          </a:ln>
          <a:effectLst/>
        </p:spPr>
        <p:txBody>
          <a:bodyPr wrap="none">
            <a:spAutoFit/>
          </a:bodyPr>
          <a:lstStyle/>
          <a:p>
            <a:r>
              <a:rPr lang="en-US" sz="2400" b="1">
                <a:solidFill>
                  <a:srgbClr val="FF0000"/>
                </a:solidFill>
                <a:latin typeface="Times New Roman" pitchFamily="18" charset="0"/>
              </a:rPr>
              <a:t>1/(</a:t>
            </a:r>
            <a:r>
              <a:rPr lang="en-US" sz="2400" b="1">
                <a:solidFill>
                  <a:srgbClr val="FF0000"/>
                </a:solidFill>
                <a:latin typeface="Symbol" pitchFamily="18" charset="2"/>
              </a:rPr>
              <a:t>bg</a:t>
            </a:r>
            <a:r>
              <a:rPr lang="en-US" sz="2400" b="1">
                <a:solidFill>
                  <a:srgbClr val="FF0000"/>
                </a:solidFill>
                <a:latin typeface="Times New Roman" pitchFamily="18" charset="0"/>
              </a:rPr>
              <a:t>)</a:t>
            </a:r>
          </a:p>
        </p:txBody>
      </p:sp>
      <p:sp>
        <p:nvSpPr>
          <p:cNvPr id="265267" name="Text Box 51"/>
          <p:cNvSpPr txBox="1">
            <a:spLocks noChangeArrowheads="1"/>
          </p:cNvSpPr>
          <p:nvPr/>
        </p:nvSpPr>
        <p:spPr bwMode="auto">
          <a:xfrm>
            <a:off x="307975" y="1123950"/>
            <a:ext cx="1096963" cy="457200"/>
          </a:xfrm>
          <a:prstGeom prst="rect">
            <a:avLst/>
          </a:prstGeom>
          <a:noFill/>
          <a:ln w="9525">
            <a:noFill/>
            <a:miter lim="800000"/>
            <a:headEnd/>
            <a:tailEnd/>
          </a:ln>
          <a:effectLst/>
        </p:spPr>
        <p:txBody>
          <a:bodyPr wrap="none">
            <a:spAutoFit/>
          </a:bodyPr>
          <a:lstStyle/>
          <a:p>
            <a:r>
              <a:rPr lang="en-US" sz="2400">
                <a:solidFill>
                  <a:schemeClr val="bg2"/>
                </a:solidFill>
                <a:latin typeface="Times New Roman" pitchFamily="18" charset="0"/>
              </a:rPr>
              <a:t>E-Field</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ooter Placeholder 3"/>
          <p:cNvSpPr>
            <a:spLocks noGrp="1"/>
          </p:cNvSpPr>
          <p:nvPr>
            <p:ph type="ftr" sz="quarter" idx="10"/>
          </p:nvPr>
        </p:nvSpPr>
        <p:spPr>
          <a:xfrm>
            <a:off x="1938746" y="6605588"/>
            <a:ext cx="4652388" cy="252412"/>
          </a:xfrm>
        </p:spPr>
        <p:txBody>
          <a:bodyPr/>
          <a:lstStyle/>
          <a:p>
            <a:pPr algn="ctr"/>
            <a:r>
              <a:rPr lang="en-US" smtClean="0"/>
              <a:t>Caspers Stockholm 2014 el.mag PU+kicker structures</a:t>
            </a:r>
            <a:endParaRPr lang="en-US" dirty="0"/>
          </a:p>
        </p:txBody>
      </p:sp>
      <p:sp>
        <p:nvSpPr>
          <p:cNvPr id="266242" name="AutoShape 2"/>
          <p:cNvSpPr>
            <a:spLocks noChangeArrowheads="1"/>
          </p:cNvSpPr>
          <p:nvPr/>
        </p:nvSpPr>
        <p:spPr bwMode="auto">
          <a:xfrm>
            <a:off x="233363" y="1050925"/>
            <a:ext cx="8910637" cy="5389563"/>
          </a:xfrm>
          <a:prstGeom prst="roundRect">
            <a:avLst>
              <a:gd name="adj" fmla="val 16667"/>
            </a:avLst>
          </a:prstGeom>
          <a:solidFill>
            <a:schemeClr val="tx1"/>
          </a:solidFill>
          <a:ln w="9525">
            <a:solidFill>
              <a:schemeClr val="tx1"/>
            </a:solidFill>
            <a:round/>
            <a:headEnd/>
            <a:tailEnd/>
          </a:ln>
          <a:effectLst/>
        </p:spPr>
        <p:txBody>
          <a:bodyPr wrap="none" anchor="ctr"/>
          <a:lstStyle/>
          <a:p>
            <a:endParaRPr lang="en-US"/>
          </a:p>
        </p:txBody>
      </p:sp>
      <p:sp>
        <p:nvSpPr>
          <p:cNvPr id="266243" name="Rectangle 3"/>
          <p:cNvSpPr>
            <a:spLocks noGrp="1" noChangeArrowheads="1"/>
          </p:cNvSpPr>
          <p:nvPr>
            <p:ph type="title"/>
          </p:nvPr>
        </p:nvSpPr>
        <p:spPr>
          <a:xfrm>
            <a:off x="652463" y="157163"/>
            <a:ext cx="8229600" cy="620712"/>
          </a:xfrm>
        </p:spPr>
        <p:txBody>
          <a:bodyPr/>
          <a:lstStyle/>
          <a:p>
            <a:r>
              <a:rPr lang="en-US" sz="3200"/>
              <a:t>Electromagnetic Stripline Coupler - Principle</a:t>
            </a:r>
          </a:p>
        </p:txBody>
      </p:sp>
      <p:grpSp>
        <p:nvGrpSpPr>
          <p:cNvPr id="2" name="Group 4"/>
          <p:cNvGrpSpPr>
            <a:grpSpLocks/>
          </p:cNvGrpSpPr>
          <p:nvPr/>
        </p:nvGrpSpPr>
        <p:grpSpPr bwMode="auto">
          <a:xfrm>
            <a:off x="6511925" y="3322638"/>
            <a:ext cx="1220788" cy="3049587"/>
            <a:chOff x="1032" y="2275"/>
            <a:chExt cx="769" cy="1921"/>
          </a:xfrm>
        </p:grpSpPr>
        <p:sp>
          <p:nvSpPr>
            <p:cNvPr id="266245" name="AutoShape 5"/>
            <p:cNvSpPr>
              <a:spLocks noChangeArrowheads="1"/>
            </p:cNvSpPr>
            <p:nvPr/>
          </p:nvSpPr>
          <p:spPr bwMode="auto">
            <a:xfrm>
              <a:off x="1311" y="2275"/>
              <a:ext cx="96" cy="1536"/>
            </a:xfrm>
            <a:prstGeom prst="can">
              <a:avLst>
                <a:gd name="adj" fmla="val 64815"/>
              </a:avLst>
            </a:prstGeom>
            <a:solidFill>
              <a:schemeClr val="accent1"/>
            </a:solidFill>
            <a:ln w="9525">
              <a:solidFill>
                <a:schemeClr val="bg2"/>
              </a:solidFill>
              <a:round/>
              <a:headEnd/>
              <a:tailEnd/>
            </a:ln>
            <a:effectLst/>
          </p:spPr>
          <p:txBody>
            <a:bodyPr wrap="none" anchor="ctr"/>
            <a:lstStyle/>
            <a:p>
              <a:endParaRPr lang="en-US"/>
            </a:p>
          </p:txBody>
        </p:sp>
        <p:sp>
          <p:nvSpPr>
            <p:cNvPr id="266246" name="Freeform 6"/>
            <p:cNvSpPr>
              <a:spLocks/>
            </p:cNvSpPr>
            <p:nvPr/>
          </p:nvSpPr>
          <p:spPr bwMode="auto">
            <a:xfrm rot="-10800000">
              <a:off x="1317" y="3820"/>
              <a:ext cx="96" cy="292"/>
            </a:xfrm>
            <a:custGeom>
              <a:avLst/>
              <a:gdLst/>
              <a:ahLst/>
              <a:cxnLst>
                <a:cxn ang="0">
                  <a:pos x="65" y="0"/>
                </a:cxn>
                <a:cxn ang="0">
                  <a:pos x="65" y="166"/>
                </a:cxn>
                <a:cxn ang="0">
                  <a:pos x="144" y="244"/>
                </a:cxn>
                <a:cxn ang="0">
                  <a:pos x="0" y="340"/>
                </a:cxn>
                <a:cxn ang="0">
                  <a:pos x="144" y="436"/>
                </a:cxn>
                <a:cxn ang="0">
                  <a:pos x="0" y="532"/>
                </a:cxn>
                <a:cxn ang="0">
                  <a:pos x="144" y="628"/>
                </a:cxn>
                <a:cxn ang="0">
                  <a:pos x="0" y="724"/>
                </a:cxn>
                <a:cxn ang="0">
                  <a:pos x="96" y="820"/>
                </a:cxn>
                <a:cxn ang="0">
                  <a:pos x="96" y="916"/>
                </a:cxn>
              </a:cxnLst>
              <a:rect l="0" t="0" r="r" b="b"/>
              <a:pathLst>
                <a:path w="144" h="916">
                  <a:moveTo>
                    <a:pt x="65" y="0"/>
                  </a:moveTo>
                  <a:lnTo>
                    <a:pt x="65" y="166"/>
                  </a:lnTo>
                  <a:lnTo>
                    <a:pt x="144" y="244"/>
                  </a:lnTo>
                  <a:lnTo>
                    <a:pt x="0" y="340"/>
                  </a:lnTo>
                  <a:lnTo>
                    <a:pt x="144" y="436"/>
                  </a:lnTo>
                  <a:lnTo>
                    <a:pt x="0" y="532"/>
                  </a:lnTo>
                  <a:lnTo>
                    <a:pt x="144" y="628"/>
                  </a:lnTo>
                  <a:lnTo>
                    <a:pt x="0" y="724"/>
                  </a:lnTo>
                  <a:lnTo>
                    <a:pt x="96" y="820"/>
                  </a:lnTo>
                  <a:lnTo>
                    <a:pt x="96" y="916"/>
                  </a:lnTo>
                </a:path>
              </a:pathLst>
            </a:custGeom>
            <a:noFill/>
            <a:ln w="9525">
              <a:solidFill>
                <a:schemeClr val="bg2"/>
              </a:solidFill>
              <a:round/>
              <a:headEnd/>
              <a:tailEnd/>
            </a:ln>
            <a:effectLst/>
          </p:spPr>
          <p:txBody>
            <a:bodyPr/>
            <a:lstStyle/>
            <a:p>
              <a:endParaRPr lang="en-US"/>
            </a:p>
          </p:txBody>
        </p:sp>
        <p:grpSp>
          <p:nvGrpSpPr>
            <p:cNvPr id="3" name="Group 7"/>
            <p:cNvGrpSpPr>
              <a:grpSpLocks/>
            </p:cNvGrpSpPr>
            <p:nvPr/>
          </p:nvGrpSpPr>
          <p:grpSpPr bwMode="auto">
            <a:xfrm>
              <a:off x="1265" y="4116"/>
              <a:ext cx="203" cy="80"/>
              <a:chOff x="1957" y="3890"/>
              <a:chExt cx="203" cy="80"/>
            </a:xfrm>
          </p:grpSpPr>
          <p:sp>
            <p:nvSpPr>
              <p:cNvPr id="266248" name="Line 8"/>
              <p:cNvSpPr>
                <a:spLocks noChangeShapeType="1"/>
              </p:cNvSpPr>
              <p:nvPr/>
            </p:nvSpPr>
            <p:spPr bwMode="auto">
              <a:xfrm>
                <a:off x="1957" y="3890"/>
                <a:ext cx="203" cy="0"/>
              </a:xfrm>
              <a:prstGeom prst="line">
                <a:avLst/>
              </a:prstGeom>
              <a:noFill/>
              <a:ln w="9525">
                <a:solidFill>
                  <a:schemeClr val="bg2"/>
                </a:solidFill>
                <a:round/>
                <a:headEnd/>
                <a:tailEnd/>
              </a:ln>
              <a:effectLst/>
            </p:spPr>
            <p:txBody>
              <a:bodyPr/>
              <a:lstStyle/>
              <a:p>
                <a:endParaRPr lang="en-US"/>
              </a:p>
            </p:txBody>
          </p:sp>
          <p:sp>
            <p:nvSpPr>
              <p:cNvPr id="266249" name="Line 9"/>
              <p:cNvSpPr>
                <a:spLocks noChangeShapeType="1"/>
              </p:cNvSpPr>
              <p:nvPr/>
            </p:nvSpPr>
            <p:spPr bwMode="auto">
              <a:xfrm>
                <a:off x="2006" y="3930"/>
                <a:ext cx="105" cy="0"/>
              </a:xfrm>
              <a:prstGeom prst="line">
                <a:avLst/>
              </a:prstGeom>
              <a:noFill/>
              <a:ln w="9525">
                <a:solidFill>
                  <a:schemeClr val="bg2"/>
                </a:solidFill>
                <a:round/>
                <a:headEnd/>
                <a:tailEnd/>
              </a:ln>
              <a:effectLst/>
            </p:spPr>
            <p:txBody>
              <a:bodyPr/>
              <a:lstStyle/>
              <a:p>
                <a:endParaRPr lang="en-US"/>
              </a:p>
            </p:txBody>
          </p:sp>
          <p:sp>
            <p:nvSpPr>
              <p:cNvPr id="266250" name="Line 10"/>
              <p:cNvSpPr>
                <a:spLocks noChangeShapeType="1"/>
              </p:cNvSpPr>
              <p:nvPr/>
            </p:nvSpPr>
            <p:spPr bwMode="auto">
              <a:xfrm>
                <a:off x="2029" y="3970"/>
                <a:ext cx="58" cy="0"/>
              </a:xfrm>
              <a:prstGeom prst="line">
                <a:avLst/>
              </a:prstGeom>
              <a:noFill/>
              <a:ln w="9525">
                <a:solidFill>
                  <a:schemeClr val="bg2"/>
                </a:solidFill>
                <a:round/>
                <a:headEnd/>
                <a:tailEnd/>
              </a:ln>
              <a:effectLst/>
            </p:spPr>
            <p:txBody>
              <a:bodyPr/>
              <a:lstStyle/>
              <a:p>
                <a:endParaRPr lang="en-US"/>
              </a:p>
            </p:txBody>
          </p:sp>
        </p:grpSp>
        <p:sp>
          <p:nvSpPr>
            <p:cNvPr id="266251" name="Text Box 11"/>
            <p:cNvSpPr txBox="1">
              <a:spLocks noChangeArrowheads="1"/>
            </p:cNvSpPr>
            <p:nvPr/>
          </p:nvSpPr>
          <p:spPr bwMode="auto">
            <a:xfrm>
              <a:off x="1032" y="3830"/>
              <a:ext cx="273" cy="231"/>
            </a:xfrm>
            <a:prstGeom prst="rect">
              <a:avLst/>
            </a:prstGeom>
            <a:noFill/>
            <a:ln w="9525">
              <a:noFill/>
              <a:miter lim="800000"/>
              <a:headEnd/>
              <a:tailEnd/>
            </a:ln>
            <a:effectLst/>
          </p:spPr>
          <p:txBody>
            <a:bodyPr wrap="none">
              <a:spAutoFit/>
            </a:bodyPr>
            <a:lstStyle/>
            <a:p>
              <a:pPr algn="l" eaLnBrk="1" hangingPunct="1"/>
              <a:r>
                <a:rPr lang="en-US">
                  <a:solidFill>
                    <a:schemeClr val="bg2"/>
                  </a:solidFill>
                </a:rPr>
                <a:t>R</a:t>
              </a:r>
              <a:r>
                <a:rPr lang="en-US" baseline="-25000">
                  <a:solidFill>
                    <a:schemeClr val="bg2"/>
                  </a:solidFill>
                </a:rPr>
                <a:t>d</a:t>
              </a:r>
            </a:p>
          </p:txBody>
        </p:sp>
        <p:sp>
          <p:nvSpPr>
            <p:cNvPr id="266252" name="Line 12"/>
            <p:cNvSpPr>
              <a:spLocks noChangeShapeType="1"/>
            </p:cNvSpPr>
            <p:nvPr/>
          </p:nvSpPr>
          <p:spPr bwMode="auto">
            <a:xfrm>
              <a:off x="1483" y="3816"/>
              <a:ext cx="0" cy="269"/>
            </a:xfrm>
            <a:prstGeom prst="line">
              <a:avLst/>
            </a:prstGeom>
            <a:noFill/>
            <a:ln w="9525">
              <a:solidFill>
                <a:schemeClr val="bg2"/>
              </a:solidFill>
              <a:round/>
              <a:headEnd type="triangle" w="med" len="med"/>
              <a:tailEnd type="triangle" w="med" len="med"/>
            </a:ln>
            <a:effectLst/>
          </p:spPr>
          <p:txBody>
            <a:bodyPr/>
            <a:lstStyle/>
            <a:p>
              <a:endParaRPr lang="en-US"/>
            </a:p>
          </p:txBody>
        </p:sp>
        <p:sp>
          <p:nvSpPr>
            <p:cNvPr id="266253" name="Text Box 13"/>
            <p:cNvSpPr txBox="1">
              <a:spLocks noChangeArrowheads="1"/>
            </p:cNvSpPr>
            <p:nvPr/>
          </p:nvSpPr>
          <p:spPr bwMode="auto">
            <a:xfrm>
              <a:off x="1536" y="3840"/>
              <a:ext cx="265" cy="231"/>
            </a:xfrm>
            <a:prstGeom prst="rect">
              <a:avLst/>
            </a:prstGeom>
            <a:noFill/>
            <a:ln w="9525">
              <a:noFill/>
              <a:miter lim="800000"/>
              <a:headEnd/>
              <a:tailEnd/>
            </a:ln>
            <a:effectLst/>
          </p:spPr>
          <p:txBody>
            <a:bodyPr wrap="none">
              <a:spAutoFit/>
            </a:bodyPr>
            <a:lstStyle/>
            <a:p>
              <a:pPr algn="l" eaLnBrk="1" hangingPunct="1"/>
              <a:r>
                <a:rPr lang="en-US">
                  <a:solidFill>
                    <a:schemeClr val="bg2"/>
                  </a:solidFill>
                </a:rPr>
                <a:t>V</a:t>
              </a:r>
              <a:r>
                <a:rPr lang="en-US" baseline="-25000">
                  <a:solidFill>
                    <a:schemeClr val="bg2"/>
                  </a:solidFill>
                </a:rPr>
                <a:t>d</a:t>
              </a:r>
            </a:p>
          </p:txBody>
        </p:sp>
      </p:grpSp>
      <p:grpSp>
        <p:nvGrpSpPr>
          <p:cNvPr id="4" name="Group 14"/>
          <p:cNvGrpSpPr>
            <a:grpSpLocks/>
          </p:cNvGrpSpPr>
          <p:nvPr/>
        </p:nvGrpSpPr>
        <p:grpSpPr bwMode="auto">
          <a:xfrm>
            <a:off x="1006475" y="1065213"/>
            <a:ext cx="7424738" cy="2316162"/>
            <a:chOff x="634" y="671"/>
            <a:chExt cx="4677" cy="1459"/>
          </a:xfrm>
        </p:grpSpPr>
        <p:sp>
          <p:nvSpPr>
            <p:cNvPr id="266255" name="Freeform 15"/>
            <p:cNvSpPr>
              <a:spLocks/>
            </p:cNvSpPr>
            <p:nvPr/>
          </p:nvSpPr>
          <p:spPr bwMode="auto">
            <a:xfrm>
              <a:off x="660" y="1218"/>
              <a:ext cx="150" cy="872"/>
            </a:xfrm>
            <a:custGeom>
              <a:avLst/>
              <a:gdLst/>
              <a:ahLst/>
              <a:cxnLst>
                <a:cxn ang="0">
                  <a:pos x="140" y="0"/>
                </a:cxn>
                <a:cxn ang="0">
                  <a:pos x="6" y="363"/>
                </a:cxn>
                <a:cxn ang="0">
                  <a:pos x="143" y="660"/>
                </a:cxn>
              </a:cxnLst>
              <a:rect l="0" t="0" r="r" b="b"/>
              <a:pathLst>
                <a:path w="143" h="660">
                  <a:moveTo>
                    <a:pt x="140" y="0"/>
                  </a:moveTo>
                  <a:cubicBezTo>
                    <a:pt x="118" y="60"/>
                    <a:pt x="0" y="235"/>
                    <a:pt x="6" y="363"/>
                  </a:cubicBezTo>
                  <a:cubicBezTo>
                    <a:pt x="7" y="473"/>
                    <a:pt x="115" y="598"/>
                    <a:pt x="143" y="660"/>
                  </a:cubicBezTo>
                </a:path>
              </a:pathLst>
            </a:custGeom>
            <a:noFill/>
            <a:ln w="9525">
              <a:solidFill>
                <a:schemeClr val="bg2"/>
              </a:solidFill>
              <a:round/>
              <a:headEnd/>
              <a:tailEnd/>
            </a:ln>
            <a:effectLst/>
          </p:spPr>
          <p:txBody>
            <a:bodyPr/>
            <a:lstStyle/>
            <a:p>
              <a:endParaRPr lang="en-US"/>
            </a:p>
          </p:txBody>
        </p:sp>
        <p:sp>
          <p:nvSpPr>
            <p:cNvPr id="266256" name="Freeform 16"/>
            <p:cNvSpPr>
              <a:spLocks/>
            </p:cNvSpPr>
            <p:nvPr/>
          </p:nvSpPr>
          <p:spPr bwMode="auto">
            <a:xfrm>
              <a:off x="5132" y="671"/>
              <a:ext cx="179" cy="563"/>
            </a:xfrm>
            <a:custGeom>
              <a:avLst/>
              <a:gdLst/>
              <a:ahLst/>
              <a:cxnLst>
                <a:cxn ang="0">
                  <a:pos x="0" y="563"/>
                </a:cxn>
                <a:cxn ang="0">
                  <a:pos x="141" y="83"/>
                </a:cxn>
                <a:cxn ang="0">
                  <a:pos x="150" y="64"/>
                </a:cxn>
              </a:cxnLst>
              <a:rect l="0" t="0" r="r" b="b"/>
              <a:pathLst>
                <a:path w="179" h="563">
                  <a:moveTo>
                    <a:pt x="0" y="563"/>
                  </a:moveTo>
                  <a:cubicBezTo>
                    <a:pt x="23" y="484"/>
                    <a:pt x="147" y="253"/>
                    <a:pt x="141" y="83"/>
                  </a:cubicBezTo>
                  <a:cubicBezTo>
                    <a:pt x="166" y="0"/>
                    <a:pt x="179" y="146"/>
                    <a:pt x="150" y="64"/>
                  </a:cubicBezTo>
                </a:path>
              </a:pathLst>
            </a:custGeom>
            <a:noFill/>
            <a:ln w="9525">
              <a:solidFill>
                <a:schemeClr val="bg2"/>
              </a:solidFill>
              <a:round/>
              <a:headEnd/>
              <a:tailEnd/>
            </a:ln>
            <a:effectLst/>
          </p:spPr>
          <p:txBody>
            <a:bodyPr/>
            <a:lstStyle/>
            <a:p>
              <a:endParaRPr lang="en-US"/>
            </a:p>
          </p:txBody>
        </p:sp>
        <p:grpSp>
          <p:nvGrpSpPr>
            <p:cNvPr id="5" name="Group 17"/>
            <p:cNvGrpSpPr>
              <a:grpSpLocks/>
            </p:cNvGrpSpPr>
            <p:nvPr/>
          </p:nvGrpSpPr>
          <p:grpSpPr bwMode="auto">
            <a:xfrm>
              <a:off x="634" y="693"/>
              <a:ext cx="4647" cy="1437"/>
              <a:chOff x="634" y="791"/>
              <a:chExt cx="4647" cy="1437"/>
            </a:xfrm>
          </p:grpSpPr>
          <p:sp>
            <p:nvSpPr>
              <p:cNvPr id="266258" name="Freeform 18"/>
              <p:cNvSpPr>
                <a:spLocks/>
              </p:cNvSpPr>
              <p:nvPr/>
            </p:nvSpPr>
            <p:spPr bwMode="auto">
              <a:xfrm>
                <a:off x="634" y="798"/>
                <a:ext cx="320" cy="1398"/>
              </a:xfrm>
              <a:custGeom>
                <a:avLst/>
                <a:gdLst/>
                <a:ahLst/>
                <a:cxnLst>
                  <a:cxn ang="0">
                    <a:pos x="28" y="72"/>
                  </a:cxn>
                  <a:cxn ang="0">
                    <a:pos x="25" y="74"/>
                  </a:cxn>
                  <a:cxn ang="0">
                    <a:pos x="179" y="518"/>
                  </a:cxn>
                  <a:cxn ang="0">
                    <a:pos x="319" y="982"/>
                  </a:cxn>
                  <a:cxn ang="0">
                    <a:pos x="182" y="1398"/>
                  </a:cxn>
                </a:cxnLst>
                <a:rect l="0" t="0" r="r" b="b"/>
                <a:pathLst>
                  <a:path w="320" h="1398">
                    <a:moveTo>
                      <a:pt x="28" y="72"/>
                    </a:moveTo>
                    <a:cubicBezTo>
                      <a:pt x="28" y="74"/>
                      <a:pt x="0" y="0"/>
                      <a:pt x="25" y="74"/>
                    </a:cubicBezTo>
                    <a:cubicBezTo>
                      <a:pt x="50" y="148"/>
                      <a:pt x="130" y="367"/>
                      <a:pt x="179" y="518"/>
                    </a:cubicBezTo>
                    <a:cubicBezTo>
                      <a:pt x="256" y="659"/>
                      <a:pt x="320" y="822"/>
                      <a:pt x="319" y="982"/>
                    </a:cubicBezTo>
                    <a:cubicBezTo>
                      <a:pt x="320" y="1128"/>
                      <a:pt x="210" y="1312"/>
                      <a:pt x="182" y="1398"/>
                    </a:cubicBezTo>
                  </a:path>
                </a:pathLst>
              </a:custGeom>
              <a:noFill/>
              <a:ln w="9525">
                <a:solidFill>
                  <a:schemeClr val="bg2"/>
                </a:solidFill>
                <a:round/>
                <a:headEnd/>
                <a:tailEnd/>
              </a:ln>
              <a:effectLst/>
            </p:spPr>
            <p:txBody>
              <a:bodyPr/>
              <a:lstStyle/>
              <a:p>
                <a:endParaRPr lang="en-US"/>
              </a:p>
            </p:txBody>
          </p:sp>
          <p:sp>
            <p:nvSpPr>
              <p:cNvPr id="266259" name="Freeform 19"/>
              <p:cNvSpPr>
                <a:spLocks/>
              </p:cNvSpPr>
              <p:nvPr/>
            </p:nvSpPr>
            <p:spPr bwMode="auto">
              <a:xfrm>
                <a:off x="4962" y="791"/>
                <a:ext cx="319" cy="1429"/>
              </a:xfrm>
              <a:custGeom>
                <a:avLst/>
                <a:gdLst/>
                <a:ahLst/>
                <a:cxnLst>
                  <a:cxn ang="0">
                    <a:pos x="165" y="1429"/>
                  </a:cxn>
                  <a:cxn ang="0">
                    <a:pos x="319" y="985"/>
                  </a:cxn>
                  <a:cxn ang="0">
                    <a:pos x="165" y="541"/>
                  </a:cxn>
                  <a:cxn ang="0">
                    <a:pos x="25" y="77"/>
                  </a:cxn>
                  <a:cxn ang="0">
                    <a:pos x="14" y="79"/>
                  </a:cxn>
                </a:cxnLst>
                <a:rect l="0" t="0" r="r" b="b"/>
                <a:pathLst>
                  <a:path w="319" h="1429">
                    <a:moveTo>
                      <a:pt x="165" y="1429"/>
                    </a:moveTo>
                    <a:cubicBezTo>
                      <a:pt x="243" y="1281"/>
                      <a:pt x="319" y="1133"/>
                      <a:pt x="319" y="985"/>
                    </a:cubicBezTo>
                    <a:cubicBezTo>
                      <a:pt x="319" y="837"/>
                      <a:pt x="214" y="692"/>
                      <a:pt x="165" y="541"/>
                    </a:cubicBezTo>
                    <a:cubicBezTo>
                      <a:pt x="88" y="400"/>
                      <a:pt x="24" y="237"/>
                      <a:pt x="25" y="77"/>
                    </a:cubicBezTo>
                    <a:cubicBezTo>
                      <a:pt x="0" y="0"/>
                      <a:pt x="16" y="79"/>
                      <a:pt x="14" y="79"/>
                    </a:cubicBezTo>
                  </a:path>
                </a:pathLst>
              </a:custGeom>
              <a:noFill/>
              <a:ln w="9525">
                <a:solidFill>
                  <a:schemeClr val="bg2"/>
                </a:solidFill>
                <a:round/>
                <a:headEnd/>
                <a:tailEnd/>
              </a:ln>
              <a:effectLst/>
            </p:spPr>
            <p:txBody>
              <a:bodyPr/>
              <a:lstStyle/>
              <a:p>
                <a:endParaRPr lang="en-US"/>
              </a:p>
            </p:txBody>
          </p:sp>
          <p:sp>
            <p:nvSpPr>
              <p:cNvPr id="266260" name="Line 20"/>
              <p:cNvSpPr>
                <a:spLocks noChangeShapeType="1"/>
              </p:cNvSpPr>
              <p:nvPr/>
            </p:nvSpPr>
            <p:spPr bwMode="auto">
              <a:xfrm>
                <a:off x="822" y="2228"/>
                <a:ext cx="4314" cy="0"/>
              </a:xfrm>
              <a:prstGeom prst="line">
                <a:avLst/>
              </a:prstGeom>
              <a:noFill/>
              <a:ln w="9525">
                <a:solidFill>
                  <a:schemeClr val="bg2"/>
                </a:solidFill>
                <a:round/>
                <a:headEnd/>
                <a:tailEnd/>
              </a:ln>
              <a:effectLst/>
            </p:spPr>
            <p:txBody>
              <a:bodyPr/>
              <a:lstStyle/>
              <a:p>
                <a:endParaRPr lang="en-US"/>
              </a:p>
            </p:txBody>
          </p:sp>
        </p:grpSp>
      </p:grpSp>
      <p:grpSp>
        <p:nvGrpSpPr>
          <p:cNvPr id="6" name="Group 21"/>
          <p:cNvGrpSpPr>
            <a:grpSpLocks/>
          </p:cNvGrpSpPr>
          <p:nvPr/>
        </p:nvGrpSpPr>
        <p:grpSpPr bwMode="auto">
          <a:xfrm>
            <a:off x="381000" y="1933575"/>
            <a:ext cx="930275" cy="152400"/>
            <a:chOff x="90" y="1586"/>
            <a:chExt cx="586" cy="96"/>
          </a:xfrm>
        </p:grpSpPr>
        <p:sp>
          <p:nvSpPr>
            <p:cNvPr id="266262" name="Oval 22"/>
            <p:cNvSpPr>
              <a:spLocks noChangeArrowheads="1"/>
            </p:cNvSpPr>
            <p:nvPr/>
          </p:nvSpPr>
          <p:spPr bwMode="auto">
            <a:xfrm>
              <a:off x="90" y="1586"/>
              <a:ext cx="96" cy="96"/>
            </a:xfrm>
            <a:prstGeom prst="ellipse">
              <a:avLst/>
            </a:prstGeom>
            <a:solidFill>
              <a:srgbClr val="FF9900"/>
            </a:solidFill>
            <a:ln w="9525">
              <a:solidFill>
                <a:schemeClr val="bg2"/>
              </a:solidFill>
              <a:round/>
              <a:headEnd/>
              <a:tailEnd/>
            </a:ln>
            <a:effectLst/>
          </p:spPr>
          <p:txBody>
            <a:bodyPr wrap="none" anchor="ctr"/>
            <a:lstStyle/>
            <a:p>
              <a:pPr eaLnBrk="1" hangingPunct="1"/>
              <a:r>
                <a:rPr lang="en-US">
                  <a:solidFill>
                    <a:schemeClr val="bg2"/>
                  </a:solidFill>
                </a:rPr>
                <a:t>+</a:t>
              </a:r>
            </a:p>
          </p:txBody>
        </p:sp>
        <p:sp>
          <p:nvSpPr>
            <p:cNvPr id="266263" name="Oval 23"/>
            <p:cNvSpPr>
              <a:spLocks noChangeArrowheads="1"/>
            </p:cNvSpPr>
            <p:nvPr/>
          </p:nvSpPr>
          <p:spPr bwMode="auto">
            <a:xfrm>
              <a:off x="212" y="1586"/>
              <a:ext cx="96" cy="96"/>
            </a:xfrm>
            <a:prstGeom prst="ellipse">
              <a:avLst/>
            </a:prstGeom>
            <a:solidFill>
              <a:srgbClr val="FF9900"/>
            </a:solidFill>
            <a:ln w="9525">
              <a:solidFill>
                <a:schemeClr val="bg2"/>
              </a:solidFill>
              <a:round/>
              <a:headEnd/>
              <a:tailEnd/>
            </a:ln>
            <a:effectLst/>
          </p:spPr>
          <p:txBody>
            <a:bodyPr wrap="none" anchor="ctr"/>
            <a:lstStyle/>
            <a:p>
              <a:pPr eaLnBrk="1" hangingPunct="1"/>
              <a:r>
                <a:rPr lang="en-US">
                  <a:solidFill>
                    <a:schemeClr val="bg2"/>
                  </a:solidFill>
                </a:rPr>
                <a:t>+</a:t>
              </a:r>
            </a:p>
          </p:txBody>
        </p:sp>
        <p:sp>
          <p:nvSpPr>
            <p:cNvPr id="266264" name="Oval 24"/>
            <p:cNvSpPr>
              <a:spLocks noChangeArrowheads="1"/>
            </p:cNvSpPr>
            <p:nvPr/>
          </p:nvSpPr>
          <p:spPr bwMode="auto">
            <a:xfrm>
              <a:off x="457" y="1586"/>
              <a:ext cx="96" cy="96"/>
            </a:xfrm>
            <a:prstGeom prst="ellipse">
              <a:avLst/>
            </a:prstGeom>
            <a:solidFill>
              <a:srgbClr val="FF9900"/>
            </a:solidFill>
            <a:ln w="9525">
              <a:solidFill>
                <a:schemeClr val="bg2"/>
              </a:solidFill>
              <a:round/>
              <a:headEnd/>
              <a:tailEnd/>
            </a:ln>
            <a:effectLst/>
          </p:spPr>
          <p:txBody>
            <a:bodyPr wrap="none" anchor="ctr"/>
            <a:lstStyle/>
            <a:p>
              <a:pPr eaLnBrk="1" hangingPunct="1"/>
              <a:r>
                <a:rPr lang="en-US">
                  <a:solidFill>
                    <a:schemeClr val="bg2"/>
                  </a:solidFill>
                </a:rPr>
                <a:t>+</a:t>
              </a:r>
            </a:p>
          </p:txBody>
        </p:sp>
        <p:sp>
          <p:nvSpPr>
            <p:cNvPr id="266265" name="Oval 25"/>
            <p:cNvSpPr>
              <a:spLocks noChangeArrowheads="1"/>
            </p:cNvSpPr>
            <p:nvPr/>
          </p:nvSpPr>
          <p:spPr bwMode="auto">
            <a:xfrm>
              <a:off x="335" y="1586"/>
              <a:ext cx="96" cy="96"/>
            </a:xfrm>
            <a:prstGeom prst="ellipse">
              <a:avLst/>
            </a:prstGeom>
            <a:solidFill>
              <a:srgbClr val="FF9900"/>
            </a:solidFill>
            <a:ln w="9525">
              <a:solidFill>
                <a:schemeClr val="bg2"/>
              </a:solidFill>
              <a:round/>
              <a:headEnd/>
              <a:tailEnd/>
            </a:ln>
            <a:effectLst/>
          </p:spPr>
          <p:txBody>
            <a:bodyPr wrap="none" anchor="ctr"/>
            <a:lstStyle/>
            <a:p>
              <a:pPr eaLnBrk="1" hangingPunct="1"/>
              <a:r>
                <a:rPr lang="en-US">
                  <a:solidFill>
                    <a:schemeClr val="bg2"/>
                  </a:solidFill>
                </a:rPr>
                <a:t>+</a:t>
              </a:r>
            </a:p>
          </p:txBody>
        </p:sp>
        <p:sp>
          <p:nvSpPr>
            <p:cNvPr id="266266" name="Oval 26"/>
            <p:cNvSpPr>
              <a:spLocks noChangeArrowheads="1"/>
            </p:cNvSpPr>
            <p:nvPr/>
          </p:nvSpPr>
          <p:spPr bwMode="auto">
            <a:xfrm>
              <a:off x="580" y="1586"/>
              <a:ext cx="96" cy="96"/>
            </a:xfrm>
            <a:prstGeom prst="ellipse">
              <a:avLst/>
            </a:prstGeom>
            <a:solidFill>
              <a:srgbClr val="FF9900"/>
            </a:solidFill>
            <a:ln w="9525">
              <a:solidFill>
                <a:schemeClr val="bg2"/>
              </a:solidFill>
              <a:round/>
              <a:headEnd/>
              <a:tailEnd/>
            </a:ln>
            <a:effectLst/>
          </p:spPr>
          <p:txBody>
            <a:bodyPr wrap="none" anchor="ctr"/>
            <a:lstStyle/>
            <a:p>
              <a:pPr eaLnBrk="1" hangingPunct="1"/>
              <a:r>
                <a:rPr lang="en-US">
                  <a:solidFill>
                    <a:schemeClr val="bg2"/>
                  </a:solidFill>
                </a:rPr>
                <a:t>+</a:t>
              </a:r>
            </a:p>
          </p:txBody>
        </p:sp>
      </p:grpSp>
      <p:sp>
        <p:nvSpPr>
          <p:cNvPr id="266267" name="Freeform 27"/>
          <p:cNvSpPr>
            <a:spLocks/>
          </p:cNvSpPr>
          <p:nvPr/>
        </p:nvSpPr>
        <p:spPr bwMode="auto">
          <a:xfrm>
            <a:off x="2066925" y="2540000"/>
            <a:ext cx="1565275" cy="304800"/>
          </a:xfrm>
          <a:custGeom>
            <a:avLst/>
            <a:gdLst/>
            <a:ahLst/>
            <a:cxnLst>
              <a:cxn ang="0">
                <a:pos x="0" y="288"/>
              </a:cxn>
              <a:cxn ang="0">
                <a:pos x="150" y="288"/>
              </a:cxn>
              <a:cxn ang="0">
                <a:pos x="150" y="0"/>
              </a:cxn>
              <a:cxn ang="0">
                <a:pos x="748" y="0"/>
              </a:cxn>
              <a:cxn ang="0">
                <a:pos x="748" y="288"/>
              </a:cxn>
              <a:cxn ang="0">
                <a:pos x="986" y="288"/>
              </a:cxn>
            </a:cxnLst>
            <a:rect l="0" t="0" r="r" b="b"/>
            <a:pathLst>
              <a:path w="986" h="288">
                <a:moveTo>
                  <a:pt x="0" y="288"/>
                </a:moveTo>
                <a:lnTo>
                  <a:pt x="150" y="288"/>
                </a:lnTo>
                <a:lnTo>
                  <a:pt x="150" y="0"/>
                </a:lnTo>
                <a:lnTo>
                  <a:pt x="748" y="0"/>
                </a:lnTo>
                <a:lnTo>
                  <a:pt x="748" y="288"/>
                </a:lnTo>
                <a:lnTo>
                  <a:pt x="986" y="288"/>
                </a:lnTo>
              </a:path>
            </a:pathLst>
          </a:custGeom>
          <a:noFill/>
          <a:ln w="19050" cmpd="sng">
            <a:solidFill>
              <a:srgbClr val="33CCFF"/>
            </a:solidFill>
            <a:round/>
            <a:headEnd/>
            <a:tailEnd/>
          </a:ln>
          <a:effectLst/>
        </p:spPr>
        <p:txBody>
          <a:bodyPr/>
          <a:lstStyle/>
          <a:p>
            <a:endParaRPr lang="en-US"/>
          </a:p>
        </p:txBody>
      </p:sp>
      <p:sp>
        <p:nvSpPr>
          <p:cNvPr id="266268" name="Freeform 28"/>
          <p:cNvSpPr>
            <a:spLocks/>
          </p:cNvSpPr>
          <p:nvPr/>
        </p:nvSpPr>
        <p:spPr bwMode="auto">
          <a:xfrm flipV="1">
            <a:off x="2066925" y="2997200"/>
            <a:ext cx="1565275" cy="304800"/>
          </a:xfrm>
          <a:custGeom>
            <a:avLst/>
            <a:gdLst/>
            <a:ahLst/>
            <a:cxnLst>
              <a:cxn ang="0">
                <a:pos x="0" y="288"/>
              </a:cxn>
              <a:cxn ang="0">
                <a:pos x="150" y="288"/>
              </a:cxn>
              <a:cxn ang="0">
                <a:pos x="150" y="0"/>
              </a:cxn>
              <a:cxn ang="0">
                <a:pos x="748" y="0"/>
              </a:cxn>
              <a:cxn ang="0">
                <a:pos x="748" y="288"/>
              </a:cxn>
              <a:cxn ang="0">
                <a:pos x="986" y="288"/>
              </a:cxn>
            </a:cxnLst>
            <a:rect l="0" t="0" r="r" b="b"/>
            <a:pathLst>
              <a:path w="986" h="288">
                <a:moveTo>
                  <a:pt x="0" y="288"/>
                </a:moveTo>
                <a:lnTo>
                  <a:pt x="150" y="288"/>
                </a:lnTo>
                <a:lnTo>
                  <a:pt x="150" y="0"/>
                </a:lnTo>
                <a:lnTo>
                  <a:pt x="748" y="0"/>
                </a:lnTo>
                <a:lnTo>
                  <a:pt x="748" y="288"/>
                </a:lnTo>
                <a:lnTo>
                  <a:pt x="986" y="288"/>
                </a:lnTo>
              </a:path>
            </a:pathLst>
          </a:custGeom>
          <a:noFill/>
          <a:ln w="19050" cmpd="sng">
            <a:solidFill>
              <a:srgbClr val="FF33CC"/>
            </a:solidFill>
            <a:round/>
            <a:headEnd/>
            <a:tailEnd/>
          </a:ln>
          <a:effectLst/>
        </p:spPr>
        <p:txBody>
          <a:bodyPr/>
          <a:lstStyle/>
          <a:p>
            <a:endParaRPr lang="en-US"/>
          </a:p>
        </p:txBody>
      </p:sp>
      <p:sp>
        <p:nvSpPr>
          <p:cNvPr id="266269" name="Freeform 29"/>
          <p:cNvSpPr>
            <a:spLocks/>
          </p:cNvSpPr>
          <p:nvPr/>
        </p:nvSpPr>
        <p:spPr bwMode="auto">
          <a:xfrm flipV="1">
            <a:off x="5800725" y="2997200"/>
            <a:ext cx="1565275" cy="304800"/>
          </a:xfrm>
          <a:custGeom>
            <a:avLst/>
            <a:gdLst/>
            <a:ahLst/>
            <a:cxnLst>
              <a:cxn ang="0">
                <a:pos x="0" y="288"/>
              </a:cxn>
              <a:cxn ang="0">
                <a:pos x="150" y="288"/>
              </a:cxn>
              <a:cxn ang="0">
                <a:pos x="150" y="0"/>
              </a:cxn>
              <a:cxn ang="0">
                <a:pos x="748" y="0"/>
              </a:cxn>
              <a:cxn ang="0">
                <a:pos x="748" y="288"/>
              </a:cxn>
              <a:cxn ang="0">
                <a:pos x="986" y="288"/>
              </a:cxn>
            </a:cxnLst>
            <a:rect l="0" t="0" r="r" b="b"/>
            <a:pathLst>
              <a:path w="986" h="288">
                <a:moveTo>
                  <a:pt x="0" y="288"/>
                </a:moveTo>
                <a:lnTo>
                  <a:pt x="150" y="288"/>
                </a:lnTo>
                <a:lnTo>
                  <a:pt x="150" y="0"/>
                </a:lnTo>
                <a:lnTo>
                  <a:pt x="748" y="0"/>
                </a:lnTo>
                <a:lnTo>
                  <a:pt x="748" y="288"/>
                </a:lnTo>
                <a:lnTo>
                  <a:pt x="986" y="288"/>
                </a:lnTo>
              </a:path>
            </a:pathLst>
          </a:custGeom>
          <a:noFill/>
          <a:ln w="19050" cmpd="sng">
            <a:solidFill>
              <a:srgbClr val="FF33CC"/>
            </a:solidFill>
            <a:round/>
            <a:headEnd/>
            <a:tailEnd/>
          </a:ln>
          <a:effectLst/>
        </p:spPr>
        <p:txBody>
          <a:bodyPr/>
          <a:lstStyle/>
          <a:p>
            <a:endParaRPr lang="en-US"/>
          </a:p>
        </p:txBody>
      </p:sp>
      <p:grpSp>
        <p:nvGrpSpPr>
          <p:cNvPr id="7" name="Group 30"/>
          <p:cNvGrpSpPr>
            <a:grpSpLocks/>
          </p:cNvGrpSpPr>
          <p:nvPr/>
        </p:nvGrpSpPr>
        <p:grpSpPr bwMode="auto">
          <a:xfrm>
            <a:off x="1790700" y="3335338"/>
            <a:ext cx="1220788" cy="3049587"/>
            <a:chOff x="1032" y="2275"/>
            <a:chExt cx="769" cy="1921"/>
          </a:xfrm>
        </p:grpSpPr>
        <p:sp>
          <p:nvSpPr>
            <p:cNvPr id="266271" name="AutoShape 31"/>
            <p:cNvSpPr>
              <a:spLocks noChangeArrowheads="1"/>
            </p:cNvSpPr>
            <p:nvPr/>
          </p:nvSpPr>
          <p:spPr bwMode="auto">
            <a:xfrm>
              <a:off x="1311" y="2275"/>
              <a:ext cx="96" cy="1536"/>
            </a:xfrm>
            <a:prstGeom prst="can">
              <a:avLst>
                <a:gd name="adj" fmla="val 64815"/>
              </a:avLst>
            </a:prstGeom>
            <a:solidFill>
              <a:schemeClr val="accent1"/>
            </a:solidFill>
            <a:ln w="9525">
              <a:solidFill>
                <a:schemeClr val="bg2"/>
              </a:solidFill>
              <a:round/>
              <a:headEnd/>
              <a:tailEnd/>
            </a:ln>
            <a:effectLst/>
          </p:spPr>
          <p:txBody>
            <a:bodyPr wrap="none" anchor="ctr"/>
            <a:lstStyle/>
            <a:p>
              <a:endParaRPr lang="en-US"/>
            </a:p>
          </p:txBody>
        </p:sp>
        <p:sp>
          <p:nvSpPr>
            <p:cNvPr id="266272" name="Freeform 32"/>
            <p:cNvSpPr>
              <a:spLocks/>
            </p:cNvSpPr>
            <p:nvPr/>
          </p:nvSpPr>
          <p:spPr bwMode="auto">
            <a:xfrm rot="-10800000">
              <a:off x="1317" y="3820"/>
              <a:ext cx="96" cy="292"/>
            </a:xfrm>
            <a:custGeom>
              <a:avLst/>
              <a:gdLst/>
              <a:ahLst/>
              <a:cxnLst>
                <a:cxn ang="0">
                  <a:pos x="65" y="0"/>
                </a:cxn>
                <a:cxn ang="0">
                  <a:pos x="65" y="166"/>
                </a:cxn>
                <a:cxn ang="0">
                  <a:pos x="144" y="244"/>
                </a:cxn>
                <a:cxn ang="0">
                  <a:pos x="0" y="340"/>
                </a:cxn>
                <a:cxn ang="0">
                  <a:pos x="144" y="436"/>
                </a:cxn>
                <a:cxn ang="0">
                  <a:pos x="0" y="532"/>
                </a:cxn>
                <a:cxn ang="0">
                  <a:pos x="144" y="628"/>
                </a:cxn>
                <a:cxn ang="0">
                  <a:pos x="0" y="724"/>
                </a:cxn>
                <a:cxn ang="0">
                  <a:pos x="96" y="820"/>
                </a:cxn>
                <a:cxn ang="0">
                  <a:pos x="96" y="916"/>
                </a:cxn>
              </a:cxnLst>
              <a:rect l="0" t="0" r="r" b="b"/>
              <a:pathLst>
                <a:path w="144" h="916">
                  <a:moveTo>
                    <a:pt x="65" y="0"/>
                  </a:moveTo>
                  <a:lnTo>
                    <a:pt x="65" y="166"/>
                  </a:lnTo>
                  <a:lnTo>
                    <a:pt x="144" y="244"/>
                  </a:lnTo>
                  <a:lnTo>
                    <a:pt x="0" y="340"/>
                  </a:lnTo>
                  <a:lnTo>
                    <a:pt x="144" y="436"/>
                  </a:lnTo>
                  <a:lnTo>
                    <a:pt x="0" y="532"/>
                  </a:lnTo>
                  <a:lnTo>
                    <a:pt x="144" y="628"/>
                  </a:lnTo>
                  <a:lnTo>
                    <a:pt x="0" y="724"/>
                  </a:lnTo>
                  <a:lnTo>
                    <a:pt x="96" y="820"/>
                  </a:lnTo>
                  <a:lnTo>
                    <a:pt x="96" y="916"/>
                  </a:lnTo>
                </a:path>
              </a:pathLst>
            </a:custGeom>
            <a:noFill/>
            <a:ln w="9525">
              <a:solidFill>
                <a:schemeClr val="bg2"/>
              </a:solidFill>
              <a:round/>
              <a:headEnd/>
              <a:tailEnd/>
            </a:ln>
            <a:effectLst/>
          </p:spPr>
          <p:txBody>
            <a:bodyPr/>
            <a:lstStyle/>
            <a:p>
              <a:endParaRPr lang="en-US"/>
            </a:p>
          </p:txBody>
        </p:sp>
        <p:grpSp>
          <p:nvGrpSpPr>
            <p:cNvPr id="8" name="Group 33"/>
            <p:cNvGrpSpPr>
              <a:grpSpLocks/>
            </p:cNvGrpSpPr>
            <p:nvPr/>
          </p:nvGrpSpPr>
          <p:grpSpPr bwMode="auto">
            <a:xfrm>
              <a:off x="1265" y="4116"/>
              <a:ext cx="203" cy="80"/>
              <a:chOff x="1957" y="3890"/>
              <a:chExt cx="203" cy="80"/>
            </a:xfrm>
          </p:grpSpPr>
          <p:sp>
            <p:nvSpPr>
              <p:cNvPr id="266274" name="Line 34"/>
              <p:cNvSpPr>
                <a:spLocks noChangeShapeType="1"/>
              </p:cNvSpPr>
              <p:nvPr/>
            </p:nvSpPr>
            <p:spPr bwMode="auto">
              <a:xfrm>
                <a:off x="1957" y="3890"/>
                <a:ext cx="203" cy="0"/>
              </a:xfrm>
              <a:prstGeom prst="line">
                <a:avLst/>
              </a:prstGeom>
              <a:noFill/>
              <a:ln w="9525">
                <a:solidFill>
                  <a:schemeClr val="bg2"/>
                </a:solidFill>
                <a:round/>
                <a:headEnd/>
                <a:tailEnd/>
              </a:ln>
              <a:effectLst/>
            </p:spPr>
            <p:txBody>
              <a:bodyPr/>
              <a:lstStyle/>
              <a:p>
                <a:endParaRPr lang="en-US"/>
              </a:p>
            </p:txBody>
          </p:sp>
          <p:sp>
            <p:nvSpPr>
              <p:cNvPr id="266275" name="Line 35"/>
              <p:cNvSpPr>
                <a:spLocks noChangeShapeType="1"/>
              </p:cNvSpPr>
              <p:nvPr/>
            </p:nvSpPr>
            <p:spPr bwMode="auto">
              <a:xfrm>
                <a:off x="2006" y="3930"/>
                <a:ext cx="105" cy="0"/>
              </a:xfrm>
              <a:prstGeom prst="line">
                <a:avLst/>
              </a:prstGeom>
              <a:noFill/>
              <a:ln w="9525">
                <a:solidFill>
                  <a:schemeClr val="bg2"/>
                </a:solidFill>
                <a:round/>
                <a:headEnd/>
                <a:tailEnd/>
              </a:ln>
              <a:effectLst/>
            </p:spPr>
            <p:txBody>
              <a:bodyPr/>
              <a:lstStyle/>
              <a:p>
                <a:endParaRPr lang="en-US"/>
              </a:p>
            </p:txBody>
          </p:sp>
          <p:sp>
            <p:nvSpPr>
              <p:cNvPr id="266276" name="Line 36"/>
              <p:cNvSpPr>
                <a:spLocks noChangeShapeType="1"/>
              </p:cNvSpPr>
              <p:nvPr/>
            </p:nvSpPr>
            <p:spPr bwMode="auto">
              <a:xfrm>
                <a:off x="2029" y="3970"/>
                <a:ext cx="58" cy="0"/>
              </a:xfrm>
              <a:prstGeom prst="line">
                <a:avLst/>
              </a:prstGeom>
              <a:noFill/>
              <a:ln w="9525">
                <a:solidFill>
                  <a:schemeClr val="bg2"/>
                </a:solidFill>
                <a:round/>
                <a:headEnd/>
                <a:tailEnd/>
              </a:ln>
              <a:effectLst/>
            </p:spPr>
            <p:txBody>
              <a:bodyPr/>
              <a:lstStyle/>
              <a:p>
                <a:endParaRPr lang="en-US"/>
              </a:p>
            </p:txBody>
          </p:sp>
        </p:grpSp>
        <p:sp>
          <p:nvSpPr>
            <p:cNvPr id="266277" name="Text Box 37"/>
            <p:cNvSpPr txBox="1">
              <a:spLocks noChangeArrowheads="1"/>
            </p:cNvSpPr>
            <p:nvPr/>
          </p:nvSpPr>
          <p:spPr bwMode="auto">
            <a:xfrm>
              <a:off x="1032" y="3830"/>
              <a:ext cx="273" cy="231"/>
            </a:xfrm>
            <a:prstGeom prst="rect">
              <a:avLst/>
            </a:prstGeom>
            <a:noFill/>
            <a:ln w="9525">
              <a:noFill/>
              <a:miter lim="800000"/>
              <a:headEnd/>
              <a:tailEnd/>
            </a:ln>
            <a:effectLst/>
          </p:spPr>
          <p:txBody>
            <a:bodyPr wrap="none">
              <a:spAutoFit/>
            </a:bodyPr>
            <a:lstStyle/>
            <a:p>
              <a:pPr algn="l" eaLnBrk="1" hangingPunct="1"/>
              <a:r>
                <a:rPr lang="en-US">
                  <a:solidFill>
                    <a:schemeClr val="bg2"/>
                  </a:solidFill>
                </a:rPr>
                <a:t>R</a:t>
              </a:r>
              <a:r>
                <a:rPr lang="en-US" baseline="-25000">
                  <a:solidFill>
                    <a:schemeClr val="bg2"/>
                  </a:solidFill>
                </a:rPr>
                <a:t>u</a:t>
              </a:r>
            </a:p>
          </p:txBody>
        </p:sp>
        <p:sp>
          <p:nvSpPr>
            <p:cNvPr id="266278" name="Line 38"/>
            <p:cNvSpPr>
              <a:spLocks noChangeShapeType="1"/>
            </p:cNvSpPr>
            <p:nvPr/>
          </p:nvSpPr>
          <p:spPr bwMode="auto">
            <a:xfrm>
              <a:off x="1483" y="3816"/>
              <a:ext cx="0" cy="269"/>
            </a:xfrm>
            <a:prstGeom prst="line">
              <a:avLst/>
            </a:prstGeom>
            <a:noFill/>
            <a:ln w="9525">
              <a:solidFill>
                <a:schemeClr val="bg2"/>
              </a:solidFill>
              <a:round/>
              <a:headEnd type="triangle" w="med" len="med"/>
              <a:tailEnd type="triangle" w="med" len="med"/>
            </a:ln>
            <a:effectLst/>
          </p:spPr>
          <p:txBody>
            <a:bodyPr/>
            <a:lstStyle/>
            <a:p>
              <a:endParaRPr lang="en-US"/>
            </a:p>
          </p:txBody>
        </p:sp>
        <p:sp>
          <p:nvSpPr>
            <p:cNvPr id="266279" name="Text Box 39"/>
            <p:cNvSpPr txBox="1">
              <a:spLocks noChangeArrowheads="1"/>
            </p:cNvSpPr>
            <p:nvPr/>
          </p:nvSpPr>
          <p:spPr bwMode="auto">
            <a:xfrm>
              <a:off x="1536" y="3840"/>
              <a:ext cx="265" cy="231"/>
            </a:xfrm>
            <a:prstGeom prst="rect">
              <a:avLst/>
            </a:prstGeom>
            <a:noFill/>
            <a:ln w="9525">
              <a:noFill/>
              <a:miter lim="800000"/>
              <a:headEnd/>
              <a:tailEnd/>
            </a:ln>
            <a:effectLst/>
          </p:spPr>
          <p:txBody>
            <a:bodyPr wrap="none">
              <a:spAutoFit/>
            </a:bodyPr>
            <a:lstStyle/>
            <a:p>
              <a:pPr algn="l" eaLnBrk="1" hangingPunct="1"/>
              <a:r>
                <a:rPr lang="en-US">
                  <a:solidFill>
                    <a:schemeClr val="bg2"/>
                  </a:solidFill>
                </a:rPr>
                <a:t>V</a:t>
              </a:r>
              <a:r>
                <a:rPr lang="en-US" baseline="-25000">
                  <a:solidFill>
                    <a:schemeClr val="bg2"/>
                  </a:solidFill>
                </a:rPr>
                <a:t>u</a:t>
              </a:r>
            </a:p>
          </p:txBody>
        </p:sp>
      </p:grpSp>
      <p:grpSp>
        <p:nvGrpSpPr>
          <p:cNvPr id="9" name="Group 40"/>
          <p:cNvGrpSpPr>
            <a:grpSpLocks/>
          </p:cNvGrpSpPr>
          <p:nvPr/>
        </p:nvGrpSpPr>
        <p:grpSpPr bwMode="auto">
          <a:xfrm>
            <a:off x="2209800" y="2924175"/>
            <a:ext cx="4876800" cy="463550"/>
            <a:chOff x="1248" y="2544"/>
            <a:chExt cx="3072" cy="292"/>
          </a:xfrm>
        </p:grpSpPr>
        <p:sp>
          <p:nvSpPr>
            <p:cNvPr id="266281" name="Line 41"/>
            <p:cNvSpPr>
              <a:spLocks noChangeShapeType="1"/>
            </p:cNvSpPr>
            <p:nvPr/>
          </p:nvSpPr>
          <p:spPr bwMode="auto">
            <a:xfrm>
              <a:off x="1296" y="2544"/>
              <a:ext cx="2976" cy="0"/>
            </a:xfrm>
            <a:prstGeom prst="line">
              <a:avLst/>
            </a:prstGeom>
            <a:noFill/>
            <a:ln w="38100">
              <a:solidFill>
                <a:schemeClr val="bg2"/>
              </a:solidFill>
              <a:round/>
              <a:headEnd/>
              <a:tailEnd/>
            </a:ln>
            <a:effectLst/>
          </p:spPr>
          <p:txBody>
            <a:bodyPr/>
            <a:lstStyle/>
            <a:p>
              <a:endParaRPr lang="en-US"/>
            </a:p>
          </p:txBody>
        </p:sp>
        <p:sp>
          <p:nvSpPr>
            <p:cNvPr id="266282" name="Freeform 42"/>
            <p:cNvSpPr>
              <a:spLocks/>
            </p:cNvSpPr>
            <p:nvPr/>
          </p:nvSpPr>
          <p:spPr bwMode="auto">
            <a:xfrm>
              <a:off x="1248" y="2544"/>
              <a:ext cx="96" cy="292"/>
            </a:xfrm>
            <a:custGeom>
              <a:avLst/>
              <a:gdLst/>
              <a:ahLst/>
              <a:cxnLst>
                <a:cxn ang="0">
                  <a:pos x="65" y="0"/>
                </a:cxn>
                <a:cxn ang="0">
                  <a:pos x="65" y="166"/>
                </a:cxn>
                <a:cxn ang="0">
                  <a:pos x="144" y="244"/>
                </a:cxn>
                <a:cxn ang="0">
                  <a:pos x="0" y="340"/>
                </a:cxn>
                <a:cxn ang="0">
                  <a:pos x="144" y="436"/>
                </a:cxn>
                <a:cxn ang="0">
                  <a:pos x="0" y="532"/>
                </a:cxn>
                <a:cxn ang="0">
                  <a:pos x="144" y="628"/>
                </a:cxn>
                <a:cxn ang="0">
                  <a:pos x="0" y="724"/>
                </a:cxn>
                <a:cxn ang="0">
                  <a:pos x="96" y="820"/>
                </a:cxn>
                <a:cxn ang="0">
                  <a:pos x="96" y="916"/>
                </a:cxn>
              </a:cxnLst>
              <a:rect l="0" t="0" r="r" b="b"/>
              <a:pathLst>
                <a:path w="144" h="916">
                  <a:moveTo>
                    <a:pt x="65" y="0"/>
                  </a:moveTo>
                  <a:lnTo>
                    <a:pt x="65" y="166"/>
                  </a:lnTo>
                  <a:lnTo>
                    <a:pt x="144" y="244"/>
                  </a:lnTo>
                  <a:lnTo>
                    <a:pt x="0" y="340"/>
                  </a:lnTo>
                  <a:lnTo>
                    <a:pt x="144" y="436"/>
                  </a:lnTo>
                  <a:lnTo>
                    <a:pt x="0" y="532"/>
                  </a:lnTo>
                  <a:lnTo>
                    <a:pt x="144" y="628"/>
                  </a:lnTo>
                  <a:lnTo>
                    <a:pt x="0" y="724"/>
                  </a:lnTo>
                  <a:lnTo>
                    <a:pt x="96" y="820"/>
                  </a:lnTo>
                  <a:lnTo>
                    <a:pt x="96" y="916"/>
                  </a:lnTo>
                </a:path>
              </a:pathLst>
            </a:custGeom>
            <a:noFill/>
            <a:ln w="9525">
              <a:solidFill>
                <a:schemeClr val="bg2"/>
              </a:solidFill>
              <a:round/>
              <a:headEnd/>
              <a:tailEnd/>
            </a:ln>
            <a:effectLst/>
          </p:spPr>
          <p:txBody>
            <a:bodyPr/>
            <a:lstStyle/>
            <a:p>
              <a:endParaRPr lang="en-US"/>
            </a:p>
          </p:txBody>
        </p:sp>
        <p:sp>
          <p:nvSpPr>
            <p:cNvPr id="266283" name="Freeform 43"/>
            <p:cNvSpPr>
              <a:spLocks/>
            </p:cNvSpPr>
            <p:nvPr/>
          </p:nvSpPr>
          <p:spPr bwMode="auto">
            <a:xfrm>
              <a:off x="4224" y="2544"/>
              <a:ext cx="96" cy="292"/>
            </a:xfrm>
            <a:custGeom>
              <a:avLst/>
              <a:gdLst/>
              <a:ahLst/>
              <a:cxnLst>
                <a:cxn ang="0">
                  <a:pos x="65" y="0"/>
                </a:cxn>
                <a:cxn ang="0">
                  <a:pos x="65" y="166"/>
                </a:cxn>
                <a:cxn ang="0">
                  <a:pos x="144" y="244"/>
                </a:cxn>
                <a:cxn ang="0">
                  <a:pos x="0" y="340"/>
                </a:cxn>
                <a:cxn ang="0">
                  <a:pos x="144" y="436"/>
                </a:cxn>
                <a:cxn ang="0">
                  <a:pos x="0" y="532"/>
                </a:cxn>
                <a:cxn ang="0">
                  <a:pos x="144" y="628"/>
                </a:cxn>
                <a:cxn ang="0">
                  <a:pos x="0" y="724"/>
                </a:cxn>
                <a:cxn ang="0">
                  <a:pos x="96" y="820"/>
                </a:cxn>
                <a:cxn ang="0">
                  <a:pos x="96" y="916"/>
                </a:cxn>
              </a:cxnLst>
              <a:rect l="0" t="0" r="r" b="b"/>
              <a:pathLst>
                <a:path w="144" h="916">
                  <a:moveTo>
                    <a:pt x="65" y="0"/>
                  </a:moveTo>
                  <a:lnTo>
                    <a:pt x="65" y="166"/>
                  </a:lnTo>
                  <a:lnTo>
                    <a:pt x="144" y="244"/>
                  </a:lnTo>
                  <a:lnTo>
                    <a:pt x="0" y="340"/>
                  </a:lnTo>
                  <a:lnTo>
                    <a:pt x="144" y="436"/>
                  </a:lnTo>
                  <a:lnTo>
                    <a:pt x="0" y="532"/>
                  </a:lnTo>
                  <a:lnTo>
                    <a:pt x="144" y="628"/>
                  </a:lnTo>
                  <a:lnTo>
                    <a:pt x="0" y="724"/>
                  </a:lnTo>
                  <a:lnTo>
                    <a:pt x="96" y="820"/>
                  </a:lnTo>
                  <a:lnTo>
                    <a:pt x="96" y="916"/>
                  </a:lnTo>
                </a:path>
              </a:pathLst>
            </a:custGeom>
            <a:noFill/>
            <a:ln w="9525">
              <a:solidFill>
                <a:schemeClr val="bg2"/>
              </a:solidFill>
              <a:round/>
              <a:headEnd/>
              <a:tailEnd/>
            </a:ln>
            <a:effectLst/>
          </p:spPr>
          <p:txBody>
            <a:bodyPr/>
            <a:lstStyle/>
            <a:p>
              <a:endParaRPr lang="en-US"/>
            </a:p>
          </p:txBody>
        </p:sp>
      </p:grpSp>
      <p:sp>
        <p:nvSpPr>
          <p:cNvPr id="266284" name="Freeform 44"/>
          <p:cNvSpPr>
            <a:spLocks/>
          </p:cNvSpPr>
          <p:nvPr/>
        </p:nvSpPr>
        <p:spPr bwMode="auto">
          <a:xfrm rot="-5400000">
            <a:off x="1270000" y="3454401"/>
            <a:ext cx="1565275" cy="304800"/>
          </a:xfrm>
          <a:custGeom>
            <a:avLst/>
            <a:gdLst/>
            <a:ahLst/>
            <a:cxnLst>
              <a:cxn ang="0">
                <a:pos x="0" y="288"/>
              </a:cxn>
              <a:cxn ang="0">
                <a:pos x="150" y="288"/>
              </a:cxn>
              <a:cxn ang="0">
                <a:pos x="150" y="0"/>
              </a:cxn>
              <a:cxn ang="0">
                <a:pos x="748" y="0"/>
              </a:cxn>
              <a:cxn ang="0">
                <a:pos x="748" y="288"/>
              </a:cxn>
              <a:cxn ang="0">
                <a:pos x="986" y="288"/>
              </a:cxn>
            </a:cxnLst>
            <a:rect l="0" t="0" r="r" b="b"/>
            <a:pathLst>
              <a:path w="986" h="288">
                <a:moveTo>
                  <a:pt x="0" y="288"/>
                </a:moveTo>
                <a:lnTo>
                  <a:pt x="150" y="288"/>
                </a:lnTo>
                <a:lnTo>
                  <a:pt x="150" y="0"/>
                </a:lnTo>
                <a:lnTo>
                  <a:pt x="748" y="0"/>
                </a:lnTo>
                <a:lnTo>
                  <a:pt x="748" y="288"/>
                </a:lnTo>
                <a:lnTo>
                  <a:pt x="986" y="288"/>
                </a:lnTo>
              </a:path>
            </a:pathLst>
          </a:custGeom>
          <a:noFill/>
          <a:ln w="19050" cmpd="sng">
            <a:solidFill>
              <a:srgbClr val="33CCFF"/>
            </a:solidFill>
            <a:round/>
            <a:headEnd/>
            <a:tailEnd/>
          </a:ln>
          <a:effectLst/>
        </p:spPr>
        <p:txBody>
          <a:bodyPr/>
          <a:lstStyle/>
          <a:p>
            <a:endParaRPr lang="en-US"/>
          </a:p>
        </p:txBody>
      </p:sp>
      <p:sp>
        <p:nvSpPr>
          <p:cNvPr id="266285" name="Freeform 45"/>
          <p:cNvSpPr>
            <a:spLocks/>
          </p:cNvSpPr>
          <p:nvPr/>
        </p:nvSpPr>
        <p:spPr bwMode="auto">
          <a:xfrm rot="5400000" flipH="1">
            <a:off x="1787525" y="3571876"/>
            <a:ext cx="1565275" cy="304800"/>
          </a:xfrm>
          <a:custGeom>
            <a:avLst/>
            <a:gdLst/>
            <a:ahLst/>
            <a:cxnLst>
              <a:cxn ang="0">
                <a:pos x="0" y="288"/>
              </a:cxn>
              <a:cxn ang="0">
                <a:pos x="150" y="288"/>
              </a:cxn>
              <a:cxn ang="0">
                <a:pos x="150" y="0"/>
              </a:cxn>
              <a:cxn ang="0">
                <a:pos x="748" y="0"/>
              </a:cxn>
              <a:cxn ang="0">
                <a:pos x="748" y="288"/>
              </a:cxn>
              <a:cxn ang="0">
                <a:pos x="986" y="288"/>
              </a:cxn>
            </a:cxnLst>
            <a:rect l="0" t="0" r="r" b="b"/>
            <a:pathLst>
              <a:path w="986" h="288">
                <a:moveTo>
                  <a:pt x="0" y="288"/>
                </a:moveTo>
                <a:lnTo>
                  <a:pt x="150" y="288"/>
                </a:lnTo>
                <a:lnTo>
                  <a:pt x="150" y="0"/>
                </a:lnTo>
                <a:lnTo>
                  <a:pt x="748" y="0"/>
                </a:lnTo>
                <a:lnTo>
                  <a:pt x="748" y="288"/>
                </a:lnTo>
                <a:lnTo>
                  <a:pt x="986" y="288"/>
                </a:lnTo>
              </a:path>
            </a:pathLst>
          </a:custGeom>
          <a:noFill/>
          <a:ln w="19050" cmpd="sng">
            <a:solidFill>
              <a:srgbClr val="FF33CC"/>
            </a:solidFill>
            <a:round/>
            <a:headEnd/>
            <a:tailEnd/>
          </a:ln>
          <a:effectLst/>
        </p:spPr>
        <p:txBody>
          <a:bodyPr/>
          <a:lstStyle/>
          <a:p>
            <a:endParaRPr lang="en-US"/>
          </a:p>
        </p:txBody>
      </p:sp>
      <p:sp>
        <p:nvSpPr>
          <p:cNvPr id="266286" name="Freeform 46"/>
          <p:cNvSpPr>
            <a:spLocks/>
          </p:cNvSpPr>
          <p:nvPr/>
        </p:nvSpPr>
        <p:spPr bwMode="auto">
          <a:xfrm rot="-5400000">
            <a:off x="5981700" y="3641726"/>
            <a:ext cx="1565275" cy="304800"/>
          </a:xfrm>
          <a:custGeom>
            <a:avLst/>
            <a:gdLst/>
            <a:ahLst/>
            <a:cxnLst>
              <a:cxn ang="0">
                <a:pos x="0" y="288"/>
              </a:cxn>
              <a:cxn ang="0">
                <a:pos x="150" y="288"/>
              </a:cxn>
              <a:cxn ang="0">
                <a:pos x="150" y="0"/>
              </a:cxn>
              <a:cxn ang="0">
                <a:pos x="748" y="0"/>
              </a:cxn>
              <a:cxn ang="0">
                <a:pos x="748" y="288"/>
              </a:cxn>
              <a:cxn ang="0">
                <a:pos x="986" y="288"/>
              </a:cxn>
            </a:cxnLst>
            <a:rect l="0" t="0" r="r" b="b"/>
            <a:pathLst>
              <a:path w="986" h="288">
                <a:moveTo>
                  <a:pt x="0" y="288"/>
                </a:moveTo>
                <a:lnTo>
                  <a:pt x="150" y="288"/>
                </a:lnTo>
                <a:lnTo>
                  <a:pt x="150" y="0"/>
                </a:lnTo>
                <a:lnTo>
                  <a:pt x="748" y="0"/>
                </a:lnTo>
                <a:lnTo>
                  <a:pt x="748" y="288"/>
                </a:lnTo>
                <a:lnTo>
                  <a:pt x="986" y="288"/>
                </a:lnTo>
              </a:path>
            </a:pathLst>
          </a:custGeom>
          <a:noFill/>
          <a:ln w="19050" cmpd="sng">
            <a:solidFill>
              <a:srgbClr val="33CCFF"/>
            </a:solidFill>
            <a:round/>
            <a:headEnd/>
            <a:tailEnd/>
          </a:ln>
          <a:effectLst/>
        </p:spPr>
        <p:txBody>
          <a:bodyPr/>
          <a:lstStyle/>
          <a:p>
            <a:endParaRPr lang="en-US"/>
          </a:p>
        </p:txBody>
      </p:sp>
      <p:sp>
        <p:nvSpPr>
          <p:cNvPr id="266287" name="Freeform 47"/>
          <p:cNvSpPr>
            <a:spLocks/>
          </p:cNvSpPr>
          <p:nvPr/>
        </p:nvSpPr>
        <p:spPr bwMode="auto">
          <a:xfrm rot="5400000" flipH="1">
            <a:off x="6499225" y="3641726"/>
            <a:ext cx="1565275" cy="304800"/>
          </a:xfrm>
          <a:custGeom>
            <a:avLst/>
            <a:gdLst/>
            <a:ahLst/>
            <a:cxnLst>
              <a:cxn ang="0">
                <a:pos x="0" y="288"/>
              </a:cxn>
              <a:cxn ang="0">
                <a:pos x="150" y="288"/>
              </a:cxn>
              <a:cxn ang="0">
                <a:pos x="150" y="0"/>
              </a:cxn>
              <a:cxn ang="0">
                <a:pos x="748" y="0"/>
              </a:cxn>
              <a:cxn ang="0">
                <a:pos x="748" y="288"/>
              </a:cxn>
              <a:cxn ang="0">
                <a:pos x="986" y="288"/>
              </a:cxn>
            </a:cxnLst>
            <a:rect l="0" t="0" r="r" b="b"/>
            <a:pathLst>
              <a:path w="986" h="288">
                <a:moveTo>
                  <a:pt x="0" y="288"/>
                </a:moveTo>
                <a:lnTo>
                  <a:pt x="150" y="288"/>
                </a:lnTo>
                <a:lnTo>
                  <a:pt x="150" y="0"/>
                </a:lnTo>
                <a:lnTo>
                  <a:pt x="748" y="0"/>
                </a:lnTo>
                <a:lnTo>
                  <a:pt x="748" y="288"/>
                </a:lnTo>
                <a:lnTo>
                  <a:pt x="986" y="288"/>
                </a:lnTo>
              </a:path>
            </a:pathLst>
          </a:custGeom>
          <a:noFill/>
          <a:ln w="19050" cmpd="sng">
            <a:solidFill>
              <a:srgbClr val="FF33CC"/>
            </a:solidFill>
            <a:round/>
            <a:headEnd/>
            <a:tailEnd/>
          </a:ln>
          <a:effectLst/>
        </p:spPr>
        <p:txBody>
          <a:bodyPr/>
          <a:lstStyle/>
          <a:p>
            <a:endParaRPr lang="en-US"/>
          </a:p>
        </p:txBody>
      </p:sp>
      <p:sp>
        <p:nvSpPr>
          <p:cNvPr id="10" name="Slide Number Placeholder 9"/>
          <p:cNvSpPr>
            <a:spLocks noGrp="1"/>
          </p:cNvSpPr>
          <p:nvPr>
            <p:ph type="sldNum" sz="quarter" idx="4"/>
          </p:nvPr>
        </p:nvSpPr>
        <p:spPr/>
        <p:txBody>
          <a:bodyPr/>
          <a:lstStyle/>
          <a:p>
            <a:fld id="{34F49376-FD19-4F4C-98BC-18BC2C60EF71}" type="slidenum">
              <a:rPr lang="en-US" smtClean="0"/>
              <a:pPr/>
              <a:t>21</a:t>
            </a:fld>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3.05556E-6 -7.40741E-7 L 0.80851 -0.00046 " pathEditMode="relative" rAng="0" ptsTypes="AA">
                                      <p:cBhvr>
                                        <p:cTn id="6" dur="13200" fill="hold"/>
                                        <p:tgtEl>
                                          <p:spTgt spid="6"/>
                                        </p:tgtEl>
                                        <p:attrNameLst>
                                          <p:attrName>ppt_x</p:attrName>
                                          <p:attrName>ppt_y</p:attrName>
                                        </p:attrNameLst>
                                      </p:cBhvr>
                                      <p:rCtr x="404" y="0"/>
                                    </p:animMotion>
                                  </p:childTnLst>
                                </p:cTn>
                              </p:par>
                              <p:par>
                                <p:cTn id="7" presetID="22" presetClass="exit" presetSubtype="8" fill="hold" nodeType="withEffect">
                                  <p:stCondLst>
                                    <p:cond delay="13200"/>
                                  </p:stCondLst>
                                  <p:childTnLst>
                                    <p:animEffect transition="out" filter="wipe(left)">
                                      <p:cBhvr>
                                        <p:cTn id="8" dur="2200"/>
                                        <p:tgtEl>
                                          <p:spTgt spid="6"/>
                                        </p:tgtEl>
                                      </p:cBhvr>
                                    </p:animEffect>
                                    <p:set>
                                      <p:cBhvr>
                                        <p:cTn id="9" dur="1" fill="hold">
                                          <p:stCondLst>
                                            <p:cond delay="2199"/>
                                          </p:stCondLst>
                                        </p:cTn>
                                        <p:tgtEl>
                                          <p:spTgt spid="6"/>
                                        </p:tgtEl>
                                        <p:attrNameLst>
                                          <p:attrName>style.visibility</p:attrName>
                                        </p:attrNameLst>
                                      </p:cBhvr>
                                      <p:to>
                                        <p:strVal val="hidden"/>
                                      </p:to>
                                    </p:set>
                                  </p:childTnLst>
                                </p:cTn>
                              </p:par>
                              <p:par>
                                <p:cTn id="10" presetID="17" presetClass="entr" presetSubtype="8" fill="hold" grpId="0" nodeType="withEffect">
                                  <p:stCondLst>
                                    <p:cond delay="1200"/>
                                  </p:stCondLst>
                                  <p:childTnLst>
                                    <p:set>
                                      <p:cBhvr>
                                        <p:cTn id="11" dur="1" fill="hold">
                                          <p:stCondLst>
                                            <p:cond delay="0"/>
                                          </p:stCondLst>
                                        </p:cTn>
                                        <p:tgtEl>
                                          <p:spTgt spid="266267"/>
                                        </p:tgtEl>
                                        <p:attrNameLst>
                                          <p:attrName>style.visibility</p:attrName>
                                        </p:attrNameLst>
                                      </p:cBhvr>
                                      <p:to>
                                        <p:strVal val="visible"/>
                                      </p:to>
                                    </p:set>
                                    <p:anim calcmode="lin" valueType="num">
                                      <p:cBhvr>
                                        <p:cTn id="12" dur="2200" fill="hold"/>
                                        <p:tgtEl>
                                          <p:spTgt spid="266267"/>
                                        </p:tgtEl>
                                        <p:attrNameLst>
                                          <p:attrName>ppt_x</p:attrName>
                                        </p:attrNameLst>
                                      </p:cBhvr>
                                      <p:tavLst>
                                        <p:tav tm="0">
                                          <p:val>
                                            <p:strVal val="#ppt_x-#ppt_w/2"/>
                                          </p:val>
                                        </p:tav>
                                        <p:tav tm="100000">
                                          <p:val>
                                            <p:strVal val="#ppt_x"/>
                                          </p:val>
                                        </p:tav>
                                      </p:tavLst>
                                    </p:anim>
                                    <p:anim calcmode="lin" valueType="num">
                                      <p:cBhvr>
                                        <p:cTn id="13" dur="2200" fill="hold"/>
                                        <p:tgtEl>
                                          <p:spTgt spid="266267"/>
                                        </p:tgtEl>
                                        <p:attrNameLst>
                                          <p:attrName>ppt_y</p:attrName>
                                        </p:attrNameLst>
                                      </p:cBhvr>
                                      <p:tavLst>
                                        <p:tav tm="0">
                                          <p:val>
                                            <p:strVal val="#ppt_y"/>
                                          </p:val>
                                        </p:tav>
                                        <p:tav tm="100000">
                                          <p:val>
                                            <p:strVal val="#ppt_y"/>
                                          </p:val>
                                        </p:tav>
                                      </p:tavLst>
                                    </p:anim>
                                    <p:anim calcmode="lin" valueType="num">
                                      <p:cBhvr>
                                        <p:cTn id="14" dur="2200" fill="hold"/>
                                        <p:tgtEl>
                                          <p:spTgt spid="266267"/>
                                        </p:tgtEl>
                                        <p:attrNameLst>
                                          <p:attrName>ppt_w</p:attrName>
                                        </p:attrNameLst>
                                      </p:cBhvr>
                                      <p:tavLst>
                                        <p:tav tm="0">
                                          <p:val>
                                            <p:fltVal val="0"/>
                                          </p:val>
                                        </p:tav>
                                        <p:tav tm="100000">
                                          <p:val>
                                            <p:strVal val="#ppt_w"/>
                                          </p:val>
                                        </p:tav>
                                      </p:tavLst>
                                    </p:anim>
                                    <p:anim calcmode="lin" valueType="num">
                                      <p:cBhvr>
                                        <p:cTn id="15" dur="2200" fill="hold"/>
                                        <p:tgtEl>
                                          <p:spTgt spid="266267"/>
                                        </p:tgtEl>
                                        <p:attrNameLst>
                                          <p:attrName>ppt_h</p:attrName>
                                        </p:attrNameLst>
                                      </p:cBhvr>
                                      <p:tavLst>
                                        <p:tav tm="0">
                                          <p:val>
                                            <p:strVal val="#ppt_h"/>
                                          </p:val>
                                        </p:tav>
                                        <p:tav tm="100000">
                                          <p:val>
                                            <p:strVal val="#ppt_h"/>
                                          </p:val>
                                        </p:tav>
                                      </p:tavLst>
                                    </p:anim>
                                  </p:childTnLst>
                                </p:cTn>
                              </p:par>
                              <p:par>
                                <p:cTn id="16" presetID="0" presetClass="path" presetSubtype="0" fill="hold" grpId="1" nodeType="withEffect">
                                  <p:stCondLst>
                                    <p:cond delay="3400"/>
                                  </p:stCondLst>
                                  <p:childTnLst>
                                    <p:animMotion origin="layout" path="M -2.77778E-7 3.33333E-6 L 0.40608 3.33333E-6 " pathEditMode="relative" rAng="0" ptsTypes="AA">
                                      <p:cBhvr>
                                        <p:cTn id="17" dur="6600" fill="hold"/>
                                        <p:tgtEl>
                                          <p:spTgt spid="266267"/>
                                        </p:tgtEl>
                                        <p:attrNameLst>
                                          <p:attrName>ppt_x</p:attrName>
                                          <p:attrName>ppt_y</p:attrName>
                                        </p:attrNameLst>
                                      </p:cBhvr>
                                      <p:rCtr x="203" y="0"/>
                                    </p:animMotion>
                                  </p:childTnLst>
                                </p:cTn>
                              </p:par>
                              <p:par>
                                <p:cTn id="18" presetID="17" presetClass="exit" presetSubtype="2" fill="hold" grpId="2" nodeType="withEffect">
                                  <p:stCondLst>
                                    <p:cond delay="9800"/>
                                  </p:stCondLst>
                                  <p:childTnLst>
                                    <p:anim calcmode="lin" valueType="num">
                                      <p:cBhvr>
                                        <p:cTn id="19" dur="2200"/>
                                        <p:tgtEl>
                                          <p:spTgt spid="266267"/>
                                        </p:tgtEl>
                                        <p:attrNameLst>
                                          <p:attrName>ppt_x</p:attrName>
                                        </p:attrNameLst>
                                      </p:cBhvr>
                                      <p:tavLst>
                                        <p:tav tm="0">
                                          <p:val>
                                            <p:strVal val="ppt_x"/>
                                          </p:val>
                                        </p:tav>
                                        <p:tav tm="100000">
                                          <p:val>
                                            <p:strVal val="ppt_x+ppt_w/2"/>
                                          </p:val>
                                        </p:tav>
                                      </p:tavLst>
                                    </p:anim>
                                    <p:anim calcmode="lin" valueType="num">
                                      <p:cBhvr>
                                        <p:cTn id="20" dur="2200"/>
                                        <p:tgtEl>
                                          <p:spTgt spid="266267"/>
                                        </p:tgtEl>
                                        <p:attrNameLst>
                                          <p:attrName>ppt_y</p:attrName>
                                        </p:attrNameLst>
                                      </p:cBhvr>
                                      <p:tavLst>
                                        <p:tav tm="0">
                                          <p:val>
                                            <p:strVal val="ppt_y"/>
                                          </p:val>
                                        </p:tav>
                                        <p:tav tm="100000">
                                          <p:val>
                                            <p:strVal val="ppt_y"/>
                                          </p:val>
                                        </p:tav>
                                      </p:tavLst>
                                    </p:anim>
                                    <p:anim calcmode="lin" valueType="num">
                                      <p:cBhvr>
                                        <p:cTn id="21" dur="2200"/>
                                        <p:tgtEl>
                                          <p:spTgt spid="266267"/>
                                        </p:tgtEl>
                                        <p:attrNameLst>
                                          <p:attrName>ppt_w</p:attrName>
                                        </p:attrNameLst>
                                      </p:cBhvr>
                                      <p:tavLst>
                                        <p:tav tm="0">
                                          <p:val>
                                            <p:strVal val="ppt_w"/>
                                          </p:val>
                                        </p:tav>
                                        <p:tav tm="100000">
                                          <p:val>
                                            <p:fltVal val="0"/>
                                          </p:val>
                                        </p:tav>
                                      </p:tavLst>
                                    </p:anim>
                                    <p:anim calcmode="lin" valueType="num">
                                      <p:cBhvr>
                                        <p:cTn id="22" dur="2200"/>
                                        <p:tgtEl>
                                          <p:spTgt spid="266267"/>
                                        </p:tgtEl>
                                        <p:attrNameLst>
                                          <p:attrName>ppt_h</p:attrName>
                                        </p:attrNameLst>
                                      </p:cBhvr>
                                      <p:tavLst>
                                        <p:tav tm="0">
                                          <p:val>
                                            <p:strVal val="ppt_h"/>
                                          </p:val>
                                        </p:tav>
                                        <p:tav tm="100000">
                                          <p:val>
                                            <p:strVal val="ppt_h"/>
                                          </p:val>
                                        </p:tav>
                                      </p:tavLst>
                                    </p:anim>
                                    <p:set>
                                      <p:cBhvr>
                                        <p:cTn id="23" dur="1" fill="hold">
                                          <p:stCondLst>
                                            <p:cond delay="2199"/>
                                          </p:stCondLst>
                                        </p:cTn>
                                        <p:tgtEl>
                                          <p:spTgt spid="266267"/>
                                        </p:tgtEl>
                                        <p:attrNameLst>
                                          <p:attrName>style.visibility</p:attrName>
                                        </p:attrNameLst>
                                      </p:cBhvr>
                                      <p:to>
                                        <p:strVal val="hidden"/>
                                      </p:to>
                                    </p:set>
                                  </p:childTnLst>
                                </p:cTn>
                              </p:par>
                              <p:par>
                                <p:cTn id="24" presetID="17" presetClass="entr" presetSubtype="8" fill="hold" grpId="0" nodeType="withEffect">
                                  <p:stCondLst>
                                    <p:cond delay="1200"/>
                                  </p:stCondLst>
                                  <p:childTnLst>
                                    <p:set>
                                      <p:cBhvr>
                                        <p:cTn id="25" dur="1" fill="hold">
                                          <p:stCondLst>
                                            <p:cond delay="0"/>
                                          </p:stCondLst>
                                        </p:cTn>
                                        <p:tgtEl>
                                          <p:spTgt spid="266268"/>
                                        </p:tgtEl>
                                        <p:attrNameLst>
                                          <p:attrName>style.visibility</p:attrName>
                                        </p:attrNameLst>
                                      </p:cBhvr>
                                      <p:to>
                                        <p:strVal val="visible"/>
                                      </p:to>
                                    </p:set>
                                    <p:anim calcmode="lin" valueType="num">
                                      <p:cBhvr>
                                        <p:cTn id="26" dur="2200" fill="hold"/>
                                        <p:tgtEl>
                                          <p:spTgt spid="266268"/>
                                        </p:tgtEl>
                                        <p:attrNameLst>
                                          <p:attrName>ppt_x</p:attrName>
                                        </p:attrNameLst>
                                      </p:cBhvr>
                                      <p:tavLst>
                                        <p:tav tm="0">
                                          <p:val>
                                            <p:strVal val="#ppt_x-#ppt_w/2"/>
                                          </p:val>
                                        </p:tav>
                                        <p:tav tm="100000">
                                          <p:val>
                                            <p:strVal val="#ppt_x"/>
                                          </p:val>
                                        </p:tav>
                                      </p:tavLst>
                                    </p:anim>
                                    <p:anim calcmode="lin" valueType="num">
                                      <p:cBhvr>
                                        <p:cTn id="27" dur="2200" fill="hold"/>
                                        <p:tgtEl>
                                          <p:spTgt spid="266268"/>
                                        </p:tgtEl>
                                        <p:attrNameLst>
                                          <p:attrName>ppt_y</p:attrName>
                                        </p:attrNameLst>
                                      </p:cBhvr>
                                      <p:tavLst>
                                        <p:tav tm="0">
                                          <p:val>
                                            <p:strVal val="#ppt_y"/>
                                          </p:val>
                                        </p:tav>
                                        <p:tav tm="100000">
                                          <p:val>
                                            <p:strVal val="#ppt_y"/>
                                          </p:val>
                                        </p:tav>
                                      </p:tavLst>
                                    </p:anim>
                                    <p:anim calcmode="lin" valueType="num">
                                      <p:cBhvr>
                                        <p:cTn id="28" dur="2200" fill="hold"/>
                                        <p:tgtEl>
                                          <p:spTgt spid="266268"/>
                                        </p:tgtEl>
                                        <p:attrNameLst>
                                          <p:attrName>ppt_w</p:attrName>
                                        </p:attrNameLst>
                                      </p:cBhvr>
                                      <p:tavLst>
                                        <p:tav tm="0">
                                          <p:val>
                                            <p:fltVal val="0"/>
                                          </p:val>
                                        </p:tav>
                                        <p:tav tm="100000">
                                          <p:val>
                                            <p:strVal val="#ppt_w"/>
                                          </p:val>
                                        </p:tav>
                                      </p:tavLst>
                                    </p:anim>
                                    <p:anim calcmode="lin" valueType="num">
                                      <p:cBhvr>
                                        <p:cTn id="29" dur="2200" fill="hold"/>
                                        <p:tgtEl>
                                          <p:spTgt spid="266268"/>
                                        </p:tgtEl>
                                        <p:attrNameLst>
                                          <p:attrName>ppt_h</p:attrName>
                                        </p:attrNameLst>
                                      </p:cBhvr>
                                      <p:tavLst>
                                        <p:tav tm="0">
                                          <p:val>
                                            <p:strVal val="#ppt_h"/>
                                          </p:val>
                                        </p:tav>
                                        <p:tav tm="100000">
                                          <p:val>
                                            <p:strVal val="#ppt_h"/>
                                          </p:val>
                                        </p:tav>
                                      </p:tavLst>
                                    </p:anim>
                                  </p:childTnLst>
                                </p:cTn>
                              </p:par>
                              <p:par>
                                <p:cTn id="30" presetID="0" presetClass="path" presetSubtype="0" fill="hold" grpId="1" nodeType="withEffect">
                                  <p:stCondLst>
                                    <p:cond delay="3400"/>
                                  </p:stCondLst>
                                  <p:childTnLst>
                                    <p:animMotion origin="layout" path="M -2.77778E-7 3.33333E-6 L 0.40608 3.33333E-6 " pathEditMode="relative" rAng="0" ptsTypes="AA">
                                      <p:cBhvr>
                                        <p:cTn id="31" dur="6600" fill="hold"/>
                                        <p:tgtEl>
                                          <p:spTgt spid="266268"/>
                                        </p:tgtEl>
                                        <p:attrNameLst>
                                          <p:attrName>ppt_x</p:attrName>
                                          <p:attrName>ppt_y</p:attrName>
                                        </p:attrNameLst>
                                      </p:cBhvr>
                                      <p:rCtr x="203" y="0"/>
                                    </p:animMotion>
                                  </p:childTnLst>
                                </p:cTn>
                              </p:par>
                              <p:par>
                                <p:cTn id="32" presetID="17" presetClass="exit" presetSubtype="2" fill="hold" grpId="2" nodeType="withEffect">
                                  <p:stCondLst>
                                    <p:cond delay="9800"/>
                                  </p:stCondLst>
                                  <p:childTnLst>
                                    <p:anim calcmode="lin" valueType="num">
                                      <p:cBhvr>
                                        <p:cTn id="33" dur="2200"/>
                                        <p:tgtEl>
                                          <p:spTgt spid="266268"/>
                                        </p:tgtEl>
                                        <p:attrNameLst>
                                          <p:attrName>ppt_x</p:attrName>
                                        </p:attrNameLst>
                                      </p:cBhvr>
                                      <p:tavLst>
                                        <p:tav tm="0">
                                          <p:val>
                                            <p:strVal val="ppt_x"/>
                                          </p:val>
                                        </p:tav>
                                        <p:tav tm="100000">
                                          <p:val>
                                            <p:strVal val="ppt_x+ppt_w/2"/>
                                          </p:val>
                                        </p:tav>
                                      </p:tavLst>
                                    </p:anim>
                                    <p:anim calcmode="lin" valueType="num">
                                      <p:cBhvr>
                                        <p:cTn id="34" dur="2200"/>
                                        <p:tgtEl>
                                          <p:spTgt spid="266268"/>
                                        </p:tgtEl>
                                        <p:attrNameLst>
                                          <p:attrName>ppt_y</p:attrName>
                                        </p:attrNameLst>
                                      </p:cBhvr>
                                      <p:tavLst>
                                        <p:tav tm="0">
                                          <p:val>
                                            <p:strVal val="ppt_y"/>
                                          </p:val>
                                        </p:tav>
                                        <p:tav tm="100000">
                                          <p:val>
                                            <p:strVal val="ppt_y"/>
                                          </p:val>
                                        </p:tav>
                                      </p:tavLst>
                                    </p:anim>
                                    <p:anim calcmode="lin" valueType="num">
                                      <p:cBhvr>
                                        <p:cTn id="35" dur="2200"/>
                                        <p:tgtEl>
                                          <p:spTgt spid="266268"/>
                                        </p:tgtEl>
                                        <p:attrNameLst>
                                          <p:attrName>ppt_w</p:attrName>
                                        </p:attrNameLst>
                                      </p:cBhvr>
                                      <p:tavLst>
                                        <p:tav tm="0">
                                          <p:val>
                                            <p:strVal val="ppt_w"/>
                                          </p:val>
                                        </p:tav>
                                        <p:tav tm="100000">
                                          <p:val>
                                            <p:fltVal val="0"/>
                                          </p:val>
                                        </p:tav>
                                      </p:tavLst>
                                    </p:anim>
                                    <p:anim calcmode="lin" valueType="num">
                                      <p:cBhvr>
                                        <p:cTn id="36" dur="2200"/>
                                        <p:tgtEl>
                                          <p:spTgt spid="266268"/>
                                        </p:tgtEl>
                                        <p:attrNameLst>
                                          <p:attrName>ppt_h</p:attrName>
                                        </p:attrNameLst>
                                      </p:cBhvr>
                                      <p:tavLst>
                                        <p:tav tm="0">
                                          <p:val>
                                            <p:strVal val="ppt_h"/>
                                          </p:val>
                                        </p:tav>
                                        <p:tav tm="100000">
                                          <p:val>
                                            <p:strVal val="ppt_h"/>
                                          </p:val>
                                        </p:tav>
                                      </p:tavLst>
                                    </p:anim>
                                    <p:set>
                                      <p:cBhvr>
                                        <p:cTn id="37" dur="1" fill="hold">
                                          <p:stCondLst>
                                            <p:cond delay="2199"/>
                                          </p:stCondLst>
                                        </p:cTn>
                                        <p:tgtEl>
                                          <p:spTgt spid="266268"/>
                                        </p:tgtEl>
                                        <p:attrNameLst>
                                          <p:attrName>style.visibility</p:attrName>
                                        </p:attrNameLst>
                                      </p:cBhvr>
                                      <p:to>
                                        <p:strVal val="hidden"/>
                                      </p:to>
                                    </p:set>
                                  </p:childTnLst>
                                </p:cTn>
                              </p:par>
                              <p:par>
                                <p:cTn id="38" presetID="17" presetClass="entr" presetSubtype="2" fill="hold" grpId="0" nodeType="withEffect">
                                  <p:stCondLst>
                                    <p:cond delay="9800"/>
                                  </p:stCondLst>
                                  <p:childTnLst>
                                    <p:set>
                                      <p:cBhvr>
                                        <p:cTn id="39" dur="1" fill="hold">
                                          <p:stCondLst>
                                            <p:cond delay="0"/>
                                          </p:stCondLst>
                                        </p:cTn>
                                        <p:tgtEl>
                                          <p:spTgt spid="266269"/>
                                        </p:tgtEl>
                                        <p:attrNameLst>
                                          <p:attrName>style.visibility</p:attrName>
                                        </p:attrNameLst>
                                      </p:cBhvr>
                                      <p:to>
                                        <p:strVal val="visible"/>
                                      </p:to>
                                    </p:set>
                                    <p:anim calcmode="lin" valueType="num">
                                      <p:cBhvr>
                                        <p:cTn id="40" dur="1600" fill="hold"/>
                                        <p:tgtEl>
                                          <p:spTgt spid="266269"/>
                                        </p:tgtEl>
                                        <p:attrNameLst>
                                          <p:attrName>ppt_x</p:attrName>
                                        </p:attrNameLst>
                                      </p:cBhvr>
                                      <p:tavLst>
                                        <p:tav tm="0">
                                          <p:val>
                                            <p:strVal val="#ppt_x+#ppt_w/2"/>
                                          </p:val>
                                        </p:tav>
                                        <p:tav tm="100000">
                                          <p:val>
                                            <p:strVal val="#ppt_x"/>
                                          </p:val>
                                        </p:tav>
                                      </p:tavLst>
                                    </p:anim>
                                    <p:anim calcmode="lin" valueType="num">
                                      <p:cBhvr>
                                        <p:cTn id="41" dur="1600" fill="hold"/>
                                        <p:tgtEl>
                                          <p:spTgt spid="266269"/>
                                        </p:tgtEl>
                                        <p:attrNameLst>
                                          <p:attrName>ppt_y</p:attrName>
                                        </p:attrNameLst>
                                      </p:cBhvr>
                                      <p:tavLst>
                                        <p:tav tm="0">
                                          <p:val>
                                            <p:strVal val="#ppt_y"/>
                                          </p:val>
                                        </p:tav>
                                        <p:tav tm="100000">
                                          <p:val>
                                            <p:strVal val="#ppt_y"/>
                                          </p:val>
                                        </p:tav>
                                      </p:tavLst>
                                    </p:anim>
                                    <p:anim calcmode="lin" valueType="num">
                                      <p:cBhvr>
                                        <p:cTn id="42" dur="1600" fill="hold"/>
                                        <p:tgtEl>
                                          <p:spTgt spid="266269"/>
                                        </p:tgtEl>
                                        <p:attrNameLst>
                                          <p:attrName>ppt_w</p:attrName>
                                        </p:attrNameLst>
                                      </p:cBhvr>
                                      <p:tavLst>
                                        <p:tav tm="0">
                                          <p:val>
                                            <p:fltVal val="0"/>
                                          </p:val>
                                        </p:tav>
                                        <p:tav tm="100000">
                                          <p:val>
                                            <p:strVal val="#ppt_w"/>
                                          </p:val>
                                        </p:tav>
                                      </p:tavLst>
                                    </p:anim>
                                    <p:anim calcmode="lin" valueType="num">
                                      <p:cBhvr>
                                        <p:cTn id="43" dur="1600" fill="hold"/>
                                        <p:tgtEl>
                                          <p:spTgt spid="266269"/>
                                        </p:tgtEl>
                                        <p:attrNameLst>
                                          <p:attrName>ppt_h</p:attrName>
                                        </p:attrNameLst>
                                      </p:cBhvr>
                                      <p:tavLst>
                                        <p:tav tm="0">
                                          <p:val>
                                            <p:strVal val="#ppt_h"/>
                                          </p:val>
                                        </p:tav>
                                        <p:tav tm="100000">
                                          <p:val>
                                            <p:strVal val="#ppt_h"/>
                                          </p:val>
                                        </p:tav>
                                      </p:tavLst>
                                    </p:anim>
                                  </p:childTnLst>
                                </p:cTn>
                              </p:par>
                              <p:par>
                                <p:cTn id="44" presetID="0" presetClass="path" presetSubtype="0" fill="hold" grpId="1" nodeType="withEffect">
                                  <p:stCondLst>
                                    <p:cond delay="11400"/>
                                  </p:stCondLst>
                                  <p:childTnLst>
                                    <p:animMotion origin="layout" path="M -0.00226 -4.44444E-6 L -0.41285 -4.44444E-6 " pathEditMode="relative" rAng="0" ptsTypes="AA">
                                      <p:cBhvr>
                                        <p:cTn id="45" dur="6600" fill="hold"/>
                                        <p:tgtEl>
                                          <p:spTgt spid="266269"/>
                                        </p:tgtEl>
                                        <p:attrNameLst>
                                          <p:attrName>ppt_x</p:attrName>
                                          <p:attrName>ppt_y</p:attrName>
                                        </p:attrNameLst>
                                      </p:cBhvr>
                                      <p:rCtr x="-205" y="0"/>
                                    </p:animMotion>
                                  </p:childTnLst>
                                </p:cTn>
                              </p:par>
                              <p:par>
                                <p:cTn id="46" presetID="17" presetClass="exit" presetSubtype="8" fill="hold" grpId="2" nodeType="withEffect">
                                  <p:stCondLst>
                                    <p:cond delay="17800"/>
                                  </p:stCondLst>
                                  <p:childTnLst>
                                    <p:anim calcmode="lin" valueType="num">
                                      <p:cBhvr>
                                        <p:cTn id="47" dur="2200"/>
                                        <p:tgtEl>
                                          <p:spTgt spid="266269"/>
                                        </p:tgtEl>
                                        <p:attrNameLst>
                                          <p:attrName>ppt_x</p:attrName>
                                        </p:attrNameLst>
                                      </p:cBhvr>
                                      <p:tavLst>
                                        <p:tav tm="0">
                                          <p:val>
                                            <p:strVal val="ppt_x"/>
                                          </p:val>
                                        </p:tav>
                                        <p:tav tm="100000">
                                          <p:val>
                                            <p:strVal val="ppt_x-ppt_w/2"/>
                                          </p:val>
                                        </p:tav>
                                      </p:tavLst>
                                    </p:anim>
                                    <p:anim calcmode="lin" valueType="num">
                                      <p:cBhvr>
                                        <p:cTn id="48" dur="2200"/>
                                        <p:tgtEl>
                                          <p:spTgt spid="266269"/>
                                        </p:tgtEl>
                                        <p:attrNameLst>
                                          <p:attrName>ppt_y</p:attrName>
                                        </p:attrNameLst>
                                      </p:cBhvr>
                                      <p:tavLst>
                                        <p:tav tm="0">
                                          <p:val>
                                            <p:strVal val="ppt_y"/>
                                          </p:val>
                                        </p:tav>
                                        <p:tav tm="100000">
                                          <p:val>
                                            <p:strVal val="ppt_y"/>
                                          </p:val>
                                        </p:tav>
                                      </p:tavLst>
                                    </p:anim>
                                    <p:anim calcmode="lin" valueType="num">
                                      <p:cBhvr>
                                        <p:cTn id="49" dur="2200"/>
                                        <p:tgtEl>
                                          <p:spTgt spid="266269"/>
                                        </p:tgtEl>
                                        <p:attrNameLst>
                                          <p:attrName>ppt_w</p:attrName>
                                        </p:attrNameLst>
                                      </p:cBhvr>
                                      <p:tavLst>
                                        <p:tav tm="0">
                                          <p:val>
                                            <p:strVal val="ppt_w"/>
                                          </p:val>
                                        </p:tav>
                                        <p:tav tm="100000">
                                          <p:val>
                                            <p:fltVal val="0"/>
                                          </p:val>
                                        </p:tav>
                                      </p:tavLst>
                                    </p:anim>
                                    <p:anim calcmode="lin" valueType="num">
                                      <p:cBhvr>
                                        <p:cTn id="50" dur="2200"/>
                                        <p:tgtEl>
                                          <p:spTgt spid="266269"/>
                                        </p:tgtEl>
                                        <p:attrNameLst>
                                          <p:attrName>ppt_h</p:attrName>
                                        </p:attrNameLst>
                                      </p:cBhvr>
                                      <p:tavLst>
                                        <p:tav tm="0">
                                          <p:val>
                                            <p:strVal val="ppt_h"/>
                                          </p:val>
                                        </p:tav>
                                        <p:tav tm="100000">
                                          <p:val>
                                            <p:strVal val="ppt_h"/>
                                          </p:val>
                                        </p:tav>
                                      </p:tavLst>
                                    </p:anim>
                                    <p:set>
                                      <p:cBhvr>
                                        <p:cTn id="51" dur="1" fill="hold">
                                          <p:stCondLst>
                                            <p:cond delay="2199"/>
                                          </p:stCondLst>
                                        </p:cTn>
                                        <p:tgtEl>
                                          <p:spTgt spid="266269"/>
                                        </p:tgtEl>
                                        <p:attrNameLst>
                                          <p:attrName>style.visibility</p:attrName>
                                        </p:attrNameLst>
                                      </p:cBhvr>
                                      <p:to>
                                        <p:strVal val="hidden"/>
                                      </p:to>
                                    </p:set>
                                  </p:childTnLst>
                                </p:cTn>
                              </p:par>
                              <p:par>
                                <p:cTn id="52" presetID="17" presetClass="entr" presetSubtype="1" fill="hold" grpId="0" nodeType="withEffect">
                                  <p:stCondLst>
                                    <p:cond delay="1200"/>
                                  </p:stCondLst>
                                  <p:childTnLst>
                                    <p:set>
                                      <p:cBhvr>
                                        <p:cTn id="53" dur="1" fill="hold">
                                          <p:stCondLst>
                                            <p:cond delay="0"/>
                                          </p:stCondLst>
                                        </p:cTn>
                                        <p:tgtEl>
                                          <p:spTgt spid="266284"/>
                                        </p:tgtEl>
                                        <p:attrNameLst>
                                          <p:attrName>style.visibility</p:attrName>
                                        </p:attrNameLst>
                                      </p:cBhvr>
                                      <p:to>
                                        <p:strVal val="visible"/>
                                      </p:to>
                                    </p:set>
                                    <p:anim calcmode="lin" valueType="num">
                                      <p:cBhvr>
                                        <p:cTn id="54" dur="2200" fill="hold"/>
                                        <p:tgtEl>
                                          <p:spTgt spid="266284"/>
                                        </p:tgtEl>
                                        <p:attrNameLst>
                                          <p:attrName>ppt_x</p:attrName>
                                        </p:attrNameLst>
                                      </p:cBhvr>
                                      <p:tavLst>
                                        <p:tav tm="0">
                                          <p:val>
                                            <p:strVal val="#ppt_x"/>
                                          </p:val>
                                        </p:tav>
                                        <p:tav tm="100000">
                                          <p:val>
                                            <p:strVal val="#ppt_x"/>
                                          </p:val>
                                        </p:tav>
                                      </p:tavLst>
                                    </p:anim>
                                    <p:anim calcmode="lin" valueType="num">
                                      <p:cBhvr>
                                        <p:cTn id="55" dur="2200" fill="hold"/>
                                        <p:tgtEl>
                                          <p:spTgt spid="266284"/>
                                        </p:tgtEl>
                                        <p:attrNameLst>
                                          <p:attrName>ppt_y</p:attrName>
                                        </p:attrNameLst>
                                      </p:cBhvr>
                                      <p:tavLst>
                                        <p:tav tm="0">
                                          <p:val>
                                            <p:strVal val="#ppt_y-#ppt_h/2"/>
                                          </p:val>
                                        </p:tav>
                                        <p:tav tm="100000">
                                          <p:val>
                                            <p:strVal val="#ppt_y"/>
                                          </p:val>
                                        </p:tav>
                                      </p:tavLst>
                                    </p:anim>
                                    <p:anim calcmode="lin" valueType="num">
                                      <p:cBhvr>
                                        <p:cTn id="56" dur="2200" fill="hold"/>
                                        <p:tgtEl>
                                          <p:spTgt spid="266284"/>
                                        </p:tgtEl>
                                        <p:attrNameLst>
                                          <p:attrName>ppt_w</p:attrName>
                                        </p:attrNameLst>
                                      </p:cBhvr>
                                      <p:tavLst>
                                        <p:tav tm="0">
                                          <p:val>
                                            <p:strVal val="#ppt_w"/>
                                          </p:val>
                                        </p:tav>
                                        <p:tav tm="100000">
                                          <p:val>
                                            <p:strVal val="#ppt_w"/>
                                          </p:val>
                                        </p:tav>
                                      </p:tavLst>
                                    </p:anim>
                                    <p:anim calcmode="lin" valueType="num">
                                      <p:cBhvr>
                                        <p:cTn id="57" dur="2200" fill="hold"/>
                                        <p:tgtEl>
                                          <p:spTgt spid="266284"/>
                                        </p:tgtEl>
                                        <p:attrNameLst>
                                          <p:attrName>ppt_h</p:attrName>
                                        </p:attrNameLst>
                                      </p:cBhvr>
                                      <p:tavLst>
                                        <p:tav tm="0">
                                          <p:val>
                                            <p:fltVal val="0"/>
                                          </p:val>
                                        </p:tav>
                                        <p:tav tm="100000">
                                          <p:val>
                                            <p:strVal val="#ppt_h"/>
                                          </p:val>
                                        </p:tav>
                                      </p:tavLst>
                                    </p:anim>
                                  </p:childTnLst>
                                </p:cTn>
                              </p:par>
                              <p:par>
                                <p:cTn id="58" presetID="42" presetClass="path" presetSubtype="0" fill="hold" grpId="1" nodeType="withEffect">
                                  <p:stCondLst>
                                    <p:cond delay="3400"/>
                                  </p:stCondLst>
                                  <p:childTnLst>
                                    <p:animMotion origin="layout" path="M 2.22222E-6 -4.44444E-6 L -0.00122 0.30093 " pathEditMode="relative" rAng="0" ptsTypes="AA">
                                      <p:cBhvr>
                                        <p:cTn id="59" dur="5200" fill="hold"/>
                                        <p:tgtEl>
                                          <p:spTgt spid="266284"/>
                                        </p:tgtEl>
                                        <p:attrNameLst>
                                          <p:attrName>ppt_x</p:attrName>
                                          <p:attrName>ppt_y</p:attrName>
                                        </p:attrNameLst>
                                      </p:cBhvr>
                                      <p:rCtr x="-1" y="150"/>
                                    </p:animMotion>
                                  </p:childTnLst>
                                </p:cTn>
                              </p:par>
                              <p:par>
                                <p:cTn id="60" presetID="17" presetClass="exit" presetSubtype="4" fill="hold" grpId="2" nodeType="withEffect">
                                  <p:stCondLst>
                                    <p:cond delay="8600"/>
                                  </p:stCondLst>
                                  <p:childTnLst>
                                    <p:anim calcmode="lin" valueType="num">
                                      <p:cBhvr>
                                        <p:cTn id="61" dur="2200"/>
                                        <p:tgtEl>
                                          <p:spTgt spid="266284"/>
                                        </p:tgtEl>
                                        <p:attrNameLst>
                                          <p:attrName>ppt_x</p:attrName>
                                        </p:attrNameLst>
                                      </p:cBhvr>
                                      <p:tavLst>
                                        <p:tav tm="0">
                                          <p:val>
                                            <p:strVal val="ppt_x"/>
                                          </p:val>
                                        </p:tav>
                                        <p:tav tm="100000">
                                          <p:val>
                                            <p:strVal val="ppt_x"/>
                                          </p:val>
                                        </p:tav>
                                      </p:tavLst>
                                    </p:anim>
                                    <p:anim calcmode="lin" valueType="num">
                                      <p:cBhvr>
                                        <p:cTn id="62" dur="2200"/>
                                        <p:tgtEl>
                                          <p:spTgt spid="266284"/>
                                        </p:tgtEl>
                                        <p:attrNameLst>
                                          <p:attrName>ppt_y</p:attrName>
                                        </p:attrNameLst>
                                      </p:cBhvr>
                                      <p:tavLst>
                                        <p:tav tm="0">
                                          <p:val>
                                            <p:strVal val="ppt_y"/>
                                          </p:val>
                                        </p:tav>
                                        <p:tav tm="100000">
                                          <p:val>
                                            <p:strVal val="ppt_y+ppt_h/2"/>
                                          </p:val>
                                        </p:tav>
                                      </p:tavLst>
                                    </p:anim>
                                    <p:anim calcmode="lin" valueType="num">
                                      <p:cBhvr>
                                        <p:cTn id="63" dur="2200"/>
                                        <p:tgtEl>
                                          <p:spTgt spid="266284"/>
                                        </p:tgtEl>
                                        <p:attrNameLst>
                                          <p:attrName>ppt_w</p:attrName>
                                        </p:attrNameLst>
                                      </p:cBhvr>
                                      <p:tavLst>
                                        <p:tav tm="0">
                                          <p:val>
                                            <p:strVal val="ppt_w"/>
                                          </p:val>
                                        </p:tav>
                                        <p:tav tm="100000">
                                          <p:val>
                                            <p:strVal val="ppt_w"/>
                                          </p:val>
                                        </p:tav>
                                      </p:tavLst>
                                    </p:anim>
                                    <p:anim calcmode="lin" valueType="num">
                                      <p:cBhvr>
                                        <p:cTn id="64" dur="2200"/>
                                        <p:tgtEl>
                                          <p:spTgt spid="266284"/>
                                        </p:tgtEl>
                                        <p:attrNameLst>
                                          <p:attrName>ppt_h</p:attrName>
                                        </p:attrNameLst>
                                      </p:cBhvr>
                                      <p:tavLst>
                                        <p:tav tm="0">
                                          <p:val>
                                            <p:strVal val="ppt_h"/>
                                          </p:val>
                                        </p:tav>
                                        <p:tav tm="100000">
                                          <p:val>
                                            <p:fltVal val="0"/>
                                          </p:val>
                                        </p:tav>
                                      </p:tavLst>
                                    </p:anim>
                                    <p:set>
                                      <p:cBhvr>
                                        <p:cTn id="65" dur="1" fill="hold">
                                          <p:stCondLst>
                                            <p:cond delay="2199"/>
                                          </p:stCondLst>
                                        </p:cTn>
                                        <p:tgtEl>
                                          <p:spTgt spid="266284"/>
                                        </p:tgtEl>
                                        <p:attrNameLst>
                                          <p:attrName>style.visibility</p:attrName>
                                        </p:attrNameLst>
                                      </p:cBhvr>
                                      <p:to>
                                        <p:strVal val="hidden"/>
                                      </p:to>
                                    </p:set>
                                  </p:childTnLst>
                                </p:cTn>
                              </p:par>
                              <p:par>
                                <p:cTn id="66" presetID="17" presetClass="entr" presetSubtype="1" fill="hold" grpId="0" nodeType="withEffect">
                                  <p:stCondLst>
                                    <p:cond delay="17800"/>
                                  </p:stCondLst>
                                  <p:childTnLst>
                                    <p:set>
                                      <p:cBhvr>
                                        <p:cTn id="67" dur="1" fill="hold">
                                          <p:stCondLst>
                                            <p:cond delay="0"/>
                                          </p:stCondLst>
                                        </p:cTn>
                                        <p:tgtEl>
                                          <p:spTgt spid="266285"/>
                                        </p:tgtEl>
                                        <p:attrNameLst>
                                          <p:attrName>style.visibility</p:attrName>
                                        </p:attrNameLst>
                                      </p:cBhvr>
                                      <p:to>
                                        <p:strVal val="visible"/>
                                      </p:to>
                                    </p:set>
                                    <p:anim calcmode="lin" valueType="num">
                                      <p:cBhvr>
                                        <p:cTn id="68" dur="2200" fill="hold"/>
                                        <p:tgtEl>
                                          <p:spTgt spid="266285"/>
                                        </p:tgtEl>
                                        <p:attrNameLst>
                                          <p:attrName>ppt_x</p:attrName>
                                        </p:attrNameLst>
                                      </p:cBhvr>
                                      <p:tavLst>
                                        <p:tav tm="0">
                                          <p:val>
                                            <p:strVal val="#ppt_x"/>
                                          </p:val>
                                        </p:tav>
                                        <p:tav tm="100000">
                                          <p:val>
                                            <p:strVal val="#ppt_x"/>
                                          </p:val>
                                        </p:tav>
                                      </p:tavLst>
                                    </p:anim>
                                    <p:anim calcmode="lin" valueType="num">
                                      <p:cBhvr>
                                        <p:cTn id="69" dur="2200" fill="hold"/>
                                        <p:tgtEl>
                                          <p:spTgt spid="266285"/>
                                        </p:tgtEl>
                                        <p:attrNameLst>
                                          <p:attrName>ppt_y</p:attrName>
                                        </p:attrNameLst>
                                      </p:cBhvr>
                                      <p:tavLst>
                                        <p:tav tm="0">
                                          <p:val>
                                            <p:strVal val="#ppt_y-#ppt_h/2"/>
                                          </p:val>
                                        </p:tav>
                                        <p:tav tm="100000">
                                          <p:val>
                                            <p:strVal val="#ppt_y"/>
                                          </p:val>
                                        </p:tav>
                                      </p:tavLst>
                                    </p:anim>
                                    <p:anim calcmode="lin" valueType="num">
                                      <p:cBhvr>
                                        <p:cTn id="70" dur="2200" fill="hold"/>
                                        <p:tgtEl>
                                          <p:spTgt spid="266285"/>
                                        </p:tgtEl>
                                        <p:attrNameLst>
                                          <p:attrName>ppt_w</p:attrName>
                                        </p:attrNameLst>
                                      </p:cBhvr>
                                      <p:tavLst>
                                        <p:tav tm="0">
                                          <p:val>
                                            <p:strVal val="#ppt_w"/>
                                          </p:val>
                                        </p:tav>
                                        <p:tav tm="100000">
                                          <p:val>
                                            <p:strVal val="#ppt_w"/>
                                          </p:val>
                                        </p:tav>
                                      </p:tavLst>
                                    </p:anim>
                                    <p:anim calcmode="lin" valueType="num">
                                      <p:cBhvr>
                                        <p:cTn id="71" dur="2200" fill="hold"/>
                                        <p:tgtEl>
                                          <p:spTgt spid="266285"/>
                                        </p:tgtEl>
                                        <p:attrNameLst>
                                          <p:attrName>ppt_h</p:attrName>
                                        </p:attrNameLst>
                                      </p:cBhvr>
                                      <p:tavLst>
                                        <p:tav tm="0">
                                          <p:val>
                                            <p:fltVal val="0"/>
                                          </p:val>
                                        </p:tav>
                                        <p:tav tm="100000">
                                          <p:val>
                                            <p:strVal val="#ppt_h"/>
                                          </p:val>
                                        </p:tav>
                                      </p:tavLst>
                                    </p:anim>
                                  </p:childTnLst>
                                </p:cTn>
                              </p:par>
                              <p:par>
                                <p:cTn id="72" presetID="42" presetClass="path" presetSubtype="0" fill="hold" grpId="1" nodeType="withEffect">
                                  <p:stCondLst>
                                    <p:cond delay="20000"/>
                                  </p:stCondLst>
                                  <p:childTnLst>
                                    <p:animMotion origin="layout" path="M 2.77778E-7 -0.01875 L -0.00122 0.28218 " pathEditMode="relative" rAng="0" ptsTypes="AA">
                                      <p:cBhvr>
                                        <p:cTn id="73" dur="5200" fill="hold"/>
                                        <p:tgtEl>
                                          <p:spTgt spid="266285"/>
                                        </p:tgtEl>
                                        <p:attrNameLst>
                                          <p:attrName>ppt_x</p:attrName>
                                          <p:attrName>ppt_y</p:attrName>
                                        </p:attrNameLst>
                                      </p:cBhvr>
                                      <p:rCtr x="-1" y="150"/>
                                    </p:animMotion>
                                  </p:childTnLst>
                                </p:cTn>
                              </p:par>
                              <p:par>
                                <p:cTn id="74" presetID="17" presetClass="exit" presetSubtype="4" fill="hold" grpId="2" nodeType="withEffect">
                                  <p:stCondLst>
                                    <p:cond delay="25200"/>
                                  </p:stCondLst>
                                  <p:childTnLst>
                                    <p:anim calcmode="lin" valueType="num">
                                      <p:cBhvr>
                                        <p:cTn id="75" dur="2200"/>
                                        <p:tgtEl>
                                          <p:spTgt spid="266285"/>
                                        </p:tgtEl>
                                        <p:attrNameLst>
                                          <p:attrName>ppt_x</p:attrName>
                                        </p:attrNameLst>
                                      </p:cBhvr>
                                      <p:tavLst>
                                        <p:tav tm="0">
                                          <p:val>
                                            <p:strVal val="ppt_x"/>
                                          </p:val>
                                        </p:tav>
                                        <p:tav tm="100000">
                                          <p:val>
                                            <p:strVal val="ppt_x"/>
                                          </p:val>
                                        </p:tav>
                                      </p:tavLst>
                                    </p:anim>
                                    <p:anim calcmode="lin" valueType="num">
                                      <p:cBhvr>
                                        <p:cTn id="76" dur="2200"/>
                                        <p:tgtEl>
                                          <p:spTgt spid="266285"/>
                                        </p:tgtEl>
                                        <p:attrNameLst>
                                          <p:attrName>ppt_y</p:attrName>
                                        </p:attrNameLst>
                                      </p:cBhvr>
                                      <p:tavLst>
                                        <p:tav tm="0">
                                          <p:val>
                                            <p:strVal val="ppt_y"/>
                                          </p:val>
                                        </p:tav>
                                        <p:tav tm="100000">
                                          <p:val>
                                            <p:strVal val="ppt_y+ppt_h/2"/>
                                          </p:val>
                                        </p:tav>
                                      </p:tavLst>
                                    </p:anim>
                                    <p:anim calcmode="lin" valueType="num">
                                      <p:cBhvr>
                                        <p:cTn id="77" dur="2200"/>
                                        <p:tgtEl>
                                          <p:spTgt spid="266285"/>
                                        </p:tgtEl>
                                        <p:attrNameLst>
                                          <p:attrName>ppt_w</p:attrName>
                                        </p:attrNameLst>
                                      </p:cBhvr>
                                      <p:tavLst>
                                        <p:tav tm="0">
                                          <p:val>
                                            <p:strVal val="ppt_w"/>
                                          </p:val>
                                        </p:tav>
                                        <p:tav tm="100000">
                                          <p:val>
                                            <p:strVal val="ppt_w"/>
                                          </p:val>
                                        </p:tav>
                                      </p:tavLst>
                                    </p:anim>
                                    <p:anim calcmode="lin" valueType="num">
                                      <p:cBhvr>
                                        <p:cTn id="78" dur="2200"/>
                                        <p:tgtEl>
                                          <p:spTgt spid="266285"/>
                                        </p:tgtEl>
                                        <p:attrNameLst>
                                          <p:attrName>ppt_h</p:attrName>
                                        </p:attrNameLst>
                                      </p:cBhvr>
                                      <p:tavLst>
                                        <p:tav tm="0">
                                          <p:val>
                                            <p:strVal val="ppt_h"/>
                                          </p:val>
                                        </p:tav>
                                        <p:tav tm="100000">
                                          <p:val>
                                            <p:fltVal val="0"/>
                                          </p:val>
                                        </p:tav>
                                      </p:tavLst>
                                    </p:anim>
                                    <p:set>
                                      <p:cBhvr>
                                        <p:cTn id="79" dur="1" fill="hold">
                                          <p:stCondLst>
                                            <p:cond delay="2199"/>
                                          </p:stCondLst>
                                        </p:cTn>
                                        <p:tgtEl>
                                          <p:spTgt spid="266285"/>
                                        </p:tgtEl>
                                        <p:attrNameLst>
                                          <p:attrName>style.visibility</p:attrName>
                                        </p:attrNameLst>
                                      </p:cBhvr>
                                      <p:to>
                                        <p:strVal val="hidden"/>
                                      </p:to>
                                    </p:set>
                                  </p:childTnLst>
                                </p:cTn>
                              </p:par>
                              <p:par>
                                <p:cTn id="80" presetID="17" presetClass="entr" presetSubtype="1" fill="hold" grpId="0" nodeType="withEffect">
                                  <p:stCondLst>
                                    <p:cond delay="9800"/>
                                  </p:stCondLst>
                                  <p:childTnLst>
                                    <p:set>
                                      <p:cBhvr>
                                        <p:cTn id="81" dur="1" fill="hold">
                                          <p:stCondLst>
                                            <p:cond delay="0"/>
                                          </p:stCondLst>
                                        </p:cTn>
                                        <p:tgtEl>
                                          <p:spTgt spid="266286"/>
                                        </p:tgtEl>
                                        <p:attrNameLst>
                                          <p:attrName>style.visibility</p:attrName>
                                        </p:attrNameLst>
                                      </p:cBhvr>
                                      <p:to>
                                        <p:strVal val="visible"/>
                                      </p:to>
                                    </p:set>
                                    <p:anim calcmode="lin" valueType="num">
                                      <p:cBhvr>
                                        <p:cTn id="82" dur="2200" fill="hold"/>
                                        <p:tgtEl>
                                          <p:spTgt spid="266286"/>
                                        </p:tgtEl>
                                        <p:attrNameLst>
                                          <p:attrName>ppt_x</p:attrName>
                                        </p:attrNameLst>
                                      </p:cBhvr>
                                      <p:tavLst>
                                        <p:tav tm="0">
                                          <p:val>
                                            <p:strVal val="#ppt_x"/>
                                          </p:val>
                                        </p:tav>
                                        <p:tav tm="100000">
                                          <p:val>
                                            <p:strVal val="#ppt_x"/>
                                          </p:val>
                                        </p:tav>
                                      </p:tavLst>
                                    </p:anim>
                                    <p:anim calcmode="lin" valueType="num">
                                      <p:cBhvr>
                                        <p:cTn id="83" dur="2200" fill="hold"/>
                                        <p:tgtEl>
                                          <p:spTgt spid="266286"/>
                                        </p:tgtEl>
                                        <p:attrNameLst>
                                          <p:attrName>ppt_y</p:attrName>
                                        </p:attrNameLst>
                                      </p:cBhvr>
                                      <p:tavLst>
                                        <p:tav tm="0">
                                          <p:val>
                                            <p:strVal val="#ppt_y-#ppt_h/2"/>
                                          </p:val>
                                        </p:tav>
                                        <p:tav tm="100000">
                                          <p:val>
                                            <p:strVal val="#ppt_y"/>
                                          </p:val>
                                        </p:tav>
                                      </p:tavLst>
                                    </p:anim>
                                    <p:anim calcmode="lin" valueType="num">
                                      <p:cBhvr>
                                        <p:cTn id="84" dur="2200" fill="hold"/>
                                        <p:tgtEl>
                                          <p:spTgt spid="266286"/>
                                        </p:tgtEl>
                                        <p:attrNameLst>
                                          <p:attrName>ppt_w</p:attrName>
                                        </p:attrNameLst>
                                      </p:cBhvr>
                                      <p:tavLst>
                                        <p:tav tm="0">
                                          <p:val>
                                            <p:strVal val="#ppt_w"/>
                                          </p:val>
                                        </p:tav>
                                        <p:tav tm="100000">
                                          <p:val>
                                            <p:strVal val="#ppt_w"/>
                                          </p:val>
                                        </p:tav>
                                      </p:tavLst>
                                    </p:anim>
                                    <p:anim calcmode="lin" valueType="num">
                                      <p:cBhvr>
                                        <p:cTn id="85" dur="2200" fill="hold"/>
                                        <p:tgtEl>
                                          <p:spTgt spid="266286"/>
                                        </p:tgtEl>
                                        <p:attrNameLst>
                                          <p:attrName>ppt_h</p:attrName>
                                        </p:attrNameLst>
                                      </p:cBhvr>
                                      <p:tavLst>
                                        <p:tav tm="0">
                                          <p:val>
                                            <p:fltVal val="0"/>
                                          </p:val>
                                        </p:tav>
                                        <p:tav tm="100000">
                                          <p:val>
                                            <p:strVal val="#ppt_h"/>
                                          </p:val>
                                        </p:tav>
                                      </p:tavLst>
                                    </p:anim>
                                  </p:childTnLst>
                                </p:cTn>
                              </p:par>
                              <p:par>
                                <p:cTn id="86" presetID="42" presetClass="path" presetSubtype="0" fill="hold" grpId="1" nodeType="withEffect">
                                  <p:stCondLst>
                                    <p:cond delay="12000"/>
                                  </p:stCondLst>
                                  <p:childTnLst>
                                    <p:animMotion origin="layout" path="M 2.22222E-6 -4.44444E-6 L -0.00122 0.30093 " pathEditMode="relative" rAng="0" ptsTypes="AA">
                                      <p:cBhvr>
                                        <p:cTn id="87" dur="5200" fill="hold"/>
                                        <p:tgtEl>
                                          <p:spTgt spid="266286"/>
                                        </p:tgtEl>
                                        <p:attrNameLst>
                                          <p:attrName>ppt_x</p:attrName>
                                          <p:attrName>ppt_y</p:attrName>
                                        </p:attrNameLst>
                                      </p:cBhvr>
                                      <p:rCtr x="-1" y="150"/>
                                    </p:animMotion>
                                  </p:childTnLst>
                                </p:cTn>
                              </p:par>
                              <p:par>
                                <p:cTn id="88" presetID="17" presetClass="exit" presetSubtype="4" fill="hold" grpId="2" nodeType="withEffect">
                                  <p:stCondLst>
                                    <p:cond delay="17200"/>
                                  </p:stCondLst>
                                  <p:childTnLst>
                                    <p:anim calcmode="lin" valueType="num">
                                      <p:cBhvr>
                                        <p:cTn id="89" dur="2200"/>
                                        <p:tgtEl>
                                          <p:spTgt spid="266286"/>
                                        </p:tgtEl>
                                        <p:attrNameLst>
                                          <p:attrName>ppt_x</p:attrName>
                                        </p:attrNameLst>
                                      </p:cBhvr>
                                      <p:tavLst>
                                        <p:tav tm="0">
                                          <p:val>
                                            <p:strVal val="ppt_x"/>
                                          </p:val>
                                        </p:tav>
                                        <p:tav tm="100000">
                                          <p:val>
                                            <p:strVal val="ppt_x"/>
                                          </p:val>
                                        </p:tav>
                                      </p:tavLst>
                                    </p:anim>
                                    <p:anim calcmode="lin" valueType="num">
                                      <p:cBhvr>
                                        <p:cTn id="90" dur="2200"/>
                                        <p:tgtEl>
                                          <p:spTgt spid="266286"/>
                                        </p:tgtEl>
                                        <p:attrNameLst>
                                          <p:attrName>ppt_y</p:attrName>
                                        </p:attrNameLst>
                                      </p:cBhvr>
                                      <p:tavLst>
                                        <p:tav tm="0">
                                          <p:val>
                                            <p:strVal val="ppt_y"/>
                                          </p:val>
                                        </p:tav>
                                        <p:tav tm="100000">
                                          <p:val>
                                            <p:strVal val="ppt_y+ppt_h/2"/>
                                          </p:val>
                                        </p:tav>
                                      </p:tavLst>
                                    </p:anim>
                                    <p:anim calcmode="lin" valueType="num">
                                      <p:cBhvr>
                                        <p:cTn id="91" dur="2200"/>
                                        <p:tgtEl>
                                          <p:spTgt spid="266286"/>
                                        </p:tgtEl>
                                        <p:attrNameLst>
                                          <p:attrName>ppt_w</p:attrName>
                                        </p:attrNameLst>
                                      </p:cBhvr>
                                      <p:tavLst>
                                        <p:tav tm="0">
                                          <p:val>
                                            <p:strVal val="ppt_w"/>
                                          </p:val>
                                        </p:tav>
                                        <p:tav tm="100000">
                                          <p:val>
                                            <p:strVal val="ppt_w"/>
                                          </p:val>
                                        </p:tav>
                                      </p:tavLst>
                                    </p:anim>
                                    <p:anim calcmode="lin" valueType="num">
                                      <p:cBhvr>
                                        <p:cTn id="92" dur="2200"/>
                                        <p:tgtEl>
                                          <p:spTgt spid="266286"/>
                                        </p:tgtEl>
                                        <p:attrNameLst>
                                          <p:attrName>ppt_h</p:attrName>
                                        </p:attrNameLst>
                                      </p:cBhvr>
                                      <p:tavLst>
                                        <p:tav tm="0">
                                          <p:val>
                                            <p:strVal val="ppt_h"/>
                                          </p:val>
                                        </p:tav>
                                        <p:tav tm="100000">
                                          <p:val>
                                            <p:fltVal val="0"/>
                                          </p:val>
                                        </p:tav>
                                      </p:tavLst>
                                    </p:anim>
                                    <p:set>
                                      <p:cBhvr>
                                        <p:cTn id="93" dur="1" fill="hold">
                                          <p:stCondLst>
                                            <p:cond delay="2199"/>
                                          </p:stCondLst>
                                        </p:cTn>
                                        <p:tgtEl>
                                          <p:spTgt spid="266286"/>
                                        </p:tgtEl>
                                        <p:attrNameLst>
                                          <p:attrName>style.visibility</p:attrName>
                                        </p:attrNameLst>
                                      </p:cBhvr>
                                      <p:to>
                                        <p:strVal val="hidden"/>
                                      </p:to>
                                    </p:set>
                                  </p:childTnLst>
                                </p:cTn>
                              </p:par>
                              <p:par>
                                <p:cTn id="94" presetID="17" presetClass="entr" presetSubtype="1" fill="hold" grpId="0" nodeType="withEffect">
                                  <p:stCondLst>
                                    <p:cond delay="9800"/>
                                  </p:stCondLst>
                                  <p:childTnLst>
                                    <p:set>
                                      <p:cBhvr>
                                        <p:cTn id="95" dur="1" fill="hold">
                                          <p:stCondLst>
                                            <p:cond delay="0"/>
                                          </p:stCondLst>
                                        </p:cTn>
                                        <p:tgtEl>
                                          <p:spTgt spid="266287"/>
                                        </p:tgtEl>
                                        <p:attrNameLst>
                                          <p:attrName>style.visibility</p:attrName>
                                        </p:attrNameLst>
                                      </p:cBhvr>
                                      <p:to>
                                        <p:strVal val="visible"/>
                                      </p:to>
                                    </p:set>
                                    <p:anim calcmode="lin" valueType="num">
                                      <p:cBhvr>
                                        <p:cTn id="96" dur="2200" fill="hold"/>
                                        <p:tgtEl>
                                          <p:spTgt spid="266287"/>
                                        </p:tgtEl>
                                        <p:attrNameLst>
                                          <p:attrName>ppt_x</p:attrName>
                                        </p:attrNameLst>
                                      </p:cBhvr>
                                      <p:tavLst>
                                        <p:tav tm="0">
                                          <p:val>
                                            <p:strVal val="#ppt_x"/>
                                          </p:val>
                                        </p:tav>
                                        <p:tav tm="100000">
                                          <p:val>
                                            <p:strVal val="#ppt_x"/>
                                          </p:val>
                                        </p:tav>
                                      </p:tavLst>
                                    </p:anim>
                                    <p:anim calcmode="lin" valueType="num">
                                      <p:cBhvr>
                                        <p:cTn id="97" dur="2200" fill="hold"/>
                                        <p:tgtEl>
                                          <p:spTgt spid="266287"/>
                                        </p:tgtEl>
                                        <p:attrNameLst>
                                          <p:attrName>ppt_y</p:attrName>
                                        </p:attrNameLst>
                                      </p:cBhvr>
                                      <p:tavLst>
                                        <p:tav tm="0">
                                          <p:val>
                                            <p:strVal val="#ppt_y-#ppt_h/2"/>
                                          </p:val>
                                        </p:tav>
                                        <p:tav tm="100000">
                                          <p:val>
                                            <p:strVal val="#ppt_y"/>
                                          </p:val>
                                        </p:tav>
                                      </p:tavLst>
                                    </p:anim>
                                    <p:anim calcmode="lin" valueType="num">
                                      <p:cBhvr>
                                        <p:cTn id="98" dur="2200" fill="hold"/>
                                        <p:tgtEl>
                                          <p:spTgt spid="266287"/>
                                        </p:tgtEl>
                                        <p:attrNameLst>
                                          <p:attrName>ppt_w</p:attrName>
                                        </p:attrNameLst>
                                      </p:cBhvr>
                                      <p:tavLst>
                                        <p:tav tm="0">
                                          <p:val>
                                            <p:strVal val="#ppt_w"/>
                                          </p:val>
                                        </p:tav>
                                        <p:tav tm="100000">
                                          <p:val>
                                            <p:strVal val="#ppt_w"/>
                                          </p:val>
                                        </p:tav>
                                      </p:tavLst>
                                    </p:anim>
                                    <p:anim calcmode="lin" valueType="num">
                                      <p:cBhvr>
                                        <p:cTn id="99" dur="2200" fill="hold"/>
                                        <p:tgtEl>
                                          <p:spTgt spid="266287"/>
                                        </p:tgtEl>
                                        <p:attrNameLst>
                                          <p:attrName>ppt_h</p:attrName>
                                        </p:attrNameLst>
                                      </p:cBhvr>
                                      <p:tavLst>
                                        <p:tav tm="0">
                                          <p:val>
                                            <p:fltVal val="0"/>
                                          </p:val>
                                        </p:tav>
                                        <p:tav tm="100000">
                                          <p:val>
                                            <p:strVal val="#ppt_h"/>
                                          </p:val>
                                        </p:tav>
                                      </p:tavLst>
                                    </p:anim>
                                  </p:childTnLst>
                                </p:cTn>
                              </p:par>
                              <p:par>
                                <p:cTn id="100" presetID="42" presetClass="path" presetSubtype="0" fill="hold" grpId="1" nodeType="withEffect">
                                  <p:stCondLst>
                                    <p:cond delay="12000"/>
                                  </p:stCondLst>
                                  <p:childTnLst>
                                    <p:animMotion origin="layout" path="M 2.22222E-6 -4.44444E-6 L -0.00122 0.30093 " pathEditMode="relative" rAng="0" ptsTypes="AA">
                                      <p:cBhvr>
                                        <p:cTn id="101" dur="5200" fill="hold"/>
                                        <p:tgtEl>
                                          <p:spTgt spid="266287"/>
                                        </p:tgtEl>
                                        <p:attrNameLst>
                                          <p:attrName>ppt_x</p:attrName>
                                          <p:attrName>ppt_y</p:attrName>
                                        </p:attrNameLst>
                                      </p:cBhvr>
                                      <p:rCtr x="-1" y="150"/>
                                    </p:animMotion>
                                  </p:childTnLst>
                                </p:cTn>
                              </p:par>
                              <p:par>
                                <p:cTn id="102" presetID="17" presetClass="exit" presetSubtype="4" fill="hold" grpId="2" nodeType="withEffect">
                                  <p:stCondLst>
                                    <p:cond delay="17200"/>
                                  </p:stCondLst>
                                  <p:childTnLst>
                                    <p:anim calcmode="lin" valueType="num">
                                      <p:cBhvr>
                                        <p:cTn id="103" dur="2200"/>
                                        <p:tgtEl>
                                          <p:spTgt spid="266287"/>
                                        </p:tgtEl>
                                        <p:attrNameLst>
                                          <p:attrName>ppt_x</p:attrName>
                                        </p:attrNameLst>
                                      </p:cBhvr>
                                      <p:tavLst>
                                        <p:tav tm="0">
                                          <p:val>
                                            <p:strVal val="ppt_x"/>
                                          </p:val>
                                        </p:tav>
                                        <p:tav tm="100000">
                                          <p:val>
                                            <p:strVal val="ppt_x"/>
                                          </p:val>
                                        </p:tav>
                                      </p:tavLst>
                                    </p:anim>
                                    <p:anim calcmode="lin" valueType="num">
                                      <p:cBhvr>
                                        <p:cTn id="104" dur="2200"/>
                                        <p:tgtEl>
                                          <p:spTgt spid="266287"/>
                                        </p:tgtEl>
                                        <p:attrNameLst>
                                          <p:attrName>ppt_y</p:attrName>
                                        </p:attrNameLst>
                                      </p:cBhvr>
                                      <p:tavLst>
                                        <p:tav tm="0">
                                          <p:val>
                                            <p:strVal val="ppt_y"/>
                                          </p:val>
                                        </p:tav>
                                        <p:tav tm="100000">
                                          <p:val>
                                            <p:strVal val="ppt_y+ppt_h/2"/>
                                          </p:val>
                                        </p:tav>
                                      </p:tavLst>
                                    </p:anim>
                                    <p:anim calcmode="lin" valueType="num">
                                      <p:cBhvr>
                                        <p:cTn id="105" dur="2200"/>
                                        <p:tgtEl>
                                          <p:spTgt spid="266287"/>
                                        </p:tgtEl>
                                        <p:attrNameLst>
                                          <p:attrName>ppt_w</p:attrName>
                                        </p:attrNameLst>
                                      </p:cBhvr>
                                      <p:tavLst>
                                        <p:tav tm="0">
                                          <p:val>
                                            <p:strVal val="ppt_w"/>
                                          </p:val>
                                        </p:tav>
                                        <p:tav tm="100000">
                                          <p:val>
                                            <p:strVal val="ppt_w"/>
                                          </p:val>
                                        </p:tav>
                                      </p:tavLst>
                                    </p:anim>
                                    <p:anim calcmode="lin" valueType="num">
                                      <p:cBhvr>
                                        <p:cTn id="106" dur="2200"/>
                                        <p:tgtEl>
                                          <p:spTgt spid="266287"/>
                                        </p:tgtEl>
                                        <p:attrNameLst>
                                          <p:attrName>ppt_h</p:attrName>
                                        </p:attrNameLst>
                                      </p:cBhvr>
                                      <p:tavLst>
                                        <p:tav tm="0">
                                          <p:val>
                                            <p:strVal val="ppt_h"/>
                                          </p:val>
                                        </p:tav>
                                        <p:tav tm="100000">
                                          <p:val>
                                            <p:fltVal val="0"/>
                                          </p:val>
                                        </p:tav>
                                      </p:tavLst>
                                    </p:anim>
                                    <p:set>
                                      <p:cBhvr>
                                        <p:cTn id="107" dur="1" fill="hold">
                                          <p:stCondLst>
                                            <p:cond delay="2199"/>
                                          </p:stCondLst>
                                        </p:cTn>
                                        <p:tgtEl>
                                          <p:spTgt spid="2662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7" grpId="0" animBg="1"/>
      <p:bldP spid="266267" grpId="1" animBg="1"/>
      <p:bldP spid="266267" grpId="2" animBg="1"/>
      <p:bldP spid="266268" grpId="0" animBg="1"/>
      <p:bldP spid="266268" grpId="1" animBg="1"/>
      <p:bldP spid="266268" grpId="2" animBg="1"/>
      <p:bldP spid="266269" grpId="0" animBg="1"/>
      <p:bldP spid="266269" grpId="1" animBg="1"/>
      <p:bldP spid="266269" grpId="2" animBg="1"/>
      <p:bldP spid="266284" grpId="0" animBg="1"/>
      <p:bldP spid="266284" grpId="1" animBg="1"/>
      <p:bldP spid="266284" grpId="2" animBg="1"/>
      <p:bldP spid="266285" grpId="0" animBg="1"/>
      <p:bldP spid="266285" grpId="1" animBg="1"/>
      <p:bldP spid="266285" grpId="2" animBg="1"/>
      <p:bldP spid="266286" grpId="0" animBg="1"/>
      <p:bldP spid="266286" grpId="1" animBg="1"/>
      <p:bldP spid="266286" grpId="2" animBg="1"/>
      <p:bldP spid="266287" grpId="0" animBg="1"/>
      <p:bldP spid="266287" grpId="1" animBg="1"/>
      <p:bldP spid="266287"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Content Placeholder 37"/>
          <p:cNvSpPr>
            <a:spLocks noGrp="1"/>
          </p:cNvSpPr>
          <p:nvPr>
            <p:ph idx="1"/>
          </p:nvPr>
        </p:nvSpPr>
        <p:spPr>
          <a:xfrm>
            <a:off x="1" y="1103870"/>
            <a:ext cx="9028670" cy="2281881"/>
          </a:xfrm>
        </p:spPr>
        <p:txBody>
          <a:bodyPr>
            <a:normAutofit fontScale="70000" lnSpcReduction="20000"/>
          </a:bodyPr>
          <a:lstStyle/>
          <a:p>
            <a:r>
              <a:rPr lang="en-US" dirty="0" smtClean="0"/>
              <a:t>Standard BPMs give intensity signals which need to be subtracted to obtain a difference which is then proportional to position</a:t>
            </a:r>
          </a:p>
          <a:p>
            <a:pPr lvl="1"/>
            <a:r>
              <a:rPr lang="en-US" dirty="0" smtClean="0"/>
              <a:t>Difficult to do electronically without some of the intensity information leaking through</a:t>
            </a:r>
          </a:p>
          <a:p>
            <a:pPr lvl="2"/>
            <a:r>
              <a:rPr lang="en-US" dirty="0" smtClean="0"/>
              <a:t>When looking for small differences this leakage can dominate the measurement</a:t>
            </a:r>
          </a:p>
          <a:p>
            <a:pPr lvl="2"/>
            <a:r>
              <a:rPr lang="en-US" dirty="0" smtClean="0"/>
              <a:t>Typically 40-80dB (100 to 10000 in V) rejection </a:t>
            </a:r>
            <a:r>
              <a:rPr lang="en-US" dirty="0" smtClean="0">
                <a:sym typeface="Symbol"/>
              </a:rPr>
              <a:t> tens </a:t>
            </a:r>
            <a:r>
              <a:rPr lang="en-US" dirty="0" smtClean="0"/>
              <a:t>micron resolution for typical apertures</a:t>
            </a:r>
          </a:p>
          <a:p>
            <a:r>
              <a:rPr lang="en-US" dirty="0" smtClean="0"/>
              <a:t>Solution – cavity BPMs allowing sub micron resolution</a:t>
            </a:r>
          </a:p>
          <a:p>
            <a:pPr lvl="1"/>
            <a:r>
              <a:rPr lang="en-US" dirty="0" smtClean="0"/>
              <a:t>Design the detector to collect only the difference signal</a:t>
            </a:r>
          </a:p>
          <a:p>
            <a:pPr lvl="2"/>
            <a:r>
              <a:rPr lang="en-US" dirty="0" smtClean="0"/>
              <a:t>Dipole Mode TM</a:t>
            </a:r>
            <a:r>
              <a:rPr lang="en-US" baseline="-25000" dirty="0" smtClean="0"/>
              <a:t>11</a:t>
            </a:r>
            <a:r>
              <a:rPr lang="en-US" dirty="0" smtClean="0"/>
              <a:t> proportional to position &amp; shifted in frequency with respect to monopole mode</a:t>
            </a:r>
          </a:p>
          <a:p>
            <a:endParaRPr lang="en-US" dirty="0"/>
          </a:p>
        </p:txBody>
      </p:sp>
      <p:sp>
        <p:nvSpPr>
          <p:cNvPr id="29700" name="Rectangle 4"/>
          <p:cNvSpPr>
            <a:spLocks noGrp="1" noChangeArrowheads="1"/>
          </p:cNvSpPr>
          <p:nvPr>
            <p:ph type="title"/>
          </p:nvPr>
        </p:nvSpPr>
        <p:spPr>
          <a:xfrm>
            <a:off x="812801" y="35555"/>
            <a:ext cx="8232346" cy="944746"/>
          </a:xfrm>
        </p:spPr>
        <p:txBody>
          <a:bodyPr/>
          <a:lstStyle/>
          <a:p>
            <a:r>
              <a:rPr lang="en-US" dirty="0" smtClean="0"/>
              <a:t>Improving the Precision for Next Generation Accelerators</a:t>
            </a:r>
            <a:endParaRPr lang="en-US" dirty="0"/>
          </a:p>
        </p:txBody>
      </p:sp>
      <p:sp>
        <p:nvSpPr>
          <p:cNvPr id="40" name="Footer Placeholder 39"/>
          <p:cNvSpPr>
            <a:spLocks noGrp="1"/>
          </p:cNvSpPr>
          <p:nvPr>
            <p:ph type="ftr" sz="quarter" idx="10"/>
          </p:nvPr>
        </p:nvSpPr>
        <p:spPr/>
        <p:txBody>
          <a:bodyPr/>
          <a:lstStyle/>
          <a:p>
            <a:pPr algn="ctr">
              <a:defRPr/>
            </a:pPr>
            <a:r>
              <a:rPr lang="en-US" smtClean="0"/>
              <a:t>Caspers Stockholm 2014 el.mag PU+kicker structures</a:t>
            </a:r>
            <a:endParaRPr lang="en-US" dirty="0"/>
          </a:p>
        </p:txBody>
      </p:sp>
      <p:sp>
        <p:nvSpPr>
          <p:cNvPr id="50" name="Rectangle 49"/>
          <p:cNvSpPr/>
          <p:nvPr/>
        </p:nvSpPr>
        <p:spPr bwMode="auto">
          <a:xfrm>
            <a:off x="1432094" y="3287544"/>
            <a:ext cx="6410328" cy="3368693"/>
          </a:xfrm>
          <a:prstGeom prst="rect">
            <a:avLst/>
          </a:prstGeom>
          <a:solidFill>
            <a:srgbClr val="FFFFFF"/>
          </a:solidFill>
          <a:ln w="317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37" name="Group 59"/>
          <p:cNvGrpSpPr>
            <a:grpSpLocks/>
          </p:cNvGrpSpPr>
          <p:nvPr/>
        </p:nvGrpSpPr>
        <p:grpSpPr bwMode="auto">
          <a:xfrm>
            <a:off x="1476779" y="3302759"/>
            <a:ext cx="6070433" cy="3276586"/>
            <a:chOff x="6055" y="1253"/>
            <a:chExt cx="4218" cy="2475"/>
          </a:xfrm>
        </p:grpSpPr>
        <p:grpSp>
          <p:nvGrpSpPr>
            <p:cNvPr id="39" name="Group 21"/>
            <p:cNvGrpSpPr>
              <a:grpSpLocks/>
            </p:cNvGrpSpPr>
            <p:nvPr/>
          </p:nvGrpSpPr>
          <p:grpSpPr bwMode="auto">
            <a:xfrm>
              <a:off x="6055" y="1253"/>
              <a:ext cx="4218" cy="2306"/>
              <a:chOff x="2960" y="1026"/>
              <a:chExt cx="2800" cy="1515"/>
            </a:xfrm>
          </p:grpSpPr>
          <p:pic>
            <p:nvPicPr>
              <p:cNvPr id="63" name="Picture 12" descr="resonator_movie_v2_voltage14_lin"/>
              <p:cNvPicPr>
                <a:picLocks noChangeAspect="1" noChangeArrowheads="1"/>
              </p:cNvPicPr>
              <p:nvPr/>
            </p:nvPicPr>
            <p:blipFill>
              <a:blip r:embed="rId3" cstate="print"/>
              <a:srcRect/>
              <a:stretch>
                <a:fillRect/>
              </a:stretch>
            </p:blipFill>
            <p:spPr bwMode="auto">
              <a:xfrm>
                <a:off x="2960" y="1026"/>
                <a:ext cx="2800" cy="1515"/>
              </a:xfrm>
              <a:prstGeom prst="rect">
                <a:avLst/>
              </a:prstGeom>
              <a:noFill/>
              <a:ln/>
              <a:effectLst/>
            </p:spPr>
          </p:pic>
          <p:sp>
            <p:nvSpPr>
              <p:cNvPr id="64" name="Rectangle 14"/>
              <p:cNvSpPr>
                <a:spLocks noChangeArrowheads="1"/>
              </p:cNvSpPr>
              <p:nvPr/>
            </p:nvSpPr>
            <p:spPr bwMode="auto">
              <a:xfrm>
                <a:off x="4105" y="2432"/>
                <a:ext cx="544" cy="91"/>
              </a:xfrm>
              <a:prstGeom prst="rect">
                <a:avLst/>
              </a:prstGeom>
              <a:solidFill>
                <a:schemeClr val="tx1"/>
              </a:solidFill>
              <a:ln w="9525">
                <a:noFill/>
                <a:miter lim="800000"/>
                <a:headEnd/>
                <a:tailEnd/>
              </a:ln>
              <a:effectLst/>
            </p:spPr>
            <p:txBody>
              <a:bodyPr wrap="none" anchor="ctr"/>
              <a:lstStyle/>
              <a:p>
                <a:endParaRPr lang="en-US"/>
              </a:p>
            </p:txBody>
          </p:sp>
          <p:sp>
            <p:nvSpPr>
              <p:cNvPr id="65" name="Rectangle 15"/>
              <p:cNvSpPr>
                <a:spLocks noChangeArrowheads="1"/>
              </p:cNvSpPr>
              <p:nvPr/>
            </p:nvSpPr>
            <p:spPr bwMode="auto">
              <a:xfrm>
                <a:off x="5511" y="1162"/>
                <a:ext cx="182" cy="182"/>
              </a:xfrm>
              <a:prstGeom prst="rect">
                <a:avLst/>
              </a:prstGeom>
              <a:solidFill>
                <a:schemeClr val="tx1"/>
              </a:solidFill>
              <a:ln w="9525">
                <a:noFill/>
                <a:miter lim="800000"/>
                <a:headEnd/>
                <a:tailEnd/>
              </a:ln>
              <a:effectLst/>
            </p:spPr>
            <p:txBody>
              <a:bodyPr wrap="none" anchor="ctr"/>
              <a:lstStyle/>
              <a:p>
                <a:endParaRPr lang="en-US"/>
              </a:p>
            </p:txBody>
          </p:sp>
          <p:sp>
            <p:nvSpPr>
              <p:cNvPr id="66" name="Rectangle 16"/>
              <p:cNvSpPr>
                <a:spLocks noChangeArrowheads="1"/>
              </p:cNvSpPr>
              <p:nvPr/>
            </p:nvSpPr>
            <p:spPr bwMode="auto">
              <a:xfrm>
                <a:off x="4014" y="1071"/>
                <a:ext cx="726" cy="136"/>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17"/>
              <p:cNvSpPr txBox="1">
                <a:spLocks noChangeArrowheads="1"/>
              </p:cNvSpPr>
              <p:nvPr/>
            </p:nvSpPr>
            <p:spPr bwMode="auto">
              <a:xfrm>
                <a:off x="5103" y="2387"/>
                <a:ext cx="265" cy="101"/>
              </a:xfrm>
              <a:prstGeom prst="rect">
                <a:avLst/>
              </a:prstGeom>
              <a:noFill/>
              <a:ln w="9525">
                <a:noFill/>
                <a:miter lim="800000"/>
                <a:headEnd/>
                <a:tailEnd/>
              </a:ln>
              <a:effectLst/>
            </p:spPr>
            <p:txBody>
              <a:bodyPr wrap="none">
                <a:spAutoFit/>
              </a:bodyPr>
              <a:lstStyle/>
              <a:p>
                <a:r>
                  <a:rPr lang="en-US" sz="1000"/>
                  <a:t>f / GHz</a:t>
                </a:r>
              </a:p>
            </p:txBody>
          </p:sp>
          <p:sp>
            <p:nvSpPr>
              <p:cNvPr id="68" name="Text Box 18"/>
              <p:cNvSpPr txBox="1">
                <a:spLocks noChangeArrowheads="1"/>
              </p:cNvSpPr>
              <p:nvPr/>
            </p:nvSpPr>
            <p:spPr bwMode="auto">
              <a:xfrm rot="-5400000">
                <a:off x="3009" y="1371"/>
                <a:ext cx="211" cy="102"/>
              </a:xfrm>
              <a:prstGeom prst="rect">
                <a:avLst/>
              </a:prstGeom>
              <a:noFill/>
              <a:ln w="9525">
                <a:noFill/>
                <a:miter lim="800000"/>
                <a:headEnd/>
                <a:tailEnd/>
              </a:ln>
              <a:effectLst/>
            </p:spPr>
            <p:txBody>
              <a:bodyPr wrap="none">
                <a:spAutoFit/>
              </a:bodyPr>
              <a:lstStyle/>
              <a:p>
                <a:r>
                  <a:rPr lang="en-US" sz="1000"/>
                  <a:t>U / V</a:t>
                </a:r>
              </a:p>
            </p:txBody>
          </p:sp>
        </p:grpSp>
        <p:sp>
          <p:nvSpPr>
            <p:cNvPr id="52" name="Text Box 23"/>
            <p:cNvSpPr txBox="1">
              <a:spLocks noChangeArrowheads="1"/>
            </p:cNvSpPr>
            <p:nvPr/>
          </p:nvSpPr>
          <p:spPr bwMode="auto">
            <a:xfrm>
              <a:off x="7336" y="1267"/>
              <a:ext cx="1483" cy="279"/>
            </a:xfrm>
            <a:prstGeom prst="rect">
              <a:avLst/>
            </a:prstGeom>
            <a:solidFill>
              <a:schemeClr val="tx1"/>
            </a:solidFill>
            <a:ln w="9525">
              <a:noFill/>
              <a:miter lim="800000"/>
              <a:headEnd/>
              <a:tailEnd/>
            </a:ln>
            <a:effectLst/>
          </p:spPr>
          <p:txBody>
            <a:bodyPr wrap="none">
              <a:spAutoFit/>
            </a:bodyPr>
            <a:lstStyle/>
            <a:p>
              <a:r>
                <a:rPr lang="en-US" dirty="0">
                  <a:solidFill>
                    <a:schemeClr val="bg1"/>
                  </a:solidFill>
                </a:rPr>
                <a:t>Frequency Domain</a:t>
              </a:r>
            </a:p>
          </p:txBody>
        </p:sp>
        <p:grpSp>
          <p:nvGrpSpPr>
            <p:cNvPr id="53" name="Group 58"/>
            <p:cNvGrpSpPr>
              <a:grpSpLocks/>
            </p:cNvGrpSpPr>
            <p:nvPr/>
          </p:nvGrpSpPr>
          <p:grpSpPr bwMode="auto">
            <a:xfrm>
              <a:off x="6736" y="1525"/>
              <a:ext cx="3039" cy="2203"/>
              <a:chOff x="1066" y="1316"/>
              <a:chExt cx="3039" cy="2203"/>
            </a:xfrm>
          </p:grpSpPr>
          <p:sp>
            <p:nvSpPr>
              <p:cNvPr id="54" name="Text Box 42"/>
              <p:cNvSpPr txBox="1">
                <a:spLocks noChangeArrowheads="1"/>
              </p:cNvSpPr>
              <p:nvPr/>
            </p:nvSpPr>
            <p:spPr bwMode="auto">
              <a:xfrm>
                <a:off x="1906" y="1316"/>
                <a:ext cx="415" cy="212"/>
              </a:xfrm>
              <a:prstGeom prst="rect">
                <a:avLst/>
              </a:prstGeom>
              <a:noFill/>
              <a:ln w="9525">
                <a:noFill/>
                <a:miter lim="800000"/>
                <a:headEnd/>
                <a:tailEnd/>
              </a:ln>
              <a:effectLst/>
            </p:spPr>
            <p:txBody>
              <a:bodyPr wrap="none">
                <a:spAutoFit/>
              </a:bodyPr>
              <a:lstStyle/>
              <a:p>
                <a:r>
                  <a:rPr lang="en-US" sz="1600"/>
                  <a:t>TM</a:t>
                </a:r>
                <a:r>
                  <a:rPr lang="en-US" sz="1600" baseline="-25000"/>
                  <a:t>01</a:t>
                </a:r>
              </a:p>
            </p:txBody>
          </p:sp>
          <p:sp>
            <p:nvSpPr>
              <p:cNvPr id="55" name="Text Box 43"/>
              <p:cNvSpPr txBox="1">
                <a:spLocks noChangeArrowheads="1"/>
              </p:cNvSpPr>
              <p:nvPr/>
            </p:nvSpPr>
            <p:spPr bwMode="auto">
              <a:xfrm>
                <a:off x="2472" y="2627"/>
                <a:ext cx="415" cy="212"/>
              </a:xfrm>
              <a:prstGeom prst="rect">
                <a:avLst/>
              </a:prstGeom>
              <a:noFill/>
              <a:ln w="9525">
                <a:noFill/>
                <a:miter lim="800000"/>
                <a:headEnd/>
                <a:tailEnd/>
              </a:ln>
              <a:effectLst/>
            </p:spPr>
            <p:txBody>
              <a:bodyPr wrap="none">
                <a:spAutoFit/>
              </a:bodyPr>
              <a:lstStyle/>
              <a:p>
                <a:r>
                  <a:rPr lang="en-US" sz="1600"/>
                  <a:t>TM</a:t>
                </a:r>
                <a:r>
                  <a:rPr lang="en-US" sz="1600" baseline="-25000"/>
                  <a:t>11</a:t>
                </a:r>
              </a:p>
            </p:txBody>
          </p:sp>
          <p:sp>
            <p:nvSpPr>
              <p:cNvPr id="56" name="Text Box 44"/>
              <p:cNvSpPr txBox="1">
                <a:spLocks noChangeArrowheads="1"/>
              </p:cNvSpPr>
              <p:nvPr/>
            </p:nvSpPr>
            <p:spPr bwMode="auto">
              <a:xfrm>
                <a:off x="3559" y="2150"/>
                <a:ext cx="415" cy="212"/>
              </a:xfrm>
              <a:prstGeom prst="rect">
                <a:avLst/>
              </a:prstGeom>
              <a:noFill/>
              <a:ln w="9525">
                <a:noFill/>
                <a:miter lim="800000"/>
                <a:headEnd/>
                <a:tailEnd/>
              </a:ln>
              <a:effectLst/>
            </p:spPr>
            <p:txBody>
              <a:bodyPr wrap="none">
                <a:spAutoFit/>
              </a:bodyPr>
              <a:lstStyle/>
              <a:p>
                <a:r>
                  <a:rPr lang="en-US" sz="1600"/>
                  <a:t>TM</a:t>
                </a:r>
                <a:r>
                  <a:rPr lang="en-US" sz="1600" baseline="-25000"/>
                  <a:t>02</a:t>
                </a:r>
              </a:p>
            </p:txBody>
          </p:sp>
          <p:sp>
            <p:nvSpPr>
              <p:cNvPr id="57" name="Text Box 46"/>
              <p:cNvSpPr txBox="1">
                <a:spLocks noChangeArrowheads="1"/>
              </p:cNvSpPr>
              <p:nvPr/>
            </p:nvSpPr>
            <p:spPr bwMode="auto">
              <a:xfrm>
                <a:off x="1814" y="3263"/>
                <a:ext cx="426" cy="256"/>
              </a:xfrm>
              <a:prstGeom prst="rect">
                <a:avLst/>
              </a:prstGeom>
              <a:noFill/>
              <a:ln w="9525">
                <a:noFill/>
                <a:miter lim="800000"/>
                <a:headEnd/>
                <a:tailEnd/>
              </a:ln>
              <a:effectLst/>
            </p:spPr>
            <p:txBody>
              <a:bodyPr wrap="none">
                <a:spAutoFit/>
              </a:bodyPr>
              <a:lstStyle/>
              <a:p>
                <a:r>
                  <a:rPr lang="en-US" sz="1600" i="1" dirty="0">
                    <a:solidFill>
                      <a:schemeClr val="bg2"/>
                    </a:solidFill>
                  </a:rPr>
                  <a:t>U~Q</a:t>
                </a:r>
              </a:p>
            </p:txBody>
          </p:sp>
          <p:sp>
            <p:nvSpPr>
              <p:cNvPr id="58" name="Text Box 47"/>
              <p:cNvSpPr txBox="1">
                <a:spLocks noChangeArrowheads="1"/>
              </p:cNvSpPr>
              <p:nvPr/>
            </p:nvSpPr>
            <p:spPr bwMode="auto">
              <a:xfrm>
                <a:off x="2471" y="3263"/>
                <a:ext cx="474" cy="256"/>
              </a:xfrm>
              <a:prstGeom prst="rect">
                <a:avLst/>
              </a:prstGeom>
              <a:noFill/>
              <a:ln w="9525">
                <a:noFill/>
                <a:miter lim="800000"/>
                <a:headEnd/>
                <a:tailEnd/>
              </a:ln>
              <a:effectLst/>
            </p:spPr>
            <p:txBody>
              <a:bodyPr wrap="none">
                <a:spAutoFit/>
              </a:bodyPr>
              <a:lstStyle/>
              <a:p>
                <a:r>
                  <a:rPr lang="en-US" sz="1600" i="1">
                    <a:solidFill>
                      <a:schemeClr val="bg2"/>
                    </a:solidFill>
                  </a:rPr>
                  <a:t>U~Qr</a:t>
                </a:r>
              </a:p>
            </p:txBody>
          </p:sp>
          <p:sp>
            <p:nvSpPr>
              <p:cNvPr id="59" name="Text Box 48"/>
              <p:cNvSpPr txBox="1">
                <a:spLocks noChangeArrowheads="1"/>
              </p:cNvSpPr>
              <p:nvPr/>
            </p:nvSpPr>
            <p:spPr bwMode="auto">
              <a:xfrm>
                <a:off x="3554" y="3263"/>
                <a:ext cx="426" cy="256"/>
              </a:xfrm>
              <a:prstGeom prst="rect">
                <a:avLst/>
              </a:prstGeom>
              <a:noFill/>
              <a:ln w="9525">
                <a:noFill/>
                <a:miter lim="800000"/>
                <a:headEnd/>
                <a:tailEnd/>
              </a:ln>
              <a:effectLst/>
            </p:spPr>
            <p:txBody>
              <a:bodyPr wrap="none">
                <a:spAutoFit/>
              </a:bodyPr>
              <a:lstStyle/>
              <a:p>
                <a:r>
                  <a:rPr lang="en-US" sz="1600" i="1" dirty="0">
                    <a:solidFill>
                      <a:schemeClr val="bg2"/>
                    </a:solidFill>
                  </a:rPr>
                  <a:t>U~Q</a:t>
                </a:r>
              </a:p>
            </p:txBody>
          </p:sp>
          <p:pic>
            <p:nvPicPr>
              <p:cNvPr id="60" name="Picture 55" descr="resonator_movie_v2_06"/>
              <p:cNvPicPr>
                <a:picLocks noChangeAspect="1" noChangeArrowheads="1" noCrop="1"/>
              </p:cNvPicPr>
              <p:nvPr/>
            </p:nvPicPr>
            <p:blipFill>
              <a:blip cstate="print"/>
              <a:srcRect/>
              <a:stretch>
                <a:fillRect/>
              </a:stretch>
            </p:blipFill>
            <p:spPr bwMode="auto">
              <a:xfrm>
                <a:off x="1066" y="1661"/>
                <a:ext cx="873" cy="471"/>
              </a:xfrm>
              <a:prstGeom prst="rect">
                <a:avLst/>
              </a:prstGeom>
              <a:noFill/>
            </p:spPr>
          </p:pic>
          <p:pic>
            <p:nvPicPr>
              <p:cNvPr id="61" name="Picture 56" descr="resonator_movie_v2_09"/>
              <p:cNvPicPr>
                <a:picLocks noChangeAspect="1" noChangeArrowheads="1" noCrop="1"/>
              </p:cNvPicPr>
              <p:nvPr/>
            </p:nvPicPr>
            <p:blipFill>
              <a:blip cstate="print"/>
              <a:srcRect/>
              <a:stretch>
                <a:fillRect/>
              </a:stretch>
            </p:blipFill>
            <p:spPr bwMode="auto">
              <a:xfrm>
                <a:off x="2200" y="1616"/>
                <a:ext cx="953" cy="516"/>
              </a:xfrm>
              <a:prstGeom prst="rect">
                <a:avLst/>
              </a:prstGeom>
              <a:noFill/>
            </p:spPr>
          </p:pic>
          <p:pic>
            <p:nvPicPr>
              <p:cNvPr id="62" name="Picture 57" descr="resonator_movie_v2_10"/>
              <p:cNvPicPr>
                <a:picLocks noChangeAspect="1" noChangeArrowheads="1" noCrop="1"/>
              </p:cNvPicPr>
              <p:nvPr/>
            </p:nvPicPr>
            <p:blipFill>
              <a:blip cstate="print"/>
              <a:srcRect/>
              <a:stretch>
                <a:fillRect/>
              </a:stretch>
            </p:blipFill>
            <p:spPr bwMode="auto">
              <a:xfrm>
                <a:off x="3152" y="1661"/>
                <a:ext cx="953" cy="515"/>
              </a:xfrm>
              <a:prstGeom prst="rect">
                <a:avLst/>
              </a:prstGeom>
              <a:noFill/>
            </p:spPr>
          </p:pic>
        </p:grpSp>
      </p:grpSp>
      <p:sp>
        <p:nvSpPr>
          <p:cNvPr id="41" name="TextBox 40"/>
          <p:cNvSpPr txBox="1"/>
          <p:nvPr/>
        </p:nvSpPr>
        <p:spPr>
          <a:xfrm>
            <a:off x="1260389" y="6206533"/>
            <a:ext cx="2044110" cy="458224"/>
          </a:xfrm>
          <a:prstGeom prst="rect">
            <a:avLst/>
          </a:prstGeom>
          <a:noFill/>
        </p:spPr>
        <p:txBody>
          <a:bodyPr wrap="square" rtlCol="0">
            <a:spAutoFit/>
          </a:bodyPr>
          <a:lstStyle/>
          <a:p>
            <a:r>
              <a:rPr lang="en-US" sz="1200" dirty="0" smtClean="0">
                <a:solidFill>
                  <a:schemeClr val="bg1"/>
                </a:solidFill>
              </a:rPr>
              <a:t>Courtesy of D. Lipka,</a:t>
            </a:r>
          </a:p>
          <a:p>
            <a:r>
              <a:rPr lang="en-US" sz="1200" dirty="0" smtClean="0">
                <a:solidFill>
                  <a:schemeClr val="bg1"/>
                </a:solidFill>
              </a:rPr>
              <a:t>DESY, Hamburg</a:t>
            </a:r>
          </a:p>
        </p:txBody>
      </p:sp>
      <p:pic>
        <p:nvPicPr>
          <p:cNvPr id="44" name="Picture 56" descr="resonator_movie_v2_09"/>
          <p:cNvPicPr>
            <a:picLocks noChangeAspect="1" noChangeArrowheads="1" noCrop="1"/>
          </p:cNvPicPr>
          <p:nvPr/>
        </p:nvPicPr>
        <p:blipFill>
          <a:blip cstate="print"/>
          <a:srcRect/>
          <a:stretch>
            <a:fillRect/>
          </a:stretch>
        </p:blipFill>
        <p:spPr bwMode="auto">
          <a:xfrm>
            <a:off x="4019174" y="3940696"/>
            <a:ext cx="1603706" cy="868323"/>
          </a:xfrm>
          <a:prstGeom prst="rect">
            <a:avLst/>
          </a:prstGeom>
          <a:noFill/>
        </p:spPr>
      </p:pic>
      <p:pic>
        <p:nvPicPr>
          <p:cNvPr id="29" name="Picture 55" descr="resonator_movie_v2_06"/>
          <p:cNvPicPr>
            <a:picLocks noChangeAspect="1" noChangeArrowheads="1" noCrop="1"/>
          </p:cNvPicPr>
          <p:nvPr/>
        </p:nvPicPr>
        <p:blipFill>
          <a:blip cstate="print"/>
          <a:srcRect/>
          <a:stretch>
            <a:fillRect/>
          </a:stretch>
        </p:blipFill>
        <p:spPr bwMode="auto">
          <a:xfrm>
            <a:off x="2162081" y="3927975"/>
            <a:ext cx="1724925" cy="930630"/>
          </a:xfrm>
          <a:prstGeom prst="rect">
            <a:avLst/>
          </a:prstGeom>
          <a:noFill/>
        </p:spPr>
      </p:pic>
      <p:pic>
        <p:nvPicPr>
          <p:cNvPr id="31" name="Picture 57" descr="resonator_movie_v2_10"/>
          <p:cNvPicPr>
            <a:picLocks noChangeAspect="1" noChangeArrowheads="1" noCrop="1"/>
          </p:cNvPicPr>
          <p:nvPr/>
        </p:nvPicPr>
        <p:blipFill>
          <a:blip cstate="print"/>
          <a:srcRect/>
          <a:stretch>
            <a:fillRect/>
          </a:stretch>
        </p:blipFill>
        <p:spPr bwMode="auto">
          <a:xfrm>
            <a:off x="5312041" y="3916911"/>
            <a:ext cx="1591062" cy="859808"/>
          </a:xfrm>
          <a:prstGeom prst="rect">
            <a:avLst/>
          </a:prstGeom>
          <a:noFill/>
        </p:spPr>
      </p:pic>
      <p:sp>
        <p:nvSpPr>
          <p:cNvPr id="30" name="Text Box 42"/>
          <p:cNvSpPr txBox="1">
            <a:spLocks noChangeArrowheads="1"/>
          </p:cNvSpPr>
          <p:nvPr/>
        </p:nvSpPr>
        <p:spPr bwMode="auto">
          <a:xfrm>
            <a:off x="3631872" y="3694212"/>
            <a:ext cx="631904" cy="338554"/>
          </a:xfrm>
          <a:prstGeom prst="rect">
            <a:avLst/>
          </a:prstGeom>
          <a:noFill/>
          <a:ln w="9525">
            <a:noFill/>
            <a:miter lim="800000"/>
            <a:headEnd/>
            <a:tailEnd/>
          </a:ln>
          <a:effectLst/>
        </p:spPr>
        <p:txBody>
          <a:bodyPr wrap="none">
            <a:spAutoFit/>
          </a:bodyPr>
          <a:lstStyle/>
          <a:p>
            <a:r>
              <a:rPr lang="en-US" sz="1600">
                <a:solidFill>
                  <a:schemeClr val="bg1"/>
                </a:solidFill>
              </a:rPr>
              <a:t>TM</a:t>
            </a:r>
            <a:r>
              <a:rPr lang="en-US" sz="1600" baseline="-25000">
                <a:solidFill>
                  <a:schemeClr val="bg1"/>
                </a:solidFill>
              </a:rPr>
              <a:t>01</a:t>
            </a:r>
          </a:p>
        </p:txBody>
      </p:sp>
      <p:sp>
        <p:nvSpPr>
          <p:cNvPr id="32" name="Text Box 43"/>
          <p:cNvSpPr txBox="1">
            <a:spLocks noChangeArrowheads="1"/>
          </p:cNvSpPr>
          <p:nvPr/>
        </p:nvSpPr>
        <p:spPr bwMode="auto">
          <a:xfrm>
            <a:off x="4603703" y="5420577"/>
            <a:ext cx="621772" cy="338554"/>
          </a:xfrm>
          <a:prstGeom prst="rect">
            <a:avLst/>
          </a:prstGeom>
          <a:noFill/>
          <a:ln w="9525">
            <a:noFill/>
            <a:miter lim="800000"/>
            <a:headEnd/>
            <a:tailEnd/>
          </a:ln>
          <a:effectLst/>
        </p:spPr>
        <p:txBody>
          <a:bodyPr wrap="none">
            <a:spAutoFit/>
          </a:bodyPr>
          <a:lstStyle/>
          <a:p>
            <a:r>
              <a:rPr lang="en-US" sz="1600" dirty="0">
                <a:solidFill>
                  <a:schemeClr val="bg1"/>
                </a:solidFill>
              </a:rPr>
              <a:t>TM</a:t>
            </a:r>
            <a:r>
              <a:rPr lang="en-US" sz="1600" baseline="-25000" dirty="0">
                <a:solidFill>
                  <a:schemeClr val="bg1"/>
                </a:solidFill>
              </a:rPr>
              <a:t>11</a:t>
            </a:r>
          </a:p>
        </p:txBody>
      </p:sp>
      <p:sp>
        <p:nvSpPr>
          <p:cNvPr id="33" name="Text Box 44"/>
          <p:cNvSpPr txBox="1">
            <a:spLocks noChangeArrowheads="1"/>
          </p:cNvSpPr>
          <p:nvPr/>
        </p:nvSpPr>
        <p:spPr bwMode="auto">
          <a:xfrm>
            <a:off x="6187764" y="4827090"/>
            <a:ext cx="631904" cy="338554"/>
          </a:xfrm>
          <a:prstGeom prst="rect">
            <a:avLst/>
          </a:prstGeom>
          <a:noFill/>
          <a:ln w="9525">
            <a:noFill/>
            <a:miter lim="800000"/>
            <a:headEnd/>
            <a:tailEnd/>
          </a:ln>
          <a:effectLst/>
        </p:spPr>
        <p:txBody>
          <a:bodyPr wrap="none">
            <a:spAutoFit/>
          </a:bodyPr>
          <a:lstStyle/>
          <a:p>
            <a:r>
              <a:rPr lang="en-US" sz="1600" dirty="0">
                <a:solidFill>
                  <a:schemeClr val="bg1"/>
                </a:solidFill>
              </a:rPr>
              <a:t>TM</a:t>
            </a:r>
            <a:r>
              <a:rPr lang="en-US" sz="1600" baseline="-25000" dirty="0">
                <a:solidFill>
                  <a:schemeClr val="bg1"/>
                </a:solidFill>
              </a:rPr>
              <a:t>02</a:t>
            </a:r>
          </a:p>
        </p:txBody>
      </p:sp>
      <p:sp>
        <p:nvSpPr>
          <p:cNvPr id="2" name="Slide Number Placeholder 1"/>
          <p:cNvSpPr>
            <a:spLocks noGrp="1"/>
          </p:cNvSpPr>
          <p:nvPr>
            <p:ph type="sldNum" sz="quarter" idx="4"/>
          </p:nvPr>
        </p:nvSpPr>
        <p:spPr/>
        <p:txBody>
          <a:bodyPr/>
          <a:lstStyle/>
          <a:p>
            <a:fld id="{34F49376-FD19-4F4C-98BC-18BC2C60EF71}" type="slidenum">
              <a:rPr lang="en-US" smtClean="0"/>
              <a:pPr/>
              <a:t>22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8">
                                            <p:txEl>
                                              <p:pRg st="4" end="4"/>
                                            </p:txEl>
                                          </p:spTgt>
                                        </p:tgtEl>
                                        <p:attrNameLst>
                                          <p:attrName>style.visibility</p:attrName>
                                        </p:attrNameLst>
                                      </p:cBhvr>
                                      <p:to>
                                        <p:strVal val="visible"/>
                                      </p:to>
                                    </p:set>
                                    <p:animEffect transition="in" filter="wipe(up)">
                                      <p:cBhvr>
                                        <p:cTn id="7" dur="500"/>
                                        <p:tgtEl>
                                          <p:spTgt spid="38">
                                            <p:txEl>
                                              <p:pRg st="4" end="4"/>
                                            </p:txEl>
                                          </p:spTgt>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8">
                                            <p:txEl>
                                              <p:pRg st="5" end="5"/>
                                            </p:txEl>
                                          </p:spTgt>
                                        </p:tgtEl>
                                        <p:attrNameLst>
                                          <p:attrName>style.visibility</p:attrName>
                                        </p:attrNameLst>
                                      </p:cBhvr>
                                      <p:to>
                                        <p:strVal val="visible"/>
                                      </p:to>
                                    </p:set>
                                    <p:animEffect transition="in" filter="wipe(up)">
                                      <p:cBhvr>
                                        <p:cTn id="10" dur="500"/>
                                        <p:tgtEl>
                                          <p:spTgt spid="38">
                                            <p:txEl>
                                              <p:pRg st="5" end="5"/>
                                            </p:txEl>
                                          </p:spTgt>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8">
                                            <p:txEl>
                                              <p:pRg st="6" end="6"/>
                                            </p:txEl>
                                          </p:spTgt>
                                        </p:tgtEl>
                                        <p:attrNameLst>
                                          <p:attrName>style.visibility</p:attrName>
                                        </p:attrNameLst>
                                      </p:cBhvr>
                                      <p:to>
                                        <p:strVal val="visible"/>
                                      </p:to>
                                    </p:set>
                                    <p:animEffect transition="in" filter="wipe(up)">
                                      <p:cBhvr>
                                        <p:cTn id="13" dur="500"/>
                                        <p:tgtEl>
                                          <p:spTgt spid="38">
                                            <p:txEl>
                                              <p:pRg st="6" end="6"/>
                                            </p:txEl>
                                          </p:spTgt>
                                        </p:tgtEl>
                                      </p:cBhvr>
                                    </p:animEffect>
                                  </p:childTnLst>
                                </p:cTn>
                              </p:par>
                            </p:childTnLst>
                          </p:cTn>
                        </p:par>
                        <p:par>
                          <p:cTn id="14" fill="hold">
                            <p:stCondLst>
                              <p:cond delay="500"/>
                            </p:stCondLst>
                            <p:childTnLst>
                              <p:par>
                                <p:cTn id="15" presetID="1" presetClass="entr" presetSubtype="0"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a:spLocks noGrp="1"/>
          </p:cNvSpPr>
          <p:nvPr>
            <p:ph type="ftr" sz="quarter" idx="10"/>
          </p:nvPr>
        </p:nvSpPr>
        <p:spPr>
          <a:xfrm>
            <a:off x="3494008" y="6593682"/>
            <a:ext cx="4320792" cy="252412"/>
          </a:xfrm>
        </p:spPr>
        <p:txBody>
          <a:bodyPr/>
          <a:lstStyle/>
          <a:p>
            <a:r>
              <a:rPr lang="en-US" dirty="0" smtClean="0"/>
              <a:t>Caspers Stockholm 2014 </a:t>
            </a:r>
            <a:r>
              <a:rPr lang="en-US" dirty="0" err="1" smtClean="0"/>
              <a:t>el.mag</a:t>
            </a:r>
            <a:r>
              <a:rPr lang="en-US" dirty="0" smtClean="0"/>
              <a:t> </a:t>
            </a:r>
            <a:r>
              <a:rPr lang="en-US" dirty="0" err="1" smtClean="0"/>
              <a:t>PU+kicker</a:t>
            </a:r>
            <a:r>
              <a:rPr lang="en-US" dirty="0" smtClean="0"/>
              <a:t> structures</a:t>
            </a:r>
            <a:endParaRPr lang="en-US" dirty="0"/>
          </a:p>
        </p:txBody>
      </p:sp>
      <p:sp>
        <p:nvSpPr>
          <p:cNvPr id="325634" name="Date Placeholder 1"/>
          <p:cNvSpPr txBox="1">
            <a:spLocks noGrp="1"/>
          </p:cNvSpPr>
          <p:nvPr/>
        </p:nvSpPr>
        <p:spPr bwMode="auto">
          <a:xfrm>
            <a:off x="34925" y="6481763"/>
            <a:ext cx="2133600" cy="476250"/>
          </a:xfrm>
          <a:prstGeom prst="rect">
            <a:avLst/>
          </a:prstGeom>
          <a:noFill/>
          <a:ln w="9525">
            <a:noFill/>
            <a:miter lim="800000"/>
            <a:headEnd/>
            <a:tailEnd/>
          </a:ln>
        </p:spPr>
        <p:txBody>
          <a:bodyPr/>
          <a:lstStyle/>
          <a:p>
            <a:pPr algn="l" eaLnBrk="1" hangingPunct="1"/>
            <a:r>
              <a:rPr lang="es-ES" sz="1400" b="1">
                <a:solidFill>
                  <a:schemeClr val="bg1"/>
                </a:solidFill>
              </a:rPr>
              <a:t>26-03-2007</a:t>
            </a:r>
          </a:p>
        </p:txBody>
      </p:sp>
      <p:sp>
        <p:nvSpPr>
          <p:cNvPr id="325635" name="Slide Number Placeholder 3"/>
          <p:cNvSpPr txBox="1">
            <a:spLocks noGrp="1"/>
          </p:cNvSpPr>
          <p:nvPr/>
        </p:nvSpPr>
        <p:spPr bwMode="auto">
          <a:xfrm>
            <a:off x="6659563" y="6481763"/>
            <a:ext cx="2520950" cy="476250"/>
          </a:xfrm>
          <a:prstGeom prst="rect">
            <a:avLst/>
          </a:prstGeom>
          <a:noFill/>
          <a:ln w="9525">
            <a:noFill/>
            <a:miter lim="800000"/>
            <a:headEnd/>
            <a:tailEnd/>
          </a:ln>
        </p:spPr>
        <p:txBody>
          <a:bodyPr/>
          <a:lstStyle/>
          <a:p>
            <a:pPr algn="r" eaLnBrk="1" hangingPunct="1"/>
            <a:fld id="{2FF2687E-79D9-4521-B96A-034ACAD9D351}" type="slidenum">
              <a:rPr lang="es-ES" sz="1400" b="1">
                <a:solidFill>
                  <a:schemeClr val="bg1"/>
                </a:solidFill>
              </a:rPr>
              <a:pPr algn="r" eaLnBrk="1" hangingPunct="1"/>
              <a:t>23</a:t>
            </a:fld>
            <a:endParaRPr lang="es-ES" sz="1400" b="1">
              <a:solidFill>
                <a:schemeClr val="bg1"/>
              </a:solidFill>
            </a:endParaRPr>
          </a:p>
        </p:txBody>
      </p:sp>
      <p:sp>
        <p:nvSpPr>
          <p:cNvPr id="325646" name="Rectangle 14"/>
          <p:cNvSpPr>
            <a:spLocks noGrp="1" noChangeArrowheads="1"/>
          </p:cNvSpPr>
          <p:nvPr>
            <p:ph type="title"/>
          </p:nvPr>
        </p:nvSpPr>
        <p:spPr/>
        <p:txBody>
          <a:bodyPr/>
          <a:lstStyle/>
          <a:p>
            <a:r>
              <a:rPr lang="en-US" sz="3200"/>
              <a:t>Cavity BPMs</a:t>
            </a:r>
          </a:p>
        </p:txBody>
      </p:sp>
      <p:sp>
        <p:nvSpPr>
          <p:cNvPr id="325645" name="Rectangle 13"/>
          <p:cNvSpPr>
            <a:spLocks noGrp="1" noChangeArrowheads="1"/>
          </p:cNvSpPr>
          <p:nvPr>
            <p:ph type="body" idx="4294967295"/>
          </p:nvPr>
        </p:nvSpPr>
        <p:spPr>
          <a:xfrm>
            <a:off x="0" y="838200"/>
            <a:ext cx="4071938" cy="3440113"/>
          </a:xfrm>
        </p:spPr>
        <p:txBody>
          <a:bodyPr/>
          <a:lstStyle/>
          <a:p>
            <a:pPr>
              <a:lnSpc>
                <a:spcPct val="80000"/>
              </a:lnSpc>
            </a:pPr>
            <a:r>
              <a:rPr lang="en-GB" sz="1800"/>
              <a:t>BPM resolution typically limited by problem of taking a difference between large numbers (2 opposing electrodes)</a:t>
            </a:r>
          </a:p>
          <a:p>
            <a:pPr lvl="4">
              <a:lnSpc>
                <a:spcPct val="80000"/>
              </a:lnSpc>
            </a:pPr>
            <a:endParaRPr lang="en-GB" sz="1000"/>
          </a:p>
          <a:p>
            <a:pPr>
              <a:lnSpc>
                <a:spcPct val="80000"/>
              </a:lnSpc>
            </a:pPr>
            <a:r>
              <a:rPr lang="en-GB" sz="1800"/>
              <a:t>Cavity BPMs have different frequency response for fundamental and difference mode</a:t>
            </a:r>
          </a:p>
          <a:p>
            <a:pPr lvl="1">
              <a:lnSpc>
                <a:spcPct val="80000"/>
              </a:lnSpc>
            </a:pPr>
            <a:r>
              <a:rPr lang="en-GB" sz="1600"/>
              <a:t>Aids in fundamental rejection</a:t>
            </a:r>
          </a:p>
          <a:p>
            <a:pPr lvl="1">
              <a:lnSpc>
                <a:spcPct val="80000"/>
              </a:lnSpc>
            </a:pPr>
            <a:r>
              <a:rPr lang="en-GB" sz="1600"/>
              <a:t>Can give sub-micron resolution.</a:t>
            </a:r>
          </a:p>
          <a:p>
            <a:pPr lvl="1">
              <a:lnSpc>
                <a:spcPct val="80000"/>
              </a:lnSpc>
              <a:buFont typeface="Arial" charset="0"/>
              <a:buNone/>
            </a:pPr>
            <a:r>
              <a:rPr lang="en-GB" sz="1600">
                <a:solidFill>
                  <a:schemeClr val="tx1"/>
                </a:solidFill>
              </a:rPr>
              <a:t>BUT:</a:t>
            </a:r>
          </a:p>
          <a:p>
            <a:pPr lvl="1">
              <a:lnSpc>
                <a:spcPct val="80000"/>
              </a:lnSpc>
            </a:pPr>
            <a:r>
              <a:rPr lang="en-GB" sz="1600"/>
              <a:t>Damping time quite high due to intrinsic high Q &gt;&gt;1000</a:t>
            </a:r>
          </a:p>
          <a:p>
            <a:pPr lvl="1">
              <a:lnSpc>
                <a:spcPct val="80000"/>
              </a:lnSpc>
            </a:pPr>
            <a:r>
              <a:rPr lang="en-GB" sz="1600"/>
              <a:t>Poor time resolution (~100ns)</a:t>
            </a:r>
          </a:p>
          <a:p>
            <a:pPr lvl="1">
              <a:lnSpc>
                <a:spcPct val="80000"/>
              </a:lnSpc>
            </a:pPr>
            <a:endParaRPr lang="en-US" sz="1600"/>
          </a:p>
        </p:txBody>
      </p:sp>
      <p:sp>
        <p:nvSpPr>
          <p:cNvPr id="325638" name="Footer Placeholder 2"/>
          <p:cNvSpPr txBox="1">
            <a:spLocks noGrp="1"/>
          </p:cNvSpPr>
          <p:nvPr/>
        </p:nvSpPr>
        <p:spPr bwMode="auto">
          <a:xfrm>
            <a:off x="6227763" y="6453188"/>
            <a:ext cx="1439862" cy="287337"/>
          </a:xfrm>
          <a:prstGeom prst="rect">
            <a:avLst/>
          </a:prstGeom>
          <a:noFill/>
          <a:ln w="9525">
            <a:noFill/>
            <a:miter lim="800000"/>
            <a:headEnd/>
            <a:tailEnd/>
          </a:ln>
        </p:spPr>
        <p:txBody>
          <a:bodyPr/>
          <a:lstStyle/>
          <a:p>
            <a:pPr eaLnBrk="1" hangingPunct="1"/>
            <a:r>
              <a:rPr lang="es-ES" sz="1400" b="1" i="1">
                <a:solidFill>
                  <a:schemeClr val="bg1"/>
                </a:solidFill>
              </a:rPr>
              <a:t>L. S</a:t>
            </a:r>
            <a:r>
              <a:rPr lang="en-US" sz="1400" b="1" i="1">
                <a:solidFill>
                  <a:schemeClr val="bg1"/>
                </a:solidFill>
                <a:cs typeface="Arial" charset="0"/>
              </a:rPr>
              <a:t>ø</a:t>
            </a:r>
            <a:r>
              <a:rPr lang="es-ES" sz="1400" b="1" i="1">
                <a:solidFill>
                  <a:schemeClr val="bg1"/>
                </a:solidFill>
              </a:rPr>
              <a:t>by</a:t>
            </a:r>
          </a:p>
        </p:txBody>
      </p:sp>
      <p:pic>
        <p:nvPicPr>
          <p:cNvPr id="325641" name="Picture 13"/>
          <p:cNvPicPr>
            <a:picLocks noChangeAspect="1" noChangeArrowheads="1"/>
          </p:cNvPicPr>
          <p:nvPr/>
        </p:nvPicPr>
        <p:blipFill>
          <a:blip r:embed="rId2" cstate="print"/>
          <a:srcRect/>
          <a:stretch>
            <a:fillRect/>
          </a:stretch>
        </p:blipFill>
        <p:spPr bwMode="auto">
          <a:xfrm>
            <a:off x="4156075" y="1419225"/>
            <a:ext cx="4987925" cy="4389438"/>
          </a:xfrm>
          <a:prstGeom prst="rect">
            <a:avLst/>
          </a:prstGeom>
          <a:noFill/>
          <a:ln w="9525">
            <a:noFill/>
            <a:miter lim="800000"/>
            <a:headEnd/>
            <a:tailEnd/>
          </a:ln>
        </p:spPr>
      </p:pic>
      <p:pic>
        <p:nvPicPr>
          <p:cNvPr id="325647" name="Picture 11"/>
          <p:cNvPicPr>
            <a:picLocks noChangeAspect="1" noChangeArrowheads="1"/>
          </p:cNvPicPr>
          <p:nvPr/>
        </p:nvPicPr>
        <p:blipFill>
          <a:blip r:embed="rId3" cstate="print"/>
          <a:srcRect/>
          <a:stretch>
            <a:fillRect/>
          </a:stretch>
        </p:blipFill>
        <p:spPr bwMode="auto">
          <a:xfrm>
            <a:off x="254000" y="4197350"/>
            <a:ext cx="3786188"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185981" y="980216"/>
            <a:ext cx="8772040" cy="4041235"/>
          </a:xfrm>
        </p:spPr>
        <p:txBody>
          <a:bodyPr>
            <a:normAutofit fontScale="70000" lnSpcReduction="20000"/>
          </a:bodyPr>
          <a:lstStyle/>
          <a:p>
            <a:r>
              <a:rPr lang="en-US" dirty="0" smtClean="0"/>
              <a:t>Obtain signal using waveguides that only couple to dipole mode</a:t>
            </a:r>
          </a:p>
          <a:p>
            <a:pPr lvl="1"/>
            <a:r>
              <a:rPr lang="en-US" dirty="0" smtClean="0"/>
              <a:t>Further suppression of monopole mode</a:t>
            </a:r>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endParaRPr lang="en-US" dirty="0" smtClean="0"/>
          </a:p>
          <a:p>
            <a:pPr lvl="1">
              <a:buNone/>
            </a:pPr>
            <a:endParaRPr lang="en-US" dirty="0" smtClean="0"/>
          </a:p>
          <a:p>
            <a:r>
              <a:rPr lang="en-US" dirty="0" smtClean="0"/>
              <a:t>Prototype BPM for ILC Final Focus</a:t>
            </a:r>
          </a:p>
          <a:p>
            <a:pPr lvl="1"/>
            <a:r>
              <a:rPr lang="en-US" dirty="0" smtClean="0"/>
              <a:t>Required resolution of 2nm (yes </a:t>
            </a:r>
            <a:r>
              <a:rPr lang="en-US" dirty="0" err="1" smtClean="0"/>
              <a:t>nano</a:t>
            </a:r>
            <a:r>
              <a:rPr lang="en-US" dirty="0" smtClean="0"/>
              <a:t>!) in a 6×12mm diameter beam pipe</a:t>
            </a:r>
          </a:p>
          <a:p>
            <a:pPr lvl="1"/>
            <a:r>
              <a:rPr lang="en-US" dirty="0" smtClean="0"/>
              <a:t>Achieved World Record (so far!) resolution of 8.7nm at ATF2 (KEK, Japan)</a:t>
            </a:r>
            <a:endParaRPr lang="en-US" dirty="0"/>
          </a:p>
        </p:txBody>
      </p:sp>
      <p:sp>
        <p:nvSpPr>
          <p:cNvPr id="52228" name="Rectangle 4"/>
          <p:cNvSpPr>
            <a:spLocks noGrp="1" noChangeArrowheads="1"/>
          </p:cNvSpPr>
          <p:nvPr>
            <p:ph type="title"/>
          </p:nvPr>
        </p:nvSpPr>
        <p:spPr/>
        <p:txBody>
          <a:bodyPr/>
          <a:lstStyle/>
          <a:p>
            <a:r>
              <a:rPr lang="en-US" dirty="0" smtClean="0"/>
              <a:t>Today’s State of the Art BPMs</a:t>
            </a:r>
            <a:endParaRPr lang="en-US" dirty="0"/>
          </a:p>
        </p:txBody>
      </p:sp>
      <p:grpSp>
        <p:nvGrpSpPr>
          <p:cNvPr id="17" name="Group 16"/>
          <p:cNvGrpSpPr/>
          <p:nvPr/>
        </p:nvGrpSpPr>
        <p:grpSpPr>
          <a:xfrm>
            <a:off x="480449" y="1490101"/>
            <a:ext cx="8121112" cy="2496921"/>
            <a:chOff x="-5305" y="3838092"/>
            <a:chExt cx="9149305" cy="2813050"/>
          </a:xfrm>
        </p:grpSpPr>
        <p:grpSp>
          <p:nvGrpSpPr>
            <p:cNvPr id="2" name="Group 8"/>
            <p:cNvGrpSpPr>
              <a:grpSpLocks/>
            </p:cNvGrpSpPr>
            <p:nvPr/>
          </p:nvGrpSpPr>
          <p:grpSpPr bwMode="auto">
            <a:xfrm>
              <a:off x="-5305" y="3838092"/>
              <a:ext cx="5051425" cy="2813050"/>
              <a:chOff x="83" y="1491"/>
              <a:chExt cx="2854" cy="1591"/>
            </a:xfrm>
          </p:grpSpPr>
          <p:pic>
            <p:nvPicPr>
              <p:cNvPr id="52229" name="Picture 5" descr="resonator_movie_v5_waveguide_04"/>
              <p:cNvPicPr>
                <a:picLocks noChangeAspect="1" noChangeArrowheads="1" noCrop="1"/>
              </p:cNvPicPr>
              <p:nvPr/>
            </p:nvPicPr>
            <p:blipFill>
              <a:blip r:embed="rId3" cstate="print"/>
              <a:srcRect/>
              <a:stretch>
                <a:fillRect/>
              </a:stretch>
            </p:blipFill>
            <p:spPr bwMode="auto">
              <a:xfrm>
                <a:off x="83" y="1563"/>
                <a:ext cx="2809" cy="1519"/>
              </a:xfrm>
              <a:prstGeom prst="rect">
                <a:avLst/>
              </a:prstGeom>
              <a:noFill/>
            </p:spPr>
          </p:pic>
          <p:sp>
            <p:nvSpPr>
              <p:cNvPr id="52231" name="Rectangle 7"/>
              <p:cNvSpPr>
                <a:spLocks noChangeArrowheads="1"/>
              </p:cNvSpPr>
              <p:nvPr/>
            </p:nvSpPr>
            <p:spPr bwMode="auto">
              <a:xfrm>
                <a:off x="2519" y="1491"/>
                <a:ext cx="418" cy="954"/>
              </a:xfrm>
              <a:prstGeom prst="rect">
                <a:avLst/>
              </a:prstGeom>
              <a:solidFill>
                <a:schemeClr val="bg1"/>
              </a:solidFill>
              <a:ln w="9525">
                <a:solidFill>
                  <a:schemeClr val="bg1"/>
                </a:solidFill>
                <a:miter lim="800000"/>
                <a:headEnd/>
                <a:tailEnd/>
              </a:ln>
              <a:effectLst/>
            </p:spPr>
            <p:txBody>
              <a:bodyPr wrap="none" anchor="ctr"/>
              <a:lstStyle/>
              <a:p>
                <a:endParaRPr lang="en-US"/>
              </a:p>
            </p:txBody>
          </p:sp>
        </p:grpSp>
        <p:pic>
          <p:nvPicPr>
            <p:cNvPr id="52230" name="Picture 6" descr="resonator_movie_v5_waveguide_03"/>
            <p:cNvPicPr>
              <a:picLocks noChangeAspect="1" noChangeArrowheads="1" noCrop="1"/>
            </p:cNvPicPr>
            <p:nvPr/>
          </p:nvPicPr>
          <p:blipFill>
            <a:blip r:embed="rId4" cstate="print"/>
            <a:srcRect/>
            <a:stretch>
              <a:fillRect/>
            </a:stretch>
          </p:blipFill>
          <p:spPr bwMode="auto">
            <a:xfrm>
              <a:off x="4176560" y="3966788"/>
              <a:ext cx="4967440" cy="2682389"/>
            </a:xfrm>
            <a:prstGeom prst="rect">
              <a:avLst/>
            </a:prstGeom>
            <a:noFill/>
          </p:spPr>
        </p:pic>
        <p:sp>
          <p:nvSpPr>
            <p:cNvPr id="52233" name="Rectangle 9"/>
            <p:cNvSpPr>
              <a:spLocks noChangeArrowheads="1"/>
            </p:cNvSpPr>
            <p:nvPr/>
          </p:nvSpPr>
          <p:spPr bwMode="auto">
            <a:xfrm>
              <a:off x="8388864" y="3983058"/>
              <a:ext cx="749831" cy="1577795"/>
            </a:xfrm>
            <a:prstGeom prst="rect">
              <a:avLst/>
            </a:prstGeom>
            <a:solidFill>
              <a:schemeClr val="tx1"/>
            </a:solidFill>
            <a:ln w="9525">
              <a:noFill/>
              <a:miter lim="800000"/>
              <a:headEnd/>
              <a:tailEnd/>
            </a:ln>
            <a:effectLst/>
          </p:spPr>
          <p:txBody>
            <a:bodyPr wrap="none" anchor="ctr"/>
            <a:lstStyle/>
            <a:p>
              <a:endParaRPr lang="en-US"/>
            </a:p>
          </p:txBody>
        </p:sp>
        <p:sp>
          <p:nvSpPr>
            <p:cNvPr id="52235" name="Text Box 11"/>
            <p:cNvSpPr txBox="1">
              <a:spLocks noChangeArrowheads="1"/>
            </p:cNvSpPr>
            <p:nvPr/>
          </p:nvSpPr>
          <p:spPr bwMode="auto">
            <a:xfrm>
              <a:off x="64767" y="3990141"/>
              <a:ext cx="1838965" cy="369332"/>
            </a:xfrm>
            <a:prstGeom prst="rect">
              <a:avLst/>
            </a:prstGeom>
            <a:noFill/>
            <a:ln w="9525">
              <a:noFill/>
              <a:miter lim="800000"/>
              <a:headEnd/>
              <a:tailEnd/>
            </a:ln>
            <a:effectLst/>
          </p:spPr>
          <p:txBody>
            <a:bodyPr wrap="none">
              <a:spAutoFit/>
            </a:bodyPr>
            <a:lstStyle/>
            <a:p>
              <a:r>
                <a:rPr lang="en-US" dirty="0">
                  <a:solidFill>
                    <a:schemeClr val="bg1"/>
                  </a:solidFill>
                </a:rPr>
                <a:t>Monopole Mode</a:t>
              </a:r>
            </a:p>
          </p:txBody>
        </p:sp>
        <p:sp>
          <p:nvSpPr>
            <p:cNvPr id="52236" name="Text Box 12"/>
            <p:cNvSpPr txBox="1">
              <a:spLocks noChangeArrowheads="1"/>
            </p:cNvSpPr>
            <p:nvPr/>
          </p:nvSpPr>
          <p:spPr bwMode="auto">
            <a:xfrm>
              <a:off x="7405767" y="4047373"/>
              <a:ext cx="1479892" cy="369332"/>
            </a:xfrm>
            <a:prstGeom prst="rect">
              <a:avLst/>
            </a:prstGeom>
            <a:noFill/>
            <a:ln w="9525">
              <a:noFill/>
              <a:miter lim="800000"/>
              <a:headEnd/>
              <a:tailEnd/>
            </a:ln>
            <a:effectLst/>
          </p:spPr>
          <p:txBody>
            <a:bodyPr wrap="none">
              <a:spAutoFit/>
            </a:bodyPr>
            <a:lstStyle/>
            <a:p>
              <a:r>
                <a:rPr lang="en-US" dirty="0">
                  <a:solidFill>
                    <a:schemeClr val="bg1"/>
                  </a:solidFill>
                </a:rPr>
                <a:t>Dipole Mode</a:t>
              </a:r>
            </a:p>
          </p:txBody>
        </p:sp>
      </p:grpSp>
      <p:sp>
        <p:nvSpPr>
          <p:cNvPr id="19" name="Footer Placeholder 18"/>
          <p:cNvSpPr>
            <a:spLocks noGrp="1"/>
          </p:cNvSpPr>
          <p:nvPr>
            <p:ph type="ftr" sz="quarter" idx="10"/>
          </p:nvPr>
        </p:nvSpPr>
        <p:spPr/>
        <p:txBody>
          <a:bodyPr/>
          <a:lstStyle/>
          <a:p>
            <a:pPr algn="ctr">
              <a:defRPr/>
            </a:pPr>
            <a:r>
              <a:rPr lang="en-US" smtClean="0"/>
              <a:t>Caspers Stockholm 2014 el.mag PU+kicker structures</a:t>
            </a:r>
            <a:endParaRPr lang="en-US" dirty="0"/>
          </a:p>
        </p:txBody>
      </p:sp>
      <p:sp>
        <p:nvSpPr>
          <p:cNvPr id="20" name="TextBox 19"/>
          <p:cNvSpPr txBox="1"/>
          <p:nvPr/>
        </p:nvSpPr>
        <p:spPr>
          <a:xfrm>
            <a:off x="6705112" y="3529634"/>
            <a:ext cx="2059460" cy="461665"/>
          </a:xfrm>
          <a:prstGeom prst="rect">
            <a:avLst/>
          </a:prstGeom>
          <a:noFill/>
        </p:spPr>
        <p:txBody>
          <a:bodyPr wrap="square" rtlCol="0">
            <a:spAutoFit/>
          </a:bodyPr>
          <a:lstStyle/>
          <a:p>
            <a:r>
              <a:rPr lang="en-US" sz="1200" dirty="0" smtClean="0">
                <a:solidFill>
                  <a:schemeClr val="bg1"/>
                </a:solidFill>
              </a:rPr>
              <a:t>Courtesy of D. Lipka,</a:t>
            </a:r>
          </a:p>
          <a:p>
            <a:r>
              <a:rPr lang="en-US" sz="1200" dirty="0" smtClean="0">
                <a:solidFill>
                  <a:schemeClr val="bg1"/>
                </a:solidFill>
              </a:rPr>
              <a:t>DESY, Hamburg</a:t>
            </a:r>
          </a:p>
        </p:txBody>
      </p:sp>
      <p:grpSp>
        <p:nvGrpSpPr>
          <p:cNvPr id="22" name="Group 21"/>
          <p:cNvGrpSpPr/>
          <p:nvPr/>
        </p:nvGrpSpPr>
        <p:grpSpPr>
          <a:xfrm>
            <a:off x="490292" y="4831493"/>
            <a:ext cx="8281749" cy="1817280"/>
            <a:chOff x="490292" y="4831493"/>
            <a:chExt cx="8281749" cy="1817280"/>
          </a:xfrm>
        </p:grpSpPr>
        <p:pic>
          <p:nvPicPr>
            <p:cNvPr id="15" name="Picture 6"/>
            <p:cNvPicPr>
              <a:picLocks noChangeAspect="1" noChangeArrowheads="1"/>
            </p:cNvPicPr>
            <p:nvPr/>
          </p:nvPicPr>
          <p:blipFill>
            <a:blip r:embed="rId5" cstate="print"/>
            <a:srcRect/>
            <a:stretch>
              <a:fillRect/>
            </a:stretch>
          </p:blipFill>
          <p:spPr bwMode="auto">
            <a:xfrm>
              <a:off x="2751579" y="4874218"/>
              <a:ext cx="2642905" cy="1774555"/>
            </a:xfrm>
            <a:prstGeom prst="rect">
              <a:avLst/>
            </a:prstGeom>
            <a:noFill/>
            <a:ln w="25400">
              <a:noFill/>
              <a:miter lim="800000"/>
              <a:headEnd/>
              <a:tailEnd/>
            </a:ln>
          </p:spPr>
        </p:pic>
        <p:pic>
          <p:nvPicPr>
            <p:cNvPr id="18" name="Picture 6"/>
            <p:cNvPicPr>
              <a:picLocks noChangeAspect="1" noChangeArrowheads="1"/>
            </p:cNvPicPr>
            <p:nvPr/>
          </p:nvPicPr>
          <p:blipFill>
            <a:blip r:embed="rId6" cstate="print"/>
            <a:srcRect t="52531"/>
            <a:stretch>
              <a:fillRect/>
            </a:stretch>
          </p:blipFill>
          <p:spPr bwMode="auto">
            <a:xfrm>
              <a:off x="5578664" y="4873610"/>
              <a:ext cx="3193377" cy="1775163"/>
            </a:xfrm>
            <a:prstGeom prst="rect">
              <a:avLst/>
            </a:prstGeom>
            <a:noFill/>
            <a:ln w="25400">
              <a:noFill/>
              <a:miter lim="800000"/>
              <a:headEnd/>
              <a:tailEnd/>
            </a:ln>
          </p:spPr>
        </p:pic>
        <p:pic>
          <p:nvPicPr>
            <p:cNvPr id="29697" name="Picture 1"/>
            <p:cNvPicPr>
              <a:picLocks noChangeAspect="1" noChangeArrowheads="1"/>
            </p:cNvPicPr>
            <p:nvPr/>
          </p:nvPicPr>
          <p:blipFill>
            <a:blip r:embed="rId7" cstate="print"/>
            <a:srcRect l="14015" r="7861"/>
            <a:stretch>
              <a:fillRect/>
            </a:stretch>
          </p:blipFill>
          <p:spPr bwMode="auto">
            <a:xfrm>
              <a:off x="495946" y="4874217"/>
              <a:ext cx="2071454" cy="1774556"/>
            </a:xfrm>
            <a:prstGeom prst="rect">
              <a:avLst/>
            </a:prstGeom>
            <a:noFill/>
            <a:ln w="9525">
              <a:noFill/>
              <a:miter lim="800000"/>
              <a:headEnd/>
              <a:tailEnd/>
            </a:ln>
          </p:spPr>
        </p:pic>
        <p:sp>
          <p:nvSpPr>
            <p:cNvPr id="21" name="TextBox 20"/>
            <p:cNvSpPr txBox="1"/>
            <p:nvPr/>
          </p:nvSpPr>
          <p:spPr>
            <a:xfrm>
              <a:off x="490292" y="4831493"/>
              <a:ext cx="2059460" cy="246221"/>
            </a:xfrm>
            <a:prstGeom prst="rect">
              <a:avLst/>
            </a:prstGeom>
            <a:noFill/>
          </p:spPr>
          <p:txBody>
            <a:bodyPr wrap="square" rtlCol="0">
              <a:spAutoFit/>
            </a:bodyPr>
            <a:lstStyle/>
            <a:p>
              <a:r>
                <a:rPr lang="en-US" sz="1000" dirty="0" smtClean="0">
                  <a:solidFill>
                    <a:schemeClr val="bg1"/>
                  </a:solidFill>
                </a:rPr>
                <a:t>Courtesy of D. Lipka &amp; Y. Honda</a:t>
              </a:r>
            </a:p>
          </p:txBody>
        </p:sp>
      </p:grpSp>
      <p:sp>
        <p:nvSpPr>
          <p:cNvPr id="3" name="Slide Number Placeholder 2"/>
          <p:cNvSpPr>
            <a:spLocks noGrp="1"/>
          </p:cNvSpPr>
          <p:nvPr>
            <p:ph type="sldNum" sz="quarter" idx="4"/>
          </p:nvPr>
        </p:nvSpPr>
        <p:spPr/>
        <p:txBody>
          <a:bodyPr/>
          <a:lstStyle/>
          <a:p>
            <a:fld id="{34F49376-FD19-4F4C-98BC-18BC2C60EF71}" type="slidenum">
              <a:rPr lang="en-US" smtClean="0"/>
              <a:pPr/>
              <a:t>24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1" end="1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xEl>
                                              <p:pRg st="12" end="1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xEl>
                                              <p:pRg st="13" end="13"/>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3" name="Straight Connector 122"/>
          <p:cNvCxnSpPr/>
          <p:nvPr/>
        </p:nvCxnSpPr>
        <p:spPr>
          <a:xfrm rot="10800000">
            <a:off x="3190879" y="1254126"/>
            <a:ext cx="4857747" cy="3174"/>
          </a:xfrm>
          <a:prstGeom prst="line">
            <a:avLst/>
          </a:prstGeom>
          <a:ln w="28575">
            <a:solidFill>
              <a:srgbClr val="0000CC"/>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21" name="Elbow Connector 120"/>
          <p:cNvCxnSpPr/>
          <p:nvPr/>
        </p:nvCxnSpPr>
        <p:spPr>
          <a:xfrm>
            <a:off x="2527300" y="1101725"/>
            <a:ext cx="531813" cy="153988"/>
          </a:xfrm>
          <a:prstGeom prst="bentConnector3">
            <a:avLst>
              <a:gd name="adj1" fmla="val 50000"/>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1939925" y="1246981"/>
            <a:ext cx="711994" cy="794"/>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10800000" flipV="1">
            <a:off x="1206500" y="1243806"/>
            <a:ext cx="711994" cy="794"/>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sp>
        <p:nvSpPr>
          <p:cNvPr id="4" name="Rectangle 2"/>
          <p:cNvSpPr txBox="1">
            <a:spLocks noChangeArrowheads="1"/>
          </p:cNvSpPr>
          <p:nvPr/>
        </p:nvSpPr>
        <p:spPr>
          <a:xfrm>
            <a:off x="762000" y="0"/>
            <a:ext cx="8229600" cy="609600"/>
          </a:xfrm>
          <a:prstGeom prst="rect">
            <a:avLst/>
          </a:prstGeom>
        </p:spPr>
        <p:txBody>
          <a:bodyPr anchor="ctr"/>
          <a:lstStyle/>
          <a:p>
            <a:pPr eaLnBrk="1" fontAlgn="auto" hangingPunct="1">
              <a:spcAft>
                <a:spcPts val="0"/>
              </a:spcAft>
              <a:defRPr/>
            </a:pPr>
            <a:r>
              <a:rPr lang="en-US" sz="2800" dirty="0" err="1" smtClean="0">
                <a:solidFill>
                  <a:srgbClr val="FF3300"/>
                </a:solidFill>
                <a:latin typeface="Times"/>
                <a:ea typeface="+mj-ea"/>
                <a:cs typeface="Times"/>
              </a:rPr>
              <a:t>Schottky</a:t>
            </a:r>
            <a:r>
              <a:rPr lang="en-US" sz="2800" dirty="0" smtClean="0">
                <a:solidFill>
                  <a:srgbClr val="FF3300"/>
                </a:solidFill>
                <a:latin typeface="Times"/>
                <a:ea typeface="+mj-ea"/>
                <a:cs typeface="Times"/>
              </a:rPr>
              <a:t> Measurements</a:t>
            </a:r>
            <a:endParaRPr lang="en-US" sz="2800" dirty="0">
              <a:solidFill>
                <a:srgbClr val="FF3300"/>
              </a:solidFill>
              <a:latin typeface="Times"/>
              <a:ea typeface="+mj-ea"/>
              <a:cs typeface="Times"/>
            </a:endParaRPr>
          </a:p>
        </p:txBody>
      </p:sp>
      <p:pic>
        <p:nvPicPr>
          <p:cNvPr id="5" name="Picture 4272" descr="LHC_logo"/>
          <p:cNvPicPr>
            <a:picLocks noChangeAspect="1" noChangeArrowheads="1"/>
          </p:cNvPicPr>
          <p:nvPr/>
        </p:nvPicPr>
        <p:blipFill>
          <a:blip r:embed="rId2" cstate="print"/>
          <a:srcRect/>
          <a:stretch>
            <a:fillRect/>
          </a:stretch>
        </p:blipFill>
        <p:spPr bwMode="auto">
          <a:xfrm>
            <a:off x="36513" y="0"/>
            <a:ext cx="573087" cy="533400"/>
          </a:xfrm>
          <a:prstGeom prst="rect">
            <a:avLst/>
          </a:prstGeom>
          <a:noFill/>
          <a:ln w="9525">
            <a:noFill/>
            <a:miter lim="800000"/>
            <a:headEnd/>
            <a:tailEnd/>
          </a:ln>
        </p:spPr>
      </p:pic>
      <p:sp>
        <p:nvSpPr>
          <p:cNvPr id="6" name="Line 19"/>
          <p:cNvSpPr>
            <a:spLocks noChangeShapeType="1"/>
          </p:cNvSpPr>
          <p:nvPr/>
        </p:nvSpPr>
        <p:spPr bwMode="auto">
          <a:xfrm>
            <a:off x="0" y="600075"/>
            <a:ext cx="9144000" cy="0"/>
          </a:xfrm>
          <a:prstGeom prst="line">
            <a:avLst/>
          </a:prstGeom>
          <a:noFill/>
          <a:ln w="38100">
            <a:solidFill>
              <a:srgbClr val="000000"/>
            </a:solidFill>
            <a:round/>
            <a:headEnd/>
            <a:tailEnd/>
          </a:ln>
        </p:spPr>
        <p:txBody>
          <a:bodyPr/>
          <a:lstStyle/>
          <a:p>
            <a:pPr algn="l" eaLnBrk="1" hangingPunct="1"/>
            <a:endParaRPr lang="en-GB">
              <a:solidFill>
                <a:prstClr val="black"/>
              </a:solidFill>
            </a:endParaRPr>
          </a:p>
        </p:txBody>
      </p:sp>
      <p:sp>
        <p:nvSpPr>
          <p:cNvPr id="7" name="Text Box 4"/>
          <p:cNvSpPr txBox="1">
            <a:spLocks noChangeArrowheads="1"/>
          </p:cNvSpPr>
          <p:nvPr/>
        </p:nvSpPr>
        <p:spPr bwMode="auto">
          <a:xfrm>
            <a:off x="0" y="6488113"/>
            <a:ext cx="4005263" cy="338137"/>
          </a:xfrm>
          <a:prstGeom prst="rect">
            <a:avLst/>
          </a:prstGeom>
          <a:noFill/>
          <a:ln w="9525">
            <a:noFill/>
            <a:miter lim="800000"/>
            <a:headEnd/>
            <a:tailEnd/>
          </a:ln>
        </p:spPr>
        <p:txBody>
          <a:bodyPr wrap="none">
            <a:spAutoFit/>
          </a:bodyPr>
          <a:lstStyle/>
          <a:p>
            <a:pPr algn="l" eaLnBrk="1" hangingPunct="1"/>
            <a:r>
              <a:rPr lang="en-GB" sz="1600" dirty="0">
                <a:solidFill>
                  <a:prstClr val="black"/>
                </a:solidFill>
                <a:latin typeface="Times" pitchFamily="27" charset="0"/>
                <a:cs typeface="Times" pitchFamily="27" charset="0"/>
              </a:rPr>
              <a:t>LHC OP days – 7</a:t>
            </a:r>
            <a:r>
              <a:rPr lang="en-GB" sz="1600" baseline="30000" dirty="0">
                <a:solidFill>
                  <a:prstClr val="black"/>
                </a:solidFill>
                <a:latin typeface="Times" pitchFamily="27" charset="0"/>
                <a:cs typeface="Times" pitchFamily="27" charset="0"/>
              </a:rPr>
              <a:t>th</a:t>
            </a:r>
            <a:r>
              <a:rPr lang="en-GB" sz="1600" dirty="0">
                <a:solidFill>
                  <a:prstClr val="black"/>
                </a:solidFill>
                <a:latin typeface="Times" pitchFamily="27" charset="0"/>
                <a:cs typeface="Times" pitchFamily="27" charset="0"/>
              </a:rPr>
              <a:t> of December 2010 – Evian</a:t>
            </a:r>
          </a:p>
        </p:txBody>
      </p:sp>
      <p:grpSp>
        <p:nvGrpSpPr>
          <p:cNvPr id="2" name="Group 4"/>
          <p:cNvGrpSpPr>
            <a:grpSpLocks/>
          </p:cNvGrpSpPr>
          <p:nvPr/>
        </p:nvGrpSpPr>
        <p:grpSpPr bwMode="auto">
          <a:xfrm>
            <a:off x="1181522" y="1677001"/>
            <a:ext cx="6175375" cy="3360738"/>
            <a:chOff x="1114" y="1086"/>
            <a:chExt cx="3890" cy="2117"/>
          </a:xfrm>
        </p:grpSpPr>
        <p:pic>
          <p:nvPicPr>
            <p:cNvPr id="18" name="Picture 5"/>
            <p:cNvPicPr>
              <a:picLocks noChangeAspect="1" noChangeArrowheads="1"/>
            </p:cNvPicPr>
            <p:nvPr/>
          </p:nvPicPr>
          <p:blipFill>
            <a:blip r:embed="rId3" cstate="print"/>
            <a:srcRect l="3861" t="15783" r="4125" b="16418"/>
            <a:stretch>
              <a:fillRect/>
            </a:stretch>
          </p:blipFill>
          <p:spPr bwMode="auto">
            <a:xfrm>
              <a:off x="1114" y="1086"/>
              <a:ext cx="3890" cy="2117"/>
            </a:xfrm>
            <a:prstGeom prst="rect">
              <a:avLst/>
            </a:prstGeom>
            <a:noFill/>
            <a:ln w="9525">
              <a:noFill/>
              <a:miter lim="800000"/>
              <a:headEnd/>
              <a:tailEnd/>
            </a:ln>
            <a:effectLst/>
          </p:spPr>
        </p:pic>
        <p:sp>
          <p:nvSpPr>
            <p:cNvPr id="20" name="Rectangle 7"/>
            <p:cNvSpPr>
              <a:spLocks noChangeArrowheads="1"/>
            </p:cNvSpPr>
            <p:nvPr/>
          </p:nvSpPr>
          <p:spPr bwMode="auto">
            <a:xfrm>
              <a:off x="1815" y="2785"/>
              <a:ext cx="734" cy="379"/>
            </a:xfrm>
            <a:prstGeom prst="rect">
              <a:avLst/>
            </a:prstGeom>
            <a:solidFill>
              <a:srgbClr val="FFFFFF"/>
            </a:solidFill>
            <a:ln w="9525" algn="ctr">
              <a:noFill/>
              <a:miter lim="800000"/>
              <a:headEnd/>
              <a:tailEnd/>
            </a:ln>
            <a:effectLst/>
          </p:spPr>
          <p:txBody>
            <a:bodyPr wrap="none" anchor="ctr"/>
            <a:lstStyle/>
            <a:p>
              <a:pPr algn="l" eaLnBrk="1" fontAlgn="auto" hangingPunct="1">
                <a:spcBef>
                  <a:spcPts val="0"/>
                </a:spcBef>
                <a:spcAft>
                  <a:spcPts val="0"/>
                </a:spcAft>
                <a:defRPr/>
              </a:pPr>
              <a:endParaRPr lang="en-US" kern="0" smtClean="0">
                <a:solidFill>
                  <a:sysClr val="windowText" lastClr="000000"/>
                </a:solidFill>
              </a:endParaRPr>
            </a:p>
          </p:txBody>
        </p:sp>
      </p:grpSp>
      <p:grpSp>
        <p:nvGrpSpPr>
          <p:cNvPr id="3" name="Group 10"/>
          <p:cNvGrpSpPr>
            <a:grpSpLocks/>
          </p:cNvGrpSpPr>
          <p:nvPr/>
        </p:nvGrpSpPr>
        <p:grpSpPr bwMode="auto">
          <a:xfrm>
            <a:off x="6974264" y="3904167"/>
            <a:ext cx="511175" cy="671512"/>
            <a:chOff x="4763" y="2509"/>
            <a:chExt cx="322" cy="423"/>
          </a:xfrm>
        </p:grpSpPr>
        <p:sp>
          <p:nvSpPr>
            <p:cNvPr id="26" name="Oval 11" descr="Sphere"/>
            <p:cNvSpPr>
              <a:spLocks noChangeArrowheads="1"/>
            </p:cNvSpPr>
            <p:nvPr/>
          </p:nvSpPr>
          <p:spPr bwMode="auto">
            <a:xfrm rot="689794">
              <a:off x="4763" y="2666"/>
              <a:ext cx="322" cy="119"/>
            </a:xfrm>
            <a:prstGeom prst="ellipse">
              <a:avLst/>
            </a:prstGeom>
            <a:pattFill prst="sphere">
              <a:fgClr>
                <a:srgbClr val="00FF00"/>
              </a:fgClr>
              <a:bgClr>
                <a:srgbClr val="FFFFFF"/>
              </a:bgClr>
            </a:pattFill>
            <a:ln w="9525" algn="ctr">
              <a:noFill/>
              <a:round/>
              <a:headEnd/>
              <a:tailEnd/>
            </a:ln>
            <a:effectLst/>
          </p:spPr>
          <p:txBody>
            <a:bodyPr wrap="none" anchor="ctr"/>
            <a:lstStyle/>
            <a:p>
              <a:pPr algn="l" eaLnBrk="1" fontAlgn="auto" hangingPunct="1">
                <a:spcBef>
                  <a:spcPts val="0"/>
                </a:spcBef>
                <a:spcAft>
                  <a:spcPts val="0"/>
                </a:spcAft>
                <a:defRPr/>
              </a:pPr>
              <a:endParaRPr lang="en-US" kern="0" smtClean="0">
                <a:solidFill>
                  <a:sysClr val="windowText" lastClr="000000"/>
                </a:solidFill>
              </a:endParaRPr>
            </a:p>
          </p:txBody>
        </p:sp>
        <p:sp>
          <p:nvSpPr>
            <p:cNvPr id="27" name="Line 12"/>
            <p:cNvSpPr>
              <a:spLocks noChangeShapeType="1"/>
            </p:cNvSpPr>
            <p:nvPr/>
          </p:nvSpPr>
          <p:spPr bwMode="auto">
            <a:xfrm flipV="1">
              <a:off x="4912" y="2518"/>
              <a:ext cx="0" cy="414"/>
            </a:xfrm>
            <a:prstGeom prst="line">
              <a:avLst/>
            </a:prstGeom>
            <a:noFill/>
            <a:ln w="9525">
              <a:solidFill>
                <a:srgbClr val="FF3300"/>
              </a:solidFill>
              <a:round/>
              <a:headEnd type="triangle" w="med" len="med"/>
              <a:tailEnd type="triangle" w="med" len="med"/>
            </a:ln>
            <a:effectLst/>
          </p:spPr>
          <p:txBody>
            <a:bodyPr/>
            <a:lstStyle/>
            <a:p>
              <a:pPr algn="l" eaLnBrk="1" fontAlgn="auto" hangingPunct="1">
                <a:spcBef>
                  <a:spcPts val="0"/>
                </a:spcBef>
                <a:spcAft>
                  <a:spcPts val="0"/>
                </a:spcAft>
                <a:defRPr/>
              </a:pPr>
              <a:endParaRPr lang="en-US" kern="0" smtClean="0">
                <a:solidFill>
                  <a:sysClr val="windowText" lastClr="000000"/>
                </a:solidFill>
              </a:endParaRPr>
            </a:p>
          </p:txBody>
        </p:sp>
        <p:sp>
          <p:nvSpPr>
            <p:cNvPr id="28" name="Line 13"/>
            <p:cNvSpPr>
              <a:spLocks noChangeShapeType="1"/>
            </p:cNvSpPr>
            <p:nvPr/>
          </p:nvSpPr>
          <p:spPr bwMode="auto">
            <a:xfrm rot="600479" flipV="1">
              <a:off x="4905" y="2517"/>
              <a:ext cx="0" cy="414"/>
            </a:xfrm>
            <a:prstGeom prst="line">
              <a:avLst/>
            </a:prstGeom>
            <a:noFill/>
            <a:ln w="9525">
              <a:solidFill>
                <a:srgbClr val="FF3300"/>
              </a:solidFill>
              <a:round/>
              <a:headEnd type="triangle" w="med" len="med"/>
              <a:tailEnd type="triangle" w="med" len="med"/>
            </a:ln>
            <a:effectLst/>
          </p:spPr>
          <p:txBody>
            <a:bodyPr/>
            <a:lstStyle/>
            <a:p>
              <a:pPr algn="l" eaLnBrk="1" fontAlgn="auto" hangingPunct="1">
                <a:spcBef>
                  <a:spcPts val="0"/>
                </a:spcBef>
                <a:spcAft>
                  <a:spcPts val="0"/>
                </a:spcAft>
                <a:defRPr/>
              </a:pPr>
              <a:endParaRPr lang="en-US" kern="0" smtClean="0">
                <a:solidFill>
                  <a:sysClr val="windowText" lastClr="000000"/>
                </a:solidFill>
              </a:endParaRPr>
            </a:p>
          </p:txBody>
        </p:sp>
        <p:sp>
          <p:nvSpPr>
            <p:cNvPr id="29" name="Line 14"/>
            <p:cNvSpPr>
              <a:spLocks noChangeShapeType="1"/>
            </p:cNvSpPr>
            <p:nvPr/>
          </p:nvSpPr>
          <p:spPr bwMode="auto">
            <a:xfrm rot="20894984" flipV="1">
              <a:off x="4909" y="2509"/>
              <a:ext cx="0" cy="414"/>
            </a:xfrm>
            <a:prstGeom prst="line">
              <a:avLst/>
            </a:prstGeom>
            <a:noFill/>
            <a:ln w="9525">
              <a:solidFill>
                <a:srgbClr val="FF3300"/>
              </a:solidFill>
              <a:round/>
              <a:headEnd type="triangle" w="med" len="med"/>
              <a:tailEnd type="triangle" w="med" len="med"/>
            </a:ln>
            <a:effectLst/>
          </p:spPr>
          <p:txBody>
            <a:bodyPr/>
            <a:lstStyle/>
            <a:p>
              <a:pPr algn="l" eaLnBrk="1" fontAlgn="auto" hangingPunct="1">
                <a:spcBef>
                  <a:spcPts val="0"/>
                </a:spcBef>
                <a:spcAft>
                  <a:spcPts val="0"/>
                </a:spcAft>
                <a:defRPr/>
              </a:pPr>
              <a:endParaRPr lang="en-US" kern="0" smtClean="0">
                <a:solidFill>
                  <a:sysClr val="windowText" lastClr="000000"/>
                </a:solidFill>
              </a:endParaRPr>
            </a:p>
          </p:txBody>
        </p:sp>
      </p:grpSp>
      <p:pic>
        <p:nvPicPr>
          <p:cNvPr id="30" name="Picture 15"/>
          <p:cNvPicPr>
            <a:picLocks noChangeArrowheads="1"/>
          </p:cNvPicPr>
          <p:nvPr/>
        </p:nvPicPr>
        <p:blipFill>
          <a:blip r:embed="rId4" cstate="print"/>
          <a:srcRect l="19975" t="18382"/>
          <a:stretch>
            <a:fillRect/>
          </a:stretch>
        </p:blipFill>
        <p:spPr bwMode="auto">
          <a:xfrm rot="833322">
            <a:off x="2162551" y="2451604"/>
            <a:ext cx="3846513" cy="895350"/>
          </a:xfrm>
          <a:prstGeom prst="rect">
            <a:avLst/>
          </a:prstGeom>
          <a:noFill/>
          <a:ln w="9525" algn="ctr">
            <a:noFill/>
            <a:miter lim="800000"/>
            <a:headEnd/>
            <a:tailEnd/>
          </a:ln>
          <a:effectLst/>
        </p:spPr>
      </p:pic>
      <p:pic>
        <p:nvPicPr>
          <p:cNvPr id="31" name="Picture 16"/>
          <p:cNvPicPr>
            <a:picLocks noChangeArrowheads="1"/>
          </p:cNvPicPr>
          <p:nvPr/>
        </p:nvPicPr>
        <p:blipFill>
          <a:blip r:embed="rId4" cstate="print"/>
          <a:srcRect l="19975" t="18382"/>
          <a:stretch>
            <a:fillRect/>
          </a:stretch>
        </p:blipFill>
        <p:spPr bwMode="auto">
          <a:xfrm rot="833322">
            <a:off x="2181601" y="3527929"/>
            <a:ext cx="3846513" cy="895350"/>
          </a:xfrm>
          <a:prstGeom prst="rect">
            <a:avLst/>
          </a:prstGeom>
          <a:noFill/>
          <a:ln w="9525" algn="ctr">
            <a:noFill/>
            <a:miter lim="800000"/>
            <a:headEnd/>
            <a:tailEnd/>
          </a:ln>
          <a:effectLst/>
        </p:spPr>
      </p:pic>
      <p:sp>
        <p:nvSpPr>
          <p:cNvPr id="32" name="Rectangle 31"/>
          <p:cNvSpPr/>
          <p:nvPr/>
        </p:nvSpPr>
        <p:spPr bwMode="auto">
          <a:xfrm>
            <a:off x="3192913" y="4655798"/>
            <a:ext cx="2016224" cy="501394"/>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prstClr val="black"/>
              </a:solidFill>
              <a:latin typeface="Arial" pitchFamily="34" charset="0"/>
            </a:endParaRPr>
          </a:p>
        </p:txBody>
      </p:sp>
      <p:sp>
        <p:nvSpPr>
          <p:cNvPr id="33" name="Rectangle 32"/>
          <p:cNvSpPr/>
          <p:nvPr/>
        </p:nvSpPr>
        <p:spPr bwMode="auto">
          <a:xfrm>
            <a:off x="768524" y="3790925"/>
            <a:ext cx="1386590" cy="502171"/>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endParaRPr lang="en-US" smtClean="0">
              <a:solidFill>
                <a:prstClr val="black"/>
              </a:solidFill>
              <a:latin typeface="Arial" pitchFamily="34" charset="0"/>
            </a:endParaRPr>
          </a:p>
        </p:txBody>
      </p:sp>
      <p:pic>
        <p:nvPicPr>
          <p:cNvPr id="34" name="Picture 17" descr="G:\Departments\AB\Groups\BI\Sections\QP\LHC\Schottky\Tom Kroyer\schottky pictures\145-4570_IMG.JPG"/>
          <p:cNvPicPr>
            <a:picLocks noChangeAspect="1" noChangeArrowheads="1"/>
          </p:cNvPicPr>
          <p:nvPr/>
        </p:nvPicPr>
        <p:blipFill>
          <a:blip r:embed="rId5" cstate="print"/>
          <a:srcRect/>
          <a:stretch>
            <a:fillRect/>
          </a:stretch>
        </p:blipFill>
        <p:spPr bwMode="auto">
          <a:xfrm>
            <a:off x="122118" y="4321834"/>
            <a:ext cx="2937714" cy="2203510"/>
          </a:xfrm>
          <a:prstGeom prst="rect">
            <a:avLst/>
          </a:prstGeom>
          <a:noFill/>
        </p:spPr>
      </p:pic>
      <p:sp>
        <p:nvSpPr>
          <p:cNvPr id="35" name="Text Box 3"/>
          <p:cNvSpPr txBox="1">
            <a:spLocks noChangeArrowheads="1"/>
          </p:cNvSpPr>
          <p:nvPr/>
        </p:nvSpPr>
        <p:spPr bwMode="auto">
          <a:xfrm>
            <a:off x="3587632" y="5035649"/>
            <a:ext cx="5448864" cy="1477328"/>
          </a:xfrm>
          <a:prstGeom prst="rect">
            <a:avLst/>
          </a:prstGeom>
          <a:solidFill>
            <a:schemeClr val="bg1"/>
          </a:solidFill>
          <a:ln w="9525">
            <a:noFill/>
            <a:miter lim="800000"/>
            <a:headEnd/>
            <a:tailEnd/>
          </a:ln>
          <a:effectLst/>
        </p:spPr>
        <p:txBody>
          <a:bodyPr wrap="none">
            <a:spAutoFit/>
          </a:bodyPr>
          <a:lstStyle/>
          <a:p>
            <a:pPr algn="l" eaLnBrk="1" hangingPunct="1"/>
            <a:r>
              <a:rPr lang="en-US" i="1" dirty="0">
                <a:solidFill>
                  <a:prstClr val="black"/>
                </a:solidFill>
                <a:latin typeface="Palatino" pitchFamily="18" charset="0"/>
              </a:rPr>
              <a:t>4.8 </a:t>
            </a:r>
            <a:r>
              <a:rPr lang="en-US" i="1" dirty="0" smtClean="0">
                <a:solidFill>
                  <a:prstClr val="black"/>
                </a:solidFill>
                <a:latin typeface="Palatino" pitchFamily="18" charset="0"/>
              </a:rPr>
              <a:t>GHz Slotted Waveguide Structure</a:t>
            </a:r>
          </a:p>
          <a:p>
            <a:pPr algn="l" eaLnBrk="1" hangingPunct="1"/>
            <a:r>
              <a:rPr lang="en-US" i="1" dirty="0" smtClean="0">
                <a:solidFill>
                  <a:prstClr val="black"/>
                </a:solidFill>
                <a:latin typeface="Palatino" pitchFamily="18" charset="0"/>
              </a:rPr>
              <a:t>60 </a:t>
            </a:r>
            <a:r>
              <a:rPr lang="en-US" i="1" dirty="0">
                <a:solidFill>
                  <a:prstClr val="black"/>
                </a:solidFill>
                <a:latin typeface="Palatino" pitchFamily="18" charset="0"/>
              </a:rPr>
              <a:t>x 60 mm aperture x 1.5 meters </a:t>
            </a:r>
            <a:r>
              <a:rPr lang="en-US" i="1" dirty="0" smtClean="0">
                <a:solidFill>
                  <a:prstClr val="black"/>
                </a:solidFill>
                <a:latin typeface="Palatino" pitchFamily="18" charset="0"/>
              </a:rPr>
              <a:t>long</a:t>
            </a:r>
          </a:p>
          <a:p>
            <a:pPr algn="l" eaLnBrk="1" hangingPunct="1"/>
            <a:r>
              <a:rPr lang="en-US" i="1" dirty="0" smtClean="0">
                <a:solidFill>
                  <a:prstClr val="black"/>
                </a:solidFill>
                <a:latin typeface="Palatino" pitchFamily="18" charset="0"/>
              </a:rPr>
              <a:t>Gated, triple down-mixing scheme to baseband</a:t>
            </a:r>
          </a:p>
          <a:p>
            <a:pPr algn="l" eaLnBrk="1" hangingPunct="1"/>
            <a:r>
              <a:rPr lang="en-US" i="1" dirty="0" smtClean="0">
                <a:solidFill>
                  <a:prstClr val="black"/>
                </a:solidFill>
                <a:latin typeface="Palatino" pitchFamily="18" charset="0"/>
              </a:rPr>
              <a:t>Successive filtering from bandwidth of 100MHz to 11kHz</a:t>
            </a:r>
          </a:p>
          <a:p>
            <a:pPr algn="l" eaLnBrk="1" hangingPunct="1"/>
            <a:r>
              <a:rPr lang="en-US" i="1" dirty="0" smtClean="0">
                <a:solidFill>
                  <a:prstClr val="black"/>
                </a:solidFill>
                <a:latin typeface="Palatino" pitchFamily="18" charset="0"/>
              </a:rPr>
              <a:t>Capable of Bunch by Bunch Measurement</a:t>
            </a:r>
            <a:endParaRPr lang="en-US" i="1" dirty="0">
              <a:solidFill>
                <a:prstClr val="black"/>
              </a:solidFill>
              <a:latin typeface="Palatino" pitchFamily="18" charset="0"/>
            </a:endParaRPr>
          </a:p>
        </p:txBody>
      </p:sp>
      <p:sp>
        <p:nvSpPr>
          <p:cNvPr id="36" name="Freeform 35"/>
          <p:cNvSpPr/>
          <p:nvPr/>
        </p:nvSpPr>
        <p:spPr>
          <a:xfrm>
            <a:off x="2199542" y="3956538"/>
            <a:ext cx="0" cy="228600"/>
          </a:xfrm>
          <a:custGeom>
            <a:avLst/>
            <a:gdLst>
              <a:gd name="connsiteX0" fmla="*/ 0 w 0"/>
              <a:gd name="connsiteY0" fmla="*/ 0 h 228600"/>
              <a:gd name="connsiteX1" fmla="*/ 0 w 0"/>
              <a:gd name="connsiteY1" fmla="*/ 228600 h 228600"/>
            </a:gdLst>
            <a:ahLst/>
            <a:cxnLst>
              <a:cxn ang="0">
                <a:pos x="connsiteX0" y="connsiteY0"/>
              </a:cxn>
              <a:cxn ang="0">
                <a:pos x="connsiteX1" y="connsiteY1"/>
              </a:cxn>
            </a:cxnLst>
            <a:rect l="l" t="t" r="r" b="b"/>
            <a:pathLst>
              <a:path h="228600">
                <a:moveTo>
                  <a:pt x="0" y="0"/>
                </a:moveTo>
                <a:lnTo>
                  <a:pt x="0" y="228600"/>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eaLnBrk="1" hangingPunct="1"/>
            <a:endParaRPr lang="en-US">
              <a:solidFill>
                <a:prstClr val="black"/>
              </a:solidFill>
            </a:endParaRPr>
          </a:p>
        </p:txBody>
      </p:sp>
      <p:cxnSp>
        <p:nvCxnSpPr>
          <p:cNvPr id="38" name="Elbow Connector 37"/>
          <p:cNvCxnSpPr/>
          <p:nvPr/>
        </p:nvCxnSpPr>
        <p:spPr>
          <a:xfrm rot="16200000" flipV="1">
            <a:off x="-254876" y="1455026"/>
            <a:ext cx="2886772" cy="2034120"/>
          </a:xfrm>
          <a:prstGeom prst="bentConnector3">
            <a:avLst>
              <a:gd name="adj1" fmla="val -483"/>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2" name="Elbow Connector 41"/>
          <p:cNvCxnSpPr/>
          <p:nvPr/>
        </p:nvCxnSpPr>
        <p:spPr>
          <a:xfrm rot="10800000">
            <a:off x="847726" y="1400176"/>
            <a:ext cx="1362075" cy="466725"/>
          </a:xfrm>
          <a:prstGeom prst="bentConnector3">
            <a:avLst>
              <a:gd name="adj1" fmla="val 129021"/>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169069" y="1038225"/>
            <a:ext cx="1126331" cy="2382"/>
          </a:xfrm>
          <a:prstGeom prst="line">
            <a:avLst/>
          </a:prstGeom>
          <a:ln w="28575">
            <a:solidFill>
              <a:srgbClr val="0000CC"/>
            </a:solidFill>
          </a:ln>
        </p:spPr>
        <p:style>
          <a:lnRef idx="1">
            <a:schemeClr val="accent1"/>
          </a:lnRef>
          <a:fillRef idx="0">
            <a:schemeClr val="accent1"/>
          </a:fillRef>
          <a:effectRef idx="0">
            <a:schemeClr val="accent1"/>
          </a:effectRef>
          <a:fontRef idx="minor">
            <a:schemeClr val="tx1"/>
          </a:fontRef>
        </p:style>
      </p:cxnSp>
      <p:grpSp>
        <p:nvGrpSpPr>
          <p:cNvPr id="8" name="Group 53"/>
          <p:cNvGrpSpPr/>
          <p:nvPr/>
        </p:nvGrpSpPr>
        <p:grpSpPr>
          <a:xfrm>
            <a:off x="1363666" y="991394"/>
            <a:ext cx="696024" cy="708164"/>
            <a:chOff x="3262316" y="985838"/>
            <a:chExt cx="696024" cy="708164"/>
          </a:xfrm>
        </p:grpSpPr>
        <p:sp>
          <p:nvSpPr>
            <p:cNvPr id="51" name="Rectangle 50"/>
            <p:cNvSpPr/>
            <p:nvPr/>
          </p:nvSpPr>
          <p:spPr>
            <a:xfrm>
              <a:off x="3328988" y="985838"/>
              <a:ext cx="547687" cy="509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endParaRPr>
            </a:p>
          </p:txBody>
        </p:sp>
        <p:sp>
          <p:nvSpPr>
            <p:cNvPr id="52" name="Freeform 51"/>
            <p:cNvSpPr/>
            <p:nvPr/>
          </p:nvSpPr>
          <p:spPr>
            <a:xfrm>
              <a:off x="3400425" y="1039812"/>
              <a:ext cx="409575" cy="410369"/>
            </a:xfrm>
            <a:custGeom>
              <a:avLst/>
              <a:gdLst>
                <a:gd name="connsiteX0" fmla="*/ 0 w 352425"/>
                <a:gd name="connsiteY0" fmla="*/ 402034 h 402034"/>
                <a:gd name="connsiteX1" fmla="*/ 92869 w 352425"/>
                <a:gd name="connsiteY1" fmla="*/ 244872 h 402034"/>
                <a:gd name="connsiteX2" fmla="*/ 154781 w 352425"/>
                <a:gd name="connsiteY2" fmla="*/ 6747 h 402034"/>
                <a:gd name="connsiteX3" fmla="*/ 235744 w 352425"/>
                <a:gd name="connsiteY3" fmla="*/ 285353 h 402034"/>
                <a:gd name="connsiteX4" fmla="*/ 352425 w 352425"/>
                <a:gd name="connsiteY4" fmla="*/ 390128 h 402034"/>
                <a:gd name="connsiteX0" fmla="*/ 0 w 352425"/>
                <a:gd name="connsiteY0" fmla="*/ 396081 h 396081"/>
                <a:gd name="connsiteX1" fmla="*/ 97631 w 352425"/>
                <a:gd name="connsiteY1" fmla="*/ 284162 h 396081"/>
                <a:gd name="connsiteX2" fmla="*/ 154781 w 352425"/>
                <a:gd name="connsiteY2" fmla="*/ 794 h 396081"/>
                <a:gd name="connsiteX3" fmla="*/ 235744 w 352425"/>
                <a:gd name="connsiteY3" fmla="*/ 279400 h 396081"/>
                <a:gd name="connsiteX4" fmla="*/ 352425 w 352425"/>
                <a:gd name="connsiteY4" fmla="*/ 384175 h 396081"/>
                <a:gd name="connsiteX0" fmla="*/ 0 w 352425"/>
                <a:gd name="connsiteY0" fmla="*/ 396081 h 396081"/>
                <a:gd name="connsiteX1" fmla="*/ 97631 w 352425"/>
                <a:gd name="connsiteY1" fmla="*/ 284162 h 396081"/>
                <a:gd name="connsiteX2" fmla="*/ 154781 w 352425"/>
                <a:gd name="connsiteY2" fmla="*/ 794 h 396081"/>
                <a:gd name="connsiteX3" fmla="*/ 235744 w 352425"/>
                <a:gd name="connsiteY3" fmla="*/ 279400 h 396081"/>
                <a:gd name="connsiteX4" fmla="*/ 352425 w 352425"/>
                <a:gd name="connsiteY4" fmla="*/ 384175 h 396081"/>
                <a:gd name="connsiteX0" fmla="*/ 0 w 352425"/>
                <a:gd name="connsiteY0" fmla="*/ 398463 h 398463"/>
                <a:gd name="connsiteX1" fmla="*/ 97631 w 352425"/>
                <a:gd name="connsiteY1" fmla="*/ 286544 h 398463"/>
                <a:gd name="connsiteX2" fmla="*/ 171173 w 352425"/>
                <a:gd name="connsiteY2" fmla="*/ 794 h 398463"/>
                <a:gd name="connsiteX3" fmla="*/ 235744 w 352425"/>
                <a:gd name="connsiteY3" fmla="*/ 281782 h 398463"/>
                <a:gd name="connsiteX4" fmla="*/ 352425 w 352425"/>
                <a:gd name="connsiteY4" fmla="*/ 386557 h 398463"/>
                <a:gd name="connsiteX0" fmla="*/ 0 w 352425"/>
                <a:gd name="connsiteY0" fmla="*/ 410369 h 410369"/>
                <a:gd name="connsiteX1" fmla="*/ 97631 w 352425"/>
                <a:gd name="connsiteY1" fmla="*/ 298450 h 410369"/>
                <a:gd name="connsiteX2" fmla="*/ 162977 w 352425"/>
                <a:gd name="connsiteY2" fmla="*/ 794 h 410369"/>
                <a:gd name="connsiteX3" fmla="*/ 235744 w 352425"/>
                <a:gd name="connsiteY3" fmla="*/ 293688 h 410369"/>
                <a:gd name="connsiteX4" fmla="*/ 352425 w 352425"/>
                <a:gd name="connsiteY4" fmla="*/ 398463 h 41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410369">
                  <a:moveTo>
                    <a:pt x="0" y="410369"/>
                  </a:moveTo>
                  <a:cubicBezTo>
                    <a:pt x="50205" y="362347"/>
                    <a:pt x="70468" y="366713"/>
                    <a:pt x="97631" y="298450"/>
                  </a:cubicBezTo>
                  <a:cubicBezTo>
                    <a:pt x="124794" y="230188"/>
                    <a:pt x="139958" y="1588"/>
                    <a:pt x="162977" y="794"/>
                  </a:cubicBezTo>
                  <a:cubicBezTo>
                    <a:pt x="185996" y="0"/>
                    <a:pt x="204169" y="227410"/>
                    <a:pt x="235744" y="293688"/>
                  </a:cubicBezTo>
                  <a:cubicBezTo>
                    <a:pt x="267319" y="359966"/>
                    <a:pt x="310555" y="378024"/>
                    <a:pt x="352425" y="39846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eaLnBrk="1" hangingPunct="1"/>
              <a:endParaRPr lang="en-US">
                <a:solidFill>
                  <a:prstClr val="black"/>
                </a:solidFill>
              </a:endParaRPr>
            </a:p>
          </p:txBody>
        </p:sp>
        <p:sp>
          <p:nvSpPr>
            <p:cNvPr id="53" name="TextBox 52"/>
            <p:cNvSpPr txBox="1"/>
            <p:nvPr/>
          </p:nvSpPr>
          <p:spPr>
            <a:xfrm>
              <a:off x="3262316" y="1447781"/>
              <a:ext cx="696024" cy="246221"/>
            </a:xfrm>
            <a:prstGeom prst="rect">
              <a:avLst/>
            </a:prstGeom>
            <a:noFill/>
          </p:spPr>
          <p:txBody>
            <a:bodyPr wrap="none" rtlCol="0">
              <a:spAutoFit/>
            </a:bodyPr>
            <a:lstStyle/>
            <a:p>
              <a:pPr algn="l" eaLnBrk="1" hangingPunct="1"/>
              <a:r>
                <a:rPr lang="en-US" sz="1000" dirty="0" smtClean="0">
                  <a:solidFill>
                    <a:prstClr val="black"/>
                  </a:solidFill>
                </a:rPr>
                <a:t>100 MHz</a:t>
              </a:r>
              <a:endParaRPr lang="en-US" sz="1000" dirty="0">
                <a:solidFill>
                  <a:prstClr val="black"/>
                </a:solidFill>
              </a:endParaRPr>
            </a:p>
          </p:txBody>
        </p:sp>
      </p:grpSp>
      <p:grpSp>
        <p:nvGrpSpPr>
          <p:cNvPr id="9" name="Group 54"/>
          <p:cNvGrpSpPr/>
          <p:nvPr/>
        </p:nvGrpSpPr>
        <p:grpSpPr>
          <a:xfrm>
            <a:off x="2916241" y="997744"/>
            <a:ext cx="660758" cy="708164"/>
            <a:chOff x="3262316" y="985838"/>
            <a:chExt cx="660758" cy="708164"/>
          </a:xfrm>
        </p:grpSpPr>
        <p:sp>
          <p:nvSpPr>
            <p:cNvPr id="56" name="Rectangle 55"/>
            <p:cNvSpPr/>
            <p:nvPr/>
          </p:nvSpPr>
          <p:spPr>
            <a:xfrm>
              <a:off x="3328988" y="985838"/>
              <a:ext cx="547687" cy="509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endParaRPr>
            </a:p>
          </p:txBody>
        </p:sp>
        <p:sp>
          <p:nvSpPr>
            <p:cNvPr id="57" name="Freeform 56"/>
            <p:cNvSpPr/>
            <p:nvPr/>
          </p:nvSpPr>
          <p:spPr>
            <a:xfrm>
              <a:off x="3400425" y="1039812"/>
              <a:ext cx="409575" cy="410369"/>
            </a:xfrm>
            <a:custGeom>
              <a:avLst/>
              <a:gdLst>
                <a:gd name="connsiteX0" fmla="*/ 0 w 352425"/>
                <a:gd name="connsiteY0" fmla="*/ 402034 h 402034"/>
                <a:gd name="connsiteX1" fmla="*/ 92869 w 352425"/>
                <a:gd name="connsiteY1" fmla="*/ 244872 h 402034"/>
                <a:gd name="connsiteX2" fmla="*/ 154781 w 352425"/>
                <a:gd name="connsiteY2" fmla="*/ 6747 h 402034"/>
                <a:gd name="connsiteX3" fmla="*/ 235744 w 352425"/>
                <a:gd name="connsiteY3" fmla="*/ 285353 h 402034"/>
                <a:gd name="connsiteX4" fmla="*/ 352425 w 352425"/>
                <a:gd name="connsiteY4" fmla="*/ 390128 h 402034"/>
                <a:gd name="connsiteX0" fmla="*/ 0 w 352425"/>
                <a:gd name="connsiteY0" fmla="*/ 396081 h 396081"/>
                <a:gd name="connsiteX1" fmla="*/ 97631 w 352425"/>
                <a:gd name="connsiteY1" fmla="*/ 284162 h 396081"/>
                <a:gd name="connsiteX2" fmla="*/ 154781 w 352425"/>
                <a:gd name="connsiteY2" fmla="*/ 794 h 396081"/>
                <a:gd name="connsiteX3" fmla="*/ 235744 w 352425"/>
                <a:gd name="connsiteY3" fmla="*/ 279400 h 396081"/>
                <a:gd name="connsiteX4" fmla="*/ 352425 w 352425"/>
                <a:gd name="connsiteY4" fmla="*/ 384175 h 396081"/>
                <a:gd name="connsiteX0" fmla="*/ 0 w 352425"/>
                <a:gd name="connsiteY0" fmla="*/ 396081 h 396081"/>
                <a:gd name="connsiteX1" fmla="*/ 97631 w 352425"/>
                <a:gd name="connsiteY1" fmla="*/ 284162 h 396081"/>
                <a:gd name="connsiteX2" fmla="*/ 154781 w 352425"/>
                <a:gd name="connsiteY2" fmla="*/ 794 h 396081"/>
                <a:gd name="connsiteX3" fmla="*/ 235744 w 352425"/>
                <a:gd name="connsiteY3" fmla="*/ 279400 h 396081"/>
                <a:gd name="connsiteX4" fmla="*/ 352425 w 352425"/>
                <a:gd name="connsiteY4" fmla="*/ 384175 h 396081"/>
                <a:gd name="connsiteX0" fmla="*/ 0 w 352425"/>
                <a:gd name="connsiteY0" fmla="*/ 398463 h 398463"/>
                <a:gd name="connsiteX1" fmla="*/ 97631 w 352425"/>
                <a:gd name="connsiteY1" fmla="*/ 286544 h 398463"/>
                <a:gd name="connsiteX2" fmla="*/ 171173 w 352425"/>
                <a:gd name="connsiteY2" fmla="*/ 794 h 398463"/>
                <a:gd name="connsiteX3" fmla="*/ 235744 w 352425"/>
                <a:gd name="connsiteY3" fmla="*/ 281782 h 398463"/>
                <a:gd name="connsiteX4" fmla="*/ 352425 w 352425"/>
                <a:gd name="connsiteY4" fmla="*/ 386557 h 398463"/>
                <a:gd name="connsiteX0" fmla="*/ 0 w 352425"/>
                <a:gd name="connsiteY0" fmla="*/ 410369 h 410369"/>
                <a:gd name="connsiteX1" fmla="*/ 97631 w 352425"/>
                <a:gd name="connsiteY1" fmla="*/ 298450 h 410369"/>
                <a:gd name="connsiteX2" fmla="*/ 162977 w 352425"/>
                <a:gd name="connsiteY2" fmla="*/ 794 h 410369"/>
                <a:gd name="connsiteX3" fmla="*/ 235744 w 352425"/>
                <a:gd name="connsiteY3" fmla="*/ 293688 h 410369"/>
                <a:gd name="connsiteX4" fmla="*/ 352425 w 352425"/>
                <a:gd name="connsiteY4" fmla="*/ 398463 h 41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410369">
                  <a:moveTo>
                    <a:pt x="0" y="410369"/>
                  </a:moveTo>
                  <a:cubicBezTo>
                    <a:pt x="50205" y="362347"/>
                    <a:pt x="70468" y="366713"/>
                    <a:pt x="97631" y="298450"/>
                  </a:cubicBezTo>
                  <a:cubicBezTo>
                    <a:pt x="124794" y="230188"/>
                    <a:pt x="139958" y="1588"/>
                    <a:pt x="162977" y="794"/>
                  </a:cubicBezTo>
                  <a:cubicBezTo>
                    <a:pt x="185996" y="0"/>
                    <a:pt x="204169" y="227410"/>
                    <a:pt x="235744" y="293688"/>
                  </a:cubicBezTo>
                  <a:cubicBezTo>
                    <a:pt x="267319" y="359966"/>
                    <a:pt x="310555" y="378024"/>
                    <a:pt x="352425" y="39846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eaLnBrk="1" hangingPunct="1"/>
              <a:endParaRPr lang="en-US">
                <a:solidFill>
                  <a:prstClr val="black"/>
                </a:solidFill>
              </a:endParaRPr>
            </a:p>
          </p:txBody>
        </p:sp>
        <p:sp>
          <p:nvSpPr>
            <p:cNvPr id="58" name="TextBox 57"/>
            <p:cNvSpPr txBox="1"/>
            <p:nvPr/>
          </p:nvSpPr>
          <p:spPr>
            <a:xfrm>
              <a:off x="3262316" y="1447781"/>
              <a:ext cx="660758" cy="246221"/>
            </a:xfrm>
            <a:prstGeom prst="rect">
              <a:avLst/>
            </a:prstGeom>
            <a:noFill/>
          </p:spPr>
          <p:txBody>
            <a:bodyPr wrap="none" rtlCol="0">
              <a:spAutoFit/>
            </a:bodyPr>
            <a:lstStyle/>
            <a:p>
              <a:pPr algn="l" eaLnBrk="1" hangingPunct="1"/>
              <a:r>
                <a:rPr lang="en-US" sz="1000" dirty="0" smtClean="0">
                  <a:solidFill>
                    <a:prstClr val="black"/>
                  </a:solidFill>
                </a:rPr>
                <a:t> 24 MHz</a:t>
              </a:r>
              <a:endParaRPr lang="en-US" sz="1000" dirty="0">
                <a:solidFill>
                  <a:prstClr val="black"/>
                </a:solidFill>
              </a:endParaRPr>
            </a:p>
          </p:txBody>
        </p:sp>
      </p:grpSp>
      <p:grpSp>
        <p:nvGrpSpPr>
          <p:cNvPr id="10" name="Group 58"/>
          <p:cNvGrpSpPr/>
          <p:nvPr/>
        </p:nvGrpSpPr>
        <p:grpSpPr>
          <a:xfrm>
            <a:off x="6506395" y="1002506"/>
            <a:ext cx="617477" cy="708164"/>
            <a:chOff x="3262316" y="985838"/>
            <a:chExt cx="617477" cy="708164"/>
          </a:xfrm>
        </p:grpSpPr>
        <p:sp>
          <p:nvSpPr>
            <p:cNvPr id="60" name="Rectangle 59"/>
            <p:cNvSpPr/>
            <p:nvPr/>
          </p:nvSpPr>
          <p:spPr>
            <a:xfrm>
              <a:off x="3328988" y="985838"/>
              <a:ext cx="547687" cy="509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endParaRPr>
            </a:p>
          </p:txBody>
        </p:sp>
        <p:sp>
          <p:nvSpPr>
            <p:cNvPr id="61" name="Freeform 60"/>
            <p:cNvSpPr/>
            <p:nvPr/>
          </p:nvSpPr>
          <p:spPr>
            <a:xfrm>
              <a:off x="3400425" y="1039812"/>
              <a:ext cx="409575" cy="410369"/>
            </a:xfrm>
            <a:custGeom>
              <a:avLst/>
              <a:gdLst>
                <a:gd name="connsiteX0" fmla="*/ 0 w 352425"/>
                <a:gd name="connsiteY0" fmla="*/ 402034 h 402034"/>
                <a:gd name="connsiteX1" fmla="*/ 92869 w 352425"/>
                <a:gd name="connsiteY1" fmla="*/ 244872 h 402034"/>
                <a:gd name="connsiteX2" fmla="*/ 154781 w 352425"/>
                <a:gd name="connsiteY2" fmla="*/ 6747 h 402034"/>
                <a:gd name="connsiteX3" fmla="*/ 235744 w 352425"/>
                <a:gd name="connsiteY3" fmla="*/ 285353 h 402034"/>
                <a:gd name="connsiteX4" fmla="*/ 352425 w 352425"/>
                <a:gd name="connsiteY4" fmla="*/ 390128 h 402034"/>
                <a:gd name="connsiteX0" fmla="*/ 0 w 352425"/>
                <a:gd name="connsiteY0" fmla="*/ 396081 h 396081"/>
                <a:gd name="connsiteX1" fmla="*/ 97631 w 352425"/>
                <a:gd name="connsiteY1" fmla="*/ 284162 h 396081"/>
                <a:gd name="connsiteX2" fmla="*/ 154781 w 352425"/>
                <a:gd name="connsiteY2" fmla="*/ 794 h 396081"/>
                <a:gd name="connsiteX3" fmla="*/ 235744 w 352425"/>
                <a:gd name="connsiteY3" fmla="*/ 279400 h 396081"/>
                <a:gd name="connsiteX4" fmla="*/ 352425 w 352425"/>
                <a:gd name="connsiteY4" fmla="*/ 384175 h 396081"/>
                <a:gd name="connsiteX0" fmla="*/ 0 w 352425"/>
                <a:gd name="connsiteY0" fmla="*/ 396081 h 396081"/>
                <a:gd name="connsiteX1" fmla="*/ 97631 w 352425"/>
                <a:gd name="connsiteY1" fmla="*/ 284162 h 396081"/>
                <a:gd name="connsiteX2" fmla="*/ 154781 w 352425"/>
                <a:gd name="connsiteY2" fmla="*/ 794 h 396081"/>
                <a:gd name="connsiteX3" fmla="*/ 235744 w 352425"/>
                <a:gd name="connsiteY3" fmla="*/ 279400 h 396081"/>
                <a:gd name="connsiteX4" fmla="*/ 352425 w 352425"/>
                <a:gd name="connsiteY4" fmla="*/ 384175 h 396081"/>
                <a:gd name="connsiteX0" fmla="*/ 0 w 352425"/>
                <a:gd name="connsiteY0" fmla="*/ 398463 h 398463"/>
                <a:gd name="connsiteX1" fmla="*/ 97631 w 352425"/>
                <a:gd name="connsiteY1" fmla="*/ 286544 h 398463"/>
                <a:gd name="connsiteX2" fmla="*/ 171173 w 352425"/>
                <a:gd name="connsiteY2" fmla="*/ 794 h 398463"/>
                <a:gd name="connsiteX3" fmla="*/ 235744 w 352425"/>
                <a:gd name="connsiteY3" fmla="*/ 281782 h 398463"/>
                <a:gd name="connsiteX4" fmla="*/ 352425 w 352425"/>
                <a:gd name="connsiteY4" fmla="*/ 386557 h 398463"/>
                <a:gd name="connsiteX0" fmla="*/ 0 w 352425"/>
                <a:gd name="connsiteY0" fmla="*/ 410369 h 410369"/>
                <a:gd name="connsiteX1" fmla="*/ 97631 w 352425"/>
                <a:gd name="connsiteY1" fmla="*/ 298450 h 410369"/>
                <a:gd name="connsiteX2" fmla="*/ 162977 w 352425"/>
                <a:gd name="connsiteY2" fmla="*/ 794 h 410369"/>
                <a:gd name="connsiteX3" fmla="*/ 235744 w 352425"/>
                <a:gd name="connsiteY3" fmla="*/ 293688 h 410369"/>
                <a:gd name="connsiteX4" fmla="*/ 352425 w 352425"/>
                <a:gd name="connsiteY4" fmla="*/ 398463 h 410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410369">
                  <a:moveTo>
                    <a:pt x="0" y="410369"/>
                  </a:moveTo>
                  <a:cubicBezTo>
                    <a:pt x="50205" y="362347"/>
                    <a:pt x="70468" y="366713"/>
                    <a:pt x="97631" y="298450"/>
                  </a:cubicBezTo>
                  <a:cubicBezTo>
                    <a:pt x="124794" y="230188"/>
                    <a:pt x="139958" y="1588"/>
                    <a:pt x="162977" y="794"/>
                  </a:cubicBezTo>
                  <a:cubicBezTo>
                    <a:pt x="185996" y="0"/>
                    <a:pt x="204169" y="227410"/>
                    <a:pt x="235744" y="293688"/>
                  </a:cubicBezTo>
                  <a:cubicBezTo>
                    <a:pt x="267319" y="359966"/>
                    <a:pt x="310555" y="378024"/>
                    <a:pt x="352425" y="398463"/>
                  </a:cubicBezTo>
                </a:path>
              </a:pathLst>
            </a:cu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eaLnBrk="1" hangingPunct="1"/>
              <a:endParaRPr lang="en-US">
                <a:solidFill>
                  <a:prstClr val="black"/>
                </a:solidFill>
              </a:endParaRPr>
            </a:p>
          </p:txBody>
        </p:sp>
        <p:sp>
          <p:nvSpPr>
            <p:cNvPr id="62" name="TextBox 61"/>
            <p:cNvSpPr txBox="1"/>
            <p:nvPr/>
          </p:nvSpPr>
          <p:spPr>
            <a:xfrm>
              <a:off x="3262316" y="1447781"/>
              <a:ext cx="617477" cy="246221"/>
            </a:xfrm>
            <a:prstGeom prst="rect">
              <a:avLst/>
            </a:prstGeom>
            <a:noFill/>
          </p:spPr>
          <p:txBody>
            <a:bodyPr wrap="none" rtlCol="0">
              <a:spAutoFit/>
            </a:bodyPr>
            <a:lstStyle/>
            <a:p>
              <a:pPr algn="l" eaLnBrk="1" hangingPunct="1"/>
              <a:r>
                <a:rPr lang="en-US" sz="1000" dirty="0" smtClean="0">
                  <a:solidFill>
                    <a:prstClr val="black"/>
                  </a:solidFill>
                </a:rPr>
                <a:t> 11 kHz</a:t>
              </a:r>
              <a:endParaRPr lang="en-US" sz="1000" dirty="0">
                <a:solidFill>
                  <a:prstClr val="black"/>
                </a:solidFill>
              </a:endParaRPr>
            </a:p>
          </p:txBody>
        </p:sp>
      </p:grpSp>
      <p:grpSp>
        <p:nvGrpSpPr>
          <p:cNvPr id="11" name="Group 80"/>
          <p:cNvGrpSpPr/>
          <p:nvPr/>
        </p:nvGrpSpPr>
        <p:grpSpPr>
          <a:xfrm>
            <a:off x="3552826" y="1008060"/>
            <a:ext cx="936475" cy="866140"/>
            <a:chOff x="3536951" y="1385886"/>
            <a:chExt cx="936475" cy="866140"/>
          </a:xfrm>
        </p:grpSpPr>
        <p:grpSp>
          <p:nvGrpSpPr>
            <p:cNvPr id="12" name="Group 71"/>
            <p:cNvGrpSpPr/>
            <p:nvPr/>
          </p:nvGrpSpPr>
          <p:grpSpPr>
            <a:xfrm rot="18900000">
              <a:off x="3724274" y="1385886"/>
              <a:ext cx="500063" cy="500063"/>
              <a:chOff x="3724274" y="1385886"/>
              <a:chExt cx="500063" cy="500063"/>
            </a:xfrm>
          </p:grpSpPr>
          <p:sp>
            <p:nvSpPr>
              <p:cNvPr id="63" name="Oval 62"/>
              <p:cNvSpPr/>
              <p:nvPr/>
            </p:nvSpPr>
            <p:spPr>
              <a:xfrm>
                <a:off x="3724274" y="1385886"/>
                <a:ext cx="500063" cy="50006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eaLnBrk="1" hangingPunct="1"/>
                <a:endParaRPr lang="en-US">
                  <a:solidFill>
                    <a:prstClr val="black"/>
                  </a:solidFill>
                </a:endParaRPr>
              </a:p>
            </p:txBody>
          </p:sp>
          <p:cxnSp>
            <p:nvCxnSpPr>
              <p:cNvPr id="67" name="Straight Connector 66"/>
              <p:cNvCxnSpPr>
                <a:stCxn id="63" idx="0"/>
              </p:cNvCxnSpPr>
              <p:nvPr/>
            </p:nvCxnSpPr>
            <p:spPr>
              <a:xfrm rot="16200000" flipH="1">
                <a:off x="3729035" y="1631156"/>
                <a:ext cx="492921" cy="23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a:off x="3729035" y="1633537"/>
                <a:ext cx="492921" cy="23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3" name="TextBox 72"/>
            <p:cNvSpPr txBox="1"/>
            <p:nvPr/>
          </p:nvSpPr>
          <p:spPr>
            <a:xfrm>
              <a:off x="3536951" y="2005805"/>
              <a:ext cx="936475" cy="246221"/>
            </a:xfrm>
            <a:prstGeom prst="rect">
              <a:avLst/>
            </a:prstGeom>
            <a:noFill/>
          </p:spPr>
          <p:txBody>
            <a:bodyPr wrap="none" rtlCol="0">
              <a:spAutoFit/>
            </a:bodyPr>
            <a:lstStyle/>
            <a:p>
              <a:pPr algn="l" eaLnBrk="1" hangingPunct="1"/>
              <a:r>
                <a:rPr lang="en-US" sz="1000" dirty="0" smtClean="0">
                  <a:solidFill>
                    <a:prstClr val="black"/>
                  </a:solidFill>
                </a:rPr>
                <a:t>11 x 400MHz</a:t>
              </a:r>
              <a:endParaRPr lang="en-US" sz="1000" dirty="0">
                <a:solidFill>
                  <a:prstClr val="black"/>
                </a:solidFill>
              </a:endParaRPr>
            </a:p>
          </p:txBody>
        </p:sp>
        <p:cxnSp>
          <p:nvCxnSpPr>
            <p:cNvPr id="77" name="Straight Arrow Connector 76"/>
            <p:cNvCxnSpPr/>
            <p:nvPr/>
          </p:nvCxnSpPr>
          <p:spPr>
            <a:xfrm rot="5400000" flipH="1" flipV="1">
              <a:off x="3899299" y="1974454"/>
              <a:ext cx="15636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3" name="Group 114"/>
          <p:cNvGrpSpPr/>
          <p:nvPr/>
        </p:nvGrpSpPr>
        <p:grpSpPr>
          <a:xfrm>
            <a:off x="2034777" y="992981"/>
            <a:ext cx="820341" cy="890589"/>
            <a:chOff x="3387327" y="697706"/>
            <a:chExt cx="820341" cy="890589"/>
          </a:xfrm>
        </p:grpSpPr>
        <p:grpSp>
          <p:nvGrpSpPr>
            <p:cNvPr id="14" name="Group 107"/>
            <p:cNvGrpSpPr/>
            <p:nvPr/>
          </p:nvGrpSpPr>
          <p:grpSpPr>
            <a:xfrm>
              <a:off x="3429004" y="697706"/>
              <a:ext cx="778664" cy="890589"/>
              <a:chOff x="3429004" y="697706"/>
              <a:chExt cx="778664" cy="890589"/>
            </a:xfrm>
          </p:grpSpPr>
          <p:sp>
            <p:nvSpPr>
              <p:cNvPr id="83" name="Rectangle 82"/>
              <p:cNvSpPr/>
              <p:nvPr/>
            </p:nvSpPr>
            <p:spPr>
              <a:xfrm>
                <a:off x="3488532" y="697706"/>
                <a:ext cx="547687" cy="509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endParaRPr>
              </a:p>
            </p:txBody>
          </p:sp>
          <p:sp>
            <p:nvSpPr>
              <p:cNvPr id="85" name="TextBox 84"/>
              <p:cNvSpPr txBox="1"/>
              <p:nvPr/>
            </p:nvSpPr>
            <p:spPr>
              <a:xfrm>
                <a:off x="3429004" y="1159649"/>
                <a:ext cx="566181" cy="246221"/>
              </a:xfrm>
              <a:prstGeom prst="rect">
                <a:avLst/>
              </a:prstGeom>
              <a:noFill/>
            </p:spPr>
            <p:txBody>
              <a:bodyPr wrap="none" rtlCol="0">
                <a:spAutoFit/>
              </a:bodyPr>
              <a:lstStyle/>
              <a:p>
                <a:pPr algn="l" eaLnBrk="1" hangingPunct="1"/>
                <a:r>
                  <a:rPr lang="en-US" sz="1000" dirty="0" smtClean="0">
                    <a:solidFill>
                      <a:prstClr val="black"/>
                    </a:solidFill>
                  </a:rPr>
                  <a:t>   Gate</a:t>
                </a:r>
                <a:endParaRPr lang="en-US" sz="1000" dirty="0">
                  <a:solidFill>
                    <a:prstClr val="black"/>
                  </a:solidFill>
                </a:endParaRPr>
              </a:p>
            </p:txBody>
          </p:sp>
          <p:cxnSp>
            <p:nvCxnSpPr>
              <p:cNvPr id="87" name="Straight Connector 86"/>
              <p:cNvCxnSpPr/>
              <p:nvPr/>
            </p:nvCxnSpPr>
            <p:spPr>
              <a:xfrm flipV="1">
                <a:off x="3607594" y="804862"/>
                <a:ext cx="266699" cy="147637"/>
              </a:xfrm>
              <a:prstGeom prst="line">
                <a:avLst/>
              </a:prstGeom>
              <a:ln w="28575">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stCxn id="83" idx="1"/>
              </p:cNvCxnSpPr>
              <p:nvPr/>
            </p:nvCxnSpPr>
            <p:spPr>
              <a:xfrm rot="10800000" flipH="1">
                <a:off x="3488532" y="950120"/>
                <a:ext cx="119062" cy="23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V="1">
                <a:off x="3879057" y="1088232"/>
                <a:ext cx="19050" cy="11906"/>
              </a:xfrm>
              <a:prstGeom prst="line">
                <a:avLst/>
              </a:prstGeom>
              <a:ln w="28575">
                <a:solidFill>
                  <a:schemeClr val="tx1"/>
                </a:solidFill>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3876676" y="1104901"/>
                <a:ext cx="269080"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1" name="Freeform 100"/>
              <p:cNvSpPr/>
              <p:nvPr/>
            </p:nvSpPr>
            <p:spPr>
              <a:xfrm>
                <a:off x="4064793" y="1092996"/>
                <a:ext cx="142875" cy="495299"/>
              </a:xfrm>
              <a:custGeom>
                <a:avLst/>
                <a:gdLst>
                  <a:gd name="connsiteX0" fmla="*/ 71438 w 152400"/>
                  <a:gd name="connsiteY0" fmla="*/ 0 h 647700"/>
                  <a:gd name="connsiteX1" fmla="*/ 71438 w 152400"/>
                  <a:gd name="connsiteY1" fmla="*/ 166687 h 647700"/>
                  <a:gd name="connsiteX2" fmla="*/ 0 w 152400"/>
                  <a:gd name="connsiteY2" fmla="*/ 219075 h 647700"/>
                  <a:gd name="connsiteX3" fmla="*/ 147638 w 152400"/>
                  <a:gd name="connsiteY3" fmla="*/ 285750 h 647700"/>
                  <a:gd name="connsiteX4" fmla="*/ 19050 w 152400"/>
                  <a:gd name="connsiteY4" fmla="*/ 350043 h 647700"/>
                  <a:gd name="connsiteX5" fmla="*/ 152400 w 152400"/>
                  <a:gd name="connsiteY5" fmla="*/ 416718 h 647700"/>
                  <a:gd name="connsiteX6" fmla="*/ 38100 w 152400"/>
                  <a:gd name="connsiteY6" fmla="*/ 466725 h 647700"/>
                  <a:gd name="connsiteX7" fmla="*/ 150019 w 152400"/>
                  <a:gd name="connsiteY7" fmla="*/ 516731 h 647700"/>
                  <a:gd name="connsiteX8" fmla="*/ 85725 w 152400"/>
                  <a:gd name="connsiteY8" fmla="*/ 545306 h 647700"/>
                  <a:gd name="connsiteX9" fmla="*/ 85725 w 152400"/>
                  <a:gd name="connsiteY9" fmla="*/ 647700 h 647700"/>
                  <a:gd name="connsiteX0" fmla="*/ 64294 w 145256"/>
                  <a:gd name="connsiteY0" fmla="*/ 0 h 647700"/>
                  <a:gd name="connsiteX1" fmla="*/ 64294 w 145256"/>
                  <a:gd name="connsiteY1" fmla="*/ 166687 h 647700"/>
                  <a:gd name="connsiteX2" fmla="*/ 0 w 145256"/>
                  <a:gd name="connsiteY2" fmla="*/ 219075 h 647700"/>
                  <a:gd name="connsiteX3" fmla="*/ 140494 w 145256"/>
                  <a:gd name="connsiteY3" fmla="*/ 285750 h 647700"/>
                  <a:gd name="connsiteX4" fmla="*/ 11906 w 145256"/>
                  <a:gd name="connsiteY4" fmla="*/ 350043 h 647700"/>
                  <a:gd name="connsiteX5" fmla="*/ 145256 w 145256"/>
                  <a:gd name="connsiteY5" fmla="*/ 416718 h 647700"/>
                  <a:gd name="connsiteX6" fmla="*/ 30956 w 145256"/>
                  <a:gd name="connsiteY6" fmla="*/ 466725 h 647700"/>
                  <a:gd name="connsiteX7" fmla="*/ 142875 w 145256"/>
                  <a:gd name="connsiteY7" fmla="*/ 516731 h 647700"/>
                  <a:gd name="connsiteX8" fmla="*/ 78581 w 145256"/>
                  <a:gd name="connsiteY8" fmla="*/ 545306 h 647700"/>
                  <a:gd name="connsiteX9" fmla="*/ 78581 w 145256"/>
                  <a:gd name="connsiteY9" fmla="*/ 647700 h 647700"/>
                  <a:gd name="connsiteX0" fmla="*/ 64294 w 145256"/>
                  <a:gd name="connsiteY0" fmla="*/ 0 h 647700"/>
                  <a:gd name="connsiteX1" fmla="*/ 64294 w 145256"/>
                  <a:gd name="connsiteY1" fmla="*/ 166687 h 647700"/>
                  <a:gd name="connsiteX2" fmla="*/ 0 w 145256"/>
                  <a:gd name="connsiteY2" fmla="*/ 219075 h 647700"/>
                  <a:gd name="connsiteX3" fmla="*/ 130969 w 145256"/>
                  <a:gd name="connsiteY3" fmla="*/ 266700 h 647700"/>
                  <a:gd name="connsiteX4" fmla="*/ 11906 w 145256"/>
                  <a:gd name="connsiteY4" fmla="*/ 350043 h 647700"/>
                  <a:gd name="connsiteX5" fmla="*/ 145256 w 145256"/>
                  <a:gd name="connsiteY5" fmla="*/ 416718 h 647700"/>
                  <a:gd name="connsiteX6" fmla="*/ 30956 w 145256"/>
                  <a:gd name="connsiteY6" fmla="*/ 466725 h 647700"/>
                  <a:gd name="connsiteX7" fmla="*/ 142875 w 145256"/>
                  <a:gd name="connsiteY7" fmla="*/ 516731 h 647700"/>
                  <a:gd name="connsiteX8" fmla="*/ 78581 w 145256"/>
                  <a:gd name="connsiteY8" fmla="*/ 545306 h 647700"/>
                  <a:gd name="connsiteX9" fmla="*/ 78581 w 145256"/>
                  <a:gd name="connsiteY9" fmla="*/ 647700 h 647700"/>
                  <a:gd name="connsiteX0" fmla="*/ 71438 w 152400"/>
                  <a:gd name="connsiteY0" fmla="*/ 0 h 647700"/>
                  <a:gd name="connsiteX1" fmla="*/ 71438 w 152400"/>
                  <a:gd name="connsiteY1" fmla="*/ 166687 h 647700"/>
                  <a:gd name="connsiteX2" fmla="*/ 7144 w 152400"/>
                  <a:gd name="connsiteY2" fmla="*/ 219075 h 647700"/>
                  <a:gd name="connsiteX3" fmla="*/ 138113 w 152400"/>
                  <a:gd name="connsiteY3" fmla="*/ 266700 h 647700"/>
                  <a:gd name="connsiteX4" fmla="*/ 0 w 152400"/>
                  <a:gd name="connsiteY4" fmla="*/ 347662 h 647700"/>
                  <a:gd name="connsiteX5" fmla="*/ 152400 w 152400"/>
                  <a:gd name="connsiteY5" fmla="*/ 416718 h 647700"/>
                  <a:gd name="connsiteX6" fmla="*/ 38100 w 152400"/>
                  <a:gd name="connsiteY6" fmla="*/ 466725 h 647700"/>
                  <a:gd name="connsiteX7" fmla="*/ 150019 w 152400"/>
                  <a:gd name="connsiteY7" fmla="*/ 516731 h 647700"/>
                  <a:gd name="connsiteX8" fmla="*/ 85725 w 152400"/>
                  <a:gd name="connsiteY8" fmla="*/ 545306 h 647700"/>
                  <a:gd name="connsiteX9" fmla="*/ 85725 w 152400"/>
                  <a:gd name="connsiteY9" fmla="*/ 647700 h 647700"/>
                  <a:gd name="connsiteX0" fmla="*/ 71438 w 150019"/>
                  <a:gd name="connsiteY0" fmla="*/ 0 h 647700"/>
                  <a:gd name="connsiteX1" fmla="*/ 71438 w 150019"/>
                  <a:gd name="connsiteY1" fmla="*/ 166687 h 647700"/>
                  <a:gd name="connsiteX2" fmla="*/ 7144 w 150019"/>
                  <a:gd name="connsiteY2" fmla="*/ 219075 h 647700"/>
                  <a:gd name="connsiteX3" fmla="*/ 138113 w 150019"/>
                  <a:gd name="connsiteY3" fmla="*/ 266700 h 647700"/>
                  <a:gd name="connsiteX4" fmla="*/ 0 w 150019"/>
                  <a:gd name="connsiteY4" fmla="*/ 347662 h 647700"/>
                  <a:gd name="connsiteX5" fmla="*/ 135731 w 150019"/>
                  <a:gd name="connsiteY5" fmla="*/ 416718 h 647700"/>
                  <a:gd name="connsiteX6" fmla="*/ 38100 w 150019"/>
                  <a:gd name="connsiteY6" fmla="*/ 466725 h 647700"/>
                  <a:gd name="connsiteX7" fmla="*/ 150019 w 150019"/>
                  <a:gd name="connsiteY7" fmla="*/ 516731 h 647700"/>
                  <a:gd name="connsiteX8" fmla="*/ 85725 w 150019"/>
                  <a:gd name="connsiteY8" fmla="*/ 545306 h 647700"/>
                  <a:gd name="connsiteX9" fmla="*/ 85725 w 150019"/>
                  <a:gd name="connsiteY9" fmla="*/ 647700 h 647700"/>
                  <a:gd name="connsiteX0" fmla="*/ 71438 w 150019"/>
                  <a:gd name="connsiteY0" fmla="*/ 0 h 647700"/>
                  <a:gd name="connsiteX1" fmla="*/ 71438 w 150019"/>
                  <a:gd name="connsiteY1" fmla="*/ 166687 h 647700"/>
                  <a:gd name="connsiteX2" fmla="*/ 7144 w 150019"/>
                  <a:gd name="connsiteY2" fmla="*/ 219075 h 647700"/>
                  <a:gd name="connsiteX3" fmla="*/ 138113 w 150019"/>
                  <a:gd name="connsiteY3" fmla="*/ 266700 h 647700"/>
                  <a:gd name="connsiteX4" fmla="*/ 0 w 150019"/>
                  <a:gd name="connsiteY4" fmla="*/ 347662 h 647700"/>
                  <a:gd name="connsiteX5" fmla="*/ 135731 w 150019"/>
                  <a:gd name="connsiteY5" fmla="*/ 416718 h 647700"/>
                  <a:gd name="connsiteX6" fmla="*/ 4763 w 150019"/>
                  <a:gd name="connsiteY6" fmla="*/ 483394 h 647700"/>
                  <a:gd name="connsiteX7" fmla="*/ 150019 w 150019"/>
                  <a:gd name="connsiteY7" fmla="*/ 516731 h 647700"/>
                  <a:gd name="connsiteX8" fmla="*/ 85725 w 150019"/>
                  <a:gd name="connsiteY8" fmla="*/ 545306 h 647700"/>
                  <a:gd name="connsiteX9" fmla="*/ 85725 w 150019"/>
                  <a:gd name="connsiteY9" fmla="*/ 647700 h 647700"/>
                  <a:gd name="connsiteX0" fmla="*/ 71438 w 142875"/>
                  <a:gd name="connsiteY0" fmla="*/ 0 h 647700"/>
                  <a:gd name="connsiteX1" fmla="*/ 71438 w 142875"/>
                  <a:gd name="connsiteY1" fmla="*/ 166687 h 647700"/>
                  <a:gd name="connsiteX2" fmla="*/ 7144 w 142875"/>
                  <a:gd name="connsiteY2" fmla="*/ 219075 h 647700"/>
                  <a:gd name="connsiteX3" fmla="*/ 138113 w 142875"/>
                  <a:gd name="connsiteY3" fmla="*/ 266700 h 647700"/>
                  <a:gd name="connsiteX4" fmla="*/ 0 w 142875"/>
                  <a:gd name="connsiteY4" fmla="*/ 347662 h 647700"/>
                  <a:gd name="connsiteX5" fmla="*/ 135731 w 142875"/>
                  <a:gd name="connsiteY5" fmla="*/ 416718 h 647700"/>
                  <a:gd name="connsiteX6" fmla="*/ 4763 w 142875"/>
                  <a:gd name="connsiteY6" fmla="*/ 483394 h 647700"/>
                  <a:gd name="connsiteX7" fmla="*/ 142875 w 142875"/>
                  <a:gd name="connsiteY7" fmla="*/ 547687 h 647700"/>
                  <a:gd name="connsiteX8" fmla="*/ 85725 w 142875"/>
                  <a:gd name="connsiteY8" fmla="*/ 545306 h 647700"/>
                  <a:gd name="connsiteX9" fmla="*/ 85725 w 142875"/>
                  <a:gd name="connsiteY9" fmla="*/ 647700 h 647700"/>
                  <a:gd name="connsiteX0" fmla="*/ 71438 w 142875"/>
                  <a:gd name="connsiteY0" fmla="*/ 0 h 647700"/>
                  <a:gd name="connsiteX1" fmla="*/ 71438 w 142875"/>
                  <a:gd name="connsiteY1" fmla="*/ 166687 h 647700"/>
                  <a:gd name="connsiteX2" fmla="*/ 7144 w 142875"/>
                  <a:gd name="connsiteY2" fmla="*/ 219075 h 647700"/>
                  <a:gd name="connsiteX3" fmla="*/ 138113 w 142875"/>
                  <a:gd name="connsiteY3" fmla="*/ 266700 h 647700"/>
                  <a:gd name="connsiteX4" fmla="*/ 0 w 142875"/>
                  <a:gd name="connsiteY4" fmla="*/ 347662 h 647700"/>
                  <a:gd name="connsiteX5" fmla="*/ 135731 w 142875"/>
                  <a:gd name="connsiteY5" fmla="*/ 416718 h 647700"/>
                  <a:gd name="connsiteX6" fmla="*/ 4763 w 142875"/>
                  <a:gd name="connsiteY6" fmla="*/ 483394 h 647700"/>
                  <a:gd name="connsiteX7" fmla="*/ 142875 w 142875"/>
                  <a:gd name="connsiteY7" fmla="*/ 547687 h 647700"/>
                  <a:gd name="connsiteX8" fmla="*/ 71437 w 142875"/>
                  <a:gd name="connsiteY8" fmla="*/ 581025 h 647700"/>
                  <a:gd name="connsiteX9" fmla="*/ 85725 w 142875"/>
                  <a:gd name="connsiteY9" fmla="*/ 647700 h 647700"/>
                  <a:gd name="connsiteX0" fmla="*/ 71438 w 142875"/>
                  <a:gd name="connsiteY0" fmla="*/ 0 h 681037"/>
                  <a:gd name="connsiteX1" fmla="*/ 71438 w 142875"/>
                  <a:gd name="connsiteY1" fmla="*/ 166687 h 681037"/>
                  <a:gd name="connsiteX2" fmla="*/ 7144 w 142875"/>
                  <a:gd name="connsiteY2" fmla="*/ 219075 h 681037"/>
                  <a:gd name="connsiteX3" fmla="*/ 138113 w 142875"/>
                  <a:gd name="connsiteY3" fmla="*/ 266700 h 681037"/>
                  <a:gd name="connsiteX4" fmla="*/ 0 w 142875"/>
                  <a:gd name="connsiteY4" fmla="*/ 347662 h 681037"/>
                  <a:gd name="connsiteX5" fmla="*/ 135731 w 142875"/>
                  <a:gd name="connsiteY5" fmla="*/ 416718 h 681037"/>
                  <a:gd name="connsiteX6" fmla="*/ 4763 w 142875"/>
                  <a:gd name="connsiteY6" fmla="*/ 483394 h 681037"/>
                  <a:gd name="connsiteX7" fmla="*/ 142875 w 142875"/>
                  <a:gd name="connsiteY7" fmla="*/ 547687 h 681037"/>
                  <a:gd name="connsiteX8" fmla="*/ 71437 w 142875"/>
                  <a:gd name="connsiteY8" fmla="*/ 581025 h 681037"/>
                  <a:gd name="connsiteX9" fmla="*/ 71437 w 142875"/>
                  <a:gd name="connsiteY9" fmla="*/ 681037 h 681037"/>
                  <a:gd name="connsiteX0" fmla="*/ 71438 w 142875"/>
                  <a:gd name="connsiteY0" fmla="*/ 0 h 818818"/>
                  <a:gd name="connsiteX1" fmla="*/ 71438 w 142875"/>
                  <a:gd name="connsiteY1" fmla="*/ 166687 h 818818"/>
                  <a:gd name="connsiteX2" fmla="*/ 7144 w 142875"/>
                  <a:gd name="connsiteY2" fmla="*/ 219075 h 818818"/>
                  <a:gd name="connsiteX3" fmla="*/ 138113 w 142875"/>
                  <a:gd name="connsiteY3" fmla="*/ 266700 h 818818"/>
                  <a:gd name="connsiteX4" fmla="*/ 0 w 142875"/>
                  <a:gd name="connsiteY4" fmla="*/ 347662 h 818818"/>
                  <a:gd name="connsiteX5" fmla="*/ 135731 w 142875"/>
                  <a:gd name="connsiteY5" fmla="*/ 416718 h 818818"/>
                  <a:gd name="connsiteX6" fmla="*/ 4763 w 142875"/>
                  <a:gd name="connsiteY6" fmla="*/ 483394 h 818818"/>
                  <a:gd name="connsiteX7" fmla="*/ 142875 w 142875"/>
                  <a:gd name="connsiteY7" fmla="*/ 547687 h 818818"/>
                  <a:gd name="connsiteX8" fmla="*/ 71437 w 142875"/>
                  <a:gd name="connsiteY8" fmla="*/ 581025 h 818818"/>
                  <a:gd name="connsiteX9" fmla="*/ 71437 w 142875"/>
                  <a:gd name="connsiteY9" fmla="*/ 818818 h 818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875" h="818818">
                    <a:moveTo>
                      <a:pt x="71438" y="0"/>
                    </a:moveTo>
                    <a:lnTo>
                      <a:pt x="71438" y="166687"/>
                    </a:lnTo>
                    <a:lnTo>
                      <a:pt x="7144" y="219075"/>
                    </a:lnTo>
                    <a:lnTo>
                      <a:pt x="138113" y="266700"/>
                    </a:lnTo>
                    <a:lnTo>
                      <a:pt x="0" y="347662"/>
                    </a:lnTo>
                    <a:lnTo>
                      <a:pt x="135731" y="416718"/>
                    </a:lnTo>
                    <a:lnTo>
                      <a:pt x="4763" y="483394"/>
                    </a:lnTo>
                    <a:lnTo>
                      <a:pt x="142875" y="547687"/>
                    </a:lnTo>
                    <a:lnTo>
                      <a:pt x="71437" y="581025"/>
                    </a:lnTo>
                    <a:lnTo>
                      <a:pt x="71437" y="818818"/>
                    </a:lnTo>
                  </a:path>
                </a:pathLst>
              </a:custGeom>
              <a:ln w="285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txBody>
              <a:bodyPr rtlCol="0" anchor="ctr"/>
              <a:lstStyle/>
              <a:p>
                <a:pPr eaLnBrk="1" hangingPunct="1"/>
                <a:endParaRPr lang="en-US">
                  <a:solidFill>
                    <a:prstClr val="black"/>
                  </a:solidFill>
                </a:endParaRPr>
              </a:p>
            </p:txBody>
          </p:sp>
          <p:cxnSp>
            <p:nvCxnSpPr>
              <p:cNvPr id="106" name="Straight Connector 105"/>
              <p:cNvCxnSpPr/>
              <p:nvPr/>
            </p:nvCxnSpPr>
            <p:spPr>
              <a:xfrm flipV="1">
                <a:off x="3895726" y="804863"/>
                <a:ext cx="154780" cy="23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05" name="Arc 104"/>
            <p:cNvSpPr/>
            <p:nvPr/>
          </p:nvSpPr>
          <p:spPr>
            <a:xfrm rot="2839495">
              <a:off x="3381374" y="747713"/>
              <a:ext cx="459582" cy="447675"/>
            </a:xfrm>
            <a:prstGeom prst="arc">
              <a:avLst/>
            </a:prstGeom>
            <a:noFill/>
            <a:ln>
              <a:solidFill>
                <a:schemeClr val="accent5"/>
              </a:solidFill>
            </a:ln>
          </p:spPr>
          <p:style>
            <a:lnRef idx="1">
              <a:schemeClr val="accent1"/>
            </a:lnRef>
            <a:fillRef idx="0">
              <a:schemeClr val="accent1"/>
            </a:fillRef>
            <a:effectRef idx="0">
              <a:schemeClr val="accent1"/>
            </a:effectRef>
            <a:fontRef idx="minor">
              <a:schemeClr val="tx1"/>
            </a:fontRef>
          </p:style>
          <p:txBody>
            <a:bodyPr rtlCol="0" anchor="ctr"/>
            <a:lstStyle/>
            <a:p>
              <a:pPr eaLnBrk="1" hangingPunct="1"/>
              <a:endParaRPr lang="en-US">
                <a:solidFill>
                  <a:prstClr val="black"/>
                </a:solidFill>
              </a:endParaRPr>
            </a:p>
          </p:txBody>
        </p:sp>
      </p:grpSp>
      <p:grpSp>
        <p:nvGrpSpPr>
          <p:cNvPr id="15" name="Group 113"/>
          <p:cNvGrpSpPr/>
          <p:nvPr/>
        </p:nvGrpSpPr>
        <p:grpSpPr>
          <a:xfrm>
            <a:off x="692947" y="990600"/>
            <a:ext cx="625492" cy="708164"/>
            <a:chOff x="2676529" y="928687"/>
            <a:chExt cx="625492" cy="708164"/>
          </a:xfrm>
        </p:grpSpPr>
        <p:grpSp>
          <p:nvGrpSpPr>
            <p:cNvPr id="16" name="Group 108"/>
            <p:cNvGrpSpPr/>
            <p:nvPr/>
          </p:nvGrpSpPr>
          <p:grpSpPr>
            <a:xfrm>
              <a:off x="2676529" y="928687"/>
              <a:ext cx="625492" cy="708164"/>
              <a:chOff x="3262316" y="985838"/>
              <a:chExt cx="625492" cy="708164"/>
            </a:xfrm>
          </p:grpSpPr>
          <p:sp>
            <p:nvSpPr>
              <p:cNvPr id="110" name="Rectangle 109"/>
              <p:cNvSpPr/>
              <p:nvPr/>
            </p:nvSpPr>
            <p:spPr>
              <a:xfrm>
                <a:off x="3328988" y="985838"/>
                <a:ext cx="547687" cy="509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endParaRPr>
              </a:p>
            </p:txBody>
          </p:sp>
          <p:sp>
            <p:nvSpPr>
              <p:cNvPr id="112" name="TextBox 111"/>
              <p:cNvSpPr txBox="1"/>
              <p:nvPr/>
            </p:nvSpPr>
            <p:spPr>
              <a:xfrm>
                <a:off x="3262316" y="1447781"/>
                <a:ext cx="625492" cy="246221"/>
              </a:xfrm>
              <a:prstGeom prst="rect">
                <a:avLst/>
              </a:prstGeom>
              <a:noFill/>
            </p:spPr>
            <p:txBody>
              <a:bodyPr wrap="none" rtlCol="0">
                <a:spAutoFit/>
              </a:bodyPr>
              <a:lstStyle/>
              <a:p>
                <a:pPr algn="l" eaLnBrk="1" hangingPunct="1"/>
                <a:r>
                  <a:rPr lang="en-US" sz="1000" dirty="0" smtClean="0">
                    <a:solidFill>
                      <a:prstClr val="black"/>
                    </a:solidFill>
                  </a:rPr>
                  <a:t>  Hybrid</a:t>
                </a:r>
                <a:endParaRPr lang="en-US" sz="1000" dirty="0">
                  <a:solidFill>
                    <a:prstClr val="black"/>
                  </a:solidFill>
                </a:endParaRPr>
              </a:p>
            </p:txBody>
          </p:sp>
        </p:grpSp>
        <p:sp>
          <p:nvSpPr>
            <p:cNvPr id="113" name="Isosceles Triangle 112"/>
            <p:cNvSpPr/>
            <p:nvPr/>
          </p:nvSpPr>
          <p:spPr>
            <a:xfrm>
              <a:off x="2869406" y="1047751"/>
              <a:ext cx="297656" cy="271462"/>
            </a:xfrm>
            <a:prstGeom prs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endParaRPr>
            </a:p>
          </p:txBody>
        </p:sp>
      </p:grpSp>
      <p:grpSp>
        <p:nvGrpSpPr>
          <p:cNvPr id="17" name="Group 126"/>
          <p:cNvGrpSpPr/>
          <p:nvPr/>
        </p:nvGrpSpPr>
        <p:grpSpPr>
          <a:xfrm>
            <a:off x="7101112" y="1003298"/>
            <a:ext cx="801823" cy="866140"/>
            <a:chOff x="3536951" y="1385886"/>
            <a:chExt cx="801823" cy="866140"/>
          </a:xfrm>
        </p:grpSpPr>
        <p:grpSp>
          <p:nvGrpSpPr>
            <p:cNvPr id="19" name="Group 71"/>
            <p:cNvGrpSpPr/>
            <p:nvPr/>
          </p:nvGrpSpPr>
          <p:grpSpPr>
            <a:xfrm rot="18900000">
              <a:off x="3724274" y="1385886"/>
              <a:ext cx="500063" cy="500063"/>
              <a:chOff x="3724274" y="1385886"/>
              <a:chExt cx="500063" cy="500063"/>
            </a:xfrm>
          </p:grpSpPr>
          <p:sp>
            <p:nvSpPr>
              <p:cNvPr id="131" name="Oval 130"/>
              <p:cNvSpPr/>
              <p:nvPr/>
            </p:nvSpPr>
            <p:spPr>
              <a:xfrm>
                <a:off x="3724274" y="1385886"/>
                <a:ext cx="500063" cy="50006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eaLnBrk="1" hangingPunct="1"/>
                <a:endParaRPr lang="en-US">
                  <a:solidFill>
                    <a:prstClr val="black"/>
                  </a:solidFill>
                </a:endParaRPr>
              </a:p>
            </p:txBody>
          </p:sp>
          <p:cxnSp>
            <p:nvCxnSpPr>
              <p:cNvPr id="132" name="Straight Connector 131"/>
              <p:cNvCxnSpPr>
                <a:stCxn id="131" idx="0"/>
              </p:cNvCxnSpPr>
              <p:nvPr/>
            </p:nvCxnSpPr>
            <p:spPr>
              <a:xfrm rot="16200000" flipH="1">
                <a:off x="3729035" y="1631156"/>
                <a:ext cx="492921" cy="23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3729035" y="1633537"/>
                <a:ext cx="492921" cy="23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29" name="TextBox 128"/>
            <p:cNvSpPr txBox="1"/>
            <p:nvPr/>
          </p:nvSpPr>
          <p:spPr>
            <a:xfrm>
              <a:off x="3536951" y="2005805"/>
              <a:ext cx="801823" cy="246221"/>
            </a:xfrm>
            <a:prstGeom prst="rect">
              <a:avLst/>
            </a:prstGeom>
            <a:noFill/>
          </p:spPr>
          <p:txBody>
            <a:bodyPr wrap="none" rtlCol="0">
              <a:spAutoFit/>
            </a:bodyPr>
            <a:lstStyle/>
            <a:p>
              <a:pPr algn="l" eaLnBrk="1" hangingPunct="1"/>
              <a:r>
                <a:rPr lang="en-US" sz="1000" dirty="0" smtClean="0">
                  <a:solidFill>
                    <a:prstClr val="black"/>
                  </a:solidFill>
                </a:rPr>
                <a:t>   21.4MHz</a:t>
              </a:r>
              <a:endParaRPr lang="en-US" sz="1000" dirty="0">
                <a:solidFill>
                  <a:prstClr val="black"/>
                </a:solidFill>
              </a:endParaRPr>
            </a:p>
          </p:txBody>
        </p:sp>
        <p:cxnSp>
          <p:nvCxnSpPr>
            <p:cNvPr id="130" name="Straight Arrow Connector 129"/>
            <p:cNvCxnSpPr/>
            <p:nvPr/>
          </p:nvCxnSpPr>
          <p:spPr>
            <a:xfrm rot="5400000" flipH="1" flipV="1">
              <a:off x="3899299" y="1974454"/>
              <a:ext cx="15636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138"/>
          <p:cNvGrpSpPr/>
          <p:nvPr/>
        </p:nvGrpSpPr>
        <p:grpSpPr>
          <a:xfrm>
            <a:off x="4359397" y="1002506"/>
            <a:ext cx="696024" cy="708164"/>
            <a:chOff x="6126166" y="2074069"/>
            <a:chExt cx="696024" cy="708164"/>
          </a:xfrm>
        </p:grpSpPr>
        <p:sp>
          <p:nvSpPr>
            <p:cNvPr id="135" name="Rectangle 134"/>
            <p:cNvSpPr/>
            <p:nvPr/>
          </p:nvSpPr>
          <p:spPr>
            <a:xfrm>
              <a:off x="6192838" y="2074069"/>
              <a:ext cx="547687" cy="509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endParaRPr>
            </a:p>
          </p:txBody>
        </p:sp>
        <p:sp>
          <p:nvSpPr>
            <p:cNvPr id="137" name="TextBox 136"/>
            <p:cNvSpPr txBox="1"/>
            <p:nvPr/>
          </p:nvSpPr>
          <p:spPr>
            <a:xfrm>
              <a:off x="6126166" y="2536012"/>
              <a:ext cx="696024" cy="246221"/>
            </a:xfrm>
            <a:prstGeom prst="rect">
              <a:avLst/>
            </a:prstGeom>
            <a:noFill/>
          </p:spPr>
          <p:txBody>
            <a:bodyPr wrap="none" rtlCol="0">
              <a:spAutoFit/>
            </a:bodyPr>
            <a:lstStyle/>
            <a:p>
              <a:pPr algn="l" eaLnBrk="1" hangingPunct="1"/>
              <a:r>
                <a:rPr lang="en-US" sz="1000" dirty="0" smtClean="0">
                  <a:solidFill>
                    <a:prstClr val="black"/>
                  </a:solidFill>
                </a:rPr>
                <a:t>500 MHz</a:t>
              </a:r>
              <a:endParaRPr lang="en-US" sz="1000" dirty="0">
                <a:solidFill>
                  <a:prstClr val="black"/>
                </a:solidFill>
              </a:endParaRPr>
            </a:p>
          </p:txBody>
        </p:sp>
        <p:sp>
          <p:nvSpPr>
            <p:cNvPr id="138" name="Freeform 137"/>
            <p:cNvSpPr/>
            <p:nvPr/>
          </p:nvSpPr>
          <p:spPr>
            <a:xfrm flipH="1">
              <a:off x="6257925" y="2176463"/>
              <a:ext cx="409575" cy="347662"/>
            </a:xfrm>
            <a:custGeom>
              <a:avLst/>
              <a:gdLst>
                <a:gd name="connsiteX0" fmla="*/ 0 w 409575"/>
                <a:gd name="connsiteY0" fmla="*/ 347662 h 347662"/>
                <a:gd name="connsiteX1" fmla="*/ 166688 w 409575"/>
                <a:gd name="connsiteY1" fmla="*/ 0 h 347662"/>
                <a:gd name="connsiteX2" fmla="*/ 409575 w 409575"/>
                <a:gd name="connsiteY2" fmla="*/ 0 h 347662"/>
              </a:gdLst>
              <a:ahLst/>
              <a:cxnLst>
                <a:cxn ang="0">
                  <a:pos x="connsiteX0" y="connsiteY0"/>
                </a:cxn>
                <a:cxn ang="0">
                  <a:pos x="connsiteX1" y="connsiteY1"/>
                </a:cxn>
                <a:cxn ang="0">
                  <a:pos x="connsiteX2" y="connsiteY2"/>
                </a:cxn>
              </a:cxnLst>
              <a:rect l="l" t="t" r="r" b="b"/>
              <a:pathLst>
                <a:path w="409575" h="347662">
                  <a:moveTo>
                    <a:pt x="0" y="347662"/>
                  </a:moveTo>
                  <a:lnTo>
                    <a:pt x="166688" y="0"/>
                  </a:lnTo>
                  <a:lnTo>
                    <a:pt x="409575" y="0"/>
                  </a:ln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eaLnBrk="1" hangingPunct="1"/>
              <a:endParaRPr lang="en-US">
                <a:solidFill>
                  <a:prstClr val="black"/>
                </a:solidFill>
              </a:endParaRPr>
            </a:p>
          </p:txBody>
        </p:sp>
      </p:grpSp>
      <p:grpSp>
        <p:nvGrpSpPr>
          <p:cNvPr id="22" name="Group 141"/>
          <p:cNvGrpSpPr/>
          <p:nvPr/>
        </p:nvGrpSpPr>
        <p:grpSpPr>
          <a:xfrm>
            <a:off x="5740612" y="1002505"/>
            <a:ext cx="660758" cy="708164"/>
            <a:chOff x="6126166" y="2074069"/>
            <a:chExt cx="660758" cy="708164"/>
          </a:xfrm>
        </p:grpSpPr>
        <p:sp>
          <p:nvSpPr>
            <p:cNvPr id="143" name="Rectangle 142"/>
            <p:cNvSpPr/>
            <p:nvPr/>
          </p:nvSpPr>
          <p:spPr>
            <a:xfrm>
              <a:off x="6192838" y="2074069"/>
              <a:ext cx="547687" cy="5095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hangingPunct="1"/>
              <a:endParaRPr lang="en-US">
                <a:solidFill>
                  <a:prstClr val="white"/>
                </a:solidFill>
              </a:endParaRPr>
            </a:p>
          </p:txBody>
        </p:sp>
        <p:sp>
          <p:nvSpPr>
            <p:cNvPr id="144" name="TextBox 143"/>
            <p:cNvSpPr txBox="1"/>
            <p:nvPr/>
          </p:nvSpPr>
          <p:spPr>
            <a:xfrm>
              <a:off x="6126166" y="2536012"/>
              <a:ext cx="660758" cy="246221"/>
            </a:xfrm>
            <a:prstGeom prst="rect">
              <a:avLst/>
            </a:prstGeom>
            <a:noFill/>
          </p:spPr>
          <p:txBody>
            <a:bodyPr wrap="none" rtlCol="0">
              <a:spAutoFit/>
            </a:bodyPr>
            <a:lstStyle/>
            <a:p>
              <a:pPr algn="l" eaLnBrk="1" hangingPunct="1"/>
              <a:r>
                <a:rPr lang="en-US" sz="1000" dirty="0" smtClean="0">
                  <a:solidFill>
                    <a:prstClr val="black"/>
                  </a:solidFill>
                </a:rPr>
                <a:t> 22 MHz</a:t>
              </a:r>
              <a:endParaRPr lang="en-US" sz="1000" dirty="0">
                <a:solidFill>
                  <a:prstClr val="black"/>
                </a:solidFill>
              </a:endParaRPr>
            </a:p>
          </p:txBody>
        </p:sp>
        <p:sp>
          <p:nvSpPr>
            <p:cNvPr id="145" name="Freeform 144"/>
            <p:cNvSpPr/>
            <p:nvPr/>
          </p:nvSpPr>
          <p:spPr>
            <a:xfrm flipH="1">
              <a:off x="6257925" y="2176463"/>
              <a:ext cx="409575" cy="347662"/>
            </a:xfrm>
            <a:custGeom>
              <a:avLst/>
              <a:gdLst>
                <a:gd name="connsiteX0" fmla="*/ 0 w 409575"/>
                <a:gd name="connsiteY0" fmla="*/ 347662 h 347662"/>
                <a:gd name="connsiteX1" fmla="*/ 166688 w 409575"/>
                <a:gd name="connsiteY1" fmla="*/ 0 h 347662"/>
                <a:gd name="connsiteX2" fmla="*/ 409575 w 409575"/>
                <a:gd name="connsiteY2" fmla="*/ 0 h 347662"/>
              </a:gdLst>
              <a:ahLst/>
              <a:cxnLst>
                <a:cxn ang="0">
                  <a:pos x="connsiteX0" y="connsiteY0"/>
                </a:cxn>
                <a:cxn ang="0">
                  <a:pos x="connsiteX1" y="connsiteY1"/>
                </a:cxn>
                <a:cxn ang="0">
                  <a:pos x="connsiteX2" y="connsiteY2"/>
                </a:cxn>
              </a:cxnLst>
              <a:rect l="l" t="t" r="r" b="b"/>
              <a:pathLst>
                <a:path w="409575" h="347662">
                  <a:moveTo>
                    <a:pt x="0" y="347662"/>
                  </a:moveTo>
                  <a:lnTo>
                    <a:pt x="166688" y="0"/>
                  </a:lnTo>
                  <a:lnTo>
                    <a:pt x="409575" y="0"/>
                  </a:lnTo>
                </a:path>
              </a:pathLst>
            </a:cu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eaLnBrk="1" hangingPunct="1"/>
              <a:endParaRPr lang="en-US">
                <a:solidFill>
                  <a:prstClr val="black"/>
                </a:solidFill>
              </a:endParaRPr>
            </a:p>
          </p:txBody>
        </p:sp>
      </p:grpSp>
      <p:grpSp>
        <p:nvGrpSpPr>
          <p:cNvPr id="23" name="Group 147"/>
          <p:cNvGrpSpPr/>
          <p:nvPr/>
        </p:nvGrpSpPr>
        <p:grpSpPr>
          <a:xfrm>
            <a:off x="4948465" y="993773"/>
            <a:ext cx="766557" cy="866140"/>
            <a:chOff x="3536951" y="1385886"/>
            <a:chExt cx="766557" cy="866140"/>
          </a:xfrm>
        </p:grpSpPr>
        <p:grpSp>
          <p:nvGrpSpPr>
            <p:cNvPr id="24" name="Group 71"/>
            <p:cNvGrpSpPr/>
            <p:nvPr/>
          </p:nvGrpSpPr>
          <p:grpSpPr>
            <a:xfrm rot="18900000">
              <a:off x="3724274" y="1385886"/>
              <a:ext cx="500063" cy="500063"/>
              <a:chOff x="3724274" y="1385886"/>
              <a:chExt cx="500063" cy="500063"/>
            </a:xfrm>
          </p:grpSpPr>
          <p:sp>
            <p:nvSpPr>
              <p:cNvPr id="152" name="Oval 151"/>
              <p:cNvSpPr/>
              <p:nvPr/>
            </p:nvSpPr>
            <p:spPr>
              <a:xfrm>
                <a:off x="3724274" y="1385886"/>
                <a:ext cx="500063" cy="500063"/>
              </a:xfrm>
              <a:prstGeom prst="ellipse">
                <a:avLst/>
              </a:prstGeom>
            </p:spPr>
            <p:style>
              <a:lnRef idx="2">
                <a:schemeClr val="accent5"/>
              </a:lnRef>
              <a:fillRef idx="1">
                <a:schemeClr val="lt1"/>
              </a:fillRef>
              <a:effectRef idx="0">
                <a:schemeClr val="accent5"/>
              </a:effectRef>
              <a:fontRef idx="minor">
                <a:schemeClr val="dk1"/>
              </a:fontRef>
            </p:style>
            <p:txBody>
              <a:bodyPr rtlCol="0" anchor="ctr"/>
              <a:lstStyle/>
              <a:p>
                <a:pPr eaLnBrk="1" hangingPunct="1"/>
                <a:endParaRPr lang="en-US">
                  <a:solidFill>
                    <a:prstClr val="black"/>
                  </a:solidFill>
                </a:endParaRPr>
              </a:p>
            </p:txBody>
          </p:sp>
          <p:cxnSp>
            <p:nvCxnSpPr>
              <p:cNvPr id="153" name="Straight Connector 152"/>
              <p:cNvCxnSpPr>
                <a:stCxn id="152" idx="0"/>
              </p:cNvCxnSpPr>
              <p:nvPr/>
            </p:nvCxnSpPr>
            <p:spPr>
              <a:xfrm rot="16200000" flipH="1">
                <a:off x="3729035" y="1631156"/>
                <a:ext cx="492921" cy="23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a:off x="3729035" y="1633537"/>
                <a:ext cx="492921" cy="238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0" name="TextBox 149"/>
            <p:cNvSpPr txBox="1"/>
            <p:nvPr/>
          </p:nvSpPr>
          <p:spPr>
            <a:xfrm>
              <a:off x="3536951" y="2005805"/>
              <a:ext cx="766557" cy="246221"/>
            </a:xfrm>
            <a:prstGeom prst="rect">
              <a:avLst/>
            </a:prstGeom>
            <a:noFill/>
          </p:spPr>
          <p:txBody>
            <a:bodyPr wrap="none" rtlCol="0">
              <a:spAutoFit/>
            </a:bodyPr>
            <a:lstStyle/>
            <a:p>
              <a:pPr algn="l" eaLnBrk="1" hangingPunct="1"/>
              <a:r>
                <a:rPr lang="en-US" sz="1000" dirty="0" smtClean="0">
                  <a:solidFill>
                    <a:prstClr val="black"/>
                  </a:solidFill>
                </a:rPr>
                <a:t>   379MHz</a:t>
              </a:r>
              <a:endParaRPr lang="en-US" sz="1000" dirty="0">
                <a:solidFill>
                  <a:prstClr val="black"/>
                </a:solidFill>
              </a:endParaRPr>
            </a:p>
          </p:txBody>
        </p:sp>
        <p:cxnSp>
          <p:nvCxnSpPr>
            <p:cNvPr id="151" name="Straight Arrow Connector 150"/>
            <p:cNvCxnSpPr/>
            <p:nvPr/>
          </p:nvCxnSpPr>
          <p:spPr>
            <a:xfrm rot="5400000" flipH="1" flipV="1">
              <a:off x="3899299" y="1974454"/>
              <a:ext cx="156368"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70" name="Rectangle 169"/>
          <p:cNvSpPr/>
          <p:nvPr/>
        </p:nvSpPr>
        <p:spPr>
          <a:xfrm>
            <a:off x="8048625" y="1009948"/>
            <a:ext cx="885825" cy="53310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nchorCtr="0">
            <a:normAutofit fontScale="92500" lnSpcReduction="20000"/>
          </a:bodyPr>
          <a:lstStyle/>
          <a:p>
            <a:pPr algn="l" eaLnBrk="1" hangingPunct="1"/>
            <a:r>
              <a:rPr lang="en-US" sz="1200" dirty="0" smtClean="0">
                <a:solidFill>
                  <a:prstClr val="black"/>
                </a:solidFill>
                <a:latin typeface="Arial" charset="0"/>
                <a:ea typeface="ＭＳ Ｐゴシック" pitchFamily="27" charset="-128"/>
              </a:rPr>
              <a:t>BBQ</a:t>
            </a:r>
          </a:p>
          <a:p>
            <a:pPr algn="l" eaLnBrk="1" hangingPunct="1"/>
            <a:r>
              <a:rPr lang="en-US" sz="1200" dirty="0" smtClean="0">
                <a:solidFill>
                  <a:prstClr val="black"/>
                </a:solidFill>
                <a:latin typeface="Arial" charset="0"/>
                <a:ea typeface="ＭＳ Ｐゴシック" pitchFamily="27" charset="-128"/>
              </a:rPr>
              <a:t>Acquisition</a:t>
            </a:r>
          </a:p>
          <a:p>
            <a:pPr algn="l" eaLnBrk="1" hangingPunct="1"/>
            <a:r>
              <a:rPr lang="en-US" sz="1200" dirty="0" smtClean="0">
                <a:solidFill>
                  <a:prstClr val="black"/>
                </a:solidFill>
                <a:latin typeface="Arial" charset="0"/>
                <a:ea typeface="ＭＳ Ｐゴシック" pitchFamily="27" charset="-128"/>
              </a:rPr>
              <a:t>Electronics</a:t>
            </a:r>
          </a:p>
          <a:p>
            <a:pPr eaLnBrk="1" hangingPunct="1"/>
            <a:endParaRPr lang="en-US" dirty="0">
              <a:solidFill>
                <a:prstClr val="white"/>
              </a:solidFill>
            </a:endParaRPr>
          </a:p>
        </p:txBody>
      </p:sp>
      <p:sp>
        <p:nvSpPr>
          <p:cNvPr id="173" name="Rectangle 172"/>
          <p:cNvSpPr/>
          <p:nvPr/>
        </p:nvSpPr>
        <p:spPr bwMode="auto">
          <a:xfrm>
            <a:off x="7173158" y="2111010"/>
            <a:ext cx="1970842" cy="1013930"/>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r>
              <a:rPr lang="en-US" sz="1200" dirty="0" smtClean="0">
                <a:solidFill>
                  <a:srgbClr val="0000FF"/>
                </a:solidFill>
                <a:latin typeface="Arial" pitchFamily="34" charset="0"/>
              </a:rPr>
              <a:t>Forward coupler !</a:t>
            </a:r>
          </a:p>
          <a:p>
            <a:r>
              <a:rPr lang="en-US" sz="1200" dirty="0" smtClean="0">
                <a:solidFill>
                  <a:srgbClr val="0000FF"/>
                </a:solidFill>
                <a:latin typeface="Arial" pitchFamily="34" charset="0"/>
              </a:rPr>
              <a:t>in  a certain frequency band</a:t>
            </a:r>
          </a:p>
          <a:p>
            <a:r>
              <a:rPr lang="en-US" sz="1200" dirty="0" smtClean="0">
                <a:solidFill>
                  <a:srgbClr val="0000FF"/>
                </a:solidFill>
                <a:latin typeface="Arial" pitchFamily="34" charset="0"/>
              </a:rPr>
              <a:t>the phase velocity of the</a:t>
            </a:r>
          </a:p>
          <a:p>
            <a:r>
              <a:rPr lang="en-US" sz="1200" dirty="0" smtClean="0">
                <a:solidFill>
                  <a:srgbClr val="0000FF"/>
                </a:solidFill>
                <a:latin typeface="Arial" pitchFamily="34" charset="0"/>
              </a:rPr>
              <a:t> slotted waveguides match</a:t>
            </a:r>
          </a:p>
          <a:p>
            <a:r>
              <a:rPr lang="en-US" sz="1200" dirty="0" smtClean="0">
                <a:solidFill>
                  <a:srgbClr val="0000FF"/>
                </a:solidFill>
                <a:latin typeface="Arial" pitchFamily="34" charset="0"/>
              </a:rPr>
              <a:t>the velocity of the beam</a:t>
            </a:r>
          </a:p>
          <a:p>
            <a:r>
              <a:rPr lang="en-US" sz="1200" dirty="0" smtClean="0">
                <a:solidFill>
                  <a:srgbClr val="0000FF"/>
                </a:solidFill>
                <a:latin typeface="Arial" pitchFamily="34" charset="0"/>
              </a:rPr>
              <a:t>which is very close to c</a:t>
            </a:r>
          </a:p>
        </p:txBody>
      </p:sp>
      <p:sp>
        <p:nvSpPr>
          <p:cNvPr id="176" name="Rectangle 9"/>
          <p:cNvSpPr>
            <a:spLocks noChangeArrowheads="1"/>
          </p:cNvSpPr>
          <p:nvPr/>
        </p:nvSpPr>
        <p:spPr bwMode="auto">
          <a:xfrm>
            <a:off x="3981872" y="699101"/>
            <a:ext cx="637753" cy="443899"/>
          </a:xfrm>
          <a:prstGeom prst="rect">
            <a:avLst/>
          </a:prstGeom>
          <a:noFill/>
          <a:ln w="9525" algn="ctr">
            <a:noFill/>
            <a:miter lim="800000"/>
            <a:headEnd/>
            <a:tailEnd/>
          </a:ln>
          <a:effectLst/>
        </p:spPr>
        <p:txBody>
          <a:bodyPr wrap="none" anchor="ctr"/>
          <a:lstStyle/>
          <a:p>
            <a:pPr algn="l" eaLnBrk="1" fontAlgn="auto" hangingPunct="1">
              <a:spcBef>
                <a:spcPts val="0"/>
              </a:spcBef>
              <a:spcAft>
                <a:spcPts val="0"/>
              </a:spcAft>
              <a:defRPr/>
            </a:pPr>
            <a:r>
              <a:rPr lang="en-US" sz="1000" dirty="0" smtClean="0">
                <a:solidFill>
                  <a:prstClr val="black"/>
                </a:solidFill>
              </a:rPr>
              <a:t>400MHz</a:t>
            </a:r>
          </a:p>
        </p:txBody>
      </p:sp>
      <p:sp>
        <p:nvSpPr>
          <p:cNvPr id="177" name="Rectangle 9"/>
          <p:cNvSpPr>
            <a:spLocks noChangeArrowheads="1"/>
          </p:cNvSpPr>
          <p:nvPr/>
        </p:nvSpPr>
        <p:spPr bwMode="auto">
          <a:xfrm>
            <a:off x="5382047" y="699101"/>
            <a:ext cx="637753" cy="443899"/>
          </a:xfrm>
          <a:prstGeom prst="rect">
            <a:avLst/>
          </a:prstGeom>
          <a:noFill/>
          <a:ln w="9525" algn="ctr">
            <a:noFill/>
            <a:miter lim="800000"/>
            <a:headEnd/>
            <a:tailEnd/>
          </a:ln>
          <a:effectLst/>
        </p:spPr>
        <p:txBody>
          <a:bodyPr wrap="none" anchor="ctr"/>
          <a:lstStyle/>
          <a:p>
            <a:pPr algn="l" eaLnBrk="1" fontAlgn="auto" hangingPunct="1">
              <a:spcBef>
                <a:spcPts val="0"/>
              </a:spcBef>
              <a:spcAft>
                <a:spcPts val="0"/>
              </a:spcAft>
              <a:defRPr/>
            </a:pPr>
            <a:r>
              <a:rPr lang="en-US" sz="1000" dirty="0" smtClean="0">
                <a:solidFill>
                  <a:prstClr val="black"/>
                </a:solidFill>
              </a:rPr>
              <a:t>21 MHz</a:t>
            </a:r>
          </a:p>
        </p:txBody>
      </p:sp>
      <p:sp>
        <p:nvSpPr>
          <p:cNvPr id="178" name="Rectangle 9"/>
          <p:cNvSpPr>
            <a:spLocks noChangeArrowheads="1"/>
          </p:cNvSpPr>
          <p:nvPr/>
        </p:nvSpPr>
        <p:spPr bwMode="auto">
          <a:xfrm>
            <a:off x="7563272" y="699101"/>
            <a:ext cx="637753" cy="443899"/>
          </a:xfrm>
          <a:prstGeom prst="rect">
            <a:avLst/>
          </a:prstGeom>
          <a:noFill/>
          <a:ln w="9525" algn="ctr">
            <a:noFill/>
            <a:miter lim="800000"/>
            <a:headEnd/>
            <a:tailEnd/>
          </a:ln>
          <a:effectLst/>
        </p:spPr>
        <p:txBody>
          <a:bodyPr wrap="none" anchor="ctr"/>
          <a:lstStyle/>
          <a:p>
            <a:pPr algn="l" eaLnBrk="1" fontAlgn="auto" hangingPunct="1">
              <a:spcBef>
                <a:spcPts val="0"/>
              </a:spcBef>
              <a:spcAft>
                <a:spcPts val="0"/>
              </a:spcAft>
              <a:defRPr/>
            </a:pPr>
            <a:r>
              <a:rPr lang="en-US" sz="1000" dirty="0" smtClean="0">
                <a:solidFill>
                  <a:prstClr val="black"/>
                </a:solidFill>
              </a:rPr>
              <a:t>0-22 kHz</a:t>
            </a:r>
          </a:p>
        </p:txBody>
      </p:sp>
      <p:sp>
        <p:nvSpPr>
          <p:cNvPr id="179" name="Rectangle 9"/>
          <p:cNvSpPr>
            <a:spLocks noChangeArrowheads="1"/>
          </p:cNvSpPr>
          <p:nvPr/>
        </p:nvSpPr>
        <p:spPr bwMode="auto">
          <a:xfrm>
            <a:off x="171872" y="699101"/>
            <a:ext cx="637753" cy="443899"/>
          </a:xfrm>
          <a:prstGeom prst="rect">
            <a:avLst/>
          </a:prstGeom>
          <a:noFill/>
          <a:ln w="9525" algn="ctr">
            <a:noFill/>
            <a:miter lim="800000"/>
            <a:headEnd/>
            <a:tailEnd/>
          </a:ln>
          <a:effectLst/>
        </p:spPr>
        <p:txBody>
          <a:bodyPr wrap="none" anchor="ctr"/>
          <a:lstStyle/>
          <a:p>
            <a:pPr algn="l" eaLnBrk="1" fontAlgn="auto" hangingPunct="1">
              <a:spcBef>
                <a:spcPts val="0"/>
              </a:spcBef>
              <a:spcAft>
                <a:spcPts val="0"/>
              </a:spcAft>
              <a:defRPr/>
            </a:pPr>
            <a:r>
              <a:rPr lang="en-US" sz="1000" dirty="0" smtClean="0">
                <a:solidFill>
                  <a:prstClr val="black"/>
                </a:solidFill>
              </a:rPr>
              <a:t>4.8GHz</a:t>
            </a:r>
          </a:p>
        </p:txBody>
      </p:sp>
      <p:sp>
        <p:nvSpPr>
          <p:cNvPr id="92" name="Footer Placeholder 91"/>
          <p:cNvSpPr>
            <a:spLocks noGrp="1"/>
          </p:cNvSpPr>
          <p:nvPr>
            <p:ph type="ftr" sz="quarter" idx="11"/>
          </p:nvPr>
        </p:nvSpPr>
        <p:spPr>
          <a:xfrm>
            <a:off x="4753302" y="6492875"/>
            <a:ext cx="3781098" cy="365125"/>
          </a:xfrm>
        </p:spPr>
        <p:txBody>
          <a:bodyPr/>
          <a:lstStyle/>
          <a:p>
            <a:pPr>
              <a:defRPr/>
            </a:pPr>
            <a:r>
              <a:rPr lang="en-US" smtClean="0">
                <a:solidFill>
                  <a:prstClr val="black">
                    <a:tint val="75000"/>
                  </a:prstClr>
                </a:solidFill>
              </a:rPr>
              <a:t>Caspers Stockholm 2014 el.mag PU+kicker structures</a:t>
            </a:r>
            <a:endParaRPr lang="en-US" dirty="0">
              <a:solidFill>
                <a:prstClr val="black">
                  <a:tint val="75000"/>
                </a:prstClr>
              </a:solidFill>
            </a:endParaRPr>
          </a:p>
        </p:txBody>
      </p:sp>
      <p:sp>
        <p:nvSpPr>
          <p:cNvPr id="37" name="Slide Number Placeholder 36"/>
          <p:cNvSpPr>
            <a:spLocks noGrp="1"/>
          </p:cNvSpPr>
          <p:nvPr>
            <p:ph type="sldNum" sz="quarter" idx="12"/>
          </p:nvPr>
        </p:nvSpPr>
        <p:spPr/>
        <p:txBody>
          <a:bodyPr/>
          <a:lstStyle/>
          <a:p>
            <a:pPr>
              <a:defRPr/>
            </a:pPr>
            <a:fld id="{1E7FB16A-A41B-4420-871D-BBACC6A212E8}" type="slidenum">
              <a:rPr lang="en-US" smtClean="0"/>
              <a:pPr>
                <a:defRPr/>
              </a:pPr>
              <a:t>25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2000" fill="hold" nodeType="clickEffect">
                                  <p:stCondLst>
                                    <p:cond delay="0"/>
                                  </p:stCondLst>
                                  <p:childTnLst>
                                    <p:animMotion origin="layout" path="M -1.11111E-6 -4.76521E-6 L -0.67292 -0.23502 " pathEditMode="relative" rAng="0" ptsTypes="AA">
                                      <p:cBhvr>
                                        <p:cTn id="6" dur="7000" fill="hold"/>
                                        <p:tgtEl>
                                          <p:spTgt spid="3"/>
                                        </p:tgtEl>
                                        <p:attrNameLst>
                                          <p:attrName>ppt_x</p:attrName>
                                          <p:attrName>ppt_y</p:attrName>
                                        </p:attrNameLst>
                                      </p:cBhvr>
                                      <p:rCtr x="-33600" y="-11800"/>
                                    </p:animMotion>
                                  </p:childTnLst>
                                  <p:subTnLst>
                                    <p:set>
                                      <p:cBhvr override="childStyle">
                                        <p:cTn dur="1" fill="hold" display="0" masterRel="sameClick" afterEffect="1">
                                          <p:stCondLst>
                                            <p:cond evt="end" delay="0">
                                              <p:tn val="5"/>
                                            </p:cond>
                                          </p:stCondLst>
                                        </p:cTn>
                                        <p:tgtEl>
                                          <p:spTgt spid="3"/>
                                        </p:tgtEl>
                                        <p:attrNameLst>
                                          <p:attrName>style.visibility</p:attrName>
                                        </p:attrNameLst>
                                      </p:cBhvr>
                                      <p:to>
                                        <p:strVal val="hidden"/>
                                      </p:to>
                                    </p:set>
                                  </p:subTnLst>
                                </p:cTn>
                              </p:par>
                              <p:par>
                                <p:cTn id="7" presetID="22" presetClass="entr" presetSubtype="2" fill="hold" nodeType="withEffect">
                                  <p:stCondLst>
                                    <p:cond delay="900"/>
                                  </p:stCondLst>
                                  <p:childTnLst>
                                    <p:set>
                                      <p:cBhvr>
                                        <p:cTn id="8" dur="1" fill="hold">
                                          <p:stCondLst>
                                            <p:cond delay="0"/>
                                          </p:stCondLst>
                                        </p:cTn>
                                        <p:tgtEl>
                                          <p:spTgt spid="30"/>
                                        </p:tgtEl>
                                        <p:attrNameLst>
                                          <p:attrName>style.visibility</p:attrName>
                                        </p:attrNameLst>
                                      </p:cBhvr>
                                      <p:to>
                                        <p:strVal val="visible"/>
                                      </p:to>
                                    </p:set>
                                    <p:animEffect transition="in" filter="wipe(right)">
                                      <p:cBhvr>
                                        <p:cTn id="9" dur="5000"/>
                                        <p:tgtEl>
                                          <p:spTgt spid="30"/>
                                        </p:tgtEl>
                                      </p:cBhvr>
                                    </p:animEffect>
                                  </p:childTnLst>
                                </p:cTn>
                              </p:par>
                              <p:par>
                                <p:cTn id="10" presetID="22" presetClass="exit" presetSubtype="2" fill="hold" nodeType="withEffect">
                                  <p:stCondLst>
                                    <p:cond delay="5800"/>
                                  </p:stCondLst>
                                  <p:childTnLst>
                                    <p:animEffect transition="out" filter="wipe(right)">
                                      <p:cBhvr>
                                        <p:cTn id="11" dur="1700"/>
                                        <p:tgtEl>
                                          <p:spTgt spid="30"/>
                                        </p:tgtEl>
                                      </p:cBhvr>
                                    </p:animEffect>
                                    <p:set>
                                      <p:cBhvr>
                                        <p:cTn id="12" dur="1" fill="hold">
                                          <p:stCondLst>
                                            <p:cond delay="1699"/>
                                          </p:stCondLst>
                                        </p:cTn>
                                        <p:tgtEl>
                                          <p:spTgt spid="30"/>
                                        </p:tgtEl>
                                        <p:attrNameLst>
                                          <p:attrName>style.visibility</p:attrName>
                                        </p:attrNameLst>
                                      </p:cBhvr>
                                      <p:to>
                                        <p:strVal val="hidden"/>
                                      </p:to>
                                    </p:set>
                                  </p:childTnLst>
                                </p:cTn>
                              </p:par>
                              <p:par>
                                <p:cTn id="13" presetID="22" presetClass="entr" presetSubtype="2" fill="hold" nodeType="withEffect">
                                  <p:stCondLst>
                                    <p:cond delay="900"/>
                                  </p:stCondLst>
                                  <p:childTnLst>
                                    <p:set>
                                      <p:cBhvr>
                                        <p:cTn id="14" dur="1" fill="hold">
                                          <p:stCondLst>
                                            <p:cond delay="0"/>
                                          </p:stCondLst>
                                        </p:cTn>
                                        <p:tgtEl>
                                          <p:spTgt spid="31"/>
                                        </p:tgtEl>
                                        <p:attrNameLst>
                                          <p:attrName>style.visibility</p:attrName>
                                        </p:attrNameLst>
                                      </p:cBhvr>
                                      <p:to>
                                        <p:strVal val="visible"/>
                                      </p:to>
                                    </p:set>
                                    <p:animEffect transition="in" filter="wipe(right)">
                                      <p:cBhvr>
                                        <p:cTn id="15" dur="5000"/>
                                        <p:tgtEl>
                                          <p:spTgt spid="31"/>
                                        </p:tgtEl>
                                      </p:cBhvr>
                                    </p:animEffect>
                                  </p:childTnLst>
                                </p:cTn>
                              </p:par>
                              <p:par>
                                <p:cTn id="16" presetID="22" presetClass="entr" presetSubtype="2" fill="hold" nodeType="withEffect">
                                  <p:stCondLst>
                                    <p:cond delay="7900"/>
                                  </p:stCondLst>
                                  <p:childTnLst>
                                    <p:set>
                                      <p:cBhvr>
                                        <p:cTn id="17" dur="1" fill="hold">
                                          <p:stCondLst>
                                            <p:cond delay="0"/>
                                          </p:stCondLst>
                                        </p:cTn>
                                        <p:tgtEl>
                                          <p:spTgt spid="30"/>
                                        </p:tgtEl>
                                        <p:attrNameLst>
                                          <p:attrName>style.visibility</p:attrName>
                                        </p:attrNameLst>
                                      </p:cBhvr>
                                      <p:to>
                                        <p:strVal val="visible"/>
                                      </p:to>
                                    </p:set>
                                    <p:animEffect transition="in" filter="wipe(right)">
                                      <p:cBhvr>
                                        <p:cTn id="18" dur="4200"/>
                                        <p:tgtEl>
                                          <p:spTgt spid="30"/>
                                        </p:tgtEl>
                                      </p:cBhvr>
                                    </p:animEffect>
                                  </p:childTnLst>
                                </p:cTn>
                              </p:par>
                              <p:par>
                                <p:cTn id="19" presetID="22" presetClass="exit" presetSubtype="2" fill="hold" nodeType="withEffect">
                                  <p:stCondLst>
                                    <p:cond delay="5800"/>
                                  </p:stCondLst>
                                  <p:childTnLst>
                                    <p:animEffect transition="out" filter="wipe(right)">
                                      <p:cBhvr>
                                        <p:cTn id="20" dur="1700"/>
                                        <p:tgtEl>
                                          <p:spTgt spid="31"/>
                                        </p:tgtEl>
                                      </p:cBhvr>
                                    </p:animEffect>
                                    <p:set>
                                      <p:cBhvr>
                                        <p:cTn id="21" dur="1" fill="hold">
                                          <p:stCondLst>
                                            <p:cond delay="1699"/>
                                          </p:stCondLst>
                                        </p:cTn>
                                        <p:tgtEl>
                                          <p:spTgt spid="31"/>
                                        </p:tgtEl>
                                        <p:attrNameLst>
                                          <p:attrName>style.visibility</p:attrName>
                                        </p:attrNameLst>
                                      </p:cBhvr>
                                      <p:to>
                                        <p:strVal val="hidden"/>
                                      </p:to>
                                    </p:set>
                                  </p:childTnLst>
                                </p:cTn>
                              </p:par>
                              <p:par>
                                <p:cTn id="22" presetID="22" presetClass="entr" presetSubtype="2" fill="hold" nodeType="withEffect">
                                  <p:stCondLst>
                                    <p:cond delay="7900"/>
                                  </p:stCondLst>
                                  <p:childTnLst>
                                    <p:set>
                                      <p:cBhvr>
                                        <p:cTn id="23" dur="1" fill="hold">
                                          <p:stCondLst>
                                            <p:cond delay="0"/>
                                          </p:stCondLst>
                                        </p:cTn>
                                        <p:tgtEl>
                                          <p:spTgt spid="31"/>
                                        </p:tgtEl>
                                        <p:attrNameLst>
                                          <p:attrName>style.visibility</p:attrName>
                                        </p:attrNameLst>
                                      </p:cBhvr>
                                      <p:to>
                                        <p:strVal val="visible"/>
                                      </p:to>
                                    </p:set>
                                    <p:animEffect transition="in" filter="wipe(right)">
                                      <p:cBhvr>
                                        <p:cTn id="24" dur="4200"/>
                                        <p:tgtEl>
                                          <p:spTgt spid="31"/>
                                        </p:tgtEl>
                                      </p:cBhvr>
                                    </p:animEffect>
                                  </p:childTnLst>
                                </p:cTn>
                              </p:par>
                              <p:par>
                                <p:cTn id="25" presetID="22" presetClass="exit" presetSubtype="2" fill="hold" nodeType="withEffect">
                                  <p:stCondLst>
                                    <p:cond delay="11800"/>
                                  </p:stCondLst>
                                  <p:childTnLst>
                                    <p:animEffect transition="out" filter="wipe(right)">
                                      <p:cBhvr>
                                        <p:cTn id="26" dur="1700"/>
                                        <p:tgtEl>
                                          <p:spTgt spid="30"/>
                                        </p:tgtEl>
                                      </p:cBhvr>
                                    </p:animEffect>
                                    <p:set>
                                      <p:cBhvr>
                                        <p:cTn id="27" dur="1" fill="hold">
                                          <p:stCondLst>
                                            <p:cond delay="1699"/>
                                          </p:stCondLst>
                                        </p:cTn>
                                        <p:tgtEl>
                                          <p:spTgt spid="30"/>
                                        </p:tgtEl>
                                        <p:attrNameLst>
                                          <p:attrName>style.visibility</p:attrName>
                                        </p:attrNameLst>
                                      </p:cBhvr>
                                      <p:to>
                                        <p:strVal val="hidden"/>
                                      </p:to>
                                    </p:set>
                                  </p:childTnLst>
                                </p:cTn>
                              </p:par>
                              <p:par>
                                <p:cTn id="28" presetID="22" presetClass="exit" presetSubtype="2" fill="hold" nodeType="withEffect">
                                  <p:stCondLst>
                                    <p:cond delay="11800"/>
                                  </p:stCondLst>
                                  <p:childTnLst>
                                    <p:animEffect transition="out" filter="wipe(right)">
                                      <p:cBhvr>
                                        <p:cTn id="29" dur="1700"/>
                                        <p:tgtEl>
                                          <p:spTgt spid="31"/>
                                        </p:tgtEl>
                                      </p:cBhvr>
                                    </p:animEffect>
                                    <p:set>
                                      <p:cBhvr>
                                        <p:cTn id="30" dur="1" fill="hold">
                                          <p:stCondLst>
                                            <p:cond delay="1699"/>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2000" y="0"/>
            <a:ext cx="8229600" cy="609600"/>
          </a:xfrm>
          <a:prstGeom prst="rect">
            <a:avLst/>
          </a:prstGeom>
        </p:spPr>
        <p:txBody>
          <a:bodyPr anchor="ctr"/>
          <a:lstStyle/>
          <a:p>
            <a:pPr eaLnBrk="1" fontAlgn="auto" hangingPunct="1">
              <a:spcAft>
                <a:spcPts val="0"/>
              </a:spcAft>
              <a:defRPr/>
            </a:pPr>
            <a:r>
              <a:rPr lang="en-US" sz="2800" dirty="0" err="1" smtClean="0">
                <a:solidFill>
                  <a:srgbClr val="FF3300"/>
                </a:solidFill>
                <a:latin typeface="Times"/>
                <a:ea typeface="+mj-ea"/>
                <a:cs typeface="Times"/>
              </a:rPr>
              <a:t>Schottky</a:t>
            </a:r>
            <a:r>
              <a:rPr lang="en-US" sz="2800" dirty="0" smtClean="0">
                <a:solidFill>
                  <a:srgbClr val="FF3300"/>
                </a:solidFill>
                <a:latin typeface="Times"/>
                <a:ea typeface="+mj-ea"/>
                <a:cs typeface="Times"/>
              </a:rPr>
              <a:t> Measurements</a:t>
            </a:r>
            <a:endParaRPr lang="en-US" sz="2800" dirty="0">
              <a:solidFill>
                <a:srgbClr val="FF3300"/>
              </a:solidFill>
              <a:latin typeface="Times"/>
              <a:ea typeface="+mj-ea"/>
              <a:cs typeface="Times"/>
            </a:endParaRPr>
          </a:p>
        </p:txBody>
      </p:sp>
      <p:pic>
        <p:nvPicPr>
          <p:cNvPr id="5" name="Picture 4272" descr="LHC_logo"/>
          <p:cNvPicPr>
            <a:picLocks noChangeAspect="1" noChangeArrowheads="1"/>
          </p:cNvPicPr>
          <p:nvPr/>
        </p:nvPicPr>
        <p:blipFill>
          <a:blip r:embed="rId2" cstate="print"/>
          <a:srcRect/>
          <a:stretch>
            <a:fillRect/>
          </a:stretch>
        </p:blipFill>
        <p:spPr bwMode="auto">
          <a:xfrm>
            <a:off x="36513" y="0"/>
            <a:ext cx="573087" cy="533400"/>
          </a:xfrm>
          <a:prstGeom prst="rect">
            <a:avLst/>
          </a:prstGeom>
          <a:noFill/>
          <a:ln w="9525">
            <a:noFill/>
            <a:miter lim="800000"/>
            <a:headEnd/>
            <a:tailEnd/>
          </a:ln>
        </p:spPr>
      </p:pic>
      <p:sp>
        <p:nvSpPr>
          <p:cNvPr id="6" name="Line 19"/>
          <p:cNvSpPr>
            <a:spLocks noChangeShapeType="1"/>
          </p:cNvSpPr>
          <p:nvPr/>
        </p:nvSpPr>
        <p:spPr bwMode="auto">
          <a:xfrm>
            <a:off x="0" y="609600"/>
            <a:ext cx="9144000" cy="0"/>
          </a:xfrm>
          <a:prstGeom prst="line">
            <a:avLst/>
          </a:prstGeom>
          <a:noFill/>
          <a:ln w="38100">
            <a:solidFill>
              <a:srgbClr val="000000"/>
            </a:solidFill>
            <a:round/>
            <a:headEnd/>
            <a:tailEnd/>
          </a:ln>
        </p:spPr>
        <p:txBody>
          <a:bodyPr/>
          <a:lstStyle/>
          <a:p>
            <a:pPr algn="l" eaLnBrk="1" hangingPunct="1"/>
            <a:endParaRPr lang="en-GB">
              <a:solidFill>
                <a:prstClr val="black"/>
              </a:solidFill>
            </a:endParaRPr>
          </a:p>
        </p:txBody>
      </p:sp>
      <p:sp>
        <p:nvSpPr>
          <p:cNvPr id="7" name="Text Box 4"/>
          <p:cNvSpPr txBox="1">
            <a:spLocks noChangeArrowheads="1"/>
          </p:cNvSpPr>
          <p:nvPr/>
        </p:nvSpPr>
        <p:spPr bwMode="auto">
          <a:xfrm>
            <a:off x="0" y="6488113"/>
            <a:ext cx="4005263" cy="338137"/>
          </a:xfrm>
          <a:prstGeom prst="rect">
            <a:avLst/>
          </a:prstGeom>
          <a:noFill/>
          <a:ln w="9525">
            <a:noFill/>
            <a:miter lim="800000"/>
            <a:headEnd/>
            <a:tailEnd/>
          </a:ln>
        </p:spPr>
        <p:txBody>
          <a:bodyPr wrap="none">
            <a:spAutoFit/>
          </a:bodyPr>
          <a:lstStyle/>
          <a:p>
            <a:pPr algn="l" eaLnBrk="1" hangingPunct="1"/>
            <a:r>
              <a:rPr lang="en-GB" sz="1600" dirty="0">
                <a:solidFill>
                  <a:prstClr val="black"/>
                </a:solidFill>
                <a:latin typeface="Times" pitchFamily="27" charset="0"/>
                <a:cs typeface="Times" pitchFamily="27" charset="0"/>
              </a:rPr>
              <a:t>LHC OP days – 7</a:t>
            </a:r>
            <a:r>
              <a:rPr lang="en-GB" sz="1600" baseline="30000" dirty="0">
                <a:solidFill>
                  <a:prstClr val="black"/>
                </a:solidFill>
                <a:latin typeface="Times" pitchFamily="27" charset="0"/>
                <a:cs typeface="Times" pitchFamily="27" charset="0"/>
              </a:rPr>
              <a:t>th</a:t>
            </a:r>
            <a:r>
              <a:rPr lang="en-GB" sz="1600" dirty="0">
                <a:solidFill>
                  <a:prstClr val="black"/>
                </a:solidFill>
                <a:latin typeface="Times" pitchFamily="27" charset="0"/>
                <a:cs typeface="Times" pitchFamily="27" charset="0"/>
              </a:rPr>
              <a:t> of December 2010 – Evian</a:t>
            </a:r>
          </a:p>
        </p:txBody>
      </p:sp>
      <p:sp>
        <p:nvSpPr>
          <p:cNvPr id="8" name="TextBox 7"/>
          <p:cNvSpPr txBox="1"/>
          <p:nvPr/>
        </p:nvSpPr>
        <p:spPr>
          <a:xfrm>
            <a:off x="395536" y="620688"/>
            <a:ext cx="8136904" cy="369332"/>
          </a:xfrm>
          <a:prstGeom prst="rect">
            <a:avLst/>
          </a:prstGeom>
          <a:noFill/>
        </p:spPr>
        <p:txBody>
          <a:bodyPr wrap="square" rtlCol="0">
            <a:spAutoFit/>
          </a:bodyPr>
          <a:lstStyle/>
          <a:p>
            <a:pPr eaLnBrk="1" hangingPunct="1"/>
            <a:r>
              <a:rPr lang="en-GB" b="1" dirty="0" smtClean="0">
                <a:solidFill>
                  <a:prstClr val="black"/>
                </a:solidFill>
              </a:rPr>
              <a:t>Comparison of Ions and Protons Bunch to Bunch Spectra</a:t>
            </a:r>
            <a:endParaRPr lang="en-GB" b="1" dirty="0">
              <a:solidFill>
                <a:prstClr val="black"/>
              </a:solidFill>
            </a:endParaRPr>
          </a:p>
        </p:txBody>
      </p:sp>
      <p:sp>
        <p:nvSpPr>
          <p:cNvPr id="9" name="Content Placeholder 8"/>
          <p:cNvSpPr>
            <a:spLocks noGrp="1"/>
          </p:cNvSpPr>
          <p:nvPr>
            <p:ph idx="1"/>
          </p:nvPr>
        </p:nvSpPr>
        <p:spPr/>
        <p:txBody>
          <a:bodyPr/>
          <a:lstStyle/>
          <a:p>
            <a:endParaRPr lang="en-GB" dirty="0"/>
          </a:p>
        </p:txBody>
      </p:sp>
      <p:grpSp>
        <p:nvGrpSpPr>
          <p:cNvPr id="2" name="Group 12"/>
          <p:cNvGrpSpPr/>
          <p:nvPr/>
        </p:nvGrpSpPr>
        <p:grpSpPr>
          <a:xfrm>
            <a:off x="395536" y="1124744"/>
            <a:ext cx="8352928" cy="5256584"/>
            <a:chOff x="395536" y="1196752"/>
            <a:chExt cx="8352928" cy="5256584"/>
          </a:xfrm>
        </p:grpSpPr>
        <p:pic>
          <p:nvPicPr>
            <p:cNvPr id="10" name="Picture 3"/>
            <p:cNvPicPr>
              <a:picLocks noChangeAspect="1" noChangeArrowheads="1"/>
            </p:cNvPicPr>
            <p:nvPr/>
          </p:nvPicPr>
          <p:blipFill>
            <a:blip r:embed="rId3" cstate="print"/>
            <a:srcRect/>
            <a:stretch>
              <a:fillRect/>
            </a:stretch>
          </p:blipFill>
          <p:spPr bwMode="auto">
            <a:xfrm>
              <a:off x="611560" y="1488293"/>
              <a:ext cx="7992888" cy="4965043"/>
            </a:xfrm>
            <a:prstGeom prst="rect">
              <a:avLst/>
            </a:prstGeom>
            <a:noFill/>
            <a:ln w="9525">
              <a:noFill/>
              <a:miter lim="800000"/>
              <a:headEnd/>
              <a:tailEnd/>
            </a:ln>
          </p:spPr>
        </p:pic>
        <p:sp>
          <p:nvSpPr>
            <p:cNvPr id="11" name="TextBox 10"/>
            <p:cNvSpPr txBox="1"/>
            <p:nvPr/>
          </p:nvSpPr>
          <p:spPr>
            <a:xfrm>
              <a:off x="395536" y="1196752"/>
              <a:ext cx="4248472" cy="276999"/>
            </a:xfrm>
            <a:prstGeom prst="rect">
              <a:avLst/>
            </a:prstGeom>
            <a:solidFill>
              <a:schemeClr val="bg1"/>
            </a:solidFill>
          </p:spPr>
          <p:txBody>
            <a:bodyPr wrap="square" rtlCol="0">
              <a:spAutoFit/>
            </a:bodyPr>
            <a:lstStyle/>
            <a:p>
              <a:pPr algn="l" eaLnBrk="1" hangingPunct="1"/>
              <a:r>
                <a:rPr lang="en-GB" sz="1200" dirty="0" smtClean="0">
                  <a:solidFill>
                    <a:prstClr val="black"/>
                  </a:solidFill>
                </a:rPr>
                <a:t>Single Bunch Spectrum B1 H and B1V : </a:t>
              </a:r>
              <a:r>
                <a:rPr lang="en-GB" sz="1200" b="1" dirty="0" err="1" smtClean="0">
                  <a:solidFill>
                    <a:srgbClr val="0000CC"/>
                  </a:solidFill>
                </a:rPr>
                <a:t>Prontons</a:t>
              </a:r>
              <a:r>
                <a:rPr lang="en-GB" sz="1200" b="1" dirty="0" smtClean="0">
                  <a:solidFill>
                    <a:prstClr val="black"/>
                  </a:solidFill>
                </a:rPr>
                <a:t> </a:t>
              </a:r>
              <a:r>
                <a:rPr lang="en-GB" sz="1200" b="1" dirty="0" err="1" smtClean="0">
                  <a:solidFill>
                    <a:prstClr val="black"/>
                  </a:solidFill>
                </a:rPr>
                <a:t>vs</a:t>
              </a:r>
              <a:r>
                <a:rPr lang="en-GB" sz="1200" b="1" dirty="0" smtClean="0">
                  <a:solidFill>
                    <a:prstClr val="black"/>
                  </a:solidFill>
                </a:rPr>
                <a:t> </a:t>
              </a:r>
              <a:r>
                <a:rPr lang="en-GB" sz="1200" b="1" dirty="0" smtClean="0">
                  <a:solidFill>
                    <a:srgbClr val="C00000"/>
                  </a:solidFill>
                </a:rPr>
                <a:t>Ions</a:t>
              </a:r>
              <a:endParaRPr lang="en-GB" sz="1200" b="1" dirty="0">
                <a:solidFill>
                  <a:srgbClr val="C00000"/>
                </a:solidFill>
              </a:endParaRPr>
            </a:p>
          </p:txBody>
        </p:sp>
        <p:sp>
          <p:nvSpPr>
            <p:cNvPr id="12" name="TextBox 11"/>
            <p:cNvSpPr txBox="1"/>
            <p:nvPr/>
          </p:nvSpPr>
          <p:spPr>
            <a:xfrm>
              <a:off x="4788024" y="1207785"/>
              <a:ext cx="3960440" cy="276999"/>
            </a:xfrm>
            <a:prstGeom prst="rect">
              <a:avLst/>
            </a:prstGeom>
            <a:solidFill>
              <a:schemeClr val="bg1"/>
            </a:solidFill>
          </p:spPr>
          <p:txBody>
            <a:bodyPr wrap="square" rtlCol="0">
              <a:spAutoFit/>
            </a:bodyPr>
            <a:lstStyle/>
            <a:p>
              <a:pPr algn="l" eaLnBrk="1" hangingPunct="1"/>
              <a:r>
                <a:rPr lang="en-GB" sz="1200" dirty="0" smtClean="0">
                  <a:solidFill>
                    <a:prstClr val="black"/>
                  </a:solidFill>
                </a:rPr>
                <a:t>Single Bunch Spectrum B2 H and V : </a:t>
              </a:r>
              <a:r>
                <a:rPr lang="en-GB" sz="1200" b="1" dirty="0" err="1" smtClean="0">
                  <a:solidFill>
                    <a:srgbClr val="0000CC"/>
                  </a:solidFill>
                </a:rPr>
                <a:t>Prontons</a:t>
              </a:r>
              <a:r>
                <a:rPr lang="en-GB" sz="1200" b="1" dirty="0" smtClean="0">
                  <a:solidFill>
                    <a:prstClr val="black"/>
                  </a:solidFill>
                </a:rPr>
                <a:t> </a:t>
              </a:r>
              <a:r>
                <a:rPr lang="en-GB" sz="1200" b="1" dirty="0" err="1" smtClean="0">
                  <a:solidFill>
                    <a:prstClr val="black"/>
                  </a:solidFill>
                </a:rPr>
                <a:t>vs</a:t>
              </a:r>
              <a:r>
                <a:rPr lang="en-GB" sz="1200" b="1" dirty="0" smtClean="0">
                  <a:solidFill>
                    <a:prstClr val="black"/>
                  </a:solidFill>
                </a:rPr>
                <a:t> </a:t>
              </a:r>
              <a:r>
                <a:rPr lang="en-GB" sz="1200" b="1" dirty="0" smtClean="0">
                  <a:solidFill>
                    <a:srgbClr val="C00000"/>
                  </a:solidFill>
                </a:rPr>
                <a:t>Ions</a:t>
              </a:r>
              <a:endParaRPr lang="en-GB" sz="1200" b="1" dirty="0">
                <a:solidFill>
                  <a:srgbClr val="C00000"/>
                </a:solidFill>
              </a:endParaRPr>
            </a:p>
          </p:txBody>
        </p:sp>
      </p:grpSp>
      <p:cxnSp>
        <p:nvCxnSpPr>
          <p:cNvPr id="16" name="Straight Arrow Connector 15"/>
          <p:cNvCxnSpPr/>
          <p:nvPr/>
        </p:nvCxnSpPr>
        <p:spPr>
          <a:xfrm>
            <a:off x="1763688" y="1772816"/>
            <a:ext cx="2160240" cy="1588"/>
          </a:xfrm>
          <a:prstGeom prst="straightConnector1">
            <a:avLst/>
          </a:prstGeom>
          <a:ln>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99592" y="1556792"/>
            <a:ext cx="3816424" cy="261610"/>
          </a:xfrm>
          <a:prstGeom prst="rect">
            <a:avLst/>
          </a:prstGeom>
          <a:noFill/>
        </p:spPr>
        <p:txBody>
          <a:bodyPr wrap="square" rtlCol="0">
            <a:spAutoFit/>
          </a:bodyPr>
          <a:lstStyle/>
          <a:p>
            <a:pPr eaLnBrk="1" hangingPunct="1"/>
            <a:r>
              <a:rPr lang="en-GB" sz="1100" dirty="0" smtClean="0">
                <a:solidFill>
                  <a:prstClr val="black"/>
                </a:solidFill>
              </a:rPr>
              <a:t>Revolution frequency in LHC</a:t>
            </a:r>
            <a:endParaRPr lang="en-GB" sz="1100" dirty="0">
              <a:solidFill>
                <a:prstClr val="black"/>
              </a:solidFill>
            </a:endParaRPr>
          </a:p>
        </p:txBody>
      </p:sp>
      <p:cxnSp>
        <p:nvCxnSpPr>
          <p:cNvPr id="21" name="Straight Arrow Connector 20"/>
          <p:cNvCxnSpPr/>
          <p:nvPr/>
        </p:nvCxnSpPr>
        <p:spPr>
          <a:xfrm rot="5400000">
            <a:off x="2339752" y="2636912"/>
            <a:ext cx="360040" cy="720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6200000" flipH="1">
            <a:off x="3059832" y="2636912"/>
            <a:ext cx="360040" cy="7200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123728" y="2204864"/>
            <a:ext cx="1440160" cy="276999"/>
          </a:xfrm>
          <a:prstGeom prst="rect">
            <a:avLst/>
          </a:prstGeom>
          <a:noFill/>
        </p:spPr>
        <p:txBody>
          <a:bodyPr wrap="square" rtlCol="0">
            <a:spAutoFit/>
          </a:bodyPr>
          <a:lstStyle/>
          <a:p>
            <a:pPr eaLnBrk="1" hangingPunct="1"/>
            <a:r>
              <a:rPr lang="en-GB" sz="1200" dirty="0" err="1" smtClean="0">
                <a:solidFill>
                  <a:prstClr val="black"/>
                </a:solidFill>
              </a:rPr>
              <a:t>Schottky</a:t>
            </a:r>
            <a:r>
              <a:rPr lang="en-GB" sz="1200" dirty="0" smtClean="0">
                <a:solidFill>
                  <a:prstClr val="black"/>
                </a:solidFill>
              </a:rPr>
              <a:t> bands</a:t>
            </a:r>
            <a:endParaRPr lang="en-GB" sz="1200" dirty="0">
              <a:solidFill>
                <a:prstClr val="black"/>
              </a:solidFill>
            </a:endParaRPr>
          </a:p>
        </p:txBody>
      </p:sp>
      <p:sp>
        <p:nvSpPr>
          <p:cNvPr id="17" name="Footer Placeholder 16"/>
          <p:cNvSpPr>
            <a:spLocks noGrp="1"/>
          </p:cNvSpPr>
          <p:nvPr>
            <p:ph type="ftr" sz="quarter" idx="11"/>
          </p:nvPr>
        </p:nvSpPr>
        <p:spPr>
          <a:xfrm>
            <a:off x="5058103" y="6492875"/>
            <a:ext cx="3497317" cy="365125"/>
          </a:xfrm>
        </p:spPr>
        <p:txBody>
          <a:bodyPr/>
          <a:lstStyle/>
          <a:p>
            <a:pPr>
              <a:defRPr/>
            </a:pPr>
            <a:r>
              <a:rPr lang="en-US" smtClean="0">
                <a:solidFill>
                  <a:prstClr val="black">
                    <a:tint val="75000"/>
                  </a:prstClr>
                </a:solidFill>
              </a:rPr>
              <a:t>Caspers Stockholm 2014 el.mag PU+kicker structures</a:t>
            </a:r>
            <a:endParaRPr lang="en-US" dirty="0">
              <a:solidFill>
                <a:prstClr val="black">
                  <a:tint val="75000"/>
                </a:prstClr>
              </a:solidFill>
            </a:endParaRPr>
          </a:p>
        </p:txBody>
      </p:sp>
      <p:sp>
        <p:nvSpPr>
          <p:cNvPr id="13" name="Slide Number Placeholder 12"/>
          <p:cNvSpPr>
            <a:spLocks noGrp="1"/>
          </p:cNvSpPr>
          <p:nvPr>
            <p:ph type="sldNum" sz="quarter" idx="12"/>
          </p:nvPr>
        </p:nvSpPr>
        <p:spPr/>
        <p:txBody>
          <a:bodyPr/>
          <a:lstStyle/>
          <a:p>
            <a:pPr>
              <a:defRPr/>
            </a:pPr>
            <a:fld id="{1E7FB16A-A41B-4420-871D-BBACC6A212E8}" type="slidenum">
              <a:rPr lang="en-US" smtClean="0"/>
              <a:pPr>
                <a:defRPr/>
              </a:pPr>
              <a:t>26</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3"/>
          <p:cNvSpPr>
            <a:spLocks noGrp="1"/>
          </p:cNvSpPr>
          <p:nvPr>
            <p:ph type="ftr" sz="quarter" idx="10"/>
          </p:nvPr>
        </p:nvSpPr>
        <p:spPr/>
        <p:txBody>
          <a:bodyPr/>
          <a:lstStyle/>
          <a:p>
            <a:pPr algn="ctr"/>
            <a:r>
              <a:rPr lang="en-US" smtClean="0"/>
              <a:t>Caspers Stockholm 2014 el.mag PU+kicker structures</a:t>
            </a:r>
            <a:endParaRPr lang="en-US" dirty="0"/>
          </a:p>
        </p:txBody>
      </p:sp>
      <p:sp>
        <p:nvSpPr>
          <p:cNvPr id="278530" name="AutoShape 2"/>
          <p:cNvSpPr>
            <a:spLocks noChangeArrowheads="1"/>
          </p:cNvSpPr>
          <p:nvPr/>
        </p:nvSpPr>
        <p:spPr bwMode="auto">
          <a:xfrm>
            <a:off x="330200" y="1128713"/>
            <a:ext cx="8540750" cy="5213350"/>
          </a:xfrm>
          <a:prstGeom prst="roundRect">
            <a:avLst>
              <a:gd name="adj" fmla="val 16667"/>
            </a:avLst>
          </a:prstGeom>
          <a:solidFill>
            <a:schemeClr val="tx1"/>
          </a:solidFill>
          <a:ln w="9525">
            <a:solidFill>
              <a:schemeClr val="tx1"/>
            </a:solidFill>
            <a:round/>
            <a:headEnd/>
            <a:tailEnd/>
          </a:ln>
          <a:effectLst/>
        </p:spPr>
        <p:txBody>
          <a:bodyPr wrap="none" anchor="ctr"/>
          <a:lstStyle/>
          <a:p>
            <a:endParaRPr lang="en-US" dirty="0"/>
          </a:p>
        </p:txBody>
      </p:sp>
      <p:sp>
        <p:nvSpPr>
          <p:cNvPr id="278531" name="Rectangle 3"/>
          <p:cNvSpPr>
            <a:spLocks noGrp="1" noChangeArrowheads="1"/>
          </p:cNvSpPr>
          <p:nvPr>
            <p:ph type="title"/>
          </p:nvPr>
        </p:nvSpPr>
        <p:spPr>
          <a:xfrm>
            <a:off x="881063" y="147638"/>
            <a:ext cx="8016875" cy="601662"/>
          </a:xfrm>
        </p:spPr>
        <p:txBody>
          <a:bodyPr/>
          <a:lstStyle/>
          <a:p>
            <a:r>
              <a:rPr lang="en-US" sz="3200"/>
              <a:t>What type of beam structure do we have?</a:t>
            </a:r>
          </a:p>
        </p:txBody>
      </p:sp>
      <p:graphicFrame>
        <p:nvGraphicFramePr>
          <p:cNvPr id="278532" name="Object 4"/>
          <p:cNvGraphicFramePr>
            <a:graphicFrameLocks noChangeAspect="1"/>
          </p:cNvGraphicFramePr>
          <p:nvPr/>
        </p:nvGraphicFramePr>
        <p:xfrm>
          <a:off x="527050" y="1368425"/>
          <a:ext cx="8134350" cy="1455738"/>
        </p:xfrm>
        <a:graphic>
          <a:graphicData uri="http://schemas.openxmlformats.org/presentationml/2006/ole">
            <mc:AlternateContent xmlns:mc="http://schemas.openxmlformats.org/markup-compatibility/2006">
              <mc:Choice xmlns:v="urn:schemas-microsoft-com:vml" Requires="v">
                <p:oleObj spid="_x0000_s97960" name="Designer Drawing" r:id="rId4" imgW="9293760" imgH="1497240" progId="">
                  <p:embed/>
                </p:oleObj>
              </mc:Choice>
              <mc:Fallback>
                <p:oleObj name="Designer Drawing" r:id="rId4" imgW="9293760" imgH="149724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7050" y="1368425"/>
                        <a:ext cx="8134350" cy="1455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8533" name="Object 5"/>
          <p:cNvGraphicFramePr>
            <a:graphicFrameLocks noChangeAspect="1"/>
          </p:cNvGraphicFramePr>
          <p:nvPr/>
        </p:nvGraphicFramePr>
        <p:xfrm>
          <a:off x="471488" y="3735388"/>
          <a:ext cx="8189912" cy="539750"/>
        </p:xfrm>
        <a:graphic>
          <a:graphicData uri="http://schemas.openxmlformats.org/presentationml/2006/ole">
            <mc:AlternateContent xmlns:mc="http://schemas.openxmlformats.org/markup-compatibility/2006">
              <mc:Choice xmlns:v="urn:schemas-microsoft-com:vml" Requires="v">
                <p:oleObj spid="_x0000_s97961" name="Designer Drawing" r:id="rId6" imgW="9306000" imgH="555120" progId="">
                  <p:embed/>
                </p:oleObj>
              </mc:Choice>
              <mc:Fallback>
                <p:oleObj name="Designer Drawing" r:id="rId6" imgW="9306000" imgH="555120"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1488" y="3735388"/>
                        <a:ext cx="8189912" cy="53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78535" name="Object 7"/>
          <p:cNvGraphicFramePr>
            <a:graphicFrameLocks noChangeAspect="1"/>
          </p:cNvGraphicFramePr>
          <p:nvPr/>
        </p:nvGraphicFramePr>
        <p:xfrm>
          <a:off x="1825186" y="2997200"/>
          <a:ext cx="6836214" cy="565150"/>
        </p:xfrm>
        <a:graphic>
          <a:graphicData uri="http://schemas.openxmlformats.org/presentationml/2006/ole">
            <mc:AlternateContent xmlns:mc="http://schemas.openxmlformats.org/markup-compatibility/2006">
              <mc:Choice xmlns:v="urn:schemas-microsoft-com:vml" Requires="v">
                <p:oleObj spid="_x0000_s97962" name="Designer Drawing" r:id="rId8" imgW="7754760" imgH="579600" progId="">
                  <p:embed/>
                </p:oleObj>
              </mc:Choice>
              <mc:Fallback>
                <p:oleObj name="Designer Drawing" r:id="rId8" imgW="7754760" imgH="579600" progId="">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5186" y="2997200"/>
                        <a:ext cx="6836214" cy="56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99"/>
                            </a:solidFill>
                            <a:miter lim="800000"/>
                            <a:headEnd/>
                            <a:tailEnd/>
                          </a14:hiddenLine>
                        </a:ext>
                      </a:extLst>
                    </p:spPr>
                  </p:pic>
                </p:oleObj>
              </mc:Fallback>
            </mc:AlternateContent>
          </a:graphicData>
        </a:graphic>
      </p:graphicFrame>
      <p:grpSp>
        <p:nvGrpSpPr>
          <p:cNvPr id="3" name="Group 9"/>
          <p:cNvGrpSpPr>
            <a:grpSpLocks/>
          </p:cNvGrpSpPr>
          <p:nvPr/>
        </p:nvGrpSpPr>
        <p:grpSpPr bwMode="auto">
          <a:xfrm>
            <a:off x="484188" y="4560888"/>
            <a:ext cx="8107362" cy="1385887"/>
            <a:chOff x="288" y="2663"/>
            <a:chExt cx="5877" cy="897"/>
          </a:xfrm>
        </p:grpSpPr>
        <p:graphicFrame>
          <p:nvGraphicFramePr>
            <p:cNvPr id="278538" name="Object 10"/>
            <p:cNvGraphicFramePr>
              <a:graphicFrameLocks noChangeAspect="1"/>
            </p:cNvGraphicFramePr>
            <p:nvPr/>
          </p:nvGraphicFramePr>
          <p:xfrm>
            <a:off x="292" y="2663"/>
            <a:ext cx="5873" cy="349"/>
          </p:xfrm>
          <a:graphic>
            <a:graphicData uri="http://schemas.openxmlformats.org/presentationml/2006/ole">
              <mc:AlternateContent xmlns:mc="http://schemas.openxmlformats.org/markup-compatibility/2006">
                <mc:Choice xmlns:v="urn:schemas-microsoft-com:vml" Requires="v">
                  <p:oleObj spid="_x0000_s97963" name="Designer Drawing" r:id="rId10" imgW="9321480" imgH="555120" progId="">
                    <p:embed/>
                  </p:oleObj>
                </mc:Choice>
                <mc:Fallback>
                  <p:oleObj name="Designer Drawing" r:id="rId10" imgW="9321480" imgH="555120" progId="">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2" y="2663"/>
                          <a:ext cx="5873" cy="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pSp>
          <p:nvGrpSpPr>
            <p:cNvPr id="4" name="Group 11"/>
            <p:cNvGrpSpPr>
              <a:grpSpLocks/>
            </p:cNvGrpSpPr>
            <p:nvPr/>
          </p:nvGrpSpPr>
          <p:grpSpPr bwMode="auto">
            <a:xfrm>
              <a:off x="288" y="3195"/>
              <a:ext cx="5836" cy="365"/>
              <a:chOff x="288" y="3195"/>
              <a:chExt cx="5836" cy="365"/>
            </a:xfrm>
          </p:grpSpPr>
          <p:graphicFrame>
            <p:nvGraphicFramePr>
              <p:cNvPr id="278540" name="Object 12"/>
              <p:cNvGraphicFramePr>
                <a:graphicFrameLocks noChangeAspect="1"/>
              </p:cNvGraphicFramePr>
              <p:nvPr/>
            </p:nvGraphicFramePr>
            <p:xfrm>
              <a:off x="1232" y="3195"/>
              <a:ext cx="4892" cy="365"/>
            </p:xfrm>
            <a:graphic>
              <a:graphicData uri="http://schemas.openxmlformats.org/presentationml/2006/ole">
                <mc:AlternateContent xmlns:mc="http://schemas.openxmlformats.org/markup-compatibility/2006">
                  <mc:Choice xmlns:v="urn:schemas-microsoft-com:vml" Requires="v">
                    <p:oleObj spid="_x0000_s97964" name="Designer Drawing" r:id="rId12" imgW="7763760" imgH="579600" progId="">
                      <p:embed/>
                    </p:oleObj>
                  </mc:Choice>
                  <mc:Fallback>
                    <p:oleObj name="Designer Drawing" r:id="rId12" imgW="7763760" imgH="579600" progId="">
                      <p:embed/>
                      <p:pic>
                        <p:nvPicPr>
                          <p:cNvPr id="0" name="Picture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32" y="3195"/>
                            <a:ext cx="4892" cy="3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99"/>
                                </a:solidFill>
                                <a:miter lim="800000"/>
                                <a:headEnd/>
                                <a:tailEnd/>
                              </a14:hiddenLine>
                            </a:ext>
                          </a:extLst>
                        </p:spPr>
                      </p:pic>
                    </p:oleObj>
                  </mc:Fallback>
                </mc:AlternateContent>
              </a:graphicData>
            </a:graphic>
          </p:graphicFrame>
          <p:graphicFrame>
            <p:nvGraphicFramePr>
              <p:cNvPr id="278541" name="Object 13"/>
              <p:cNvGraphicFramePr>
                <a:graphicFrameLocks noChangeAspect="1"/>
              </p:cNvGraphicFramePr>
              <p:nvPr/>
            </p:nvGraphicFramePr>
            <p:xfrm>
              <a:off x="288" y="3248"/>
              <a:ext cx="887" cy="271"/>
            </p:xfrm>
            <a:graphic>
              <a:graphicData uri="http://schemas.openxmlformats.org/presentationml/2006/ole">
                <mc:AlternateContent xmlns:mc="http://schemas.openxmlformats.org/markup-compatibility/2006">
                  <mc:Choice xmlns:v="urn:schemas-microsoft-com:vml" Requires="v">
                    <p:oleObj spid="_x0000_s97965" name="Designer Drawing" r:id="rId14" imgW="1408680" imgH="430200" progId="">
                      <p:embed/>
                    </p:oleObj>
                  </mc:Choice>
                  <mc:Fallback>
                    <p:oleObj name="Designer Drawing" r:id="rId14" imgW="1408680" imgH="430200" progId="">
                      <p:embed/>
                      <p:pic>
                        <p:nvPicPr>
                          <p:cNvPr id="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8" y="3248"/>
                            <a:ext cx="887" cy="2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3399"/>
                                </a:solidFill>
                                <a:miter lim="800000"/>
                                <a:headEnd/>
                                <a:tailEnd/>
                              </a14:hiddenLine>
                            </a:ext>
                          </a:extLst>
                        </p:spPr>
                      </p:pic>
                    </p:oleObj>
                  </mc:Fallback>
                </mc:AlternateContent>
              </a:graphicData>
            </a:graphic>
          </p:graphicFrame>
        </p:grpSp>
      </p:grpSp>
      <p:sp>
        <p:nvSpPr>
          <p:cNvPr id="17" name="TextBox 16"/>
          <p:cNvSpPr txBox="1"/>
          <p:nvPr/>
        </p:nvSpPr>
        <p:spPr>
          <a:xfrm>
            <a:off x="381060" y="3089429"/>
            <a:ext cx="1606529" cy="276999"/>
          </a:xfrm>
          <a:prstGeom prst="rect">
            <a:avLst/>
          </a:prstGeom>
          <a:noFill/>
        </p:spPr>
        <p:txBody>
          <a:bodyPr wrap="none" rtlCol="0">
            <a:spAutoFit/>
          </a:bodyPr>
          <a:lstStyle/>
          <a:p>
            <a:r>
              <a:rPr lang="en-US" sz="1200" dirty="0" smtClean="0">
                <a:solidFill>
                  <a:srgbClr val="0101E9"/>
                </a:solidFill>
              </a:rPr>
              <a:t> </a:t>
            </a:r>
            <a:r>
              <a:rPr lang="en-US" sz="1200" b="1" i="1" dirty="0" smtClean="0">
                <a:solidFill>
                  <a:srgbClr val="0101E9"/>
                </a:solidFill>
              </a:rPr>
              <a:t>All </a:t>
            </a:r>
            <a:r>
              <a:rPr lang="en-US" sz="1200" b="1" i="1" dirty="0" err="1" smtClean="0">
                <a:solidFill>
                  <a:srgbClr val="0101E9"/>
                </a:solidFill>
              </a:rPr>
              <a:t>rf</a:t>
            </a:r>
            <a:r>
              <a:rPr lang="en-US" sz="1200" b="1" i="1" dirty="0" smtClean="0">
                <a:solidFill>
                  <a:srgbClr val="0101E9"/>
                </a:solidFill>
              </a:rPr>
              <a:t> buckets filled</a:t>
            </a:r>
            <a:endParaRPr lang="en-US" sz="1200" b="1" i="1" dirty="0">
              <a:solidFill>
                <a:srgbClr val="0101E9"/>
              </a:solidFill>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27</a:t>
            </a:fld>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lgn="ctr"/>
            <a:r>
              <a:rPr lang="en-US" smtClean="0"/>
              <a:t>Caspers Stockholm 2014 el.mag PU+kicker structures</a:t>
            </a:r>
            <a:endParaRPr lang="en-US" dirty="0"/>
          </a:p>
        </p:txBody>
      </p:sp>
      <p:sp>
        <p:nvSpPr>
          <p:cNvPr id="280578" name="Rectangle 2"/>
          <p:cNvSpPr>
            <a:spLocks noGrp="1" noChangeArrowheads="1"/>
          </p:cNvSpPr>
          <p:nvPr>
            <p:ph type="title"/>
          </p:nvPr>
        </p:nvSpPr>
        <p:spPr/>
        <p:txBody>
          <a:bodyPr/>
          <a:lstStyle/>
          <a:p>
            <a:r>
              <a:rPr lang="en-US" sz="3200"/>
              <a:t>All RF Buckets Filled (200MHz)</a:t>
            </a:r>
          </a:p>
        </p:txBody>
      </p:sp>
      <p:pic>
        <p:nvPicPr>
          <p:cNvPr id="280579" name="Picture 3"/>
          <p:cNvPicPr>
            <a:picLocks noGrp="1" noChangeAspect="1" noChangeArrowheads="1"/>
          </p:cNvPicPr>
          <p:nvPr>
            <p:ph idx="1"/>
          </p:nvPr>
        </p:nvPicPr>
        <p:blipFill>
          <a:blip r:embed="rId2" cstate="print"/>
          <a:srcRect/>
          <a:stretch>
            <a:fillRect/>
          </a:stretch>
        </p:blipFill>
        <p:spPr>
          <a:xfrm>
            <a:off x="233363" y="1371600"/>
            <a:ext cx="8910637" cy="4962525"/>
          </a:xfrm>
          <a:solidFill>
            <a:srgbClr val="FFFFFF"/>
          </a:solidFill>
          <a:ln/>
        </p:spPr>
      </p:pic>
      <p:sp>
        <p:nvSpPr>
          <p:cNvPr id="2" name="Slide Number Placeholder 1"/>
          <p:cNvSpPr>
            <a:spLocks noGrp="1"/>
          </p:cNvSpPr>
          <p:nvPr>
            <p:ph type="sldNum" sz="quarter" idx="4"/>
          </p:nvPr>
        </p:nvSpPr>
        <p:spPr/>
        <p:txBody>
          <a:bodyPr/>
          <a:lstStyle/>
          <a:p>
            <a:fld id="{34F49376-FD19-4F4C-98BC-18BC2C60EF71}" type="slidenum">
              <a:rPr lang="en-US" smtClean="0"/>
              <a:pPr/>
              <a:t>28</a:t>
            </a:fld>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lgn="ctr"/>
            <a:r>
              <a:rPr lang="en-US" smtClean="0"/>
              <a:t>Caspers Stockholm 2014 el.mag PU+kicker structures</a:t>
            </a:r>
            <a:endParaRPr lang="en-US" dirty="0"/>
          </a:p>
        </p:txBody>
      </p:sp>
      <p:sp>
        <p:nvSpPr>
          <p:cNvPr id="281602" name="Rectangle 2"/>
          <p:cNvSpPr>
            <a:spLocks noGrp="1" noChangeArrowheads="1"/>
          </p:cNvSpPr>
          <p:nvPr>
            <p:ph type="title"/>
          </p:nvPr>
        </p:nvSpPr>
        <p:spPr/>
        <p:txBody>
          <a:bodyPr/>
          <a:lstStyle/>
          <a:p>
            <a:r>
              <a:rPr lang="en-US" sz="3200"/>
              <a:t>Few RF Buckets Filled (40MHz)</a:t>
            </a:r>
          </a:p>
        </p:txBody>
      </p:sp>
      <p:pic>
        <p:nvPicPr>
          <p:cNvPr id="281603" name="Picture 3"/>
          <p:cNvPicPr>
            <a:picLocks noGrp="1" noChangeAspect="1" noChangeArrowheads="1"/>
          </p:cNvPicPr>
          <p:nvPr>
            <p:ph idx="1"/>
          </p:nvPr>
        </p:nvPicPr>
        <p:blipFill>
          <a:blip r:embed="rId2" cstate="print"/>
          <a:srcRect/>
          <a:stretch>
            <a:fillRect/>
          </a:stretch>
        </p:blipFill>
        <p:spPr>
          <a:xfrm>
            <a:off x="252413" y="1555750"/>
            <a:ext cx="8891587" cy="4868863"/>
          </a:xfrm>
          <a:solidFill>
            <a:srgbClr val="FFFFFF"/>
          </a:solidFill>
          <a:ln/>
        </p:spPr>
      </p:pic>
      <p:sp>
        <p:nvSpPr>
          <p:cNvPr id="2" name="Slide Number Placeholder 1"/>
          <p:cNvSpPr>
            <a:spLocks noGrp="1"/>
          </p:cNvSpPr>
          <p:nvPr>
            <p:ph type="sldNum" sz="quarter" idx="4"/>
          </p:nvPr>
        </p:nvSpPr>
        <p:spPr/>
        <p:txBody>
          <a:bodyPr/>
          <a:lstStyle/>
          <a:p>
            <a:fld id="{34F49376-FD19-4F4C-98BC-18BC2C60EF71}" type="slidenum">
              <a:rPr lang="en-US" smtClean="0"/>
              <a:pPr/>
              <a:t>29</a:t>
            </a:fld>
            <a:endParaRPr 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5867400" cy="639762"/>
          </a:xfrm>
        </p:spPr>
        <p:txBody>
          <a:bodyPr>
            <a:normAutofit fontScale="90000"/>
          </a:bodyPr>
          <a:lstStyle/>
          <a:p>
            <a:r>
              <a:rPr lang="en-US" dirty="0" smtClean="0"/>
              <a:t>CERN</a:t>
            </a:r>
            <a:endParaRPr lang="en-US" dirty="0"/>
          </a:p>
        </p:txBody>
      </p:sp>
      <p:pic>
        <p:nvPicPr>
          <p:cNvPr id="9" name="Picture 8" descr="0507030_06-A4-at-144-dpi.jpg"/>
          <p:cNvPicPr>
            <a:picLocks noChangeAspect="1"/>
          </p:cNvPicPr>
          <p:nvPr/>
        </p:nvPicPr>
        <p:blipFill>
          <a:blip r:embed="rId2" cstate="print"/>
          <a:stretch>
            <a:fillRect/>
          </a:stretch>
        </p:blipFill>
        <p:spPr>
          <a:xfrm>
            <a:off x="193580" y="1099547"/>
            <a:ext cx="6850936" cy="5286624"/>
          </a:xfrm>
          <a:prstGeom prst="rect">
            <a:avLst/>
          </a:prstGeom>
        </p:spPr>
      </p:pic>
      <p:sp>
        <p:nvSpPr>
          <p:cNvPr id="10" name="Content Placeholder 7"/>
          <p:cNvSpPr>
            <a:spLocks noGrp="1"/>
          </p:cNvSpPr>
          <p:nvPr>
            <p:ph idx="1"/>
          </p:nvPr>
        </p:nvSpPr>
        <p:spPr>
          <a:xfrm>
            <a:off x="5169005" y="533400"/>
            <a:ext cx="3822595" cy="2514600"/>
          </a:xfrm>
          <a:prstGeom prst="rect">
            <a:avLst/>
          </a:prstGeom>
          <a:solidFill>
            <a:schemeClr val="tx2">
              <a:lumMod val="40000"/>
              <a:lumOff val="60000"/>
            </a:schemeClr>
          </a:solidFill>
        </p:spPr>
        <p:txBody>
          <a:bodyPr>
            <a:normAutofit/>
          </a:bodyPr>
          <a:lstStyle/>
          <a:p>
            <a:r>
              <a:rPr lang="en-GB" sz="1600" dirty="0" smtClean="0"/>
              <a:t>founded 1954, today &gt; 20 member states;</a:t>
            </a:r>
          </a:p>
          <a:p>
            <a:r>
              <a:rPr lang="en-GB" sz="1600" dirty="0" smtClean="0"/>
              <a:t>Up to  10’000 persons working at CERN, including 2250 CERN-personnel;</a:t>
            </a:r>
          </a:p>
          <a:p>
            <a:r>
              <a:rPr lang="en-GB" sz="1600" dirty="0" smtClean="0"/>
              <a:t>Annual budget approximately </a:t>
            </a:r>
            <a:br>
              <a:rPr lang="en-GB" sz="1600" dirty="0" smtClean="0"/>
            </a:br>
            <a:r>
              <a:rPr lang="en-GB" sz="1600" dirty="0" smtClean="0"/>
              <a:t> 1000 MCHF (900 M€);</a:t>
            </a:r>
          </a:p>
          <a:p>
            <a:r>
              <a:rPr lang="en-GB" sz="1600" dirty="0"/>
              <a:t>M</a:t>
            </a:r>
            <a:r>
              <a:rPr lang="en-GB" sz="1600" dirty="0" smtClean="0"/>
              <a:t>ost accelerators are passing through the Swiss-French border</a:t>
            </a:r>
          </a:p>
        </p:txBody>
      </p:sp>
      <p:sp>
        <p:nvSpPr>
          <p:cNvPr id="5" name="Footer Placeholder 4"/>
          <p:cNvSpPr>
            <a:spLocks noGrp="1"/>
          </p:cNvSpPr>
          <p:nvPr>
            <p:ph type="ftr" sz="quarter" idx="11"/>
          </p:nvPr>
        </p:nvSpPr>
        <p:spPr/>
        <p:txBody>
          <a:bodyPr/>
          <a:lstStyle/>
          <a:p>
            <a:r>
              <a:rPr lang="en-US" sz="1000" dirty="0" smtClean="0">
                <a:solidFill>
                  <a:srgbClr val="04617B">
                    <a:shade val="90000"/>
                  </a:srgbClr>
                </a:solidFill>
              </a:rPr>
              <a:t>Caspers Stockholm 2014 </a:t>
            </a:r>
            <a:r>
              <a:rPr lang="en-US" sz="1000" dirty="0" err="1" smtClean="0">
                <a:solidFill>
                  <a:srgbClr val="04617B">
                    <a:shade val="90000"/>
                  </a:srgbClr>
                </a:solidFill>
              </a:rPr>
              <a:t>el.mag</a:t>
            </a:r>
            <a:r>
              <a:rPr lang="en-US" sz="1000" dirty="0" smtClean="0">
                <a:solidFill>
                  <a:srgbClr val="04617B">
                    <a:shade val="90000"/>
                  </a:srgbClr>
                </a:solidFill>
              </a:rPr>
              <a:t> </a:t>
            </a:r>
            <a:r>
              <a:rPr lang="en-US" sz="1000" dirty="0" err="1" smtClean="0">
                <a:solidFill>
                  <a:srgbClr val="04617B">
                    <a:shade val="90000"/>
                  </a:srgbClr>
                </a:solidFill>
              </a:rPr>
              <a:t>PU+kicker</a:t>
            </a:r>
            <a:r>
              <a:rPr lang="en-US" sz="1000" dirty="0" smtClean="0">
                <a:solidFill>
                  <a:srgbClr val="04617B">
                    <a:shade val="90000"/>
                  </a:srgbClr>
                </a:solidFill>
              </a:rPr>
              <a:t> structures</a:t>
            </a:r>
            <a:endParaRPr lang="en-US" sz="1000" dirty="0">
              <a:solidFill>
                <a:srgbClr val="04617B">
                  <a:shade val="90000"/>
                </a:srgbClr>
              </a:solidFill>
            </a:endParaRPr>
          </a:p>
        </p:txBody>
      </p:sp>
      <p:sp>
        <p:nvSpPr>
          <p:cNvPr id="3" name="Slide Number Placeholder 2"/>
          <p:cNvSpPr>
            <a:spLocks noGrp="1"/>
          </p:cNvSpPr>
          <p:nvPr>
            <p:ph type="sldNum" sz="quarter" idx="12"/>
          </p:nvPr>
        </p:nvSpPr>
        <p:spPr/>
        <p:txBody>
          <a:bodyPr/>
          <a:lstStyle/>
          <a:p>
            <a:fld id="{A4EE08C6-ED86-4DC0-BD6F-9C9F72BEAB90}" type="slidenum">
              <a:rPr lang="en-US" smtClean="0">
                <a:solidFill>
                  <a:srgbClr val="04617B">
                    <a:shade val="90000"/>
                  </a:srgbClr>
                </a:solidFill>
              </a:rPr>
              <a:pPr/>
              <a:t>3</a:t>
            </a:fld>
            <a:endParaRPr lang="en-US">
              <a:solidFill>
                <a:srgbClr val="04617B">
                  <a:shade val="90000"/>
                </a:srgbClr>
              </a:solidFill>
            </a:endParaRPr>
          </a:p>
        </p:txBody>
      </p:sp>
    </p:spTree>
    <p:extLst>
      <p:ext uri="{BB962C8B-B14F-4D97-AF65-F5344CB8AC3E}">
        <p14:creationId xmlns:p14="http://schemas.microsoft.com/office/powerpoint/2010/main" val="10335577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p:txBody>
          <a:bodyPr/>
          <a:lstStyle/>
          <a:p>
            <a:r>
              <a:rPr lang="en-US" sz="3200"/>
              <a:t>Single Bunch Response</a:t>
            </a:r>
          </a:p>
        </p:txBody>
      </p:sp>
      <p:pic>
        <p:nvPicPr>
          <p:cNvPr id="282627" name="Picture 3"/>
          <p:cNvPicPr>
            <a:picLocks noGrp="1" noChangeAspect="1" noChangeArrowheads="1"/>
          </p:cNvPicPr>
          <p:nvPr>
            <p:ph idx="1"/>
          </p:nvPr>
        </p:nvPicPr>
        <p:blipFill>
          <a:blip r:embed="rId2" cstate="print"/>
          <a:srcRect/>
          <a:stretch>
            <a:fillRect/>
          </a:stretch>
        </p:blipFill>
        <p:spPr>
          <a:xfrm>
            <a:off x="250825" y="1220788"/>
            <a:ext cx="8659813" cy="5175250"/>
          </a:xfrm>
          <a:solidFill>
            <a:srgbClr val="FFFFFF"/>
          </a:solidFill>
          <a:ln/>
        </p:spPr>
      </p:pic>
      <p:sp>
        <p:nvSpPr>
          <p:cNvPr id="2" name="Slide Number Placeholder 1"/>
          <p:cNvSpPr>
            <a:spLocks noGrp="1"/>
          </p:cNvSpPr>
          <p:nvPr>
            <p:ph type="sldNum" sz="quarter" idx="4"/>
          </p:nvPr>
        </p:nvSpPr>
        <p:spPr/>
        <p:txBody>
          <a:bodyPr/>
          <a:lstStyle/>
          <a:p>
            <a:fld id="{34F49376-FD19-4F4C-98BC-18BC2C60EF71}" type="slidenum">
              <a:rPr lang="en-US" smtClean="0"/>
              <a:pPr/>
              <a:t>30</a:t>
            </a:fld>
            <a:endParaRPr lang="en-US"/>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lgn="ctr"/>
            <a:r>
              <a:rPr lang="en-US" smtClean="0"/>
              <a:t>Caspers Stockholm 2014 el.mag PU+kicker structures</a:t>
            </a:r>
            <a:endParaRPr lang="en-US"/>
          </a:p>
        </p:txBody>
      </p:sp>
      <p:sp>
        <p:nvSpPr>
          <p:cNvPr id="282626" name="Rectangle 2"/>
          <p:cNvSpPr>
            <a:spLocks noGrp="1" noChangeArrowheads="1"/>
          </p:cNvSpPr>
          <p:nvPr>
            <p:ph type="title"/>
          </p:nvPr>
        </p:nvSpPr>
        <p:spPr>
          <a:xfrm>
            <a:off x="115410" y="106532"/>
            <a:ext cx="8934247" cy="736847"/>
          </a:xfrm>
          <a:solidFill>
            <a:schemeClr val="bg1"/>
          </a:solidFill>
        </p:spPr>
        <p:txBody>
          <a:bodyPr/>
          <a:lstStyle/>
          <a:p>
            <a:r>
              <a:rPr lang="en-US" sz="2800" dirty="0" smtClean="0"/>
              <a:t>Examples of </a:t>
            </a:r>
            <a:r>
              <a:rPr lang="en-US" sz="2800" dirty="0" err="1" smtClean="0"/>
              <a:t>Schottky</a:t>
            </a:r>
            <a:r>
              <a:rPr lang="en-US" sz="2800" dirty="0" smtClean="0"/>
              <a:t> mass spectroscopy</a:t>
            </a:r>
            <a:br>
              <a:rPr lang="en-US" sz="2800" dirty="0" smtClean="0"/>
            </a:br>
            <a:r>
              <a:rPr lang="en-US" sz="1800" dirty="0" smtClean="0">
                <a:effectLst/>
              </a:rPr>
              <a:t>this and the following 4 slides (</a:t>
            </a:r>
            <a:r>
              <a:rPr lang="en-US" sz="1800" dirty="0" err="1" smtClean="0">
                <a:effectLst/>
              </a:rPr>
              <a:t>S.Litvinov</a:t>
            </a:r>
            <a:r>
              <a:rPr lang="en-US" sz="1800" dirty="0" smtClean="0">
                <a:effectLst/>
              </a:rPr>
              <a:t>) were provided by P. Kowina (GSI)</a:t>
            </a:r>
            <a:endParaRPr lang="en-US" sz="1800" dirty="0">
              <a:effectLst/>
            </a:endParaRPr>
          </a:p>
        </p:txBody>
      </p:sp>
      <p:pic>
        <p:nvPicPr>
          <p:cNvPr id="187394" name="Picture 2"/>
          <p:cNvPicPr>
            <a:picLocks noChangeAspect="1" noChangeArrowheads="1"/>
          </p:cNvPicPr>
          <p:nvPr/>
        </p:nvPicPr>
        <p:blipFill>
          <a:blip r:embed="rId2" cstate="print"/>
          <a:srcRect/>
          <a:stretch>
            <a:fillRect/>
          </a:stretch>
        </p:blipFill>
        <p:spPr bwMode="auto">
          <a:xfrm>
            <a:off x="1065321" y="1088496"/>
            <a:ext cx="7261933" cy="5453199"/>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34F49376-FD19-4F4C-98BC-18BC2C60EF71}" type="slidenum">
              <a:rPr lang="en-US" smtClean="0"/>
              <a:pPr/>
              <a:t>31</a:t>
            </a:fld>
            <a:endParaRPr lang="en-US"/>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115410" y="106532"/>
            <a:ext cx="8934247" cy="736847"/>
          </a:xfrm>
          <a:solidFill>
            <a:schemeClr val="bg1"/>
          </a:solidFill>
        </p:spPr>
        <p:txBody>
          <a:bodyPr/>
          <a:lstStyle/>
          <a:p>
            <a:r>
              <a:rPr lang="en-US" sz="2800" dirty="0" smtClean="0"/>
              <a:t>Examples of </a:t>
            </a:r>
            <a:r>
              <a:rPr lang="en-US" sz="2800" dirty="0" err="1" smtClean="0"/>
              <a:t>Schottky</a:t>
            </a:r>
            <a:r>
              <a:rPr lang="en-US" sz="2800" dirty="0" smtClean="0"/>
              <a:t> mass spectroscopy (2)</a:t>
            </a:r>
            <a:br>
              <a:rPr lang="en-US" sz="2800" dirty="0" smtClean="0"/>
            </a:br>
            <a:r>
              <a:rPr lang="en-US" sz="1800" dirty="0" smtClean="0">
                <a:effectLst/>
              </a:rPr>
              <a:t>production storage and cooling of short lived nuclei ( slide by S. Litvinov)</a:t>
            </a:r>
            <a:endParaRPr lang="en-US" sz="1800" dirty="0">
              <a:effectLst/>
            </a:endParaRPr>
          </a:p>
        </p:txBody>
      </p:sp>
      <p:pic>
        <p:nvPicPr>
          <p:cNvPr id="188418" name="Picture 2"/>
          <p:cNvPicPr>
            <a:picLocks noChangeAspect="1" noChangeArrowheads="1"/>
          </p:cNvPicPr>
          <p:nvPr/>
        </p:nvPicPr>
        <p:blipFill>
          <a:blip r:embed="rId2" cstate="print"/>
          <a:srcRect/>
          <a:stretch>
            <a:fillRect/>
          </a:stretch>
        </p:blipFill>
        <p:spPr bwMode="auto">
          <a:xfrm>
            <a:off x="1233996" y="1156268"/>
            <a:ext cx="6347533" cy="4793523"/>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34F49376-FD19-4F4C-98BC-18BC2C60EF71}" type="slidenum">
              <a:rPr lang="en-US" smtClean="0"/>
              <a:pPr/>
              <a:t>32</a:t>
            </a:fld>
            <a:endParaRPr 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027523"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115410" y="106532"/>
            <a:ext cx="8934247" cy="736847"/>
          </a:xfrm>
          <a:solidFill>
            <a:schemeClr val="bg1"/>
          </a:solidFill>
        </p:spPr>
        <p:txBody>
          <a:bodyPr/>
          <a:lstStyle/>
          <a:p>
            <a:r>
              <a:rPr lang="en-US" sz="2800" dirty="0" smtClean="0"/>
              <a:t>Examples of </a:t>
            </a:r>
            <a:r>
              <a:rPr lang="en-US" sz="2800" dirty="0" err="1" smtClean="0"/>
              <a:t>Schottky</a:t>
            </a:r>
            <a:r>
              <a:rPr lang="en-US" sz="2800" dirty="0" smtClean="0"/>
              <a:t> mass spectroscopy (3)</a:t>
            </a:r>
            <a:br>
              <a:rPr lang="en-US" sz="2800" dirty="0" smtClean="0"/>
            </a:br>
            <a:r>
              <a:rPr lang="en-US" sz="1800" dirty="0" smtClean="0">
                <a:effectLst/>
              </a:rPr>
              <a:t>production storage and cooling of short lived nuclei ( slide by S. Litvinov)</a:t>
            </a:r>
            <a:endParaRPr lang="en-US" sz="1800" dirty="0">
              <a:effectLst/>
            </a:endParaRPr>
          </a:p>
        </p:txBody>
      </p:sp>
      <p:pic>
        <p:nvPicPr>
          <p:cNvPr id="189442" name="Picture 2"/>
          <p:cNvPicPr>
            <a:picLocks noChangeAspect="1" noChangeArrowheads="1"/>
          </p:cNvPicPr>
          <p:nvPr/>
        </p:nvPicPr>
        <p:blipFill>
          <a:blip r:embed="rId2" cstate="print"/>
          <a:srcRect/>
          <a:stretch>
            <a:fillRect/>
          </a:stretch>
        </p:blipFill>
        <p:spPr bwMode="auto">
          <a:xfrm>
            <a:off x="1142214" y="1145219"/>
            <a:ext cx="7021422" cy="5206753"/>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34F49376-FD19-4F4C-98BC-18BC2C60EF71}" type="slidenum">
              <a:rPr lang="en-US" smtClean="0"/>
              <a:pPr/>
              <a:t>33</a:t>
            </a:fld>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115410" y="106532"/>
            <a:ext cx="8934247" cy="736847"/>
          </a:xfrm>
          <a:solidFill>
            <a:schemeClr val="bg1"/>
          </a:solidFill>
        </p:spPr>
        <p:txBody>
          <a:bodyPr/>
          <a:lstStyle/>
          <a:p>
            <a:r>
              <a:rPr lang="en-US" sz="2800" dirty="0" smtClean="0"/>
              <a:t>Examples of </a:t>
            </a:r>
            <a:r>
              <a:rPr lang="en-US" sz="2800" dirty="0" err="1" smtClean="0"/>
              <a:t>Schottky</a:t>
            </a:r>
            <a:r>
              <a:rPr lang="en-US" sz="2800" dirty="0" smtClean="0"/>
              <a:t> mass spectroscopy (4)</a:t>
            </a:r>
            <a:br>
              <a:rPr lang="en-US" sz="2800" dirty="0" smtClean="0"/>
            </a:br>
            <a:r>
              <a:rPr lang="en-US" sz="1800" dirty="0" smtClean="0">
                <a:effectLst/>
              </a:rPr>
              <a:t>production storage and cooling of short lived nuclei ( slide by S. Litvinov)</a:t>
            </a:r>
            <a:endParaRPr lang="en-US" sz="1800" dirty="0">
              <a:effectLst/>
            </a:endParaRPr>
          </a:p>
        </p:txBody>
      </p:sp>
      <p:pic>
        <p:nvPicPr>
          <p:cNvPr id="190466" name="Picture 2"/>
          <p:cNvPicPr>
            <a:picLocks noChangeAspect="1" noChangeArrowheads="1"/>
          </p:cNvPicPr>
          <p:nvPr/>
        </p:nvPicPr>
        <p:blipFill>
          <a:blip r:embed="rId2" cstate="print"/>
          <a:srcRect/>
          <a:stretch>
            <a:fillRect/>
          </a:stretch>
        </p:blipFill>
        <p:spPr bwMode="auto">
          <a:xfrm>
            <a:off x="851027" y="1026143"/>
            <a:ext cx="7342360" cy="5488297"/>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34F49376-FD19-4F4C-98BC-18BC2C60EF71}" type="slidenum">
              <a:rPr lang="en-US" smtClean="0"/>
              <a:pPr/>
              <a:t>34</a:t>
            </a:fld>
            <a:endParaRPr lang="en-US"/>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115410" y="106532"/>
            <a:ext cx="8934247" cy="736847"/>
          </a:xfrm>
          <a:solidFill>
            <a:schemeClr val="bg1"/>
          </a:solidFill>
        </p:spPr>
        <p:txBody>
          <a:bodyPr/>
          <a:lstStyle/>
          <a:p>
            <a:r>
              <a:rPr lang="en-US" sz="2800" dirty="0" smtClean="0"/>
              <a:t>Examples of </a:t>
            </a:r>
            <a:r>
              <a:rPr lang="en-US" sz="2800" dirty="0" err="1" smtClean="0"/>
              <a:t>Schottky</a:t>
            </a:r>
            <a:r>
              <a:rPr lang="en-US" sz="2800" dirty="0" smtClean="0"/>
              <a:t> mass spectroscopy (5)</a:t>
            </a:r>
            <a:r>
              <a:rPr lang="en-US" sz="2800" smtClean="0"/>
              <a:t/>
            </a:r>
            <a:br>
              <a:rPr lang="en-US" sz="2800" smtClean="0"/>
            </a:br>
            <a:r>
              <a:rPr lang="en-US" sz="1800" smtClean="0">
                <a:effectLst/>
              </a:rPr>
              <a:t>production, </a:t>
            </a:r>
            <a:r>
              <a:rPr lang="en-US" sz="1800" dirty="0" smtClean="0">
                <a:effectLst/>
              </a:rPr>
              <a:t>storage and cooling of short lived nuclei ( slide by S. Litvinov)</a:t>
            </a:r>
            <a:endParaRPr lang="en-US" sz="1800" dirty="0">
              <a:effectLst/>
            </a:endParaRPr>
          </a:p>
        </p:txBody>
      </p:sp>
      <p:pic>
        <p:nvPicPr>
          <p:cNvPr id="191490" name="Picture 2"/>
          <p:cNvPicPr>
            <a:picLocks noChangeAspect="1" noChangeArrowheads="1"/>
          </p:cNvPicPr>
          <p:nvPr/>
        </p:nvPicPr>
        <p:blipFill>
          <a:blip r:embed="rId2" cstate="print"/>
          <a:srcRect/>
          <a:stretch>
            <a:fillRect/>
          </a:stretch>
        </p:blipFill>
        <p:spPr bwMode="auto">
          <a:xfrm>
            <a:off x="950702" y="1225119"/>
            <a:ext cx="7023472" cy="5259758"/>
          </a:xfrm>
          <a:prstGeom prst="rect">
            <a:avLst/>
          </a:prstGeom>
          <a:noFill/>
          <a:ln w="9525">
            <a:noFill/>
            <a:miter lim="800000"/>
            <a:headEnd/>
            <a:tailEnd/>
          </a:ln>
        </p:spPr>
      </p:pic>
      <p:sp>
        <p:nvSpPr>
          <p:cNvPr id="2" name="Slide Number Placeholder 1"/>
          <p:cNvSpPr>
            <a:spLocks noGrp="1"/>
          </p:cNvSpPr>
          <p:nvPr>
            <p:ph type="sldNum" sz="quarter" idx="4"/>
          </p:nvPr>
        </p:nvSpPr>
        <p:spPr/>
        <p:txBody>
          <a:bodyPr/>
          <a:lstStyle/>
          <a:p>
            <a:fld id="{34F49376-FD19-4F4C-98BC-18BC2C60EF71}" type="slidenum">
              <a:rPr lang="en-US" smtClean="0"/>
              <a:pPr/>
              <a:t>35</a:t>
            </a:fld>
            <a:endParaRPr lang="en-US"/>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2"/>
            <a:ext cx="8206278" cy="736847"/>
          </a:xfrm>
          <a:solidFill>
            <a:schemeClr val="bg1"/>
          </a:solidFill>
        </p:spPr>
        <p:txBody>
          <a:bodyPr/>
          <a:lstStyle/>
          <a:p>
            <a:r>
              <a:rPr lang="en-US" sz="2800" dirty="0" smtClean="0"/>
              <a:t>Stochastic beam cooling</a:t>
            </a:r>
            <a:br>
              <a:rPr lang="en-US" sz="2800" dirty="0" smtClean="0"/>
            </a:br>
            <a:r>
              <a:rPr lang="en-US" sz="1800" dirty="0" smtClean="0">
                <a:effectLst/>
              </a:rPr>
              <a:t>invented by Simon van der Meer at CERN in 1967, Nobel prize in 1984</a:t>
            </a:r>
            <a:endParaRPr lang="en-US" sz="1800" dirty="0">
              <a:effectLst/>
            </a:endParaRPr>
          </a:p>
        </p:txBody>
      </p:sp>
      <p:pic>
        <p:nvPicPr>
          <p:cNvPr id="192514" name="Picture 2"/>
          <p:cNvPicPr>
            <a:picLocks noChangeAspect="1" noChangeArrowheads="1"/>
          </p:cNvPicPr>
          <p:nvPr/>
        </p:nvPicPr>
        <p:blipFill>
          <a:blip r:embed="rId2" cstate="print"/>
          <a:srcRect b="48096"/>
          <a:stretch>
            <a:fillRect/>
          </a:stretch>
        </p:blipFill>
        <p:spPr bwMode="auto">
          <a:xfrm>
            <a:off x="1184590" y="887767"/>
            <a:ext cx="7325030" cy="5663953"/>
          </a:xfrm>
          <a:prstGeom prst="rect">
            <a:avLst/>
          </a:prstGeom>
          <a:noFill/>
          <a:ln w="9525">
            <a:noFill/>
            <a:miter lim="800000"/>
            <a:headEnd/>
            <a:tailEnd/>
          </a:ln>
        </p:spPr>
      </p:pic>
      <p:sp>
        <p:nvSpPr>
          <p:cNvPr id="6" name="TextBox 5"/>
          <p:cNvSpPr txBox="1"/>
          <p:nvPr/>
        </p:nvSpPr>
        <p:spPr>
          <a:xfrm>
            <a:off x="3997845" y="1624613"/>
            <a:ext cx="4262705" cy="1877437"/>
          </a:xfrm>
          <a:prstGeom prst="rect">
            <a:avLst/>
          </a:prstGeom>
          <a:solidFill>
            <a:schemeClr val="accent1"/>
          </a:solidFill>
        </p:spPr>
        <p:txBody>
          <a:bodyPr wrap="square" rtlCol="0">
            <a:spAutoFit/>
          </a:bodyPr>
          <a:lstStyle/>
          <a:p>
            <a:r>
              <a:rPr lang="en-US" sz="1400" dirty="0" smtClean="0"/>
              <a:t>The Nobel price was awarded to </a:t>
            </a:r>
            <a:r>
              <a:rPr lang="en-US" sz="1400" dirty="0" smtClean="0">
                <a:solidFill>
                  <a:srgbClr val="FF0000"/>
                </a:solidFill>
              </a:rPr>
              <a:t>Carlo Rubbia</a:t>
            </a:r>
          </a:p>
          <a:p>
            <a:r>
              <a:rPr lang="en-US" sz="1400" dirty="0" smtClean="0"/>
              <a:t>and </a:t>
            </a:r>
            <a:r>
              <a:rPr lang="en-US" sz="1400" dirty="0" smtClean="0">
                <a:solidFill>
                  <a:srgbClr val="FF0000"/>
                </a:solidFill>
              </a:rPr>
              <a:t>Simon van </a:t>
            </a:r>
            <a:r>
              <a:rPr lang="en-US" sz="1400" dirty="0" err="1" smtClean="0">
                <a:solidFill>
                  <a:srgbClr val="FF0000"/>
                </a:solidFill>
              </a:rPr>
              <a:t>der</a:t>
            </a:r>
            <a:r>
              <a:rPr lang="en-US" sz="1400" dirty="0" smtClean="0">
                <a:solidFill>
                  <a:srgbClr val="FF0000"/>
                </a:solidFill>
              </a:rPr>
              <a:t> Meer </a:t>
            </a:r>
            <a:r>
              <a:rPr lang="en-US" sz="1400" dirty="0" smtClean="0"/>
              <a:t> for “their decisive</a:t>
            </a:r>
          </a:p>
          <a:p>
            <a:r>
              <a:rPr lang="en-US" sz="1400" dirty="0" smtClean="0"/>
              <a:t>contributions to the large project, which led to the discovery of the field particles W and Z, communicators of the weak interaction".(quote)</a:t>
            </a:r>
          </a:p>
          <a:p>
            <a:r>
              <a:rPr lang="en-US" sz="1400" dirty="0" smtClean="0"/>
              <a:t> and also from the </a:t>
            </a:r>
            <a:r>
              <a:rPr lang="en-US" sz="1400" dirty="0" err="1" smtClean="0"/>
              <a:t>Laudatio</a:t>
            </a:r>
            <a:r>
              <a:rPr lang="en-US" sz="1400" dirty="0" smtClean="0"/>
              <a:t>:</a:t>
            </a:r>
          </a:p>
          <a:p>
            <a:r>
              <a:rPr lang="en-US" sz="1400" dirty="0" smtClean="0">
                <a:solidFill>
                  <a:schemeClr val="bg1"/>
                </a:solidFill>
              </a:rPr>
              <a:t>van </a:t>
            </a:r>
            <a:r>
              <a:rPr lang="en-US" sz="1400" dirty="0" err="1" smtClean="0">
                <a:solidFill>
                  <a:schemeClr val="bg1"/>
                </a:solidFill>
              </a:rPr>
              <a:t>der</a:t>
            </a:r>
            <a:r>
              <a:rPr lang="en-US" sz="1400" dirty="0" smtClean="0">
                <a:solidFill>
                  <a:schemeClr val="bg1"/>
                </a:solidFill>
              </a:rPr>
              <a:t> Meer made it possible, Rubbia made it happen</a:t>
            </a:r>
            <a:r>
              <a:rPr lang="en-US" sz="1400" dirty="0" smtClean="0"/>
              <a:t>.</a:t>
            </a:r>
            <a:endParaRPr lang="en-US" sz="1400" dirty="0"/>
          </a:p>
        </p:txBody>
      </p:sp>
      <p:sp>
        <p:nvSpPr>
          <p:cNvPr id="2" name="Slide Number Placeholder 1"/>
          <p:cNvSpPr>
            <a:spLocks noGrp="1"/>
          </p:cNvSpPr>
          <p:nvPr>
            <p:ph type="sldNum" sz="quarter" idx="4"/>
          </p:nvPr>
        </p:nvSpPr>
        <p:spPr/>
        <p:txBody>
          <a:bodyPr/>
          <a:lstStyle/>
          <a:p>
            <a:fld id="{34F49376-FD19-4F4C-98BC-18BC2C60EF71}" type="slidenum">
              <a:rPr lang="en-US" smtClean="0"/>
              <a:pPr/>
              <a:t>36</a:t>
            </a:fld>
            <a:endParaRPr lang="en-US"/>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2"/>
            <a:ext cx="8206278" cy="736847"/>
          </a:xfrm>
          <a:solidFill>
            <a:schemeClr val="bg1"/>
          </a:solidFill>
        </p:spPr>
        <p:txBody>
          <a:bodyPr/>
          <a:lstStyle/>
          <a:p>
            <a:r>
              <a:rPr lang="en-US" sz="2800" dirty="0" smtClean="0"/>
              <a:t>Stochastic beam cooling - why and how</a:t>
            </a:r>
            <a:br>
              <a:rPr lang="en-US" sz="2800" dirty="0" smtClean="0"/>
            </a:br>
            <a:r>
              <a:rPr lang="en-US" sz="1800" dirty="0" smtClean="0">
                <a:effectLst/>
              </a:rPr>
              <a:t> the text shown below is part of the Nobel lecture by S. </a:t>
            </a:r>
            <a:r>
              <a:rPr lang="en-US" sz="1800" dirty="0" err="1" smtClean="0">
                <a:effectLst/>
              </a:rPr>
              <a:t>v.d</a:t>
            </a:r>
            <a:r>
              <a:rPr lang="en-US" sz="1800" dirty="0" smtClean="0">
                <a:effectLst/>
              </a:rPr>
              <a:t>. Meer</a:t>
            </a:r>
            <a:endParaRPr lang="en-US" sz="1800" dirty="0">
              <a:effectLst/>
            </a:endParaRPr>
          </a:p>
        </p:txBody>
      </p:sp>
      <p:pic>
        <p:nvPicPr>
          <p:cNvPr id="193538" name="Picture 2"/>
          <p:cNvPicPr>
            <a:picLocks noChangeAspect="1" noChangeArrowheads="1"/>
          </p:cNvPicPr>
          <p:nvPr/>
        </p:nvPicPr>
        <p:blipFill>
          <a:blip r:embed="rId2" cstate="print"/>
          <a:srcRect/>
          <a:stretch>
            <a:fillRect/>
          </a:stretch>
        </p:blipFill>
        <p:spPr bwMode="auto">
          <a:xfrm>
            <a:off x="741573" y="1008111"/>
            <a:ext cx="7692214" cy="5614629"/>
          </a:xfrm>
          <a:prstGeom prst="rect">
            <a:avLst/>
          </a:prstGeom>
          <a:noFill/>
          <a:ln w="9525">
            <a:noFill/>
            <a:miter lim="800000"/>
            <a:headEnd/>
            <a:tailEnd/>
          </a:ln>
        </p:spPr>
      </p:pic>
      <p:sp>
        <p:nvSpPr>
          <p:cNvPr id="6" name="TextBox 5"/>
          <p:cNvSpPr txBox="1"/>
          <p:nvPr/>
        </p:nvSpPr>
        <p:spPr>
          <a:xfrm>
            <a:off x="5131293" y="3213717"/>
            <a:ext cx="3124939" cy="307777"/>
          </a:xfrm>
          <a:prstGeom prst="rect">
            <a:avLst/>
          </a:prstGeom>
          <a:solidFill>
            <a:srgbClr val="FF0000">
              <a:alpha val="30000"/>
            </a:srgbClr>
          </a:solidFill>
        </p:spPr>
        <p:txBody>
          <a:bodyPr wrap="square" rtlCol="0">
            <a:spAutoFit/>
          </a:bodyPr>
          <a:lstStyle/>
          <a:p>
            <a:endParaRPr lang="en-US" sz="1400" dirty="0"/>
          </a:p>
        </p:txBody>
      </p:sp>
      <p:sp>
        <p:nvSpPr>
          <p:cNvPr id="7" name="TextBox 6"/>
          <p:cNvSpPr txBox="1"/>
          <p:nvPr/>
        </p:nvSpPr>
        <p:spPr>
          <a:xfrm>
            <a:off x="800470" y="3517037"/>
            <a:ext cx="6204012" cy="307777"/>
          </a:xfrm>
          <a:prstGeom prst="rect">
            <a:avLst/>
          </a:prstGeom>
          <a:solidFill>
            <a:srgbClr val="FF0000">
              <a:alpha val="30000"/>
            </a:srgbClr>
          </a:solidFill>
        </p:spPr>
        <p:txBody>
          <a:bodyPr wrap="square" rtlCol="0">
            <a:spAutoFit/>
          </a:bodyPr>
          <a:lstStyle/>
          <a:p>
            <a:endParaRPr lang="en-US" sz="1400" dirty="0"/>
          </a:p>
        </p:txBody>
      </p:sp>
      <p:sp>
        <p:nvSpPr>
          <p:cNvPr id="8" name="TextBox 7"/>
          <p:cNvSpPr txBox="1"/>
          <p:nvPr/>
        </p:nvSpPr>
        <p:spPr>
          <a:xfrm>
            <a:off x="1597981" y="1812524"/>
            <a:ext cx="2583403" cy="307777"/>
          </a:xfrm>
          <a:prstGeom prst="rect">
            <a:avLst/>
          </a:prstGeom>
          <a:solidFill>
            <a:srgbClr val="FF0000">
              <a:alpha val="30000"/>
            </a:srgbClr>
          </a:solidFill>
        </p:spPr>
        <p:txBody>
          <a:bodyPr wrap="square" rtlCol="0">
            <a:spAutoFit/>
          </a:bodyPr>
          <a:lstStyle/>
          <a:p>
            <a:endParaRPr lang="en-US" sz="1400" dirty="0"/>
          </a:p>
        </p:txBody>
      </p:sp>
      <p:sp>
        <p:nvSpPr>
          <p:cNvPr id="9" name="TextBox 8"/>
          <p:cNvSpPr txBox="1"/>
          <p:nvPr/>
        </p:nvSpPr>
        <p:spPr>
          <a:xfrm>
            <a:off x="4705164" y="1253231"/>
            <a:ext cx="1189609" cy="307777"/>
          </a:xfrm>
          <a:prstGeom prst="rect">
            <a:avLst/>
          </a:prstGeom>
          <a:solidFill>
            <a:srgbClr val="FF0000">
              <a:alpha val="30000"/>
            </a:srgbClr>
          </a:solidFill>
        </p:spPr>
        <p:txBody>
          <a:bodyPr wrap="square" rtlCol="0">
            <a:spAutoFit/>
          </a:bodyPr>
          <a:lstStyle/>
          <a:p>
            <a:endParaRPr lang="en-US" sz="1400" dirty="0"/>
          </a:p>
        </p:txBody>
      </p:sp>
      <p:sp>
        <p:nvSpPr>
          <p:cNvPr id="10" name="TextBox 9"/>
          <p:cNvSpPr txBox="1"/>
          <p:nvPr/>
        </p:nvSpPr>
        <p:spPr>
          <a:xfrm>
            <a:off x="807868" y="2123243"/>
            <a:ext cx="3854387" cy="307777"/>
          </a:xfrm>
          <a:prstGeom prst="rect">
            <a:avLst/>
          </a:prstGeom>
          <a:solidFill>
            <a:srgbClr val="FF0000">
              <a:alpha val="30000"/>
            </a:srgbClr>
          </a:solidFill>
        </p:spPr>
        <p:txBody>
          <a:bodyPr wrap="square" rtlCol="0">
            <a:spAutoFit/>
          </a:bodyPr>
          <a:lstStyle/>
          <a:p>
            <a:endParaRPr lang="en-US" sz="1400" dirty="0"/>
          </a:p>
        </p:txBody>
      </p:sp>
      <p:sp>
        <p:nvSpPr>
          <p:cNvPr id="11" name="TextBox 10"/>
          <p:cNvSpPr txBox="1"/>
          <p:nvPr/>
        </p:nvSpPr>
        <p:spPr>
          <a:xfrm>
            <a:off x="1519561" y="3827756"/>
            <a:ext cx="3478567" cy="307777"/>
          </a:xfrm>
          <a:prstGeom prst="rect">
            <a:avLst/>
          </a:prstGeom>
          <a:solidFill>
            <a:srgbClr val="FFFF00">
              <a:alpha val="30000"/>
            </a:srgbClr>
          </a:solidFill>
        </p:spPr>
        <p:txBody>
          <a:bodyPr wrap="square" rtlCol="0">
            <a:spAutoFit/>
          </a:bodyPr>
          <a:lstStyle/>
          <a:p>
            <a:endParaRPr lang="en-US" sz="1400" dirty="0"/>
          </a:p>
        </p:txBody>
      </p:sp>
      <p:sp>
        <p:nvSpPr>
          <p:cNvPr id="13" name="TextBox 12"/>
          <p:cNvSpPr txBox="1"/>
          <p:nvPr/>
        </p:nvSpPr>
        <p:spPr>
          <a:xfrm>
            <a:off x="2175030" y="4876801"/>
            <a:ext cx="1447060" cy="307777"/>
          </a:xfrm>
          <a:prstGeom prst="rect">
            <a:avLst/>
          </a:prstGeom>
          <a:solidFill>
            <a:srgbClr val="FFFF00">
              <a:alpha val="30000"/>
            </a:srgbClr>
          </a:solidFill>
        </p:spPr>
        <p:txBody>
          <a:bodyPr wrap="square" rtlCol="0">
            <a:spAutoFit/>
          </a:bodyPr>
          <a:lstStyle/>
          <a:p>
            <a:endParaRPr lang="en-US" sz="1400" dirty="0"/>
          </a:p>
        </p:txBody>
      </p:sp>
      <p:sp>
        <p:nvSpPr>
          <p:cNvPr id="14" name="TextBox 13"/>
          <p:cNvSpPr txBox="1"/>
          <p:nvPr/>
        </p:nvSpPr>
        <p:spPr>
          <a:xfrm>
            <a:off x="1228077" y="5223030"/>
            <a:ext cx="4995170" cy="307777"/>
          </a:xfrm>
          <a:prstGeom prst="rect">
            <a:avLst/>
          </a:prstGeom>
          <a:solidFill>
            <a:srgbClr val="FFFF00">
              <a:alpha val="30000"/>
            </a:srgbClr>
          </a:solidFill>
        </p:spPr>
        <p:txBody>
          <a:bodyPr wrap="square" rtlCol="0">
            <a:spAutoFit/>
          </a:bodyPr>
          <a:lstStyle/>
          <a:p>
            <a:endParaRPr lang="en-US" sz="1400" dirty="0"/>
          </a:p>
        </p:txBody>
      </p:sp>
      <p:sp>
        <p:nvSpPr>
          <p:cNvPr id="2" name="Slide Number Placeholder 1"/>
          <p:cNvSpPr>
            <a:spLocks noGrp="1"/>
          </p:cNvSpPr>
          <p:nvPr>
            <p:ph type="sldNum" sz="quarter" idx="4"/>
          </p:nvPr>
        </p:nvSpPr>
        <p:spPr/>
        <p:txBody>
          <a:bodyPr/>
          <a:lstStyle/>
          <a:p>
            <a:fld id="{34F49376-FD19-4F4C-98BC-18BC2C60EF71}" type="slidenum">
              <a:rPr lang="en-US" smtClean="0"/>
              <a:pPr/>
              <a:t>37</a:t>
            </a:fld>
            <a:endParaRPr 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2"/>
            <a:ext cx="8206278" cy="736847"/>
          </a:xfrm>
          <a:solidFill>
            <a:schemeClr val="bg1"/>
          </a:solidFill>
        </p:spPr>
        <p:txBody>
          <a:bodyPr/>
          <a:lstStyle/>
          <a:p>
            <a:r>
              <a:rPr lang="en-US" sz="2800" dirty="0" smtClean="0"/>
              <a:t>Stochastic beam cooling - hor. cooling</a:t>
            </a:r>
            <a:br>
              <a:rPr lang="en-US" sz="2800" dirty="0" smtClean="0"/>
            </a:br>
            <a:r>
              <a:rPr lang="en-US" sz="1800" dirty="0" smtClean="0">
                <a:effectLst/>
              </a:rPr>
              <a:t> the text shown below is part of the Nobel lecture by S. </a:t>
            </a:r>
            <a:r>
              <a:rPr lang="en-US" sz="1800" dirty="0" err="1" smtClean="0">
                <a:effectLst/>
              </a:rPr>
              <a:t>v.d</a:t>
            </a:r>
            <a:r>
              <a:rPr lang="en-US" sz="1800" dirty="0" smtClean="0">
                <a:effectLst/>
              </a:rPr>
              <a:t>. Meer</a:t>
            </a:r>
            <a:endParaRPr lang="en-US" sz="1800" dirty="0">
              <a:effectLst/>
            </a:endParaRPr>
          </a:p>
        </p:txBody>
      </p:sp>
      <p:pic>
        <p:nvPicPr>
          <p:cNvPr id="194562" name="Picture 2"/>
          <p:cNvPicPr>
            <a:picLocks noChangeAspect="1" noChangeArrowheads="1"/>
          </p:cNvPicPr>
          <p:nvPr/>
        </p:nvPicPr>
        <p:blipFill>
          <a:blip r:embed="rId2" cstate="print"/>
          <a:srcRect/>
          <a:stretch>
            <a:fillRect/>
          </a:stretch>
        </p:blipFill>
        <p:spPr bwMode="auto">
          <a:xfrm>
            <a:off x="1748901" y="973931"/>
            <a:ext cx="5779363" cy="2495341"/>
          </a:xfrm>
          <a:prstGeom prst="rect">
            <a:avLst/>
          </a:prstGeom>
          <a:noFill/>
          <a:ln w="9525">
            <a:noFill/>
            <a:miter lim="800000"/>
            <a:headEnd/>
            <a:tailEnd/>
          </a:ln>
        </p:spPr>
      </p:pic>
      <p:pic>
        <p:nvPicPr>
          <p:cNvPr id="194563" name="Picture 3"/>
          <p:cNvPicPr>
            <a:picLocks noChangeAspect="1" noChangeArrowheads="1"/>
          </p:cNvPicPr>
          <p:nvPr/>
        </p:nvPicPr>
        <p:blipFill>
          <a:blip r:embed="rId3" cstate="print"/>
          <a:srcRect/>
          <a:stretch>
            <a:fillRect/>
          </a:stretch>
        </p:blipFill>
        <p:spPr bwMode="auto">
          <a:xfrm>
            <a:off x="1718826" y="3497155"/>
            <a:ext cx="5800561" cy="3134464"/>
          </a:xfrm>
          <a:prstGeom prst="rect">
            <a:avLst/>
          </a:prstGeom>
          <a:noFill/>
          <a:ln w="9525">
            <a:noFill/>
            <a:miter lim="800000"/>
            <a:headEnd/>
            <a:tailEnd/>
          </a:ln>
        </p:spPr>
      </p:pic>
      <p:sp>
        <p:nvSpPr>
          <p:cNvPr id="7" name="TextBox 6"/>
          <p:cNvSpPr txBox="1"/>
          <p:nvPr/>
        </p:nvSpPr>
        <p:spPr>
          <a:xfrm>
            <a:off x="1757779" y="1162975"/>
            <a:ext cx="5069150" cy="276999"/>
          </a:xfrm>
          <a:prstGeom prst="rect">
            <a:avLst/>
          </a:prstGeom>
          <a:solidFill>
            <a:srgbClr val="FF0000">
              <a:alpha val="33000"/>
            </a:srgbClr>
          </a:solidFill>
        </p:spPr>
        <p:txBody>
          <a:bodyPr wrap="square" rtlCol="0">
            <a:spAutoFit/>
          </a:bodyPr>
          <a:lstStyle/>
          <a:p>
            <a:endParaRPr lang="en-US" sz="1200" dirty="0"/>
          </a:p>
        </p:txBody>
      </p:sp>
      <p:sp>
        <p:nvSpPr>
          <p:cNvPr id="2" name="Slide Number Placeholder 1"/>
          <p:cNvSpPr>
            <a:spLocks noGrp="1"/>
          </p:cNvSpPr>
          <p:nvPr>
            <p:ph type="sldNum" sz="quarter" idx="4"/>
          </p:nvPr>
        </p:nvSpPr>
        <p:spPr/>
        <p:txBody>
          <a:bodyPr/>
          <a:lstStyle/>
          <a:p>
            <a:fld id="{34F49376-FD19-4F4C-98BC-18BC2C60EF71}" type="slidenum">
              <a:rPr lang="en-US" smtClean="0"/>
              <a:pPr/>
              <a:t>38</a:t>
            </a:fld>
            <a:endParaRPr lang="en-US"/>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1"/>
            <a:ext cx="8206278" cy="1130598"/>
          </a:xfrm>
          <a:solidFill>
            <a:schemeClr val="bg1"/>
          </a:solidFill>
        </p:spPr>
        <p:txBody>
          <a:bodyPr/>
          <a:lstStyle/>
          <a:p>
            <a:r>
              <a:rPr lang="en-US" sz="2800" dirty="0" smtClean="0"/>
              <a:t>Stochastic beam cooling history – the early days</a:t>
            </a:r>
            <a:br>
              <a:rPr lang="en-US" sz="2800" dirty="0" smtClean="0"/>
            </a:br>
            <a:endParaRPr lang="en-US" sz="1800" dirty="0">
              <a:effectLst/>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39</a:t>
            </a:fld>
            <a:endParaRPr lang="en-US"/>
          </a:p>
        </p:txBody>
      </p:sp>
      <p:pic>
        <p:nvPicPr>
          <p:cNvPr id="1044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2737"/>
          <a:stretch/>
        </p:blipFill>
        <p:spPr bwMode="auto">
          <a:xfrm>
            <a:off x="795571" y="1022363"/>
            <a:ext cx="7789210" cy="5537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82423" y="2728086"/>
            <a:ext cx="1508746" cy="246221"/>
          </a:xfrm>
          <a:prstGeom prst="rect">
            <a:avLst/>
          </a:prstGeom>
          <a:solidFill>
            <a:srgbClr val="FF0000"/>
          </a:solidFill>
        </p:spPr>
        <p:txBody>
          <a:bodyPr wrap="none" rtlCol="0">
            <a:spAutoFit/>
          </a:bodyPr>
          <a:lstStyle/>
          <a:p>
            <a:r>
              <a:rPr lang="en-US" sz="1000" dirty="0" smtClean="0"/>
              <a:t>But not really published</a:t>
            </a:r>
            <a:endParaRPr lang="en-GB" sz="1000" dirty="0"/>
          </a:p>
        </p:txBody>
      </p:sp>
    </p:spTree>
    <p:extLst>
      <p:ext uri="{BB962C8B-B14F-4D97-AF65-F5344CB8AC3E}">
        <p14:creationId xmlns:p14="http://schemas.microsoft.com/office/powerpoint/2010/main" val="3718168369"/>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456208" cy="960438"/>
          </a:xfrm>
        </p:spPr>
        <p:txBody>
          <a:bodyPr>
            <a:noAutofit/>
          </a:bodyPr>
          <a:lstStyle/>
          <a:p>
            <a:r>
              <a:rPr lang="en-GB" sz="3200" dirty="0"/>
              <a:t>T</a:t>
            </a:r>
            <a:r>
              <a:rPr lang="en-GB" sz="3200" dirty="0" smtClean="0"/>
              <a:t>he LHC at CERN – a huge scientific experiment</a:t>
            </a:r>
            <a:endParaRPr lang="en-GB" sz="3200" dirty="0"/>
          </a:p>
        </p:txBody>
      </p:sp>
      <p:sp>
        <p:nvSpPr>
          <p:cNvPr id="22" name="TextBox 21"/>
          <p:cNvSpPr txBox="1"/>
          <p:nvPr/>
        </p:nvSpPr>
        <p:spPr>
          <a:xfrm>
            <a:off x="152400" y="1295400"/>
            <a:ext cx="3810000" cy="4247317"/>
          </a:xfrm>
          <a:prstGeom prst="rect">
            <a:avLst/>
          </a:prstGeom>
          <a:noFill/>
        </p:spPr>
        <p:txBody>
          <a:bodyPr wrap="square" rtlCol="0">
            <a:spAutoFit/>
          </a:bodyPr>
          <a:lstStyle/>
          <a:p>
            <a:pPr algn="l" eaLnBrk="1" fontAlgn="auto" hangingPunct="1">
              <a:spcBef>
                <a:spcPts val="0"/>
              </a:spcBef>
              <a:spcAft>
                <a:spcPts val="0"/>
              </a:spcAft>
            </a:pPr>
            <a:r>
              <a:rPr lang="en-US" dirty="0" smtClean="0">
                <a:solidFill>
                  <a:prstClr val="black"/>
                </a:solidFill>
                <a:latin typeface="Calibri"/>
              </a:rPr>
              <a:t>The LHC is a particle accelerator with many superlatives: </a:t>
            </a:r>
          </a:p>
          <a:p>
            <a:pPr marL="180975" indent="-180975" algn="l" eaLnBrk="1" fontAlgn="auto" hangingPunct="1">
              <a:spcBef>
                <a:spcPts val="0"/>
              </a:spcBef>
              <a:spcAft>
                <a:spcPts val="0"/>
              </a:spcAft>
              <a:buFont typeface="Arial" pitchFamily="34" charset="0"/>
              <a:buChar char="•"/>
            </a:pPr>
            <a:r>
              <a:rPr lang="en-US" dirty="0" smtClean="0">
                <a:solidFill>
                  <a:prstClr val="black"/>
                </a:solidFill>
                <a:latin typeface="Calibri"/>
              </a:rPr>
              <a:t>26,7 km circumference;</a:t>
            </a:r>
          </a:p>
          <a:p>
            <a:pPr marL="180975" indent="-180975" algn="l" eaLnBrk="1" fontAlgn="auto" hangingPunct="1">
              <a:spcBef>
                <a:spcPts val="0"/>
              </a:spcBef>
              <a:spcAft>
                <a:spcPts val="0"/>
              </a:spcAft>
              <a:buFont typeface="Arial" pitchFamily="34" charset="0"/>
              <a:buChar char="•"/>
            </a:pPr>
            <a:r>
              <a:rPr lang="en-US" dirty="0" smtClean="0">
                <a:solidFill>
                  <a:prstClr val="black"/>
                </a:solidFill>
                <a:latin typeface="Calibri"/>
              </a:rPr>
              <a:t>4 large and several smaller experiments;</a:t>
            </a:r>
          </a:p>
          <a:p>
            <a:pPr marL="180975" indent="-180975" algn="l" eaLnBrk="1" fontAlgn="auto" hangingPunct="1">
              <a:spcBef>
                <a:spcPts val="0"/>
              </a:spcBef>
              <a:spcAft>
                <a:spcPts val="0"/>
              </a:spcAft>
              <a:buFont typeface="Arial" pitchFamily="34" charset="0"/>
              <a:buChar char="•"/>
            </a:pPr>
            <a:r>
              <a:rPr lang="en-US" dirty="0" smtClean="0">
                <a:solidFill>
                  <a:prstClr val="black"/>
                </a:solidFill>
                <a:latin typeface="Calibri"/>
              </a:rPr>
              <a:t>Proton-proton collisions with an energy of 7 </a:t>
            </a:r>
            <a:r>
              <a:rPr lang="en-US" dirty="0" err="1" smtClean="0">
                <a:solidFill>
                  <a:prstClr val="black"/>
                </a:solidFill>
                <a:latin typeface="Calibri"/>
              </a:rPr>
              <a:t>TeV</a:t>
            </a:r>
            <a:r>
              <a:rPr lang="en-US" dirty="0" smtClean="0">
                <a:solidFill>
                  <a:prstClr val="black"/>
                </a:solidFill>
                <a:latin typeface="Calibri"/>
              </a:rPr>
              <a:t> (planned) per beam and a maximum luminosity</a:t>
            </a:r>
            <a:r>
              <a:rPr lang="en-US" baseline="30000" dirty="0" smtClean="0">
                <a:solidFill>
                  <a:prstClr val="black"/>
                </a:solidFill>
                <a:latin typeface="Calibri"/>
              </a:rPr>
              <a:t>1 </a:t>
            </a:r>
            <a:r>
              <a:rPr lang="en-US" dirty="0" smtClean="0">
                <a:solidFill>
                  <a:prstClr val="black"/>
                </a:solidFill>
                <a:latin typeface="Calibri"/>
              </a:rPr>
              <a:t>of  10</a:t>
            </a:r>
            <a:r>
              <a:rPr lang="en-US" baseline="30000" dirty="0" smtClean="0">
                <a:solidFill>
                  <a:prstClr val="black"/>
                </a:solidFill>
                <a:latin typeface="Calibri"/>
              </a:rPr>
              <a:t>34</a:t>
            </a:r>
            <a:r>
              <a:rPr lang="en-US" dirty="0" smtClean="0">
                <a:solidFill>
                  <a:prstClr val="black"/>
                </a:solidFill>
                <a:latin typeface="Calibri"/>
              </a:rPr>
              <a:t>cm</a:t>
            </a:r>
            <a:r>
              <a:rPr lang="en-US" baseline="30000" dirty="0" smtClean="0">
                <a:solidFill>
                  <a:prstClr val="black"/>
                </a:solidFill>
                <a:latin typeface="Calibri"/>
              </a:rPr>
              <a:t>-2</a:t>
            </a:r>
            <a:r>
              <a:rPr lang="en-US" dirty="0" smtClean="0">
                <a:solidFill>
                  <a:prstClr val="black"/>
                </a:solidFill>
                <a:latin typeface="Calibri"/>
              </a:rPr>
              <a:t>s</a:t>
            </a:r>
            <a:r>
              <a:rPr lang="en-US" baseline="30000" dirty="0" smtClean="0">
                <a:solidFill>
                  <a:prstClr val="black"/>
                </a:solidFill>
                <a:latin typeface="Calibri"/>
              </a:rPr>
              <a:t>-1</a:t>
            </a:r>
            <a:r>
              <a:rPr lang="en-US" dirty="0" smtClean="0">
                <a:solidFill>
                  <a:prstClr val="black"/>
                </a:solidFill>
                <a:latin typeface="Calibri"/>
              </a:rPr>
              <a:t> for protons;</a:t>
            </a:r>
          </a:p>
          <a:p>
            <a:pPr marL="180975" indent="-180975" algn="l" eaLnBrk="1" fontAlgn="auto" hangingPunct="1">
              <a:spcBef>
                <a:spcPts val="0"/>
              </a:spcBef>
              <a:spcAft>
                <a:spcPts val="0"/>
              </a:spcAft>
              <a:buFont typeface="Arial" pitchFamily="34" charset="0"/>
              <a:buChar char="•"/>
            </a:pPr>
            <a:r>
              <a:rPr lang="en-US" dirty="0" smtClean="0">
                <a:solidFill>
                  <a:prstClr val="black"/>
                </a:solidFill>
                <a:latin typeface="Calibri"/>
              </a:rPr>
              <a:t>1232 super conducting </a:t>
            </a:r>
            <a:r>
              <a:rPr lang="en-US" dirty="0" err="1">
                <a:solidFill>
                  <a:prstClr val="black"/>
                </a:solidFill>
                <a:latin typeface="Calibri"/>
              </a:rPr>
              <a:t>d</a:t>
            </a:r>
            <a:r>
              <a:rPr lang="en-US" dirty="0" err="1" smtClean="0">
                <a:solidFill>
                  <a:prstClr val="black"/>
                </a:solidFill>
                <a:latin typeface="Calibri"/>
              </a:rPr>
              <a:t>ipolmagnets</a:t>
            </a:r>
            <a:r>
              <a:rPr lang="en-US" dirty="0" smtClean="0">
                <a:solidFill>
                  <a:prstClr val="black"/>
                </a:solidFill>
                <a:latin typeface="Calibri"/>
              </a:rPr>
              <a:t> with 2 beam-pipes, each at up to 8.3 Tesla magnetic field, cryogenically cooled to 1.8 K; </a:t>
            </a:r>
          </a:p>
          <a:p>
            <a:pPr marL="180975" indent="-180975" algn="l" eaLnBrk="1" fontAlgn="auto" hangingPunct="1">
              <a:spcBef>
                <a:spcPts val="0"/>
              </a:spcBef>
              <a:spcAft>
                <a:spcPts val="0"/>
              </a:spcAft>
              <a:buFont typeface="Arial" pitchFamily="34" charset="0"/>
              <a:buChar char="•"/>
            </a:pPr>
            <a:r>
              <a:rPr lang="en-US" dirty="0" smtClean="0">
                <a:solidFill>
                  <a:prstClr val="black"/>
                </a:solidFill>
                <a:latin typeface="Calibri"/>
              </a:rPr>
              <a:t>For this 96000 Kg  of Helium are required…</a:t>
            </a:r>
          </a:p>
        </p:txBody>
      </p:sp>
      <p:grpSp>
        <p:nvGrpSpPr>
          <p:cNvPr id="42" name="Group 41"/>
          <p:cNvGrpSpPr/>
          <p:nvPr/>
        </p:nvGrpSpPr>
        <p:grpSpPr>
          <a:xfrm>
            <a:off x="4038600" y="1295400"/>
            <a:ext cx="5023512" cy="4876800"/>
            <a:chOff x="4038600" y="1295400"/>
            <a:chExt cx="5023512" cy="4876800"/>
          </a:xfrm>
        </p:grpSpPr>
        <p:grpSp>
          <p:nvGrpSpPr>
            <p:cNvPr id="37" name="Group 36"/>
            <p:cNvGrpSpPr/>
            <p:nvPr/>
          </p:nvGrpSpPr>
          <p:grpSpPr>
            <a:xfrm>
              <a:off x="4038600" y="1295400"/>
              <a:ext cx="5023512" cy="4876800"/>
              <a:chOff x="609600" y="1219200"/>
              <a:chExt cx="4789991" cy="4584526"/>
            </a:xfrm>
          </p:grpSpPr>
          <p:grpSp>
            <p:nvGrpSpPr>
              <p:cNvPr id="29" name="Group 28"/>
              <p:cNvGrpSpPr/>
              <p:nvPr/>
            </p:nvGrpSpPr>
            <p:grpSpPr>
              <a:xfrm>
                <a:off x="609600" y="1219200"/>
                <a:ext cx="4648200" cy="4584526"/>
                <a:chOff x="3429000" y="3048000"/>
                <a:chExt cx="4648200" cy="4584526"/>
              </a:xfrm>
            </p:grpSpPr>
            <p:pic>
              <p:nvPicPr>
                <p:cNvPr id="25" name="Picture 4"/>
                <p:cNvPicPr>
                  <a:picLocks noChangeAspect="1" noChangeArrowheads="1"/>
                </p:cNvPicPr>
                <p:nvPr/>
              </p:nvPicPr>
              <p:blipFill>
                <a:blip r:embed="rId2" cstate="print"/>
                <a:srcRect/>
                <a:stretch>
                  <a:fillRect/>
                </a:stretch>
              </p:blipFill>
              <p:spPr bwMode="auto">
                <a:xfrm>
                  <a:off x="3429000" y="3048000"/>
                  <a:ext cx="4648200" cy="4584526"/>
                </a:xfrm>
                <a:prstGeom prst="rect">
                  <a:avLst/>
                </a:prstGeom>
                <a:noFill/>
                <a:ln w="9525">
                  <a:noFill/>
                  <a:miter lim="800000"/>
                  <a:headEnd/>
                  <a:tailEnd/>
                </a:ln>
              </p:spPr>
            </p:pic>
            <p:sp>
              <p:nvSpPr>
                <p:cNvPr id="21" name="Oval 20"/>
                <p:cNvSpPr/>
                <p:nvPr/>
              </p:nvSpPr>
              <p:spPr>
                <a:xfrm>
                  <a:off x="5257800" y="4343400"/>
                  <a:ext cx="127322" cy="1369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a:solidFill>
                      <a:prstClr val="white"/>
                    </a:solidFill>
                  </a:endParaRPr>
                </a:p>
              </p:txBody>
            </p:sp>
            <p:sp>
              <p:nvSpPr>
                <p:cNvPr id="26" name="Oval 25"/>
                <p:cNvSpPr/>
                <p:nvPr/>
              </p:nvSpPr>
              <p:spPr>
                <a:xfrm>
                  <a:off x="7391400" y="5410200"/>
                  <a:ext cx="127322" cy="1369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a:solidFill>
                      <a:prstClr val="white"/>
                    </a:solidFill>
                  </a:endParaRPr>
                </a:p>
              </p:txBody>
            </p:sp>
            <p:sp>
              <p:nvSpPr>
                <p:cNvPr id="27" name="Oval 26"/>
                <p:cNvSpPr/>
                <p:nvPr/>
              </p:nvSpPr>
              <p:spPr>
                <a:xfrm>
                  <a:off x="4648200" y="6400800"/>
                  <a:ext cx="127322" cy="1369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a:solidFill>
                      <a:prstClr val="white"/>
                    </a:solidFill>
                  </a:endParaRPr>
                </a:p>
              </p:txBody>
            </p:sp>
            <p:sp>
              <p:nvSpPr>
                <p:cNvPr id="28" name="Oval 27"/>
                <p:cNvSpPr/>
                <p:nvPr/>
              </p:nvSpPr>
              <p:spPr>
                <a:xfrm>
                  <a:off x="6477000" y="6400800"/>
                  <a:ext cx="127322" cy="13693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eaLnBrk="1" fontAlgn="auto" hangingPunct="1">
                    <a:spcBef>
                      <a:spcPts val="0"/>
                    </a:spcBef>
                    <a:spcAft>
                      <a:spcPts val="0"/>
                    </a:spcAft>
                  </a:pPr>
                  <a:endParaRPr lang="en-US">
                    <a:solidFill>
                      <a:prstClr val="white"/>
                    </a:solidFill>
                  </a:endParaRPr>
                </a:p>
              </p:txBody>
            </p:sp>
          </p:grpSp>
          <p:grpSp>
            <p:nvGrpSpPr>
              <p:cNvPr id="36" name="Group 35"/>
              <p:cNvGrpSpPr/>
              <p:nvPr/>
            </p:nvGrpSpPr>
            <p:grpSpPr>
              <a:xfrm>
                <a:off x="2488174" y="1989471"/>
                <a:ext cx="2911417" cy="3482493"/>
                <a:chOff x="2488174" y="1989471"/>
                <a:chExt cx="2911417" cy="3482493"/>
              </a:xfrm>
            </p:grpSpPr>
            <p:sp>
              <p:nvSpPr>
                <p:cNvPr id="30" name="TextBox 29"/>
                <p:cNvSpPr txBox="1"/>
                <p:nvPr/>
              </p:nvSpPr>
              <p:spPr>
                <a:xfrm>
                  <a:off x="3276601" y="3581400"/>
                  <a:ext cx="501650" cy="347197"/>
                </a:xfrm>
                <a:prstGeom prst="rect">
                  <a:avLst/>
                </a:prstGeom>
                <a:noFill/>
              </p:spPr>
              <p:txBody>
                <a:bodyPr wrap="none" rtlCol="0">
                  <a:spAutoFit/>
                </a:bodyPr>
                <a:lstStyle/>
                <a:p>
                  <a:pPr algn="l" eaLnBrk="1" fontAlgn="auto" hangingPunct="1">
                    <a:spcBef>
                      <a:spcPts val="0"/>
                    </a:spcBef>
                    <a:spcAft>
                      <a:spcPts val="0"/>
                    </a:spcAft>
                  </a:pPr>
                  <a:r>
                    <a:rPr lang="en-GB" b="1" dirty="0" smtClean="0">
                      <a:solidFill>
                        <a:srgbClr val="FFFF00"/>
                      </a:solidFill>
                      <a:latin typeface="Calibri"/>
                    </a:rPr>
                    <a:t>SPS</a:t>
                  </a:r>
                  <a:endParaRPr lang="en-GB" b="1" dirty="0">
                    <a:solidFill>
                      <a:srgbClr val="FFFF00"/>
                    </a:solidFill>
                    <a:latin typeface="Calibri"/>
                  </a:endParaRPr>
                </a:p>
              </p:txBody>
            </p:sp>
            <p:sp>
              <p:nvSpPr>
                <p:cNvPr id="31" name="TextBox 30"/>
                <p:cNvSpPr txBox="1"/>
                <p:nvPr/>
              </p:nvSpPr>
              <p:spPr>
                <a:xfrm>
                  <a:off x="3595870" y="5038370"/>
                  <a:ext cx="1803721" cy="347197"/>
                </a:xfrm>
                <a:prstGeom prst="rect">
                  <a:avLst/>
                </a:prstGeom>
                <a:noFill/>
              </p:spPr>
              <p:txBody>
                <a:bodyPr wrap="square" rtlCol="0">
                  <a:spAutoFit/>
                </a:bodyPr>
                <a:lstStyle/>
                <a:p>
                  <a:pPr algn="l" eaLnBrk="1" fontAlgn="auto" hangingPunct="1">
                    <a:spcBef>
                      <a:spcPts val="0"/>
                    </a:spcBef>
                    <a:spcAft>
                      <a:spcPts val="0"/>
                    </a:spcAft>
                  </a:pPr>
                  <a:r>
                    <a:rPr lang="en-GB" b="1" dirty="0" smtClean="0">
                      <a:solidFill>
                        <a:srgbClr val="FFFF00"/>
                      </a:solidFill>
                      <a:latin typeface="Calibri"/>
                    </a:rPr>
                    <a:t>Switzerland</a:t>
                  </a:r>
                  <a:endParaRPr lang="en-GB" b="1" dirty="0">
                    <a:solidFill>
                      <a:srgbClr val="FFFF00"/>
                    </a:solidFill>
                    <a:latin typeface="Calibri"/>
                  </a:endParaRPr>
                </a:p>
              </p:txBody>
            </p:sp>
            <p:sp>
              <p:nvSpPr>
                <p:cNvPr id="33" name="TextBox 32"/>
                <p:cNvSpPr txBox="1"/>
                <p:nvPr/>
              </p:nvSpPr>
              <p:spPr>
                <a:xfrm>
                  <a:off x="2488174" y="5124767"/>
                  <a:ext cx="788427" cy="347197"/>
                </a:xfrm>
                <a:prstGeom prst="rect">
                  <a:avLst/>
                </a:prstGeom>
                <a:noFill/>
              </p:spPr>
              <p:txBody>
                <a:bodyPr wrap="square" rtlCol="0">
                  <a:spAutoFit/>
                </a:bodyPr>
                <a:lstStyle/>
                <a:p>
                  <a:pPr algn="l" eaLnBrk="1" fontAlgn="auto" hangingPunct="1">
                    <a:spcBef>
                      <a:spcPts val="0"/>
                    </a:spcBef>
                    <a:spcAft>
                      <a:spcPts val="0"/>
                    </a:spcAft>
                  </a:pPr>
                  <a:r>
                    <a:rPr lang="en-GB" b="1" dirty="0" smtClean="0">
                      <a:solidFill>
                        <a:srgbClr val="FFFF00"/>
                      </a:solidFill>
                      <a:latin typeface="Calibri"/>
                    </a:rPr>
                    <a:t>France</a:t>
                  </a:r>
                  <a:endParaRPr lang="en-GB" b="1" dirty="0">
                    <a:solidFill>
                      <a:srgbClr val="FFFF00"/>
                    </a:solidFill>
                    <a:latin typeface="Calibri"/>
                  </a:endParaRPr>
                </a:p>
              </p:txBody>
            </p:sp>
            <p:sp>
              <p:nvSpPr>
                <p:cNvPr id="34" name="TextBox 33"/>
                <p:cNvSpPr txBox="1"/>
                <p:nvPr/>
              </p:nvSpPr>
              <p:spPr>
                <a:xfrm>
                  <a:off x="3733801" y="2667000"/>
                  <a:ext cx="763930" cy="347197"/>
                </a:xfrm>
                <a:prstGeom prst="rect">
                  <a:avLst/>
                </a:prstGeom>
                <a:noFill/>
              </p:spPr>
              <p:txBody>
                <a:bodyPr wrap="square" rtlCol="0">
                  <a:spAutoFit/>
                </a:bodyPr>
                <a:lstStyle/>
                <a:p>
                  <a:pPr algn="l" eaLnBrk="1" fontAlgn="auto" hangingPunct="1">
                    <a:spcBef>
                      <a:spcPts val="0"/>
                    </a:spcBef>
                    <a:spcAft>
                      <a:spcPts val="0"/>
                    </a:spcAft>
                  </a:pPr>
                  <a:r>
                    <a:rPr lang="en-GB" b="1" dirty="0" smtClean="0">
                      <a:solidFill>
                        <a:srgbClr val="FFFF00"/>
                      </a:solidFill>
                      <a:latin typeface="Calibri"/>
                    </a:rPr>
                    <a:t>LHC</a:t>
                  </a:r>
                  <a:endParaRPr lang="en-GB" b="1" dirty="0">
                    <a:solidFill>
                      <a:srgbClr val="FFFF00"/>
                    </a:solidFill>
                    <a:latin typeface="Calibri"/>
                  </a:endParaRPr>
                </a:p>
              </p:txBody>
            </p:sp>
            <p:sp>
              <p:nvSpPr>
                <p:cNvPr id="35" name="TextBox 34"/>
                <p:cNvSpPr txBox="1"/>
                <p:nvPr/>
              </p:nvSpPr>
              <p:spPr>
                <a:xfrm>
                  <a:off x="2716677" y="1989471"/>
                  <a:ext cx="1876064" cy="347197"/>
                </a:xfrm>
                <a:prstGeom prst="rect">
                  <a:avLst/>
                </a:prstGeom>
                <a:noFill/>
              </p:spPr>
              <p:txBody>
                <a:bodyPr wrap="none" rtlCol="0">
                  <a:spAutoFit/>
                </a:bodyPr>
                <a:lstStyle/>
                <a:p>
                  <a:pPr algn="l" eaLnBrk="1" fontAlgn="auto" hangingPunct="1">
                    <a:spcBef>
                      <a:spcPts val="0"/>
                    </a:spcBef>
                    <a:spcAft>
                      <a:spcPts val="0"/>
                    </a:spcAft>
                  </a:pPr>
                  <a:r>
                    <a:rPr lang="en-GB" b="1" dirty="0" smtClean="0">
                      <a:solidFill>
                        <a:srgbClr val="FFFF00"/>
                      </a:solidFill>
                      <a:latin typeface="Calibri"/>
                    </a:rPr>
                    <a:t>GVA (GVA airport)</a:t>
                  </a:r>
                  <a:endParaRPr lang="en-GB" b="1" dirty="0">
                    <a:solidFill>
                      <a:srgbClr val="FFFF00"/>
                    </a:solidFill>
                    <a:latin typeface="Calibri"/>
                  </a:endParaRPr>
                </a:p>
              </p:txBody>
            </p:sp>
          </p:grpSp>
        </p:grpSp>
        <p:cxnSp>
          <p:nvCxnSpPr>
            <p:cNvPr id="39" name="Straight Arrow Connector 38"/>
            <p:cNvCxnSpPr/>
            <p:nvPr/>
          </p:nvCxnSpPr>
          <p:spPr>
            <a:xfrm>
              <a:off x="8194174" y="2430211"/>
              <a:ext cx="559404" cy="1459043"/>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0" name="TextBox 19"/>
          <p:cNvSpPr txBox="1"/>
          <p:nvPr/>
        </p:nvSpPr>
        <p:spPr>
          <a:xfrm>
            <a:off x="228599" y="6096000"/>
            <a:ext cx="3670825" cy="276999"/>
          </a:xfrm>
          <a:prstGeom prst="rect">
            <a:avLst/>
          </a:prstGeom>
          <a:noFill/>
        </p:spPr>
        <p:txBody>
          <a:bodyPr wrap="square" rtlCol="0">
            <a:spAutoFit/>
          </a:bodyPr>
          <a:lstStyle/>
          <a:p>
            <a:pPr algn="l" eaLnBrk="1" fontAlgn="auto" hangingPunct="1">
              <a:spcBef>
                <a:spcPts val="0"/>
              </a:spcBef>
              <a:spcAft>
                <a:spcPts val="0"/>
              </a:spcAft>
            </a:pPr>
            <a:r>
              <a:rPr lang="en-US" sz="1200" baseline="30000" dirty="0" smtClean="0">
                <a:solidFill>
                  <a:prstClr val="black"/>
                </a:solidFill>
                <a:latin typeface="Calibri"/>
              </a:rPr>
              <a:t>1</a:t>
            </a:r>
            <a:r>
              <a:rPr lang="en-US" sz="1200" dirty="0" smtClean="0">
                <a:solidFill>
                  <a:prstClr val="black"/>
                </a:solidFill>
                <a:latin typeface="Calibri"/>
              </a:rPr>
              <a:t>Luminosity is a measure for the “number of collisions”</a:t>
            </a:r>
          </a:p>
        </p:txBody>
      </p:sp>
      <p:sp>
        <p:nvSpPr>
          <p:cNvPr id="5" name="Footer Placeholder 4"/>
          <p:cNvSpPr>
            <a:spLocks noGrp="1"/>
          </p:cNvSpPr>
          <p:nvPr>
            <p:ph type="ftr" sz="quarter" idx="11"/>
          </p:nvPr>
        </p:nvSpPr>
        <p:spPr/>
        <p:txBody>
          <a:bodyPr/>
          <a:lstStyle/>
          <a:p>
            <a:r>
              <a:rPr lang="en-US" sz="1000" dirty="0" smtClean="0">
                <a:solidFill>
                  <a:srgbClr val="04617B">
                    <a:shade val="90000"/>
                  </a:srgbClr>
                </a:solidFill>
              </a:rPr>
              <a:t>Caspers Stockholm 2014 </a:t>
            </a:r>
            <a:r>
              <a:rPr lang="en-US" sz="1000" dirty="0" err="1" smtClean="0">
                <a:solidFill>
                  <a:srgbClr val="04617B">
                    <a:shade val="90000"/>
                  </a:srgbClr>
                </a:solidFill>
              </a:rPr>
              <a:t>el.mag</a:t>
            </a:r>
            <a:r>
              <a:rPr lang="en-US" sz="1000" dirty="0" smtClean="0">
                <a:solidFill>
                  <a:srgbClr val="04617B">
                    <a:shade val="90000"/>
                  </a:srgbClr>
                </a:solidFill>
              </a:rPr>
              <a:t> </a:t>
            </a:r>
            <a:r>
              <a:rPr lang="en-US" sz="1000" dirty="0" err="1" smtClean="0">
                <a:solidFill>
                  <a:srgbClr val="04617B">
                    <a:shade val="90000"/>
                  </a:srgbClr>
                </a:solidFill>
              </a:rPr>
              <a:t>PU+kicker</a:t>
            </a:r>
            <a:r>
              <a:rPr lang="en-US" sz="1000" dirty="0" smtClean="0">
                <a:solidFill>
                  <a:srgbClr val="04617B">
                    <a:shade val="90000"/>
                  </a:srgbClr>
                </a:solidFill>
              </a:rPr>
              <a:t> structures</a:t>
            </a:r>
            <a:endParaRPr lang="en-US" sz="1000" dirty="0">
              <a:solidFill>
                <a:srgbClr val="04617B">
                  <a:shade val="90000"/>
                </a:srgbClr>
              </a:solidFill>
            </a:endParaRPr>
          </a:p>
        </p:txBody>
      </p:sp>
      <p:sp>
        <p:nvSpPr>
          <p:cNvPr id="3" name="Slide Number Placeholder 2"/>
          <p:cNvSpPr>
            <a:spLocks noGrp="1"/>
          </p:cNvSpPr>
          <p:nvPr>
            <p:ph type="sldNum" sz="quarter" idx="12"/>
          </p:nvPr>
        </p:nvSpPr>
        <p:spPr/>
        <p:txBody>
          <a:bodyPr/>
          <a:lstStyle/>
          <a:p>
            <a:fld id="{A4EE08C6-ED86-4DC0-BD6F-9C9F72BEAB90}" type="slidenum">
              <a:rPr lang="en-US" smtClean="0">
                <a:solidFill>
                  <a:srgbClr val="04617B">
                    <a:shade val="90000"/>
                  </a:srgbClr>
                </a:solidFill>
              </a:rPr>
              <a:pPr/>
              <a:t>4</a:t>
            </a:fld>
            <a:endParaRPr lang="en-US">
              <a:solidFill>
                <a:srgbClr val="04617B">
                  <a:shade val="90000"/>
                </a:srgbClr>
              </a:solidFill>
            </a:endParaRPr>
          </a:p>
        </p:txBody>
      </p:sp>
    </p:spTree>
    <p:extLst>
      <p:ext uri="{BB962C8B-B14F-4D97-AF65-F5344CB8AC3E}">
        <p14:creationId xmlns:p14="http://schemas.microsoft.com/office/powerpoint/2010/main" val="350656848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1"/>
            <a:ext cx="8206278" cy="1130598"/>
          </a:xfrm>
          <a:solidFill>
            <a:schemeClr val="bg1"/>
          </a:solidFill>
        </p:spPr>
        <p:txBody>
          <a:bodyPr/>
          <a:lstStyle/>
          <a:p>
            <a:r>
              <a:rPr lang="en-US" sz="2800" dirty="0" smtClean="0"/>
              <a:t>Stochastic beam cooling – theoretical </a:t>
            </a:r>
            <a:r>
              <a:rPr lang="en-US" sz="2800" dirty="0"/>
              <a:t>c</a:t>
            </a:r>
            <a:r>
              <a:rPr lang="en-US" sz="2800" dirty="0" smtClean="0"/>
              <a:t>onsiderations in the beginning</a:t>
            </a:r>
            <a:br>
              <a:rPr lang="en-US" sz="2800" dirty="0" smtClean="0"/>
            </a:br>
            <a:r>
              <a:rPr lang="en-US" sz="1800" dirty="0" smtClean="0">
                <a:effectLst/>
              </a:rPr>
              <a:t>  </a:t>
            </a:r>
            <a:endParaRPr lang="en-US" sz="1800" dirty="0">
              <a:effectLst/>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40</a:t>
            </a:fld>
            <a:endParaRPr lang="en-US"/>
          </a:p>
        </p:txBody>
      </p:sp>
      <p:pic>
        <p:nvPicPr>
          <p:cNvPr id="10137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6388" b="870"/>
          <a:stretch/>
        </p:blipFill>
        <p:spPr bwMode="auto">
          <a:xfrm>
            <a:off x="502282" y="1209124"/>
            <a:ext cx="8549679" cy="47844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725144" y="2407394"/>
            <a:ext cx="5353316" cy="369332"/>
          </a:xfrm>
          <a:prstGeom prst="rect">
            <a:avLst/>
          </a:prstGeom>
          <a:solidFill>
            <a:srgbClr val="FF0000"/>
          </a:solidFill>
        </p:spPr>
        <p:txBody>
          <a:bodyPr wrap="square" rtlCol="0">
            <a:spAutoFit/>
          </a:bodyPr>
          <a:lstStyle/>
          <a:p>
            <a:r>
              <a:rPr lang="en-US" dirty="0" smtClean="0"/>
              <a:t>In this period the term damping was still used</a:t>
            </a:r>
            <a:endParaRPr lang="en-GB" dirty="0"/>
          </a:p>
        </p:txBody>
      </p:sp>
    </p:spTree>
    <p:extLst>
      <p:ext uri="{BB962C8B-B14F-4D97-AF65-F5344CB8AC3E}">
        <p14:creationId xmlns:p14="http://schemas.microsoft.com/office/powerpoint/2010/main" val="3680524385"/>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1"/>
            <a:ext cx="8206278" cy="1130598"/>
          </a:xfrm>
          <a:solidFill>
            <a:schemeClr val="bg1"/>
          </a:solidFill>
        </p:spPr>
        <p:txBody>
          <a:bodyPr/>
          <a:lstStyle/>
          <a:p>
            <a:r>
              <a:rPr lang="en-US" sz="2800" dirty="0" smtClean="0"/>
              <a:t>Stochastic beam cooling – the hot 70</a:t>
            </a:r>
            <a:r>
              <a:rPr lang="en-US" sz="2800" baseline="30000" dirty="0" smtClean="0"/>
              <a:t>ths</a:t>
            </a:r>
            <a:r>
              <a:rPr lang="en-US" sz="2800" dirty="0" smtClean="0"/>
              <a:t/>
            </a:r>
            <a:br>
              <a:rPr lang="en-US" sz="2800" dirty="0" smtClean="0"/>
            </a:br>
            <a:endParaRPr lang="en-US" sz="1800" dirty="0">
              <a:effectLst/>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41</a:t>
            </a:fld>
            <a:endParaRPr lang="en-US"/>
          </a:p>
        </p:txBody>
      </p:sp>
      <p:pic>
        <p:nvPicPr>
          <p:cNvPr id="1013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2850"/>
          <a:stretch/>
        </p:blipFill>
        <p:spPr bwMode="auto">
          <a:xfrm>
            <a:off x="453998" y="1406178"/>
            <a:ext cx="8284744" cy="458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76669" y="1903129"/>
            <a:ext cx="1374802" cy="284693"/>
          </a:xfrm>
          <a:prstGeom prst="rect">
            <a:avLst/>
          </a:prstGeom>
          <a:solidFill>
            <a:schemeClr val="tx1"/>
          </a:solidFill>
        </p:spPr>
        <p:txBody>
          <a:bodyPr wrap="square" rtlCol="0">
            <a:spAutoFit/>
          </a:bodyPr>
          <a:lstStyle/>
          <a:p>
            <a:pPr algn="l"/>
            <a:r>
              <a:rPr lang="en-US" sz="1250" dirty="0" smtClean="0">
                <a:solidFill>
                  <a:schemeClr val="bg1"/>
                </a:solidFill>
              </a:rPr>
              <a:t>van der Meer          </a:t>
            </a:r>
            <a:endParaRPr lang="en-GB" sz="1250" dirty="0">
              <a:solidFill>
                <a:schemeClr val="bg1"/>
              </a:solidFill>
            </a:endParaRPr>
          </a:p>
        </p:txBody>
      </p:sp>
    </p:spTree>
    <p:extLst>
      <p:ext uri="{BB962C8B-B14F-4D97-AF65-F5344CB8AC3E}">
        <p14:creationId xmlns:p14="http://schemas.microsoft.com/office/powerpoint/2010/main" val="221381771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1"/>
            <a:ext cx="8206278" cy="1130598"/>
          </a:xfrm>
          <a:solidFill>
            <a:schemeClr val="bg1"/>
          </a:solidFill>
        </p:spPr>
        <p:txBody>
          <a:bodyPr/>
          <a:lstStyle/>
          <a:p>
            <a:r>
              <a:rPr lang="en-US" sz="2800" dirty="0" smtClean="0"/>
              <a:t>Stochastic beam cooling evolution – mid term history</a:t>
            </a:r>
            <a:br>
              <a:rPr lang="en-US" sz="2800" dirty="0" smtClean="0"/>
            </a:br>
            <a:endParaRPr lang="en-US" sz="1800" dirty="0">
              <a:effectLst/>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42</a:t>
            </a:fld>
            <a:endParaRPr lang="en-US"/>
          </a:p>
        </p:txBody>
      </p:sp>
      <p:pic>
        <p:nvPicPr>
          <p:cNvPr id="1024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54"/>
          <a:stretch/>
        </p:blipFill>
        <p:spPr bwMode="auto">
          <a:xfrm>
            <a:off x="377103" y="1065539"/>
            <a:ext cx="8502401" cy="5456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073739"/>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1"/>
            <a:ext cx="8206278" cy="1130598"/>
          </a:xfrm>
          <a:solidFill>
            <a:schemeClr val="bg1"/>
          </a:solidFill>
        </p:spPr>
        <p:txBody>
          <a:bodyPr/>
          <a:lstStyle/>
          <a:p>
            <a:r>
              <a:rPr lang="en-US" sz="2800" dirty="0" smtClean="0"/>
              <a:t>Stochastic beam cooling history – recent achievements</a:t>
            </a:r>
            <a:br>
              <a:rPr lang="en-US" sz="2800" dirty="0" smtClean="0"/>
            </a:br>
            <a:endParaRPr lang="en-US" sz="1800" dirty="0">
              <a:effectLst/>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43</a:t>
            </a:fld>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172"/>
          <a:stretch/>
        </p:blipFill>
        <p:spPr bwMode="auto">
          <a:xfrm>
            <a:off x="421906" y="919760"/>
            <a:ext cx="8389586" cy="5526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266763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1"/>
            <a:ext cx="8206278" cy="1130598"/>
          </a:xfrm>
          <a:solidFill>
            <a:schemeClr val="bg1"/>
          </a:solidFill>
        </p:spPr>
        <p:txBody>
          <a:bodyPr/>
          <a:lstStyle/>
          <a:p>
            <a:r>
              <a:rPr lang="en-US" sz="2800" dirty="0" smtClean="0"/>
              <a:t>Stochastic beam cooling – some basic theory</a:t>
            </a:r>
            <a:br>
              <a:rPr lang="en-US" sz="2800" dirty="0" smtClean="0"/>
            </a:br>
            <a:endParaRPr lang="en-US" sz="1800" dirty="0">
              <a:effectLst/>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44</a:t>
            </a:fld>
            <a:endParaRPr lang="en-US"/>
          </a:p>
        </p:txBody>
      </p:sp>
      <p:pic>
        <p:nvPicPr>
          <p:cNvPr id="10137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761"/>
          <a:stretch/>
        </p:blipFill>
        <p:spPr bwMode="auto">
          <a:xfrm>
            <a:off x="674506" y="977526"/>
            <a:ext cx="7140155" cy="5518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7690" y="977526"/>
            <a:ext cx="2824473" cy="738664"/>
          </a:xfrm>
          <a:prstGeom prst="rect">
            <a:avLst/>
          </a:prstGeom>
          <a:solidFill>
            <a:schemeClr val="accent1"/>
          </a:solidFill>
        </p:spPr>
        <p:txBody>
          <a:bodyPr wrap="square" rtlCol="0">
            <a:spAutoFit/>
          </a:bodyPr>
          <a:lstStyle/>
          <a:p>
            <a:r>
              <a:rPr lang="en-US" sz="1400" dirty="0" smtClean="0"/>
              <a:t>blue traces and dots = particle trajectory and position in phase space before kicker action</a:t>
            </a:r>
            <a:endParaRPr lang="en-GB" sz="1400" dirty="0"/>
          </a:p>
        </p:txBody>
      </p:sp>
      <p:sp>
        <p:nvSpPr>
          <p:cNvPr id="8" name="TextBox 7"/>
          <p:cNvSpPr txBox="1"/>
          <p:nvPr/>
        </p:nvSpPr>
        <p:spPr>
          <a:xfrm>
            <a:off x="674507" y="4770988"/>
            <a:ext cx="2271944" cy="738664"/>
          </a:xfrm>
          <a:prstGeom prst="rect">
            <a:avLst/>
          </a:prstGeom>
          <a:solidFill>
            <a:srgbClr val="FF0000"/>
          </a:solidFill>
        </p:spPr>
        <p:txBody>
          <a:bodyPr wrap="square" rtlCol="0">
            <a:spAutoFit/>
          </a:bodyPr>
          <a:lstStyle/>
          <a:p>
            <a:r>
              <a:rPr lang="en-US" sz="1400" dirty="0" smtClean="0"/>
              <a:t>red traces and dots = particle trajectory and position after kicker action</a:t>
            </a:r>
            <a:endParaRPr lang="en-GB" sz="1400" dirty="0"/>
          </a:p>
        </p:txBody>
      </p:sp>
    </p:spTree>
    <p:extLst>
      <p:ext uri="{BB962C8B-B14F-4D97-AF65-F5344CB8AC3E}">
        <p14:creationId xmlns:p14="http://schemas.microsoft.com/office/powerpoint/2010/main" val="1927463075"/>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1"/>
            <a:ext cx="8206278" cy="1130598"/>
          </a:xfrm>
          <a:solidFill>
            <a:schemeClr val="bg1"/>
          </a:solidFill>
        </p:spPr>
        <p:txBody>
          <a:bodyPr/>
          <a:lstStyle/>
          <a:p>
            <a:r>
              <a:rPr lang="en-US" sz="2800" dirty="0" smtClean="0"/>
              <a:t>Stochastic beam cooling – basic notations</a:t>
            </a:r>
            <a:br>
              <a:rPr lang="en-US" sz="2800" dirty="0" smtClean="0"/>
            </a:br>
            <a:endParaRPr lang="en-US" sz="1800" dirty="0">
              <a:effectLst/>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45</a:t>
            </a:fld>
            <a:endParaRPr lang="en-US"/>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947" y="736585"/>
            <a:ext cx="7281157" cy="5777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6202245"/>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1"/>
            <a:ext cx="8206278" cy="1130598"/>
          </a:xfrm>
          <a:solidFill>
            <a:schemeClr val="bg1"/>
          </a:solidFill>
        </p:spPr>
        <p:txBody>
          <a:bodyPr/>
          <a:lstStyle/>
          <a:p>
            <a:r>
              <a:rPr lang="en-US" sz="2800" dirty="0" smtClean="0"/>
              <a:t>Stochastic beam cooling – what can we observe?</a:t>
            </a:r>
            <a:br>
              <a:rPr lang="en-US" sz="2800" dirty="0" smtClean="0"/>
            </a:br>
            <a:endParaRPr lang="en-US" sz="1800" dirty="0">
              <a:effectLst/>
            </a:endParaRPr>
          </a:p>
        </p:txBody>
      </p:sp>
      <p:sp>
        <p:nvSpPr>
          <p:cNvPr id="2" name="Slide Number Placeholder 1"/>
          <p:cNvSpPr>
            <a:spLocks noGrp="1"/>
          </p:cNvSpPr>
          <p:nvPr>
            <p:ph type="sldNum" sz="quarter" idx="4"/>
          </p:nvPr>
        </p:nvSpPr>
        <p:spPr/>
        <p:txBody>
          <a:bodyPr/>
          <a:lstStyle/>
          <a:p>
            <a:fld id="{34F49376-FD19-4F4C-98BC-18BC2C60EF71}" type="slidenum">
              <a:rPr lang="en-US" smtClean="0"/>
              <a:pPr/>
              <a:t>46</a:t>
            </a:fld>
            <a:endParaRPr lang="en-US"/>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418" y="1090613"/>
            <a:ext cx="8166957" cy="5075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3866879"/>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43379" y="106532"/>
            <a:ext cx="8206278" cy="736847"/>
          </a:xfrm>
          <a:solidFill>
            <a:schemeClr val="bg1"/>
          </a:solidFill>
        </p:spPr>
        <p:txBody>
          <a:bodyPr/>
          <a:lstStyle/>
          <a:p>
            <a:r>
              <a:rPr lang="en-US" sz="2800" dirty="0" smtClean="0"/>
              <a:t>Stochastic beam cooling - summary</a:t>
            </a:r>
            <a:br>
              <a:rPr lang="en-US" sz="2800" dirty="0" smtClean="0"/>
            </a:br>
            <a:endParaRPr lang="en-US" sz="1800" dirty="0">
              <a:effectLst/>
            </a:endParaRPr>
          </a:p>
        </p:txBody>
      </p:sp>
      <p:sp>
        <p:nvSpPr>
          <p:cNvPr id="6" name="Content Placeholder 187"/>
          <p:cNvSpPr>
            <a:spLocks noGrp="1"/>
          </p:cNvSpPr>
          <p:nvPr>
            <p:ph idx="1"/>
          </p:nvPr>
        </p:nvSpPr>
        <p:spPr>
          <a:xfrm>
            <a:off x="652509" y="694034"/>
            <a:ext cx="8229600" cy="5706765"/>
          </a:xfrm>
        </p:spPr>
        <p:txBody>
          <a:bodyPr>
            <a:normAutofit lnSpcReduction="10000"/>
          </a:bodyPr>
          <a:lstStyle/>
          <a:p>
            <a:pPr algn="just"/>
            <a:r>
              <a:rPr lang="en-US" sz="1800" dirty="0" smtClean="0"/>
              <a:t>Today stochastic cooling  is an important tool for charged particle beam conditioning, its used in all 3 planes (horizontal, vertical and longitudinal </a:t>
            </a:r>
          </a:p>
          <a:p>
            <a:pPr algn="just"/>
            <a:r>
              <a:rPr lang="en-US" sz="1800" dirty="0" smtClean="0"/>
              <a:t>Stochastic cooling is applied on coasting (non-bunched ) and bunched </a:t>
            </a:r>
            <a:r>
              <a:rPr lang="en-US" sz="1800" dirty="0" smtClean="0">
                <a:solidFill>
                  <a:srgbClr val="FF0000"/>
                </a:solidFill>
              </a:rPr>
              <a:t>HADRON</a:t>
            </a:r>
            <a:r>
              <a:rPr lang="en-US" sz="1800" dirty="0" smtClean="0"/>
              <a:t> beams, where for bunched beam stochastic cooling large difficulties related to inter-modulation of the front end amplifier had to be mastered</a:t>
            </a:r>
          </a:p>
          <a:p>
            <a:pPr algn="just"/>
            <a:r>
              <a:rPr lang="en-US" sz="1800" dirty="0" smtClean="0"/>
              <a:t>Stochastic cooling systems are in operation at CERN, GSI, FZJ, BNL and </a:t>
            </a:r>
            <a:r>
              <a:rPr lang="en-US" sz="1800" dirty="0" err="1" smtClean="0"/>
              <a:t>Fermilab</a:t>
            </a:r>
            <a:r>
              <a:rPr lang="en-US" sz="1800" dirty="0" smtClean="0"/>
              <a:t> and further systems are planned for NICA and in the frame of the FAIR project</a:t>
            </a:r>
          </a:p>
          <a:p>
            <a:pPr algn="just"/>
            <a:r>
              <a:rPr lang="en-US" sz="1800" dirty="0" smtClean="0"/>
              <a:t>Stochastic cooling is very suitable to make HOT beam tempered, and </a:t>
            </a:r>
            <a:r>
              <a:rPr lang="en-US" sz="1800" dirty="0" smtClean="0">
                <a:solidFill>
                  <a:srgbClr val="FF0000"/>
                </a:solidFill>
              </a:rPr>
              <a:t>electron cooling </a:t>
            </a:r>
            <a:r>
              <a:rPr lang="en-US" sz="1800" dirty="0" smtClean="0"/>
              <a:t>is very well suited to make tempered beam really </a:t>
            </a:r>
            <a:r>
              <a:rPr lang="en-US" sz="1800" dirty="0" smtClean="0">
                <a:solidFill>
                  <a:schemeClr val="accent1">
                    <a:lumMod val="60000"/>
                    <a:lumOff val="40000"/>
                  </a:schemeClr>
                </a:solidFill>
              </a:rPr>
              <a:t>cold</a:t>
            </a:r>
            <a:r>
              <a:rPr lang="en-US" sz="1800" dirty="0" smtClean="0"/>
              <a:t>..approaching  the state of beam </a:t>
            </a:r>
            <a:r>
              <a:rPr lang="en-US" sz="1800" dirty="0" smtClean="0">
                <a:solidFill>
                  <a:schemeClr val="accent1">
                    <a:lumMod val="40000"/>
                    <a:lumOff val="60000"/>
                  </a:schemeClr>
                </a:solidFill>
              </a:rPr>
              <a:t>crystallization</a:t>
            </a:r>
            <a:r>
              <a:rPr lang="en-US" sz="1800" dirty="0" smtClean="0"/>
              <a:t>… </a:t>
            </a:r>
          </a:p>
          <a:p>
            <a:pPr algn="just"/>
            <a:r>
              <a:rPr lang="en-US" sz="1800" dirty="0" smtClean="0"/>
              <a:t>There exist a considerable number of other particle  cooling methods, such as </a:t>
            </a:r>
            <a:r>
              <a:rPr lang="en-US" sz="1800" dirty="0" smtClean="0">
                <a:solidFill>
                  <a:srgbClr val="FF0000"/>
                </a:solidFill>
              </a:rPr>
              <a:t>ionization</a:t>
            </a:r>
            <a:r>
              <a:rPr lang="en-US" sz="1800" dirty="0" smtClean="0"/>
              <a:t> cooling ( proposed for </a:t>
            </a:r>
            <a:r>
              <a:rPr lang="en-US" sz="1800" dirty="0" err="1" smtClean="0"/>
              <a:t>muons</a:t>
            </a:r>
            <a:r>
              <a:rPr lang="en-US" sz="1800" dirty="0" smtClean="0"/>
              <a:t> with very short lifetime), </a:t>
            </a:r>
            <a:r>
              <a:rPr lang="en-US" sz="1800" dirty="0" smtClean="0">
                <a:solidFill>
                  <a:srgbClr val="FF0000"/>
                </a:solidFill>
              </a:rPr>
              <a:t>laser</a:t>
            </a:r>
            <a:r>
              <a:rPr lang="en-US" sz="1800" dirty="0" smtClean="0"/>
              <a:t> cooling, </a:t>
            </a:r>
            <a:r>
              <a:rPr lang="en-US" sz="1800" dirty="0" smtClean="0">
                <a:solidFill>
                  <a:srgbClr val="FF0000"/>
                </a:solidFill>
              </a:rPr>
              <a:t>radiation</a:t>
            </a:r>
            <a:r>
              <a:rPr lang="en-US" sz="1800" dirty="0" smtClean="0"/>
              <a:t> cooling (leptons) </a:t>
            </a:r>
            <a:r>
              <a:rPr lang="en-US" sz="1800" dirty="0" smtClean="0">
                <a:solidFill>
                  <a:srgbClr val="FF0000"/>
                </a:solidFill>
              </a:rPr>
              <a:t>resistive</a:t>
            </a:r>
            <a:r>
              <a:rPr lang="en-US" sz="1800" dirty="0" smtClean="0"/>
              <a:t> cooling (applied in traps) ..just to give a few examples</a:t>
            </a:r>
          </a:p>
          <a:p>
            <a:pPr algn="just"/>
            <a:r>
              <a:rPr lang="en-US" sz="1800" dirty="0" smtClean="0"/>
              <a:t>Stochastic cooling has permitted to increase the “6 D phase space density” of antiprotons by more than 10 orders of magnitude…(these days)</a:t>
            </a:r>
          </a:p>
          <a:p>
            <a:endParaRPr lang="en-US" sz="2400" dirty="0" smtClean="0"/>
          </a:p>
          <a:p>
            <a:endParaRPr lang="en-US" sz="2400" dirty="0"/>
          </a:p>
        </p:txBody>
      </p:sp>
      <p:sp>
        <p:nvSpPr>
          <p:cNvPr id="2" name="Slide Number Placeholder 1"/>
          <p:cNvSpPr>
            <a:spLocks noGrp="1"/>
          </p:cNvSpPr>
          <p:nvPr>
            <p:ph type="sldNum" sz="quarter" idx="4"/>
          </p:nvPr>
        </p:nvSpPr>
        <p:spPr/>
        <p:txBody>
          <a:bodyPr/>
          <a:lstStyle/>
          <a:p>
            <a:fld id="{34F49376-FD19-4F4C-98BC-18BC2C60EF71}" type="slidenum">
              <a:rPr lang="en-US" smtClean="0"/>
              <a:pPr/>
              <a:t>47</a:t>
            </a:fld>
            <a:endParaRPr lang="en-US"/>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2240587" y="6605588"/>
            <a:ext cx="4652388" cy="252412"/>
          </a:xfrm>
        </p:spPr>
        <p:txBody>
          <a:bodyPr/>
          <a:lstStyle/>
          <a:p>
            <a:pPr algn="ctr"/>
            <a:r>
              <a:rPr lang="en-US" smtClean="0"/>
              <a:t>Caspers Stockholm 2014 el.mag PU+kicker structures</a:t>
            </a:r>
            <a:endParaRPr lang="en-US" dirty="0"/>
          </a:p>
        </p:txBody>
      </p:sp>
      <p:sp>
        <p:nvSpPr>
          <p:cNvPr id="282626" name="Rectangle 2"/>
          <p:cNvSpPr>
            <a:spLocks noGrp="1" noChangeArrowheads="1"/>
          </p:cNvSpPr>
          <p:nvPr>
            <p:ph type="title"/>
          </p:nvPr>
        </p:nvSpPr>
        <p:spPr>
          <a:xfrm>
            <a:off x="861133" y="159799"/>
            <a:ext cx="8114191" cy="745723"/>
          </a:xfrm>
          <a:solidFill>
            <a:schemeClr val="bg1"/>
          </a:solidFill>
        </p:spPr>
        <p:txBody>
          <a:bodyPr/>
          <a:lstStyle/>
          <a:p>
            <a:r>
              <a:rPr lang="en-US" sz="2400" dirty="0" smtClean="0"/>
              <a:t>Conclusion </a:t>
            </a:r>
            <a:br>
              <a:rPr lang="en-US" sz="2400" dirty="0" smtClean="0"/>
            </a:br>
            <a:endParaRPr lang="en-US" sz="2400" dirty="0">
              <a:effectLst/>
            </a:endParaRPr>
          </a:p>
        </p:txBody>
      </p:sp>
      <p:sp>
        <p:nvSpPr>
          <p:cNvPr id="12" name="Content Placeholder 187"/>
          <p:cNvSpPr>
            <a:spLocks noGrp="1"/>
          </p:cNvSpPr>
          <p:nvPr>
            <p:ph idx="1"/>
          </p:nvPr>
        </p:nvSpPr>
        <p:spPr>
          <a:xfrm>
            <a:off x="502468" y="867150"/>
            <a:ext cx="8229600" cy="5555844"/>
          </a:xfrm>
        </p:spPr>
        <p:txBody>
          <a:bodyPr>
            <a:normAutofit fontScale="92500" lnSpcReduction="20000"/>
          </a:bodyPr>
          <a:lstStyle/>
          <a:p>
            <a:r>
              <a:rPr lang="en-US" sz="2000" dirty="0" smtClean="0"/>
              <a:t>For beam diagnostics in particle accelerators electromagnetic sensors operating from DC to well beyond the microwave range are and indispensible tool and modern accelerators cannot run without this kind of diagnostic.</a:t>
            </a:r>
          </a:p>
          <a:p>
            <a:r>
              <a:rPr lang="en-US" sz="2000" dirty="0" smtClean="0"/>
              <a:t>Stochastic beam cooling, a combination of microwave based </a:t>
            </a:r>
            <a:r>
              <a:rPr lang="en-US" sz="2000" dirty="0" smtClean="0">
                <a:solidFill>
                  <a:srgbClr val="FF0000"/>
                </a:solidFill>
              </a:rPr>
              <a:t>beam diagnostic </a:t>
            </a:r>
            <a:r>
              <a:rPr lang="en-US" sz="2000" dirty="0" smtClean="0"/>
              <a:t>and correction, has made important contributions to physics. This technique corrects the movements of </a:t>
            </a:r>
            <a:r>
              <a:rPr lang="en-US" sz="2000" dirty="0" smtClean="0">
                <a:solidFill>
                  <a:srgbClr val="FF0000"/>
                </a:solidFill>
              </a:rPr>
              <a:t>individual </a:t>
            </a:r>
            <a:r>
              <a:rPr lang="en-US" sz="2000" dirty="0" smtClean="0"/>
              <a:t>particles. On average each simply charged particle (e.g. proton) passing through a stochastic cooling pick-up just gives off a </a:t>
            </a:r>
            <a:r>
              <a:rPr lang="en-US" sz="2000" dirty="0" smtClean="0">
                <a:solidFill>
                  <a:srgbClr val="FF0000"/>
                </a:solidFill>
              </a:rPr>
              <a:t>single microwave photon </a:t>
            </a:r>
            <a:r>
              <a:rPr lang="en-US" sz="2000" dirty="0" smtClean="0"/>
              <a:t>per passage and can be extracted from the noise by signal observation over many turns</a:t>
            </a:r>
          </a:p>
          <a:p>
            <a:r>
              <a:rPr lang="en-US" sz="2000" dirty="0" smtClean="0"/>
              <a:t>Microwave diagnostic can see a </a:t>
            </a:r>
            <a:r>
              <a:rPr lang="en-US" sz="2000" dirty="0" smtClean="0">
                <a:solidFill>
                  <a:srgbClr val="FF0000"/>
                </a:solidFill>
              </a:rPr>
              <a:t>single charged particle</a:t>
            </a:r>
            <a:r>
              <a:rPr lang="en-US" sz="2000" dirty="0" smtClean="0"/>
              <a:t> </a:t>
            </a:r>
            <a:r>
              <a:rPr lang="en-US" sz="2000" dirty="0" smtClean="0">
                <a:solidFill>
                  <a:srgbClr val="FF0000"/>
                </a:solidFill>
              </a:rPr>
              <a:t>circulating</a:t>
            </a:r>
            <a:r>
              <a:rPr lang="en-US" sz="2000" dirty="0" smtClean="0"/>
              <a:t> in a storage ring and also a </a:t>
            </a:r>
            <a:r>
              <a:rPr lang="en-US" sz="2000" dirty="0" smtClean="0">
                <a:solidFill>
                  <a:srgbClr val="FF0000"/>
                </a:solidFill>
              </a:rPr>
              <a:t>single particle (e.g. antiproton) oscillating </a:t>
            </a:r>
            <a:r>
              <a:rPr lang="en-US" sz="2000" dirty="0" smtClean="0"/>
              <a:t>in a trap.</a:t>
            </a:r>
          </a:p>
          <a:p>
            <a:r>
              <a:rPr lang="en-US" sz="2000" dirty="0" smtClean="0"/>
              <a:t>Microwave diagnostics is also an important tool for different kinds of experiments (e.g. </a:t>
            </a:r>
            <a:r>
              <a:rPr lang="en-US" sz="2000" dirty="0" smtClean="0">
                <a:solidFill>
                  <a:srgbClr val="FF0000"/>
                </a:solidFill>
              </a:rPr>
              <a:t>antimatter related</a:t>
            </a:r>
            <a:r>
              <a:rPr lang="en-US" sz="2000" dirty="0" smtClean="0"/>
              <a:t>) in the vicinity of accelerators.</a:t>
            </a:r>
          </a:p>
          <a:p>
            <a:r>
              <a:rPr lang="en-US" sz="2000" dirty="0" smtClean="0"/>
              <a:t>And last not least: RF and </a:t>
            </a:r>
            <a:r>
              <a:rPr lang="en-US" sz="2000" dirty="0" smtClean="0">
                <a:solidFill>
                  <a:srgbClr val="FF0000"/>
                </a:solidFill>
              </a:rPr>
              <a:t>microwave power systems </a:t>
            </a:r>
            <a:r>
              <a:rPr lang="en-US" sz="2000" dirty="0" smtClean="0"/>
              <a:t>are the indispensible working horse for virtually ALL particle accelerators used these days.</a:t>
            </a:r>
          </a:p>
          <a:p>
            <a:endParaRPr lang="en-US" sz="2000" dirty="0" smtClean="0"/>
          </a:p>
          <a:p>
            <a:endParaRPr lang="en-US" sz="2400" dirty="0" smtClean="0"/>
          </a:p>
          <a:p>
            <a:endParaRPr lang="en-US" sz="2400" dirty="0"/>
          </a:p>
        </p:txBody>
      </p:sp>
      <p:sp>
        <p:nvSpPr>
          <p:cNvPr id="2" name="Slide Number Placeholder 1"/>
          <p:cNvSpPr>
            <a:spLocks noGrp="1"/>
          </p:cNvSpPr>
          <p:nvPr>
            <p:ph type="sldNum" sz="quarter" idx="4"/>
          </p:nvPr>
        </p:nvSpPr>
        <p:spPr/>
        <p:txBody>
          <a:bodyPr/>
          <a:lstStyle/>
          <a:p>
            <a:fld id="{34F49376-FD19-4F4C-98BC-18BC2C60EF71}" type="slidenum">
              <a:rPr lang="en-US" smtClean="0"/>
              <a:pPr/>
              <a:t>48</a:t>
            </a:fld>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16" name="Picture 62" descr="Picture 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065213" y="512763"/>
            <a:ext cx="7392989" cy="5005388"/>
          </a:xfrm>
          <a:prstGeom prst="rect">
            <a:avLst/>
          </a:prstGeom>
          <a:noFill/>
          <a:ln w="9525">
            <a:noFill/>
            <a:miter lim="800000"/>
            <a:headEnd/>
            <a:tailEnd/>
          </a:ln>
        </p:spPr>
      </p:pic>
      <p:grpSp>
        <p:nvGrpSpPr>
          <p:cNvPr id="3" name="Group 59"/>
          <p:cNvGrpSpPr>
            <a:grpSpLocks/>
          </p:cNvGrpSpPr>
          <p:nvPr/>
        </p:nvGrpSpPr>
        <p:grpSpPr bwMode="auto">
          <a:xfrm>
            <a:off x="1420813" y="381000"/>
            <a:ext cx="2551113" cy="1273175"/>
            <a:chOff x="895" y="362"/>
            <a:chExt cx="1607" cy="802"/>
          </a:xfrm>
        </p:grpSpPr>
        <p:sp>
          <p:nvSpPr>
            <p:cNvPr id="33829" name="Line 67"/>
            <p:cNvSpPr>
              <a:spLocks noChangeShapeType="1"/>
            </p:cNvSpPr>
            <p:nvPr/>
          </p:nvSpPr>
          <p:spPr bwMode="auto">
            <a:xfrm rot="21300000" flipV="1">
              <a:off x="1664" y="954"/>
              <a:ext cx="139" cy="46"/>
            </a:xfrm>
            <a:prstGeom prst="line">
              <a:avLst/>
            </a:prstGeom>
            <a:noFill/>
            <a:ln w="19050">
              <a:solidFill>
                <a:srgbClr val="C00000"/>
              </a:solidFill>
              <a:round/>
              <a:headEnd/>
              <a:tailEnd/>
            </a:ln>
          </p:spPr>
          <p:txBody>
            <a:bodyPr wrap="none" anchor="ctr">
              <a:prstTxWarp prst="textNoShape">
                <a:avLst/>
              </a:prstTxWarp>
            </a:bodyPr>
            <a:lstStyle/>
            <a:p>
              <a:pPr algn="l" eaLnBrk="1" fontAlgn="auto" hangingPunct="1">
                <a:spcBef>
                  <a:spcPts val="0"/>
                </a:spcBef>
                <a:spcAft>
                  <a:spcPts val="0"/>
                </a:spcAft>
              </a:pPr>
              <a:endParaRPr lang="en-US">
                <a:solidFill>
                  <a:prstClr val="black"/>
                </a:solidFill>
                <a:latin typeface="Constantia"/>
              </a:endParaRPr>
            </a:p>
          </p:txBody>
        </p:sp>
        <p:sp>
          <p:nvSpPr>
            <p:cNvPr id="33830" name="Line 68"/>
            <p:cNvSpPr>
              <a:spLocks noChangeShapeType="1"/>
            </p:cNvSpPr>
            <p:nvPr/>
          </p:nvSpPr>
          <p:spPr bwMode="auto">
            <a:xfrm rot="21420000" flipV="1">
              <a:off x="895" y="554"/>
              <a:ext cx="144" cy="48"/>
            </a:xfrm>
            <a:prstGeom prst="line">
              <a:avLst/>
            </a:prstGeom>
            <a:noFill/>
            <a:ln w="19050">
              <a:solidFill>
                <a:srgbClr val="C00000"/>
              </a:solidFill>
              <a:round/>
              <a:headEnd/>
              <a:tailEnd/>
            </a:ln>
          </p:spPr>
          <p:txBody>
            <a:bodyPr wrap="none" anchor="ctr">
              <a:prstTxWarp prst="textNoShape">
                <a:avLst/>
              </a:prstTxWarp>
            </a:bodyPr>
            <a:lstStyle/>
            <a:p>
              <a:pPr algn="l" eaLnBrk="1" fontAlgn="auto" hangingPunct="1">
                <a:spcBef>
                  <a:spcPts val="0"/>
                </a:spcBef>
                <a:spcAft>
                  <a:spcPts val="0"/>
                </a:spcAft>
              </a:pPr>
              <a:endParaRPr lang="en-US">
                <a:solidFill>
                  <a:prstClr val="black"/>
                </a:solidFill>
                <a:latin typeface="Constantia"/>
              </a:endParaRPr>
            </a:p>
          </p:txBody>
        </p:sp>
        <p:sp>
          <p:nvSpPr>
            <p:cNvPr id="33831" name="Rectangle 72"/>
            <p:cNvSpPr>
              <a:spLocks noChangeArrowheads="1"/>
            </p:cNvSpPr>
            <p:nvPr/>
          </p:nvSpPr>
          <p:spPr bwMode="auto">
            <a:xfrm>
              <a:off x="2029" y="912"/>
              <a:ext cx="473" cy="252"/>
            </a:xfrm>
            <a:prstGeom prst="rect">
              <a:avLst/>
            </a:prstGeom>
            <a:noFill/>
            <a:ln w="9525">
              <a:noFill/>
              <a:miter lim="800000"/>
              <a:headEnd/>
              <a:tailEnd/>
            </a:ln>
          </p:spPr>
          <p:txBody>
            <a:bodyPr wrap="none">
              <a:prstTxWarp prst="textNoShape">
                <a:avLst/>
              </a:prstTxWarp>
              <a:spAutoFit/>
            </a:bodyPr>
            <a:lstStyle/>
            <a:p>
              <a:pPr algn="l" fontAlgn="auto">
                <a:spcBef>
                  <a:spcPts val="0"/>
                </a:spcBef>
                <a:spcAft>
                  <a:spcPts val="0"/>
                </a:spcAft>
              </a:pPr>
              <a:r>
                <a:rPr lang="de-DE" sz="2000" dirty="0">
                  <a:solidFill>
                    <a:srgbClr val="FF0000"/>
                  </a:solidFill>
                  <a:latin typeface="Calibri"/>
                </a:rPr>
                <a:t>Atom</a:t>
              </a:r>
            </a:p>
          </p:txBody>
        </p:sp>
        <p:sp>
          <p:nvSpPr>
            <p:cNvPr id="33832" name="Rectangle 73"/>
            <p:cNvSpPr>
              <a:spLocks noChangeArrowheads="1"/>
            </p:cNvSpPr>
            <p:nvPr/>
          </p:nvSpPr>
          <p:spPr bwMode="auto">
            <a:xfrm>
              <a:off x="1824" y="698"/>
              <a:ext cx="562" cy="252"/>
            </a:xfrm>
            <a:prstGeom prst="rect">
              <a:avLst/>
            </a:prstGeom>
            <a:noFill/>
            <a:ln w="9525">
              <a:noFill/>
              <a:miter lim="800000"/>
              <a:headEnd/>
              <a:tailEnd/>
            </a:ln>
          </p:spPr>
          <p:txBody>
            <a:bodyPr wrap="none">
              <a:prstTxWarp prst="textNoShape">
                <a:avLst/>
              </a:prstTxWarp>
              <a:spAutoFit/>
            </a:bodyPr>
            <a:lstStyle/>
            <a:p>
              <a:pPr algn="l" fontAlgn="auto">
                <a:spcBef>
                  <a:spcPts val="0"/>
                </a:spcBef>
                <a:spcAft>
                  <a:spcPts val="0"/>
                </a:spcAft>
              </a:pPr>
              <a:r>
                <a:rPr lang="de-DE" sz="2000" dirty="0">
                  <a:solidFill>
                    <a:srgbClr val="FF0000"/>
                  </a:solidFill>
                  <a:latin typeface="Calibri"/>
                </a:rPr>
                <a:t>Proton</a:t>
              </a:r>
            </a:p>
          </p:txBody>
        </p:sp>
        <p:sp>
          <p:nvSpPr>
            <p:cNvPr id="33833" name="Rectangle 74"/>
            <p:cNvSpPr>
              <a:spLocks noChangeArrowheads="1"/>
            </p:cNvSpPr>
            <p:nvPr/>
          </p:nvSpPr>
          <p:spPr bwMode="auto">
            <a:xfrm>
              <a:off x="973" y="362"/>
              <a:ext cx="1475" cy="252"/>
            </a:xfrm>
            <a:prstGeom prst="rect">
              <a:avLst/>
            </a:prstGeom>
            <a:noFill/>
            <a:ln w="9525">
              <a:noFill/>
              <a:miter lim="800000"/>
              <a:headEnd/>
              <a:tailEnd/>
            </a:ln>
          </p:spPr>
          <p:txBody>
            <a:bodyPr wrap="square">
              <a:prstTxWarp prst="textNoShape">
                <a:avLst/>
              </a:prstTxWarp>
              <a:spAutoFit/>
            </a:bodyPr>
            <a:lstStyle/>
            <a:p>
              <a:pPr algn="l" fontAlgn="auto">
                <a:spcBef>
                  <a:spcPts val="0"/>
                </a:spcBef>
                <a:spcAft>
                  <a:spcPts val="0"/>
                </a:spcAft>
              </a:pPr>
              <a:r>
                <a:rPr lang="de-DE" sz="2000" dirty="0" smtClean="0">
                  <a:solidFill>
                    <a:srgbClr val="FF0000"/>
                  </a:solidFill>
                  <a:latin typeface="Calibri"/>
                </a:rPr>
                <a:t> (Big Bang)</a:t>
              </a:r>
              <a:endParaRPr lang="de-DE" sz="2000" dirty="0">
                <a:solidFill>
                  <a:srgbClr val="FF0000"/>
                </a:solidFill>
                <a:latin typeface="Calibri"/>
              </a:endParaRPr>
            </a:p>
          </p:txBody>
        </p:sp>
        <p:sp>
          <p:nvSpPr>
            <p:cNvPr id="33834" name="Line 79"/>
            <p:cNvSpPr>
              <a:spLocks noChangeShapeType="1"/>
            </p:cNvSpPr>
            <p:nvPr/>
          </p:nvSpPr>
          <p:spPr bwMode="auto">
            <a:xfrm rot="21180000" flipV="1">
              <a:off x="1880" y="1056"/>
              <a:ext cx="139" cy="46"/>
            </a:xfrm>
            <a:prstGeom prst="line">
              <a:avLst/>
            </a:prstGeom>
            <a:noFill/>
            <a:ln w="19050">
              <a:solidFill>
                <a:srgbClr val="C00000"/>
              </a:solidFill>
              <a:round/>
              <a:headEnd/>
              <a:tailEnd/>
            </a:ln>
          </p:spPr>
          <p:txBody>
            <a:bodyPr wrap="none" anchor="ctr">
              <a:prstTxWarp prst="textNoShape">
                <a:avLst/>
              </a:prstTxWarp>
            </a:bodyPr>
            <a:lstStyle/>
            <a:p>
              <a:pPr algn="l" eaLnBrk="1" fontAlgn="auto" hangingPunct="1">
                <a:spcBef>
                  <a:spcPts val="0"/>
                </a:spcBef>
                <a:spcAft>
                  <a:spcPts val="0"/>
                </a:spcAft>
              </a:pPr>
              <a:endParaRPr lang="en-US">
                <a:solidFill>
                  <a:prstClr val="black"/>
                </a:solidFill>
                <a:latin typeface="Constantia"/>
              </a:endParaRPr>
            </a:p>
          </p:txBody>
        </p:sp>
      </p:grpSp>
      <p:sp>
        <p:nvSpPr>
          <p:cNvPr id="33822" name="Line 69"/>
          <p:cNvSpPr>
            <a:spLocks noChangeShapeType="1"/>
          </p:cNvSpPr>
          <p:nvPr/>
        </p:nvSpPr>
        <p:spPr bwMode="auto">
          <a:xfrm>
            <a:off x="7799389" y="3689350"/>
            <a:ext cx="990600" cy="0"/>
          </a:xfrm>
          <a:prstGeom prst="line">
            <a:avLst/>
          </a:prstGeom>
          <a:noFill/>
          <a:ln w="19050">
            <a:solidFill>
              <a:srgbClr val="CCFFCC"/>
            </a:solidFill>
            <a:round/>
            <a:headEnd/>
            <a:tailEnd/>
          </a:ln>
        </p:spPr>
        <p:txBody>
          <a:bodyPr wrap="none" anchor="ctr">
            <a:prstTxWarp prst="textNoShape">
              <a:avLst/>
            </a:prstTxWarp>
          </a:bodyPr>
          <a:lstStyle/>
          <a:p>
            <a:pPr algn="l" eaLnBrk="1" fontAlgn="auto" hangingPunct="1">
              <a:spcBef>
                <a:spcPts val="0"/>
              </a:spcBef>
              <a:spcAft>
                <a:spcPts val="0"/>
              </a:spcAft>
            </a:pPr>
            <a:endParaRPr lang="en-US">
              <a:solidFill>
                <a:srgbClr val="FF0000"/>
              </a:solidFill>
              <a:latin typeface="Calibri"/>
            </a:endParaRPr>
          </a:p>
        </p:txBody>
      </p:sp>
      <p:grpSp>
        <p:nvGrpSpPr>
          <p:cNvPr id="49" name="Group 48"/>
          <p:cNvGrpSpPr/>
          <p:nvPr/>
        </p:nvGrpSpPr>
        <p:grpSpPr>
          <a:xfrm>
            <a:off x="4602164" y="1981200"/>
            <a:ext cx="4285233" cy="3449036"/>
            <a:chOff x="4602164" y="1981200"/>
            <a:chExt cx="4285233" cy="3449036"/>
          </a:xfrm>
        </p:grpSpPr>
        <p:sp>
          <p:nvSpPr>
            <p:cNvPr id="33819" name="Line 63"/>
            <p:cNvSpPr>
              <a:spLocks noChangeShapeType="1"/>
            </p:cNvSpPr>
            <p:nvPr/>
          </p:nvSpPr>
          <p:spPr bwMode="auto">
            <a:xfrm rot="21360000" flipV="1">
              <a:off x="6884989" y="3359150"/>
              <a:ext cx="381000" cy="152400"/>
            </a:xfrm>
            <a:prstGeom prst="line">
              <a:avLst/>
            </a:prstGeom>
            <a:noFill/>
            <a:ln w="19050">
              <a:solidFill>
                <a:srgbClr val="C00000"/>
              </a:solidFill>
              <a:round/>
              <a:headEnd/>
              <a:tailEnd/>
            </a:ln>
          </p:spPr>
          <p:txBody>
            <a:bodyPr wrap="none" anchor="ctr">
              <a:prstTxWarp prst="textNoShape">
                <a:avLst/>
              </a:prstTxWarp>
            </a:bodyPr>
            <a:lstStyle/>
            <a:p>
              <a:pPr algn="l" eaLnBrk="1" fontAlgn="auto" hangingPunct="1">
                <a:spcBef>
                  <a:spcPts val="0"/>
                </a:spcBef>
                <a:spcAft>
                  <a:spcPts val="0"/>
                </a:spcAft>
              </a:pPr>
              <a:endParaRPr lang="en-US">
                <a:solidFill>
                  <a:srgbClr val="FF0000"/>
                </a:solidFill>
                <a:latin typeface="Calibri"/>
              </a:endParaRPr>
            </a:p>
          </p:txBody>
        </p:sp>
        <p:sp>
          <p:nvSpPr>
            <p:cNvPr id="33820" name="Line 64"/>
            <p:cNvSpPr>
              <a:spLocks noChangeShapeType="1"/>
            </p:cNvSpPr>
            <p:nvPr/>
          </p:nvSpPr>
          <p:spPr bwMode="auto">
            <a:xfrm flipV="1">
              <a:off x="5354639" y="2606675"/>
              <a:ext cx="304800" cy="152400"/>
            </a:xfrm>
            <a:prstGeom prst="line">
              <a:avLst/>
            </a:prstGeom>
            <a:noFill/>
            <a:ln w="19050">
              <a:solidFill>
                <a:srgbClr val="C00000"/>
              </a:solidFill>
              <a:round/>
              <a:headEnd/>
              <a:tailEnd/>
            </a:ln>
          </p:spPr>
          <p:txBody>
            <a:bodyPr wrap="none" anchor="ctr">
              <a:prstTxWarp prst="textNoShape">
                <a:avLst/>
              </a:prstTxWarp>
            </a:bodyPr>
            <a:lstStyle/>
            <a:p>
              <a:pPr algn="l" eaLnBrk="1" fontAlgn="auto" hangingPunct="1">
                <a:spcBef>
                  <a:spcPts val="0"/>
                </a:spcBef>
                <a:spcAft>
                  <a:spcPts val="0"/>
                </a:spcAft>
              </a:pPr>
              <a:endParaRPr lang="en-US">
                <a:solidFill>
                  <a:srgbClr val="FF0000"/>
                </a:solidFill>
                <a:latin typeface="Calibri"/>
              </a:endParaRPr>
            </a:p>
          </p:txBody>
        </p:sp>
        <p:sp>
          <p:nvSpPr>
            <p:cNvPr id="33821" name="Line 65"/>
            <p:cNvSpPr>
              <a:spLocks noChangeShapeType="1"/>
            </p:cNvSpPr>
            <p:nvPr/>
          </p:nvSpPr>
          <p:spPr bwMode="auto">
            <a:xfrm flipV="1">
              <a:off x="4602164" y="2219325"/>
              <a:ext cx="304800" cy="152400"/>
            </a:xfrm>
            <a:prstGeom prst="line">
              <a:avLst/>
            </a:prstGeom>
            <a:noFill/>
            <a:ln w="19050">
              <a:solidFill>
                <a:srgbClr val="C00000"/>
              </a:solidFill>
              <a:round/>
              <a:headEnd/>
              <a:tailEnd/>
            </a:ln>
          </p:spPr>
          <p:txBody>
            <a:bodyPr wrap="none" anchor="ctr">
              <a:prstTxWarp prst="textNoShape">
                <a:avLst/>
              </a:prstTxWarp>
            </a:bodyPr>
            <a:lstStyle/>
            <a:p>
              <a:pPr algn="l" eaLnBrk="1" fontAlgn="auto" hangingPunct="1">
                <a:spcBef>
                  <a:spcPts val="0"/>
                </a:spcBef>
                <a:spcAft>
                  <a:spcPts val="0"/>
                </a:spcAft>
              </a:pPr>
              <a:endParaRPr lang="en-US">
                <a:solidFill>
                  <a:srgbClr val="FF0000"/>
                </a:solidFill>
                <a:latin typeface="Calibri"/>
              </a:endParaRPr>
            </a:p>
          </p:txBody>
        </p:sp>
        <p:sp>
          <p:nvSpPr>
            <p:cNvPr id="33823" name="Line 70"/>
            <p:cNvSpPr>
              <a:spLocks noChangeShapeType="1"/>
            </p:cNvSpPr>
            <p:nvPr/>
          </p:nvSpPr>
          <p:spPr bwMode="auto">
            <a:xfrm rot="5400000">
              <a:off x="7894639" y="4191000"/>
              <a:ext cx="990600" cy="0"/>
            </a:xfrm>
            <a:prstGeom prst="line">
              <a:avLst/>
            </a:prstGeom>
            <a:noFill/>
            <a:ln w="19050">
              <a:solidFill>
                <a:srgbClr val="C00000"/>
              </a:solidFill>
              <a:round/>
              <a:headEnd/>
              <a:tailEnd/>
            </a:ln>
          </p:spPr>
          <p:txBody>
            <a:bodyPr wrap="none" anchor="ctr">
              <a:prstTxWarp prst="textNoShape">
                <a:avLst/>
              </a:prstTxWarp>
            </a:bodyPr>
            <a:lstStyle/>
            <a:p>
              <a:pPr algn="l" eaLnBrk="1" fontAlgn="auto" hangingPunct="1">
                <a:spcBef>
                  <a:spcPts val="0"/>
                </a:spcBef>
                <a:spcAft>
                  <a:spcPts val="0"/>
                </a:spcAft>
              </a:pPr>
              <a:endParaRPr lang="en-US">
                <a:solidFill>
                  <a:srgbClr val="FF0000"/>
                </a:solidFill>
                <a:latin typeface="Calibri"/>
              </a:endParaRPr>
            </a:p>
          </p:txBody>
        </p:sp>
        <p:sp>
          <p:nvSpPr>
            <p:cNvPr id="33824" name="Rectangle 75"/>
            <p:cNvSpPr>
              <a:spLocks noChangeArrowheads="1"/>
            </p:cNvSpPr>
            <p:nvPr/>
          </p:nvSpPr>
          <p:spPr bwMode="auto">
            <a:xfrm>
              <a:off x="4953000" y="1981200"/>
              <a:ext cx="1203150" cy="338554"/>
            </a:xfrm>
            <a:prstGeom prst="rect">
              <a:avLst/>
            </a:prstGeom>
            <a:noFill/>
            <a:ln w="9525">
              <a:noFill/>
              <a:miter lim="800000"/>
              <a:headEnd/>
              <a:tailEnd/>
            </a:ln>
          </p:spPr>
          <p:txBody>
            <a:bodyPr wrap="none">
              <a:prstTxWarp prst="textNoShape">
                <a:avLst/>
              </a:prstTxWarp>
              <a:spAutoFit/>
            </a:bodyPr>
            <a:lstStyle/>
            <a:p>
              <a:pPr algn="l" fontAlgn="auto">
                <a:spcBef>
                  <a:spcPts val="0"/>
                </a:spcBef>
                <a:spcAft>
                  <a:spcPts val="0"/>
                </a:spcAft>
              </a:pPr>
              <a:r>
                <a:rPr lang="en-US" sz="1600" dirty="0">
                  <a:solidFill>
                    <a:srgbClr val="FF0000"/>
                  </a:solidFill>
                  <a:latin typeface="Calibri"/>
                </a:rPr>
                <a:t>e</a:t>
              </a:r>
              <a:r>
                <a:rPr lang="en-US" sz="1600" dirty="0" smtClean="0">
                  <a:solidFill>
                    <a:srgbClr val="FF0000"/>
                  </a:solidFill>
                  <a:latin typeface="Calibri"/>
                </a:rPr>
                <a:t>arth-radius</a:t>
              </a:r>
              <a:endParaRPr lang="de-DE" sz="1600" dirty="0">
                <a:solidFill>
                  <a:srgbClr val="FF0000"/>
                </a:solidFill>
                <a:latin typeface="Calibri"/>
              </a:endParaRPr>
            </a:p>
          </p:txBody>
        </p:sp>
        <p:sp>
          <p:nvSpPr>
            <p:cNvPr id="33825" name="Rectangle 76"/>
            <p:cNvSpPr>
              <a:spLocks noChangeArrowheads="1"/>
            </p:cNvSpPr>
            <p:nvPr/>
          </p:nvSpPr>
          <p:spPr bwMode="auto">
            <a:xfrm>
              <a:off x="7053264" y="3055938"/>
              <a:ext cx="1614224" cy="289310"/>
            </a:xfrm>
            <a:prstGeom prst="rect">
              <a:avLst/>
            </a:prstGeom>
            <a:noFill/>
            <a:ln w="9525">
              <a:noFill/>
              <a:miter lim="800000"/>
              <a:headEnd/>
              <a:tailEnd/>
            </a:ln>
          </p:spPr>
          <p:txBody>
            <a:bodyPr wrap="none">
              <a:prstTxWarp prst="textNoShape">
                <a:avLst/>
              </a:prstTxWarp>
              <a:spAutoFit/>
            </a:bodyPr>
            <a:lstStyle/>
            <a:p>
              <a:pPr algn="l" fontAlgn="auto">
                <a:lnSpc>
                  <a:spcPct val="80000"/>
                </a:lnSpc>
                <a:spcBef>
                  <a:spcPts val="0"/>
                </a:spcBef>
                <a:spcAft>
                  <a:spcPts val="0"/>
                </a:spcAft>
              </a:pPr>
              <a:r>
                <a:rPr lang="en-GB" sz="1600" dirty="0" smtClean="0">
                  <a:solidFill>
                    <a:srgbClr val="FF0000"/>
                  </a:solidFill>
                  <a:latin typeface="Calibri"/>
                </a:rPr>
                <a:t>radius of a galaxy</a:t>
              </a:r>
              <a:endParaRPr lang="de-DE" sz="1600" dirty="0">
                <a:solidFill>
                  <a:srgbClr val="FF0000"/>
                </a:solidFill>
                <a:latin typeface="Calibri"/>
              </a:endParaRPr>
            </a:p>
          </p:txBody>
        </p:sp>
        <p:sp>
          <p:nvSpPr>
            <p:cNvPr id="33826" name="Rectangle 77"/>
            <p:cNvSpPr>
              <a:spLocks noChangeArrowheads="1"/>
            </p:cNvSpPr>
            <p:nvPr/>
          </p:nvSpPr>
          <p:spPr bwMode="auto">
            <a:xfrm>
              <a:off x="5638800" y="2438400"/>
              <a:ext cx="1742080" cy="338554"/>
            </a:xfrm>
            <a:prstGeom prst="rect">
              <a:avLst/>
            </a:prstGeom>
            <a:noFill/>
            <a:ln w="9525">
              <a:noFill/>
              <a:miter lim="800000"/>
              <a:headEnd/>
              <a:tailEnd/>
            </a:ln>
          </p:spPr>
          <p:txBody>
            <a:bodyPr wrap="none">
              <a:prstTxWarp prst="textNoShape">
                <a:avLst/>
              </a:prstTxWarp>
              <a:spAutoFit/>
            </a:bodyPr>
            <a:lstStyle/>
            <a:p>
              <a:pPr algn="l" fontAlgn="auto">
                <a:spcBef>
                  <a:spcPts val="0"/>
                </a:spcBef>
                <a:spcAft>
                  <a:spcPts val="0"/>
                </a:spcAft>
              </a:pPr>
              <a:r>
                <a:rPr lang="en-GB" sz="1600" dirty="0">
                  <a:solidFill>
                    <a:srgbClr val="FF0000"/>
                  </a:solidFill>
                  <a:latin typeface="Calibri"/>
                </a:rPr>
                <a:t>d</a:t>
              </a:r>
              <a:r>
                <a:rPr lang="en-GB" sz="1600" dirty="0" smtClean="0">
                  <a:solidFill>
                    <a:srgbClr val="FF0000"/>
                  </a:solidFill>
                  <a:latin typeface="Calibri"/>
                </a:rPr>
                <a:t>istance earth/sun</a:t>
              </a:r>
              <a:endParaRPr lang="en-GB" sz="1600" dirty="0">
                <a:solidFill>
                  <a:srgbClr val="FF0000"/>
                </a:solidFill>
                <a:latin typeface="Calibri"/>
              </a:endParaRPr>
            </a:p>
          </p:txBody>
        </p:sp>
        <p:sp>
          <p:nvSpPr>
            <p:cNvPr id="33827" name="Rectangle 78"/>
            <p:cNvSpPr>
              <a:spLocks noChangeArrowheads="1"/>
            </p:cNvSpPr>
            <p:nvPr/>
          </p:nvSpPr>
          <p:spPr bwMode="auto">
            <a:xfrm>
              <a:off x="7804152" y="3436938"/>
              <a:ext cx="1083245" cy="294183"/>
            </a:xfrm>
            <a:prstGeom prst="rect">
              <a:avLst/>
            </a:prstGeom>
            <a:noFill/>
            <a:ln w="9525">
              <a:noFill/>
              <a:miter lim="800000"/>
              <a:headEnd/>
              <a:tailEnd/>
            </a:ln>
          </p:spPr>
          <p:txBody>
            <a:bodyPr wrap="none">
              <a:prstTxWarp prst="textNoShape">
                <a:avLst/>
              </a:prstTxWarp>
              <a:spAutoFit/>
            </a:bodyPr>
            <a:lstStyle/>
            <a:p>
              <a:pPr algn="l" fontAlgn="auto">
                <a:lnSpc>
                  <a:spcPct val="80000"/>
                </a:lnSpc>
                <a:spcBef>
                  <a:spcPts val="0"/>
                </a:spcBef>
                <a:spcAft>
                  <a:spcPts val="0"/>
                </a:spcAft>
              </a:pPr>
              <a:r>
                <a:rPr lang="en-GB" sz="1600" dirty="0" err="1" smtClean="0">
                  <a:solidFill>
                    <a:srgbClr val="FF0000"/>
                  </a:solidFill>
                  <a:latin typeface="Calibri"/>
                </a:rPr>
                <a:t>Universum</a:t>
              </a:r>
              <a:endParaRPr lang="en-GB" sz="1600" dirty="0">
                <a:solidFill>
                  <a:srgbClr val="FF0000"/>
                </a:solidFill>
                <a:latin typeface="Calibri"/>
              </a:endParaRPr>
            </a:p>
          </p:txBody>
        </p:sp>
        <p:sp>
          <p:nvSpPr>
            <p:cNvPr id="33828" name="Rectangle 42"/>
            <p:cNvSpPr>
              <a:spLocks noChangeArrowheads="1"/>
            </p:cNvSpPr>
            <p:nvPr/>
          </p:nvSpPr>
          <p:spPr bwMode="auto">
            <a:xfrm rot="19742175">
              <a:off x="8163841" y="5140926"/>
              <a:ext cx="434734" cy="289310"/>
            </a:xfrm>
            <a:prstGeom prst="rect">
              <a:avLst/>
            </a:prstGeom>
            <a:noFill/>
            <a:ln w="9525">
              <a:noFill/>
              <a:miter lim="800000"/>
              <a:headEnd/>
              <a:tailEnd/>
            </a:ln>
          </p:spPr>
          <p:txBody>
            <a:bodyPr wrap="none">
              <a:prstTxWarp prst="textNoShape">
                <a:avLst/>
              </a:prstTxWarp>
              <a:spAutoFit/>
            </a:bodyPr>
            <a:lstStyle/>
            <a:p>
              <a:pPr algn="l" fontAlgn="auto">
                <a:lnSpc>
                  <a:spcPct val="80000"/>
                </a:lnSpc>
                <a:spcBef>
                  <a:spcPts val="0"/>
                </a:spcBef>
                <a:spcAft>
                  <a:spcPts val="0"/>
                </a:spcAft>
              </a:pPr>
              <a:r>
                <a:rPr lang="de-DE" sz="1600" dirty="0">
                  <a:solidFill>
                    <a:srgbClr val="FF0000"/>
                  </a:solidFill>
                  <a:latin typeface="Calibri"/>
                </a:rPr>
                <a:t>cm</a:t>
              </a:r>
            </a:p>
          </p:txBody>
        </p:sp>
      </p:grpSp>
      <p:pic>
        <p:nvPicPr>
          <p:cNvPr id="28694" name="Picture 22" descr="sriimg20040301_4754942_0"/>
          <p:cNvPicPr>
            <a:picLocks noChangeAspect="1" noChangeArrowheads="1"/>
          </p:cNvPicPr>
          <p:nvPr/>
        </p:nvPicPr>
        <p:blipFill>
          <a:blip r:embed="rId4" cstate="print"/>
          <a:srcRect/>
          <a:stretch>
            <a:fillRect/>
          </a:stretch>
        </p:blipFill>
        <p:spPr bwMode="auto">
          <a:xfrm>
            <a:off x="6172200" y="838200"/>
            <a:ext cx="2874582" cy="1600200"/>
          </a:xfrm>
          <a:prstGeom prst="rect">
            <a:avLst/>
          </a:prstGeom>
          <a:noFill/>
          <a:ln w="9525">
            <a:noFill/>
            <a:miter lim="800000"/>
            <a:headEnd/>
            <a:tailEnd/>
          </a:ln>
          <a:effectLst>
            <a:outerShdw blurRad="63500" dist="38099" dir="2700000" algn="ctr" rotWithShape="0">
              <a:schemeClr val="tx1">
                <a:alpha val="74997"/>
              </a:schemeClr>
            </a:outerShdw>
          </a:effectLst>
        </p:spPr>
      </p:pic>
      <p:grpSp>
        <p:nvGrpSpPr>
          <p:cNvPr id="8" name="Group 51"/>
          <p:cNvGrpSpPr>
            <a:grpSpLocks/>
          </p:cNvGrpSpPr>
          <p:nvPr/>
        </p:nvGrpSpPr>
        <p:grpSpPr bwMode="auto">
          <a:xfrm>
            <a:off x="228600" y="4679950"/>
            <a:ext cx="4678364" cy="1803977"/>
            <a:chOff x="228600" y="4832350"/>
            <a:chExt cx="4678364" cy="1958828"/>
          </a:xfrm>
        </p:grpSpPr>
        <p:sp>
          <p:nvSpPr>
            <p:cNvPr id="46" name="Rectangle 41"/>
            <p:cNvSpPr>
              <a:spLocks noChangeArrowheads="1"/>
            </p:cNvSpPr>
            <p:nvPr/>
          </p:nvSpPr>
          <p:spPr bwMode="auto">
            <a:xfrm>
              <a:off x="228600" y="5480050"/>
              <a:ext cx="4678364" cy="1311128"/>
            </a:xfrm>
            <a:prstGeom prst="rect">
              <a:avLst/>
            </a:prstGeom>
            <a:noFill/>
            <a:ln w="9525">
              <a:noFill/>
              <a:miter lim="800000"/>
              <a:headEnd/>
              <a:tailEnd/>
            </a:ln>
            <a:effectLst/>
          </p:spPr>
          <p:txBody>
            <a:bodyPr wrap="square">
              <a:prstTxWarp prst="textNoShape">
                <a:avLst/>
              </a:prstTxWarp>
              <a:spAutoFit/>
            </a:bodyPr>
            <a:lstStyle/>
            <a:p>
              <a:pPr algn="l" fontAlgn="auto">
                <a:lnSpc>
                  <a:spcPct val="110000"/>
                </a:lnSpc>
                <a:spcBef>
                  <a:spcPts val="0"/>
                </a:spcBef>
                <a:spcAft>
                  <a:spcPts val="0"/>
                </a:spcAft>
                <a:defRPr/>
              </a:pPr>
              <a:r>
                <a:rPr lang="en-GB" dirty="0" smtClean="0">
                  <a:solidFill>
                    <a:srgbClr val="0F6FC6"/>
                  </a:solidFill>
                  <a:latin typeface="Arial" pitchFamily="-111" charset="0"/>
                  <a:ea typeface="ＭＳ Ｐゴシック" pitchFamily="-111" charset="-128"/>
                  <a:cs typeface="ＭＳ Ｐゴシック" pitchFamily="-111" charset="-128"/>
                </a:rPr>
                <a:t>Aim of the  LHC: the study of the physical laws as they were shortly after the big bang &amp; </a:t>
              </a:r>
            </a:p>
            <a:p>
              <a:pPr algn="l" fontAlgn="auto">
                <a:lnSpc>
                  <a:spcPct val="110000"/>
                </a:lnSpc>
                <a:spcBef>
                  <a:spcPts val="0"/>
                </a:spcBef>
                <a:spcAft>
                  <a:spcPts val="0"/>
                </a:spcAft>
                <a:defRPr/>
              </a:pPr>
              <a:r>
                <a:rPr lang="en-GB" dirty="0" smtClean="0">
                  <a:solidFill>
                    <a:srgbClr val="0F6FC6"/>
                  </a:solidFill>
                  <a:latin typeface="Arial" pitchFamily="-111" charset="0"/>
                  <a:ea typeface="ＭＳ Ｐゴシック" pitchFamily="-111" charset="-128"/>
                  <a:cs typeface="ＭＳ Ｐゴシック" pitchFamily="-111" charset="-128"/>
                </a:rPr>
                <a:t>Experimental evidence for  Higgs-Boson</a:t>
              </a:r>
              <a:endParaRPr lang="de-DE" dirty="0">
                <a:solidFill>
                  <a:srgbClr val="0F6FC6"/>
                </a:solidFill>
                <a:latin typeface="Arial" pitchFamily="-111" charset="0"/>
                <a:ea typeface="ＭＳ Ｐゴシック" pitchFamily="-111" charset="-128"/>
                <a:cs typeface="ＭＳ Ｐゴシック" pitchFamily="-111" charset="-128"/>
              </a:endParaRPr>
            </a:p>
          </p:txBody>
        </p:sp>
        <p:sp>
          <p:nvSpPr>
            <p:cNvPr id="33815" name="AutoShape 42"/>
            <p:cNvSpPr>
              <a:spLocks noChangeArrowheads="1"/>
            </p:cNvSpPr>
            <p:nvPr/>
          </p:nvSpPr>
          <p:spPr bwMode="auto">
            <a:xfrm rot="5400000">
              <a:off x="1058863" y="4916487"/>
              <a:ext cx="654050" cy="4857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3A62AB"/>
                </a:gs>
                <a:gs pos="100000">
                  <a:schemeClr val="bg1"/>
                </a:gs>
              </a:gsLst>
              <a:lin ang="5400000" scaled="1"/>
            </a:gradFill>
            <a:ln w="9525">
              <a:solidFill>
                <a:schemeClr val="accent1"/>
              </a:solidFill>
              <a:miter lim="800000"/>
              <a:headEnd/>
              <a:tailEnd/>
            </a:ln>
          </p:spPr>
          <p:txBody>
            <a:bodyPr wrap="none" anchor="ctr">
              <a:prstTxWarp prst="textNoShape">
                <a:avLst/>
              </a:prstTxWarp>
            </a:bodyPr>
            <a:lstStyle/>
            <a:p>
              <a:pPr algn="l" fontAlgn="auto">
                <a:spcBef>
                  <a:spcPts val="0"/>
                </a:spcBef>
                <a:spcAft>
                  <a:spcPts val="0"/>
                </a:spcAft>
              </a:pPr>
              <a:endParaRPr lang="en-US">
                <a:solidFill>
                  <a:prstClr val="black"/>
                </a:solidFill>
                <a:latin typeface="Constantia"/>
              </a:endParaRPr>
            </a:p>
          </p:txBody>
        </p:sp>
      </p:grpSp>
      <p:grpSp>
        <p:nvGrpSpPr>
          <p:cNvPr id="9" name="Group 91"/>
          <p:cNvGrpSpPr>
            <a:grpSpLocks/>
          </p:cNvGrpSpPr>
          <p:nvPr/>
        </p:nvGrpSpPr>
        <p:grpSpPr bwMode="auto">
          <a:xfrm>
            <a:off x="228601" y="1933575"/>
            <a:ext cx="2362200" cy="2863850"/>
            <a:chOff x="144" y="1314"/>
            <a:chExt cx="1488" cy="1804"/>
          </a:xfrm>
        </p:grpSpPr>
        <p:sp>
          <p:nvSpPr>
            <p:cNvPr id="33807" name="Line 45"/>
            <p:cNvSpPr>
              <a:spLocks noChangeShapeType="1"/>
            </p:cNvSpPr>
            <p:nvPr/>
          </p:nvSpPr>
          <p:spPr bwMode="auto">
            <a:xfrm>
              <a:off x="1494" y="1314"/>
              <a:ext cx="0" cy="144"/>
            </a:xfrm>
            <a:prstGeom prst="line">
              <a:avLst/>
            </a:prstGeom>
            <a:noFill/>
            <a:ln w="19050">
              <a:solidFill>
                <a:srgbClr val="7AA5BF"/>
              </a:solidFill>
              <a:round/>
              <a:headEnd/>
              <a:tailEnd/>
            </a:ln>
            <a:effectLst>
              <a:outerShdw blurRad="50800" dist="38100" dir="2700000">
                <a:srgbClr val="000000"/>
              </a:outerShdw>
            </a:effectLst>
          </p:spPr>
          <p:txBody>
            <a:bodyPr wrap="none" anchor="ctr">
              <a:prstTxWarp prst="textNoShape">
                <a:avLst/>
              </a:prstTxWarp>
            </a:bodyPr>
            <a:lstStyle/>
            <a:p>
              <a:pPr algn="l" eaLnBrk="1" fontAlgn="auto" hangingPunct="1">
                <a:spcBef>
                  <a:spcPts val="0"/>
                </a:spcBef>
                <a:spcAft>
                  <a:spcPts val="0"/>
                </a:spcAft>
              </a:pPr>
              <a:endParaRPr lang="en-US">
                <a:solidFill>
                  <a:prstClr val="black"/>
                </a:solidFill>
                <a:latin typeface="Constantia"/>
              </a:endParaRPr>
            </a:p>
          </p:txBody>
        </p:sp>
        <p:sp>
          <p:nvSpPr>
            <p:cNvPr id="33808" name="Line 46"/>
            <p:cNvSpPr>
              <a:spLocks noChangeShapeType="1"/>
            </p:cNvSpPr>
            <p:nvPr/>
          </p:nvSpPr>
          <p:spPr bwMode="auto">
            <a:xfrm>
              <a:off x="692" y="1466"/>
              <a:ext cx="0" cy="336"/>
            </a:xfrm>
            <a:prstGeom prst="line">
              <a:avLst/>
            </a:prstGeom>
            <a:noFill/>
            <a:ln w="19050">
              <a:solidFill>
                <a:srgbClr val="7AA5BF"/>
              </a:solidFill>
              <a:round/>
              <a:headEnd/>
              <a:tailEnd type="triangle" w="med" len="med"/>
            </a:ln>
            <a:effectLst>
              <a:outerShdw blurRad="50800" dist="38100" dir="2700000">
                <a:srgbClr val="000000"/>
              </a:outerShdw>
            </a:effectLst>
          </p:spPr>
          <p:txBody>
            <a:bodyPr wrap="none" anchor="ctr">
              <a:prstTxWarp prst="textNoShape">
                <a:avLst/>
              </a:prstTxWarp>
            </a:bodyPr>
            <a:lstStyle/>
            <a:p>
              <a:pPr algn="l" eaLnBrk="1" fontAlgn="auto" hangingPunct="1">
                <a:spcBef>
                  <a:spcPts val="0"/>
                </a:spcBef>
                <a:spcAft>
                  <a:spcPts val="0"/>
                </a:spcAft>
              </a:pPr>
              <a:endParaRPr lang="en-US">
                <a:solidFill>
                  <a:prstClr val="black"/>
                </a:solidFill>
                <a:latin typeface="Constantia"/>
              </a:endParaRPr>
            </a:p>
          </p:txBody>
        </p:sp>
        <p:sp>
          <p:nvSpPr>
            <p:cNvPr id="33809" name="Line 48"/>
            <p:cNvSpPr>
              <a:spLocks noChangeShapeType="1"/>
            </p:cNvSpPr>
            <p:nvPr/>
          </p:nvSpPr>
          <p:spPr bwMode="auto">
            <a:xfrm>
              <a:off x="684" y="1463"/>
              <a:ext cx="816" cy="0"/>
            </a:xfrm>
            <a:prstGeom prst="line">
              <a:avLst/>
            </a:prstGeom>
            <a:noFill/>
            <a:ln w="19050">
              <a:solidFill>
                <a:srgbClr val="7AA5BF"/>
              </a:solidFill>
              <a:round/>
              <a:headEnd/>
              <a:tailEnd/>
            </a:ln>
            <a:effectLst>
              <a:outerShdw blurRad="50800" dist="38100" dir="2700000">
                <a:srgbClr val="000000"/>
              </a:outerShdw>
            </a:effectLst>
          </p:spPr>
          <p:txBody>
            <a:bodyPr wrap="none" anchor="ctr">
              <a:prstTxWarp prst="textNoShape">
                <a:avLst/>
              </a:prstTxWarp>
            </a:bodyPr>
            <a:lstStyle/>
            <a:p>
              <a:pPr algn="l" eaLnBrk="1" fontAlgn="auto" hangingPunct="1">
                <a:spcBef>
                  <a:spcPts val="0"/>
                </a:spcBef>
                <a:spcAft>
                  <a:spcPts val="0"/>
                </a:spcAft>
              </a:pPr>
              <a:endParaRPr lang="en-US">
                <a:solidFill>
                  <a:prstClr val="black"/>
                </a:solidFill>
                <a:latin typeface="Constantia"/>
              </a:endParaRPr>
            </a:p>
          </p:txBody>
        </p:sp>
        <p:sp>
          <p:nvSpPr>
            <p:cNvPr id="33811" name="Text Box 50"/>
            <p:cNvSpPr txBox="1">
              <a:spLocks noChangeArrowheads="1"/>
            </p:cNvSpPr>
            <p:nvPr/>
          </p:nvSpPr>
          <p:spPr bwMode="auto">
            <a:xfrm>
              <a:off x="169" y="2868"/>
              <a:ext cx="1344" cy="250"/>
            </a:xfrm>
            <a:prstGeom prst="rect">
              <a:avLst/>
            </a:prstGeom>
            <a:noFill/>
            <a:ln w="9525">
              <a:noFill/>
              <a:miter lim="800000"/>
              <a:headEnd/>
              <a:tailEnd/>
            </a:ln>
          </p:spPr>
          <p:txBody>
            <a:bodyPr wrap="none">
              <a:prstTxWarp prst="textNoShape">
                <a:avLst/>
              </a:prstTxWarp>
              <a:spAutoFit/>
            </a:bodyPr>
            <a:lstStyle/>
            <a:p>
              <a:pPr algn="l" fontAlgn="auto">
                <a:lnSpc>
                  <a:spcPct val="90000"/>
                </a:lnSpc>
                <a:spcBef>
                  <a:spcPts val="0"/>
                </a:spcBef>
                <a:spcAft>
                  <a:spcPts val="0"/>
                </a:spcAft>
              </a:pPr>
              <a:r>
                <a:rPr lang="de-CH" sz="2200" dirty="0" smtClean="0">
                  <a:solidFill>
                    <a:srgbClr val="C7EEF0"/>
                  </a:solidFill>
                  <a:effectLst>
                    <a:outerShdw blurRad="50800" dist="38100" dir="2700000">
                      <a:srgbClr val="000000"/>
                    </a:outerShdw>
                  </a:effectLst>
                  <a:latin typeface="Constantia"/>
                </a:rPr>
                <a:t>LHC accelerator</a:t>
              </a:r>
              <a:endParaRPr lang="de-CH" sz="2200" dirty="0">
                <a:solidFill>
                  <a:srgbClr val="C7EEF0"/>
                </a:solidFill>
                <a:effectLst>
                  <a:outerShdw blurRad="50800" dist="38100" dir="2700000">
                    <a:srgbClr val="000000"/>
                  </a:outerShdw>
                </a:effectLst>
                <a:latin typeface="Constantia"/>
              </a:endParaRPr>
            </a:p>
          </p:txBody>
        </p:sp>
        <p:pic>
          <p:nvPicPr>
            <p:cNvPr id="33812" name="Picture 7" descr="interconnect"/>
            <p:cNvPicPr>
              <a:picLocks noChangeAspect="1" noChangeArrowheads="1"/>
            </p:cNvPicPr>
            <p:nvPr/>
          </p:nvPicPr>
          <p:blipFill>
            <a:blip r:embed="rId5" cstate="print"/>
            <a:srcRect/>
            <a:stretch>
              <a:fillRect/>
            </a:stretch>
          </p:blipFill>
          <p:spPr bwMode="auto">
            <a:xfrm>
              <a:off x="144" y="1814"/>
              <a:ext cx="1488" cy="970"/>
            </a:xfrm>
            <a:prstGeom prst="rect">
              <a:avLst/>
            </a:prstGeom>
            <a:noFill/>
            <a:ln w="9525">
              <a:noFill/>
              <a:miter lim="800000"/>
              <a:headEnd/>
              <a:tailEnd/>
            </a:ln>
            <a:effectLst>
              <a:outerShdw blurRad="50800" dist="38100" dir="2700000">
                <a:srgbClr val="000000"/>
              </a:outerShdw>
            </a:effectLst>
          </p:spPr>
        </p:pic>
        <p:pic>
          <p:nvPicPr>
            <p:cNvPr id="12341" name="Picture 9"/>
            <p:cNvPicPr>
              <a:picLocks noChangeAspect="1"/>
            </p:cNvPicPr>
            <p:nvPr/>
          </p:nvPicPr>
          <p:blipFill>
            <a:blip r:embed="rId6" cstate="print"/>
            <a:srcRect/>
            <a:stretch>
              <a:fillRect/>
            </a:stretch>
          </p:blipFill>
          <p:spPr bwMode="auto">
            <a:xfrm>
              <a:off x="162" y="1326"/>
              <a:ext cx="432" cy="432"/>
            </a:xfrm>
            <a:prstGeom prst="rect">
              <a:avLst/>
            </a:prstGeom>
            <a:noFill/>
            <a:ln w="9525">
              <a:noFill/>
              <a:miter lim="800000"/>
              <a:headEnd/>
              <a:tailEnd/>
            </a:ln>
            <a:effectLst>
              <a:outerShdw blurRad="63500" dist="38099" dir="2700000" algn="ctr" rotWithShape="0">
                <a:srgbClr val="000000">
                  <a:alpha val="74998"/>
                </a:srgbClr>
              </a:outerShdw>
            </a:effectLst>
          </p:spPr>
        </p:pic>
      </p:grpSp>
      <p:grpSp>
        <p:nvGrpSpPr>
          <p:cNvPr id="58" name="Group 52"/>
          <p:cNvGrpSpPr>
            <a:grpSpLocks/>
          </p:cNvGrpSpPr>
          <p:nvPr/>
        </p:nvGrpSpPr>
        <p:grpSpPr bwMode="auto">
          <a:xfrm>
            <a:off x="1539876" y="713581"/>
            <a:ext cx="4495800" cy="4572000"/>
            <a:chOff x="2514600" y="914400"/>
            <a:chExt cx="4495800" cy="4572000"/>
          </a:xfrm>
        </p:grpSpPr>
        <p:pic>
          <p:nvPicPr>
            <p:cNvPr id="61" name="Picture 53"/>
            <p:cNvPicPr>
              <a:picLocks noChangeAspect="1" noChangeArrowheads="1"/>
            </p:cNvPicPr>
            <p:nvPr/>
          </p:nvPicPr>
          <p:blipFill>
            <a:blip r:embed="rId7" cstate="print">
              <a:lum bright="-11000" contrast="3000"/>
            </a:blip>
            <a:srcRect/>
            <a:stretch>
              <a:fillRect/>
            </a:stretch>
          </p:blipFill>
          <p:spPr bwMode="auto">
            <a:xfrm>
              <a:off x="4305300" y="914400"/>
              <a:ext cx="2705100" cy="4572000"/>
            </a:xfrm>
            <a:prstGeom prst="rect">
              <a:avLst/>
            </a:prstGeom>
            <a:noFill/>
            <a:ln w="9525">
              <a:solidFill>
                <a:schemeClr val="tx1"/>
              </a:solidFill>
              <a:miter lim="800000"/>
              <a:headEnd/>
              <a:tailEnd/>
            </a:ln>
            <a:effectLst>
              <a:outerShdw blurRad="63500" dist="101600" dir="2700000" algn="ctr" rotWithShape="0">
                <a:schemeClr val="tx1">
                  <a:alpha val="74997"/>
                </a:schemeClr>
              </a:outerShdw>
            </a:effectLst>
          </p:spPr>
        </p:pic>
        <p:sp>
          <p:nvSpPr>
            <p:cNvPr id="68" name="Line 54"/>
            <p:cNvSpPr>
              <a:spLocks noChangeShapeType="1"/>
            </p:cNvSpPr>
            <p:nvPr/>
          </p:nvSpPr>
          <p:spPr bwMode="auto">
            <a:xfrm flipH="1" flipV="1">
              <a:off x="3352799" y="2209800"/>
              <a:ext cx="928205" cy="3248988"/>
            </a:xfrm>
            <a:prstGeom prst="line">
              <a:avLst/>
            </a:prstGeom>
            <a:noFill/>
            <a:ln w="19050">
              <a:solidFill>
                <a:schemeClr val="bg2"/>
              </a:solidFill>
              <a:prstDash val="dash"/>
              <a:round/>
              <a:headEnd/>
              <a:tailEnd/>
            </a:ln>
            <a:effectLst>
              <a:outerShdw blurRad="63500" dist="38099" dir="2700000" algn="ctr" rotWithShape="0">
                <a:schemeClr val="tx1"/>
              </a:outerShdw>
            </a:effectLst>
          </p:spPr>
          <p:txBody>
            <a:bodyPr wrap="none" anchor="ctr">
              <a:prstTxWarp prst="textNoShape">
                <a:avLst/>
              </a:prstTxWarp>
            </a:bodyPr>
            <a:lstStyle/>
            <a:p>
              <a:pPr algn="l" fontAlgn="auto">
                <a:spcBef>
                  <a:spcPts val="0"/>
                </a:spcBef>
                <a:spcAft>
                  <a:spcPts val="0"/>
                </a:spcAft>
                <a:defRPr/>
              </a:pPr>
              <a:endParaRPr lang="en-US">
                <a:solidFill>
                  <a:prstClr val="black"/>
                </a:solidFill>
                <a:latin typeface="Constantia"/>
              </a:endParaRPr>
            </a:p>
          </p:txBody>
        </p:sp>
        <p:sp>
          <p:nvSpPr>
            <p:cNvPr id="69" name="Line 55"/>
            <p:cNvSpPr>
              <a:spLocks noChangeShapeType="1"/>
            </p:cNvSpPr>
            <p:nvPr/>
          </p:nvSpPr>
          <p:spPr bwMode="auto">
            <a:xfrm flipV="1">
              <a:off x="2514600" y="914400"/>
              <a:ext cx="1752600" cy="579438"/>
            </a:xfrm>
            <a:prstGeom prst="line">
              <a:avLst/>
            </a:prstGeom>
            <a:noFill/>
            <a:ln w="19050">
              <a:solidFill>
                <a:schemeClr val="bg2"/>
              </a:solidFill>
              <a:prstDash val="dash"/>
              <a:round/>
              <a:headEnd/>
              <a:tailEnd/>
            </a:ln>
            <a:effectLst>
              <a:outerShdw blurRad="63500" dist="38099" dir="2700000" algn="ctr" rotWithShape="0">
                <a:schemeClr val="tx1"/>
              </a:outerShdw>
            </a:effectLst>
          </p:spPr>
          <p:txBody>
            <a:bodyPr wrap="none" anchor="ctr">
              <a:prstTxWarp prst="textNoShape">
                <a:avLst/>
              </a:prstTxWarp>
            </a:bodyPr>
            <a:lstStyle/>
            <a:p>
              <a:pPr algn="l" fontAlgn="auto">
                <a:spcBef>
                  <a:spcPts val="0"/>
                </a:spcBef>
                <a:spcAft>
                  <a:spcPts val="0"/>
                </a:spcAft>
                <a:defRPr/>
              </a:pPr>
              <a:endParaRPr lang="en-US">
                <a:solidFill>
                  <a:prstClr val="black"/>
                </a:solidFill>
                <a:latin typeface="Constantia"/>
              </a:endParaRPr>
            </a:p>
          </p:txBody>
        </p:sp>
      </p:grpSp>
      <p:sp>
        <p:nvSpPr>
          <p:cNvPr id="36" name="TextBox 35"/>
          <p:cNvSpPr txBox="1"/>
          <p:nvPr/>
        </p:nvSpPr>
        <p:spPr>
          <a:xfrm>
            <a:off x="5105400" y="4771072"/>
            <a:ext cx="4038600" cy="1631216"/>
          </a:xfrm>
          <a:prstGeom prst="rect">
            <a:avLst/>
          </a:prstGeom>
          <a:solidFill>
            <a:srgbClr val="C00000"/>
          </a:solidFill>
          <a:ln w="28575">
            <a:solidFill>
              <a:srgbClr val="FFFF00"/>
            </a:solidFill>
          </a:ln>
        </p:spPr>
        <p:txBody>
          <a:bodyPr wrap="square" rtlCol="0">
            <a:spAutoFit/>
          </a:bodyPr>
          <a:lstStyle/>
          <a:p>
            <a:pPr algn="l" eaLnBrk="1" fontAlgn="auto" hangingPunct="1">
              <a:spcBef>
                <a:spcPts val="0"/>
              </a:spcBef>
              <a:spcAft>
                <a:spcPts val="0"/>
              </a:spcAft>
            </a:pPr>
            <a:r>
              <a:rPr lang="en-US" sz="2000" dirty="0" smtClean="0">
                <a:solidFill>
                  <a:srgbClr val="FFFF00"/>
                </a:solidFill>
                <a:latin typeface="Calibri"/>
              </a:rPr>
              <a:t>The  Higgs-Boson (</a:t>
            </a:r>
            <a:r>
              <a:rPr lang="en-US" sz="2000" dirty="0" err="1" smtClean="0">
                <a:solidFill>
                  <a:srgbClr val="FFFF00"/>
                </a:solidFill>
                <a:latin typeface="Calibri"/>
              </a:rPr>
              <a:t>namend</a:t>
            </a:r>
            <a:r>
              <a:rPr lang="en-US" sz="2000" dirty="0" smtClean="0">
                <a:solidFill>
                  <a:srgbClr val="FFFF00"/>
                </a:solidFill>
                <a:latin typeface="Calibri"/>
              </a:rPr>
              <a:t> after Peter Higgs ) is considered  to “communicate” the mass of elementary particles  –  it is part of the physical </a:t>
            </a:r>
            <a:r>
              <a:rPr lang="en-US" sz="2000" i="1" dirty="0" err="1" smtClean="0">
                <a:solidFill>
                  <a:srgbClr val="FFFF00"/>
                </a:solidFill>
                <a:latin typeface="Calibri"/>
              </a:rPr>
              <a:t>Standardmodel</a:t>
            </a:r>
            <a:r>
              <a:rPr lang="en-US" sz="2000" dirty="0" smtClean="0">
                <a:solidFill>
                  <a:srgbClr val="FFFF00"/>
                </a:solidFill>
                <a:latin typeface="Calibri"/>
              </a:rPr>
              <a:t>.</a:t>
            </a:r>
            <a:endParaRPr lang="en-US" sz="2000" dirty="0">
              <a:solidFill>
                <a:srgbClr val="FFFF00"/>
              </a:solidFill>
              <a:latin typeface="Calibri"/>
            </a:endParaRPr>
          </a:p>
        </p:txBody>
      </p:sp>
      <p:sp>
        <p:nvSpPr>
          <p:cNvPr id="5" name="Footer Placeholder 4"/>
          <p:cNvSpPr>
            <a:spLocks noGrp="1"/>
          </p:cNvSpPr>
          <p:nvPr>
            <p:ph type="ftr" sz="quarter" idx="11"/>
          </p:nvPr>
        </p:nvSpPr>
        <p:spPr/>
        <p:txBody>
          <a:bodyPr/>
          <a:lstStyle/>
          <a:p>
            <a:r>
              <a:rPr lang="en-US" sz="1000" dirty="0" smtClean="0">
                <a:solidFill>
                  <a:srgbClr val="04617B">
                    <a:shade val="90000"/>
                  </a:srgbClr>
                </a:solidFill>
              </a:rPr>
              <a:t>Caspers Stockholm 2014 </a:t>
            </a:r>
            <a:r>
              <a:rPr lang="en-US" sz="1000" dirty="0" err="1" smtClean="0">
                <a:solidFill>
                  <a:srgbClr val="04617B">
                    <a:shade val="90000"/>
                  </a:srgbClr>
                </a:solidFill>
              </a:rPr>
              <a:t>el.mag</a:t>
            </a:r>
            <a:r>
              <a:rPr lang="en-US" sz="1000" dirty="0" smtClean="0">
                <a:solidFill>
                  <a:srgbClr val="04617B">
                    <a:shade val="90000"/>
                  </a:srgbClr>
                </a:solidFill>
              </a:rPr>
              <a:t> </a:t>
            </a:r>
            <a:r>
              <a:rPr lang="en-US" sz="1000" dirty="0" err="1" smtClean="0">
                <a:solidFill>
                  <a:srgbClr val="04617B">
                    <a:shade val="90000"/>
                  </a:srgbClr>
                </a:solidFill>
              </a:rPr>
              <a:t>PU+kicker</a:t>
            </a:r>
            <a:r>
              <a:rPr lang="en-US" sz="1000" dirty="0" smtClean="0">
                <a:solidFill>
                  <a:srgbClr val="04617B">
                    <a:shade val="90000"/>
                  </a:srgbClr>
                </a:solidFill>
              </a:rPr>
              <a:t> structures</a:t>
            </a:r>
            <a:endParaRPr lang="en-US" sz="1000" dirty="0">
              <a:solidFill>
                <a:srgbClr val="04617B">
                  <a:shade val="90000"/>
                </a:srgbClr>
              </a:solidFill>
            </a:endParaRPr>
          </a:p>
        </p:txBody>
      </p:sp>
      <p:sp>
        <p:nvSpPr>
          <p:cNvPr id="2" name="Slide Number Placeholder 1"/>
          <p:cNvSpPr>
            <a:spLocks noGrp="1"/>
          </p:cNvSpPr>
          <p:nvPr>
            <p:ph type="sldNum" sz="quarter" idx="12"/>
          </p:nvPr>
        </p:nvSpPr>
        <p:spPr/>
        <p:txBody>
          <a:bodyPr/>
          <a:lstStyle/>
          <a:p>
            <a:fld id="{A4EE08C6-ED86-4DC0-BD6F-9C9F72BEAB90}" type="slidenum">
              <a:rPr lang="en-US" smtClean="0">
                <a:solidFill>
                  <a:srgbClr val="04617B">
                    <a:shade val="90000"/>
                  </a:srgbClr>
                </a:solidFill>
              </a:rPr>
              <a:pPr/>
              <a:t>5</a:t>
            </a:fld>
            <a:endParaRPr lang="en-US">
              <a:solidFill>
                <a:srgbClr val="04617B">
                  <a:shade val="90000"/>
                </a:srgbClr>
              </a:solidFill>
            </a:endParaRPr>
          </a:p>
        </p:txBody>
      </p:sp>
    </p:spTree>
    <p:extLst>
      <p:ext uri="{BB962C8B-B14F-4D97-AF65-F5344CB8AC3E}">
        <p14:creationId xmlns:p14="http://schemas.microsoft.com/office/powerpoint/2010/main" val="25029341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94"/>
                                        </p:tgtEl>
                                        <p:attrNameLst>
                                          <p:attrName>style.visibility</p:attrName>
                                        </p:attrNameLst>
                                      </p:cBhvr>
                                      <p:to>
                                        <p:strVal val="visible"/>
                                      </p:to>
                                    </p:set>
                                    <p:animEffect transition="in" filter="fade">
                                      <p:cBhvr>
                                        <p:cTn id="7" dur="1000"/>
                                        <p:tgtEl>
                                          <p:spTgt spid="2869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500" fill="hold"/>
                                        <p:tgtEl>
                                          <p:spTgt spid="36"/>
                                        </p:tgtEl>
                                        <p:attrNameLst>
                                          <p:attrName>ppt_x</p:attrName>
                                        </p:attrNameLst>
                                      </p:cBhvr>
                                      <p:tavLst>
                                        <p:tav tm="0">
                                          <p:val>
                                            <p:strVal val="#ppt_x"/>
                                          </p:val>
                                        </p:tav>
                                        <p:tav tm="100000">
                                          <p:val>
                                            <p:strVal val="#ppt_x"/>
                                          </p:val>
                                        </p:tav>
                                      </p:tavLst>
                                    </p:anim>
                                    <p:anim calcmode="lin" valueType="num">
                                      <p:cBhvr additive="base">
                                        <p:cTn id="2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9" descr="0606052-mod.jpg.tif"/>
          <p:cNvPicPr>
            <a:picLocks/>
          </p:cNvPicPr>
          <p:nvPr/>
        </p:nvPicPr>
        <p:blipFill>
          <a:blip r:embed="rId2" cstate="print"/>
          <a:srcRect l="3170" r="262"/>
          <a:stretch>
            <a:fillRect/>
          </a:stretch>
        </p:blipFill>
        <p:spPr>
          <a:xfrm>
            <a:off x="152400" y="1143000"/>
            <a:ext cx="8839200" cy="5410200"/>
          </a:xfrm>
          <a:prstGeom prst="rect">
            <a:avLst/>
          </a:prstGeom>
        </p:spPr>
      </p:pic>
      <p:sp>
        <p:nvSpPr>
          <p:cNvPr id="6" name="TextBox 5"/>
          <p:cNvSpPr txBox="1"/>
          <p:nvPr/>
        </p:nvSpPr>
        <p:spPr>
          <a:xfrm>
            <a:off x="1017213" y="349409"/>
            <a:ext cx="6673623" cy="646331"/>
          </a:xfrm>
          <a:prstGeom prst="rect">
            <a:avLst/>
          </a:prstGeom>
          <a:noFill/>
        </p:spPr>
        <p:txBody>
          <a:bodyPr wrap="none" rtlCol="0">
            <a:spAutoFit/>
          </a:bodyPr>
          <a:lstStyle/>
          <a:p>
            <a:r>
              <a:rPr lang="en-US" sz="3600" dirty="0" smtClean="0"/>
              <a:t>The CERN accelerator complex</a:t>
            </a:r>
            <a:endParaRPr lang="en-GB" sz="3600" dirty="0"/>
          </a:p>
        </p:txBody>
      </p:sp>
      <p:sp>
        <p:nvSpPr>
          <p:cNvPr id="7" name="Footer Placeholder 6"/>
          <p:cNvSpPr>
            <a:spLocks noGrp="1"/>
          </p:cNvSpPr>
          <p:nvPr>
            <p:ph type="ftr" sz="quarter" idx="11"/>
          </p:nvPr>
        </p:nvSpPr>
        <p:spPr/>
        <p:txBody>
          <a:bodyPr/>
          <a:lstStyle/>
          <a:p>
            <a:r>
              <a:rPr lang="en-US" sz="1000" dirty="0" smtClean="0">
                <a:solidFill>
                  <a:srgbClr val="04617B">
                    <a:shade val="90000"/>
                  </a:srgbClr>
                </a:solidFill>
              </a:rPr>
              <a:t>Caspers Stockholm 2014 </a:t>
            </a:r>
            <a:r>
              <a:rPr lang="en-US" sz="1000" dirty="0" err="1" smtClean="0">
                <a:solidFill>
                  <a:srgbClr val="04617B">
                    <a:shade val="90000"/>
                  </a:srgbClr>
                </a:solidFill>
              </a:rPr>
              <a:t>el.mag</a:t>
            </a:r>
            <a:r>
              <a:rPr lang="en-US" sz="1000" dirty="0" smtClean="0">
                <a:solidFill>
                  <a:srgbClr val="04617B">
                    <a:shade val="90000"/>
                  </a:srgbClr>
                </a:solidFill>
              </a:rPr>
              <a:t> </a:t>
            </a:r>
            <a:r>
              <a:rPr lang="en-US" sz="1000" dirty="0" err="1" smtClean="0">
                <a:solidFill>
                  <a:srgbClr val="04617B">
                    <a:shade val="90000"/>
                  </a:srgbClr>
                </a:solidFill>
              </a:rPr>
              <a:t>PU+kicker</a:t>
            </a:r>
            <a:r>
              <a:rPr lang="en-US" sz="1000" dirty="0" smtClean="0">
                <a:solidFill>
                  <a:srgbClr val="04617B">
                    <a:shade val="90000"/>
                  </a:srgbClr>
                </a:solidFill>
              </a:rPr>
              <a:t> structures</a:t>
            </a:r>
            <a:endParaRPr lang="en-US" sz="1000" dirty="0">
              <a:solidFill>
                <a:srgbClr val="04617B">
                  <a:shade val="90000"/>
                </a:srgbClr>
              </a:solidFill>
            </a:endParaRPr>
          </a:p>
        </p:txBody>
      </p:sp>
      <p:sp>
        <p:nvSpPr>
          <p:cNvPr id="2" name="Slide Number Placeholder 1"/>
          <p:cNvSpPr>
            <a:spLocks noGrp="1"/>
          </p:cNvSpPr>
          <p:nvPr>
            <p:ph type="sldNum" sz="quarter" idx="12"/>
          </p:nvPr>
        </p:nvSpPr>
        <p:spPr/>
        <p:txBody>
          <a:bodyPr/>
          <a:lstStyle/>
          <a:p>
            <a:fld id="{A4EE08C6-ED86-4DC0-BD6F-9C9F72BEAB90}" type="slidenum">
              <a:rPr lang="en-US" smtClean="0">
                <a:solidFill>
                  <a:srgbClr val="04617B">
                    <a:shade val="90000"/>
                  </a:srgbClr>
                </a:solidFill>
              </a:rPr>
              <a:pPr/>
              <a:t>6</a:t>
            </a:fld>
            <a:endParaRPr lang="en-US">
              <a:solidFill>
                <a:srgbClr val="04617B">
                  <a:shade val="90000"/>
                </a:srgbClr>
              </a:solidFill>
            </a:endParaRPr>
          </a:p>
        </p:txBody>
      </p:sp>
    </p:spTree>
    <p:extLst>
      <p:ext uri="{BB962C8B-B14F-4D97-AF65-F5344CB8AC3E}">
        <p14:creationId xmlns:p14="http://schemas.microsoft.com/office/powerpoint/2010/main" val="7726848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p:txBody>
          <a:bodyPr/>
          <a:lstStyle/>
          <a:p>
            <a:pPr eaLnBrk="1" hangingPunct="1">
              <a:defRPr/>
            </a:pPr>
            <a:r>
              <a:rPr lang="en-US" sz="3200" smtClean="0"/>
              <a:t>Measuring Beam Position – The Principle</a:t>
            </a:r>
          </a:p>
        </p:txBody>
      </p:sp>
      <p:sp>
        <p:nvSpPr>
          <p:cNvPr id="184" name="Footer Placeholder 2"/>
          <p:cNvSpPr>
            <a:spLocks noGrp="1"/>
          </p:cNvSpPr>
          <p:nvPr>
            <p:ph type="ftr" sz="quarter" idx="10"/>
          </p:nvPr>
        </p:nvSpPr>
        <p:spPr/>
        <p:txBody>
          <a:bodyPr/>
          <a:lstStyle/>
          <a:p>
            <a:pPr algn="ctr">
              <a:defRPr/>
            </a:pPr>
            <a:r>
              <a:rPr lang="en-US" smtClean="0"/>
              <a:t>Caspers Stockholm 2014 el.mag PU+kicker structures</a:t>
            </a:r>
            <a:endParaRPr lang="en-US" dirty="0"/>
          </a:p>
        </p:txBody>
      </p:sp>
      <p:sp>
        <p:nvSpPr>
          <p:cNvPr id="204803" name="Rectangle 3"/>
          <p:cNvSpPr>
            <a:spLocks noChangeArrowheads="1"/>
          </p:cNvSpPr>
          <p:nvPr/>
        </p:nvSpPr>
        <p:spPr bwMode="auto">
          <a:xfrm>
            <a:off x="134938" y="2989263"/>
            <a:ext cx="8902700" cy="3055937"/>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04804" name="Rectangle 4"/>
          <p:cNvSpPr>
            <a:spLocks noChangeArrowheads="1"/>
          </p:cNvSpPr>
          <p:nvPr/>
        </p:nvSpPr>
        <p:spPr bwMode="auto">
          <a:xfrm>
            <a:off x="136525" y="2989263"/>
            <a:ext cx="8894763" cy="4730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2700000" algn="ctr" rotWithShape="0">
              <a:schemeClr val="bg2">
                <a:alpha val="50000"/>
              </a:schemeClr>
            </a:outerShdw>
          </a:effectLst>
        </p:spPr>
        <p:txBody>
          <a:bodyPr wrap="none" lIns="46800" tIns="36000" rIns="72000" bIns="36000" anchor="ctr"/>
          <a:lstStyle/>
          <a:p>
            <a:pPr>
              <a:defRPr/>
            </a:pPr>
            <a:endParaRPr lang="en-US">
              <a:latin typeface="Arial" pitchFamily="34" charset="0"/>
            </a:endParaRPr>
          </a:p>
        </p:txBody>
      </p:sp>
      <p:sp>
        <p:nvSpPr>
          <p:cNvPr id="204808" name="Rectangle 8"/>
          <p:cNvSpPr>
            <a:spLocks noChangeArrowheads="1"/>
          </p:cNvSpPr>
          <p:nvPr/>
        </p:nvSpPr>
        <p:spPr bwMode="auto">
          <a:xfrm flipV="1">
            <a:off x="134938" y="5572125"/>
            <a:ext cx="8896350" cy="4730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4822" name="Oval 22"/>
          <p:cNvSpPr>
            <a:spLocks noChangeArrowheads="1"/>
          </p:cNvSpPr>
          <p:nvPr/>
        </p:nvSpPr>
        <p:spPr bwMode="auto">
          <a:xfrm>
            <a:off x="204788" y="308927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776" name="Oval 23"/>
          <p:cNvSpPr>
            <a:spLocks noChangeArrowheads="1"/>
          </p:cNvSpPr>
          <p:nvPr/>
        </p:nvSpPr>
        <p:spPr bwMode="auto">
          <a:xfrm>
            <a:off x="854075" y="33020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777" name="Oval 24"/>
          <p:cNvSpPr>
            <a:spLocks noChangeArrowheads="1"/>
          </p:cNvSpPr>
          <p:nvPr/>
        </p:nvSpPr>
        <p:spPr bwMode="auto">
          <a:xfrm>
            <a:off x="1260475" y="33035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778" name="Oval 25"/>
          <p:cNvSpPr>
            <a:spLocks noChangeArrowheads="1"/>
          </p:cNvSpPr>
          <p:nvPr/>
        </p:nvSpPr>
        <p:spPr bwMode="auto">
          <a:xfrm>
            <a:off x="1639888" y="330517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779" name="Oval 26"/>
          <p:cNvSpPr>
            <a:spLocks noChangeArrowheads="1"/>
          </p:cNvSpPr>
          <p:nvPr/>
        </p:nvSpPr>
        <p:spPr bwMode="auto">
          <a:xfrm>
            <a:off x="2466975" y="33004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828" name="Oval 28"/>
          <p:cNvSpPr>
            <a:spLocks noChangeArrowheads="1"/>
          </p:cNvSpPr>
          <p:nvPr/>
        </p:nvSpPr>
        <p:spPr bwMode="auto">
          <a:xfrm>
            <a:off x="142875" y="327183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32781" name="Oval 29"/>
          <p:cNvSpPr>
            <a:spLocks noChangeArrowheads="1"/>
          </p:cNvSpPr>
          <p:nvPr/>
        </p:nvSpPr>
        <p:spPr bwMode="auto">
          <a:xfrm>
            <a:off x="360363" y="30083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dirty="0"/>
              <a:t>+</a:t>
            </a:r>
          </a:p>
        </p:txBody>
      </p:sp>
      <p:sp>
        <p:nvSpPr>
          <p:cNvPr id="32782" name="Oval 30"/>
          <p:cNvSpPr>
            <a:spLocks noChangeArrowheads="1"/>
          </p:cNvSpPr>
          <p:nvPr/>
        </p:nvSpPr>
        <p:spPr bwMode="auto">
          <a:xfrm>
            <a:off x="2136775" y="299720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32783" name="Oval 31"/>
          <p:cNvSpPr>
            <a:spLocks noChangeArrowheads="1"/>
          </p:cNvSpPr>
          <p:nvPr/>
        </p:nvSpPr>
        <p:spPr bwMode="auto">
          <a:xfrm>
            <a:off x="3014663" y="30083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grpSp>
        <p:nvGrpSpPr>
          <p:cNvPr id="2" name="Group 38"/>
          <p:cNvGrpSpPr>
            <a:grpSpLocks/>
          </p:cNvGrpSpPr>
          <p:nvPr/>
        </p:nvGrpSpPr>
        <p:grpSpPr bwMode="auto">
          <a:xfrm>
            <a:off x="-3498850" y="3986213"/>
            <a:ext cx="3394075" cy="698500"/>
            <a:chOff x="1722" y="11792"/>
            <a:chExt cx="3025" cy="772"/>
          </a:xfrm>
        </p:grpSpPr>
        <p:grpSp>
          <p:nvGrpSpPr>
            <p:cNvPr id="3" name="Group 39"/>
            <p:cNvGrpSpPr>
              <a:grpSpLocks/>
            </p:cNvGrpSpPr>
            <p:nvPr/>
          </p:nvGrpSpPr>
          <p:grpSpPr bwMode="auto">
            <a:xfrm>
              <a:off x="2010" y="11792"/>
              <a:ext cx="2737" cy="772"/>
              <a:chOff x="2010" y="11792"/>
              <a:chExt cx="2737" cy="772"/>
            </a:xfrm>
          </p:grpSpPr>
          <p:sp>
            <p:nvSpPr>
              <p:cNvPr id="204840" name="Freeform 40"/>
              <p:cNvSpPr>
                <a:spLocks/>
              </p:cNvSpPr>
              <p:nvPr/>
            </p:nvSpPr>
            <p:spPr bwMode="auto">
              <a:xfrm>
                <a:off x="2011" y="11792"/>
                <a:ext cx="2736" cy="768"/>
              </a:xfrm>
              <a:custGeom>
                <a:avLst/>
                <a:gdLst/>
                <a:ahLst/>
                <a:cxnLst>
                  <a:cxn ang="0">
                    <a:pos x="0" y="1218"/>
                  </a:cxn>
                  <a:cxn ang="0">
                    <a:pos x="1776" y="786"/>
                  </a:cxn>
                  <a:cxn ang="0">
                    <a:pos x="4028" y="0"/>
                  </a:cxn>
                  <a:cxn ang="0">
                    <a:pos x="6336" y="786"/>
                  </a:cxn>
                  <a:cxn ang="0">
                    <a:pos x="8112" y="1218"/>
                  </a:cxn>
                  <a:cxn ang="0">
                    <a:pos x="6339" y="1648"/>
                  </a:cxn>
                  <a:cxn ang="0">
                    <a:pos x="4028" y="2428"/>
                  </a:cxn>
                  <a:cxn ang="0">
                    <a:pos x="1776" y="1650"/>
                  </a:cxn>
                  <a:cxn ang="0">
                    <a:pos x="0" y="1218"/>
                  </a:cxn>
                </a:cxnLst>
                <a:rect l="0" t="0" r="r" b="b"/>
                <a:pathLst>
                  <a:path w="8112" h="2428">
                    <a:moveTo>
                      <a:pt x="0" y="1218"/>
                    </a:moveTo>
                    <a:cubicBezTo>
                      <a:pt x="156" y="1188"/>
                      <a:pt x="856" y="1130"/>
                      <a:pt x="1776" y="786"/>
                    </a:cubicBezTo>
                    <a:cubicBezTo>
                      <a:pt x="2696" y="442"/>
                      <a:pt x="3268" y="0"/>
                      <a:pt x="4028" y="0"/>
                    </a:cubicBezTo>
                    <a:cubicBezTo>
                      <a:pt x="4788" y="0"/>
                      <a:pt x="5690" y="547"/>
                      <a:pt x="6336" y="786"/>
                    </a:cubicBezTo>
                    <a:cubicBezTo>
                      <a:pt x="6982" y="1025"/>
                      <a:pt x="7979" y="1218"/>
                      <a:pt x="8112" y="1218"/>
                    </a:cubicBezTo>
                    <a:cubicBezTo>
                      <a:pt x="7972" y="1254"/>
                      <a:pt x="7019" y="1448"/>
                      <a:pt x="6339" y="1648"/>
                    </a:cubicBezTo>
                    <a:cubicBezTo>
                      <a:pt x="5658" y="1850"/>
                      <a:pt x="4788" y="2428"/>
                      <a:pt x="4028" y="2428"/>
                    </a:cubicBezTo>
                    <a:cubicBezTo>
                      <a:pt x="3268" y="2428"/>
                      <a:pt x="2447" y="1852"/>
                      <a:pt x="1776" y="1650"/>
                    </a:cubicBezTo>
                    <a:cubicBezTo>
                      <a:pt x="1228" y="1385"/>
                      <a:pt x="149" y="1247"/>
                      <a:pt x="0" y="1218"/>
                    </a:cubicBezTo>
                    <a:close/>
                  </a:path>
                </a:pathLst>
              </a:custGeom>
              <a:gradFill rotWithShape="1">
                <a:gsLst>
                  <a:gs pos="0">
                    <a:srgbClr val="4D0808"/>
                  </a:gs>
                  <a:gs pos="30000">
                    <a:srgbClr val="FF0300"/>
                  </a:gs>
                  <a:gs pos="55000">
                    <a:srgbClr val="FF7A00"/>
                  </a:gs>
                  <a:gs pos="100000">
                    <a:srgbClr val="FFF200"/>
                  </a:gs>
                </a:gsLst>
                <a:path path="rect">
                  <a:fillToRect l="50000" t="50000" r="50000" b="50000"/>
                </a:path>
              </a:gradFill>
              <a:ln w="9525">
                <a:noFill/>
                <a:round/>
                <a:headEnd/>
                <a:tailEnd/>
              </a:ln>
              <a:effectLst>
                <a:outerShdw dist="35921" dir="2700000" algn="ctr" rotWithShape="0">
                  <a:srgbClr val="808080">
                    <a:alpha val="50000"/>
                  </a:srgbClr>
                </a:outerShdw>
              </a:effectLst>
            </p:spPr>
            <p:txBody>
              <a:bodyPr lIns="36000" tIns="21600"/>
              <a:lstStyle/>
              <a:p>
                <a:pPr>
                  <a:defRPr/>
                </a:pPr>
                <a:endParaRPr lang="en-US">
                  <a:latin typeface="Arial" pitchFamily="34" charset="0"/>
                </a:endParaRPr>
              </a:p>
            </p:txBody>
          </p:sp>
          <p:sp>
            <p:nvSpPr>
              <p:cNvPr id="204841" name="Oval 41"/>
              <p:cNvSpPr>
                <a:spLocks noChangeAspect="1" noChangeArrowheads="1"/>
              </p:cNvSpPr>
              <p:nvPr/>
            </p:nvSpPr>
            <p:spPr bwMode="auto">
              <a:xfrm>
                <a:off x="2578"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42" name="Oval 42"/>
              <p:cNvSpPr>
                <a:spLocks noChangeAspect="1" noChangeArrowheads="1"/>
              </p:cNvSpPr>
              <p:nvPr/>
            </p:nvSpPr>
            <p:spPr bwMode="auto">
              <a:xfrm>
                <a:off x="2528"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43" name="Oval 43"/>
              <p:cNvSpPr>
                <a:spLocks noChangeAspect="1" noChangeArrowheads="1"/>
              </p:cNvSpPr>
              <p:nvPr/>
            </p:nvSpPr>
            <p:spPr bwMode="auto">
              <a:xfrm>
                <a:off x="2804" y="1218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44" name="Oval 44"/>
              <p:cNvSpPr>
                <a:spLocks noChangeAspect="1" noChangeArrowheads="1"/>
              </p:cNvSpPr>
              <p:nvPr/>
            </p:nvSpPr>
            <p:spPr bwMode="auto">
              <a:xfrm>
                <a:off x="2885"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45" name="Oval 45"/>
              <p:cNvSpPr>
                <a:spLocks noChangeAspect="1" noChangeArrowheads="1"/>
              </p:cNvSpPr>
              <p:nvPr/>
            </p:nvSpPr>
            <p:spPr bwMode="auto">
              <a:xfrm>
                <a:off x="2902"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46" name="Oval 46"/>
              <p:cNvSpPr>
                <a:spLocks noChangeAspect="1" noChangeArrowheads="1"/>
              </p:cNvSpPr>
              <p:nvPr/>
            </p:nvSpPr>
            <p:spPr bwMode="auto">
              <a:xfrm>
                <a:off x="2998"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47" name="Oval 47"/>
              <p:cNvSpPr>
                <a:spLocks noChangeAspect="1" noChangeArrowheads="1"/>
              </p:cNvSpPr>
              <p:nvPr/>
            </p:nvSpPr>
            <p:spPr bwMode="auto">
              <a:xfrm>
                <a:off x="3079"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48" name="Oval 48"/>
              <p:cNvSpPr>
                <a:spLocks noChangeAspect="1" noChangeArrowheads="1"/>
              </p:cNvSpPr>
              <p:nvPr/>
            </p:nvSpPr>
            <p:spPr bwMode="auto">
              <a:xfrm>
                <a:off x="3161"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49" name="Oval 49"/>
              <p:cNvSpPr>
                <a:spLocks noChangeAspect="1" noChangeArrowheads="1"/>
              </p:cNvSpPr>
              <p:nvPr/>
            </p:nvSpPr>
            <p:spPr bwMode="auto">
              <a:xfrm>
                <a:off x="3290" y="118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0" name="Oval 50"/>
              <p:cNvSpPr>
                <a:spLocks noChangeAspect="1" noChangeArrowheads="1"/>
              </p:cNvSpPr>
              <p:nvPr/>
            </p:nvSpPr>
            <p:spPr bwMode="auto">
              <a:xfrm>
                <a:off x="3209"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1" name="Oval 51"/>
              <p:cNvSpPr>
                <a:spLocks noChangeAspect="1" noChangeArrowheads="1"/>
              </p:cNvSpPr>
              <p:nvPr/>
            </p:nvSpPr>
            <p:spPr bwMode="auto">
              <a:xfrm>
                <a:off x="246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2" name="Oval 52"/>
              <p:cNvSpPr>
                <a:spLocks noChangeAspect="1" noChangeArrowheads="1"/>
              </p:cNvSpPr>
              <p:nvPr/>
            </p:nvSpPr>
            <p:spPr bwMode="auto">
              <a:xfrm>
                <a:off x="2772"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3" name="Oval 53"/>
              <p:cNvSpPr>
                <a:spLocks noChangeAspect="1" noChangeArrowheads="1"/>
              </p:cNvSpPr>
              <p:nvPr/>
            </p:nvSpPr>
            <p:spPr bwMode="auto">
              <a:xfrm>
                <a:off x="2837" y="12278"/>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4" name="Oval 54"/>
              <p:cNvSpPr>
                <a:spLocks noChangeAspect="1" noChangeArrowheads="1"/>
              </p:cNvSpPr>
              <p:nvPr/>
            </p:nvSpPr>
            <p:spPr bwMode="auto">
              <a:xfrm>
                <a:off x="2707"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5" name="Oval 55"/>
              <p:cNvSpPr>
                <a:spLocks noChangeAspect="1" noChangeArrowheads="1"/>
              </p:cNvSpPr>
              <p:nvPr/>
            </p:nvSpPr>
            <p:spPr bwMode="auto">
              <a:xfrm>
                <a:off x="2998"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6" name="Oval 56"/>
              <p:cNvSpPr>
                <a:spLocks noChangeAspect="1" noChangeArrowheads="1"/>
              </p:cNvSpPr>
              <p:nvPr/>
            </p:nvSpPr>
            <p:spPr bwMode="auto">
              <a:xfrm>
                <a:off x="3031"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7" name="Oval 57"/>
              <p:cNvSpPr>
                <a:spLocks noChangeAspect="1" noChangeArrowheads="1"/>
              </p:cNvSpPr>
              <p:nvPr/>
            </p:nvSpPr>
            <p:spPr bwMode="auto">
              <a:xfrm>
                <a:off x="3096" y="119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8" name="Oval 58"/>
              <p:cNvSpPr>
                <a:spLocks noChangeAspect="1" noChangeArrowheads="1"/>
              </p:cNvSpPr>
              <p:nvPr/>
            </p:nvSpPr>
            <p:spPr bwMode="auto">
              <a:xfrm>
                <a:off x="3242"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59" name="Oval 59"/>
              <p:cNvSpPr>
                <a:spLocks noChangeAspect="1" noChangeArrowheads="1"/>
              </p:cNvSpPr>
              <p:nvPr/>
            </p:nvSpPr>
            <p:spPr bwMode="auto">
              <a:xfrm>
                <a:off x="3242"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0" name="Oval 60"/>
              <p:cNvSpPr>
                <a:spLocks noChangeAspect="1" noChangeArrowheads="1"/>
              </p:cNvSpPr>
              <p:nvPr/>
            </p:nvSpPr>
            <p:spPr bwMode="auto">
              <a:xfrm>
                <a:off x="2415"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1" name="Oval 61"/>
              <p:cNvSpPr>
                <a:spLocks noChangeAspect="1" noChangeArrowheads="1"/>
              </p:cNvSpPr>
              <p:nvPr/>
            </p:nvSpPr>
            <p:spPr bwMode="auto">
              <a:xfrm>
                <a:off x="2204"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2" name="Oval 62"/>
              <p:cNvSpPr>
                <a:spLocks noChangeAspect="1" noChangeArrowheads="1"/>
              </p:cNvSpPr>
              <p:nvPr/>
            </p:nvSpPr>
            <p:spPr bwMode="auto">
              <a:xfrm>
                <a:off x="277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3" name="Oval 63"/>
              <p:cNvSpPr>
                <a:spLocks noChangeAspect="1" noChangeArrowheads="1"/>
              </p:cNvSpPr>
              <p:nvPr/>
            </p:nvSpPr>
            <p:spPr bwMode="auto">
              <a:xfrm>
                <a:off x="2933"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4" name="Oval 64"/>
              <p:cNvSpPr>
                <a:spLocks noChangeAspect="1" noChangeArrowheads="1"/>
              </p:cNvSpPr>
              <p:nvPr/>
            </p:nvSpPr>
            <p:spPr bwMode="auto">
              <a:xfrm>
                <a:off x="2983"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5" name="Oval 65"/>
              <p:cNvSpPr>
                <a:spLocks noChangeAspect="1" noChangeArrowheads="1"/>
              </p:cNvSpPr>
              <p:nvPr/>
            </p:nvSpPr>
            <p:spPr bwMode="auto">
              <a:xfrm>
                <a:off x="3079" y="1239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6" name="Oval 66"/>
              <p:cNvSpPr>
                <a:spLocks noChangeAspect="1" noChangeArrowheads="1"/>
              </p:cNvSpPr>
              <p:nvPr/>
            </p:nvSpPr>
            <p:spPr bwMode="auto">
              <a:xfrm>
                <a:off x="3192" y="12141"/>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7" name="Oval 67"/>
              <p:cNvSpPr>
                <a:spLocks noChangeAspect="1" noChangeArrowheads="1"/>
              </p:cNvSpPr>
              <p:nvPr/>
            </p:nvSpPr>
            <p:spPr bwMode="auto">
              <a:xfrm>
                <a:off x="3209"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8" name="Oval 68"/>
              <p:cNvSpPr>
                <a:spLocks noChangeAspect="1" noChangeArrowheads="1"/>
              </p:cNvSpPr>
              <p:nvPr/>
            </p:nvSpPr>
            <p:spPr bwMode="auto">
              <a:xfrm>
                <a:off x="3387" y="11913"/>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69" name="Oval 69"/>
              <p:cNvSpPr>
                <a:spLocks noChangeAspect="1" noChangeArrowheads="1"/>
              </p:cNvSpPr>
              <p:nvPr/>
            </p:nvSpPr>
            <p:spPr bwMode="auto">
              <a:xfrm>
                <a:off x="3420"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0" name="Oval 70"/>
              <p:cNvSpPr>
                <a:spLocks noChangeAspect="1" noChangeArrowheads="1"/>
              </p:cNvSpPr>
              <p:nvPr/>
            </p:nvSpPr>
            <p:spPr bwMode="auto">
              <a:xfrm>
                <a:off x="2335" y="12125"/>
                <a:ext cx="76"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1" name="Oval 71"/>
              <p:cNvSpPr>
                <a:spLocks noChangeAspect="1" noChangeArrowheads="1"/>
              </p:cNvSpPr>
              <p:nvPr/>
            </p:nvSpPr>
            <p:spPr bwMode="auto">
              <a:xfrm>
                <a:off x="267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2" name="Oval 72"/>
              <p:cNvSpPr>
                <a:spLocks noChangeAspect="1" noChangeArrowheads="1"/>
              </p:cNvSpPr>
              <p:nvPr/>
            </p:nvSpPr>
            <p:spPr bwMode="auto">
              <a:xfrm>
                <a:off x="2674"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3" name="Oval 73"/>
              <p:cNvSpPr>
                <a:spLocks noChangeAspect="1" noChangeArrowheads="1"/>
              </p:cNvSpPr>
              <p:nvPr/>
            </p:nvSpPr>
            <p:spPr bwMode="auto">
              <a:xfrm>
                <a:off x="2950"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4" name="Oval 74"/>
              <p:cNvSpPr>
                <a:spLocks noChangeAspect="1" noChangeArrowheads="1"/>
              </p:cNvSpPr>
              <p:nvPr/>
            </p:nvSpPr>
            <p:spPr bwMode="auto">
              <a:xfrm>
                <a:off x="3096" y="12308"/>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5" name="Oval 75"/>
              <p:cNvSpPr>
                <a:spLocks noChangeAspect="1" noChangeArrowheads="1"/>
              </p:cNvSpPr>
              <p:nvPr/>
            </p:nvSpPr>
            <p:spPr bwMode="auto">
              <a:xfrm>
                <a:off x="314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6" name="Oval 76"/>
              <p:cNvSpPr>
                <a:spLocks noChangeAspect="1" noChangeArrowheads="1"/>
              </p:cNvSpPr>
              <p:nvPr/>
            </p:nvSpPr>
            <p:spPr bwMode="auto">
              <a:xfrm>
                <a:off x="3290"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7" name="Oval 77"/>
              <p:cNvSpPr>
                <a:spLocks noChangeAspect="1" noChangeArrowheads="1"/>
              </p:cNvSpPr>
              <p:nvPr/>
            </p:nvSpPr>
            <p:spPr bwMode="auto">
              <a:xfrm>
                <a:off x="3322" y="12217"/>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8" name="Oval 78"/>
              <p:cNvSpPr>
                <a:spLocks noChangeAspect="1" noChangeArrowheads="1"/>
              </p:cNvSpPr>
              <p:nvPr/>
            </p:nvSpPr>
            <p:spPr bwMode="auto">
              <a:xfrm>
                <a:off x="3420" y="12490"/>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79" name="Oval 79"/>
              <p:cNvSpPr>
                <a:spLocks noChangeAspect="1" noChangeArrowheads="1"/>
              </p:cNvSpPr>
              <p:nvPr/>
            </p:nvSpPr>
            <p:spPr bwMode="auto">
              <a:xfrm>
                <a:off x="3387"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0" name="Oval 80"/>
              <p:cNvSpPr>
                <a:spLocks noChangeAspect="1" noChangeArrowheads="1"/>
              </p:cNvSpPr>
              <p:nvPr/>
            </p:nvSpPr>
            <p:spPr bwMode="auto">
              <a:xfrm flipH="1">
                <a:off x="4149"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1" name="Oval 81"/>
              <p:cNvSpPr>
                <a:spLocks noChangeAspect="1" noChangeArrowheads="1"/>
              </p:cNvSpPr>
              <p:nvPr/>
            </p:nvSpPr>
            <p:spPr bwMode="auto">
              <a:xfrm flipH="1">
                <a:off x="4197"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2" name="Oval 82"/>
              <p:cNvSpPr>
                <a:spLocks noChangeAspect="1" noChangeArrowheads="1"/>
              </p:cNvSpPr>
              <p:nvPr/>
            </p:nvSpPr>
            <p:spPr bwMode="auto">
              <a:xfrm flipH="1">
                <a:off x="3921"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3" name="Oval 83"/>
              <p:cNvSpPr>
                <a:spLocks noChangeAspect="1" noChangeArrowheads="1"/>
              </p:cNvSpPr>
              <p:nvPr/>
            </p:nvSpPr>
            <p:spPr bwMode="auto">
              <a:xfrm flipH="1">
                <a:off x="3840"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4" name="Oval 84"/>
              <p:cNvSpPr>
                <a:spLocks noChangeAspect="1" noChangeArrowheads="1"/>
              </p:cNvSpPr>
              <p:nvPr/>
            </p:nvSpPr>
            <p:spPr bwMode="auto">
              <a:xfrm flipH="1">
                <a:off x="3825"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5" name="Oval 85"/>
              <p:cNvSpPr>
                <a:spLocks noChangeAspect="1" noChangeArrowheads="1"/>
              </p:cNvSpPr>
              <p:nvPr/>
            </p:nvSpPr>
            <p:spPr bwMode="auto">
              <a:xfrm flipH="1">
                <a:off x="3727"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6" name="Oval 86"/>
              <p:cNvSpPr>
                <a:spLocks noChangeAspect="1" noChangeArrowheads="1"/>
              </p:cNvSpPr>
              <p:nvPr/>
            </p:nvSpPr>
            <p:spPr bwMode="auto">
              <a:xfrm flipH="1">
                <a:off x="3646" y="12203"/>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7" name="Oval 87"/>
              <p:cNvSpPr>
                <a:spLocks noChangeAspect="1" noChangeArrowheads="1"/>
              </p:cNvSpPr>
              <p:nvPr/>
            </p:nvSpPr>
            <p:spPr bwMode="auto">
              <a:xfrm flipH="1">
                <a:off x="3566"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8" name="Oval 88"/>
              <p:cNvSpPr>
                <a:spLocks noChangeAspect="1" noChangeArrowheads="1"/>
              </p:cNvSpPr>
              <p:nvPr/>
            </p:nvSpPr>
            <p:spPr bwMode="auto">
              <a:xfrm flipH="1">
                <a:off x="3403" y="11822"/>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89" name="Oval 89"/>
              <p:cNvSpPr>
                <a:spLocks noChangeAspect="1" noChangeArrowheads="1"/>
              </p:cNvSpPr>
              <p:nvPr/>
            </p:nvSpPr>
            <p:spPr bwMode="auto">
              <a:xfrm flipH="1">
                <a:off x="3516"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0" name="Oval 90"/>
              <p:cNvSpPr>
                <a:spLocks noChangeAspect="1" noChangeArrowheads="1"/>
              </p:cNvSpPr>
              <p:nvPr/>
            </p:nvSpPr>
            <p:spPr bwMode="auto">
              <a:xfrm flipH="1">
                <a:off x="426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1" name="Oval 91"/>
              <p:cNvSpPr>
                <a:spLocks noChangeAspect="1" noChangeArrowheads="1"/>
              </p:cNvSpPr>
              <p:nvPr/>
            </p:nvSpPr>
            <p:spPr bwMode="auto">
              <a:xfrm flipH="1">
                <a:off x="3953"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2" name="Oval 92"/>
              <p:cNvSpPr>
                <a:spLocks noChangeAspect="1" noChangeArrowheads="1"/>
              </p:cNvSpPr>
              <p:nvPr/>
            </p:nvSpPr>
            <p:spPr bwMode="auto">
              <a:xfrm flipH="1">
                <a:off x="3890" y="12278"/>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3" name="Oval 93"/>
              <p:cNvSpPr>
                <a:spLocks noChangeAspect="1" noChangeArrowheads="1"/>
              </p:cNvSpPr>
              <p:nvPr/>
            </p:nvSpPr>
            <p:spPr bwMode="auto">
              <a:xfrm flipH="1">
                <a:off x="4018"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4" name="Oval 94"/>
              <p:cNvSpPr>
                <a:spLocks noChangeAspect="1" noChangeArrowheads="1"/>
              </p:cNvSpPr>
              <p:nvPr/>
            </p:nvSpPr>
            <p:spPr bwMode="auto">
              <a:xfrm flipH="1">
                <a:off x="3727"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5" name="Oval 95"/>
              <p:cNvSpPr>
                <a:spLocks noChangeAspect="1" noChangeArrowheads="1"/>
              </p:cNvSpPr>
              <p:nvPr/>
            </p:nvSpPr>
            <p:spPr bwMode="auto">
              <a:xfrm flipH="1">
                <a:off x="3694"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6" name="Oval 96"/>
              <p:cNvSpPr>
                <a:spLocks noChangeAspect="1" noChangeArrowheads="1"/>
              </p:cNvSpPr>
              <p:nvPr/>
            </p:nvSpPr>
            <p:spPr bwMode="auto">
              <a:xfrm flipH="1">
                <a:off x="3631" y="11945"/>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7" name="Oval 97"/>
              <p:cNvSpPr>
                <a:spLocks noChangeAspect="1" noChangeArrowheads="1"/>
              </p:cNvSpPr>
              <p:nvPr/>
            </p:nvSpPr>
            <p:spPr bwMode="auto">
              <a:xfrm flipH="1">
                <a:off x="3485"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8" name="Oval 98"/>
              <p:cNvSpPr>
                <a:spLocks noChangeAspect="1" noChangeArrowheads="1"/>
              </p:cNvSpPr>
              <p:nvPr/>
            </p:nvSpPr>
            <p:spPr bwMode="auto">
              <a:xfrm flipH="1">
                <a:off x="3485"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899" name="Oval 99"/>
              <p:cNvSpPr>
                <a:spLocks noChangeAspect="1" noChangeArrowheads="1"/>
              </p:cNvSpPr>
              <p:nvPr/>
            </p:nvSpPr>
            <p:spPr bwMode="auto">
              <a:xfrm flipH="1">
                <a:off x="3355" y="1232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0" name="Oval 100"/>
              <p:cNvSpPr>
                <a:spLocks noChangeAspect="1" noChangeArrowheads="1"/>
              </p:cNvSpPr>
              <p:nvPr/>
            </p:nvSpPr>
            <p:spPr bwMode="auto">
              <a:xfrm flipH="1">
                <a:off x="4310"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1" name="Oval 101"/>
              <p:cNvSpPr>
                <a:spLocks noChangeAspect="1" noChangeArrowheads="1"/>
              </p:cNvSpPr>
              <p:nvPr/>
            </p:nvSpPr>
            <p:spPr bwMode="auto">
              <a:xfrm flipH="1">
                <a:off x="4506"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2" name="Oval 102"/>
              <p:cNvSpPr>
                <a:spLocks noChangeAspect="1" noChangeArrowheads="1"/>
              </p:cNvSpPr>
              <p:nvPr/>
            </p:nvSpPr>
            <p:spPr bwMode="auto">
              <a:xfrm flipH="1">
                <a:off x="395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dirty="0">
                    <a:solidFill>
                      <a:schemeClr val="bg1"/>
                    </a:solidFill>
                    <a:latin typeface="Arial" pitchFamily="34" charset="0"/>
                  </a:rPr>
                  <a:t>+</a:t>
                </a:r>
              </a:p>
            </p:txBody>
          </p:sp>
          <p:sp>
            <p:nvSpPr>
              <p:cNvPr id="204903" name="Oval 103"/>
              <p:cNvSpPr>
                <a:spLocks noChangeAspect="1" noChangeArrowheads="1"/>
              </p:cNvSpPr>
              <p:nvPr/>
            </p:nvSpPr>
            <p:spPr bwMode="auto">
              <a:xfrm flipH="1">
                <a:off x="3791" y="12187"/>
                <a:ext cx="79"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4" name="Oval 104"/>
              <p:cNvSpPr>
                <a:spLocks noChangeAspect="1" noChangeArrowheads="1"/>
              </p:cNvSpPr>
              <p:nvPr/>
            </p:nvSpPr>
            <p:spPr bwMode="auto">
              <a:xfrm flipH="1">
                <a:off x="3744"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5" name="Oval 105"/>
              <p:cNvSpPr>
                <a:spLocks noChangeAspect="1" noChangeArrowheads="1"/>
              </p:cNvSpPr>
              <p:nvPr/>
            </p:nvSpPr>
            <p:spPr bwMode="auto">
              <a:xfrm flipH="1">
                <a:off x="3646"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6" name="Oval 106"/>
              <p:cNvSpPr>
                <a:spLocks noChangeAspect="1" noChangeArrowheads="1"/>
              </p:cNvSpPr>
              <p:nvPr/>
            </p:nvSpPr>
            <p:spPr bwMode="auto">
              <a:xfrm flipH="1">
                <a:off x="3532" y="12141"/>
                <a:ext cx="79"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7" name="Oval 107"/>
              <p:cNvSpPr>
                <a:spLocks noChangeAspect="1" noChangeArrowheads="1"/>
              </p:cNvSpPr>
              <p:nvPr/>
            </p:nvSpPr>
            <p:spPr bwMode="auto">
              <a:xfrm flipH="1">
                <a:off x="3516"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8" name="Oval 108"/>
              <p:cNvSpPr>
                <a:spLocks noChangeAspect="1" noChangeArrowheads="1"/>
              </p:cNvSpPr>
              <p:nvPr/>
            </p:nvSpPr>
            <p:spPr bwMode="auto">
              <a:xfrm flipH="1">
                <a:off x="3338" y="1198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09" name="Oval 109"/>
              <p:cNvSpPr>
                <a:spLocks noChangeAspect="1" noChangeArrowheads="1"/>
              </p:cNvSpPr>
              <p:nvPr/>
            </p:nvSpPr>
            <p:spPr bwMode="auto">
              <a:xfrm flipH="1">
                <a:off x="4390"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10" name="Oval 110"/>
              <p:cNvSpPr>
                <a:spLocks noChangeAspect="1" noChangeArrowheads="1"/>
              </p:cNvSpPr>
              <p:nvPr/>
            </p:nvSpPr>
            <p:spPr bwMode="auto">
              <a:xfrm flipH="1">
                <a:off x="405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11" name="Oval 111"/>
              <p:cNvSpPr>
                <a:spLocks noChangeAspect="1" noChangeArrowheads="1"/>
              </p:cNvSpPr>
              <p:nvPr/>
            </p:nvSpPr>
            <p:spPr bwMode="auto">
              <a:xfrm flipH="1">
                <a:off x="4051"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dirty="0">
                    <a:solidFill>
                      <a:schemeClr val="bg1"/>
                    </a:solidFill>
                    <a:latin typeface="Arial" pitchFamily="34" charset="0"/>
                  </a:rPr>
                  <a:t>+</a:t>
                </a:r>
              </a:p>
            </p:txBody>
          </p:sp>
          <p:sp>
            <p:nvSpPr>
              <p:cNvPr id="204912" name="Oval 112"/>
              <p:cNvSpPr>
                <a:spLocks noChangeAspect="1" noChangeArrowheads="1"/>
              </p:cNvSpPr>
              <p:nvPr/>
            </p:nvSpPr>
            <p:spPr bwMode="auto">
              <a:xfrm flipH="1">
                <a:off x="3775"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dirty="0">
                    <a:solidFill>
                      <a:schemeClr val="bg1"/>
                    </a:solidFill>
                    <a:latin typeface="Arial" pitchFamily="34" charset="0"/>
                  </a:rPr>
                  <a:t>+</a:t>
                </a:r>
              </a:p>
            </p:txBody>
          </p:sp>
          <p:sp>
            <p:nvSpPr>
              <p:cNvPr id="204913" name="Oval 113"/>
              <p:cNvSpPr>
                <a:spLocks noChangeAspect="1" noChangeArrowheads="1"/>
              </p:cNvSpPr>
              <p:nvPr/>
            </p:nvSpPr>
            <p:spPr bwMode="auto">
              <a:xfrm flipH="1">
                <a:off x="3631" y="12308"/>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14" name="Oval 114"/>
              <p:cNvSpPr>
                <a:spLocks noChangeAspect="1" noChangeArrowheads="1"/>
              </p:cNvSpPr>
              <p:nvPr/>
            </p:nvSpPr>
            <p:spPr bwMode="auto">
              <a:xfrm flipH="1">
                <a:off x="358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15" name="Oval 115"/>
              <p:cNvSpPr>
                <a:spLocks noChangeAspect="1" noChangeArrowheads="1"/>
              </p:cNvSpPr>
              <p:nvPr/>
            </p:nvSpPr>
            <p:spPr bwMode="auto">
              <a:xfrm flipH="1">
                <a:off x="3403"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16" name="Oval 116"/>
              <p:cNvSpPr>
                <a:spLocks noChangeAspect="1" noChangeArrowheads="1"/>
              </p:cNvSpPr>
              <p:nvPr/>
            </p:nvSpPr>
            <p:spPr bwMode="auto">
              <a:xfrm flipH="1">
                <a:off x="3403"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sp>
            <p:nvSpPr>
              <p:cNvPr id="204917" name="Oval 117"/>
              <p:cNvSpPr>
                <a:spLocks noChangeAspect="1" noChangeArrowheads="1"/>
              </p:cNvSpPr>
              <p:nvPr/>
            </p:nvSpPr>
            <p:spPr bwMode="auto">
              <a:xfrm flipH="1">
                <a:off x="3307" y="1246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36000" tIns="21600" anchor="ctr"/>
              <a:lstStyle/>
              <a:p>
                <a:pPr defTabSz="4175125" eaLnBrk="1" hangingPunct="1">
                  <a:defRPr/>
                </a:pPr>
                <a:r>
                  <a:rPr lang="en-GB" sz="1200">
                    <a:solidFill>
                      <a:schemeClr val="bg1"/>
                    </a:solidFill>
                    <a:latin typeface="Arial" pitchFamily="34" charset="0"/>
                  </a:rPr>
                  <a:t>+</a:t>
                </a:r>
              </a:p>
            </p:txBody>
          </p:sp>
        </p:grpSp>
        <p:grpSp>
          <p:nvGrpSpPr>
            <p:cNvPr id="4" name="Group 118"/>
            <p:cNvGrpSpPr>
              <a:grpSpLocks/>
            </p:cNvGrpSpPr>
            <p:nvPr/>
          </p:nvGrpSpPr>
          <p:grpSpPr bwMode="auto">
            <a:xfrm>
              <a:off x="1722" y="11818"/>
              <a:ext cx="1200" cy="720"/>
              <a:chOff x="138" y="6320"/>
              <a:chExt cx="1200" cy="720"/>
            </a:xfrm>
          </p:grpSpPr>
          <p:grpSp>
            <p:nvGrpSpPr>
              <p:cNvPr id="5" name="Group 119"/>
              <p:cNvGrpSpPr>
                <a:grpSpLocks/>
              </p:cNvGrpSpPr>
              <p:nvPr/>
            </p:nvGrpSpPr>
            <p:grpSpPr bwMode="auto">
              <a:xfrm>
                <a:off x="138" y="6320"/>
                <a:ext cx="1200" cy="192"/>
                <a:chOff x="138" y="6320"/>
                <a:chExt cx="1200" cy="192"/>
              </a:xfrm>
            </p:grpSpPr>
            <p:sp>
              <p:nvSpPr>
                <p:cNvPr id="32872" name="Line 120"/>
                <p:cNvSpPr>
                  <a:spLocks noChangeShapeType="1"/>
                </p:cNvSpPr>
                <p:nvPr/>
              </p:nvSpPr>
              <p:spPr bwMode="auto">
                <a:xfrm flipH="1">
                  <a:off x="810" y="6320"/>
                  <a:ext cx="528" cy="0"/>
                </a:xfrm>
                <a:prstGeom prst="line">
                  <a:avLst/>
                </a:prstGeom>
                <a:noFill/>
                <a:ln w="9525">
                  <a:solidFill>
                    <a:schemeClr val="tx1"/>
                  </a:solidFill>
                  <a:round/>
                  <a:headEnd/>
                  <a:tailEnd/>
                </a:ln>
              </p:spPr>
              <p:txBody>
                <a:bodyPr lIns="36000" tIns="21600"/>
                <a:lstStyle/>
                <a:p>
                  <a:endParaRPr lang="en-US"/>
                </a:p>
              </p:txBody>
            </p:sp>
            <p:sp>
              <p:nvSpPr>
                <p:cNvPr id="32873" name="Line 121"/>
                <p:cNvSpPr>
                  <a:spLocks noChangeShapeType="1"/>
                </p:cNvSpPr>
                <p:nvPr/>
              </p:nvSpPr>
              <p:spPr bwMode="auto">
                <a:xfrm flipH="1">
                  <a:off x="474" y="6416"/>
                  <a:ext cx="624" cy="0"/>
                </a:xfrm>
                <a:prstGeom prst="line">
                  <a:avLst/>
                </a:prstGeom>
                <a:noFill/>
                <a:ln w="9525">
                  <a:solidFill>
                    <a:schemeClr val="tx1"/>
                  </a:solidFill>
                  <a:round/>
                  <a:headEnd/>
                  <a:tailEnd/>
                </a:ln>
              </p:spPr>
              <p:txBody>
                <a:bodyPr lIns="36000" tIns="21600"/>
                <a:lstStyle/>
                <a:p>
                  <a:endParaRPr lang="en-US"/>
                </a:p>
              </p:txBody>
            </p:sp>
            <p:sp>
              <p:nvSpPr>
                <p:cNvPr id="32874" name="Line 122"/>
                <p:cNvSpPr>
                  <a:spLocks noChangeShapeType="1"/>
                </p:cNvSpPr>
                <p:nvPr/>
              </p:nvSpPr>
              <p:spPr bwMode="auto">
                <a:xfrm flipH="1">
                  <a:off x="138" y="6512"/>
                  <a:ext cx="588" cy="0"/>
                </a:xfrm>
                <a:prstGeom prst="line">
                  <a:avLst/>
                </a:prstGeom>
                <a:noFill/>
                <a:ln w="9525">
                  <a:solidFill>
                    <a:schemeClr val="tx1"/>
                  </a:solidFill>
                  <a:round/>
                  <a:headEnd/>
                  <a:tailEnd/>
                </a:ln>
              </p:spPr>
              <p:txBody>
                <a:bodyPr lIns="36000" tIns="21600"/>
                <a:lstStyle/>
                <a:p>
                  <a:endParaRPr lang="en-US"/>
                </a:p>
              </p:txBody>
            </p:sp>
          </p:grpSp>
          <p:grpSp>
            <p:nvGrpSpPr>
              <p:cNvPr id="6" name="Group 123"/>
              <p:cNvGrpSpPr>
                <a:grpSpLocks/>
              </p:cNvGrpSpPr>
              <p:nvPr/>
            </p:nvGrpSpPr>
            <p:grpSpPr bwMode="auto">
              <a:xfrm flipV="1">
                <a:off x="138" y="6848"/>
                <a:ext cx="1200" cy="192"/>
                <a:chOff x="138" y="6320"/>
                <a:chExt cx="1200" cy="192"/>
              </a:xfrm>
            </p:grpSpPr>
            <p:sp>
              <p:nvSpPr>
                <p:cNvPr id="32869" name="Line 124"/>
                <p:cNvSpPr>
                  <a:spLocks noChangeShapeType="1"/>
                </p:cNvSpPr>
                <p:nvPr/>
              </p:nvSpPr>
              <p:spPr bwMode="auto">
                <a:xfrm flipH="1">
                  <a:off x="810" y="6320"/>
                  <a:ext cx="528" cy="0"/>
                </a:xfrm>
                <a:prstGeom prst="line">
                  <a:avLst/>
                </a:prstGeom>
                <a:noFill/>
                <a:ln w="9525">
                  <a:solidFill>
                    <a:schemeClr val="tx1"/>
                  </a:solidFill>
                  <a:round/>
                  <a:headEnd/>
                  <a:tailEnd/>
                </a:ln>
              </p:spPr>
              <p:txBody>
                <a:bodyPr lIns="36000" tIns="21600"/>
                <a:lstStyle/>
                <a:p>
                  <a:endParaRPr lang="en-US"/>
                </a:p>
              </p:txBody>
            </p:sp>
            <p:sp>
              <p:nvSpPr>
                <p:cNvPr id="32870" name="Line 125"/>
                <p:cNvSpPr>
                  <a:spLocks noChangeShapeType="1"/>
                </p:cNvSpPr>
                <p:nvPr/>
              </p:nvSpPr>
              <p:spPr bwMode="auto">
                <a:xfrm flipH="1">
                  <a:off x="474" y="6416"/>
                  <a:ext cx="624" cy="0"/>
                </a:xfrm>
                <a:prstGeom prst="line">
                  <a:avLst/>
                </a:prstGeom>
                <a:noFill/>
                <a:ln w="9525">
                  <a:solidFill>
                    <a:schemeClr val="tx1"/>
                  </a:solidFill>
                  <a:round/>
                  <a:headEnd/>
                  <a:tailEnd/>
                </a:ln>
              </p:spPr>
              <p:txBody>
                <a:bodyPr lIns="36000" tIns="21600"/>
                <a:lstStyle/>
                <a:p>
                  <a:endParaRPr lang="en-US"/>
                </a:p>
              </p:txBody>
            </p:sp>
            <p:sp>
              <p:nvSpPr>
                <p:cNvPr id="32871" name="Line 126"/>
                <p:cNvSpPr>
                  <a:spLocks noChangeShapeType="1"/>
                </p:cNvSpPr>
                <p:nvPr/>
              </p:nvSpPr>
              <p:spPr bwMode="auto">
                <a:xfrm flipH="1">
                  <a:off x="138" y="6512"/>
                  <a:ext cx="588" cy="0"/>
                </a:xfrm>
                <a:prstGeom prst="line">
                  <a:avLst/>
                </a:prstGeom>
                <a:noFill/>
                <a:ln w="9525">
                  <a:solidFill>
                    <a:schemeClr val="tx1"/>
                  </a:solidFill>
                  <a:round/>
                  <a:headEnd/>
                  <a:tailEnd/>
                </a:ln>
              </p:spPr>
              <p:txBody>
                <a:bodyPr lIns="36000" tIns="21600"/>
                <a:lstStyle/>
                <a:p>
                  <a:endParaRPr lang="en-US"/>
                </a:p>
              </p:txBody>
            </p:sp>
          </p:grpSp>
        </p:grpSp>
      </p:grpSp>
      <p:sp>
        <p:nvSpPr>
          <p:cNvPr id="204927" name="Oval 127"/>
          <p:cNvSpPr>
            <a:spLocks noChangeArrowheads="1"/>
          </p:cNvSpPr>
          <p:nvPr/>
        </p:nvSpPr>
        <p:spPr bwMode="auto">
          <a:xfrm>
            <a:off x="622300" y="317500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28" name="Oval 128"/>
          <p:cNvSpPr>
            <a:spLocks noChangeArrowheads="1"/>
          </p:cNvSpPr>
          <p:nvPr/>
        </p:nvSpPr>
        <p:spPr bwMode="auto">
          <a:xfrm>
            <a:off x="400050" y="322103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29" name="Oval 129"/>
          <p:cNvSpPr>
            <a:spLocks noChangeArrowheads="1"/>
          </p:cNvSpPr>
          <p:nvPr/>
        </p:nvSpPr>
        <p:spPr bwMode="auto">
          <a:xfrm>
            <a:off x="874713" y="310356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30" name="Oval 130"/>
          <p:cNvSpPr>
            <a:spLocks noChangeArrowheads="1"/>
          </p:cNvSpPr>
          <p:nvPr/>
        </p:nvSpPr>
        <p:spPr bwMode="auto">
          <a:xfrm>
            <a:off x="1046163" y="33004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31" name="Oval 131"/>
          <p:cNvSpPr>
            <a:spLocks noChangeArrowheads="1"/>
          </p:cNvSpPr>
          <p:nvPr/>
        </p:nvSpPr>
        <p:spPr bwMode="auto">
          <a:xfrm>
            <a:off x="1241425" y="31654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32" name="Oval 132"/>
          <p:cNvSpPr>
            <a:spLocks noChangeArrowheads="1"/>
          </p:cNvSpPr>
          <p:nvPr/>
        </p:nvSpPr>
        <p:spPr bwMode="auto">
          <a:xfrm>
            <a:off x="1060450" y="30797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33" name="Oval 133"/>
          <p:cNvSpPr>
            <a:spLocks noChangeArrowheads="1"/>
          </p:cNvSpPr>
          <p:nvPr/>
        </p:nvSpPr>
        <p:spPr bwMode="auto">
          <a:xfrm>
            <a:off x="1425575" y="30861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34" name="Oval 134"/>
          <p:cNvSpPr>
            <a:spLocks noChangeArrowheads="1"/>
          </p:cNvSpPr>
          <p:nvPr/>
        </p:nvSpPr>
        <p:spPr bwMode="auto">
          <a:xfrm>
            <a:off x="1463675" y="322738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35" name="Oval 135"/>
          <p:cNvSpPr>
            <a:spLocks noChangeArrowheads="1"/>
          </p:cNvSpPr>
          <p:nvPr/>
        </p:nvSpPr>
        <p:spPr bwMode="auto">
          <a:xfrm>
            <a:off x="1817688" y="31432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36" name="Oval 136"/>
          <p:cNvSpPr>
            <a:spLocks noChangeArrowheads="1"/>
          </p:cNvSpPr>
          <p:nvPr/>
        </p:nvSpPr>
        <p:spPr bwMode="auto">
          <a:xfrm>
            <a:off x="1677988" y="30956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37" name="Oval 137"/>
          <p:cNvSpPr>
            <a:spLocks noChangeArrowheads="1"/>
          </p:cNvSpPr>
          <p:nvPr/>
        </p:nvSpPr>
        <p:spPr bwMode="auto">
          <a:xfrm>
            <a:off x="1919288" y="32877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38" name="Oval 138"/>
          <p:cNvSpPr>
            <a:spLocks noChangeArrowheads="1"/>
          </p:cNvSpPr>
          <p:nvPr/>
        </p:nvSpPr>
        <p:spPr bwMode="auto">
          <a:xfrm>
            <a:off x="1970088" y="300831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39" name="Oval 139"/>
          <p:cNvSpPr>
            <a:spLocks noChangeArrowheads="1"/>
          </p:cNvSpPr>
          <p:nvPr/>
        </p:nvSpPr>
        <p:spPr bwMode="auto">
          <a:xfrm>
            <a:off x="2135188" y="32194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40" name="Oval 140"/>
          <p:cNvSpPr>
            <a:spLocks noChangeArrowheads="1"/>
          </p:cNvSpPr>
          <p:nvPr/>
        </p:nvSpPr>
        <p:spPr bwMode="auto">
          <a:xfrm>
            <a:off x="2314575" y="325120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41" name="Oval 141"/>
          <p:cNvSpPr>
            <a:spLocks noChangeArrowheads="1"/>
          </p:cNvSpPr>
          <p:nvPr/>
        </p:nvSpPr>
        <p:spPr bwMode="auto">
          <a:xfrm>
            <a:off x="2314575" y="30480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42" name="Oval 142"/>
          <p:cNvSpPr>
            <a:spLocks noChangeArrowheads="1"/>
          </p:cNvSpPr>
          <p:nvPr/>
        </p:nvSpPr>
        <p:spPr bwMode="auto">
          <a:xfrm>
            <a:off x="625475" y="30130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43" name="Oval 143"/>
          <p:cNvSpPr>
            <a:spLocks noChangeArrowheads="1"/>
          </p:cNvSpPr>
          <p:nvPr/>
        </p:nvSpPr>
        <p:spPr bwMode="auto">
          <a:xfrm>
            <a:off x="2484438" y="309086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44" name="Oval 144"/>
          <p:cNvSpPr>
            <a:spLocks noChangeArrowheads="1"/>
          </p:cNvSpPr>
          <p:nvPr/>
        </p:nvSpPr>
        <p:spPr bwMode="auto">
          <a:xfrm>
            <a:off x="2647950" y="328453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45" name="Oval 145"/>
          <p:cNvSpPr>
            <a:spLocks noChangeArrowheads="1"/>
          </p:cNvSpPr>
          <p:nvPr/>
        </p:nvSpPr>
        <p:spPr bwMode="auto">
          <a:xfrm>
            <a:off x="2681288" y="311150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46" name="Oval 146"/>
          <p:cNvSpPr>
            <a:spLocks noChangeArrowheads="1"/>
          </p:cNvSpPr>
          <p:nvPr/>
        </p:nvSpPr>
        <p:spPr bwMode="auto">
          <a:xfrm>
            <a:off x="2833688" y="317976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4947" name="Oval 147"/>
          <p:cNvSpPr>
            <a:spLocks noChangeArrowheads="1"/>
          </p:cNvSpPr>
          <p:nvPr/>
        </p:nvSpPr>
        <p:spPr bwMode="auto">
          <a:xfrm>
            <a:off x="3057525" y="32146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4948" name="Oval 148"/>
          <p:cNvSpPr>
            <a:spLocks noChangeArrowheads="1"/>
          </p:cNvSpPr>
          <p:nvPr/>
        </p:nvSpPr>
        <p:spPr bwMode="auto">
          <a:xfrm>
            <a:off x="2868613" y="301148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75" name="Oval 275"/>
          <p:cNvSpPr>
            <a:spLocks noChangeArrowheads="1"/>
          </p:cNvSpPr>
          <p:nvPr/>
        </p:nvSpPr>
        <p:spPr bwMode="auto">
          <a:xfrm>
            <a:off x="3267075" y="30876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808" name="Oval 276"/>
          <p:cNvSpPr>
            <a:spLocks noChangeArrowheads="1"/>
          </p:cNvSpPr>
          <p:nvPr/>
        </p:nvSpPr>
        <p:spPr bwMode="auto">
          <a:xfrm>
            <a:off x="3916363" y="330041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809" name="Oval 277"/>
          <p:cNvSpPr>
            <a:spLocks noChangeArrowheads="1"/>
          </p:cNvSpPr>
          <p:nvPr/>
        </p:nvSpPr>
        <p:spPr bwMode="auto">
          <a:xfrm>
            <a:off x="4322763" y="330200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810" name="Oval 278"/>
          <p:cNvSpPr>
            <a:spLocks noChangeArrowheads="1"/>
          </p:cNvSpPr>
          <p:nvPr/>
        </p:nvSpPr>
        <p:spPr bwMode="auto">
          <a:xfrm>
            <a:off x="4702175" y="33035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811" name="Oval 279"/>
          <p:cNvSpPr>
            <a:spLocks noChangeArrowheads="1"/>
          </p:cNvSpPr>
          <p:nvPr/>
        </p:nvSpPr>
        <p:spPr bwMode="auto">
          <a:xfrm>
            <a:off x="5529263" y="32988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80" name="Oval 280"/>
          <p:cNvSpPr>
            <a:spLocks noChangeArrowheads="1"/>
          </p:cNvSpPr>
          <p:nvPr/>
        </p:nvSpPr>
        <p:spPr bwMode="auto">
          <a:xfrm>
            <a:off x="3205163" y="32702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32813" name="Oval 281"/>
          <p:cNvSpPr>
            <a:spLocks noChangeArrowheads="1"/>
          </p:cNvSpPr>
          <p:nvPr/>
        </p:nvSpPr>
        <p:spPr bwMode="auto">
          <a:xfrm>
            <a:off x="3422650" y="300672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32814" name="Oval 282"/>
          <p:cNvSpPr>
            <a:spLocks noChangeArrowheads="1"/>
          </p:cNvSpPr>
          <p:nvPr/>
        </p:nvSpPr>
        <p:spPr bwMode="auto">
          <a:xfrm>
            <a:off x="5199063" y="29956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32815" name="Oval 283"/>
          <p:cNvSpPr>
            <a:spLocks noChangeArrowheads="1"/>
          </p:cNvSpPr>
          <p:nvPr/>
        </p:nvSpPr>
        <p:spPr bwMode="auto">
          <a:xfrm>
            <a:off x="6076950" y="300672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84" name="Oval 284"/>
          <p:cNvSpPr>
            <a:spLocks noChangeArrowheads="1"/>
          </p:cNvSpPr>
          <p:nvPr/>
        </p:nvSpPr>
        <p:spPr bwMode="auto">
          <a:xfrm>
            <a:off x="3684588" y="31734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85" name="Oval 285"/>
          <p:cNvSpPr>
            <a:spLocks noChangeArrowheads="1"/>
          </p:cNvSpPr>
          <p:nvPr/>
        </p:nvSpPr>
        <p:spPr bwMode="auto">
          <a:xfrm>
            <a:off x="3462338" y="32194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86" name="Oval 286"/>
          <p:cNvSpPr>
            <a:spLocks noChangeArrowheads="1"/>
          </p:cNvSpPr>
          <p:nvPr/>
        </p:nvSpPr>
        <p:spPr bwMode="auto">
          <a:xfrm>
            <a:off x="3937000" y="31019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87" name="Oval 287"/>
          <p:cNvSpPr>
            <a:spLocks noChangeArrowheads="1"/>
          </p:cNvSpPr>
          <p:nvPr/>
        </p:nvSpPr>
        <p:spPr bwMode="auto">
          <a:xfrm>
            <a:off x="4108450" y="329882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88" name="Oval 288"/>
          <p:cNvSpPr>
            <a:spLocks noChangeArrowheads="1"/>
          </p:cNvSpPr>
          <p:nvPr/>
        </p:nvSpPr>
        <p:spPr bwMode="auto">
          <a:xfrm>
            <a:off x="4303713" y="31638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89" name="Oval 289"/>
          <p:cNvSpPr>
            <a:spLocks noChangeArrowheads="1"/>
          </p:cNvSpPr>
          <p:nvPr/>
        </p:nvSpPr>
        <p:spPr bwMode="auto">
          <a:xfrm>
            <a:off x="4122738" y="307816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90" name="Oval 290"/>
          <p:cNvSpPr>
            <a:spLocks noChangeArrowheads="1"/>
          </p:cNvSpPr>
          <p:nvPr/>
        </p:nvSpPr>
        <p:spPr bwMode="auto">
          <a:xfrm>
            <a:off x="4487863" y="308451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91" name="Oval 291"/>
          <p:cNvSpPr>
            <a:spLocks noChangeArrowheads="1"/>
          </p:cNvSpPr>
          <p:nvPr/>
        </p:nvSpPr>
        <p:spPr bwMode="auto">
          <a:xfrm>
            <a:off x="4525963" y="322580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92" name="Oval 292"/>
          <p:cNvSpPr>
            <a:spLocks noChangeArrowheads="1"/>
          </p:cNvSpPr>
          <p:nvPr/>
        </p:nvSpPr>
        <p:spPr bwMode="auto">
          <a:xfrm>
            <a:off x="4879975" y="31416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93" name="Oval 293"/>
          <p:cNvSpPr>
            <a:spLocks noChangeArrowheads="1"/>
          </p:cNvSpPr>
          <p:nvPr/>
        </p:nvSpPr>
        <p:spPr bwMode="auto">
          <a:xfrm>
            <a:off x="4740275" y="309403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94" name="Oval 294"/>
          <p:cNvSpPr>
            <a:spLocks noChangeArrowheads="1"/>
          </p:cNvSpPr>
          <p:nvPr/>
        </p:nvSpPr>
        <p:spPr bwMode="auto">
          <a:xfrm>
            <a:off x="4981575" y="328612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95" name="Oval 295"/>
          <p:cNvSpPr>
            <a:spLocks noChangeArrowheads="1"/>
          </p:cNvSpPr>
          <p:nvPr/>
        </p:nvSpPr>
        <p:spPr bwMode="auto">
          <a:xfrm>
            <a:off x="5032375" y="30067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96" name="Oval 296"/>
          <p:cNvSpPr>
            <a:spLocks noChangeArrowheads="1"/>
          </p:cNvSpPr>
          <p:nvPr/>
        </p:nvSpPr>
        <p:spPr bwMode="auto">
          <a:xfrm>
            <a:off x="5197475" y="32178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97" name="Oval 297"/>
          <p:cNvSpPr>
            <a:spLocks noChangeArrowheads="1"/>
          </p:cNvSpPr>
          <p:nvPr/>
        </p:nvSpPr>
        <p:spPr bwMode="auto">
          <a:xfrm>
            <a:off x="5376863" y="32496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098" name="Oval 298"/>
          <p:cNvSpPr>
            <a:spLocks noChangeArrowheads="1"/>
          </p:cNvSpPr>
          <p:nvPr/>
        </p:nvSpPr>
        <p:spPr bwMode="auto">
          <a:xfrm>
            <a:off x="5376863" y="304641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099" name="Oval 299"/>
          <p:cNvSpPr>
            <a:spLocks noChangeArrowheads="1"/>
          </p:cNvSpPr>
          <p:nvPr/>
        </p:nvSpPr>
        <p:spPr bwMode="auto">
          <a:xfrm>
            <a:off x="3687763" y="301148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00" name="Oval 300"/>
          <p:cNvSpPr>
            <a:spLocks noChangeArrowheads="1"/>
          </p:cNvSpPr>
          <p:nvPr/>
        </p:nvSpPr>
        <p:spPr bwMode="auto">
          <a:xfrm>
            <a:off x="5546725" y="30892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01" name="Oval 301"/>
          <p:cNvSpPr>
            <a:spLocks noChangeArrowheads="1"/>
          </p:cNvSpPr>
          <p:nvPr/>
        </p:nvSpPr>
        <p:spPr bwMode="auto">
          <a:xfrm>
            <a:off x="5710238" y="32829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02" name="Oval 302"/>
          <p:cNvSpPr>
            <a:spLocks noChangeArrowheads="1"/>
          </p:cNvSpPr>
          <p:nvPr/>
        </p:nvSpPr>
        <p:spPr bwMode="auto">
          <a:xfrm>
            <a:off x="5743575" y="31099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03" name="Oval 303"/>
          <p:cNvSpPr>
            <a:spLocks noChangeArrowheads="1"/>
          </p:cNvSpPr>
          <p:nvPr/>
        </p:nvSpPr>
        <p:spPr bwMode="auto">
          <a:xfrm>
            <a:off x="5895975" y="31781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04" name="Oval 304"/>
          <p:cNvSpPr>
            <a:spLocks noChangeArrowheads="1"/>
          </p:cNvSpPr>
          <p:nvPr/>
        </p:nvSpPr>
        <p:spPr bwMode="auto">
          <a:xfrm>
            <a:off x="6119813" y="321310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05" name="Oval 305"/>
          <p:cNvSpPr>
            <a:spLocks noChangeArrowheads="1"/>
          </p:cNvSpPr>
          <p:nvPr/>
        </p:nvSpPr>
        <p:spPr bwMode="auto">
          <a:xfrm>
            <a:off x="5930900" y="30099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06" name="Oval 306"/>
          <p:cNvSpPr>
            <a:spLocks noChangeArrowheads="1"/>
          </p:cNvSpPr>
          <p:nvPr/>
        </p:nvSpPr>
        <p:spPr bwMode="auto">
          <a:xfrm>
            <a:off x="6340475" y="30861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839" name="Oval 307"/>
          <p:cNvSpPr>
            <a:spLocks noChangeArrowheads="1"/>
          </p:cNvSpPr>
          <p:nvPr/>
        </p:nvSpPr>
        <p:spPr bwMode="auto">
          <a:xfrm>
            <a:off x="6989763" y="32988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840" name="Oval 308"/>
          <p:cNvSpPr>
            <a:spLocks noChangeArrowheads="1"/>
          </p:cNvSpPr>
          <p:nvPr/>
        </p:nvSpPr>
        <p:spPr bwMode="auto">
          <a:xfrm>
            <a:off x="7396163" y="330041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841" name="Oval 309"/>
          <p:cNvSpPr>
            <a:spLocks noChangeArrowheads="1"/>
          </p:cNvSpPr>
          <p:nvPr/>
        </p:nvSpPr>
        <p:spPr bwMode="auto">
          <a:xfrm>
            <a:off x="7775575" y="33020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32842" name="Oval 310"/>
          <p:cNvSpPr>
            <a:spLocks noChangeArrowheads="1"/>
          </p:cNvSpPr>
          <p:nvPr/>
        </p:nvSpPr>
        <p:spPr bwMode="auto">
          <a:xfrm>
            <a:off x="8602663" y="32972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dirty="0">
                <a:solidFill>
                  <a:schemeClr val="bg1"/>
                </a:solidFill>
              </a:rPr>
              <a:t>-</a:t>
            </a:r>
          </a:p>
        </p:txBody>
      </p:sp>
      <p:sp>
        <p:nvSpPr>
          <p:cNvPr id="205111" name="Oval 311"/>
          <p:cNvSpPr>
            <a:spLocks noChangeArrowheads="1"/>
          </p:cNvSpPr>
          <p:nvPr/>
        </p:nvSpPr>
        <p:spPr bwMode="auto">
          <a:xfrm>
            <a:off x="6278563" y="326866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32844" name="Oval 312"/>
          <p:cNvSpPr>
            <a:spLocks noChangeArrowheads="1"/>
          </p:cNvSpPr>
          <p:nvPr/>
        </p:nvSpPr>
        <p:spPr bwMode="auto">
          <a:xfrm>
            <a:off x="6496050" y="300513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32845" name="Oval 313"/>
          <p:cNvSpPr>
            <a:spLocks noChangeArrowheads="1"/>
          </p:cNvSpPr>
          <p:nvPr/>
        </p:nvSpPr>
        <p:spPr bwMode="auto">
          <a:xfrm>
            <a:off x="8272463" y="29940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15" name="Oval 315"/>
          <p:cNvSpPr>
            <a:spLocks noChangeArrowheads="1"/>
          </p:cNvSpPr>
          <p:nvPr/>
        </p:nvSpPr>
        <p:spPr bwMode="auto">
          <a:xfrm>
            <a:off x="6757988" y="31718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16" name="Oval 316"/>
          <p:cNvSpPr>
            <a:spLocks noChangeArrowheads="1"/>
          </p:cNvSpPr>
          <p:nvPr/>
        </p:nvSpPr>
        <p:spPr bwMode="auto">
          <a:xfrm>
            <a:off x="6535738" y="321786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17" name="Oval 317"/>
          <p:cNvSpPr>
            <a:spLocks noChangeArrowheads="1"/>
          </p:cNvSpPr>
          <p:nvPr/>
        </p:nvSpPr>
        <p:spPr bwMode="auto">
          <a:xfrm>
            <a:off x="7010400" y="310038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18" name="Oval 318"/>
          <p:cNvSpPr>
            <a:spLocks noChangeArrowheads="1"/>
          </p:cNvSpPr>
          <p:nvPr/>
        </p:nvSpPr>
        <p:spPr bwMode="auto">
          <a:xfrm>
            <a:off x="7181850" y="329723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19" name="Oval 319"/>
          <p:cNvSpPr>
            <a:spLocks noChangeArrowheads="1"/>
          </p:cNvSpPr>
          <p:nvPr/>
        </p:nvSpPr>
        <p:spPr bwMode="auto">
          <a:xfrm>
            <a:off x="7377113" y="316230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20" name="Oval 320"/>
          <p:cNvSpPr>
            <a:spLocks noChangeArrowheads="1"/>
          </p:cNvSpPr>
          <p:nvPr/>
        </p:nvSpPr>
        <p:spPr bwMode="auto">
          <a:xfrm>
            <a:off x="7196138" y="307657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21" name="Oval 321"/>
          <p:cNvSpPr>
            <a:spLocks noChangeArrowheads="1"/>
          </p:cNvSpPr>
          <p:nvPr/>
        </p:nvSpPr>
        <p:spPr bwMode="auto">
          <a:xfrm>
            <a:off x="7561263" y="30829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22" name="Oval 322"/>
          <p:cNvSpPr>
            <a:spLocks noChangeArrowheads="1"/>
          </p:cNvSpPr>
          <p:nvPr/>
        </p:nvSpPr>
        <p:spPr bwMode="auto">
          <a:xfrm>
            <a:off x="7599363" y="322421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23" name="Oval 323"/>
          <p:cNvSpPr>
            <a:spLocks noChangeArrowheads="1"/>
          </p:cNvSpPr>
          <p:nvPr/>
        </p:nvSpPr>
        <p:spPr bwMode="auto">
          <a:xfrm>
            <a:off x="7953375" y="31400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24" name="Oval 324"/>
          <p:cNvSpPr>
            <a:spLocks noChangeArrowheads="1"/>
          </p:cNvSpPr>
          <p:nvPr/>
        </p:nvSpPr>
        <p:spPr bwMode="auto">
          <a:xfrm>
            <a:off x="7813675" y="309245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25" name="Oval 325"/>
          <p:cNvSpPr>
            <a:spLocks noChangeArrowheads="1"/>
          </p:cNvSpPr>
          <p:nvPr/>
        </p:nvSpPr>
        <p:spPr bwMode="auto">
          <a:xfrm>
            <a:off x="8054975" y="328453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26" name="Oval 326"/>
          <p:cNvSpPr>
            <a:spLocks noChangeArrowheads="1"/>
          </p:cNvSpPr>
          <p:nvPr/>
        </p:nvSpPr>
        <p:spPr bwMode="auto">
          <a:xfrm>
            <a:off x="8105775" y="300513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27" name="Oval 327"/>
          <p:cNvSpPr>
            <a:spLocks noChangeArrowheads="1"/>
          </p:cNvSpPr>
          <p:nvPr/>
        </p:nvSpPr>
        <p:spPr bwMode="auto">
          <a:xfrm>
            <a:off x="8270875" y="32162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28" name="Oval 328"/>
          <p:cNvSpPr>
            <a:spLocks noChangeArrowheads="1"/>
          </p:cNvSpPr>
          <p:nvPr/>
        </p:nvSpPr>
        <p:spPr bwMode="auto">
          <a:xfrm>
            <a:off x="8450263" y="32480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29" name="Oval 329"/>
          <p:cNvSpPr>
            <a:spLocks noChangeArrowheads="1"/>
          </p:cNvSpPr>
          <p:nvPr/>
        </p:nvSpPr>
        <p:spPr bwMode="auto">
          <a:xfrm>
            <a:off x="8450263" y="30448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30" name="Oval 330"/>
          <p:cNvSpPr>
            <a:spLocks noChangeArrowheads="1"/>
          </p:cNvSpPr>
          <p:nvPr/>
        </p:nvSpPr>
        <p:spPr bwMode="auto">
          <a:xfrm>
            <a:off x="6761163" y="300990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
        <p:nvSpPr>
          <p:cNvPr id="205131" name="Oval 331"/>
          <p:cNvSpPr>
            <a:spLocks noChangeArrowheads="1"/>
          </p:cNvSpPr>
          <p:nvPr/>
        </p:nvSpPr>
        <p:spPr bwMode="auto">
          <a:xfrm>
            <a:off x="8620125" y="3087688"/>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32" name="Oval 332"/>
          <p:cNvSpPr>
            <a:spLocks noChangeArrowheads="1"/>
          </p:cNvSpPr>
          <p:nvPr/>
        </p:nvSpPr>
        <p:spPr bwMode="auto">
          <a:xfrm>
            <a:off x="8783638" y="3281363"/>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rIns="72000" bIns="36000" anchor="ctr"/>
          <a:lstStyle/>
          <a:p>
            <a:r>
              <a:rPr lang="en-US"/>
              <a:t>+</a:t>
            </a:r>
          </a:p>
        </p:txBody>
      </p:sp>
      <p:sp>
        <p:nvSpPr>
          <p:cNvPr id="205133" name="Oval 333"/>
          <p:cNvSpPr>
            <a:spLocks noChangeArrowheads="1"/>
          </p:cNvSpPr>
          <p:nvPr/>
        </p:nvSpPr>
        <p:spPr bwMode="auto">
          <a:xfrm>
            <a:off x="8816975" y="31083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rIns="72000" bIns="36000" anchor="ctr"/>
          <a:lstStyle/>
          <a:p>
            <a:r>
              <a:rPr lang="en-US">
                <a:solidFill>
                  <a:schemeClr val="bg1"/>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1.11111E-6 -3.05575E-6 L 1.39132 -3.05575E-6 " pathEditMode="relative" rAng="0" ptsTypes="AA">
                                      <p:cBhvr>
                                        <p:cTn id="6" dur="18000" fill="hold"/>
                                        <p:tgtEl>
                                          <p:spTgt spid="2"/>
                                        </p:tgtEl>
                                        <p:attrNameLst>
                                          <p:attrName>ppt_x</p:attrName>
                                          <p:attrName>ppt_y</p:attrName>
                                        </p:attrNameLst>
                                      </p:cBhvr>
                                      <p:rCtr x="696" y="0"/>
                                    </p:animMotion>
                                  </p:childTnLst>
                                </p:cTn>
                              </p:par>
                              <p:par>
                                <p:cTn id="7" presetID="64" presetClass="path" presetSubtype="0" fill="hold" grpId="0" nodeType="withEffect">
                                  <p:stCondLst>
                                    <p:cond delay="400"/>
                                  </p:stCondLst>
                                  <p:childTnLst>
                                    <p:animMotion origin="layout" path="M 5E-6 3.7037E-7 L 0.00105 -0.04097 " pathEditMode="relative" rAng="0" ptsTypes="AA">
                                      <p:cBhvr>
                                        <p:cTn id="8" dur="2000" fill="hold"/>
                                        <p:tgtEl>
                                          <p:spTgt spid="204828"/>
                                        </p:tgtEl>
                                        <p:attrNameLst>
                                          <p:attrName>ppt_x</p:attrName>
                                          <p:attrName>ppt_y</p:attrName>
                                        </p:attrNameLst>
                                      </p:cBhvr>
                                      <p:rCtr x="1" y="-21"/>
                                    </p:animMotion>
                                  </p:childTnLst>
                                </p:cTn>
                              </p:par>
                              <p:par>
                                <p:cTn id="9" presetID="42" presetClass="path" presetSubtype="0" accel="50000" decel="50000" fill="hold" grpId="0" nodeType="withEffect">
                                  <p:stCondLst>
                                    <p:cond delay="600"/>
                                  </p:stCondLst>
                                  <p:childTnLst>
                                    <p:animMotion origin="layout" path="M 4.16667E-6 4.44444E-6 L 4.16667E-6 0.03333 " pathEditMode="relative" rAng="0" ptsTypes="AA">
                                      <p:cBhvr>
                                        <p:cTn id="10" dur="2000" fill="hold"/>
                                        <p:tgtEl>
                                          <p:spTgt spid="204822"/>
                                        </p:tgtEl>
                                        <p:attrNameLst>
                                          <p:attrName>ppt_x</p:attrName>
                                          <p:attrName>ppt_y</p:attrName>
                                        </p:attrNameLst>
                                      </p:cBhvr>
                                      <p:rCtr x="0" y="17"/>
                                    </p:animMotion>
                                  </p:childTnLst>
                                </p:cTn>
                              </p:par>
                              <p:par>
                                <p:cTn id="11" presetID="42" presetClass="path" presetSubtype="0" accel="50000" decel="50000" fill="hold" grpId="0" nodeType="withEffect">
                                  <p:stCondLst>
                                    <p:cond delay="800"/>
                                  </p:stCondLst>
                                  <p:childTnLst>
                                    <p:animMotion origin="layout" path="M -2.5E-6 1.85185E-6 L -0.00052 0.01528 " pathEditMode="relative" rAng="0" ptsTypes="AA">
                                      <p:cBhvr>
                                        <p:cTn id="12" dur="2000" fill="hold"/>
                                        <p:tgtEl>
                                          <p:spTgt spid="204928"/>
                                        </p:tgtEl>
                                        <p:attrNameLst>
                                          <p:attrName>ppt_x</p:attrName>
                                          <p:attrName>ppt_y</p:attrName>
                                        </p:attrNameLst>
                                      </p:cBhvr>
                                      <p:rCtr x="0" y="8"/>
                                    </p:animMotion>
                                  </p:childTnLst>
                                </p:cTn>
                              </p:par>
                              <p:par>
                                <p:cTn id="13" presetID="64" presetClass="path" presetSubtype="0" fill="hold" grpId="0" nodeType="withEffect">
                                  <p:stCondLst>
                                    <p:cond delay="1000"/>
                                  </p:stCondLst>
                                  <p:childTnLst>
                                    <p:animMotion origin="layout" path="M -3.61111E-6 4.07407E-6 L -3.61111E-6 -0.02431 " pathEditMode="relative" rAng="0" ptsTypes="AA">
                                      <p:cBhvr>
                                        <p:cTn id="14" dur="2000" fill="hold"/>
                                        <p:tgtEl>
                                          <p:spTgt spid="204927"/>
                                        </p:tgtEl>
                                        <p:attrNameLst>
                                          <p:attrName>ppt_x</p:attrName>
                                          <p:attrName>ppt_y</p:attrName>
                                        </p:attrNameLst>
                                      </p:cBhvr>
                                      <p:rCtr x="0" y="-12"/>
                                    </p:animMotion>
                                  </p:childTnLst>
                                </p:cTn>
                              </p:par>
                              <p:par>
                                <p:cTn id="15" presetID="42" presetClass="path" presetSubtype="0" accel="50000" decel="50000" fill="hold" grpId="0" nodeType="withEffect">
                                  <p:stCondLst>
                                    <p:cond delay="1000"/>
                                  </p:stCondLst>
                                  <p:childTnLst>
                                    <p:animMotion origin="layout" path="M -3.61111E-6 -1.11022E-16 L -3.61111E-6 0.04444 " pathEditMode="relative" rAng="0" ptsTypes="AA">
                                      <p:cBhvr>
                                        <p:cTn id="16" dur="2000" fill="hold"/>
                                        <p:tgtEl>
                                          <p:spTgt spid="204942"/>
                                        </p:tgtEl>
                                        <p:attrNameLst>
                                          <p:attrName>ppt_x</p:attrName>
                                          <p:attrName>ppt_y</p:attrName>
                                        </p:attrNameLst>
                                      </p:cBhvr>
                                      <p:rCtr x="0" y="22"/>
                                    </p:animMotion>
                                  </p:childTnLst>
                                </p:cTn>
                              </p:par>
                              <p:par>
                                <p:cTn id="17" presetID="64" presetClass="path" presetSubtype="0" fill="hold" grpId="0" nodeType="withEffect">
                                  <p:stCondLst>
                                    <p:cond delay="1200"/>
                                  </p:stCondLst>
                                  <p:childTnLst>
                                    <p:animMotion origin="layout" path="M -2.22222E-6 -4.81481E-6 L -2.22222E-6 -0.01412 " pathEditMode="relative" rAng="0" ptsTypes="AA">
                                      <p:cBhvr>
                                        <p:cTn id="18" dur="2000" fill="hold"/>
                                        <p:tgtEl>
                                          <p:spTgt spid="204929"/>
                                        </p:tgtEl>
                                        <p:attrNameLst>
                                          <p:attrName>ppt_x</p:attrName>
                                          <p:attrName>ppt_y</p:attrName>
                                        </p:attrNameLst>
                                      </p:cBhvr>
                                      <p:rCtr x="0" y="-7"/>
                                    </p:animMotion>
                                  </p:childTnLst>
                                </p:cTn>
                              </p:par>
                              <p:par>
                                <p:cTn id="19" presetID="64" presetClass="path" presetSubtype="0" fill="hold" grpId="0" nodeType="withEffect">
                                  <p:stCondLst>
                                    <p:cond delay="1400"/>
                                  </p:stCondLst>
                                  <p:childTnLst>
                                    <p:animMotion origin="layout" path="M 5E-6 3.7037E-7 L 0.00105 -0.04097 " pathEditMode="relative" rAng="0" ptsTypes="AA">
                                      <p:cBhvr>
                                        <p:cTn id="20" dur="2000" fill="hold"/>
                                        <p:tgtEl>
                                          <p:spTgt spid="204930"/>
                                        </p:tgtEl>
                                        <p:attrNameLst>
                                          <p:attrName>ppt_x</p:attrName>
                                          <p:attrName>ppt_y</p:attrName>
                                        </p:attrNameLst>
                                      </p:cBhvr>
                                      <p:rCtr x="1" y="-21"/>
                                    </p:animMotion>
                                  </p:childTnLst>
                                </p:cTn>
                              </p:par>
                              <p:par>
                                <p:cTn id="21" presetID="42" presetClass="path" presetSubtype="0" accel="50000" decel="50000" fill="hold" grpId="0" nodeType="withEffect">
                                  <p:stCondLst>
                                    <p:cond delay="1400"/>
                                  </p:stCondLst>
                                  <p:childTnLst>
                                    <p:animMotion origin="layout" path="M 4.16667E-6 4.44444E-6 L 4.16667E-6 0.03333 " pathEditMode="relative" rAng="0" ptsTypes="AA">
                                      <p:cBhvr>
                                        <p:cTn id="22" dur="2000" fill="hold"/>
                                        <p:tgtEl>
                                          <p:spTgt spid="204932"/>
                                        </p:tgtEl>
                                        <p:attrNameLst>
                                          <p:attrName>ppt_x</p:attrName>
                                          <p:attrName>ppt_y</p:attrName>
                                        </p:attrNameLst>
                                      </p:cBhvr>
                                      <p:rCtr x="0" y="17"/>
                                    </p:animMotion>
                                  </p:childTnLst>
                                </p:cTn>
                              </p:par>
                              <p:par>
                                <p:cTn id="23" presetID="64" presetClass="path" presetSubtype="0" fill="hold" grpId="0" nodeType="withEffect">
                                  <p:stCondLst>
                                    <p:cond delay="1600"/>
                                  </p:stCondLst>
                                  <p:childTnLst>
                                    <p:animMotion origin="layout" path="M -3.61111E-6 4.07407E-6 L -3.61111E-6 -0.02431 " pathEditMode="relative" rAng="0" ptsTypes="AA">
                                      <p:cBhvr>
                                        <p:cTn id="24" dur="2000" fill="hold"/>
                                        <p:tgtEl>
                                          <p:spTgt spid="204931"/>
                                        </p:tgtEl>
                                        <p:attrNameLst>
                                          <p:attrName>ppt_x</p:attrName>
                                          <p:attrName>ppt_y</p:attrName>
                                        </p:attrNameLst>
                                      </p:cBhvr>
                                      <p:rCtr x="0" y="-12"/>
                                    </p:animMotion>
                                  </p:childTnLst>
                                </p:cTn>
                              </p:par>
                              <p:par>
                                <p:cTn id="25" presetID="42" presetClass="path" presetSubtype="0" accel="50000" decel="50000" fill="hold" grpId="0" nodeType="withEffect">
                                  <p:stCondLst>
                                    <p:cond delay="1800"/>
                                  </p:stCondLst>
                                  <p:childTnLst>
                                    <p:animMotion origin="layout" path="M 4.16667E-6 4.44444E-6 L 4.16667E-6 0.03333 " pathEditMode="relative" rAng="0" ptsTypes="AA">
                                      <p:cBhvr>
                                        <p:cTn id="26" dur="2000" fill="hold"/>
                                        <p:tgtEl>
                                          <p:spTgt spid="204933"/>
                                        </p:tgtEl>
                                        <p:attrNameLst>
                                          <p:attrName>ppt_x</p:attrName>
                                          <p:attrName>ppt_y</p:attrName>
                                        </p:attrNameLst>
                                      </p:cBhvr>
                                      <p:rCtr x="0" y="17"/>
                                    </p:animMotion>
                                  </p:childTnLst>
                                </p:cTn>
                              </p:par>
                              <p:par>
                                <p:cTn id="27" presetID="64" presetClass="path" presetSubtype="0" fill="hold" grpId="0" nodeType="withEffect">
                                  <p:stCondLst>
                                    <p:cond delay="2000"/>
                                  </p:stCondLst>
                                  <p:childTnLst>
                                    <p:animMotion origin="layout" path="M -1.38889E-6 3.7037E-7 L -1.38889E-6 -0.03218 " pathEditMode="relative" rAng="0" ptsTypes="AA">
                                      <p:cBhvr>
                                        <p:cTn id="28" dur="2000" fill="hold"/>
                                        <p:tgtEl>
                                          <p:spTgt spid="204934"/>
                                        </p:tgtEl>
                                        <p:attrNameLst>
                                          <p:attrName>ppt_x</p:attrName>
                                          <p:attrName>ppt_y</p:attrName>
                                        </p:attrNameLst>
                                      </p:cBhvr>
                                      <p:rCtr x="0" y="-16"/>
                                    </p:animMotion>
                                  </p:childTnLst>
                                </p:cTn>
                              </p:par>
                              <p:par>
                                <p:cTn id="29" presetID="64" presetClass="path" presetSubtype="0" fill="hold" grpId="0" nodeType="withEffect">
                                  <p:stCondLst>
                                    <p:cond delay="2200"/>
                                  </p:stCondLst>
                                  <p:childTnLst>
                                    <p:animMotion origin="layout" path="M -2.22222E-6 -4.81481E-6 L -2.22222E-6 -0.01412 " pathEditMode="relative" rAng="0" ptsTypes="AA">
                                      <p:cBhvr>
                                        <p:cTn id="30" dur="2000" fill="hold"/>
                                        <p:tgtEl>
                                          <p:spTgt spid="204936"/>
                                        </p:tgtEl>
                                        <p:attrNameLst>
                                          <p:attrName>ppt_x</p:attrName>
                                          <p:attrName>ppt_y</p:attrName>
                                        </p:attrNameLst>
                                      </p:cBhvr>
                                      <p:rCtr x="0" y="-7"/>
                                    </p:animMotion>
                                  </p:childTnLst>
                                </p:cTn>
                              </p:par>
                              <p:par>
                                <p:cTn id="31" presetID="42" presetClass="path" presetSubtype="0" accel="50000" decel="50000" fill="hold" grpId="0" nodeType="withEffect">
                                  <p:stCondLst>
                                    <p:cond delay="2400"/>
                                  </p:stCondLst>
                                  <p:childTnLst>
                                    <p:animMotion origin="layout" path="M 5E-6 -2.59259E-6 L 5E-6 0.0257 " pathEditMode="relative" rAng="0" ptsTypes="AA">
                                      <p:cBhvr>
                                        <p:cTn id="32" dur="2000" fill="hold"/>
                                        <p:tgtEl>
                                          <p:spTgt spid="204935"/>
                                        </p:tgtEl>
                                        <p:attrNameLst>
                                          <p:attrName>ppt_x</p:attrName>
                                          <p:attrName>ppt_y</p:attrName>
                                        </p:attrNameLst>
                                      </p:cBhvr>
                                      <p:rCtr x="0" y="13"/>
                                    </p:animMotion>
                                  </p:childTnLst>
                                </p:cTn>
                              </p:par>
                              <p:par>
                                <p:cTn id="33" presetID="64" presetClass="path" presetSubtype="0" fill="hold" grpId="0" nodeType="withEffect">
                                  <p:stCondLst>
                                    <p:cond delay="2600"/>
                                  </p:stCondLst>
                                  <p:childTnLst>
                                    <p:animMotion origin="layout" path="M 5E-6 3.7037E-7 L 0.00105 -0.04097 " pathEditMode="relative" rAng="0" ptsTypes="AA">
                                      <p:cBhvr>
                                        <p:cTn id="34" dur="2000" fill="hold"/>
                                        <p:tgtEl>
                                          <p:spTgt spid="204937"/>
                                        </p:tgtEl>
                                        <p:attrNameLst>
                                          <p:attrName>ppt_x</p:attrName>
                                          <p:attrName>ppt_y</p:attrName>
                                        </p:attrNameLst>
                                      </p:cBhvr>
                                      <p:rCtr x="1" y="-21"/>
                                    </p:animMotion>
                                  </p:childTnLst>
                                </p:cTn>
                              </p:par>
                              <p:par>
                                <p:cTn id="35" presetID="42" presetClass="path" presetSubtype="0" accel="50000" decel="50000" fill="hold" grpId="0" nodeType="withEffect">
                                  <p:stCondLst>
                                    <p:cond delay="2800"/>
                                  </p:stCondLst>
                                  <p:childTnLst>
                                    <p:animMotion origin="layout" path="M -1.11111E-6 1.85185E-6 L -1.11111E-6 0.04444 " pathEditMode="relative" rAng="0" ptsTypes="AA">
                                      <p:cBhvr>
                                        <p:cTn id="36" dur="2000" fill="hold"/>
                                        <p:tgtEl>
                                          <p:spTgt spid="204938"/>
                                        </p:tgtEl>
                                        <p:attrNameLst>
                                          <p:attrName>ppt_x</p:attrName>
                                          <p:attrName>ppt_y</p:attrName>
                                        </p:attrNameLst>
                                      </p:cBhvr>
                                      <p:rCtr x="0" y="22"/>
                                    </p:animMotion>
                                  </p:childTnLst>
                                </p:cTn>
                              </p:par>
                              <p:par>
                                <p:cTn id="37" presetID="42" presetClass="path" presetSubtype="0" accel="50000" decel="50000" fill="hold" grpId="0" nodeType="withEffect">
                                  <p:stCondLst>
                                    <p:cond delay="3000"/>
                                  </p:stCondLst>
                                  <p:childTnLst>
                                    <p:animMotion origin="layout" path="M -2.5E-6 1.85185E-6 L -0.00052 0.01528 " pathEditMode="relative" rAng="0" ptsTypes="AA">
                                      <p:cBhvr>
                                        <p:cTn id="38" dur="2000" fill="hold"/>
                                        <p:tgtEl>
                                          <p:spTgt spid="204939"/>
                                        </p:tgtEl>
                                        <p:attrNameLst>
                                          <p:attrName>ppt_x</p:attrName>
                                          <p:attrName>ppt_y</p:attrName>
                                        </p:attrNameLst>
                                      </p:cBhvr>
                                      <p:rCtr x="0" y="8"/>
                                    </p:animMotion>
                                  </p:childTnLst>
                                </p:cTn>
                              </p:par>
                              <p:par>
                                <p:cTn id="39" presetID="64" presetClass="path" presetSubtype="0" fill="hold" grpId="0" nodeType="withEffect">
                                  <p:stCondLst>
                                    <p:cond delay="3200"/>
                                  </p:stCondLst>
                                  <p:childTnLst>
                                    <p:animMotion origin="layout" path="M -1.38889E-6 3.7037E-7 L -1.38889E-6 -0.03218 " pathEditMode="relative" rAng="0" ptsTypes="AA">
                                      <p:cBhvr>
                                        <p:cTn id="40" dur="2000" fill="hold"/>
                                        <p:tgtEl>
                                          <p:spTgt spid="204940"/>
                                        </p:tgtEl>
                                        <p:attrNameLst>
                                          <p:attrName>ppt_x</p:attrName>
                                          <p:attrName>ppt_y</p:attrName>
                                        </p:attrNameLst>
                                      </p:cBhvr>
                                      <p:rCtr x="0" y="-16"/>
                                    </p:animMotion>
                                  </p:childTnLst>
                                </p:cTn>
                              </p:par>
                              <p:par>
                                <p:cTn id="41" presetID="42" presetClass="path" presetSubtype="0" accel="50000" decel="50000" fill="hold" grpId="0" nodeType="withEffect">
                                  <p:stCondLst>
                                    <p:cond delay="3400"/>
                                  </p:stCondLst>
                                  <p:childTnLst>
                                    <p:animMotion origin="layout" path="M -2.77778E-6 2.22222E-6 L -2.77778E-6 0.03935 " pathEditMode="relative" rAng="0" ptsTypes="AA">
                                      <p:cBhvr>
                                        <p:cTn id="42" dur="2000" fill="hold"/>
                                        <p:tgtEl>
                                          <p:spTgt spid="204941"/>
                                        </p:tgtEl>
                                        <p:attrNameLst>
                                          <p:attrName>ppt_x</p:attrName>
                                          <p:attrName>ppt_y</p:attrName>
                                        </p:attrNameLst>
                                      </p:cBhvr>
                                      <p:rCtr x="0" y="20"/>
                                    </p:animMotion>
                                  </p:childTnLst>
                                </p:cTn>
                              </p:par>
                              <p:par>
                                <p:cTn id="43" presetID="64" presetClass="path" presetSubtype="0" fill="hold" grpId="0" nodeType="withEffect">
                                  <p:stCondLst>
                                    <p:cond delay="3500"/>
                                  </p:stCondLst>
                                  <p:childTnLst>
                                    <p:animMotion origin="layout" path="M -2.22222E-6 -4.81481E-6 L -2.22222E-6 -0.01412 " pathEditMode="relative" rAng="0" ptsTypes="AA">
                                      <p:cBhvr>
                                        <p:cTn id="44" dur="2000" fill="hold"/>
                                        <p:tgtEl>
                                          <p:spTgt spid="204943"/>
                                        </p:tgtEl>
                                        <p:attrNameLst>
                                          <p:attrName>ppt_x</p:attrName>
                                          <p:attrName>ppt_y</p:attrName>
                                        </p:attrNameLst>
                                      </p:cBhvr>
                                      <p:rCtr x="0" y="-7"/>
                                    </p:animMotion>
                                  </p:childTnLst>
                                </p:cTn>
                              </p:par>
                              <p:par>
                                <p:cTn id="45" presetID="64" presetClass="path" presetSubtype="0" fill="hold" grpId="0" nodeType="withEffect">
                                  <p:stCondLst>
                                    <p:cond delay="3800"/>
                                  </p:stCondLst>
                                  <p:childTnLst>
                                    <p:animMotion origin="layout" path="M 5E-6 3.7037E-7 L 0.00105 -0.04097 " pathEditMode="relative" rAng="0" ptsTypes="AA">
                                      <p:cBhvr>
                                        <p:cTn id="46" dur="2000" fill="hold"/>
                                        <p:tgtEl>
                                          <p:spTgt spid="204944"/>
                                        </p:tgtEl>
                                        <p:attrNameLst>
                                          <p:attrName>ppt_x</p:attrName>
                                          <p:attrName>ppt_y</p:attrName>
                                        </p:attrNameLst>
                                      </p:cBhvr>
                                      <p:rCtr x="1" y="-21"/>
                                    </p:animMotion>
                                  </p:childTnLst>
                                </p:cTn>
                              </p:par>
                              <p:par>
                                <p:cTn id="47" presetID="42" presetClass="path" presetSubtype="0" accel="50000" decel="50000" fill="hold" grpId="0" nodeType="withEffect">
                                  <p:stCondLst>
                                    <p:cond delay="4000"/>
                                  </p:stCondLst>
                                  <p:childTnLst>
                                    <p:animMotion origin="layout" path="M 5E-6 -2.59259E-6 L 5E-6 0.0257 " pathEditMode="relative" rAng="0" ptsTypes="AA">
                                      <p:cBhvr>
                                        <p:cTn id="48" dur="2000" fill="hold"/>
                                        <p:tgtEl>
                                          <p:spTgt spid="204945"/>
                                        </p:tgtEl>
                                        <p:attrNameLst>
                                          <p:attrName>ppt_x</p:attrName>
                                          <p:attrName>ppt_y</p:attrName>
                                        </p:attrNameLst>
                                      </p:cBhvr>
                                      <p:rCtr x="0" y="13"/>
                                    </p:animMotion>
                                  </p:childTnLst>
                                </p:cTn>
                              </p:par>
                              <p:par>
                                <p:cTn id="49" presetID="64" presetClass="path" presetSubtype="0" fill="hold" grpId="0" nodeType="withEffect">
                                  <p:stCondLst>
                                    <p:cond delay="4200"/>
                                  </p:stCondLst>
                                  <p:childTnLst>
                                    <p:animMotion origin="layout" path="M -3.61111E-6 4.07407E-6 L -3.61111E-6 -0.02431 " pathEditMode="relative" rAng="0" ptsTypes="AA">
                                      <p:cBhvr>
                                        <p:cTn id="50" dur="2000" fill="hold"/>
                                        <p:tgtEl>
                                          <p:spTgt spid="204946"/>
                                        </p:tgtEl>
                                        <p:attrNameLst>
                                          <p:attrName>ppt_x</p:attrName>
                                          <p:attrName>ppt_y</p:attrName>
                                        </p:attrNameLst>
                                      </p:cBhvr>
                                      <p:rCtr x="0" y="-12"/>
                                    </p:animMotion>
                                  </p:childTnLst>
                                </p:cTn>
                              </p:par>
                              <p:par>
                                <p:cTn id="51" presetID="42" presetClass="path" presetSubtype="0" accel="50000" decel="50000" fill="hold" grpId="0" nodeType="withEffect">
                                  <p:stCondLst>
                                    <p:cond delay="4400"/>
                                  </p:stCondLst>
                                  <p:childTnLst>
                                    <p:animMotion origin="layout" path="M -1.11111E-6 1.85185E-6 L -1.11111E-6 0.04444 " pathEditMode="relative" rAng="0" ptsTypes="AA">
                                      <p:cBhvr>
                                        <p:cTn id="52" dur="2000" fill="hold"/>
                                        <p:tgtEl>
                                          <p:spTgt spid="204948"/>
                                        </p:tgtEl>
                                        <p:attrNameLst>
                                          <p:attrName>ppt_x</p:attrName>
                                          <p:attrName>ppt_y</p:attrName>
                                        </p:attrNameLst>
                                      </p:cBhvr>
                                      <p:rCtr x="0" y="22"/>
                                    </p:animMotion>
                                  </p:childTnLst>
                                </p:cTn>
                              </p:par>
                              <p:par>
                                <p:cTn id="53" presetID="42" presetClass="path" presetSubtype="0" accel="50000" decel="50000" fill="hold" grpId="0" nodeType="withEffect">
                                  <p:stCondLst>
                                    <p:cond delay="4600"/>
                                  </p:stCondLst>
                                  <p:childTnLst>
                                    <p:animMotion origin="layout" path="M -2.5E-6 1.85185E-6 L -0.00052 0.01528 " pathEditMode="relative" rAng="0" ptsTypes="AA">
                                      <p:cBhvr>
                                        <p:cTn id="54" dur="2000" fill="hold"/>
                                        <p:tgtEl>
                                          <p:spTgt spid="204947"/>
                                        </p:tgtEl>
                                        <p:attrNameLst>
                                          <p:attrName>ppt_x</p:attrName>
                                          <p:attrName>ppt_y</p:attrName>
                                        </p:attrNameLst>
                                      </p:cBhvr>
                                      <p:rCtr x="0" y="8"/>
                                    </p:animMotion>
                                  </p:childTnLst>
                                </p:cTn>
                              </p:par>
                              <p:par>
                                <p:cTn id="55" presetID="64" presetClass="path" presetSubtype="0" fill="hold" grpId="0" nodeType="withEffect">
                                  <p:stCondLst>
                                    <p:cond delay="4600"/>
                                  </p:stCondLst>
                                  <p:childTnLst>
                                    <p:animMotion origin="layout" path="M 1.38889E-6 3.79135E-6 L 0.00104 -0.04095 " pathEditMode="relative" rAng="0" ptsTypes="AA">
                                      <p:cBhvr>
                                        <p:cTn id="56" dur="2000" fill="hold"/>
                                        <p:tgtEl>
                                          <p:spTgt spid="205080"/>
                                        </p:tgtEl>
                                        <p:attrNameLst>
                                          <p:attrName>ppt_x</p:attrName>
                                          <p:attrName>ppt_y</p:attrName>
                                        </p:attrNameLst>
                                      </p:cBhvr>
                                      <p:rCtr x="1" y="-21"/>
                                    </p:animMotion>
                                  </p:childTnLst>
                                </p:cTn>
                              </p:par>
                              <p:par>
                                <p:cTn id="57" presetID="42" presetClass="path" presetSubtype="0" accel="50000" decel="50000" fill="hold" grpId="0" nodeType="withEffect">
                                  <p:stCondLst>
                                    <p:cond delay="4800"/>
                                  </p:stCondLst>
                                  <p:childTnLst>
                                    <p:animMotion origin="layout" path="M 4.16667E-6 4.44444E-6 L 4.16667E-6 0.03333 " pathEditMode="relative" rAng="0" ptsTypes="AA">
                                      <p:cBhvr>
                                        <p:cTn id="58" dur="2000" fill="hold"/>
                                        <p:tgtEl>
                                          <p:spTgt spid="205075"/>
                                        </p:tgtEl>
                                        <p:attrNameLst>
                                          <p:attrName>ppt_x</p:attrName>
                                          <p:attrName>ppt_y</p:attrName>
                                        </p:attrNameLst>
                                      </p:cBhvr>
                                      <p:rCtr x="0" y="17"/>
                                    </p:animMotion>
                                  </p:childTnLst>
                                </p:cTn>
                              </p:par>
                              <p:par>
                                <p:cTn id="59" presetID="42" presetClass="path" presetSubtype="0" accel="50000" decel="50000" fill="hold" grpId="0" nodeType="withEffect">
                                  <p:stCondLst>
                                    <p:cond delay="5000"/>
                                  </p:stCondLst>
                                  <p:childTnLst>
                                    <p:animMotion origin="layout" path="M -2.5E-6 1.85185E-6 L -0.00052 0.01528 " pathEditMode="relative" rAng="0" ptsTypes="AA">
                                      <p:cBhvr>
                                        <p:cTn id="60" dur="2000" fill="hold"/>
                                        <p:tgtEl>
                                          <p:spTgt spid="205085"/>
                                        </p:tgtEl>
                                        <p:attrNameLst>
                                          <p:attrName>ppt_x</p:attrName>
                                          <p:attrName>ppt_y</p:attrName>
                                        </p:attrNameLst>
                                      </p:cBhvr>
                                      <p:rCtr x="0" y="8"/>
                                    </p:animMotion>
                                  </p:childTnLst>
                                </p:cTn>
                              </p:par>
                              <p:par>
                                <p:cTn id="61" presetID="64" presetClass="path" presetSubtype="0" fill="hold" grpId="0" nodeType="withEffect">
                                  <p:stCondLst>
                                    <p:cond delay="5200"/>
                                  </p:stCondLst>
                                  <p:childTnLst>
                                    <p:animMotion origin="layout" path="M -3.61111E-6 4.07407E-6 L -3.61111E-6 -0.02431 " pathEditMode="relative" rAng="0" ptsTypes="AA">
                                      <p:cBhvr>
                                        <p:cTn id="62" dur="2000" fill="hold"/>
                                        <p:tgtEl>
                                          <p:spTgt spid="205084"/>
                                        </p:tgtEl>
                                        <p:attrNameLst>
                                          <p:attrName>ppt_x</p:attrName>
                                          <p:attrName>ppt_y</p:attrName>
                                        </p:attrNameLst>
                                      </p:cBhvr>
                                      <p:rCtr x="0" y="-12"/>
                                    </p:animMotion>
                                  </p:childTnLst>
                                </p:cTn>
                              </p:par>
                              <p:par>
                                <p:cTn id="63" presetID="42" presetClass="path" presetSubtype="0" accel="50000" decel="50000" fill="hold" grpId="0" nodeType="withEffect">
                                  <p:stCondLst>
                                    <p:cond delay="5200"/>
                                  </p:stCondLst>
                                  <p:childTnLst>
                                    <p:animMotion origin="layout" path="M -3.61111E-6 -1.11022E-16 L -3.61111E-6 0.04444 " pathEditMode="relative" rAng="0" ptsTypes="AA">
                                      <p:cBhvr>
                                        <p:cTn id="64" dur="2000" fill="hold"/>
                                        <p:tgtEl>
                                          <p:spTgt spid="205099"/>
                                        </p:tgtEl>
                                        <p:attrNameLst>
                                          <p:attrName>ppt_x</p:attrName>
                                          <p:attrName>ppt_y</p:attrName>
                                        </p:attrNameLst>
                                      </p:cBhvr>
                                      <p:rCtr x="0" y="22"/>
                                    </p:animMotion>
                                  </p:childTnLst>
                                </p:cTn>
                              </p:par>
                              <p:par>
                                <p:cTn id="65" presetID="64" presetClass="path" presetSubtype="0" fill="hold" grpId="0" nodeType="withEffect">
                                  <p:stCondLst>
                                    <p:cond delay="5400"/>
                                  </p:stCondLst>
                                  <p:childTnLst>
                                    <p:animMotion origin="layout" path="M -2.22222E-6 -4.81481E-6 L -2.22222E-6 -0.01412 " pathEditMode="relative" rAng="0" ptsTypes="AA">
                                      <p:cBhvr>
                                        <p:cTn id="66" dur="2000" fill="hold"/>
                                        <p:tgtEl>
                                          <p:spTgt spid="205086"/>
                                        </p:tgtEl>
                                        <p:attrNameLst>
                                          <p:attrName>ppt_x</p:attrName>
                                          <p:attrName>ppt_y</p:attrName>
                                        </p:attrNameLst>
                                      </p:cBhvr>
                                      <p:rCtr x="0" y="-7"/>
                                    </p:animMotion>
                                  </p:childTnLst>
                                </p:cTn>
                              </p:par>
                              <p:par>
                                <p:cTn id="67" presetID="64" presetClass="path" presetSubtype="0" fill="hold" grpId="0" nodeType="withEffect">
                                  <p:stCondLst>
                                    <p:cond delay="5600"/>
                                  </p:stCondLst>
                                  <p:childTnLst>
                                    <p:animMotion origin="layout" path="M 5E-6 3.7037E-7 L 0.00105 -0.04097 " pathEditMode="relative" rAng="0" ptsTypes="AA">
                                      <p:cBhvr>
                                        <p:cTn id="68" dur="2000" fill="hold"/>
                                        <p:tgtEl>
                                          <p:spTgt spid="205087"/>
                                        </p:tgtEl>
                                        <p:attrNameLst>
                                          <p:attrName>ppt_x</p:attrName>
                                          <p:attrName>ppt_y</p:attrName>
                                        </p:attrNameLst>
                                      </p:cBhvr>
                                      <p:rCtr x="1" y="-21"/>
                                    </p:animMotion>
                                  </p:childTnLst>
                                </p:cTn>
                              </p:par>
                              <p:par>
                                <p:cTn id="69" presetID="42" presetClass="path" presetSubtype="0" accel="50000" decel="50000" fill="hold" grpId="0" nodeType="withEffect">
                                  <p:stCondLst>
                                    <p:cond delay="5600"/>
                                  </p:stCondLst>
                                  <p:childTnLst>
                                    <p:animMotion origin="layout" path="M 4.16667E-6 4.44444E-6 L 4.16667E-6 0.03333 " pathEditMode="relative" rAng="0" ptsTypes="AA">
                                      <p:cBhvr>
                                        <p:cTn id="70" dur="2000" fill="hold"/>
                                        <p:tgtEl>
                                          <p:spTgt spid="205089"/>
                                        </p:tgtEl>
                                        <p:attrNameLst>
                                          <p:attrName>ppt_x</p:attrName>
                                          <p:attrName>ppt_y</p:attrName>
                                        </p:attrNameLst>
                                      </p:cBhvr>
                                      <p:rCtr x="0" y="17"/>
                                    </p:animMotion>
                                  </p:childTnLst>
                                </p:cTn>
                              </p:par>
                              <p:par>
                                <p:cTn id="71" presetID="64" presetClass="path" presetSubtype="0" fill="hold" grpId="0" nodeType="withEffect">
                                  <p:stCondLst>
                                    <p:cond delay="5800"/>
                                  </p:stCondLst>
                                  <p:childTnLst>
                                    <p:animMotion origin="layout" path="M -3.61111E-6 4.07407E-6 L -3.61111E-6 -0.02431 " pathEditMode="relative" rAng="0" ptsTypes="AA">
                                      <p:cBhvr>
                                        <p:cTn id="72" dur="2000" fill="hold"/>
                                        <p:tgtEl>
                                          <p:spTgt spid="205088"/>
                                        </p:tgtEl>
                                        <p:attrNameLst>
                                          <p:attrName>ppt_x</p:attrName>
                                          <p:attrName>ppt_y</p:attrName>
                                        </p:attrNameLst>
                                      </p:cBhvr>
                                      <p:rCtr x="0" y="-12"/>
                                    </p:animMotion>
                                  </p:childTnLst>
                                </p:cTn>
                              </p:par>
                              <p:par>
                                <p:cTn id="73" presetID="42" presetClass="path" presetSubtype="0" accel="50000" decel="50000" fill="hold" grpId="0" nodeType="withEffect">
                                  <p:stCondLst>
                                    <p:cond delay="6000"/>
                                  </p:stCondLst>
                                  <p:childTnLst>
                                    <p:animMotion origin="layout" path="M 4.16667E-6 4.44444E-6 L 4.16667E-6 0.03333 " pathEditMode="relative" rAng="0" ptsTypes="AA">
                                      <p:cBhvr>
                                        <p:cTn id="74" dur="2000" fill="hold"/>
                                        <p:tgtEl>
                                          <p:spTgt spid="205090"/>
                                        </p:tgtEl>
                                        <p:attrNameLst>
                                          <p:attrName>ppt_x</p:attrName>
                                          <p:attrName>ppt_y</p:attrName>
                                        </p:attrNameLst>
                                      </p:cBhvr>
                                      <p:rCtr x="0" y="17"/>
                                    </p:animMotion>
                                  </p:childTnLst>
                                </p:cTn>
                              </p:par>
                              <p:par>
                                <p:cTn id="75" presetID="64" presetClass="path" presetSubtype="0" fill="hold" grpId="0" nodeType="withEffect">
                                  <p:stCondLst>
                                    <p:cond delay="6200"/>
                                  </p:stCondLst>
                                  <p:childTnLst>
                                    <p:animMotion origin="layout" path="M -1.38889E-6 3.7037E-7 L -1.38889E-6 -0.03218 " pathEditMode="relative" rAng="0" ptsTypes="AA">
                                      <p:cBhvr>
                                        <p:cTn id="76" dur="2000" fill="hold"/>
                                        <p:tgtEl>
                                          <p:spTgt spid="205091"/>
                                        </p:tgtEl>
                                        <p:attrNameLst>
                                          <p:attrName>ppt_x</p:attrName>
                                          <p:attrName>ppt_y</p:attrName>
                                        </p:attrNameLst>
                                      </p:cBhvr>
                                      <p:rCtr x="0" y="-16"/>
                                    </p:animMotion>
                                  </p:childTnLst>
                                </p:cTn>
                              </p:par>
                              <p:par>
                                <p:cTn id="77" presetID="64" presetClass="path" presetSubtype="0" fill="hold" grpId="0" nodeType="withEffect">
                                  <p:stCondLst>
                                    <p:cond delay="6400"/>
                                  </p:stCondLst>
                                  <p:childTnLst>
                                    <p:animMotion origin="layout" path="M -2.22222E-6 -4.81481E-6 L -2.22222E-6 -0.01412 " pathEditMode="relative" rAng="0" ptsTypes="AA">
                                      <p:cBhvr>
                                        <p:cTn id="78" dur="2000" fill="hold"/>
                                        <p:tgtEl>
                                          <p:spTgt spid="205093"/>
                                        </p:tgtEl>
                                        <p:attrNameLst>
                                          <p:attrName>ppt_x</p:attrName>
                                          <p:attrName>ppt_y</p:attrName>
                                        </p:attrNameLst>
                                      </p:cBhvr>
                                      <p:rCtr x="0" y="-7"/>
                                    </p:animMotion>
                                  </p:childTnLst>
                                </p:cTn>
                              </p:par>
                              <p:par>
                                <p:cTn id="79" presetID="42" presetClass="path" presetSubtype="0" accel="50000" decel="50000" fill="hold" grpId="0" nodeType="withEffect">
                                  <p:stCondLst>
                                    <p:cond delay="6600"/>
                                  </p:stCondLst>
                                  <p:childTnLst>
                                    <p:animMotion origin="layout" path="M 5E-6 -2.59259E-6 L 5E-6 0.0257 " pathEditMode="relative" rAng="0" ptsTypes="AA">
                                      <p:cBhvr>
                                        <p:cTn id="80" dur="2000" fill="hold"/>
                                        <p:tgtEl>
                                          <p:spTgt spid="205092"/>
                                        </p:tgtEl>
                                        <p:attrNameLst>
                                          <p:attrName>ppt_x</p:attrName>
                                          <p:attrName>ppt_y</p:attrName>
                                        </p:attrNameLst>
                                      </p:cBhvr>
                                      <p:rCtr x="0" y="13"/>
                                    </p:animMotion>
                                  </p:childTnLst>
                                </p:cTn>
                              </p:par>
                              <p:par>
                                <p:cTn id="81" presetID="64" presetClass="path" presetSubtype="0" fill="hold" grpId="0" nodeType="withEffect">
                                  <p:stCondLst>
                                    <p:cond delay="6800"/>
                                  </p:stCondLst>
                                  <p:childTnLst>
                                    <p:animMotion origin="layout" path="M 5E-6 3.7037E-7 L 0.00105 -0.04097 " pathEditMode="relative" rAng="0" ptsTypes="AA">
                                      <p:cBhvr>
                                        <p:cTn id="82" dur="2000" fill="hold"/>
                                        <p:tgtEl>
                                          <p:spTgt spid="205094"/>
                                        </p:tgtEl>
                                        <p:attrNameLst>
                                          <p:attrName>ppt_x</p:attrName>
                                          <p:attrName>ppt_y</p:attrName>
                                        </p:attrNameLst>
                                      </p:cBhvr>
                                      <p:rCtr x="1" y="-21"/>
                                    </p:animMotion>
                                  </p:childTnLst>
                                </p:cTn>
                              </p:par>
                              <p:par>
                                <p:cTn id="83" presetID="42" presetClass="path" presetSubtype="0" accel="50000" decel="50000" fill="hold" grpId="0" nodeType="withEffect">
                                  <p:stCondLst>
                                    <p:cond delay="7000"/>
                                  </p:stCondLst>
                                  <p:childTnLst>
                                    <p:animMotion origin="layout" path="M -1.11111E-6 1.85185E-6 L -1.11111E-6 0.04444 " pathEditMode="relative" rAng="0" ptsTypes="AA">
                                      <p:cBhvr>
                                        <p:cTn id="84" dur="2000" fill="hold"/>
                                        <p:tgtEl>
                                          <p:spTgt spid="205095"/>
                                        </p:tgtEl>
                                        <p:attrNameLst>
                                          <p:attrName>ppt_x</p:attrName>
                                          <p:attrName>ppt_y</p:attrName>
                                        </p:attrNameLst>
                                      </p:cBhvr>
                                      <p:rCtr x="0" y="22"/>
                                    </p:animMotion>
                                  </p:childTnLst>
                                </p:cTn>
                              </p:par>
                              <p:par>
                                <p:cTn id="85" presetID="42" presetClass="path" presetSubtype="0" accel="50000" decel="50000" fill="hold" grpId="0" nodeType="withEffect">
                                  <p:stCondLst>
                                    <p:cond delay="7200"/>
                                  </p:stCondLst>
                                  <p:childTnLst>
                                    <p:animMotion origin="layout" path="M -2.5E-6 1.85185E-6 L -0.00052 0.01528 " pathEditMode="relative" rAng="0" ptsTypes="AA">
                                      <p:cBhvr>
                                        <p:cTn id="86" dur="2000" fill="hold"/>
                                        <p:tgtEl>
                                          <p:spTgt spid="205096"/>
                                        </p:tgtEl>
                                        <p:attrNameLst>
                                          <p:attrName>ppt_x</p:attrName>
                                          <p:attrName>ppt_y</p:attrName>
                                        </p:attrNameLst>
                                      </p:cBhvr>
                                      <p:rCtr x="0" y="8"/>
                                    </p:animMotion>
                                  </p:childTnLst>
                                </p:cTn>
                              </p:par>
                              <p:par>
                                <p:cTn id="87" presetID="64" presetClass="path" presetSubtype="0" fill="hold" grpId="0" nodeType="withEffect">
                                  <p:stCondLst>
                                    <p:cond delay="7400"/>
                                  </p:stCondLst>
                                  <p:childTnLst>
                                    <p:animMotion origin="layout" path="M -1.38889E-6 3.7037E-7 L -1.38889E-6 -0.03218 " pathEditMode="relative" rAng="0" ptsTypes="AA">
                                      <p:cBhvr>
                                        <p:cTn id="88" dur="2000" fill="hold"/>
                                        <p:tgtEl>
                                          <p:spTgt spid="205097"/>
                                        </p:tgtEl>
                                        <p:attrNameLst>
                                          <p:attrName>ppt_x</p:attrName>
                                          <p:attrName>ppt_y</p:attrName>
                                        </p:attrNameLst>
                                      </p:cBhvr>
                                      <p:rCtr x="0" y="-16"/>
                                    </p:animMotion>
                                  </p:childTnLst>
                                </p:cTn>
                              </p:par>
                              <p:par>
                                <p:cTn id="89" presetID="42" presetClass="path" presetSubtype="0" accel="50000" decel="50000" fill="hold" grpId="0" nodeType="withEffect">
                                  <p:stCondLst>
                                    <p:cond delay="7600"/>
                                  </p:stCondLst>
                                  <p:childTnLst>
                                    <p:animMotion origin="layout" path="M -2.77778E-6 2.22222E-6 L -2.77778E-6 0.03935 " pathEditMode="relative" rAng="0" ptsTypes="AA">
                                      <p:cBhvr>
                                        <p:cTn id="90" dur="2000" fill="hold"/>
                                        <p:tgtEl>
                                          <p:spTgt spid="205098"/>
                                        </p:tgtEl>
                                        <p:attrNameLst>
                                          <p:attrName>ppt_x</p:attrName>
                                          <p:attrName>ppt_y</p:attrName>
                                        </p:attrNameLst>
                                      </p:cBhvr>
                                      <p:rCtr x="0" y="20"/>
                                    </p:animMotion>
                                  </p:childTnLst>
                                </p:cTn>
                              </p:par>
                              <p:par>
                                <p:cTn id="91" presetID="64" presetClass="path" presetSubtype="0" fill="hold" grpId="0" nodeType="withEffect">
                                  <p:stCondLst>
                                    <p:cond delay="7700"/>
                                  </p:stCondLst>
                                  <p:childTnLst>
                                    <p:animMotion origin="layout" path="M -2.22222E-6 -4.81481E-6 L -2.22222E-6 -0.01412 " pathEditMode="relative" rAng="0" ptsTypes="AA">
                                      <p:cBhvr>
                                        <p:cTn id="92" dur="2000" fill="hold"/>
                                        <p:tgtEl>
                                          <p:spTgt spid="205100"/>
                                        </p:tgtEl>
                                        <p:attrNameLst>
                                          <p:attrName>ppt_x</p:attrName>
                                          <p:attrName>ppt_y</p:attrName>
                                        </p:attrNameLst>
                                      </p:cBhvr>
                                      <p:rCtr x="0" y="-7"/>
                                    </p:animMotion>
                                  </p:childTnLst>
                                </p:cTn>
                              </p:par>
                              <p:par>
                                <p:cTn id="93" presetID="64" presetClass="path" presetSubtype="0" fill="hold" grpId="0" nodeType="withEffect">
                                  <p:stCondLst>
                                    <p:cond delay="8000"/>
                                  </p:stCondLst>
                                  <p:childTnLst>
                                    <p:animMotion origin="layout" path="M 5E-6 3.7037E-7 L 0.00105 -0.04097 " pathEditMode="relative" rAng="0" ptsTypes="AA">
                                      <p:cBhvr>
                                        <p:cTn id="94" dur="2000" fill="hold"/>
                                        <p:tgtEl>
                                          <p:spTgt spid="205101"/>
                                        </p:tgtEl>
                                        <p:attrNameLst>
                                          <p:attrName>ppt_x</p:attrName>
                                          <p:attrName>ppt_y</p:attrName>
                                        </p:attrNameLst>
                                      </p:cBhvr>
                                      <p:rCtr x="1" y="-21"/>
                                    </p:animMotion>
                                  </p:childTnLst>
                                </p:cTn>
                              </p:par>
                              <p:par>
                                <p:cTn id="95" presetID="42" presetClass="path" presetSubtype="0" accel="50000" decel="50000" fill="hold" grpId="0" nodeType="withEffect">
                                  <p:stCondLst>
                                    <p:cond delay="8200"/>
                                  </p:stCondLst>
                                  <p:childTnLst>
                                    <p:animMotion origin="layout" path="M 5E-6 -2.59259E-6 L 5E-6 0.0257 " pathEditMode="relative" rAng="0" ptsTypes="AA">
                                      <p:cBhvr>
                                        <p:cTn id="96" dur="2000" fill="hold"/>
                                        <p:tgtEl>
                                          <p:spTgt spid="205102"/>
                                        </p:tgtEl>
                                        <p:attrNameLst>
                                          <p:attrName>ppt_x</p:attrName>
                                          <p:attrName>ppt_y</p:attrName>
                                        </p:attrNameLst>
                                      </p:cBhvr>
                                      <p:rCtr x="0" y="13"/>
                                    </p:animMotion>
                                  </p:childTnLst>
                                </p:cTn>
                              </p:par>
                              <p:par>
                                <p:cTn id="97" presetID="64" presetClass="path" presetSubtype="0" fill="hold" grpId="0" nodeType="withEffect">
                                  <p:stCondLst>
                                    <p:cond delay="8400"/>
                                  </p:stCondLst>
                                  <p:childTnLst>
                                    <p:animMotion origin="layout" path="M -3.61111E-6 4.07407E-6 L -3.61111E-6 -0.02431 " pathEditMode="relative" rAng="0" ptsTypes="AA">
                                      <p:cBhvr>
                                        <p:cTn id="98" dur="2000" fill="hold"/>
                                        <p:tgtEl>
                                          <p:spTgt spid="205103"/>
                                        </p:tgtEl>
                                        <p:attrNameLst>
                                          <p:attrName>ppt_x</p:attrName>
                                          <p:attrName>ppt_y</p:attrName>
                                        </p:attrNameLst>
                                      </p:cBhvr>
                                      <p:rCtr x="0" y="-12"/>
                                    </p:animMotion>
                                  </p:childTnLst>
                                </p:cTn>
                              </p:par>
                              <p:par>
                                <p:cTn id="99" presetID="42" presetClass="path" presetSubtype="0" accel="50000" decel="50000" fill="hold" grpId="0" nodeType="withEffect">
                                  <p:stCondLst>
                                    <p:cond delay="8600"/>
                                  </p:stCondLst>
                                  <p:childTnLst>
                                    <p:animMotion origin="layout" path="M -1.11111E-6 1.85185E-6 L -1.11111E-6 0.04444 " pathEditMode="relative" rAng="0" ptsTypes="AA">
                                      <p:cBhvr>
                                        <p:cTn id="100" dur="2000" fill="hold"/>
                                        <p:tgtEl>
                                          <p:spTgt spid="205105"/>
                                        </p:tgtEl>
                                        <p:attrNameLst>
                                          <p:attrName>ppt_x</p:attrName>
                                          <p:attrName>ppt_y</p:attrName>
                                        </p:attrNameLst>
                                      </p:cBhvr>
                                      <p:rCtr x="0" y="22"/>
                                    </p:animMotion>
                                  </p:childTnLst>
                                </p:cTn>
                              </p:par>
                              <p:par>
                                <p:cTn id="101" presetID="42" presetClass="path" presetSubtype="0" accel="50000" decel="50000" fill="hold" grpId="0" nodeType="withEffect">
                                  <p:stCondLst>
                                    <p:cond delay="8800"/>
                                  </p:stCondLst>
                                  <p:childTnLst>
                                    <p:animMotion origin="layout" path="M -2.5E-6 1.85185E-6 L -0.00052 0.01528 " pathEditMode="relative" rAng="0" ptsTypes="AA">
                                      <p:cBhvr>
                                        <p:cTn id="102" dur="2000" fill="hold"/>
                                        <p:tgtEl>
                                          <p:spTgt spid="205104"/>
                                        </p:tgtEl>
                                        <p:attrNameLst>
                                          <p:attrName>ppt_x</p:attrName>
                                          <p:attrName>ppt_y</p:attrName>
                                        </p:attrNameLst>
                                      </p:cBhvr>
                                      <p:rCtr x="0" y="8"/>
                                    </p:animMotion>
                                  </p:childTnLst>
                                </p:cTn>
                              </p:par>
                              <p:par>
                                <p:cTn id="103" presetID="64" presetClass="path" presetSubtype="0" fill="hold" grpId="0" nodeType="withEffect">
                                  <p:stCondLst>
                                    <p:cond delay="8800"/>
                                  </p:stCondLst>
                                  <p:childTnLst>
                                    <p:animMotion origin="layout" path="M 5E-6 3.7037E-7 L 0.00105 -0.04097 " pathEditMode="relative" rAng="0" ptsTypes="AA">
                                      <p:cBhvr>
                                        <p:cTn id="104" dur="2000" fill="hold"/>
                                        <p:tgtEl>
                                          <p:spTgt spid="205111"/>
                                        </p:tgtEl>
                                        <p:attrNameLst>
                                          <p:attrName>ppt_x</p:attrName>
                                          <p:attrName>ppt_y</p:attrName>
                                        </p:attrNameLst>
                                      </p:cBhvr>
                                      <p:rCtr x="1" y="-21"/>
                                    </p:animMotion>
                                  </p:childTnLst>
                                </p:cTn>
                              </p:par>
                              <p:par>
                                <p:cTn id="105" presetID="42" presetClass="path" presetSubtype="0" accel="50000" decel="50000" fill="hold" grpId="0" nodeType="withEffect">
                                  <p:stCondLst>
                                    <p:cond delay="9000"/>
                                  </p:stCondLst>
                                  <p:childTnLst>
                                    <p:animMotion origin="layout" path="M 4.16667E-6 4.44444E-6 L 4.16667E-6 0.03333 " pathEditMode="relative" rAng="0" ptsTypes="AA">
                                      <p:cBhvr>
                                        <p:cTn id="106" dur="2000" fill="hold"/>
                                        <p:tgtEl>
                                          <p:spTgt spid="205106"/>
                                        </p:tgtEl>
                                        <p:attrNameLst>
                                          <p:attrName>ppt_x</p:attrName>
                                          <p:attrName>ppt_y</p:attrName>
                                        </p:attrNameLst>
                                      </p:cBhvr>
                                      <p:rCtr x="0" y="17"/>
                                    </p:animMotion>
                                  </p:childTnLst>
                                </p:cTn>
                              </p:par>
                              <p:par>
                                <p:cTn id="107" presetID="42" presetClass="path" presetSubtype="0" accel="50000" decel="50000" fill="hold" grpId="0" nodeType="withEffect">
                                  <p:stCondLst>
                                    <p:cond delay="9200"/>
                                  </p:stCondLst>
                                  <p:childTnLst>
                                    <p:animMotion origin="layout" path="M -2.5E-6 1.85185E-6 L -0.00052 0.01528 " pathEditMode="relative" rAng="0" ptsTypes="AA">
                                      <p:cBhvr>
                                        <p:cTn id="108" dur="2000" fill="hold"/>
                                        <p:tgtEl>
                                          <p:spTgt spid="205116"/>
                                        </p:tgtEl>
                                        <p:attrNameLst>
                                          <p:attrName>ppt_x</p:attrName>
                                          <p:attrName>ppt_y</p:attrName>
                                        </p:attrNameLst>
                                      </p:cBhvr>
                                      <p:rCtr x="0" y="8"/>
                                    </p:animMotion>
                                  </p:childTnLst>
                                </p:cTn>
                              </p:par>
                              <p:par>
                                <p:cTn id="109" presetID="64" presetClass="path" presetSubtype="0" fill="hold" grpId="0" nodeType="withEffect">
                                  <p:stCondLst>
                                    <p:cond delay="9400"/>
                                  </p:stCondLst>
                                  <p:childTnLst>
                                    <p:animMotion origin="layout" path="M -3.61111E-6 4.07407E-6 L -3.61111E-6 -0.02431 " pathEditMode="relative" rAng="0" ptsTypes="AA">
                                      <p:cBhvr>
                                        <p:cTn id="110" dur="2000" fill="hold"/>
                                        <p:tgtEl>
                                          <p:spTgt spid="205115"/>
                                        </p:tgtEl>
                                        <p:attrNameLst>
                                          <p:attrName>ppt_x</p:attrName>
                                          <p:attrName>ppt_y</p:attrName>
                                        </p:attrNameLst>
                                      </p:cBhvr>
                                      <p:rCtr x="0" y="-12"/>
                                    </p:animMotion>
                                  </p:childTnLst>
                                </p:cTn>
                              </p:par>
                              <p:par>
                                <p:cTn id="111" presetID="42" presetClass="path" presetSubtype="0" accel="50000" decel="50000" fill="hold" grpId="0" nodeType="withEffect">
                                  <p:stCondLst>
                                    <p:cond delay="9400"/>
                                  </p:stCondLst>
                                  <p:childTnLst>
                                    <p:animMotion origin="layout" path="M -3.61111E-6 -1.11022E-16 L -3.61111E-6 0.04444 " pathEditMode="relative" rAng="0" ptsTypes="AA">
                                      <p:cBhvr>
                                        <p:cTn id="112" dur="2000" fill="hold"/>
                                        <p:tgtEl>
                                          <p:spTgt spid="205130"/>
                                        </p:tgtEl>
                                        <p:attrNameLst>
                                          <p:attrName>ppt_x</p:attrName>
                                          <p:attrName>ppt_y</p:attrName>
                                        </p:attrNameLst>
                                      </p:cBhvr>
                                      <p:rCtr x="0" y="22"/>
                                    </p:animMotion>
                                  </p:childTnLst>
                                </p:cTn>
                              </p:par>
                              <p:par>
                                <p:cTn id="113" presetID="64" presetClass="path" presetSubtype="0" fill="hold" grpId="0" nodeType="withEffect">
                                  <p:stCondLst>
                                    <p:cond delay="9600"/>
                                  </p:stCondLst>
                                  <p:childTnLst>
                                    <p:animMotion origin="layout" path="M -2.22222E-6 -4.81481E-6 L -2.22222E-6 -0.01412 " pathEditMode="relative" rAng="0" ptsTypes="AA">
                                      <p:cBhvr>
                                        <p:cTn id="114" dur="2000" fill="hold"/>
                                        <p:tgtEl>
                                          <p:spTgt spid="205117"/>
                                        </p:tgtEl>
                                        <p:attrNameLst>
                                          <p:attrName>ppt_x</p:attrName>
                                          <p:attrName>ppt_y</p:attrName>
                                        </p:attrNameLst>
                                      </p:cBhvr>
                                      <p:rCtr x="0" y="-7"/>
                                    </p:animMotion>
                                  </p:childTnLst>
                                </p:cTn>
                              </p:par>
                              <p:par>
                                <p:cTn id="115" presetID="64" presetClass="path" presetSubtype="0" fill="hold" grpId="0" nodeType="withEffect">
                                  <p:stCondLst>
                                    <p:cond delay="9800"/>
                                  </p:stCondLst>
                                  <p:childTnLst>
                                    <p:animMotion origin="layout" path="M 5E-6 3.7037E-7 L 0.00105 -0.04097 " pathEditMode="relative" rAng="0" ptsTypes="AA">
                                      <p:cBhvr>
                                        <p:cTn id="116" dur="2000" fill="hold"/>
                                        <p:tgtEl>
                                          <p:spTgt spid="205118"/>
                                        </p:tgtEl>
                                        <p:attrNameLst>
                                          <p:attrName>ppt_x</p:attrName>
                                          <p:attrName>ppt_y</p:attrName>
                                        </p:attrNameLst>
                                      </p:cBhvr>
                                      <p:rCtr x="1" y="-21"/>
                                    </p:animMotion>
                                  </p:childTnLst>
                                </p:cTn>
                              </p:par>
                              <p:par>
                                <p:cTn id="117" presetID="42" presetClass="path" presetSubtype="0" accel="50000" decel="50000" fill="hold" grpId="0" nodeType="withEffect">
                                  <p:stCondLst>
                                    <p:cond delay="9800"/>
                                  </p:stCondLst>
                                  <p:childTnLst>
                                    <p:animMotion origin="layout" path="M 4.16667E-6 4.44444E-6 L 4.16667E-6 0.03333 " pathEditMode="relative" rAng="0" ptsTypes="AA">
                                      <p:cBhvr>
                                        <p:cTn id="118" dur="2000" fill="hold"/>
                                        <p:tgtEl>
                                          <p:spTgt spid="205120"/>
                                        </p:tgtEl>
                                        <p:attrNameLst>
                                          <p:attrName>ppt_x</p:attrName>
                                          <p:attrName>ppt_y</p:attrName>
                                        </p:attrNameLst>
                                      </p:cBhvr>
                                      <p:rCtr x="0" y="17"/>
                                    </p:animMotion>
                                  </p:childTnLst>
                                </p:cTn>
                              </p:par>
                              <p:par>
                                <p:cTn id="119" presetID="64" presetClass="path" presetSubtype="0" fill="hold" grpId="0" nodeType="withEffect">
                                  <p:stCondLst>
                                    <p:cond delay="10000"/>
                                  </p:stCondLst>
                                  <p:childTnLst>
                                    <p:animMotion origin="layout" path="M -3.61111E-6 4.07407E-6 L -3.61111E-6 -0.02431 " pathEditMode="relative" rAng="0" ptsTypes="AA">
                                      <p:cBhvr>
                                        <p:cTn id="120" dur="2000" fill="hold"/>
                                        <p:tgtEl>
                                          <p:spTgt spid="205119"/>
                                        </p:tgtEl>
                                        <p:attrNameLst>
                                          <p:attrName>ppt_x</p:attrName>
                                          <p:attrName>ppt_y</p:attrName>
                                        </p:attrNameLst>
                                      </p:cBhvr>
                                      <p:rCtr x="0" y="-12"/>
                                    </p:animMotion>
                                  </p:childTnLst>
                                </p:cTn>
                              </p:par>
                              <p:par>
                                <p:cTn id="121" presetID="42" presetClass="path" presetSubtype="0" accel="50000" decel="50000" fill="hold" grpId="0" nodeType="withEffect">
                                  <p:stCondLst>
                                    <p:cond delay="10200"/>
                                  </p:stCondLst>
                                  <p:childTnLst>
                                    <p:animMotion origin="layout" path="M 4.16667E-6 4.44444E-6 L 4.16667E-6 0.03333 " pathEditMode="relative" rAng="0" ptsTypes="AA">
                                      <p:cBhvr>
                                        <p:cTn id="122" dur="2000" fill="hold"/>
                                        <p:tgtEl>
                                          <p:spTgt spid="205121"/>
                                        </p:tgtEl>
                                        <p:attrNameLst>
                                          <p:attrName>ppt_x</p:attrName>
                                          <p:attrName>ppt_y</p:attrName>
                                        </p:attrNameLst>
                                      </p:cBhvr>
                                      <p:rCtr x="0" y="17"/>
                                    </p:animMotion>
                                  </p:childTnLst>
                                </p:cTn>
                              </p:par>
                              <p:par>
                                <p:cTn id="123" presetID="64" presetClass="path" presetSubtype="0" fill="hold" grpId="0" nodeType="withEffect">
                                  <p:stCondLst>
                                    <p:cond delay="10400"/>
                                  </p:stCondLst>
                                  <p:childTnLst>
                                    <p:animMotion origin="layout" path="M -1.38889E-6 3.7037E-7 L -1.38889E-6 -0.03218 " pathEditMode="relative" rAng="0" ptsTypes="AA">
                                      <p:cBhvr>
                                        <p:cTn id="124" dur="2000" fill="hold"/>
                                        <p:tgtEl>
                                          <p:spTgt spid="205122"/>
                                        </p:tgtEl>
                                        <p:attrNameLst>
                                          <p:attrName>ppt_x</p:attrName>
                                          <p:attrName>ppt_y</p:attrName>
                                        </p:attrNameLst>
                                      </p:cBhvr>
                                      <p:rCtr x="0" y="-16"/>
                                    </p:animMotion>
                                  </p:childTnLst>
                                </p:cTn>
                              </p:par>
                              <p:par>
                                <p:cTn id="125" presetID="64" presetClass="path" presetSubtype="0" fill="hold" grpId="0" nodeType="withEffect">
                                  <p:stCondLst>
                                    <p:cond delay="10600"/>
                                  </p:stCondLst>
                                  <p:childTnLst>
                                    <p:animMotion origin="layout" path="M -2.22222E-6 -4.81481E-6 L -2.22222E-6 -0.01412 " pathEditMode="relative" rAng="0" ptsTypes="AA">
                                      <p:cBhvr>
                                        <p:cTn id="126" dur="2000" fill="hold"/>
                                        <p:tgtEl>
                                          <p:spTgt spid="205124"/>
                                        </p:tgtEl>
                                        <p:attrNameLst>
                                          <p:attrName>ppt_x</p:attrName>
                                          <p:attrName>ppt_y</p:attrName>
                                        </p:attrNameLst>
                                      </p:cBhvr>
                                      <p:rCtr x="0" y="-7"/>
                                    </p:animMotion>
                                  </p:childTnLst>
                                </p:cTn>
                              </p:par>
                              <p:par>
                                <p:cTn id="127" presetID="42" presetClass="path" presetSubtype="0" accel="50000" decel="50000" fill="hold" grpId="0" nodeType="withEffect">
                                  <p:stCondLst>
                                    <p:cond delay="10800"/>
                                  </p:stCondLst>
                                  <p:childTnLst>
                                    <p:animMotion origin="layout" path="M 5E-6 -2.59259E-6 L 5E-6 0.0257 " pathEditMode="relative" rAng="0" ptsTypes="AA">
                                      <p:cBhvr>
                                        <p:cTn id="128" dur="2000" fill="hold"/>
                                        <p:tgtEl>
                                          <p:spTgt spid="205123"/>
                                        </p:tgtEl>
                                        <p:attrNameLst>
                                          <p:attrName>ppt_x</p:attrName>
                                          <p:attrName>ppt_y</p:attrName>
                                        </p:attrNameLst>
                                      </p:cBhvr>
                                      <p:rCtr x="0" y="13"/>
                                    </p:animMotion>
                                  </p:childTnLst>
                                </p:cTn>
                              </p:par>
                              <p:par>
                                <p:cTn id="129" presetID="64" presetClass="path" presetSubtype="0" fill="hold" grpId="0" nodeType="withEffect">
                                  <p:stCondLst>
                                    <p:cond delay="11000"/>
                                  </p:stCondLst>
                                  <p:childTnLst>
                                    <p:animMotion origin="layout" path="M 5E-6 3.7037E-7 L 0.00105 -0.04097 " pathEditMode="relative" rAng="0" ptsTypes="AA">
                                      <p:cBhvr>
                                        <p:cTn id="130" dur="2000" fill="hold"/>
                                        <p:tgtEl>
                                          <p:spTgt spid="205125"/>
                                        </p:tgtEl>
                                        <p:attrNameLst>
                                          <p:attrName>ppt_x</p:attrName>
                                          <p:attrName>ppt_y</p:attrName>
                                        </p:attrNameLst>
                                      </p:cBhvr>
                                      <p:rCtr x="1" y="-21"/>
                                    </p:animMotion>
                                  </p:childTnLst>
                                </p:cTn>
                              </p:par>
                              <p:par>
                                <p:cTn id="131" presetID="42" presetClass="path" presetSubtype="0" accel="50000" decel="50000" fill="hold" grpId="0" nodeType="withEffect">
                                  <p:stCondLst>
                                    <p:cond delay="11200"/>
                                  </p:stCondLst>
                                  <p:childTnLst>
                                    <p:animMotion origin="layout" path="M -1.11111E-6 1.85185E-6 L -1.11111E-6 0.04444 " pathEditMode="relative" rAng="0" ptsTypes="AA">
                                      <p:cBhvr>
                                        <p:cTn id="132" dur="2000" fill="hold"/>
                                        <p:tgtEl>
                                          <p:spTgt spid="205126"/>
                                        </p:tgtEl>
                                        <p:attrNameLst>
                                          <p:attrName>ppt_x</p:attrName>
                                          <p:attrName>ppt_y</p:attrName>
                                        </p:attrNameLst>
                                      </p:cBhvr>
                                      <p:rCtr x="0" y="22"/>
                                    </p:animMotion>
                                  </p:childTnLst>
                                </p:cTn>
                              </p:par>
                              <p:par>
                                <p:cTn id="133" presetID="42" presetClass="path" presetSubtype="0" accel="50000" decel="50000" fill="hold" grpId="0" nodeType="withEffect">
                                  <p:stCondLst>
                                    <p:cond delay="11400"/>
                                  </p:stCondLst>
                                  <p:childTnLst>
                                    <p:animMotion origin="layout" path="M -2.5E-6 1.85185E-6 L -0.00052 0.01528 " pathEditMode="relative" rAng="0" ptsTypes="AA">
                                      <p:cBhvr>
                                        <p:cTn id="134" dur="2000" fill="hold"/>
                                        <p:tgtEl>
                                          <p:spTgt spid="205127"/>
                                        </p:tgtEl>
                                        <p:attrNameLst>
                                          <p:attrName>ppt_x</p:attrName>
                                          <p:attrName>ppt_y</p:attrName>
                                        </p:attrNameLst>
                                      </p:cBhvr>
                                      <p:rCtr x="0" y="8"/>
                                    </p:animMotion>
                                  </p:childTnLst>
                                </p:cTn>
                              </p:par>
                              <p:par>
                                <p:cTn id="135" presetID="64" presetClass="path" presetSubtype="0" fill="hold" grpId="0" nodeType="withEffect">
                                  <p:stCondLst>
                                    <p:cond delay="11600"/>
                                  </p:stCondLst>
                                  <p:childTnLst>
                                    <p:animMotion origin="layout" path="M -1.38889E-6 3.7037E-7 L -1.38889E-6 -0.03218 " pathEditMode="relative" rAng="0" ptsTypes="AA">
                                      <p:cBhvr>
                                        <p:cTn id="136" dur="2000" fill="hold"/>
                                        <p:tgtEl>
                                          <p:spTgt spid="205128"/>
                                        </p:tgtEl>
                                        <p:attrNameLst>
                                          <p:attrName>ppt_x</p:attrName>
                                          <p:attrName>ppt_y</p:attrName>
                                        </p:attrNameLst>
                                      </p:cBhvr>
                                      <p:rCtr x="0" y="-16"/>
                                    </p:animMotion>
                                  </p:childTnLst>
                                </p:cTn>
                              </p:par>
                              <p:par>
                                <p:cTn id="137" presetID="42" presetClass="path" presetSubtype="0" accel="50000" decel="50000" fill="hold" grpId="0" nodeType="withEffect">
                                  <p:stCondLst>
                                    <p:cond delay="11800"/>
                                  </p:stCondLst>
                                  <p:childTnLst>
                                    <p:animMotion origin="layout" path="M -2.77778E-6 2.22222E-6 L -2.77778E-6 0.03935 " pathEditMode="relative" rAng="0" ptsTypes="AA">
                                      <p:cBhvr>
                                        <p:cTn id="138" dur="2000" fill="hold"/>
                                        <p:tgtEl>
                                          <p:spTgt spid="205129"/>
                                        </p:tgtEl>
                                        <p:attrNameLst>
                                          <p:attrName>ppt_x</p:attrName>
                                          <p:attrName>ppt_y</p:attrName>
                                        </p:attrNameLst>
                                      </p:cBhvr>
                                      <p:rCtr x="0" y="20"/>
                                    </p:animMotion>
                                  </p:childTnLst>
                                </p:cTn>
                              </p:par>
                              <p:par>
                                <p:cTn id="139" presetID="64" presetClass="path" presetSubtype="0" fill="hold" grpId="0" nodeType="withEffect">
                                  <p:stCondLst>
                                    <p:cond delay="11900"/>
                                  </p:stCondLst>
                                  <p:childTnLst>
                                    <p:animMotion origin="layout" path="M -2.22222E-6 -4.81481E-6 L -2.22222E-6 -0.01412 " pathEditMode="relative" rAng="0" ptsTypes="AA">
                                      <p:cBhvr>
                                        <p:cTn id="140" dur="2000" fill="hold"/>
                                        <p:tgtEl>
                                          <p:spTgt spid="205131"/>
                                        </p:tgtEl>
                                        <p:attrNameLst>
                                          <p:attrName>ppt_x</p:attrName>
                                          <p:attrName>ppt_y</p:attrName>
                                        </p:attrNameLst>
                                      </p:cBhvr>
                                      <p:rCtr x="0" y="-7"/>
                                    </p:animMotion>
                                  </p:childTnLst>
                                </p:cTn>
                              </p:par>
                              <p:par>
                                <p:cTn id="141" presetID="64" presetClass="path" presetSubtype="0" fill="hold" grpId="0" nodeType="withEffect">
                                  <p:stCondLst>
                                    <p:cond delay="12200"/>
                                  </p:stCondLst>
                                  <p:childTnLst>
                                    <p:animMotion origin="layout" path="M 5E-6 3.7037E-7 L 0.00105 -0.04097 " pathEditMode="relative" rAng="0" ptsTypes="AA">
                                      <p:cBhvr>
                                        <p:cTn id="142" dur="2000" fill="hold"/>
                                        <p:tgtEl>
                                          <p:spTgt spid="205132"/>
                                        </p:tgtEl>
                                        <p:attrNameLst>
                                          <p:attrName>ppt_x</p:attrName>
                                          <p:attrName>ppt_y</p:attrName>
                                        </p:attrNameLst>
                                      </p:cBhvr>
                                      <p:rCtr x="1" y="-21"/>
                                    </p:animMotion>
                                  </p:childTnLst>
                                </p:cTn>
                              </p:par>
                              <p:par>
                                <p:cTn id="143" presetID="42" presetClass="path" presetSubtype="0" accel="50000" decel="50000" fill="hold" grpId="0" nodeType="withEffect">
                                  <p:stCondLst>
                                    <p:cond delay="12400"/>
                                  </p:stCondLst>
                                  <p:childTnLst>
                                    <p:animMotion origin="layout" path="M 5E-6 -2.59259E-6 L 5E-6 0.0257 " pathEditMode="relative" rAng="0" ptsTypes="AA">
                                      <p:cBhvr>
                                        <p:cTn id="144" dur="2000" fill="hold"/>
                                        <p:tgtEl>
                                          <p:spTgt spid="205133"/>
                                        </p:tgtEl>
                                        <p:attrNameLst>
                                          <p:attrName>ppt_x</p:attrName>
                                          <p:attrName>ppt_y</p:attrName>
                                        </p:attrNameLst>
                                      </p:cBhvr>
                                      <p:rCtr x="0" y="13"/>
                                    </p:animMotion>
                                  </p:childTnLst>
                                </p:cTn>
                              </p:par>
                              <p:par>
                                <p:cTn id="145" presetID="42" presetClass="path" presetSubtype="0" accel="50000" decel="50000" fill="hold" grpId="1" nodeType="withEffect">
                                  <p:stCondLst>
                                    <p:cond delay="4800"/>
                                  </p:stCondLst>
                                  <p:childTnLst>
                                    <p:animMotion origin="layout" path="M 0.00105 -0.04098 L 0.00053 4.44444E-6 " pathEditMode="relative" rAng="0" ptsTypes="AA">
                                      <p:cBhvr>
                                        <p:cTn id="146" dur="2000" fill="hold"/>
                                        <p:tgtEl>
                                          <p:spTgt spid="204828"/>
                                        </p:tgtEl>
                                        <p:attrNameLst>
                                          <p:attrName>ppt_x</p:attrName>
                                          <p:attrName>ppt_y</p:attrName>
                                        </p:attrNameLst>
                                      </p:cBhvr>
                                      <p:rCtr x="0" y="20"/>
                                    </p:animMotion>
                                  </p:childTnLst>
                                </p:cTn>
                              </p:par>
                              <p:par>
                                <p:cTn id="147" presetID="64" presetClass="path" presetSubtype="0" accel="50000" decel="50000" fill="hold" grpId="1" nodeType="withEffect">
                                  <p:stCondLst>
                                    <p:cond delay="5000"/>
                                  </p:stCondLst>
                                  <p:childTnLst>
                                    <p:animMotion origin="layout" path="M 3.33333E-6 0.03333 L 3.33333E-6 2.59259E-6 " pathEditMode="relative" rAng="0" ptsTypes="AA">
                                      <p:cBhvr>
                                        <p:cTn id="148" dur="2000" fill="hold"/>
                                        <p:tgtEl>
                                          <p:spTgt spid="204822"/>
                                        </p:tgtEl>
                                        <p:attrNameLst>
                                          <p:attrName>ppt_x</p:attrName>
                                          <p:attrName>ppt_y</p:attrName>
                                        </p:attrNameLst>
                                      </p:cBhvr>
                                      <p:rCtr x="0" y="-17"/>
                                    </p:animMotion>
                                  </p:childTnLst>
                                </p:cTn>
                              </p:par>
                              <p:par>
                                <p:cTn id="149" presetID="64" presetClass="path" presetSubtype="0" accel="50000" decel="50000" fill="hold" grpId="1" nodeType="withEffect">
                                  <p:stCondLst>
                                    <p:cond delay="5200"/>
                                  </p:stCondLst>
                                  <p:childTnLst>
                                    <p:animMotion origin="layout" path="M -0.00052 0.01528 L -0.00104 -2.59259E-6 " pathEditMode="relative" rAng="0" ptsTypes="AA">
                                      <p:cBhvr>
                                        <p:cTn id="150" dur="2000" fill="hold"/>
                                        <p:tgtEl>
                                          <p:spTgt spid="204928"/>
                                        </p:tgtEl>
                                        <p:attrNameLst>
                                          <p:attrName>ppt_x</p:attrName>
                                          <p:attrName>ppt_y</p:attrName>
                                        </p:attrNameLst>
                                      </p:cBhvr>
                                      <p:rCtr x="0" y="-8"/>
                                    </p:animMotion>
                                  </p:childTnLst>
                                </p:cTn>
                              </p:par>
                              <p:par>
                                <p:cTn id="151" presetID="64" presetClass="path" presetSubtype="0" accel="50000" decel="50000" fill="hold" grpId="1" nodeType="withEffect">
                                  <p:stCondLst>
                                    <p:cond delay="5200"/>
                                  </p:stCondLst>
                                  <p:childTnLst>
                                    <p:animMotion origin="layout" path="M 1.66667E-6 0.04445 L -0.00018 0.00093 " pathEditMode="relative" rAng="0" ptsTypes="AA">
                                      <p:cBhvr>
                                        <p:cTn id="152" dur="2000" fill="hold"/>
                                        <p:tgtEl>
                                          <p:spTgt spid="204942"/>
                                        </p:tgtEl>
                                        <p:attrNameLst>
                                          <p:attrName>ppt_x</p:attrName>
                                          <p:attrName>ppt_y</p:attrName>
                                        </p:attrNameLst>
                                      </p:cBhvr>
                                      <p:rCtr x="0" y="-22"/>
                                    </p:animMotion>
                                  </p:childTnLst>
                                </p:cTn>
                              </p:par>
                              <p:par>
                                <p:cTn id="153" presetID="42" presetClass="path" presetSubtype="0" accel="50000" decel="50000" fill="hold" grpId="1" nodeType="withEffect">
                                  <p:stCondLst>
                                    <p:cond delay="5400"/>
                                  </p:stCondLst>
                                  <p:childTnLst>
                                    <p:animMotion origin="layout" path="M -3.61111E-6 -0.0243 L -3.61111E-6 0.00417 " pathEditMode="relative" rAng="0" ptsTypes="AA">
                                      <p:cBhvr>
                                        <p:cTn id="154" dur="2000" fill="hold"/>
                                        <p:tgtEl>
                                          <p:spTgt spid="204927"/>
                                        </p:tgtEl>
                                        <p:attrNameLst>
                                          <p:attrName>ppt_x</p:attrName>
                                          <p:attrName>ppt_y</p:attrName>
                                        </p:attrNameLst>
                                      </p:cBhvr>
                                      <p:rCtr x="0" y="14"/>
                                    </p:animMotion>
                                  </p:childTnLst>
                                </p:cTn>
                              </p:par>
                              <p:par>
                                <p:cTn id="155" presetID="42" presetClass="path" presetSubtype="0" accel="50000" decel="50000" fill="hold" grpId="1" nodeType="withEffect">
                                  <p:stCondLst>
                                    <p:cond delay="5600"/>
                                  </p:stCondLst>
                                  <p:childTnLst>
                                    <p:animMotion origin="layout" path="M 5.55556E-7 -0.01412 L 5.55556E-7 0.0044 " pathEditMode="relative" rAng="0" ptsTypes="AA">
                                      <p:cBhvr>
                                        <p:cTn id="156" dur="2000" fill="hold"/>
                                        <p:tgtEl>
                                          <p:spTgt spid="204929"/>
                                        </p:tgtEl>
                                        <p:attrNameLst>
                                          <p:attrName>ppt_x</p:attrName>
                                          <p:attrName>ppt_y</p:attrName>
                                        </p:attrNameLst>
                                      </p:cBhvr>
                                      <p:rCtr x="0" y="9"/>
                                    </p:animMotion>
                                  </p:childTnLst>
                                </p:cTn>
                              </p:par>
                              <p:par>
                                <p:cTn id="157" presetID="42" presetClass="path" presetSubtype="0" accel="50000" decel="50000" fill="hold" grpId="1" nodeType="withEffect">
                                  <p:stCondLst>
                                    <p:cond delay="5800"/>
                                  </p:stCondLst>
                                  <p:childTnLst>
                                    <p:animMotion origin="layout" path="M 0.00105 -0.04098 L 0.00053 4.44444E-6 " pathEditMode="relative" rAng="0" ptsTypes="AA">
                                      <p:cBhvr>
                                        <p:cTn id="158" dur="2000" fill="hold"/>
                                        <p:tgtEl>
                                          <p:spTgt spid="204930"/>
                                        </p:tgtEl>
                                        <p:attrNameLst>
                                          <p:attrName>ppt_x</p:attrName>
                                          <p:attrName>ppt_y</p:attrName>
                                        </p:attrNameLst>
                                      </p:cBhvr>
                                      <p:rCtr x="0" y="20"/>
                                    </p:animMotion>
                                  </p:childTnLst>
                                </p:cTn>
                              </p:par>
                              <p:par>
                                <p:cTn id="159" presetID="64" presetClass="path" presetSubtype="0" accel="50000" decel="50000" fill="hold" grpId="1" nodeType="withEffect">
                                  <p:stCondLst>
                                    <p:cond delay="5800"/>
                                  </p:stCondLst>
                                  <p:childTnLst>
                                    <p:animMotion origin="layout" path="M 3.33333E-6 0.03333 L 3.33333E-6 2.59259E-6 " pathEditMode="relative" rAng="0" ptsTypes="AA">
                                      <p:cBhvr>
                                        <p:cTn id="160" dur="2000" fill="hold"/>
                                        <p:tgtEl>
                                          <p:spTgt spid="204932"/>
                                        </p:tgtEl>
                                        <p:attrNameLst>
                                          <p:attrName>ppt_x</p:attrName>
                                          <p:attrName>ppt_y</p:attrName>
                                        </p:attrNameLst>
                                      </p:cBhvr>
                                      <p:rCtr x="0" y="-17"/>
                                    </p:animMotion>
                                  </p:childTnLst>
                                </p:cTn>
                              </p:par>
                              <p:par>
                                <p:cTn id="161" presetID="42" presetClass="path" presetSubtype="0" accel="50000" decel="50000" fill="hold" grpId="1" nodeType="withEffect">
                                  <p:stCondLst>
                                    <p:cond delay="6000"/>
                                  </p:stCondLst>
                                  <p:childTnLst>
                                    <p:animMotion origin="layout" path="M -3.61111E-6 -0.0243 L -3.61111E-6 0.00417 " pathEditMode="relative" rAng="0" ptsTypes="AA">
                                      <p:cBhvr>
                                        <p:cTn id="162" dur="2000" fill="hold"/>
                                        <p:tgtEl>
                                          <p:spTgt spid="204931"/>
                                        </p:tgtEl>
                                        <p:attrNameLst>
                                          <p:attrName>ppt_x</p:attrName>
                                          <p:attrName>ppt_y</p:attrName>
                                        </p:attrNameLst>
                                      </p:cBhvr>
                                      <p:rCtr x="0" y="14"/>
                                    </p:animMotion>
                                  </p:childTnLst>
                                </p:cTn>
                              </p:par>
                              <p:par>
                                <p:cTn id="163" presetID="64" presetClass="path" presetSubtype="0" accel="50000" decel="50000" fill="hold" grpId="1" nodeType="withEffect">
                                  <p:stCondLst>
                                    <p:cond delay="6200"/>
                                  </p:stCondLst>
                                  <p:childTnLst>
                                    <p:animMotion origin="layout" path="M 3.33333E-6 0.03333 L 3.33333E-6 2.59259E-6 " pathEditMode="relative" rAng="0" ptsTypes="AA">
                                      <p:cBhvr>
                                        <p:cTn id="164" dur="2000" fill="hold"/>
                                        <p:tgtEl>
                                          <p:spTgt spid="204933"/>
                                        </p:tgtEl>
                                        <p:attrNameLst>
                                          <p:attrName>ppt_x</p:attrName>
                                          <p:attrName>ppt_y</p:attrName>
                                        </p:attrNameLst>
                                      </p:cBhvr>
                                      <p:rCtr x="0" y="-17"/>
                                    </p:animMotion>
                                  </p:childTnLst>
                                </p:cTn>
                              </p:par>
                              <p:par>
                                <p:cTn id="165" presetID="42" presetClass="path" presetSubtype="0" accel="50000" decel="50000" fill="hold" grpId="1" nodeType="withEffect">
                                  <p:stCondLst>
                                    <p:cond delay="6400"/>
                                  </p:stCondLst>
                                  <p:childTnLst>
                                    <p:animMotion origin="layout" path="M -1.38889E-6 -0.03217 L -1.38889E-6 0.00324 " pathEditMode="relative" rAng="0" ptsTypes="AA">
                                      <p:cBhvr>
                                        <p:cTn id="166" dur="2000" fill="hold"/>
                                        <p:tgtEl>
                                          <p:spTgt spid="204934"/>
                                        </p:tgtEl>
                                        <p:attrNameLst>
                                          <p:attrName>ppt_x</p:attrName>
                                          <p:attrName>ppt_y</p:attrName>
                                        </p:attrNameLst>
                                      </p:cBhvr>
                                      <p:rCtr x="0" y="18"/>
                                    </p:animMotion>
                                  </p:childTnLst>
                                </p:cTn>
                              </p:par>
                              <p:par>
                                <p:cTn id="167" presetID="42" presetClass="path" presetSubtype="0" accel="50000" decel="50000" fill="hold" grpId="1" nodeType="withEffect">
                                  <p:stCondLst>
                                    <p:cond delay="6600"/>
                                  </p:stCondLst>
                                  <p:childTnLst>
                                    <p:animMotion origin="layout" path="M 5.55556E-7 -0.01412 L 5.55556E-7 0.0044 " pathEditMode="relative" rAng="0" ptsTypes="AA">
                                      <p:cBhvr>
                                        <p:cTn id="168" dur="2000" fill="hold"/>
                                        <p:tgtEl>
                                          <p:spTgt spid="204936"/>
                                        </p:tgtEl>
                                        <p:attrNameLst>
                                          <p:attrName>ppt_x</p:attrName>
                                          <p:attrName>ppt_y</p:attrName>
                                        </p:attrNameLst>
                                      </p:cBhvr>
                                      <p:rCtr x="0" y="9"/>
                                    </p:animMotion>
                                  </p:childTnLst>
                                </p:cTn>
                              </p:par>
                              <p:par>
                                <p:cTn id="169" presetID="64" presetClass="path" presetSubtype="0" accel="50000" decel="50000" fill="hold" grpId="1" nodeType="withEffect">
                                  <p:stCondLst>
                                    <p:cond delay="6800"/>
                                  </p:stCondLst>
                                  <p:childTnLst>
                                    <p:animMotion origin="layout" path="M 2.22222E-6 0.02569 L 2.22222E-6 7.40741E-7 " pathEditMode="relative" rAng="0" ptsTypes="AA">
                                      <p:cBhvr>
                                        <p:cTn id="170" dur="2000" fill="hold"/>
                                        <p:tgtEl>
                                          <p:spTgt spid="204935"/>
                                        </p:tgtEl>
                                        <p:attrNameLst>
                                          <p:attrName>ppt_x</p:attrName>
                                          <p:attrName>ppt_y</p:attrName>
                                        </p:attrNameLst>
                                      </p:cBhvr>
                                      <p:rCtr x="0" y="-13"/>
                                    </p:animMotion>
                                  </p:childTnLst>
                                </p:cTn>
                              </p:par>
                              <p:par>
                                <p:cTn id="171" presetID="42" presetClass="path" presetSubtype="0" accel="50000" decel="50000" fill="hold" grpId="1" nodeType="withEffect">
                                  <p:stCondLst>
                                    <p:cond delay="7000"/>
                                  </p:stCondLst>
                                  <p:childTnLst>
                                    <p:animMotion origin="layout" path="M 0.00105 -0.04098 L 0.00053 4.44444E-6 " pathEditMode="relative" rAng="0" ptsTypes="AA">
                                      <p:cBhvr>
                                        <p:cTn id="172" dur="2000" fill="hold"/>
                                        <p:tgtEl>
                                          <p:spTgt spid="204937"/>
                                        </p:tgtEl>
                                        <p:attrNameLst>
                                          <p:attrName>ppt_x</p:attrName>
                                          <p:attrName>ppt_y</p:attrName>
                                        </p:attrNameLst>
                                      </p:cBhvr>
                                      <p:rCtr x="0" y="20"/>
                                    </p:animMotion>
                                  </p:childTnLst>
                                </p:cTn>
                              </p:par>
                              <p:par>
                                <p:cTn id="173" presetID="64" presetClass="path" presetSubtype="0" accel="50000" decel="50000" fill="hold" grpId="1" nodeType="withEffect">
                                  <p:stCondLst>
                                    <p:cond delay="7000"/>
                                  </p:stCondLst>
                                  <p:childTnLst>
                                    <p:animMotion origin="layout" path="M 1.66667E-6 0.04445 L -0.00018 0.00093 " pathEditMode="relative" rAng="0" ptsTypes="AA">
                                      <p:cBhvr>
                                        <p:cTn id="174" dur="2000" fill="hold"/>
                                        <p:tgtEl>
                                          <p:spTgt spid="204938"/>
                                        </p:tgtEl>
                                        <p:attrNameLst>
                                          <p:attrName>ppt_x</p:attrName>
                                          <p:attrName>ppt_y</p:attrName>
                                        </p:attrNameLst>
                                      </p:cBhvr>
                                      <p:rCtr x="0" y="-22"/>
                                    </p:animMotion>
                                  </p:childTnLst>
                                </p:cTn>
                              </p:par>
                              <p:par>
                                <p:cTn id="175" presetID="64" presetClass="path" presetSubtype="0" accel="50000" decel="50000" fill="hold" grpId="1" nodeType="withEffect">
                                  <p:stCondLst>
                                    <p:cond delay="7200"/>
                                  </p:stCondLst>
                                  <p:childTnLst>
                                    <p:animMotion origin="layout" path="M -0.00052 0.01528 L -0.00104 -2.59259E-6 " pathEditMode="relative" rAng="0" ptsTypes="AA">
                                      <p:cBhvr>
                                        <p:cTn id="176" dur="2000" fill="hold"/>
                                        <p:tgtEl>
                                          <p:spTgt spid="204939"/>
                                        </p:tgtEl>
                                        <p:attrNameLst>
                                          <p:attrName>ppt_x</p:attrName>
                                          <p:attrName>ppt_y</p:attrName>
                                        </p:attrNameLst>
                                      </p:cBhvr>
                                      <p:rCtr x="0" y="-8"/>
                                    </p:animMotion>
                                  </p:childTnLst>
                                </p:cTn>
                              </p:par>
                              <p:par>
                                <p:cTn id="177" presetID="42" presetClass="path" presetSubtype="0" accel="50000" decel="50000" fill="hold" grpId="1" nodeType="withEffect">
                                  <p:stCondLst>
                                    <p:cond delay="7400"/>
                                  </p:stCondLst>
                                  <p:childTnLst>
                                    <p:animMotion origin="layout" path="M -1.38889E-6 -0.03217 L -1.38889E-6 0.00324 " pathEditMode="relative" rAng="0" ptsTypes="AA">
                                      <p:cBhvr>
                                        <p:cTn id="178" dur="2000" fill="hold"/>
                                        <p:tgtEl>
                                          <p:spTgt spid="204940"/>
                                        </p:tgtEl>
                                        <p:attrNameLst>
                                          <p:attrName>ppt_x</p:attrName>
                                          <p:attrName>ppt_y</p:attrName>
                                        </p:attrNameLst>
                                      </p:cBhvr>
                                      <p:rCtr x="0" y="18"/>
                                    </p:animMotion>
                                  </p:childTnLst>
                                </p:cTn>
                              </p:par>
                              <p:par>
                                <p:cTn id="179" presetID="64" presetClass="path" presetSubtype="0" accel="50000" decel="50000" fill="hold" grpId="1" nodeType="withEffect">
                                  <p:stCondLst>
                                    <p:cond delay="7400"/>
                                  </p:stCondLst>
                                  <p:childTnLst>
                                    <p:animMotion origin="layout" path="M 8.33333E-7 0.03935 L 0.00017 0.00093 " pathEditMode="relative" rAng="0" ptsTypes="AA">
                                      <p:cBhvr>
                                        <p:cTn id="180" dur="2000" fill="hold"/>
                                        <p:tgtEl>
                                          <p:spTgt spid="204941"/>
                                        </p:tgtEl>
                                        <p:attrNameLst>
                                          <p:attrName>ppt_x</p:attrName>
                                          <p:attrName>ppt_y</p:attrName>
                                        </p:attrNameLst>
                                      </p:cBhvr>
                                      <p:rCtr x="0" y="-19"/>
                                    </p:animMotion>
                                  </p:childTnLst>
                                </p:cTn>
                              </p:par>
                              <p:par>
                                <p:cTn id="181" presetID="42" presetClass="path" presetSubtype="0" accel="50000" decel="50000" fill="hold" grpId="1" nodeType="withEffect">
                                  <p:stCondLst>
                                    <p:cond delay="7600"/>
                                  </p:stCondLst>
                                  <p:childTnLst>
                                    <p:animMotion origin="layout" path="M 5.55556E-7 -0.01412 L 5.55556E-7 0.0044 " pathEditMode="relative" rAng="0" ptsTypes="AA">
                                      <p:cBhvr>
                                        <p:cTn id="182" dur="2000" fill="hold"/>
                                        <p:tgtEl>
                                          <p:spTgt spid="204943"/>
                                        </p:tgtEl>
                                        <p:attrNameLst>
                                          <p:attrName>ppt_x</p:attrName>
                                          <p:attrName>ppt_y</p:attrName>
                                        </p:attrNameLst>
                                      </p:cBhvr>
                                      <p:rCtr x="0" y="9"/>
                                    </p:animMotion>
                                  </p:childTnLst>
                                </p:cTn>
                              </p:par>
                              <p:par>
                                <p:cTn id="183" presetID="42" presetClass="path" presetSubtype="0" accel="50000" decel="50000" fill="hold" grpId="1" nodeType="withEffect">
                                  <p:stCondLst>
                                    <p:cond delay="7700"/>
                                  </p:stCondLst>
                                  <p:childTnLst>
                                    <p:animMotion origin="layout" path="M 0.00105 -0.04098 L 0.00053 4.44444E-6 " pathEditMode="relative" rAng="0" ptsTypes="AA">
                                      <p:cBhvr>
                                        <p:cTn id="184" dur="2000" fill="hold"/>
                                        <p:tgtEl>
                                          <p:spTgt spid="204944"/>
                                        </p:tgtEl>
                                        <p:attrNameLst>
                                          <p:attrName>ppt_x</p:attrName>
                                          <p:attrName>ppt_y</p:attrName>
                                        </p:attrNameLst>
                                      </p:cBhvr>
                                      <p:rCtr x="0" y="20"/>
                                    </p:animMotion>
                                  </p:childTnLst>
                                </p:cTn>
                              </p:par>
                              <p:par>
                                <p:cTn id="185" presetID="64" presetClass="path" presetSubtype="0" accel="50000" decel="50000" fill="hold" grpId="1" nodeType="withEffect">
                                  <p:stCondLst>
                                    <p:cond delay="8000"/>
                                  </p:stCondLst>
                                  <p:childTnLst>
                                    <p:animMotion origin="layout" path="M 2.22222E-6 0.02569 L 2.22222E-6 7.40741E-7 " pathEditMode="relative" rAng="0" ptsTypes="AA">
                                      <p:cBhvr>
                                        <p:cTn id="186" dur="2000" fill="hold"/>
                                        <p:tgtEl>
                                          <p:spTgt spid="204945"/>
                                        </p:tgtEl>
                                        <p:attrNameLst>
                                          <p:attrName>ppt_x</p:attrName>
                                          <p:attrName>ppt_y</p:attrName>
                                        </p:attrNameLst>
                                      </p:cBhvr>
                                      <p:rCtr x="0" y="-13"/>
                                    </p:animMotion>
                                  </p:childTnLst>
                                </p:cTn>
                              </p:par>
                              <p:par>
                                <p:cTn id="187" presetID="42" presetClass="path" presetSubtype="0" accel="50000" decel="50000" fill="hold" grpId="1" nodeType="withEffect">
                                  <p:stCondLst>
                                    <p:cond delay="8200"/>
                                  </p:stCondLst>
                                  <p:childTnLst>
                                    <p:animMotion origin="layout" path="M -3.61111E-6 -0.0243 L -3.61111E-6 0.00417 " pathEditMode="relative" rAng="0" ptsTypes="AA">
                                      <p:cBhvr>
                                        <p:cTn id="188" dur="2000" fill="hold"/>
                                        <p:tgtEl>
                                          <p:spTgt spid="204946"/>
                                        </p:tgtEl>
                                        <p:attrNameLst>
                                          <p:attrName>ppt_x</p:attrName>
                                          <p:attrName>ppt_y</p:attrName>
                                        </p:attrNameLst>
                                      </p:cBhvr>
                                      <p:rCtr x="0" y="14"/>
                                    </p:animMotion>
                                  </p:childTnLst>
                                </p:cTn>
                              </p:par>
                              <p:par>
                                <p:cTn id="189" presetID="64" presetClass="path" presetSubtype="0" accel="50000" decel="50000" fill="hold" grpId="1" nodeType="withEffect">
                                  <p:stCondLst>
                                    <p:cond delay="8200"/>
                                  </p:stCondLst>
                                  <p:childTnLst>
                                    <p:animMotion origin="layout" path="M 1.66667E-6 0.04445 L -0.00018 0.00093 " pathEditMode="relative" rAng="0" ptsTypes="AA">
                                      <p:cBhvr>
                                        <p:cTn id="190" dur="2000" fill="hold"/>
                                        <p:tgtEl>
                                          <p:spTgt spid="204948"/>
                                        </p:tgtEl>
                                        <p:attrNameLst>
                                          <p:attrName>ppt_x</p:attrName>
                                          <p:attrName>ppt_y</p:attrName>
                                        </p:attrNameLst>
                                      </p:cBhvr>
                                      <p:rCtr x="0" y="-22"/>
                                    </p:animMotion>
                                  </p:childTnLst>
                                </p:cTn>
                              </p:par>
                              <p:par>
                                <p:cTn id="191" presetID="64" presetClass="path" presetSubtype="0" accel="50000" decel="50000" fill="hold" grpId="1" nodeType="withEffect">
                                  <p:stCondLst>
                                    <p:cond delay="8400"/>
                                  </p:stCondLst>
                                  <p:childTnLst>
                                    <p:animMotion origin="layout" path="M -0.00052 0.01528 L -0.00104 -2.59259E-6 " pathEditMode="relative" rAng="0" ptsTypes="AA">
                                      <p:cBhvr>
                                        <p:cTn id="192" dur="2000" fill="hold"/>
                                        <p:tgtEl>
                                          <p:spTgt spid="204947"/>
                                        </p:tgtEl>
                                        <p:attrNameLst>
                                          <p:attrName>ppt_x</p:attrName>
                                          <p:attrName>ppt_y</p:attrName>
                                        </p:attrNameLst>
                                      </p:cBhvr>
                                      <p:rCtr x="0" y="-8"/>
                                    </p:animMotion>
                                  </p:childTnLst>
                                </p:cTn>
                              </p:par>
                              <p:par>
                                <p:cTn id="193" presetID="42" presetClass="path" presetSubtype="0" accel="50000" decel="50000" fill="hold" grpId="1" nodeType="withEffect">
                                  <p:stCondLst>
                                    <p:cond delay="8400"/>
                                  </p:stCondLst>
                                  <p:childTnLst>
                                    <p:animMotion origin="layout" path="M 0.00104 -0.04095 L 0.00052 3.79135E-6 " pathEditMode="relative" rAng="0" ptsTypes="AA">
                                      <p:cBhvr>
                                        <p:cTn id="194" dur="2000" fill="hold"/>
                                        <p:tgtEl>
                                          <p:spTgt spid="205080"/>
                                        </p:tgtEl>
                                        <p:attrNameLst>
                                          <p:attrName>ppt_x</p:attrName>
                                          <p:attrName>ppt_y</p:attrName>
                                        </p:attrNameLst>
                                      </p:cBhvr>
                                      <p:rCtr x="0" y="20"/>
                                    </p:animMotion>
                                  </p:childTnLst>
                                </p:cTn>
                              </p:par>
                              <p:par>
                                <p:cTn id="195" presetID="64" presetClass="path" presetSubtype="0" accel="50000" decel="50000" fill="hold" grpId="1" nodeType="withEffect">
                                  <p:stCondLst>
                                    <p:cond delay="8600"/>
                                  </p:stCondLst>
                                  <p:childTnLst>
                                    <p:animMotion origin="layout" path="M 3.33333E-6 0.03333 L 3.33333E-6 2.59259E-6 " pathEditMode="relative" rAng="0" ptsTypes="AA">
                                      <p:cBhvr>
                                        <p:cTn id="196" dur="2000" fill="hold"/>
                                        <p:tgtEl>
                                          <p:spTgt spid="205075"/>
                                        </p:tgtEl>
                                        <p:attrNameLst>
                                          <p:attrName>ppt_x</p:attrName>
                                          <p:attrName>ppt_y</p:attrName>
                                        </p:attrNameLst>
                                      </p:cBhvr>
                                      <p:rCtr x="0" y="-17"/>
                                    </p:animMotion>
                                  </p:childTnLst>
                                </p:cTn>
                              </p:par>
                              <p:par>
                                <p:cTn id="197" presetID="64" presetClass="path" presetSubtype="0" accel="50000" decel="50000" fill="hold" grpId="1" nodeType="withEffect">
                                  <p:stCondLst>
                                    <p:cond delay="8800"/>
                                  </p:stCondLst>
                                  <p:childTnLst>
                                    <p:animMotion origin="layout" path="M -0.00052 0.01528 L -0.00104 -2.59259E-6 " pathEditMode="relative" rAng="0" ptsTypes="AA">
                                      <p:cBhvr>
                                        <p:cTn id="198" dur="2000" fill="hold"/>
                                        <p:tgtEl>
                                          <p:spTgt spid="205085"/>
                                        </p:tgtEl>
                                        <p:attrNameLst>
                                          <p:attrName>ppt_x</p:attrName>
                                          <p:attrName>ppt_y</p:attrName>
                                        </p:attrNameLst>
                                      </p:cBhvr>
                                      <p:rCtr x="0" y="-8"/>
                                    </p:animMotion>
                                  </p:childTnLst>
                                </p:cTn>
                              </p:par>
                              <p:par>
                                <p:cTn id="199" presetID="42" presetClass="path" presetSubtype="0" accel="50000" decel="50000" fill="hold" grpId="1" nodeType="withEffect">
                                  <p:stCondLst>
                                    <p:cond delay="9000"/>
                                  </p:stCondLst>
                                  <p:childTnLst>
                                    <p:animMotion origin="layout" path="M -3.61111E-6 -0.0243 L -3.61111E-6 0.00417 " pathEditMode="relative" rAng="0" ptsTypes="AA">
                                      <p:cBhvr>
                                        <p:cTn id="200" dur="2000" fill="hold"/>
                                        <p:tgtEl>
                                          <p:spTgt spid="205084"/>
                                        </p:tgtEl>
                                        <p:attrNameLst>
                                          <p:attrName>ppt_x</p:attrName>
                                          <p:attrName>ppt_y</p:attrName>
                                        </p:attrNameLst>
                                      </p:cBhvr>
                                      <p:rCtr x="0" y="14"/>
                                    </p:animMotion>
                                  </p:childTnLst>
                                </p:cTn>
                              </p:par>
                              <p:par>
                                <p:cTn id="201" presetID="64" presetClass="path" presetSubtype="0" accel="50000" decel="50000" fill="hold" grpId="1" nodeType="withEffect">
                                  <p:stCondLst>
                                    <p:cond delay="9000"/>
                                  </p:stCondLst>
                                  <p:childTnLst>
                                    <p:animMotion origin="layout" path="M 1.66667E-6 0.04445 L -0.00018 0.00093 " pathEditMode="relative" rAng="0" ptsTypes="AA">
                                      <p:cBhvr>
                                        <p:cTn id="202" dur="2000" fill="hold"/>
                                        <p:tgtEl>
                                          <p:spTgt spid="205099"/>
                                        </p:tgtEl>
                                        <p:attrNameLst>
                                          <p:attrName>ppt_x</p:attrName>
                                          <p:attrName>ppt_y</p:attrName>
                                        </p:attrNameLst>
                                      </p:cBhvr>
                                      <p:rCtr x="0" y="-22"/>
                                    </p:animMotion>
                                  </p:childTnLst>
                                </p:cTn>
                              </p:par>
                              <p:par>
                                <p:cTn id="203" presetID="42" presetClass="path" presetSubtype="0" accel="50000" decel="50000" fill="hold" grpId="1" nodeType="withEffect">
                                  <p:stCondLst>
                                    <p:cond delay="9200"/>
                                  </p:stCondLst>
                                  <p:childTnLst>
                                    <p:animMotion origin="layout" path="M 5.55556E-7 -0.01412 L 5.55556E-7 0.0044 " pathEditMode="relative" rAng="0" ptsTypes="AA">
                                      <p:cBhvr>
                                        <p:cTn id="204" dur="2000" fill="hold"/>
                                        <p:tgtEl>
                                          <p:spTgt spid="205086"/>
                                        </p:tgtEl>
                                        <p:attrNameLst>
                                          <p:attrName>ppt_x</p:attrName>
                                          <p:attrName>ppt_y</p:attrName>
                                        </p:attrNameLst>
                                      </p:cBhvr>
                                      <p:rCtr x="0" y="9"/>
                                    </p:animMotion>
                                  </p:childTnLst>
                                </p:cTn>
                              </p:par>
                              <p:par>
                                <p:cTn id="205" presetID="42" presetClass="path" presetSubtype="0" accel="50000" decel="50000" fill="hold" grpId="1" nodeType="withEffect">
                                  <p:stCondLst>
                                    <p:cond delay="9400"/>
                                  </p:stCondLst>
                                  <p:childTnLst>
                                    <p:animMotion origin="layout" path="M 0.00105 -0.04098 L 0.00053 4.44444E-6 " pathEditMode="relative" rAng="0" ptsTypes="AA">
                                      <p:cBhvr>
                                        <p:cTn id="206" dur="2000" fill="hold"/>
                                        <p:tgtEl>
                                          <p:spTgt spid="205087"/>
                                        </p:tgtEl>
                                        <p:attrNameLst>
                                          <p:attrName>ppt_x</p:attrName>
                                          <p:attrName>ppt_y</p:attrName>
                                        </p:attrNameLst>
                                      </p:cBhvr>
                                      <p:rCtr x="0" y="20"/>
                                    </p:animMotion>
                                  </p:childTnLst>
                                </p:cTn>
                              </p:par>
                              <p:par>
                                <p:cTn id="207" presetID="64" presetClass="path" presetSubtype="0" accel="50000" decel="50000" fill="hold" grpId="1" nodeType="withEffect">
                                  <p:stCondLst>
                                    <p:cond delay="9400"/>
                                  </p:stCondLst>
                                  <p:childTnLst>
                                    <p:animMotion origin="layout" path="M 3.33333E-6 0.03333 L 3.33333E-6 2.59259E-6 " pathEditMode="relative" rAng="0" ptsTypes="AA">
                                      <p:cBhvr>
                                        <p:cTn id="208" dur="2000" fill="hold"/>
                                        <p:tgtEl>
                                          <p:spTgt spid="205089"/>
                                        </p:tgtEl>
                                        <p:attrNameLst>
                                          <p:attrName>ppt_x</p:attrName>
                                          <p:attrName>ppt_y</p:attrName>
                                        </p:attrNameLst>
                                      </p:cBhvr>
                                      <p:rCtr x="0" y="-17"/>
                                    </p:animMotion>
                                  </p:childTnLst>
                                </p:cTn>
                              </p:par>
                              <p:par>
                                <p:cTn id="209" presetID="42" presetClass="path" presetSubtype="0" accel="50000" decel="50000" fill="hold" grpId="1" nodeType="withEffect">
                                  <p:stCondLst>
                                    <p:cond delay="9600"/>
                                  </p:stCondLst>
                                  <p:childTnLst>
                                    <p:animMotion origin="layout" path="M -3.61111E-6 -0.0243 L -3.61111E-6 0.00417 " pathEditMode="relative" rAng="0" ptsTypes="AA">
                                      <p:cBhvr>
                                        <p:cTn id="210" dur="2000" fill="hold"/>
                                        <p:tgtEl>
                                          <p:spTgt spid="205088"/>
                                        </p:tgtEl>
                                        <p:attrNameLst>
                                          <p:attrName>ppt_x</p:attrName>
                                          <p:attrName>ppt_y</p:attrName>
                                        </p:attrNameLst>
                                      </p:cBhvr>
                                      <p:rCtr x="0" y="14"/>
                                    </p:animMotion>
                                  </p:childTnLst>
                                </p:cTn>
                              </p:par>
                              <p:par>
                                <p:cTn id="211" presetID="64" presetClass="path" presetSubtype="0" accel="50000" decel="50000" fill="hold" grpId="1" nodeType="withEffect">
                                  <p:stCondLst>
                                    <p:cond delay="9800"/>
                                  </p:stCondLst>
                                  <p:childTnLst>
                                    <p:animMotion origin="layout" path="M 3.33333E-6 0.03333 L 3.33333E-6 2.59259E-6 " pathEditMode="relative" rAng="0" ptsTypes="AA">
                                      <p:cBhvr>
                                        <p:cTn id="212" dur="2000" fill="hold"/>
                                        <p:tgtEl>
                                          <p:spTgt spid="205090"/>
                                        </p:tgtEl>
                                        <p:attrNameLst>
                                          <p:attrName>ppt_x</p:attrName>
                                          <p:attrName>ppt_y</p:attrName>
                                        </p:attrNameLst>
                                      </p:cBhvr>
                                      <p:rCtr x="0" y="-17"/>
                                    </p:animMotion>
                                  </p:childTnLst>
                                </p:cTn>
                              </p:par>
                              <p:par>
                                <p:cTn id="213" presetID="42" presetClass="path" presetSubtype="0" accel="50000" decel="50000" fill="hold" grpId="1" nodeType="withEffect">
                                  <p:stCondLst>
                                    <p:cond delay="10000"/>
                                  </p:stCondLst>
                                  <p:childTnLst>
                                    <p:animMotion origin="layout" path="M -1.38889E-6 -0.03217 L -1.38889E-6 0.00324 " pathEditMode="relative" rAng="0" ptsTypes="AA">
                                      <p:cBhvr>
                                        <p:cTn id="214" dur="2000" fill="hold"/>
                                        <p:tgtEl>
                                          <p:spTgt spid="205091"/>
                                        </p:tgtEl>
                                        <p:attrNameLst>
                                          <p:attrName>ppt_x</p:attrName>
                                          <p:attrName>ppt_y</p:attrName>
                                        </p:attrNameLst>
                                      </p:cBhvr>
                                      <p:rCtr x="0" y="18"/>
                                    </p:animMotion>
                                  </p:childTnLst>
                                </p:cTn>
                              </p:par>
                              <p:par>
                                <p:cTn id="215" presetID="42" presetClass="path" presetSubtype="0" accel="50000" decel="50000" fill="hold" grpId="1" nodeType="withEffect">
                                  <p:stCondLst>
                                    <p:cond delay="10200"/>
                                  </p:stCondLst>
                                  <p:childTnLst>
                                    <p:animMotion origin="layout" path="M 5.55556E-7 -0.01412 L 5.55556E-7 0.0044 " pathEditMode="relative" rAng="0" ptsTypes="AA">
                                      <p:cBhvr>
                                        <p:cTn id="216" dur="2000" fill="hold"/>
                                        <p:tgtEl>
                                          <p:spTgt spid="205093"/>
                                        </p:tgtEl>
                                        <p:attrNameLst>
                                          <p:attrName>ppt_x</p:attrName>
                                          <p:attrName>ppt_y</p:attrName>
                                        </p:attrNameLst>
                                      </p:cBhvr>
                                      <p:rCtr x="0" y="9"/>
                                    </p:animMotion>
                                  </p:childTnLst>
                                </p:cTn>
                              </p:par>
                              <p:par>
                                <p:cTn id="217" presetID="64" presetClass="path" presetSubtype="0" accel="50000" decel="50000" fill="hold" grpId="1" nodeType="withEffect">
                                  <p:stCondLst>
                                    <p:cond delay="10400"/>
                                  </p:stCondLst>
                                  <p:childTnLst>
                                    <p:animMotion origin="layout" path="M 2.22222E-6 0.02569 L 2.22222E-6 7.40741E-7 " pathEditMode="relative" rAng="0" ptsTypes="AA">
                                      <p:cBhvr>
                                        <p:cTn id="218" dur="2000" fill="hold"/>
                                        <p:tgtEl>
                                          <p:spTgt spid="205092"/>
                                        </p:tgtEl>
                                        <p:attrNameLst>
                                          <p:attrName>ppt_x</p:attrName>
                                          <p:attrName>ppt_y</p:attrName>
                                        </p:attrNameLst>
                                      </p:cBhvr>
                                      <p:rCtr x="0" y="-13"/>
                                    </p:animMotion>
                                  </p:childTnLst>
                                </p:cTn>
                              </p:par>
                              <p:par>
                                <p:cTn id="219" presetID="42" presetClass="path" presetSubtype="0" accel="50000" decel="50000" fill="hold" grpId="1" nodeType="withEffect">
                                  <p:stCondLst>
                                    <p:cond delay="10600"/>
                                  </p:stCondLst>
                                  <p:childTnLst>
                                    <p:animMotion origin="layout" path="M 0.00105 -0.04098 L 0.00053 4.44444E-6 " pathEditMode="relative" rAng="0" ptsTypes="AA">
                                      <p:cBhvr>
                                        <p:cTn id="220" dur="2000" fill="hold"/>
                                        <p:tgtEl>
                                          <p:spTgt spid="205094"/>
                                        </p:tgtEl>
                                        <p:attrNameLst>
                                          <p:attrName>ppt_x</p:attrName>
                                          <p:attrName>ppt_y</p:attrName>
                                        </p:attrNameLst>
                                      </p:cBhvr>
                                      <p:rCtr x="0" y="20"/>
                                    </p:animMotion>
                                  </p:childTnLst>
                                </p:cTn>
                              </p:par>
                              <p:par>
                                <p:cTn id="221" presetID="64" presetClass="path" presetSubtype="0" accel="50000" decel="50000" fill="hold" grpId="1" nodeType="withEffect">
                                  <p:stCondLst>
                                    <p:cond delay="10800"/>
                                  </p:stCondLst>
                                  <p:childTnLst>
                                    <p:animMotion origin="layout" path="M 1.66667E-6 0.04445 L -0.00018 0.00093 " pathEditMode="relative" rAng="0" ptsTypes="AA">
                                      <p:cBhvr>
                                        <p:cTn id="222" dur="2000" fill="hold"/>
                                        <p:tgtEl>
                                          <p:spTgt spid="205095"/>
                                        </p:tgtEl>
                                        <p:attrNameLst>
                                          <p:attrName>ppt_x</p:attrName>
                                          <p:attrName>ppt_y</p:attrName>
                                        </p:attrNameLst>
                                      </p:cBhvr>
                                      <p:rCtr x="0" y="-22"/>
                                    </p:animMotion>
                                  </p:childTnLst>
                                </p:cTn>
                              </p:par>
                              <p:par>
                                <p:cTn id="223" presetID="64" presetClass="path" presetSubtype="0" accel="50000" decel="50000" fill="hold" grpId="1" nodeType="withEffect">
                                  <p:stCondLst>
                                    <p:cond delay="11000"/>
                                  </p:stCondLst>
                                  <p:childTnLst>
                                    <p:animMotion origin="layout" path="M -0.00052 0.01528 L -0.00104 -2.59259E-6 " pathEditMode="relative" rAng="0" ptsTypes="AA">
                                      <p:cBhvr>
                                        <p:cTn id="224" dur="2000" fill="hold"/>
                                        <p:tgtEl>
                                          <p:spTgt spid="205096"/>
                                        </p:tgtEl>
                                        <p:attrNameLst>
                                          <p:attrName>ppt_x</p:attrName>
                                          <p:attrName>ppt_y</p:attrName>
                                        </p:attrNameLst>
                                      </p:cBhvr>
                                      <p:rCtr x="0" y="-8"/>
                                    </p:animMotion>
                                  </p:childTnLst>
                                </p:cTn>
                              </p:par>
                              <p:par>
                                <p:cTn id="225" presetID="42" presetClass="path" presetSubtype="0" accel="50000" decel="50000" fill="hold" grpId="1" nodeType="withEffect">
                                  <p:stCondLst>
                                    <p:cond delay="11200"/>
                                  </p:stCondLst>
                                  <p:childTnLst>
                                    <p:animMotion origin="layout" path="M -1.38889E-6 -0.03217 L -1.38889E-6 0.00324 " pathEditMode="relative" rAng="0" ptsTypes="AA">
                                      <p:cBhvr>
                                        <p:cTn id="226" dur="2000" fill="hold"/>
                                        <p:tgtEl>
                                          <p:spTgt spid="205097"/>
                                        </p:tgtEl>
                                        <p:attrNameLst>
                                          <p:attrName>ppt_x</p:attrName>
                                          <p:attrName>ppt_y</p:attrName>
                                        </p:attrNameLst>
                                      </p:cBhvr>
                                      <p:rCtr x="0" y="18"/>
                                    </p:animMotion>
                                  </p:childTnLst>
                                </p:cTn>
                              </p:par>
                              <p:par>
                                <p:cTn id="227" presetID="64" presetClass="path" presetSubtype="0" accel="50000" decel="50000" fill="hold" grpId="1" nodeType="withEffect">
                                  <p:stCondLst>
                                    <p:cond delay="11200"/>
                                  </p:stCondLst>
                                  <p:childTnLst>
                                    <p:animMotion origin="layout" path="M 8.33333E-7 0.03935 L 0.00017 0.00093 " pathEditMode="relative" rAng="0" ptsTypes="AA">
                                      <p:cBhvr>
                                        <p:cTn id="228" dur="2000" fill="hold"/>
                                        <p:tgtEl>
                                          <p:spTgt spid="205098"/>
                                        </p:tgtEl>
                                        <p:attrNameLst>
                                          <p:attrName>ppt_x</p:attrName>
                                          <p:attrName>ppt_y</p:attrName>
                                        </p:attrNameLst>
                                      </p:cBhvr>
                                      <p:rCtr x="0" y="-19"/>
                                    </p:animMotion>
                                  </p:childTnLst>
                                </p:cTn>
                              </p:par>
                              <p:par>
                                <p:cTn id="229" presetID="42" presetClass="path" presetSubtype="0" accel="50000" decel="50000" fill="hold" grpId="1" nodeType="withEffect">
                                  <p:stCondLst>
                                    <p:cond delay="11400"/>
                                  </p:stCondLst>
                                  <p:childTnLst>
                                    <p:animMotion origin="layout" path="M 5.55556E-7 -0.01412 L 5.55556E-7 0.0044 " pathEditMode="relative" rAng="0" ptsTypes="AA">
                                      <p:cBhvr>
                                        <p:cTn id="230" dur="2000" fill="hold"/>
                                        <p:tgtEl>
                                          <p:spTgt spid="205100"/>
                                        </p:tgtEl>
                                        <p:attrNameLst>
                                          <p:attrName>ppt_x</p:attrName>
                                          <p:attrName>ppt_y</p:attrName>
                                        </p:attrNameLst>
                                      </p:cBhvr>
                                      <p:rCtr x="0" y="9"/>
                                    </p:animMotion>
                                  </p:childTnLst>
                                </p:cTn>
                              </p:par>
                              <p:par>
                                <p:cTn id="231" presetID="42" presetClass="path" presetSubtype="0" accel="50000" decel="50000" fill="hold" grpId="1" nodeType="withEffect">
                                  <p:stCondLst>
                                    <p:cond delay="11600"/>
                                  </p:stCondLst>
                                  <p:childTnLst>
                                    <p:animMotion origin="layout" path="M 0.00105 -0.04098 L 0.00053 4.44444E-6 " pathEditMode="relative" rAng="0" ptsTypes="AA">
                                      <p:cBhvr>
                                        <p:cTn id="232" dur="2000" fill="hold"/>
                                        <p:tgtEl>
                                          <p:spTgt spid="205101"/>
                                        </p:tgtEl>
                                        <p:attrNameLst>
                                          <p:attrName>ppt_x</p:attrName>
                                          <p:attrName>ppt_y</p:attrName>
                                        </p:attrNameLst>
                                      </p:cBhvr>
                                      <p:rCtr x="0" y="20"/>
                                    </p:animMotion>
                                  </p:childTnLst>
                                </p:cTn>
                              </p:par>
                              <p:par>
                                <p:cTn id="233" presetID="64" presetClass="path" presetSubtype="0" accel="50000" decel="50000" fill="hold" grpId="1" nodeType="withEffect">
                                  <p:stCondLst>
                                    <p:cond delay="11800"/>
                                  </p:stCondLst>
                                  <p:childTnLst>
                                    <p:animMotion origin="layout" path="M 2.22222E-6 0.02569 L 2.22222E-6 7.40741E-7 " pathEditMode="relative" rAng="0" ptsTypes="AA">
                                      <p:cBhvr>
                                        <p:cTn id="234" dur="2000" fill="hold"/>
                                        <p:tgtEl>
                                          <p:spTgt spid="205102"/>
                                        </p:tgtEl>
                                        <p:attrNameLst>
                                          <p:attrName>ppt_x</p:attrName>
                                          <p:attrName>ppt_y</p:attrName>
                                        </p:attrNameLst>
                                      </p:cBhvr>
                                      <p:rCtr x="0" y="-13"/>
                                    </p:animMotion>
                                  </p:childTnLst>
                                </p:cTn>
                              </p:par>
                              <p:par>
                                <p:cTn id="235" presetID="42" presetClass="path" presetSubtype="0" accel="50000" decel="50000" fill="hold" grpId="1" nodeType="withEffect">
                                  <p:stCondLst>
                                    <p:cond delay="12000"/>
                                  </p:stCondLst>
                                  <p:childTnLst>
                                    <p:animMotion origin="layout" path="M -3.61111E-6 -0.0243 L -3.61111E-6 0.00417 " pathEditMode="relative" rAng="0" ptsTypes="AA">
                                      <p:cBhvr>
                                        <p:cTn id="236" dur="2000" fill="hold"/>
                                        <p:tgtEl>
                                          <p:spTgt spid="205103"/>
                                        </p:tgtEl>
                                        <p:attrNameLst>
                                          <p:attrName>ppt_x</p:attrName>
                                          <p:attrName>ppt_y</p:attrName>
                                        </p:attrNameLst>
                                      </p:cBhvr>
                                      <p:rCtr x="0" y="14"/>
                                    </p:animMotion>
                                  </p:childTnLst>
                                </p:cTn>
                              </p:par>
                              <p:par>
                                <p:cTn id="237" presetID="64" presetClass="path" presetSubtype="0" accel="50000" decel="50000" fill="hold" grpId="1" nodeType="withEffect">
                                  <p:stCondLst>
                                    <p:cond delay="12000"/>
                                  </p:stCondLst>
                                  <p:childTnLst>
                                    <p:animMotion origin="layout" path="M 1.66667E-6 0.04445 L -0.00018 0.00093 " pathEditMode="relative" rAng="0" ptsTypes="AA">
                                      <p:cBhvr>
                                        <p:cTn id="238" dur="2000" fill="hold"/>
                                        <p:tgtEl>
                                          <p:spTgt spid="205105"/>
                                        </p:tgtEl>
                                        <p:attrNameLst>
                                          <p:attrName>ppt_x</p:attrName>
                                          <p:attrName>ppt_y</p:attrName>
                                        </p:attrNameLst>
                                      </p:cBhvr>
                                      <p:rCtr x="0" y="-22"/>
                                    </p:animMotion>
                                  </p:childTnLst>
                                </p:cTn>
                              </p:par>
                              <p:par>
                                <p:cTn id="239" presetID="64" presetClass="path" presetSubtype="0" accel="50000" decel="50000" fill="hold" grpId="1" nodeType="withEffect">
                                  <p:stCondLst>
                                    <p:cond delay="12000"/>
                                  </p:stCondLst>
                                  <p:childTnLst>
                                    <p:animMotion origin="layout" path="M -0.00052 0.01528 L -0.00104 -2.59259E-6 " pathEditMode="relative" rAng="0" ptsTypes="AA">
                                      <p:cBhvr>
                                        <p:cTn id="240" dur="2000" fill="hold"/>
                                        <p:tgtEl>
                                          <p:spTgt spid="205104"/>
                                        </p:tgtEl>
                                        <p:attrNameLst>
                                          <p:attrName>ppt_x</p:attrName>
                                          <p:attrName>ppt_y</p:attrName>
                                        </p:attrNameLst>
                                      </p:cBhvr>
                                      <p:rCtr x="0" y="-8"/>
                                    </p:animMotion>
                                  </p:childTnLst>
                                </p:cTn>
                              </p:par>
                              <p:par>
                                <p:cTn id="241" presetID="42" presetClass="path" presetSubtype="0" accel="50000" decel="50000" fill="hold" grpId="1" nodeType="withEffect">
                                  <p:stCondLst>
                                    <p:cond delay="12000"/>
                                  </p:stCondLst>
                                  <p:childTnLst>
                                    <p:animMotion origin="layout" path="M 0.00105 -0.04098 L 0.00053 4.44444E-6 " pathEditMode="relative" rAng="0" ptsTypes="AA">
                                      <p:cBhvr>
                                        <p:cTn id="242" dur="2000" fill="hold"/>
                                        <p:tgtEl>
                                          <p:spTgt spid="205111"/>
                                        </p:tgtEl>
                                        <p:attrNameLst>
                                          <p:attrName>ppt_x</p:attrName>
                                          <p:attrName>ppt_y</p:attrName>
                                        </p:attrNameLst>
                                      </p:cBhvr>
                                      <p:rCtr x="0" y="20"/>
                                    </p:animMotion>
                                  </p:childTnLst>
                                </p:cTn>
                              </p:par>
                              <p:par>
                                <p:cTn id="243" presetID="64" presetClass="path" presetSubtype="0" accel="50000" decel="50000" fill="hold" grpId="1" nodeType="withEffect">
                                  <p:stCondLst>
                                    <p:cond delay="12200"/>
                                  </p:stCondLst>
                                  <p:childTnLst>
                                    <p:animMotion origin="layout" path="M 3.33333E-6 0.03333 L 3.33333E-6 2.59259E-6 " pathEditMode="relative" rAng="0" ptsTypes="AA">
                                      <p:cBhvr>
                                        <p:cTn id="244" dur="2000" fill="hold"/>
                                        <p:tgtEl>
                                          <p:spTgt spid="205106"/>
                                        </p:tgtEl>
                                        <p:attrNameLst>
                                          <p:attrName>ppt_x</p:attrName>
                                          <p:attrName>ppt_y</p:attrName>
                                        </p:attrNameLst>
                                      </p:cBhvr>
                                      <p:rCtr x="0" y="-17"/>
                                    </p:animMotion>
                                  </p:childTnLst>
                                </p:cTn>
                              </p:par>
                              <p:par>
                                <p:cTn id="245" presetID="64" presetClass="path" presetSubtype="0" accel="50000" decel="50000" fill="hold" grpId="1" nodeType="withEffect">
                                  <p:stCondLst>
                                    <p:cond delay="12400"/>
                                  </p:stCondLst>
                                  <p:childTnLst>
                                    <p:animMotion origin="layout" path="M -0.00052 0.01528 L -0.00104 -2.59259E-6 " pathEditMode="relative" rAng="0" ptsTypes="AA">
                                      <p:cBhvr>
                                        <p:cTn id="246" dur="2000" fill="hold"/>
                                        <p:tgtEl>
                                          <p:spTgt spid="205116"/>
                                        </p:tgtEl>
                                        <p:attrNameLst>
                                          <p:attrName>ppt_x</p:attrName>
                                          <p:attrName>ppt_y</p:attrName>
                                        </p:attrNameLst>
                                      </p:cBhvr>
                                      <p:rCtr x="0" y="-8"/>
                                    </p:animMotion>
                                  </p:childTnLst>
                                </p:cTn>
                              </p:par>
                              <p:par>
                                <p:cTn id="247" presetID="64" presetClass="path" presetSubtype="0" accel="50000" decel="50000" fill="hold" grpId="1" nodeType="withEffect">
                                  <p:stCondLst>
                                    <p:cond delay="12400"/>
                                  </p:stCondLst>
                                  <p:childTnLst>
                                    <p:animMotion origin="layout" path="M 1.66667E-6 0.04445 L -0.00018 0.00093 " pathEditMode="relative" rAng="0" ptsTypes="AA">
                                      <p:cBhvr>
                                        <p:cTn id="248" dur="2000" fill="hold"/>
                                        <p:tgtEl>
                                          <p:spTgt spid="205130"/>
                                        </p:tgtEl>
                                        <p:attrNameLst>
                                          <p:attrName>ppt_x</p:attrName>
                                          <p:attrName>ppt_y</p:attrName>
                                        </p:attrNameLst>
                                      </p:cBhvr>
                                      <p:rCtr x="0" y="-22"/>
                                    </p:animMotion>
                                  </p:childTnLst>
                                </p:cTn>
                              </p:par>
                              <p:par>
                                <p:cTn id="249" presetID="42" presetClass="path" presetSubtype="0" accel="50000" decel="50000" fill="hold" grpId="1" nodeType="withEffect">
                                  <p:stCondLst>
                                    <p:cond delay="12600"/>
                                  </p:stCondLst>
                                  <p:childTnLst>
                                    <p:animMotion origin="layout" path="M -3.61111E-6 -0.0243 L -3.61111E-6 0.00417 " pathEditMode="relative" rAng="0" ptsTypes="AA">
                                      <p:cBhvr>
                                        <p:cTn id="250" dur="2000" fill="hold"/>
                                        <p:tgtEl>
                                          <p:spTgt spid="205115"/>
                                        </p:tgtEl>
                                        <p:attrNameLst>
                                          <p:attrName>ppt_x</p:attrName>
                                          <p:attrName>ppt_y</p:attrName>
                                        </p:attrNameLst>
                                      </p:cBhvr>
                                      <p:rCtr x="0" y="14"/>
                                    </p:animMotion>
                                  </p:childTnLst>
                                </p:cTn>
                              </p:par>
                              <p:par>
                                <p:cTn id="251" presetID="42" presetClass="path" presetSubtype="0" accel="50000" decel="50000" fill="hold" grpId="1" nodeType="withEffect">
                                  <p:stCondLst>
                                    <p:cond delay="12800"/>
                                  </p:stCondLst>
                                  <p:childTnLst>
                                    <p:animMotion origin="layout" path="M 5.55556E-7 -0.01412 L 5.55556E-7 0.0044 " pathEditMode="relative" rAng="0" ptsTypes="AA">
                                      <p:cBhvr>
                                        <p:cTn id="252" dur="2000" fill="hold"/>
                                        <p:tgtEl>
                                          <p:spTgt spid="205117"/>
                                        </p:tgtEl>
                                        <p:attrNameLst>
                                          <p:attrName>ppt_x</p:attrName>
                                          <p:attrName>ppt_y</p:attrName>
                                        </p:attrNameLst>
                                      </p:cBhvr>
                                      <p:rCtr x="0" y="9"/>
                                    </p:animMotion>
                                  </p:childTnLst>
                                </p:cTn>
                              </p:par>
                              <p:par>
                                <p:cTn id="253" presetID="42" presetClass="path" presetSubtype="0" accel="50000" decel="50000" fill="hold" grpId="1" nodeType="withEffect">
                                  <p:stCondLst>
                                    <p:cond delay="13000"/>
                                  </p:stCondLst>
                                  <p:childTnLst>
                                    <p:animMotion origin="layout" path="M 0.00105 -0.04098 L 0.00053 4.44444E-6 " pathEditMode="relative" rAng="0" ptsTypes="AA">
                                      <p:cBhvr>
                                        <p:cTn id="254" dur="2000" fill="hold"/>
                                        <p:tgtEl>
                                          <p:spTgt spid="205118"/>
                                        </p:tgtEl>
                                        <p:attrNameLst>
                                          <p:attrName>ppt_x</p:attrName>
                                          <p:attrName>ppt_y</p:attrName>
                                        </p:attrNameLst>
                                      </p:cBhvr>
                                      <p:rCtr x="0" y="20"/>
                                    </p:animMotion>
                                  </p:childTnLst>
                                </p:cTn>
                              </p:par>
                              <p:par>
                                <p:cTn id="255" presetID="64" presetClass="path" presetSubtype="0" accel="50000" decel="50000" fill="hold" grpId="1" nodeType="withEffect">
                                  <p:stCondLst>
                                    <p:cond delay="13000"/>
                                  </p:stCondLst>
                                  <p:childTnLst>
                                    <p:animMotion origin="layout" path="M 3.33333E-6 0.03333 L 3.33333E-6 2.59259E-6 " pathEditMode="relative" rAng="0" ptsTypes="AA">
                                      <p:cBhvr>
                                        <p:cTn id="256" dur="2000" fill="hold"/>
                                        <p:tgtEl>
                                          <p:spTgt spid="205120"/>
                                        </p:tgtEl>
                                        <p:attrNameLst>
                                          <p:attrName>ppt_x</p:attrName>
                                          <p:attrName>ppt_y</p:attrName>
                                        </p:attrNameLst>
                                      </p:cBhvr>
                                      <p:rCtr x="0" y="-17"/>
                                    </p:animMotion>
                                  </p:childTnLst>
                                </p:cTn>
                              </p:par>
                              <p:par>
                                <p:cTn id="257" presetID="42" presetClass="path" presetSubtype="0" accel="50000" decel="50000" fill="hold" grpId="1" nodeType="withEffect">
                                  <p:stCondLst>
                                    <p:cond delay="13200"/>
                                  </p:stCondLst>
                                  <p:childTnLst>
                                    <p:animMotion origin="layout" path="M -3.61111E-6 -0.0243 L -3.61111E-6 0.00417 " pathEditMode="relative" rAng="0" ptsTypes="AA">
                                      <p:cBhvr>
                                        <p:cTn id="258" dur="2000" fill="hold"/>
                                        <p:tgtEl>
                                          <p:spTgt spid="205119"/>
                                        </p:tgtEl>
                                        <p:attrNameLst>
                                          <p:attrName>ppt_x</p:attrName>
                                          <p:attrName>ppt_y</p:attrName>
                                        </p:attrNameLst>
                                      </p:cBhvr>
                                      <p:rCtr x="0" y="14"/>
                                    </p:animMotion>
                                  </p:childTnLst>
                                </p:cTn>
                              </p:par>
                              <p:par>
                                <p:cTn id="259" presetID="64" presetClass="path" presetSubtype="0" accel="50000" decel="50000" fill="hold" grpId="1" nodeType="withEffect">
                                  <p:stCondLst>
                                    <p:cond delay="13400"/>
                                  </p:stCondLst>
                                  <p:childTnLst>
                                    <p:animMotion origin="layout" path="M 3.33333E-6 0.03333 L 3.33333E-6 2.59259E-6 " pathEditMode="relative" rAng="0" ptsTypes="AA">
                                      <p:cBhvr>
                                        <p:cTn id="260" dur="2000" fill="hold"/>
                                        <p:tgtEl>
                                          <p:spTgt spid="205121"/>
                                        </p:tgtEl>
                                        <p:attrNameLst>
                                          <p:attrName>ppt_x</p:attrName>
                                          <p:attrName>ppt_y</p:attrName>
                                        </p:attrNameLst>
                                      </p:cBhvr>
                                      <p:rCtr x="0" y="-17"/>
                                    </p:animMotion>
                                  </p:childTnLst>
                                </p:cTn>
                              </p:par>
                              <p:par>
                                <p:cTn id="261" presetID="42" presetClass="path" presetSubtype="0" accel="50000" decel="50000" fill="hold" grpId="1" nodeType="withEffect">
                                  <p:stCondLst>
                                    <p:cond delay="13600"/>
                                  </p:stCondLst>
                                  <p:childTnLst>
                                    <p:animMotion origin="layout" path="M -1.38889E-6 -0.03217 L -1.38889E-6 0.00324 " pathEditMode="relative" rAng="0" ptsTypes="AA">
                                      <p:cBhvr>
                                        <p:cTn id="262" dur="2000" fill="hold"/>
                                        <p:tgtEl>
                                          <p:spTgt spid="205122"/>
                                        </p:tgtEl>
                                        <p:attrNameLst>
                                          <p:attrName>ppt_x</p:attrName>
                                          <p:attrName>ppt_y</p:attrName>
                                        </p:attrNameLst>
                                      </p:cBhvr>
                                      <p:rCtr x="0" y="18"/>
                                    </p:animMotion>
                                  </p:childTnLst>
                                </p:cTn>
                              </p:par>
                              <p:par>
                                <p:cTn id="263" presetID="42" presetClass="path" presetSubtype="0" accel="50000" decel="50000" fill="hold" grpId="1" nodeType="withEffect">
                                  <p:stCondLst>
                                    <p:cond delay="13800"/>
                                  </p:stCondLst>
                                  <p:childTnLst>
                                    <p:animMotion origin="layout" path="M 5.55556E-7 -0.01412 L 5.55556E-7 0.0044 " pathEditMode="relative" rAng="0" ptsTypes="AA">
                                      <p:cBhvr>
                                        <p:cTn id="264" dur="2000" fill="hold"/>
                                        <p:tgtEl>
                                          <p:spTgt spid="205124"/>
                                        </p:tgtEl>
                                        <p:attrNameLst>
                                          <p:attrName>ppt_x</p:attrName>
                                          <p:attrName>ppt_y</p:attrName>
                                        </p:attrNameLst>
                                      </p:cBhvr>
                                      <p:rCtr x="0" y="9"/>
                                    </p:animMotion>
                                  </p:childTnLst>
                                </p:cTn>
                              </p:par>
                              <p:par>
                                <p:cTn id="265" presetID="64" presetClass="path" presetSubtype="0" accel="50000" decel="50000" fill="hold" grpId="1" nodeType="withEffect">
                                  <p:stCondLst>
                                    <p:cond delay="14000"/>
                                  </p:stCondLst>
                                  <p:childTnLst>
                                    <p:animMotion origin="layout" path="M 2.22222E-6 0.02569 L 2.22222E-6 7.40741E-7 " pathEditMode="relative" rAng="0" ptsTypes="AA">
                                      <p:cBhvr>
                                        <p:cTn id="266" dur="2000" fill="hold"/>
                                        <p:tgtEl>
                                          <p:spTgt spid="205123"/>
                                        </p:tgtEl>
                                        <p:attrNameLst>
                                          <p:attrName>ppt_x</p:attrName>
                                          <p:attrName>ppt_y</p:attrName>
                                        </p:attrNameLst>
                                      </p:cBhvr>
                                      <p:rCtr x="0" y="-13"/>
                                    </p:animMotion>
                                  </p:childTnLst>
                                </p:cTn>
                              </p:par>
                              <p:par>
                                <p:cTn id="267" presetID="42" presetClass="path" presetSubtype="0" accel="50000" decel="50000" fill="hold" grpId="1" nodeType="withEffect">
                                  <p:stCondLst>
                                    <p:cond delay="14200"/>
                                  </p:stCondLst>
                                  <p:childTnLst>
                                    <p:animMotion origin="layout" path="M 0.00105 -0.04098 L 0.00053 4.44444E-6 " pathEditMode="relative" rAng="0" ptsTypes="AA">
                                      <p:cBhvr>
                                        <p:cTn id="268" dur="2000" fill="hold"/>
                                        <p:tgtEl>
                                          <p:spTgt spid="205125"/>
                                        </p:tgtEl>
                                        <p:attrNameLst>
                                          <p:attrName>ppt_x</p:attrName>
                                          <p:attrName>ppt_y</p:attrName>
                                        </p:attrNameLst>
                                      </p:cBhvr>
                                      <p:rCtr x="0" y="20"/>
                                    </p:animMotion>
                                  </p:childTnLst>
                                </p:cTn>
                              </p:par>
                              <p:par>
                                <p:cTn id="269" presetID="64" presetClass="path" presetSubtype="0" accel="50000" decel="50000" fill="hold" grpId="1" nodeType="withEffect">
                                  <p:stCondLst>
                                    <p:cond delay="14200"/>
                                  </p:stCondLst>
                                  <p:childTnLst>
                                    <p:animMotion origin="layout" path="M 1.66667E-6 0.04445 L -0.00018 0.00093 " pathEditMode="relative" rAng="0" ptsTypes="AA">
                                      <p:cBhvr>
                                        <p:cTn id="270" dur="2000" fill="hold"/>
                                        <p:tgtEl>
                                          <p:spTgt spid="205126"/>
                                        </p:tgtEl>
                                        <p:attrNameLst>
                                          <p:attrName>ppt_x</p:attrName>
                                          <p:attrName>ppt_y</p:attrName>
                                        </p:attrNameLst>
                                      </p:cBhvr>
                                      <p:rCtr x="0" y="-22"/>
                                    </p:animMotion>
                                  </p:childTnLst>
                                </p:cTn>
                              </p:par>
                              <p:par>
                                <p:cTn id="271" presetID="64" presetClass="path" presetSubtype="0" accel="50000" decel="50000" fill="hold" grpId="1" nodeType="withEffect">
                                  <p:stCondLst>
                                    <p:cond delay="14400"/>
                                  </p:stCondLst>
                                  <p:childTnLst>
                                    <p:animMotion origin="layout" path="M -0.00052 0.01528 L -0.00104 -2.59259E-6 " pathEditMode="relative" rAng="0" ptsTypes="AA">
                                      <p:cBhvr>
                                        <p:cTn id="272" dur="2000" fill="hold"/>
                                        <p:tgtEl>
                                          <p:spTgt spid="205127"/>
                                        </p:tgtEl>
                                        <p:attrNameLst>
                                          <p:attrName>ppt_x</p:attrName>
                                          <p:attrName>ppt_y</p:attrName>
                                        </p:attrNameLst>
                                      </p:cBhvr>
                                      <p:rCtr x="0" y="-8"/>
                                    </p:animMotion>
                                  </p:childTnLst>
                                </p:cTn>
                              </p:par>
                              <p:par>
                                <p:cTn id="273" presetID="42" presetClass="path" presetSubtype="0" accel="50000" decel="50000" fill="hold" grpId="1" nodeType="withEffect">
                                  <p:stCondLst>
                                    <p:cond delay="14600"/>
                                  </p:stCondLst>
                                  <p:childTnLst>
                                    <p:animMotion origin="layout" path="M -1.38889E-6 -0.03217 L -1.38889E-6 0.00324 " pathEditMode="relative" rAng="0" ptsTypes="AA">
                                      <p:cBhvr>
                                        <p:cTn id="274" dur="2000" fill="hold"/>
                                        <p:tgtEl>
                                          <p:spTgt spid="205128"/>
                                        </p:tgtEl>
                                        <p:attrNameLst>
                                          <p:attrName>ppt_x</p:attrName>
                                          <p:attrName>ppt_y</p:attrName>
                                        </p:attrNameLst>
                                      </p:cBhvr>
                                      <p:rCtr x="0" y="18"/>
                                    </p:animMotion>
                                  </p:childTnLst>
                                </p:cTn>
                              </p:par>
                              <p:par>
                                <p:cTn id="275" presetID="64" presetClass="path" presetSubtype="0" accel="50000" decel="50000" fill="hold" grpId="1" nodeType="withEffect">
                                  <p:stCondLst>
                                    <p:cond delay="14600"/>
                                  </p:stCondLst>
                                  <p:childTnLst>
                                    <p:animMotion origin="layout" path="M 8.33333E-7 0.03935 L 0.00017 0.00093 " pathEditMode="relative" rAng="0" ptsTypes="AA">
                                      <p:cBhvr>
                                        <p:cTn id="276" dur="2000" fill="hold"/>
                                        <p:tgtEl>
                                          <p:spTgt spid="205129"/>
                                        </p:tgtEl>
                                        <p:attrNameLst>
                                          <p:attrName>ppt_x</p:attrName>
                                          <p:attrName>ppt_y</p:attrName>
                                        </p:attrNameLst>
                                      </p:cBhvr>
                                      <p:rCtr x="0" y="-19"/>
                                    </p:animMotion>
                                  </p:childTnLst>
                                </p:cTn>
                              </p:par>
                              <p:par>
                                <p:cTn id="277" presetID="42" presetClass="path" presetSubtype="0" accel="50000" decel="50000" fill="hold" grpId="1" nodeType="withEffect">
                                  <p:stCondLst>
                                    <p:cond delay="14800"/>
                                  </p:stCondLst>
                                  <p:childTnLst>
                                    <p:animMotion origin="layout" path="M 5.55556E-7 -0.01412 L 5.55556E-7 0.0044 " pathEditMode="relative" rAng="0" ptsTypes="AA">
                                      <p:cBhvr>
                                        <p:cTn id="278" dur="2000" fill="hold"/>
                                        <p:tgtEl>
                                          <p:spTgt spid="205131"/>
                                        </p:tgtEl>
                                        <p:attrNameLst>
                                          <p:attrName>ppt_x</p:attrName>
                                          <p:attrName>ppt_y</p:attrName>
                                        </p:attrNameLst>
                                      </p:cBhvr>
                                      <p:rCtr x="0" y="9"/>
                                    </p:animMotion>
                                  </p:childTnLst>
                                </p:cTn>
                              </p:par>
                              <p:par>
                                <p:cTn id="279" presetID="42" presetClass="path" presetSubtype="0" accel="50000" decel="50000" fill="hold" grpId="1" nodeType="withEffect">
                                  <p:stCondLst>
                                    <p:cond delay="14900"/>
                                  </p:stCondLst>
                                  <p:childTnLst>
                                    <p:animMotion origin="layout" path="M 0.00105 -0.04098 L 0.00053 4.44444E-6 " pathEditMode="relative" rAng="0" ptsTypes="AA">
                                      <p:cBhvr>
                                        <p:cTn id="280" dur="2000" fill="hold"/>
                                        <p:tgtEl>
                                          <p:spTgt spid="205132"/>
                                        </p:tgtEl>
                                        <p:attrNameLst>
                                          <p:attrName>ppt_x</p:attrName>
                                          <p:attrName>ppt_y</p:attrName>
                                        </p:attrNameLst>
                                      </p:cBhvr>
                                      <p:rCtr x="0" y="20"/>
                                    </p:animMotion>
                                  </p:childTnLst>
                                </p:cTn>
                              </p:par>
                              <p:par>
                                <p:cTn id="281" presetID="64" presetClass="path" presetSubtype="0" accel="50000" decel="50000" fill="hold" grpId="1" nodeType="withEffect">
                                  <p:stCondLst>
                                    <p:cond delay="15200"/>
                                  </p:stCondLst>
                                  <p:childTnLst>
                                    <p:animMotion origin="layout" path="M 2.22222E-6 0.02569 L 2.22222E-6 7.40741E-7 " pathEditMode="relative" rAng="0" ptsTypes="AA">
                                      <p:cBhvr>
                                        <p:cTn id="282" dur="2000" fill="hold"/>
                                        <p:tgtEl>
                                          <p:spTgt spid="205133"/>
                                        </p:tgtEl>
                                        <p:attrNameLst>
                                          <p:attrName>ppt_x</p:attrName>
                                          <p:attrName>ppt_y</p:attrName>
                                        </p:attrNameLst>
                                      </p:cBhvr>
                                      <p:rCtr x="0" y="-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2" grpId="0" animBg="1"/>
      <p:bldP spid="204822" grpId="1" animBg="1"/>
      <p:bldP spid="204828" grpId="0" animBg="1"/>
      <p:bldP spid="204828" grpId="1" animBg="1"/>
      <p:bldP spid="204927" grpId="0" animBg="1"/>
      <p:bldP spid="204927" grpId="1" animBg="1"/>
      <p:bldP spid="204928" grpId="0" animBg="1"/>
      <p:bldP spid="204928" grpId="1" animBg="1"/>
      <p:bldP spid="204929" grpId="0" animBg="1"/>
      <p:bldP spid="204929" grpId="1" animBg="1"/>
      <p:bldP spid="204930" grpId="0" animBg="1"/>
      <p:bldP spid="204930" grpId="1" animBg="1"/>
      <p:bldP spid="204931" grpId="0" animBg="1"/>
      <p:bldP spid="204931" grpId="1" animBg="1"/>
      <p:bldP spid="204932" grpId="0" animBg="1"/>
      <p:bldP spid="204932" grpId="1" animBg="1"/>
      <p:bldP spid="204933" grpId="0" animBg="1"/>
      <p:bldP spid="204933" grpId="1" animBg="1"/>
      <p:bldP spid="204934" grpId="0" animBg="1"/>
      <p:bldP spid="204934" grpId="1" animBg="1"/>
      <p:bldP spid="204935" grpId="0" animBg="1"/>
      <p:bldP spid="204935" grpId="1" animBg="1"/>
      <p:bldP spid="204936" grpId="0" animBg="1"/>
      <p:bldP spid="204936" grpId="1" animBg="1"/>
      <p:bldP spid="204937" grpId="0" animBg="1"/>
      <p:bldP spid="204937" grpId="1" animBg="1"/>
      <p:bldP spid="204938" grpId="0" animBg="1"/>
      <p:bldP spid="204938" grpId="1" animBg="1"/>
      <p:bldP spid="204939" grpId="0" animBg="1"/>
      <p:bldP spid="204939" grpId="1" animBg="1"/>
      <p:bldP spid="204940" grpId="0" animBg="1"/>
      <p:bldP spid="204940" grpId="1" animBg="1"/>
      <p:bldP spid="204941" grpId="0" animBg="1"/>
      <p:bldP spid="204941" grpId="1" animBg="1"/>
      <p:bldP spid="204942" grpId="0" animBg="1"/>
      <p:bldP spid="204942" grpId="1" animBg="1"/>
      <p:bldP spid="204943" grpId="0" animBg="1"/>
      <p:bldP spid="204943" grpId="1" animBg="1"/>
      <p:bldP spid="204944" grpId="0" animBg="1"/>
      <p:bldP spid="204944" grpId="1" animBg="1"/>
      <p:bldP spid="204945" grpId="0" animBg="1"/>
      <p:bldP spid="204945" grpId="1" animBg="1"/>
      <p:bldP spid="204946" grpId="0" animBg="1"/>
      <p:bldP spid="204946" grpId="1" animBg="1"/>
      <p:bldP spid="204947" grpId="0" animBg="1"/>
      <p:bldP spid="204947" grpId="1" animBg="1"/>
      <p:bldP spid="204948" grpId="0" animBg="1"/>
      <p:bldP spid="204948" grpId="1" animBg="1"/>
      <p:bldP spid="205075" grpId="0" animBg="1"/>
      <p:bldP spid="205075" grpId="1" animBg="1"/>
      <p:bldP spid="205080" grpId="0" animBg="1"/>
      <p:bldP spid="205080" grpId="1" animBg="1"/>
      <p:bldP spid="205084" grpId="0" animBg="1"/>
      <p:bldP spid="205084" grpId="1" animBg="1"/>
      <p:bldP spid="205085" grpId="0" animBg="1"/>
      <p:bldP spid="205085" grpId="1" animBg="1"/>
      <p:bldP spid="205086" grpId="0" animBg="1"/>
      <p:bldP spid="205086" grpId="1" animBg="1"/>
      <p:bldP spid="205087" grpId="0" animBg="1"/>
      <p:bldP spid="205087" grpId="1" animBg="1"/>
      <p:bldP spid="205088" grpId="0" animBg="1"/>
      <p:bldP spid="205088" grpId="1" animBg="1"/>
      <p:bldP spid="205089" grpId="0" animBg="1"/>
      <p:bldP spid="205089" grpId="1" animBg="1"/>
      <p:bldP spid="205090" grpId="0" animBg="1"/>
      <p:bldP spid="205090" grpId="1" animBg="1"/>
      <p:bldP spid="205091" grpId="0" animBg="1"/>
      <p:bldP spid="205091" grpId="1" animBg="1"/>
      <p:bldP spid="205092" grpId="0" animBg="1"/>
      <p:bldP spid="205092" grpId="1" animBg="1"/>
      <p:bldP spid="205093" grpId="0" animBg="1"/>
      <p:bldP spid="205093" grpId="1" animBg="1"/>
      <p:bldP spid="205094" grpId="0" animBg="1"/>
      <p:bldP spid="205094" grpId="1" animBg="1"/>
      <p:bldP spid="205095" grpId="0" animBg="1"/>
      <p:bldP spid="205095" grpId="1" animBg="1"/>
      <p:bldP spid="205096" grpId="0" animBg="1"/>
      <p:bldP spid="205096" grpId="1" animBg="1"/>
      <p:bldP spid="205097" grpId="0" animBg="1"/>
      <p:bldP spid="205097" grpId="1" animBg="1"/>
      <p:bldP spid="205098" grpId="0" animBg="1"/>
      <p:bldP spid="205098" grpId="1" animBg="1"/>
      <p:bldP spid="205099" grpId="0" animBg="1"/>
      <p:bldP spid="205099" grpId="1" animBg="1"/>
      <p:bldP spid="205100" grpId="0" animBg="1"/>
      <p:bldP spid="205100" grpId="1" animBg="1"/>
      <p:bldP spid="205101" grpId="0" animBg="1"/>
      <p:bldP spid="205101" grpId="1" animBg="1"/>
      <p:bldP spid="205102" grpId="0" animBg="1"/>
      <p:bldP spid="205102" grpId="1" animBg="1"/>
      <p:bldP spid="205103" grpId="0" animBg="1"/>
      <p:bldP spid="205103" grpId="1" animBg="1"/>
      <p:bldP spid="205104" grpId="0" animBg="1"/>
      <p:bldP spid="205104" grpId="1" animBg="1"/>
      <p:bldP spid="205105" grpId="0" animBg="1"/>
      <p:bldP spid="205105" grpId="1" animBg="1"/>
      <p:bldP spid="205106" grpId="0" animBg="1"/>
      <p:bldP spid="205106" grpId="1" animBg="1"/>
      <p:bldP spid="205111" grpId="0" animBg="1"/>
      <p:bldP spid="205111" grpId="1" animBg="1"/>
      <p:bldP spid="205115" grpId="0" animBg="1"/>
      <p:bldP spid="205115" grpId="1" animBg="1"/>
      <p:bldP spid="205116" grpId="0" animBg="1"/>
      <p:bldP spid="205116" grpId="1" animBg="1"/>
      <p:bldP spid="205117" grpId="0" animBg="1"/>
      <p:bldP spid="205117" grpId="1" animBg="1"/>
      <p:bldP spid="205118" grpId="0" animBg="1"/>
      <p:bldP spid="205118" grpId="1" animBg="1"/>
      <p:bldP spid="205119" grpId="0" animBg="1"/>
      <p:bldP spid="205119" grpId="1" animBg="1"/>
      <p:bldP spid="205120" grpId="0" animBg="1"/>
      <p:bldP spid="205120" grpId="1" animBg="1"/>
      <p:bldP spid="205121" grpId="0" animBg="1"/>
      <p:bldP spid="205121" grpId="1" animBg="1"/>
      <p:bldP spid="205122" grpId="0" animBg="1"/>
      <p:bldP spid="205122" grpId="1" animBg="1"/>
      <p:bldP spid="205123" grpId="0" animBg="1"/>
      <p:bldP spid="205123" grpId="1" animBg="1"/>
      <p:bldP spid="205124" grpId="0" animBg="1"/>
      <p:bldP spid="205124" grpId="1" animBg="1"/>
      <p:bldP spid="205125" grpId="0" animBg="1"/>
      <p:bldP spid="205125" grpId="1" animBg="1"/>
      <p:bldP spid="205126" grpId="0" animBg="1"/>
      <p:bldP spid="205126" grpId="1" animBg="1"/>
      <p:bldP spid="205127" grpId="0" animBg="1"/>
      <p:bldP spid="205127" grpId="1" animBg="1"/>
      <p:bldP spid="205128" grpId="0" animBg="1"/>
      <p:bldP spid="205128" grpId="1" animBg="1"/>
      <p:bldP spid="205129" grpId="0" animBg="1"/>
      <p:bldP spid="205129" grpId="1" animBg="1"/>
      <p:bldP spid="205130" grpId="0" animBg="1"/>
      <p:bldP spid="205130" grpId="1" animBg="1"/>
      <p:bldP spid="205131" grpId="0" animBg="1"/>
      <p:bldP spid="205131" grpId="1" animBg="1"/>
      <p:bldP spid="205132" grpId="0" animBg="1"/>
      <p:bldP spid="205132" grpId="1" animBg="1"/>
      <p:bldP spid="205133" grpId="0" animBg="1"/>
      <p:bldP spid="20513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title"/>
          </p:nvPr>
        </p:nvSpPr>
        <p:spPr/>
        <p:txBody>
          <a:bodyPr/>
          <a:lstStyle/>
          <a:p>
            <a:r>
              <a:rPr lang="en-US" smtClean="0"/>
              <a:t>Wall Current Monitor – The Principle</a:t>
            </a:r>
          </a:p>
        </p:txBody>
      </p:sp>
      <p:sp>
        <p:nvSpPr>
          <p:cNvPr id="33795" name="AutoShape 206"/>
          <p:cNvSpPr>
            <a:spLocks noChangeArrowheads="1"/>
          </p:cNvSpPr>
          <p:nvPr/>
        </p:nvSpPr>
        <p:spPr bwMode="auto">
          <a:xfrm flipV="1">
            <a:off x="3130550" y="1816100"/>
            <a:ext cx="92075" cy="1250950"/>
          </a:xfrm>
          <a:prstGeom prst="can">
            <a:avLst>
              <a:gd name="adj" fmla="val 50571"/>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33796" name="AutoShape 194"/>
          <p:cNvSpPr>
            <a:spLocks noChangeArrowheads="1"/>
          </p:cNvSpPr>
          <p:nvPr/>
        </p:nvSpPr>
        <p:spPr bwMode="auto">
          <a:xfrm rot="5400000">
            <a:off x="3755231" y="1183482"/>
            <a:ext cx="98425" cy="1354138"/>
          </a:xfrm>
          <a:prstGeom prst="can">
            <a:avLst>
              <a:gd name="adj" fmla="val 53185"/>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33797" name="AutoShape 195"/>
          <p:cNvSpPr>
            <a:spLocks noChangeArrowheads="1"/>
          </p:cNvSpPr>
          <p:nvPr/>
        </p:nvSpPr>
        <p:spPr bwMode="auto">
          <a:xfrm rot="5400000">
            <a:off x="4462463" y="1330325"/>
            <a:ext cx="311150" cy="1050925"/>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p>
        </p:txBody>
      </p:sp>
      <p:sp>
        <p:nvSpPr>
          <p:cNvPr id="33798" name="AutoShape 246"/>
          <p:cNvSpPr>
            <a:spLocks noChangeArrowheads="1"/>
          </p:cNvSpPr>
          <p:nvPr/>
        </p:nvSpPr>
        <p:spPr bwMode="auto">
          <a:xfrm rot="5400000">
            <a:off x="5511800" y="1357313"/>
            <a:ext cx="98425" cy="996950"/>
          </a:xfrm>
          <a:prstGeom prst="can">
            <a:avLst>
              <a:gd name="adj" fmla="val 39156"/>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33799" name="AutoShape 245"/>
          <p:cNvSpPr>
            <a:spLocks noChangeArrowheads="1"/>
          </p:cNvSpPr>
          <p:nvPr/>
        </p:nvSpPr>
        <p:spPr bwMode="auto">
          <a:xfrm flipV="1">
            <a:off x="5969000" y="1811338"/>
            <a:ext cx="92075" cy="1250950"/>
          </a:xfrm>
          <a:prstGeom prst="can">
            <a:avLst>
              <a:gd name="adj" fmla="val 50571"/>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06008" name="Rectangle 184"/>
          <p:cNvSpPr>
            <a:spLocks noChangeArrowheads="1"/>
          </p:cNvSpPr>
          <p:nvPr/>
        </p:nvSpPr>
        <p:spPr bwMode="auto">
          <a:xfrm>
            <a:off x="130941" y="2982914"/>
            <a:ext cx="8902700" cy="3055937"/>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06009" name="Rectangle 185"/>
          <p:cNvSpPr>
            <a:spLocks noChangeArrowheads="1"/>
          </p:cNvSpPr>
          <p:nvPr/>
        </p:nvSpPr>
        <p:spPr bwMode="auto">
          <a:xfrm>
            <a:off x="136525" y="2982913"/>
            <a:ext cx="3089275" cy="4730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2700000" algn="ctr" rotWithShape="0">
              <a:schemeClr val="bg2">
                <a:alpha val="50000"/>
              </a:schemeClr>
            </a:outerShdw>
          </a:effectLst>
        </p:spPr>
        <p:txBody>
          <a:bodyPr wrap="none" lIns="46800" tIns="36000" anchor="ctr"/>
          <a:lstStyle/>
          <a:p>
            <a:pPr>
              <a:defRPr/>
            </a:pPr>
            <a:endParaRPr lang="en-US">
              <a:latin typeface="Arial" pitchFamily="34" charset="0"/>
            </a:endParaRPr>
          </a:p>
        </p:txBody>
      </p:sp>
      <p:sp>
        <p:nvSpPr>
          <p:cNvPr id="33802" name="Rectangle 186"/>
          <p:cNvSpPr>
            <a:spLocks noChangeArrowheads="1"/>
          </p:cNvSpPr>
          <p:nvPr/>
        </p:nvSpPr>
        <p:spPr bwMode="auto">
          <a:xfrm>
            <a:off x="3225800" y="2982913"/>
            <a:ext cx="2727325" cy="180975"/>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06012" name="Rectangle 188"/>
          <p:cNvSpPr>
            <a:spLocks noChangeArrowheads="1"/>
          </p:cNvSpPr>
          <p:nvPr/>
        </p:nvSpPr>
        <p:spPr bwMode="auto">
          <a:xfrm>
            <a:off x="5949950" y="2982913"/>
            <a:ext cx="3089275" cy="473075"/>
          </a:xfrm>
          <a:prstGeom prst="rect">
            <a:avLst/>
          </a:prstGeom>
          <a:gradFill rotWithShape="1">
            <a:gsLst>
              <a:gs pos="0">
                <a:srgbClr val="EAEAEA">
                  <a:gamma/>
                  <a:shade val="46275"/>
                  <a:invGamma/>
                </a:srgbClr>
              </a:gs>
              <a:gs pos="100000">
                <a:srgbClr val="EAEAEA"/>
              </a:gs>
            </a:gsLst>
            <a:lin ang="5400000" scaled="1"/>
          </a:gradFill>
          <a:ln w="9525" algn="ctr">
            <a:solidFill>
              <a:schemeClr val="tx1"/>
            </a:solidFill>
            <a:miter lim="800000"/>
            <a:headEnd/>
            <a:tailEnd/>
          </a:ln>
          <a:effectLst>
            <a:outerShdw dist="50800" dir="2700000" algn="ctr" rotWithShape="0">
              <a:schemeClr val="bg2">
                <a:alpha val="50000"/>
              </a:schemeClr>
            </a:outerShdw>
          </a:effectLst>
        </p:spPr>
        <p:txBody>
          <a:bodyPr wrap="none" lIns="46800" tIns="36000" anchor="ctr"/>
          <a:lstStyle/>
          <a:p>
            <a:pPr>
              <a:defRPr/>
            </a:pPr>
            <a:endParaRPr lang="en-US">
              <a:latin typeface="Arial" pitchFamily="34" charset="0"/>
            </a:endParaRPr>
          </a:p>
        </p:txBody>
      </p:sp>
      <p:sp>
        <p:nvSpPr>
          <p:cNvPr id="206013" name="Rectangle 189"/>
          <p:cNvSpPr>
            <a:spLocks noChangeArrowheads="1"/>
          </p:cNvSpPr>
          <p:nvPr/>
        </p:nvSpPr>
        <p:spPr bwMode="auto">
          <a:xfrm flipV="1">
            <a:off x="136525" y="5565775"/>
            <a:ext cx="3089275" cy="473075"/>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635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6016" name="Rectangle 192"/>
          <p:cNvSpPr>
            <a:spLocks noChangeArrowheads="1"/>
          </p:cNvSpPr>
          <p:nvPr/>
        </p:nvSpPr>
        <p:spPr bwMode="auto">
          <a:xfrm flipV="1">
            <a:off x="5949950" y="5565775"/>
            <a:ext cx="3089275" cy="473075"/>
          </a:xfrm>
          <a:prstGeom prst="rect">
            <a:avLst/>
          </a:prstGeom>
          <a:gradFill rotWithShape="1">
            <a:gsLst>
              <a:gs pos="0">
                <a:srgbClr val="EAEAEA">
                  <a:gamma/>
                  <a:shade val="46275"/>
                  <a:invGamma/>
                </a:srgbClr>
              </a:gs>
              <a:gs pos="100000">
                <a:srgbClr val="EAEAEA"/>
              </a:gs>
            </a:gsLst>
            <a:lin ang="5400000" scaled="1"/>
          </a:gradFill>
          <a:ln w="9525" algn="ctr">
            <a:solidFill>
              <a:schemeClr val="tx1"/>
            </a:solidFill>
            <a:miter lim="800000"/>
            <a:headEnd/>
            <a:tailEnd/>
          </a:ln>
          <a:effectLst>
            <a:outerShdw dist="635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5830" name="Oval 6"/>
          <p:cNvSpPr>
            <a:spLocks noChangeArrowheads="1"/>
          </p:cNvSpPr>
          <p:nvPr/>
        </p:nvSpPr>
        <p:spPr bwMode="auto">
          <a:xfrm>
            <a:off x="231775" y="30829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08" name="Oval 7"/>
          <p:cNvSpPr>
            <a:spLocks noChangeArrowheads="1"/>
          </p:cNvSpPr>
          <p:nvPr/>
        </p:nvSpPr>
        <p:spPr bwMode="auto">
          <a:xfrm>
            <a:off x="881063" y="3295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09" name="Oval 8"/>
          <p:cNvSpPr>
            <a:spLocks noChangeArrowheads="1"/>
          </p:cNvSpPr>
          <p:nvPr/>
        </p:nvSpPr>
        <p:spPr bwMode="auto">
          <a:xfrm>
            <a:off x="1287463" y="32972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10" name="Oval 9"/>
          <p:cNvSpPr>
            <a:spLocks noChangeArrowheads="1"/>
          </p:cNvSpPr>
          <p:nvPr/>
        </p:nvSpPr>
        <p:spPr bwMode="auto">
          <a:xfrm>
            <a:off x="1666875" y="32988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11" name="Oval 10"/>
          <p:cNvSpPr>
            <a:spLocks noChangeArrowheads="1"/>
          </p:cNvSpPr>
          <p:nvPr/>
        </p:nvSpPr>
        <p:spPr bwMode="auto">
          <a:xfrm>
            <a:off x="2493963" y="3294063"/>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835" name="Oval 11"/>
          <p:cNvSpPr>
            <a:spLocks noChangeArrowheads="1"/>
          </p:cNvSpPr>
          <p:nvPr/>
        </p:nvSpPr>
        <p:spPr bwMode="auto">
          <a:xfrm>
            <a:off x="169863" y="32654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3813" name="Oval 12"/>
          <p:cNvSpPr>
            <a:spLocks noChangeArrowheads="1"/>
          </p:cNvSpPr>
          <p:nvPr/>
        </p:nvSpPr>
        <p:spPr bwMode="auto">
          <a:xfrm>
            <a:off x="387350" y="30019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3814" name="Oval 13"/>
          <p:cNvSpPr>
            <a:spLocks noChangeArrowheads="1"/>
          </p:cNvSpPr>
          <p:nvPr/>
        </p:nvSpPr>
        <p:spPr bwMode="auto">
          <a:xfrm>
            <a:off x="2163763" y="29908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3815" name="Oval 14"/>
          <p:cNvSpPr>
            <a:spLocks noChangeArrowheads="1"/>
          </p:cNvSpPr>
          <p:nvPr/>
        </p:nvSpPr>
        <p:spPr bwMode="auto">
          <a:xfrm>
            <a:off x="3041650" y="30019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28" name="Oval 104"/>
          <p:cNvSpPr>
            <a:spLocks noChangeArrowheads="1"/>
          </p:cNvSpPr>
          <p:nvPr/>
        </p:nvSpPr>
        <p:spPr bwMode="auto">
          <a:xfrm>
            <a:off x="649288" y="31686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29" name="Oval 105"/>
          <p:cNvSpPr>
            <a:spLocks noChangeArrowheads="1"/>
          </p:cNvSpPr>
          <p:nvPr/>
        </p:nvSpPr>
        <p:spPr bwMode="auto">
          <a:xfrm>
            <a:off x="427038" y="321468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30" name="Oval 106"/>
          <p:cNvSpPr>
            <a:spLocks noChangeArrowheads="1"/>
          </p:cNvSpPr>
          <p:nvPr/>
        </p:nvSpPr>
        <p:spPr bwMode="auto">
          <a:xfrm>
            <a:off x="901700" y="30972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31" name="Oval 107"/>
          <p:cNvSpPr>
            <a:spLocks noChangeArrowheads="1"/>
          </p:cNvSpPr>
          <p:nvPr/>
        </p:nvSpPr>
        <p:spPr bwMode="auto">
          <a:xfrm>
            <a:off x="1073150" y="32940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32" name="Oval 108"/>
          <p:cNvSpPr>
            <a:spLocks noChangeArrowheads="1"/>
          </p:cNvSpPr>
          <p:nvPr/>
        </p:nvSpPr>
        <p:spPr bwMode="auto">
          <a:xfrm>
            <a:off x="1268413" y="315912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33" name="Oval 109"/>
          <p:cNvSpPr>
            <a:spLocks noChangeArrowheads="1"/>
          </p:cNvSpPr>
          <p:nvPr/>
        </p:nvSpPr>
        <p:spPr bwMode="auto">
          <a:xfrm>
            <a:off x="1087438" y="307340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34" name="Oval 110"/>
          <p:cNvSpPr>
            <a:spLocks noChangeArrowheads="1"/>
          </p:cNvSpPr>
          <p:nvPr/>
        </p:nvSpPr>
        <p:spPr bwMode="auto">
          <a:xfrm>
            <a:off x="1452563" y="30797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35" name="Oval 111"/>
          <p:cNvSpPr>
            <a:spLocks noChangeArrowheads="1"/>
          </p:cNvSpPr>
          <p:nvPr/>
        </p:nvSpPr>
        <p:spPr bwMode="auto">
          <a:xfrm>
            <a:off x="1490663" y="32210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36" name="Oval 112"/>
          <p:cNvSpPr>
            <a:spLocks noChangeArrowheads="1"/>
          </p:cNvSpPr>
          <p:nvPr/>
        </p:nvSpPr>
        <p:spPr bwMode="auto">
          <a:xfrm>
            <a:off x="1844675" y="31369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37" name="Oval 113"/>
          <p:cNvSpPr>
            <a:spLocks noChangeArrowheads="1"/>
          </p:cNvSpPr>
          <p:nvPr/>
        </p:nvSpPr>
        <p:spPr bwMode="auto">
          <a:xfrm>
            <a:off x="1704975" y="30892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38" name="Oval 114"/>
          <p:cNvSpPr>
            <a:spLocks noChangeArrowheads="1"/>
          </p:cNvSpPr>
          <p:nvPr/>
        </p:nvSpPr>
        <p:spPr bwMode="auto">
          <a:xfrm>
            <a:off x="1946275" y="32813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39" name="Oval 115"/>
          <p:cNvSpPr>
            <a:spLocks noChangeArrowheads="1"/>
          </p:cNvSpPr>
          <p:nvPr/>
        </p:nvSpPr>
        <p:spPr bwMode="auto">
          <a:xfrm>
            <a:off x="1997075" y="30019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40" name="Oval 116"/>
          <p:cNvSpPr>
            <a:spLocks noChangeArrowheads="1"/>
          </p:cNvSpPr>
          <p:nvPr/>
        </p:nvSpPr>
        <p:spPr bwMode="auto">
          <a:xfrm>
            <a:off x="2162175" y="321310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41" name="Oval 117"/>
          <p:cNvSpPr>
            <a:spLocks noChangeArrowheads="1"/>
          </p:cNvSpPr>
          <p:nvPr/>
        </p:nvSpPr>
        <p:spPr bwMode="auto">
          <a:xfrm>
            <a:off x="2341563" y="324485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42" name="Oval 118"/>
          <p:cNvSpPr>
            <a:spLocks noChangeArrowheads="1"/>
          </p:cNvSpPr>
          <p:nvPr/>
        </p:nvSpPr>
        <p:spPr bwMode="auto">
          <a:xfrm>
            <a:off x="2341563" y="3041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43" name="Oval 119"/>
          <p:cNvSpPr>
            <a:spLocks noChangeArrowheads="1"/>
          </p:cNvSpPr>
          <p:nvPr/>
        </p:nvSpPr>
        <p:spPr bwMode="auto">
          <a:xfrm>
            <a:off x="652463" y="30067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44" name="Oval 120"/>
          <p:cNvSpPr>
            <a:spLocks noChangeArrowheads="1"/>
          </p:cNvSpPr>
          <p:nvPr/>
        </p:nvSpPr>
        <p:spPr bwMode="auto">
          <a:xfrm>
            <a:off x="2511425" y="30845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45" name="Oval 121"/>
          <p:cNvSpPr>
            <a:spLocks noChangeArrowheads="1"/>
          </p:cNvSpPr>
          <p:nvPr/>
        </p:nvSpPr>
        <p:spPr bwMode="auto">
          <a:xfrm>
            <a:off x="2674938" y="32781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46" name="Oval 122"/>
          <p:cNvSpPr>
            <a:spLocks noChangeArrowheads="1"/>
          </p:cNvSpPr>
          <p:nvPr/>
        </p:nvSpPr>
        <p:spPr bwMode="auto">
          <a:xfrm>
            <a:off x="2708275" y="31051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47" name="Oval 123"/>
          <p:cNvSpPr>
            <a:spLocks noChangeArrowheads="1"/>
          </p:cNvSpPr>
          <p:nvPr/>
        </p:nvSpPr>
        <p:spPr bwMode="auto">
          <a:xfrm>
            <a:off x="2860675" y="31734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48" name="Oval 124"/>
          <p:cNvSpPr>
            <a:spLocks noChangeArrowheads="1"/>
          </p:cNvSpPr>
          <p:nvPr/>
        </p:nvSpPr>
        <p:spPr bwMode="auto">
          <a:xfrm>
            <a:off x="3084513" y="320833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49" name="Oval 125"/>
          <p:cNvSpPr>
            <a:spLocks noChangeArrowheads="1"/>
          </p:cNvSpPr>
          <p:nvPr/>
        </p:nvSpPr>
        <p:spPr bwMode="auto">
          <a:xfrm>
            <a:off x="2895600" y="300513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38" name="Oval 134"/>
          <p:cNvSpPr>
            <a:spLocks noChangeArrowheads="1"/>
          </p:cNvSpPr>
          <p:nvPr/>
        </p:nvSpPr>
        <p:spPr bwMode="auto">
          <a:xfrm>
            <a:off x="6103938" y="3000375"/>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79" name="Oval 155"/>
          <p:cNvSpPr>
            <a:spLocks noChangeArrowheads="1"/>
          </p:cNvSpPr>
          <p:nvPr/>
        </p:nvSpPr>
        <p:spPr bwMode="auto">
          <a:xfrm>
            <a:off x="6146800" y="32067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80" name="Oval 156"/>
          <p:cNvSpPr>
            <a:spLocks noChangeArrowheads="1"/>
          </p:cNvSpPr>
          <p:nvPr/>
        </p:nvSpPr>
        <p:spPr bwMode="auto">
          <a:xfrm>
            <a:off x="5957888" y="30035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81" name="Oval 157"/>
          <p:cNvSpPr>
            <a:spLocks noChangeArrowheads="1"/>
          </p:cNvSpPr>
          <p:nvPr/>
        </p:nvSpPr>
        <p:spPr bwMode="auto">
          <a:xfrm>
            <a:off x="6367463" y="30797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42" name="Oval 158"/>
          <p:cNvSpPr>
            <a:spLocks noChangeArrowheads="1"/>
          </p:cNvSpPr>
          <p:nvPr/>
        </p:nvSpPr>
        <p:spPr bwMode="auto">
          <a:xfrm>
            <a:off x="7016750" y="32924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43" name="Oval 159"/>
          <p:cNvSpPr>
            <a:spLocks noChangeArrowheads="1"/>
          </p:cNvSpPr>
          <p:nvPr/>
        </p:nvSpPr>
        <p:spPr bwMode="auto">
          <a:xfrm>
            <a:off x="7423150" y="329406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44" name="Oval 160"/>
          <p:cNvSpPr>
            <a:spLocks noChangeArrowheads="1"/>
          </p:cNvSpPr>
          <p:nvPr/>
        </p:nvSpPr>
        <p:spPr bwMode="auto">
          <a:xfrm>
            <a:off x="7802563" y="3295650"/>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33845" name="Oval 161"/>
          <p:cNvSpPr>
            <a:spLocks noChangeArrowheads="1"/>
          </p:cNvSpPr>
          <p:nvPr/>
        </p:nvSpPr>
        <p:spPr bwMode="auto">
          <a:xfrm>
            <a:off x="8629650" y="3290888"/>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86" name="Oval 162"/>
          <p:cNvSpPr>
            <a:spLocks noChangeArrowheads="1"/>
          </p:cNvSpPr>
          <p:nvPr/>
        </p:nvSpPr>
        <p:spPr bwMode="auto">
          <a:xfrm>
            <a:off x="6305550" y="32623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3847" name="Oval 163"/>
          <p:cNvSpPr>
            <a:spLocks noChangeArrowheads="1"/>
          </p:cNvSpPr>
          <p:nvPr/>
        </p:nvSpPr>
        <p:spPr bwMode="auto">
          <a:xfrm>
            <a:off x="6523038" y="29987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33848" name="Oval 164"/>
          <p:cNvSpPr>
            <a:spLocks noChangeArrowheads="1"/>
          </p:cNvSpPr>
          <p:nvPr/>
        </p:nvSpPr>
        <p:spPr bwMode="auto">
          <a:xfrm>
            <a:off x="8299450" y="29876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89" name="Oval 165"/>
          <p:cNvSpPr>
            <a:spLocks noChangeArrowheads="1"/>
          </p:cNvSpPr>
          <p:nvPr/>
        </p:nvSpPr>
        <p:spPr bwMode="auto">
          <a:xfrm>
            <a:off x="6784975" y="31654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90" name="Oval 166"/>
          <p:cNvSpPr>
            <a:spLocks noChangeArrowheads="1"/>
          </p:cNvSpPr>
          <p:nvPr/>
        </p:nvSpPr>
        <p:spPr bwMode="auto">
          <a:xfrm>
            <a:off x="6562725" y="3211513"/>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91" name="Oval 167"/>
          <p:cNvSpPr>
            <a:spLocks noChangeArrowheads="1"/>
          </p:cNvSpPr>
          <p:nvPr/>
        </p:nvSpPr>
        <p:spPr bwMode="auto">
          <a:xfrm>
            <a:off x="7037388" y="30940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92" name="Oval 168"/>
          <p:cNvSpPr>
            <a:spLocks noChangeArrowheads="1"/>
          </p:cNvSpPr>
          <p:nvPr/>
        </p:nvSpPr>
        <p:spPr bwMode="auto">
          <a:xfrm>
            <a:off x="7208838" y="32908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93" name="Oval 169"/>
          <p:cNvSpPr>
            <a:spLocks noChangeArrowheads="1"/>
          </p:cNvSpPr>
          <p:nvPr/>
        </p:nvSpPr>
        <p:spPr bwMode="auto">
          <a:xfrm>
            <a:off x="7404100" y="3155950"/>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94" name="Oval 170"/>
          <p:cNvSpPr>
            <a:spLocks noChangeArrowheads="1"/>
          </p:cNvSpPr>
          <p:nvPr/>
        </p:nvSpPr>
        <p:spPr bwMode="auto">
          <a:xfrm>
            <a:off x="7223125" y="307022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95" name="Oval 171"/>
          <p:cNvSpPr>
            <a:spLocks noChangeArrowheads="1"/>
          </p:cNvSpPr>
          <p:nvPr/>
        </p:nvSpPr>
        <p:spPr bwMode="auto">
          <a:xfrm>
            <a:off x="7588250" y="30765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96" name="Oval 172"/>
          <p:cNvSpPr>
            <a:spLocks noChangeArrowheads="1"/>
          </p:cNvSpPr>
          <p:nvPr/>
        </p:nvSpPr>
        <p:spPr bwMode="auto">
          <a:xfrm>
            <a:off x="7626350" y="321786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97" name="Oval 173"/>
          <p:cNvSpPr>
            <a:spLocks noChangeArrowheads="1"/>
          </p:cNvSpPr>
          <p:nvPr/>
        </p:nvSpPr>
        <p:spPr bwMode="auto">
          <a:xfrm>
            <a:off x="7980363" y="31337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5998" name="Oval 174"/>
          <p:cNvSpPr>
            <a:spLocks noChangeArrowheads="1"/>
          </p:cNvSpPr>
          <p:nvPr/>
        </p:nvSpPr>
        <p:spPr bwMode="auto">
          <a:xfrm>
            <a:off x="7840663" y="3086100"/>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5999" name="Oval 175"/>
          <p:cNvSpPr>
            <a:spLocks noChangeArrowheads="1"/>
          </p:cNvSpPr>
          <p:nvPr/>
        </p:nvSpPr>
        <p:spPr bwMode="auto">
          <a:xfrm>
            <a:off x="8081963" y="327818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6000" name="Oval 176"/>
          <p:cNvSpPr>
            <a:spLocks noChangeArrowheads="1"/>
          </p:cNvSpPr>
          <p:nvPr/>
        </p:nvSpPr>
        <p:spPr bwMode="auto">
          <a:xfrm>
            <a:off x="8132763" y="2998788"/>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6001" name="Oval 177"/>
          <p:cNvSpPr>
            <a:spLocks noChangeArrowheads="1"/>
          </p:cNvSpPr>
          <p:nvPr/>
        </p:nvSpPr>
        <p:spPr bwMode="auto">
          <a:xfrm>
            <a:off x="8297863" y="320992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6002" name="Oval 178"/>
          <p:cNvSpPr>
            <a:spLocks noChangeArrowheads="1"/>
          </p:cNvSpPr>
          <p:nvPr/>
        </p:nvSpPr>
        <p:spPr bwMode="auto">
          <a:xfrm>
            <a:off x="8477250" y="3241675"/>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6003" name="Oval 179"/>
          <p:cNvSpPr>
            <a:spLocks noChangeArrowheads="1"/>
          </p:cNvSpPr>
          <p:nvPr/>
        </p:nvSpPr>
        <p:spPr bwMode="auto">
          <a:xfrm>
            <a:off x="8477250" y="3038475"/>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6004" name="Oval 180"/>
          <p:cNvSpPr>
            <a:spLocks noChangeArrowheads="1"/>
          </p:cNvSpPr>
          <p:nvPr/>
        </p:nvSpPr>
        <p:spPr bwMode="auto">
          <a:xfrm>
            <a:off x="6788150" y="3003550"/>
            <a:ext cx="131763"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6005" name="Oval 181"/>
          <p:cNvSpPr>
            <a:spLocks noChangeArrowheads="1"/>
          </p:cNvSpPr>
          <p:nvPr/>
        </p:nvSpPr>
        <p:spPr bwMode="auto">
          <a:xfrm>
            <a:off x="8647113" y="3081338"/>
            <a:ext cx="131762"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6006" name="Oval 182"/>
          <p:cNvSpPr>
            <a:spLocks noChangeArrowheads="1"/>
          </p:cNvSpPr>
          <p:nvPr/>
        </p:nvSpPr>
        <p:spPr bwMode="auto">
          <a:xfrm>
            <a:off x="8810625" y="3275013"/>
            <a:ext cx="131763" cy="142875"/>
          </a:xfrm>
          <a:prstGeom prst="ellipse">
            <a:avLst/>
          </a:prstGeom>
          <a:gradFill rotWithShape="1">
            <a:gsLst>
              <a:gs pos="0">
                <a:srgbClr val="FFF200"/>
              </a:gs>
              <a:gs pos="45000">
                <a:srgbClr val="FF7A00"/>
              </a:gs>
              <a:gs pos="70000">
                <a:srgbClr val="FF0300"/>
              </a:gs>
              <a:gs pos="100000">
                <a:srgbClr val="4D0808"/>
              </a:gs>
            </a:gsLst>
            <a:path path="shape">
              <a:fillToRect l="50000" t="50000" r="50000" b="50000"/>
            </a:path>
          </a:gradFill>
          <a:ln w="12700" algn="ctr">
            <a:solidFill>
              <a:srgbClr val="0000FF"/>
            </a:solidFill>
            <a:round/>
            <a:headEnd/>
            <a:tailEnd/>
          </a:ln>
        </p:spPr>
        <p:txBody>
          <a:bodyPr wrap="none" lIns="46800" tIns="36000" anchor="ctr"/>
          <a:lstStyle/>
          <a:p>
            <a:r>
              <a:rPr lang="en-US"/>
              <a:t>+</a:t>
            </a:r>
          </a:p>
        </p:txBody>
      </p:sp>
      <p:sp>
        <p:nvSpPr>
          <p:cNvPr id="206007" name="Oval 183"/>
          <p:cNvSpPr>
            <a:spLocks noChangeArrowheads="1"/>
          </p:cNvSpPr>
          <p:nvPr/>
        </p:nvSpPr>
        <p:spPr bwMode="auto">
          <a:xfrm>
            <a:off x="8843963" y="3101975"/>
            <a:ext cx="131762" cy="142875"/>
          </a:xfrm>
          <a:prstGeom prst="ellipse">
            <a:avLst/>
          </a:prstGeom>
          <a:gradFill rotWithShape="1">
            <a:gsLst>
              <a:gs pos="0">
                <a:srgbClr val="00FFFF"/>
              </a:gs>
              <a:gs pos="100000">
                <a:srgbClr val="007676"/>
              </a:gs>
            </a:gsLst>
            <a:lin ang="18900000" scaled="1"/>
          </a:gradFill>
          <a:ln w="12700" algn="ctr">
            <a:solidFill>
              <a:srgbClr val="0000FF"/>
            </a:solidFill>
            <a:round/>
            <a:headEnd/>
            <a:tailEnd/>
          </a:ln>
        </p:spPr>
        <p:txBody>
          <a:bodyPr wrap="none" lIns="46800" tIns="36000" anchor="ctr"/>
          <a:lstStyle/>
          <a:p>
            <a:r>
              <a:rPr lang="en-US">
                <a:solidFill>
                  <a:schemeClr val="bg1"/>
                </a:solidFill>
              </a:rPr>
              <a:t>-</a:t>
            </a:r>
          </a:p>
        </p:txBody>
      </p:sp>
      <p:sp>
        <p:nvSpPr>
          <p:cNvPr id="206035" name="AutoShape 211"/>
          <p:cNvSpPr>
            <a:spLocks noChangeArrowheads="1"/>
          </p:cNvSpPr>
          <p:nvPr/>
        </p:nvSpPr>
        <p:spPr bwMode="auto">
          <a:xfrm rot="16200000">
            <a:off x="3098006" y="2615407"/>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6036" name="AutoShape 212"/>
          <p:cNvSpPr>
            <a:spLocks noChangeArrowheads="1"/>
          </p:cNvSpPr>
          <p:nvPr/>
        </p:nvSpPr>
        <p:spPr bwMode="auto">
          <a:xfrm rot="16200000">
            <a:off x="3094831" y="2029619"/>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6037" name="AutoShape 213"/>
          <p:cNvSpPr>
            <a:spLocks noChangeArrowheads="1"/>
          </p:cNvSpPr>
          <p:nvPr/>
        </p:nvSpPr>
        <p:spPr bwMode="auto">
          <a:xfrm rot="21600000">
            <a:off x="3619500" y="1760538"/>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6039" name="AutoShape 215"/>
          <p:cNvSpPr>
            <a:spLocks noChangeArrowheads="1"/>
          </p:cNvSpPr>
          <p:nvPr/>
        </p:nvSpPr>
        <p:spPr bwMode="auto">
          <a:xfrm rot="21600000">
            <a:off x="5375275" y="1741488"/>
            <a:ext cx="166688"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6040" name="AutoShape 216"/>
          <p:cNvSpPr>
            <a:spLocks noChangeArrowheads="1"/>
          </p:cNvSpPr>
          <p:nvPr/>
        </p:nvSpPr>
        <p:spPr bwMode="auto">
          <a:xfrm rot="27000000">
            <a:off x="5934869" y="2072482"/>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206041" name="AutoShape 217"/>
          <p:cNvSpPr>
            <a:spLocks noChangeArrowheads="1"/>
          </p:cNvSpPr>
          <p:nvPr/>
        </p:nvSpPr>
        <p:spPr bwMode="auto">
          <a:xfrm rot="27000000">
            <a:off x="5925344" y="2590007"/>
            <a:ext cx="166687" cy="2095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FFF200">
                  <a:alpha val="46001"/>
                </a:srgbClr>
              </a:gs>
              <a:gs pos="45000">
                <a:srgbClr val="FF7A00">
                  <a:alpha val="70300"/>
                </a:srgbClr>
              </a:gs>
              <a:gs pos="70000">
                <a:srgbClr val="FF0300">
                  <a:alpha val="83800"/>
                </a:srgbClr>
              </a:gs>
              <a:gs pos="100000">
                <a:srgbClr val="4D0808"/>
              </a:gs>
            </a:gsLst>
            <a:lin ang="5400000" scaled="1"/>
          </a:gradFill>
          <a:ln w="3175" algn="ctr">
            <a:solidFill>
              <a:schemeClr val="bg1"/>
            </a:solidFill>
            <a:miter lim="800000"/>
            <a:headEnd/>
            <a:tailEnd/>
          </a:ln>
          <a:effectLst/>
        </p:spPr>
        <p:txBody>
          <a:bodyPr wrap="none" anchor="ctr"/>
          <a:lstStyle/>
          <a:p>
            <a:pPr>
              <a:defRPr/>
            </a:pPr>
            <a:endParaRPr lang="en-US">
              <a:latin typeface="Arial" pitchFamily="34" charset="0"/>
            </a:endParaRPr>
          </a:p>
        </p:txBody>
      </p:sp>
      <p:sp>
        <p:nvSpPr>
          <p:cNvPr id="33886" name="Line 221"/>
          <p:cNvSpPr>
            <a:spLocks noChangeShapeType="1"/>
          </p:cNvSpPr>
          <p:nvPr/>
        </p:nvSpPr>
        <p:spPr bwMode="auto">
          <a:xfrm>
            <a:off x="7038975" y="957263"/>
            <a:ext cx="0" cy="1704975"/>
          </a:xfrm>
          <a:prstGeom prst="line">
            <a:avLst/>
          </a:prstGeom>
          <a:noFill/>
          <a:ln w="3175">
            <a:solidFill>
              <a:schemeClr val="tx1"/>
            </a:solidFill>
            <a:round/>
            <a:headEnd type="triangle" w="med" len="med"/>
            <a:tailEnd type="triangle" w="med" len="med"/>
          </a:ln>
        </p:spPr>
        <p:txBody>
          <a:bodyPr wrap="none" anchor="ctr"/>
          <a:lstStyle/>
          <a:p>
            <a:endParaRPr lang="en-US"/>
          </a:p>
        </p:txBody>
      </p:sp>
      <p:sp>
        <p:nvSpPr>
          <p:cNvPr id="33887" name="Text Box 222"/>
          <p:cNvSpPr txBox="1">
            <a:spLocks noChangeArrowheads="1"/>
          </p:cNvSpPr>
          <p:nvPr/>
        </p:nvSpPr>
        <p:spPr bwMode="auto">
          <a:xfrm>
            <a:off x="6665913" y="1598613"/>
            <a:ext cx="336550" cy="366712"/>
          </a:xfrm>
          <a:prstGeom prst="rect">
            <a:avLst/>
          </a:prstGeom>
          <a:noFill/>
          <a:ln w="3175" algn="ctr">
            <a:noFill/>
            <a:miter lim="800000"/>
            <a:headEnd/>
            <a:tailEnd/>
          </a:ln>
        </p:spPr>
        <p:txBody>
          <a:bodyPr wrap="none">
            <a:spAutoFit/>
          </a:bodyPr>
          <a:lstStyle/>
          <a:p>
            <a:r>
              <a:rPr lang="en-US"/>
              <a:t>V</a:t>
            </a:r>
          </a:p>
        </p:txBody>
      </p:sp>
      <p:sp>
        <p:nvSpPr>
          <p:cNvPr id="206051" name="Freeform 227"/>
          <p:cNvSpPr>
            <a:spLocks/>
          </p:cNvSpPr>
          <p:nvPr/>
        </p:nvSpPr>
        <p:spPr bwMode="auto">
          <a:xfrm>
            <a:off x="7188200" y="1206500"/>
            <a:ext cx="1784350" cy="1279525"/>
          </a:xfrm>
          <a:custGeom>
            <a:avLst/>
            <a:gdLst>
              <a:gd name="T0" fmla="*/ 0 w 1124"/>
              <a:gd name="T1" fmla="*/ 804 h 806"/>
              <a:gd name="T2" fmla="*/ 290 w 1124"/>
              <a:gd name="T3" fmla="*/ 752 h 806"/>
              <a:gd name="T4" fmla="*/ 574 w 1124"/>
              <a:gd name="T5" fmla="*/ 4 h 806"/>
              <a:gd name="T6" fmla="*/ 828 w 1124"/>
              <a:gd name="T7" fmla="*/ 730 h 806"/>
              <a:gd name="T8" fmla="*/ 1124 w 1124"/>
              <a:gd name="T9" fmla="*/ 798 h 806"/>
              <a:gd name="T10" fmla="*/ 0 60000 65536"/>
              <a:gd name="T11" fmla="*/ 0 60000 65536"/>
              <a:gd name="T12" fmla="*/ 0 60000 65536"/>
              <a:gd name="T13" fmla="*/ 0 60000 65536"/>
              <a:gd name="T14" fmla="*/ 0 60000 65536"/>
              <a:gd name="T15" fmla="*/ 0 w 1124"/>
              <a:gd name="T16" fmla="*/ 0 h 806"/>
              <a:gd name="T17" fmla="*/ 1124 w 1124"/>
              <a:gd name="T18" fmla="*/ 806 h 806"/>
            </a:gdLst>
            <a:ahLst/>
            <a:cxnLst>
              <a:cxn ang="T10">
                <a:pos x="T0" y="T1"/>
              </a:cxn>
              <a:cxn ang="T11">
                <a:pos x="T2" y="T3"/>
              </a:cxn>
              <a:cxn ang="T12">
                <a:pos x="T4" y="T5"/>
              </a:cxn>
              <a:cxn ang="T13">
                <a:pos x="T6" y="T7"/>
              </a:cxn>
              <a:cxn ang="T14">
                <a:pos x="T8" y="T9"/>
              </a:cxn>
            </a:cxnLst>
            <a:rect l="T15" t="T16" r="T17" b="T18"/>
            <a:pathLst>
              <a:path w="1124" h="806">
                <a:moveTo>
                  <a:pt x="0" y="804"/>
                </a:moveTo>
                <a:cubicBezTo>
                  <a:pt x="87" y="801"/>
                  <a:pt x="208" y="794"/>
                  <a:pt x="290" y="752"/>
                </a:cubicBezTo>
                <a:cubicBezTo>
                  <a:pt x="372" y="710"/>
                  <a:pt x="484" y="8"/>
                  <a:pt x="574" y="4"/>
                </a:cubicBezTo>
                <a:cubicBezTo>
                  <a:pt x="664" y="0"/>
                  <a:pt x="736" y="598"/>
                  <a:pt x="828" y="730"/>
                </a:cubicBezTo>
                <a:cubicBezTo>
                  <a:pt x="910" y="792"/>
                  <a:pt x="974" y="806"/>
                  <a:pt x="1124" y="798"/>
                </a:cubicBezTo>
              </a:path>
            </a:pathLst>
          </a:custGeom>
          <a:noFill/>
          <a:ln w="19050">
            <a:solidFill>
              <a:srgbClr val="00FFFF"/>
            </a:solidFill>
            <a:round/>
            <a:headEnd/>
            <a:tailEnd/>
          </a:ln>
        </p:spPr>
        <p:txBody>
          <a:bodyPr wrap="none" anchor="ctr"/>
          <a:lstStyle/>
          <a:p>
            <a:endParaRPr lang="en-US"/>
          </a:p>
        </p:txBody>
      </p:sp>
      <p:sp>
        <p:nvSpPr>
          <p:cNvPr id="33889" name="Rectangle 244"/>
          <p:cNvSpPr>
            <a:spLocks noChangeArrowheads="1"/>
          </p:cNvSpPr>
          <p:nvPr/>
        </p:nvSpPr>
        <p:spPr bwMode="auto">
          <a:xfrm>
            <a:off x="3222625" y="5859463"/>
            <a:ext cx="2727325" cy="180975"/>
          </a:xfrm>
          <a:prstGeom prst="rect">
            <a:avLst/>
          </a:prstGeom>
          <a:solidFill>
            <a:schemeClr val="folHlink"/>
          </a:solidFill>
          <a:ln w="9525">
            <a:solidFill>
              <a:schemeClr val="tx1"/>
            </a:solidFill>
            <a:miter lim="800000"/>
            <a:headEnd/>
            <a:tailEnd/>
          </a:ln>
        </p:spPr>
        <p:txBody>
          <a:bodyPr wrap="none" anchor="ctr"/>
          <a:lstStyle/>
          <a:p>
            <a:endParaRPr lang="en-US"/>
          </a:p>
        </p:txBody>
      </p:sp>
      <p:grpSp>
        <p:nvGrpSpPr>
          <p:cNvPr id="2" name="Group 15"/>
          <p:cNvGrpSpPr>
            <a:grpSpLocks/>
          </p:cNvGrpSpPr>
          <p:nvPr/>
        </p:nvGrpSpPr>
        <p:grpSpPr bwMode="auto">
          <a:xfrm>
            <a:off x="-3471863" y="3979863"/>
            <a:ext cx="3394075" cy="698500"/>
            <a:chOff x="1722" y="11792"/>
            <a:chExt cx="3025" cy="772"/>
          </a:xfrm>
        </p:grpSpPr>
        <p:grpSp>
          <p:nvGrpSpPr>
            <p:cNvPr id="33894" name="Group 16"/>
            <p:cNvGrpSpPr>
              <a:grpSpLocks/>
            </p:cNvGrpSpPr>
            <p:nvPr/>
          </p:nvGrpSpPr>
          <p:grpSpPr bwMode="auto">
            <a:xfrm>
              <a:off x="2010" y="11792"/>
              <a:ext cx="2737" cy="772"/>
              <a:chOff x="2010" y="11792"/>
              <a:chExt cx="2737" cy="772"/>
            </a:xfrm>
          </p:grpSpPr>
          <p:sp>
            <p:nvSpPr>
              <p:cNvPr id="205841" name="Freeform 17"/>
              <p:cNvSpPr>
                <a:spLocks/>
              </p:cNvSpPr>
              <p:nvPr/>
            </p:nvSpPr>
            <p:spPr bwMode="auto">
              <a:xfrm>
                <a:off x="2011" y="11792"/>
                <a:ext cx="2736" cy="768"/>
              </a:xfrm>
              <a:custGeom>
                <a:avLst/>
                <a:gdLst/>
                <a:ahLst/>
                <a:cxnLst>
                  <a:cxn ang="0">
                    <a:pos x="0" y="1218"/>
                  </a:cxn>
                  <a:cxn ang="0">
                    <a:pos x="1776" y="786"/>
                  </a:cxn>
                  <a:cxn ang="0">
                    <a:pos x="4028" y="0"/>
                  </a:cxn>
                  <a:cxn ang="0">
                    <a:pos x="6336" y="786"/>
                  </a:cxn>
                  <a:cxn ang="0">
                    <a:pos x="8112" y="1218"/>
                  </a:cxn>
                  <a:cxn ang="0">
                    <a:pos x="6339" y="1648"/>
                  </a:cxn>
                  <a:cxn ang="0">
                    <a:pos x="4028" y="2428"/>
                  </a:cxn>
                  <a:cxn ang="0">
                    <a:pos x="1776" y="1650"/>
                  </a:cxn>
                  <a:cxn ang="0">
                    <a:pos x="0" y="1218"/>
                  </a:cxn>
                </a:cxnLst>
                <a:rect l="0" t="0" r="r" b="b"/>
                <a:pathLst>
                  <a:path w="8112" h="2428">
                    <a:moveTo>
                      <a:pt x="0" y="1218"/>
                    </a:moveTo>
                    <a:cubicBezTo>
                      <a:pt x="156" y="1188"/>
                      <a:pt x="856" y="1130"/>
                      <a:pt x="1776" y="786"/>
                    </a:cubicBezTo>
                    <a:cubicBezTo>
                      <a:pt x="2696" y="442"/>
                      <a:pt x="3268" y="0"/>
                      <a:pt x="4028" y="0"/>
                    </a:cubicBezTo>
                    <a:cubicBezTo>
                      <a:pt x="4788" y="0"/>
                      <a:pt x="5690" y="547"/>
                      <a:pt x="6336" y="786"/>
                    </a:cubicBezTo>
                    <a:cubicBezTo>
                      <a:pt x="6982" y="1025"/>
                      <a:pt x="7979" y="1218"/>
                      <a:pt x="8112" y="1218"/>
                    </a:cubicBezTo>
                    <a:cubicBezTo>
                      <a:pt x="7972" y="1254"/>
                      <a:pt x="7019" y="1448"/>
                      <a:pt x="6339" y="1648"/>
                    </a:cubicBezTo>
                    <a:cubicBezTo>
                      <a:pt x="5658" y="1850"/>
                      <a:pt x="4788" y="2428"/>
                      <a:pt x="4028" y="2428"/>
                    </a:cubicBezTo>
                    <a:cubicBezTo>
                      <a:pt x="3268" y="2428"/>
                      <a:pt x="2447" y="1852"/>
                      <a:pt x="1776" y="1650"/>
                    </a:cubicBezTo>
                    <a:cubicBezTo>
                      <a:pt x="1228" y="1385"/>
                      <a:pt x="149" y="1247"/>
                      <a:pt x="0" y="1218"/>
                    </a:cubicBezTo>
                    <a:close/>
                  </a:path>
                </a:pathLst>
              </a:custGeom>
              <a:gradFill rotWithShape="1">
                <a:gsLst>
                  <a:gs pos="0">
                    <a:srgbClr val="4D0808"/>
                  </a:gs>
                  <a:gs pos="30000">
                    <a:srgbClr val="FF0300"/>
                  </a:gs>
                  <a:gs pos="55000">
                    <a:srgbClr val="FF7A00"/>
                  </a:gs>
                  <a:gs pos="100000">
                    <a:srgbClr val="FFF200"/>
                  </a:gs>
                </a:gsLst>
                <a:path path="rect">
                  <a:fillToRect l="50000" t="50000" r="50000" b="50000"/>
                </a:path>
              </a:gradFill>
              <a:ln w="9525">
                <a:noFill/>
                <a:round/>
                <a:headEnd/>
                <a:tailEnd/>
              </a:ln>
              <a:effectLst>
                <a:outerShdw dist="35921" dir="2700000" algn="ctr" rotWithShape="0">
                  <a:srgbClr val="808080">
                    <a:alpha val="50000"/>
                  </a:srgbClr>
                </a:outerShdw>
              </a:effectLst>
            </p:spPr>
            <p:txBody>
              <a:bodyPr lIns="28800" tIns="18000"/>
              <a:lstStyle/>
              <a:p>
                <a:pPr>
                  <a:defRPr/>
                </a:pPr>
                <a:endParaRPr lang="en-US">
                  <a:latin typeface="Arial" pitchFamily="34" charset="0"/>
                </a:endParaRPr>
              </a:p>
            </p:txBody>
          </p:sp>
          <p:sp>
            <p:nvSpPr>
              <p:cNvPr id="205842" name="Oval 18"/>
              <p:cNvSpPr>
                <a:spLocks noChangeAspect="1" noChangeArrowheads="1"/>
              </p:cNvSpPr>
              <p:nvPr/>
            </p:nvSpPr>
            <p:spPr bwMode="auto">
              <a:xfrm>
                <a:off x="2578"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05843" name="Oval 19"/>
              <p:cNvSpPr>
                <a:spLocks noChangeAspect="1" noChangeArrowheads="1"/>
              </p:cNvSpPr>
              <p:nvPr/>
            </p:nvSpPr>
            <p:spPr bwMode="auto">
              <a:xfrm>
                <a:off x="2528"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44" name="Oval 20"/>
              <p:cNvSpPr>
                <a:spLocks noChangeAspect="1" noChangeArrowheads="1"/>
              </p:cNvSpPr>
              <p:nvPr/>
            </p:nvSpPr>
            <p:spPr bwMode="auto">
              <a:xfrm>
                <a:off x="2804" y="1218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45" name="Oval 21"/>
              <p:cNvSpPr>
                <a:spLocks noChangeAspect="1" noChangeArrowheads="1"/>
              </p:cNvSpPr>
              <p:nvPr/>
            </p:nvSpPr>
            <p:spPr bwMode="auto">
              <a:xfrm>
                <a:off x="2885"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46" name="Oval 22"/>
              <p:cNvSpPr>
                <a:spLocks noChangeAspect="1" noChangeArrowheads="1"/>
              </p:cNvSpPr>
              <p:nvPr/>
            </p:nvSpPr>
            <p:spPr bwMode="auto">
              <a:xfrm>
                <a:off x="2902"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47" name="Oval 23"/>
              <p:cNvSpPr>
                <a:spLocks noChangeAspect="1" noChangeArrowheads="1"/>
              </p:cNvSpPr>
              <p:nvPr/>
            </p:nvSpPr>
            <p:spPr bwMode="auto">
              <a:xfrm>
                <a:off x="2998"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48" name="Oval 24"/>
              <p:cNvSpPr>
                <a:spLocks noChangeAspect="1" noChangeArrowheads="1"/>
              </p:cNvSpPr>
              <p:nvPr/>
            </p:nvSpPr>
            <p:spPr bwMode="auto">
              <a:xfrm>
                <a:off x="3079"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49" name="Oval 25"/>
              <p:cNvSpPr>
                <a:spLocks noChangeAspect="1" noChangeArrowheads="1"/>
              </p:cNvSpPr>
              <p:nvPr/>
            </p:nvSpPr>
            <p:spPr bwMode="auto">
              <a:xfrm>
                <a:off x="3161"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0" name="Oval 26"/>
              <p:cNvSpPr>
                <a:spLocks noChangeAspect="1" noChangeArrowheads="1"/>
              </p:cNvSpPr>
              <p:nvPr/>
            </p:nvSpPr>
            <p:spPr bwMode="auto">
              <a:xfrm>
                <a:off x="3290" y="118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1" name="Oval 27"/>
              <p:cNvSpPr>
                <a:spLocks noChangeAspect="1" noChangeArrowheads="1"/>
              </p:cNvSpPr>
              <p:nvPr/>
            </p:nvSpPr>
            <p:spPr bwMode="auto">
              <a:xfrm>
                <a:off x="3209"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2" name="Oval 28"/>
              <p:cNvSpPr>
                <a:spLocks noChangeAspect="1" noChangeArrowheads="1"/>
              </p:cNvSpPr>
              <p:nvPr/>
            </p:nvSpPr>
            <p:spPr bwMode="auto">
              <a:xfrm>
                <a:off x="246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3" name="Oval 29"/>
              <p:cNvSpPr>
                <a:spLocks noChangeAspect="1" noChangeArrowheads="1"/>
              </p:cNvSpPr>
              <p:nvPr/>
            </p:nvSpPr>
            <p:spPr bwMode="auto">
              <a:xfrm>
                <a:off x="2772"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4" name="Oval 30"/>
              <p:cNvSpPr>
                <a:spLocks noChangeAspect="1" noChangeArrowheads="1"/>
              </p:cNvSpPr>
              <p:nvPr/>
            </p:nvSpPr>
            <p:spPr bwMode="auto">
              <a:xfrm>
                <a:off x="2837" y="12278"/>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5" name="Oval 31"/>
              <p:cNvSpPr>
                <a:spLocks noChangeAspect="1" noChangeArrowheads="1"/>
              </p:cNvSpPr>
              <p:nvPr/>
            </p:nvSpPr>
            <p:spPr bwMode="auto">
              <a:xfrm>
                <a:off x="2707"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6" name="Oval 32"/>
              <p:cNvSpPr>
                <a:spLocks noChangeAspect="1" noChangeArrowheads="1"/>
              </p:cNvSpPr>
              <p:nvPr/>
            </p:nvSpPr>
            <p:spPr bwMode="auto">
              <a:xfrm>
                <a:off x="2998"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7" name="Oval 33"/>
              <p:cNvSpPr>
                <a:spLocks noChangeAspect="1" noChangeArrowheads="1"/>
              </p:cNvSpPr>
              <p:nvPr/>
            </p:nvSpPr>
            <p:spPr bwMode="auto">
              <a:xfrm>
                <a:off x="3031"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8" name="Oval 34"/>
              <p:cNvSpPr>
                <a:spLocks noChangeAspect="1" noChangeArrowheads="1"/>
              </p:cNvSpPr>
              <p:nvPr/>
            </p:nvSpPr>
            <p:spPr bwMode="auto">
              <a:xfrm>
                <a:off x="3096" y="119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59" name="Oval 35"/>
              <p:cNvSpPr>
                <a:spLocks noChangeAspect="1" noChangeArrowheads="1"/>
              </p:cNvSpPr>
              <p:nvPr/>
            </p:nvSpPr>
            <p:spPr bwMode="auto">
              <a:xfrm>
                <a:off x="3242"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0" name="Oval 36"/>
              <p:cNvSpPr>
                <a:spLocks noChangeAspect="1" noChangeArrowheads="1"/>
              </p:cNvSpPr>
              <p:nvPr/>
            </p:nvSpPr>
            <p:spPr bwMode="auto">
              <a:xfrm>
                <a:off x="3242"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1" name="Oval 37"/>
              <p:cNvSpPr>
                <a:spLocks noChangeAspect="1" noChangeArrowheads="1"/>
              </p:cNvSpPr>
              <p:nvPr/>
            </p:nvSpPr>
            <p:spPr bwMode="auto">
              <a:xfrm>
                <a:off x="2415"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2" name="Oval 38"/>
              <p:cNvSpPr>
                <a:spLocks noChangeAspect="1" noChangeArrowheads="1"/>
              </p:cNvSpPr>
              <p:nvPr/>
            </p:nvSpPr>
            <p:spPr bwMode="auto">
              <a:xfrm>
                <a:off x="2204"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3" name="Oval 39"/>
              <p:cNvSpPr>
                <a:spLocks noChangeAspect="1" noChangeArrowheads="1"/>
              </p:cNvSpPr>
              <p:nvPr/>
            </p:nvSpPr>
            <p:spPr bwMode="auto">
              <a:xfrm>
                <a:off x="277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4" name="Oval 40"/>
              <p:cNvSpPr>
                <a:spLocks noChangeAspect="1" noChangeArrowheads="1"/>
              </p:cNvSpPr>
              <p:nvPr/>
            </p:nvSpPr>
            <p:spPr bwMode="auto">
              <a:xfrm>
                <a:off x="2933"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05865" name="Oval 41"/>
              <p:cNvSpPr>
                <a:spLocks noChangeAspect="1" noChangeArrowheads="1"/>
              </p:cNvSpPr>
              <p:nvPr/>
            </p:nvSpPr>
            <p:spPr bwMode="auto">
              <a:xfrm>
                <a:off x="2983"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6" name="Oval 42"/>
              <p:cNvSpPr>
                <a:spLocks noChangeAspect="1" noChangeArrowheads="1"/>
              </p:cNvSpPr>
              <p:nvPr/>
            </p:nvSpPr>
            <p:spPr bwMode="auto">
              <a:xfrm>
                <a:off x="3079" y="1239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7" name="Oval 43"/>
              <p:cNvSpPr>
                <a:spLocks noChangeAspect="1" noChangeArrowheads="1"/>
              </p:cNvSpPr>
              <p:nvPr/>
            </p:nvSpPr>
            <p:spPr bwMode="auto">
              <a:xfrm>
                <a:off x="3192" y="12141"/>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8" name="Oval 44"/>
              <p:cNvSpPr>
                <a:spLocks noChangeAspect="1" noChangeArrowheads="1"/>
              </p:cNvSpPr>
              <p:nvPr/>
            </p:nvSpPr>
            <p:spPr bwMode="auto">
              <a:xfrm>
                <a:off x="3209"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69" name="Oval 45"/>
              <p:cNvSpPr>
                <a:spLocks noChangeAspect="1" noChangeArrowheads="1"/>
              </p:cNvSpPr>
              <p:nvPr/>
            </p:nvSpPr>
            <p:spPr bwMode="auto">
              <a:xfrm>
                <a:off x="3387" y="11913"/>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0" name="Oval 46"/>
              <p:cNvSpPr>
                <a:spLocks noChangeAspect="1" noChangeArrowheads="1"/>
              </p:cNvSpPr>
              <p:nvPr/>
            </p:nvSpPr>
            <p:spPr bwMode="auto">
              <a:xfrm>
                <a:off x="3420"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1" name="Oval 47"/>
              <p:cNvSpPr>
                <a:spLocks noChangeAspect="1" noChangeArrowheads="1"/>
              </p:cNvSpPr>
              <p:nvPr/>
            </p:nvSpPr>
            <p:spPr bwMode="auto">
              <a:xfrm>
                <a:off x="2335" y="12125"/>
                <a:ext cx="76"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2" name="Oval 48"/>
              <p:cNvSpPr>
                <a:spLocks noChangeAspect="1" noChangeArrowheads="1"/>
              </p:cNvSpPr>
              <p:nvPr/>
            </p:nvSpPr>
            <p:spPr bwMode="auto">
              <a:xfrm>
                <a:off x="267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3" name="Oval 49"/>
              <p:cNvSpPr>
                <a:spLocks noChangeAspect="1" noChangeArrowheads="1"/>
              </p:cNvSpPr>
              <p:nvPr/>
            </p:nvSpPr>
            <p:spPr bwMode="auto">
              <a:xfrm>
                <a:off x="2674"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4" name="Oval 50"/>
              <p:cNvSpPr>
                <a:spLocks noChangeAspect="1" noChangeArrowheads="1"/>
              </p:cNvSpPr>
              <p:nvPr/>
            </p:nvSpPr>
            <p:spPr bwMode="auto">
              <a:xfrm>
                <a:off x="2950"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5" name="Oval 51"/>
              <p:cNvSpPr>
                <a:spLocks noChangeAspect="1" noChangeArrowheads="1"/>
              </p:cNvSpPr>
              <p:nvPr/>
            </p:nvSpPr>
            <p:spPr bwMode="auto">
              <a:xfrm>
                <a:off x="3096" y="12308"/>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6" name="Oval 52"/>
              <p:cNvSpPr>
                <a:spLocks noChangeAspect="1" noChangeArrowheads="1"/>
              </p:cNvSpPr>
              <p:nvPr/>
            </p:nvSpPr>
            <p:spPr bwMode="auto">
              <a:xfrm>
                <a:off x="314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7" name="Oval 53"/>
              <p:cNvSpPr>
                <a:spLocks noChangeAspect="1" noChangeArrowheads="1"/>
              </p:cNvSpPr>
              <p:nvPr/>
            </p:nvSpPr>
            <p:spPr bwMode="auto">
              <a:xfrm>
                <a:off x="3290"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8" name="Oval 54"/>
              <p:cNvSpPr>
                <a:spLocks noChangeAspect="1" noChangeArrowheads="1"/>
              </p:cNvSpPr>
              <p:nvPr/>
            </p:nvSpPr>
            <p:spPr bwMode="auto">
              <a:xfrm>
                <a:off x="3322" y="12217"/>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79" name="Oval 55"/>
              <p:cNvSpPr>
                <a:spLocks noChangeAspect="1" noChangeArrowheads="1"/>
              </p:cNvSpPr>
              <p:nvPr/>
            </p:nvSpPr>
            <p:spPr bwMode="auto">
              <a:xfrm>
                <a:off x="3420" y="12490"/>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0" name="Oval 56"/>
              <p:cNvSpPr>
                <a:spLocks noChangeAspect="1" noChangeArrowheads="1"/>
              </p:cNvSpPr>
              <p:nvPr/>
            </p:nvSpPr>
            <p:spPr bwMode="auto">
              <a:xfrm>
                <a:off x="3387"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1" name="Oval 57"/>
              <p:cNvSpPr>
                <a:spLocks noChangeAspect="1" noChangeArrowheads="1"/>
              </p:cNvSpPr>
              <p:nvPr/>
            </p:nvSpPr>
            <p:spPr bwMode="auto">
              <a:xfrm flipH="1">
                <a:off x="4149"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2" name="Oval 58"/>
              <p:cNvSpPr>
                <a:spLocks noChangeAspect="1" noChangeArrowheads="1"/>
              </p:cNvSpPr>
              <p:nvPr/>
            </p:nvSpPr>
            <p:spPr bwMode="auto">
              <a:xfrm flipH="1">
                <a:off x="4197"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3" name="Oval 59"/>
              <p:cNvSpPr>
                <a:spLocks noChangeAspect="1" noChangeArrowheads="1"/>
              </p:cNvSpPr>
              <p:nvPr/>
            </p:nvSpPr>
            <p:spPr bwMode="auto">
              <a:xfrm flipH="1">
                <a:off x="3921"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4" name="Oval 60"/>
              <p:cNvSpPr>
                <a:spLocks noChangeAspect="1" noChangeArrowheads="1"/>
              </p:cNvSpPr>
              <p:nvPr/>
            </p:nvSpPr>
            <p:spPr bwMode="auto">
              <a:xfrm flipH="1">
                <a:off x="3840"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5" name="Oval 61"/>
              <p:cNvSpPr>
                <a:spLocks noChangeAspect="1" noChangeArrowheads="1"/>
              </p:cNvSpPr>
              <p:nvPr/>
            </p:nvSpPr>
            <p:spPr bwMode="auto">
              <a:xfrm flipH="1">
                <a:off x="3825"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6" name="Oval 62"/>
              <p:cNvSpPr>
                <a:spLocks noChangeAspect="1" noChangeArrowheads="1"/>
              </p:cNvSpPr>
              <p:nvPr/>
            </p:nvSpPr>
            <p:spPr bwMode="auto">
              <a:xfrm flipH="1">
                <a:off x="3727"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7" name="Oval 63"/>
              <p:cNvSpPr>
                <a:spLocks noChangeAspect="1" noChangeArrowheads="1"/>
              </p:cNvSpPr>
              <p:nvPr/>
            </p:nvSpPr>
            <p:spPr bwMode="auto">
              <a:xfrm flipH="1">
                <a:off x="3646" y="12203"/>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8" name="Oval 64"/>
              <p:cNvSpPr>
                <a:spLocks noChangeAspect="1" noChangeArrowheads="1"/>
              </p:cNvSpPr>
              <p:nvPr/>
            </p:nvSpPr>
            <p:spPr bwMode="auto">
              <a:xfrm flipH="1">
                <a:off x="3566"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89" name="Oval 65"/>
              <p:cNvSpPr>
                <a:spLocks noChangeAspect="1" noChangeArrowheads="1"/>
              </p:cNvSpPr>
              <p:nvPr/>
            </p:nvSpPr>
            <p:spPr bwMode="auto">
              <a:xfrm flipH="1">
                <a:off x="3403" y="11822"/>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0" name="Oval 66"/>
              <p:cNvSpPr>
                <a:spLocks noChangeAspect="1" noChangeArrowheads="1"/>
              </p:cNvSpPr>
              <p:nvPr/>
            </p:nvSpPr>
            <p:spPr bwMode="auto">
              <a:xfrm flipH="1">
                <a:off x="3516"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05891" name="Oval 67"/>
              <p:cNvSpPr>
                <a:spLocks noChangeAspect="1" noChangeArrowheads="1"/>
              </p:cNvSpPr>
              <p:nvPr/>
            </p:nvSpPr>
            <p:spPr bwMode="auto">
              <a:xfrm flipH="1">
                <a:off x="426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2" name="Oval 68"/>
              <p:cNvSpPr>
                <a:spLocks noChangeAspect="1" noChangeArrowheads="1"/>
              </p:cNvSpPr>
              <p:nvPr/>
            </p:nvSpPr>
            <p:spPr bwMode="auto">
              <a:xfrm flipH="1">
                <a:off x="3953"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3" name="Oval 69"/>
              <p:cNvSpPr>
                <a:spLocks noChangeAspect="1" noChangeArrowheads="1"/>
              </p:cNvSpPr>
              <p:nvPr/>
            </p:nvSpPr>
            <p:spPr bwMode="auto">
              <a:xfrm flipH="1">
                <a:off x="3890" y="12278"/>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4" name="Oval 70"/>
              <p:cNvSpPr>
                <a:spLocks noChangeAspect="1" noChangeArrowheads="1"/>
              </p:cNvSpPr>
              <p:nvPr/>
            </p:nvSpPr>
            <p:spPr bwMode="auto">
              <a:xfrm flipH="1">
                <a:off x="4018"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5" name="Oval 71"/>
              <p:cNvSpPr>
                <a:spLocks noChangeAspect="1" noChangeArrowheads="1"/>
              </p:cNvSpPr>
              <p:nvPr/>
            </p:nvSpPr>
            <p:spPr bwMode="auto">
              <a:xfrm flipH="1">
                <a:off x="3727"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6" name="Oval 72"/>
              <p:cNvSpPr>
                <a:spLocks noChangeAspect="1" noChangeArrowheads="1"/>
              </p:cNvSpPr>
              <p:nvPr/>
            </p:nvSpPr>
            <p:spPr bwMode="auto">
              <a:xfrm flipH="1">
                <a:off x="3694"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7" name="Oval 73"/>
              <p:cNvSpPr>
                <a:spLocks noChangeAspect="1" noChangeArrowheads="1"/>
              </p:cNvSpPr>
              <p:nvPr/>
            </p:nvSpPr>
            <p:spPr bwMode="auto">
              <a:xfrm flipH="1">
                <a:off x="3631" y="11945"/>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8" name="Oval 74"/>
              <p:cNvSpPr>
                <a:spLocks noChangeAspect="1" noChangeArrowheads="1"/>
              </p:cNvSpPr>
              <p:nvPr/>
            </p:nvSpPr>
            <p:spPr bwMode="auto">
              <a:xfrm flipH="1">
                <a:off x="3485"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899" name="Oval 75"/>
              <p:cNvSpPr>
                <a:spLocks noChangeAspect="1" noChangeArrowheads="1"/>
              </p:cNvSpPr>
              <p:nvPr/>
            </p:nvSpPr>
            <p:spPr bwMode="auto">
              <a:xfrm flipH="1">
                <a:off x="3485"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00" name="Oval 76"/>
              <p:cNvSpPr>
                <a:spLocks noChangeAspect="1" noChangeArrowheads="1"/>
              </p:cNvSpPr>
              <p:nvPr/>
            </p:nvSpPr>
            <p:spPr bwMode="auto">
              <a:xfrm flipH="1">
                <a:off x="3355" y="1232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05901" name="Oval 77"/>
              <p:cNvSpPr>
                <a:spLocks noChangeAspect="1" noChangeArrowheads="1"/>
              </p:cNvSpPr>
              <p:nvPr/>
            </p:nvSpPr>
            <p:spPr bwMode="auto">
              <a:xfrm flipH="1">
                <a:off x="4310"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02" name="Oval 78"/>
              <p:cNvSpPr>
                <a:spLocks noChangeAspect="1" noChangeArrowheads="1"/>
              </p:cNvSpPr>
              <p:nvPr/>
            </p:nvSpPr>
            <p:spPr bwMode="auto">
              <a:xfrm flipH="1">
                <a:off x="4506"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05903" name="Oval 79"/>
              <p:cNvSpPr>
                <a:spLocks noChangeAspect="1" noChangeArrowheads="1"/>
              </p:cNvSpPr>
              <p:nvPr/>
            </p:nvSpPr>
            <p:spPr bwMode="auto">
              <a:xfrm flipH="1">
                <a:off x="395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04" name="Oval 80"/>
              <p:cNvSpPr>
                <a:spLocks noChangeAspect="1" noChangeArrowheads="1"/>
              </p:cNvSpPr>
              <p:nvPr/>
            </p:nvSpPr>
            <p:spPr bwMode="auto">
              <a:xfrm flipH="1">
                <a:off x="3791" y="12187"/>
                <a:ext cx="79"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05" name="Oval 81"/>
              <p:cNvSpPr>
                <a:spLocks noChangeAspect="1" noChangeArrowheads="1"/>
              </p:cNvSpPr>
              <p:nvPr/>
            </p:nvSpPr>
            <p:spPr bwMode="auto">
              <a:xfrm flipH="1">
                <a:off x="3744"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06" name="Oval 82"/>
              <p:cNvSpPr>
                <a:spLocks noChangeAspect="1" noChangeArrowheads="1"/>
              </p:cNvSpPr>
              <p:nvPr/>
            </p:nvSpPr>
            <p:spPr bwMode="auto">
              <a:xfrm flipH="1">
                <a:off x="3646"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07" name="Oval 83"/>
              <p:cNvSpPr>
                <a:spLocks noChangeAspect="1" noChangeArrowheads="1"/>
              </p:cNvSpPr>
              <p:nvPr/>
            </p:nvSpPr>
            <p:spPr bwMode="auto">
              <a:xfrm flipH="1">
                <a:off x="3532" y="12141"/>
                <a:ext cx="79"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08" name="Oval 84"/>
              <p:cNvSpPr>
                <a:spLocks noChangeAspect="1" noChangeArrowheads="1"/>
              </p:cNvSpPr>
              <p:nvPr/>
            </p:nvSpPr>
            <p:spPr bwMode="auto">
              <a:xfrm flipH="1">
                <a:off x="3516"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09" name="Oval 85"/>
              <p:cNvSpPr>
                <a:spLocks noChangeAspect="1" noChangeArrowheads="1"/>
              </p:cNvSpPr>
              <p:nvPr/>
            </p:nvSpPr>
            <p:spPr bwMode="auto">
              <a:xfrm flipH="1">
                <a:off x="3338" y="1198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10" name="Oval 86"/>
              <p:cNvSpPr>
                <a:spLocks noChangeAspect="1" noChangeArrowheads="1"/>
              </p:cNvSpPr>
              <p:nvPr/>
            </p:nvSpPr>
            <p:spPr bwMode="auto">
              <a:xfrm flipH="1">
                <a:off x="4390"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11" name="Oval 87"/>
              <p:cNvSpPr>
                <a:spLocks noChangeAspect="1" noChangeArrowheads="1"/>
              </p:cNvSpPr>
              <p:nvPr/>
            </p:nvSpPr>
            <p:spPr bwMode="auto">
              <a:xfrm flipH="1">
                <a:off x="405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12" name="Oval 88"/>
              <p:cNvSpPr>
                <a:spLocks noChangeAspect="1" noChangeArrowheads="1"/>
              </p:cNvSpPr>
              <p:nvPr/>
            </p:nvSpPr>
            <p:spPr bwMode="auto">
              <a:xfrm flipH="1">
                <a:off x="4051"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13" name="Oval 89"/>
              <p:cNvSpPr>
                <a:spLocks noChangeAspect="1" noChangeArrowheads="1"/>
              </p:cNvSpPr>
              <p:nvPr/>
            </p:nvSpPr>
            <p:spPr bwMode="auto">
              <a:xfrm flipH="1">
                <a:off x="3775"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05914" name="Oval 90"/>
              <p:cNvSpPr>
                <a:spLocks noChangeAspect="1" noChangeArrowheads="1"/>
              </p:cNvSpPr>
              <p:nvPr/>
            </p:nvSpPr>
            <p:spPr bwMode="auto">
              <a:xfrm flipH="1">
                <a:off x="3631" y="12308"/>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15" name="Oval 91"/>
              <p:cNvSpPr>
                <a:spLocks noChangeAspect="1" noChangeArrowheads="1"/>
              </p:cNvSpPr>
              <p:nvPr/>
            </p:nvSpPr>
            <p:spPr bwMode="auto">
              <a:xfrm flipH="1">
                <a:off x="358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16" name="Oval 92"/>
              <p:cNvSpPr>
                <a:spLocks noChangeAspect="1" noChangeArrowheads="1"/>
              </p:cNvSpPr>
              <p:nvPr/>
            </p:nvSpPr>
            <p:spPr bwMode="auto">
              <a:xfrm flipH="1">
                <a:off x="3403"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17" name="Oval 93"/>
              <p:cNvSpPr>
                <a:spLocks noChangeAspect="1" noChangeArrowheads="1"/>
              </p:cNvSpPr>
              <p:nvPr/>
            </p:nvSpPr>
            <p:spPr bwMode="auto">
              <a:xfrm flipH="1">
                <a:off x="3403"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918" name="Oval 94"/>
              <p:cNvSpPr>
                <a:spLocks noChangeAspect="1" noChangeArrowheads="1"/>
              </p:cNvSpPr>
              <p:nvPr/>
            </p:nvSpPr>
            <p:spPr bwMode="auto">
              <a:xfrm flipH="1">
                <a:off x="3307" y="1246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grpSp>
        <p:grpSp>
          <p:nvGrpSpPr>
            <p:cNvPr id="33895" name="Group 95"/>
            <p:cNvGrpSpPr>
              <a:grpSpLocks/>
            </p:cNvGrpSpPr>
            <p:nvPr/>
          </p:nvGrpSpPr>
          <p:grpSpPr bwMode="auto">
            <a:xfrm>
              <a:off x="1722" y="11818"/>
              <a:ext cx="1200" cy="720"/>
              <a:chOff x="138" y="6320"/>
              <a:chExt cx="1200" cy="720"/>
            </a:xfrm>
          </p:grpSpPr>
          <p:grpSp>
            <p:nvGrpSpPr>
              <p:cNvPr id="33896" name="Group 96"/>
              <p:cNvGrpSpPr>
                <a:grpSpLocks/>
              </p:cNvGrpSpPr>
              <p:nvPr/>
            </p:nvGrpSpPr>
            <p:grpSpPr bwMode="auto">
              <a:xfrm>
                <a:off x="138" y="6320"/>
                <a:ext cx="1200" cy="192"/>
                <a:chOff x="138" y="6320"/>
                <a:chExt cx="1200" cy="192"/>
              </a:xfrm>
            </p:grpSpPr>
            <p:sp>
              <p:nvSpPr>
                <p:cNvPr id="33901" name="Line 97"/>
                <p:cNvSpPr>
                  <a:spLocks noChangeShapeType="1"/>
                </p:cNvSpPr>
                <p:nvPr/>
              </p:nvSpPr>
              <p:spPr bwMode="auto">
                <a:xfrm flipH="1">
                  <a:off x="810" y="6320"/>
                  <a:ext cx="528" cy="0"/>
                </a:xfrm>
                <a:prstGeom prst="line">
                  <a:avLst/>
                </a:prstGeom>
                <a:noFill/>
                <a:ln w="9525">
                  <a:solidFill>
                    <a:schemeClr val="tx1"/>
                  </a:solidFill>
                  <a:round/>
                  <a:headEnd/>
                  <a:tailEnd/>
                </a:ln>
              </p:spPr>
              <p:txBody>
                <a:bodyPr lIns="28800" tIns="18000"/>
                <a:lstStyle/>
                <a:p>
                  <a:endParaRPr lang="en-US"/>
                </a:p>
              </p:txBody>
            </p:sp>
            <p:sp>
              <p:nvSpPr>
                <p:cNvPr id="33902" name="Line 98"/>
                <p:cNvSpPr>
                  <a:spLocks noChangeShapeType="1"/>
                </p:cNvSpPr>
                <p:nvPr/>
              </p:nvSpPr>
              <p:spPr bwMode="auto">
                <a:xfrm flipH="1">
                  <a:off x="474" y="6416"/>
                  <a:ext cx="624" cy="0"/>
                </a:xfrm>
                <a:prstGeom prst="line">
                  <a:avLst/>
                </a:prstGeom>
                <a:noFill/>
                <a:ln w="9525">
                  <a:solidFill>
                    <a:schemeClr val="tx1"/>
                  </a:solidFill>
                  <a:round/>
                  <a:headEnd/>
                  <a:tailEnd/>
                </a:ln>
              </p:spPr>
              <p:txBody>
                <a:bodyPr lIns="28800" tIns="18000"/>
                <a:lstStyle/>
                <a:p>
                  <a:endParaRPr lang="en-US"/>
                </a:p>
              </p:txBody>
            </p:sp>
            <p:sp>
              <p:nvSpPr>
                <p:cNvPr id="33903" name="Line 99"/>
                <p:cNvSpPr>
                  <a:spLocks noChangeShapeType="1"/>
                </p:cNvSpPr>
                <p:nvPr/>
              </p:nvSpPr>
              <p:spPr bwMode="auto">
                <a:xfrm flipH="1">
                  <a:off x="138" y="6512"/>
                  <a:ext cx="588" cy="0"/>
                </a:xfrm>
                <a:prstGeom prst="line">
                  <a:avLst/>
                </a:prstGeom>
                <a:noFill/>
                <a:ln w="9525">
                  <a:solidFill>
                    <a:schemeClr val="tx1"/>
                  </a:solidFill>
                  <a:round/>
                  <a:headEnd/>
                  <a:tailEnd/>
                </a:ln>
              </p:spPr>
              <p:txBody>
                <a:bodyPr lIns="28800" tIns="18000"/>
                <a:lstStyle/>
                <a:p>
                  <a:endParaRPr lang="en-US"/>
                </a:p>
              </p:txBody>
            </p:sp>
          </p:grpSp>
          <p:grpSp>
            <p:nvGrpSpPr>
              <p:cNvPr id="33897" name="Group 100"/>
              <p:cNvGrpSpPr>
                <a:grpSpLocks/>
              </p:cNvGrpSpPr>
              <p:nvPr/>
            </p:nvGrpSpPr>
            <p:grpSpPr bwMode="auto">
              <a:xfrm flipV="1">
                <a:off x="138" y="6848"/>
                <a:ext cx="1200" cy="192"/>
                <a:chOff x="138" y="6320"/>
                <a:chExt cx="1200" cy="192"/>
              </a:xfrm>
            </p:grpSpPr>
            <p:sp>
              <p:nvSpPr>
                <p:cNvPr id="33898" name="Line 101"/>
                <p:cNvSpPr>
                  <a:spLocks noChangeShapeType="1"/>
                </p:cNvSpPr>
                <p:nvPr/>
              </p:nvSpPr>
              <p:spPr bwMode="auto">
                <a:xfrm flipH="1">
                  <a:off x="810" y="6320"/>
                  <a:ext cx="528" cy="0"/>
                </a:xfrm>
                <a:prstGeom prst="line">
                  <a:avLst/>
                </a:prstGeom>
                <a:noFill/>
                <a:ln w="9525">
                  <a:solidFill>
                    <a:schemeClr val="tx1"/>
                  </a:solidFill>
                  <a:round/>
                  <a:headEnd/>
                  <a:tailEnd/>
                </a:ln>
              </p:spPr>
              <p:txBody>
                <a:bodyPr lIns="28800" tIns="18000"/>
                <a:lstStyle/>
                <a:p>
                  <a:endParaRPr lang="en-US"/>
                </a:p>
              </p:txBody>
            </p:sp>
            <p:sp>
              <p:nvSpPr>
                <p:cNvPr id="33899" name="Line 102"/>
                <p:cNvSpPr>
                  <a:spLocks noChangeShapeType="1"/>
                </p:cNvSpPr>
                <p:nvPr/>
              </p:nvSpPr>
              <p:spPr bwMode="auto">
                <a:xfrm flipH="1">
                  <a:off x="474" y="6416"/>
                  <a:ext cx="624" cy="0"/>
                </a:xfrm>
                <a:prstGeom prst="line">
                  <a:avLst/>
                </a:prstGeom>
                <a:noFill/>
                <a:ln w="9525">
                  <a:solidFill>
                    <a:schemeClr val="tx1"/>
                  </a:solidFill>
                  <a:round/>
                  <a:headEnd/>
                  <a:tailEnd/>
                </a:ln>
              </p:spPr>
              <p:txBody>
                <a:bodyPr lIns="28800" tIns="18000"/>
                <a:lstStyle/>
                <a:p>
                  <a:endParaRPr lang="en-US"/>
                </a:p>
              </p:txBody>
            </p:sp>
            <p:sp>
              <p:nvSpPr>
                <p:cNvPr id="33900" name="Line 103"/>
                <p:cNvSpPr>
                  <a:spLocks noChangeShapeType="1"/>
                </p:cNvSpPr>
                <p:nvPr/>
              </p:nvSpPr>
              <p:spPr bwMode="auto">
                <a:xfrm flipH="1">
                  <a:off x="138" y="6512"/>
                  <a:ext cx="588" cy="0"/>
                </a:xfrm>
                <a:prstGeom prst="line">
                  <a:avLst/>
                </a:prstGeom>
                <a:noFill/>
                <a:ln w="9525">
                  <a:solidFill>
                    <a:schemeClr val="tx1"/>
                  </a:solidFill>
                  <a:round/>
                  <a:headEnd/>
                  <a:tailEnd/>
                </a:ln>
              </p:spPr>
              <p:txBody>
                <a:bodyPr lIns="28800" tIns="18000"/>
                <a:lstStyle/>
                <a:p>
                  <a:endParaRPr lang="en-US"/>
                </a:p>
              </p:txBody>
            </p:sp>
          </p:grpSp>
        </p:grpSp>
      </p:grpSp>
      <p:sp>
        <p:nvSpPr>
          <p:cNvPr id="33891" name="Freeform 250"/>
          <p:cNvSpPr>
            <a:spLocks/>
          </p:cNvSpPr>
          <p:nvPr/>
        </p:nvSpPr>
        <p:spPr bwMode="auto">
          <a:xfrm>
            <a:off x="3933825" y="942975"/>
            <a:ext cx="3314700" cy="857250"/>
          </a:xfrm>
          <a:custGeom>
            <a:avLst/>
            <a:gdLst>
              <a:gd name="T0" fmla="*/ 0 w 2088"/>
              <a:gd name="T1" fmla="*/ 540 h 540"/>
              <a:gd name="T2" fmla="*/ 0 w 2088"/>
              <a:gd name="T3" fmla="*/ 0 h 540"/>
              <a:gd name="T4" fmla="*/ 2088 w 2088"/>
              <a:gd name="T5" fmla="*/ 0 h 540"/>
              <a:gd name="T6" fmla="*/ 0 60000 65536"/>
              <a:gd name="T7" fmla="*/ 0 60000 65536"/>
              <a:gd name="T8" fmla="*/ 0 60000 65536"/>
              <a:gd name="T9" fmla="*/ 0 w 2088"/>
              <a:gd name="T10" fmla="*/ 0 h 540"/>
              <a:gd name="T11" fmla="*/ 2088 w 2088"/>
              <a:gd name="T12" fmla="*/ 540 h 540"/>
            </a:gdLst>
            <a:ahLst/>
            <a:cxnLst>
              <a:cxn ang="T6">
                <a:pos x="T0" y="T1"/>
              </a:cxn>
              <a:cxn ang="T7">
                <a:pos x="T2" y="T3"/>
              </a:cxn>
              <a:cxn ang="T8">
                <a:pos x="T4" y="T5"/>
              </a:cxn>
            </a:cxnLst>
            <a:rect l="T9" t="T10" r="T11" b="T12"/>
            <a:pathLst>
              <a:path w="2088" h="540">
                <a:moveTo>
                  <a:pt x="0" y="540"/>
                </a:moveTo>
                <a:lnTo>
                  <a:pt x="0" y="0"/>
                </a:lnTo>
                <a:lnTo>
                  <a:pt x="2088" y="0"/>
                </a:lnTo>
              </a:path>
            </a:pathLst>
          </a:custGeom>
          <a:noFill/>
          <a:ln w="3175">
            <a:solidFill>
              <a:schemeClr val="tx1"/>
            </a:solidFill>
            <a:round/>
            <a:headEnd/>
            <a:tailEnd/>
          </a:ln>
        </p:spPr>
        <p:txBody>
          <a:bodyPr wrap="none" anchor="ctr"/>
          <a:lstStyle/>
          <a:p>
            <a:endParaRPr lang="en-US"/>
          </a:p>
        </p:txBody>
      </p:sp>
      <p:sp>
        <p:nvSpPr>
          <p:cNvPr id="33892" name="Freeform 252"/>
          <p:cNvSpPr>
            <a:spLocks/>
          </p:cNvSpPr>
          <p:nvPr/>
        </p:nvSpPr>
        <p:spPr bwMode="auto">
          <a:xfrm>
            <a:off x="5676900" y="1562100"/>
            <a:ext cx="1600200" cy="1114425"/>
          </a:xfrm>
          <a:custGeom>
            <a:avLst/>
            <a:gdLst>
              <a:gd name="T0" fmla="*/ 0 w 1008"/>
              <a:gd name="T1" fmla="*/ 150 h 702"/>
              <a:gd name="T2" fmla="*/ 0 w 1008"/>
              <a:gd name="T3" fmla="*/ 0 h 702"/>
              <a:gd name="T4" fmla="*/ 408 w 1008"/>
              <a:gd name="T5" fmla="*/ 0 h 702"/>
              <a:gd name="T6" fmla="*/ 408 w 1008"/>
              <a:gd name="T7" fmla="*/ 702 h 702"/>
              <a:gd name="T8" fmla="*/ 1008 w 1008"/>
              <a:gd name="T9" fmla="*/ 702 h 702"/>
              <a:gd name="T10" fmla="*/ 0 60000 65536"/>
              <a:gd name="T11" fmla="*/ 0 60000 65536"/>
              <a:gd name="T12" fmla="*/ 0 60000 65536"/>
              <a:gd name="T13" fmla="*/ 0 60000 65536"/>
              <a:gd name="T14" fmla="*/ 0 60000 65536"/>
              <a:gd name="T15" fmla="*/ 0 w 1008"/>
              <a:gd name="T16" fmla="*/ 0 h 702"/>
              <a:gd name="T17" fmla="*/ 1008 w 1008"/>
              <a:gd name="T18" fmla="*/ 702 h 702"/>
            </a:gdLst>
            <a:ahLst/>
            <a:cxnLst>
              <a:cxn ang="T10">
                <a:pos x="T0" y="T1"/>
              </a:cxn>
              <a:cxn ang="T11">
                <a:pos x="T2" y="T3"/>
              </a:cxn>
              <a:cxn ang="T12">
                <a:pos x="T4" y="T5"/>
              </a:cxn>
              <a:cxn ang="T13">
                <a:pos x="T6" y="T7"/>
              </a:cxn>
              <a:cxn ang="T14">
                <a:pos x="T8" y="T9"/>
              </a:cxn>
            </a:cxnLst>
            <a:rect l="T15" t="T16" r="T17" b="T18"/>
            <a:pathLst>
              <a:path w="1008" h="702">
                <a:moveTo>
                  <a:pt x="0" y="150"/>
                </a:moveTo>
                <a:lnTo>
                  <a:pt x="0" y="0"/>
                </a:lnTo>
                <a:lnTo>
                  <a:pt x="408" y="0"/>
                </a:lnTo>
                <a:lnTo>
                  <a:pt x="408" y="702"/>
                </a:lnTo>
                <a:lnTo>
                  <a:pt x="1008" y="702"/>
                </a:lnTo>
              </a:path>
            </a:pathLst>
          </a:custGeom>
          <a:noFill/>
          <a:ln w="3175">
            <a:solidFill>
              <a:schemeClr val="tx1"/>
            </a:solidFill>
            <a:round/>
            <a:headEnd/>
            <a:tailEnd/>
          </a:ln>
        </p:spPr>
        <p:txBody>
          <a:bodyPr wrap="none" anchor="ctr"/>
          <a:lstStyle/>
          <a:p>
            <a:endParaRPr lang="en-US"/>
          </a:p>
        </p:txBody>
      </p:sp>
      <p:sp>
        <p:nvSpPr>
          <p:cNvPr id="33893" name="Text Box 254"/>
          <p:cNvSpPr txBox="1">
            <a:spLocks noChangeArrowheads="1"/>
          </p:cNvSpPr>
          <p:nvPr/>
        </p:nvSpPr>
        <p:spPr bwMode="auto">
          <a:xfrm>
            <a:off x="3713163" y="3127375"/>
            <a:ext cx="1670050" cy="366713"/>
          </a:xfrm>
          <a:prstGeom prst="rect">
            <a:avLst/>
          </a:prstGeom>
          <a:noFill/>
          <a:ln w="3175" algn="ctr">
            <a:noFill/>
            <a:miter lim="800000"/>
            <a:headEnd/>
            <a:tailEnd/>
          </a:ln>
        </p:spPr>
        <p:txBody>
          <a:bodyPr wrap="none">
            <a:spAutoFit/>
          </a:bodyPr>
          <a:lstStyle/>
          <a:p>
            <a:r>
              <a:rPr lang="en-US"/>
              <a:t>Ceramic Insert</a:t>
            </a:r>
          </a:p>
        </p:txBody>
      </p:sp>
      <p:sp>
        <p:nvSpPr>
          <p:cNvPr id="182" name="Footer Placeholder 181"/>
          <p:cNvSpPr>
            <a:spLocks noGrp="1"/>
          </p:cNvSpPr>
          <p:nvPr>
            <p:ph type="ftr" sz="quarter" idx="10"/>
          </p:nvPr>
        </p:nvSpPr>
        <p:spPr>
          <a:xfrm>
            <a:off x="2346936" y="6605588"/>
            <a:ext cx="4320792" cy="252412"/>
          </a:xfrm>
        </p:spPr>
        <p:txBody>
          <a:bodyPr/>
          <a:lstStyle/>
          <a:p>
            <a:pPr algn="ctr">
              <a:defRPr/>
            </a:pPr>
            <a:r>
              <a:rPr lang="en-US" smtClean="0"/>
              <a:t>Caspers Stockholm 2014 el.mag PU+kicker structures</a:t>
            </a:r>
            <a:endParaRPr lang="en-US" dirty="0"/>
          </a:p>
        </p:txBody>
      </p:sp>
      <p:sp>
        <p:nvSpPr>
          <p:cNvPr id="183" name="Rectangle 182"/>
          <p:cNvSpPr/>
          <p:nvPr/>
        </p:nvSpPr>
        <p:spPr bwMode="auto">
          <a:xfrm>
            <a:off x="7719802" y="890124"/>
            <a:ext cx="1327094" cy="1869260"/>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p:txBody>
      </p:sp>
      <p:grpSp>
        <p:nvGrpSpPr>
          <p:cNvPr id="184" name="Group 15"/>
          <p:cNvGrpSpPr>
            <a:grpSpLocks/>
          </p:cNvGrpSpPr>
          <p:nvPr/>
        </p:nvGrpSpPr>
        <p:grpSpPr bwMode="auto">
          <a:xfrm>
            <a:off x="8485" y="3970423"/>
            <a:ext cx="3394075" cy="698500"/>
            <a:chOff x="1722" y="11792"/>
            <a:chExt cx="3025" cy="772"/>
          </a:xfrm>
        </p:grpSpPr>
        <p:grpSp>
          <p:nvGrpSpPr>
            <p:cNvPr id="185" name="Group 16"/>
            <p:cNvGrpSpPr>
              <a:grpSpLocks/>
            </p:cNvGrpSpPr>
            <p:nvPr/>
          </p:nvGrpSpPr>
          <p:grpSpPr bwMode="auto">
            <a:xfrm>
              <a:off x="2011" y="11792"/>
              <a:ext cx="2736" cy="772"/>
              <a:chOff x="2011" y="11792"/>
              <a:chExt cx="2736" cy="772"/>
            </a:xfrm>
          </p:grpSpPr>
          <p:sp>
            <p:nvSpPr>
              <p:cNvPr id="195" name="Freeform 17"/>
              <p:cNvSpPr>
                <a:spLocks/>
              </p:cNvSpPr>
              <p:nvPr/>
            </p:nvSpPr>
            <p:spPr bwMode="auto">
              <a:xfrm>
                <a:off x="2011" y="11792"/>
                <a:ext cx="2736" cy="768"/>
              </a:xfrm>
              <a:custGeom>
                <a:avLst/>
                <a:gdLst/>
                <a:ahLst/>
                <a:cxnLst>
                  <a:cxn ang="0">
                    <a:pos x="0" y="1218"/>
                  </a:cxn>
                  <a:cxn ang="0">
                    <a:pos x="1776" y="786"/>
                  </a:cxn>
                  <a:cxn ang="0">
                    <a:pos x="4028" y="0"/>
                  </a:cxn>
                  <a:cxn ang="0">
                    <a:pos x="6336" y="786"/>
                  </a:cxn>
                  <a:cxn ang="0">
                    <a:pos x="8112" y="1218"/>
                  </a:cxn>
                  <a:cxn ang="0">
                    <a:pos x="6339" y="1648"/>
                  </a:cxn>
                  <a:cxn ang="0">
                    <a:pos x="4028" y="2428"/>
                  </a:cxn>
                  <a:cxn ang="0">
                    <a:pos x="1776" y="1650"/>
                  </a:cxn>
                  <a:cxn ang="0">
                    <a:pos x="0" y="1218"/>
                  </a:cxn>
                </a:cxnLst>
                <a:rect l="0" t="0" r="r" b="b"/>
                <a:pathLst>
                  <a:path w="8112" h="2428">
                    <a:moveTo>
                      <a:pt x="0" y="1218"/>
                    </a:moveTo>
                    <a:cubicBezTo>
                      <a:pt x="156" y="1188"/>
                      <a:pt x="856" y="1130"/>
                      <a:pt x="1776" y="786"/>
                    </a:cubicBezTo>
                    <a:cubicBezTo>
                      <a:pt x="2696" y="442"/>
                      <a:pt x="3268" y="0"/>
                      <a:pt x="4028" y="0"/>
                    </a:cubicBezTo>
                    <a:cubicBezTo>
                      <a:pt x="4788" y="0"/>
                      <a:pt x="5690" y="547"/>
                      <a:pt x="6336" y="786"/>
                    </a:cubicBezTo>
                    <a:cubicBezTo>
                      <a:pt x="6982" y="1025"/>
                      <a:pt x="7979" y="1218"/>
                      <a:pt x="8112" y="1218"/>
                    </a:cubicBezTo>
                    <a:cubicBezTo>
                      <a:pt x="7972" y="1254"/>
                      <a:pt x="7019" y="1448"/>
                      <a:pt x="6339" y="1648"/>
                    </a:cubicBezTo>
                    <a:cubicBezTo>
                      <a:pt x="5658" y="1850"/>
                      <a:pt x="4788" y="2428"/>
                      <a:pt x="4028" y="2428"/>
                    </a:cubicBezTo>
                    <a:cubicBezTo>
                      <a:pt x="3268" y="2428"/>
                      <a:pt x="2447" y="1852"/>
                      <a:pt x="1776" y="1650"/>
                    </a:cubicBezTo>
                    <a:cubicBezTo>
                      <a:pt x="1228" y="1385"/>
                      <a:pt x="149" y="1247"/>
                      <a:pt x="0" y="1218"/>
                    </a:cubicBezTo>
                    <a:close/>
                  </a:path>
                </a:pathLst>
              </a:custGeom>
              <a:gradFill rotWithShape="1">
                <a:gsLst>
                  <a:gs pos="0">
                    <a:srgbClr val="4D0808"/>
                  </a:gs>
                  <a:gs pos="30000">
                    <a:srgbClr val="FF0300"/>
                  </a:gs>
                  <a:gs pos="55000">
                    <a:srgbClr val="FF7A00"/>
                  </a:gs>
                  <a:gs pos="100000">
                    <a:srgbClr val="FFF200"/>
                  </a:gs>
                </a:gsLst>
                <a:path path="rect">
                  <a:fillToRect l="50000" t="50000" r="50000" b="50000"/>
                </a:path>
              </a:gradFill>
              <a:ln w="9525">
                <a:noFill/>
                <a:round/>
                <a:headEnd/>
                <a:tailEnd/>
              </a:ln>
              <a:effectLst>
                <a:outerShdw dist="35921" dir="2700000" algn="ctr" rotWithShape="0">
                  <a:srgbClr val="808080">
                    <a:alpha val="50000"/>
                  </a:srgbClr>
                </a:outerShdw>
              </a:effectLst>
            </p:spPr>
            <p:txBody>
              <a:bodyPr lIns="28800" tIns="18000"/>
              <a:lstStyle/>
              <a:p>
                <a:pPr>
                  <a:defRPr/>
                </a:pPr>
                <a:endParaRPr lang="en-US">
                  <a:latin typeface="Arial" pitchFamily="34" charset="0"/>
                </a:endParaRPr>
              </a:p>
            </p:txBody>
          </p:sp>
          <p:sp>
            <p:nvSpPr>
              <p:cNvPr id="196" name="Oval 18"/>
              <p:cNvSpPr>
                <a:spLocks noChangeAspect="1" noChangeArrowheads="1"/>
              </p:cNvSpPr>
              <p:nvPr/>
            </p:nvSpPr>
            <p:spPr bwMode="auto">
              <a:xfrm>
                <a:off x="2578"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197" name="Oval 19"/>
              <p:cNvSpPr>
                <a:spLocks noChangeAspect="1" noChangeArrowheads="1"/>
              </p:cNvSpPr>
              <p:nvPr/>
            </p:nvSpPr>
            <p:spPr bwMode="auto">
              <a:xfrm>
                <a:off x="2528"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198" name="Oval 20"/>
              <p:cNvSpPr>
                <a:spLocks noChangeAspect="1" noChangeArrowheads="1"/>
              </p:cNvSpPr>
              <p:nvPr/>
            </p:nvSpPr>
            <p:spPr bwMode="auto">
              <a:xfrm>
                <a:off x="2804" y="1218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199" name="Oval 21"/>
              <p:cNvSpPr>
                <a:spLocks noChangeAspect="1" noChangeArrowheads="1"/>
              </p:cNvSpPr>
              <p:nvPr/>
            </p:nvSpPr>
            <p:spPr bwMode="auto">
              <a:xfrm>
                <a:off x="2885"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0" name="Oval 22"/>
              <p:cNvSpPr>
                <a:spLocks noChangeAspect="1" noChangeArrowheads="1"/>
              </p:cNvSpPr>
              <p:nvPr/>
            </p:nvSpPr>
            <p:spPr bwMode="auto">
              <a:xfrm>
                <a:off x="2902"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1" name="Oval 23"/>
              <p:cNvSpPr>
                <a:spLocks noChangeAspect="1" noChangeArrowheads="1"/>
              </p:cNvSpPr>
              <p:nvPr/>
            </p:nvSpPr>
            <p:spPr bwMode="auto">
              <a:xfrm>
                <a:off x="2998"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2" name="Oval 24"/>
              <p:cNvSpPr>
                <a:spLocks noChangeAspect="1" noChangeArrowheads="1"/>
              </p:cNvSpPr>
              <p:nvPr/>
            </p:nvSpPr>
            <p:spPr bwMode="auto">
              <a:xfrm>
                <a:off x="3079"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3" name="Oval 25"/>
              <p:cNvSpPr>
                <a:spLocks noChangeAspect="1" noChangeArrowheads="1"/>
              </p:cNvSpPr>
              <p:nvPr/>
            </p:nvSpPr>
            <p:spPr bwMode="auto">
              <a:xfrm>
                <a:off x="3161"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4" name="Oval 26"/>
              <p:cNvSpPr>
                <a:spLocks noChangeAspect="1" noChangeArrowheads="1"/>
              </p:cNvSpPr>
              <p:nvPr/>
            </p:nvSpPr>
            <p:spPr bwMode="auto">
              <a:xfrm>
                <a:off x="3290" y="118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5" name="Oval 27"/>
              <p:cNvSpPr>
                <a:spLocks noChangeAspect="1" noChangeArrowheads="1"/>
              </p:cNvSpPr>
              <p:nvPr/>
            </p:nvSpPr>
            <p:spPr bwMode="auto">
              <a:xfrm>
                <a:off x="3209"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6" name="Oval 28"/>
              <p:cNvSpPr>
                <a:spLocks noChangeAspect="1" noChangeArrowheads="1"/>
              </p:cNvSpPr>
              <p:nvPr/>
            </p:nvSpPr>
            <p:spPr bwMode="auto">
              <a:xfrm>
                <a:off x="246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7" name="Oval 29"/>
              <p:cNvSpPr>
                <a:spLocks noChangeAspect="1" noChangeArrowheads="1"/>
              </p:cNvSpPr>
              <p:nvPr/>
            </p:nvSpPr>
            <p:spPr bwMode="auto">
              <a:xfrm>
                <a:off x="2772"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8" name="Oval 30"/>
              <p:cNvSpPr>
                <a:spLocks noChangeAspect="1" noChangeArrowheads="1"/>
              </p:cNvSpPr>
              <p:nvPr/>
            </p:nvSpPr>
            <p:spPr bwMode="auto">
              <a:xfrm>
                <a:off x="2837" y="12278"/>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09" name="Oval 31"/>
              <p:cNvSpPr>
                <a:spLocks noChangeAspect="1" noChangeArrowheads="1"/>
              </p:cNvSpPr>
              <p:nvPr/>
            </p:nvSpPr>
            <p:spPr bwMode="auto">
              <a:xfrm>
                <a:off x="2707"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0" name="Oval 32"/>
              <p:cNvSpPr>
                <a:spLocks noChangeAspect="1" noChangeArrowheads="1"/>
              </p:cNvSpPr>
              <p:nvPr/>
            </p:nvSpPr>
            <p:spPr bwMode="auto">
              <a:xfrm>
                <a:off x="2998"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1" name="Oval 33"/>
              <p:cNvSpPr>
                <a:spLocks noChangeAspect="1" noChangeArrowheads="1"/>
              </p:cNvSpPr>
              <p:nvPr/>
            </p:nvSpPr>
            <p:spPr bwMode="auto">
              <a:xfrm>
                <a:off x="3031"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2" name="Oval 34"/>
              <p:cNvSpPr>
                <a:spLocks noChangeAspect="1" noChangeArrowheads="1"/>
              </p:cNvSpPr>
              <p:nvPr/>
            </p:nvSpPr>
            <p:spPr bwMode="auto">
              <a:xfrm>
                <a:off x="3096" y="119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3" name="Oval 35"/>
              <p:cNvSpPr>
                <a:spLocks noChangeAspect="1" noChangeArrowheads="1"/>
              </p:cNvSpPr>
              <p:nvPr/>
            </p:nvSpPr>
            <p:spPr bwMode="auto">
              <a:xfrm>
                <a:off x="3242"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4" name="Oval 36"/>
              <p:cNvSpPr>
                <a:spLocks noChangeAspect="1" noChangeArrowheads="1"/>
              </p:cNvSpPr>
              <p:nvPr/>
            </p:nvSpPr>
            <p:spPr bwMode="auto">
              <a:xfrm>
                <a:off x="3242"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5" name="Oval 37"/>
              <p:cNvSpPr>
                <a:spLocks noChangeAspect="1" noChangeArrowheads="1"/>
              </p:cNvSpPr>
              <p:nvPr/>
            </p:nvSpPr>
            <p:spPr bwMode="auto">
              <a:xfrm>
                <a:off x="2415"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6" name="Oval 38"/>
              <p:cNvSpPr>
                <a:spLocks noChangeAspect="1" noChangeArrowheads="1"/>
              </p:cNvSpPr>
              <p:nvPr/>
            </p:nvSpPr>
            <p:spPr bwMode="auto">
              <a:xfrm>
                <a:off x="2204"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7" name="Oval 39"/>
              <p:cNvSpPr>
                <a:spLocks noChangeAspect="1" noChangeArrowheads="1"/>
              </p:cNvSpPr>
              <p:nvPr/>
            </p:nvSpPr>
            <p:spPr bwMode="auto">
              <a:xfrm>
                <a:off x="277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18" name="Oval 40"/>
              <p:cNvSpPr>
                <a:spLocks noChangeAspect="1" noChangeArrowheads="1"/>
              </p:cNvSpPr>
              <p:nvPr/>
            </p:nvSpPr>
            <p:spPr bwMode="auto">
              <a:xfrm>
                <a:off x="2933"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19" name="Oval 41"/>
              <p:cNvSpPr>
                <a:spLocks noChangeAspect="1" noChangeArrowheads="1"/>
              </p:cNvSpPr>
              <p:nvPr/>
            </p:nvSpPr>
            <p:spPr bwMode="auto">
              <a:xfrm>
                <a:off x="2983"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0" name="Oval 42"/>
              <p:cNvSpPr>
                <a:spLocks noChangeAspect="1" noChangeArrowheads="1"/>
              </p:cNvSpPr>
              <p:nvPr/>
            </p:nvSpPr>
            <p:spPr bwMode="auto">
              <a:xfrm>
                <a:off x="3079" y="1239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1" name="Oval 43"/>
              <p:cNvSpPr>
                <a:spLocks noChangeAspect="1" noChangeArrowheads="1"/>
              </p:cNvSpPr>
              <p:nvPr/>
            </p:nvSpPr>
            <p:spPr bwMode="auto">
              <a:xfrm>
                <a:off x="3192" y="12141"/>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2" name="Oval 44"/>
              <p:cNvSpPr>
                <a:spLocks noChangeAspect="1" noChangeArrowheads="1"/>
              </p:cNvSpPr>
              <p:nvPr/>
            </p:nvSpPr>
            <p:spPr bwMode="auto">
              <a:xfrm>
                <a:off x="3209"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3" name="Oval 45"/>
              <p:cNvSpPr>
                <a:spLocks noChangeAspect="1" noChangeArrowheads="1"/>
              </p:cNvSpPr>
              <p:nvPr/>
            </p:nvSpPr>
            <p:spPr bwMode="auto">
              <a:xfrm>
                <a:off x="3387" y="11913"/>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4" name="Oval 46"/>
              <p:cNvSpPr>
                <a:spLocks noChangeAspect="1" noChangeArrowheads="1"/>
              </p:cNvSpPr>
              <p:nvPr/>
            </p:nvSpPr>
            <p:spPr bwMode="auto">
              <a:xfrm>
                <a:off x="3420"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5" name="Oval 47"/>
              <p:cNvSpPr>
                <a:spLocks noChangeAspect="1" noChangeArrowheads="1"/>
              </p:cNvSpPr>
              <p:nvPr/>
            </p:nvSpPr>
            <p:spPr bwMode="auto">
              <a:xfrm>
                <a:off x="2335" y="12125"/>
                <a:ext cx="76"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6" name="Oval 48"/>
              <p:cNvSpPr>
                <a:spLocks noChangeAspect="1" noChangeArrowheads="1"/>
              </p:cNvSpPr>
              <p:nvPr/>
            </p:nvSpPr>
            <p:spPr bwMode="auto">
              <a:xfrm>
                <a:off x="267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7" name="Oval 49"/>
              <p:cNvSpPr>
                <a:spLocks noChangeAspect="1" noChangeArrowheads="1"/>
              </p:cNvSpPr>
              <p:nvPr/>
            </p:nvSpPr>
            <p:spPr bwMode="auto">
              <a:xfrm>
                <a:off x="2674"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8" name="Oval 50"/>
              <p:cNvSpPr>
                <a:spLocks noChangeAspect="1" noChangeArrowheads="1"/>
              </p:cNvSpPr>
              <p:nvPr/>
            </p:nvSpPr>
            <p:spPr bwMode="auto">
              <a:xfrm>
                <a:off x="2950"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29" name="Oval 51"/>
              <p:cNvSpPr>
                <a:spLocks noChangeAspect="1" noChangeArrowheads="1"/>
              </p:cNvSpPr>
              <p:nvPr/>
            </p:nvSpPr>
            <p:spPr bwMode="auto">
              <a:xfrm>
                <a:off x="3096" y="12308"/>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0" name="Oval 52"/>
              <p:cNvSpPr>
                <a:spLocks noChangeAspect="1" noChangeArrowheads="1"/>
              </p:cNvSpPr>
              <p:nvPr/>
            </p:nvSpPr>
            <p:spPr bwMode="auto">
              <a:xfrm>
                <a:off x="3144"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1" name="Oval 53"/>
              <p:cNvSpPr>
                <a:spLocks noChangeAspect="1" noChangeArrowheads="1"/>
              </p:cNvSpPr>
              <p:nvPr/>
            </p:nvSpPr>
            <p:spPr bwMode="auto">
              <a:xfrm>
                <a:off x="3290"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2" name="Oval 54"/>
              <p:cNvSpPr>
                <a:spLocks noChangeAspect="1" noChangeArrowheads="1"/>
              </p:cNvSpPr>
              <p:nvPr/>
            </p:nvSpPr>
            <p:spPr bwMode="auto">
              <a:xfrm>
                <a:off x="3322" y="12217"/>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3" name="Oval 55"/>
              <p:cNvSpPr>
                <a:spLocks noChangeAspect="1" noChangeArrowheads="1"/>
              </p:cNvSpPr>
              <p:nvPr/>
            </p:nvSpPr>
            <p:spPr bwMode="auto">
              <a:xfrm>
                <a:off x="3420" y="12490"/>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4" name="Oval 56"/>
              <p:cNvSpPr>
                <a:spLocks noChangeAspect="1" noChangeArrowheads="1"/>
              </p:cNvSpPr>
              <p:nvPr/>
            </p:nvSpPr>
            <p:spPr bwMode="auto">
              <a:xfrm>
                <a:off x="3387"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35" name="Oval 57"/>
              <p:cNvSpPr>
                <a:spLocks noChangeAspect="1" noChangeArrowheads="1"/>
              </p:cNvSpPr>
              <p:nvPr/>
            </p:nvSpPr>
            <p:spPr bwMode="auto">
              <a:xfrm flipH="1">
                <a:off x="4149" y="12111"/>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6" name="Oval 58"/>
              <p:cNvSpPr>
                <a:spLocks noChangeAspect="1" noChangeArrowheads="1"/>
              </p:cNvSpPr>
              <p:nvPr/>
            </p:nvSpPr>
            <p:spPr bwMode="auto">
              <a:xfrm flipH="1">
                <a:off x="4197" y="1220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7" name="Oval 59"/>
              <p:cNvSpPr>
                <a:spLocks noChangeAspect="1" noChangeArrowheads="1"/>
              </p:cNvSpPr>
              <p:nvPr/>
            </p:nvSpPr>
            <p:spPr bwMode="auto">
              <a:xfrm flipH="1">
                <a:off x="3921" y="12187"/>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8" name="Oval 60"/>
              <p:cNvSpPr>
                <a:spLocks noChangeAspect="1" noChangeArrowheads="1"/>
              </p:cNvSpPr>
              <p:nvPr/>
            </p:nvSpPr>
            <p:spPr bwMode="auto">
              <a:xfrm flipH="1">
                <a:off x="3840" y="1195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39" name="Oval 61"/>
              <p:cNvSpPr>
                <a:spLocks noChangeAspect="1" noChangeArrowheads="1"/>
              </p:cNvSpPr>
              <p:nvPr/>
            </p:nvSpPr>
            <p:spPr bwMode="auto">
              <a:xfrm flipH="1">
                <a:off x="3825" y="1208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0" name="Oval 62"/>
              <p:cNvSpPr>
                <a:spLocks noChangeAspect="1" noChangeArrowheads="1"/>
              </p:cNvSpPr>
              <p:nvPr/>
            </p:nvSpPr>
            <p:spPr bwMode="auto">
              <a:xfrm flipH="1">
                <a:off x="3727"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1" name="Oval 63"/>
              <p:cNvSpPr>
                <a:spLocks noChangeAspect="1" noChangeArrowheads="1"/>
              </p:cNvSpPr>
              <p:nvPr/>
            </p:nvSpPr>
            <p:spPr bwMode="auto">
              <a:xfrm flipH="1">
                <a:off x="3646" y="12203"/>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2" name="Oval 64"/>
              <p:cNvSpPr>
                <a:spLocks noChangeAspect="1" noChangeArrowheads="1"/>
              </p:cNvSpPr>
              <p:nvPr/>
            </p:nvSpPr>
            <p:spPr bwMode="auto">
              <a:xfrm flipH="1">
                <a:off x="3566" y="11867"/>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3" name="Oval 65"/>
              <p:cNvSpPr>
                <a:spLocks noChangeAspect="1" noChangeArrowheads="1"/>
              </p:cNvSpPr>
              <p:nvPr/>
            </p:nvSpPr>
            <p:spPr bwMode="auto">
              <a:xfrm flipH="1">
                <a:off x="3403" y="11822"/>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4" name="Oval 66"/>
              <p:cNvSpPr>
                <a:spLocks noChangeAspect="1" noChangeArrowheads="1"/>
              </p:cNvSpPr>
              <p:nvPr/>
            </p:nvSpPr>
            <p:spPr bwMode="auto">
              <a:xfrm flipH="1">
                <a:off x="3516" y="12445"/>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45" name="Oval 67"/>
              <p:cNvSpPr>
                <a:spLocks noChangeAspect="1" noChangeArrowheads="1"/>
              </p:cNvSpPr>
              <p:nvPr/>
            </p:nvSpPr>
            <p:spPr bwMode="auto">
              <a:xfrm flipH="1">
                <a:off x="4262"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6" name="Oval 68"/>
              <p:cNvSpPr>
                <a:spLocks noChangeAspect="1" noChangeArrowheads="1"/>
              </p:cNvSpPr>
              <p:nvPr/>
            </p:nvSpPr>
            <p:spPr bwMode="auto">
              <a:xfrm flipH="1">
                <a:off x="3953" y="12004"/>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7" name="Oval 69"/>
              <p:cNvSpPr>
                <a:spLocks noChangeAspect="1" noChangeArrowheads="1"/>
              </p:cNvSpPr>
              <p:nvPr/>
            </p:nvSpPr>
            <p:spPr bwMode="auto">
              <a:xfrm flipH="1">
                <a:off x="3890" y="12278"/>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8" name="Oval 70"/>
              <p:cNvSpPr>
                <a:spLocks noChangeAspect="1" noChangeArrowheads="1"/>
              </p:cNvSpPr>
              <p:nvPr/>
            </p:nvSpPr>
            <p:spPr bwMode="auto">
              <a:xfrm flipH="1">
                <a:off x="4018" y="12262"/>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49" name="Oval 71"/>
              <p:cNvSpPr>
                <a:spLocks noChangeAspect="1" noChangeArrowheads="1"/>
              </p:cNvSpPr>
              <p:nvPr/>
            </p:nvSpPr>
            <p:spPr bwMode="auto">
              <a:xfrm flipH="1">
                <a:off x="3727" y="11913"/>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50" name="Oval 72"/>
              <p:cNvSpPr>
                <a:spLocks noChangeAspect="1" noChangeArrowheads="1"/>
              </p:cNvSpPr>
              <p:nvPr/>
            </p:nvSpPr>
            <p:spPr bwMode="auto">
              <a:xfrm flipH="1">
                <a:off x="3694" y="12111"/>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51" name="Oval 73"/>
              <p:cNvSpPr>
                <a:spLocks noChangeAspect="1" noChangeArrowheads="1"/>
              </p:cNvSpPr>
              <p:nvPr/>
            </p:nvSpPr>
            <p:spPr bwMode="auto">
              <a:xfrm flipH="1">
                <a:off x="3631" y="11945"/>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52" name="Oval 74"/>
              <p:cNvSpPr>
                <a:spLocks noChangeAspect="1" noChangeArrowheads="1"/>
              </p:cNvSpPr>
              <p:nvPr/>
            </p:nvSpPr>
            <p:spPr bwMode="auto">
              <a:xfrm flipH="1">
                <a:off x="3485" y="1195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53" name="Oval 75"/>
              <p:cNvSpPr>
                <a:spLocks noChangeAspect="1" noChangeArrowheads="1"/>
              </p:cNvSpPr>
              <p:nvPr/>
            </p:nvSpPr>
            <p:spPr bwMode="auto">
              <a:xfrm flipH="1">
                <a:off x="3485" y="12339"/>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54" name="Oval 76"/>
              <p:cNvSpPr>
                <a:spLocks noChangeAspect="1" noChangeArrowheads="1"/>
              </p:cNvSpPr>
              <p:nvPr/>
            </p:nvSpPr>
            <p:spPr bwMode="auto">
              <a:xfrm flipH="1">
                <a:off x="3355" y="1232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55" name="Oval 77"/>
              <p:cNvSpPr>
                <a:spLocks noChangeAspect="1" noChangeArrowheads="1"/>
              </p:cNvSpPr>
              <p:nvPr/>
            </p:nvSpPr>
            <p:spPr bwMode="auto">
              <a:xfrm flipH="1">
                <a:off x="4310" y="1217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56" name="Oval 78"/>
              <p:cNvSpPr>
                <a:spLocks noChangeAspect="1" noChangeArrowheads="1"/>
              </p:cNvSpPr>
              <p:nvPr/>
            </p:nvSpPr>
            <p:spPr bwMode="auto">
              <a:xfrm flipH="1">
                <a:off x="4506" y="1213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57" name="Oval 79"/>
              <p:cNvSpPr>
                <a:spLocks noChangeAspect="1" noChangeArrowheads="1"/>
              </p:cNvSpPr>
              <p:nvPr/>
            </p:nvSpPr>
            <p:spPr bwMode="auto">
              <a:xfrm flipH="1">
                <a:off x="3953" y="12096"/>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58" name="Oval 80"/>
              <p:cNvSpPr>
                <a:spLocks noChangeAspect="1" noChangeArrowheads="1"/>
              </p:cNvSpPr>
              <p:nvPr/>
            </p:nvSpPr>
            <p:spPr bwMode="auto">
              <a:xfrm flipH="1">
                <a:off x="3791" y="12187"/>
                <a:ext cx="79"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59" name="Oval 81"/>
              <p:cNvSpPr>
                <a:spLocks noChangeAspect="1" noChangeArrowheads="1"/>
              </p:cNvSpPr>
              <p:nvPr/>
            </p:nvSpPr>
            <p:spPr bwMode="auto">
              <a:xfrm flipH="1">
                <a:off x="3744" y="12262"/>
                <a:ext cx="76"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0" name="Oval 82"/>
              <p:cNvSpPr>
                <a:spLocks noChangeAspect="1" noChangeArrowheads="1"/>
              </p:cNvSpPr>
              <p:nvPr/>
            </p:nvSpPr>
            <p:spPr bwMode="auto">
              <a:xfrm flipH="1">
                <a:off x="3646" y="12399"/>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1" name="Oval 83"/>
              <p:cNvSpPr>
                <a:spLocks noChangeAspect="1" noChangeArrowheads="1"/>
              </p:cNvSpPr>
              <p:nvPr/>
            </p:nvSpPr>
            <p:spPr bwMode="auto">
              <a:xfrm flipH="1">
                <a:off x="3532" y="12141"/>
                <a:ext cx="79"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2" name="Oval 84"/>
              <p:cNvSpPr>
                <a:spLocks noChangeAspect="1" noChangeArrowheads="1"/>
              </p:cNvSpPr>
              <p:nvPr/>
            </p:nvSpPr>
            <p:spPr bwMode="auto">
              <a:xfrm flipH="1">
                <a:off x="3516"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3" name="Oval 85"/>
              <p:cNvSpPr>
                <a:spLocks noChangeAspect="1" noChangeArrowheads="1"/>
              </p:cNvSpPr>
              <p:nvPr/>
            </p:nvSpPr>
            <p:spPr bwMode="auto">
              <a:xfrm flipH="1">
                <a:off x="3338" y="11989"/>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4" name="Oval 86"/>
              <p:cNvSpPr>
                <a:spLocks noChangeAspect="1" noChangeArrowheads="1"/>
              </p:cNvSpPr>
              <p:nvPr/>
            </p:nvSpPr>
            <p:spPr bwMode="auto">
              <a:xfrm flipH="1">
                <a:off x="4390"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5" name="Oval 87"/>
              <p:cNvSpPr>
                <a:spLocks noChangeAspect="1" noChangeArrowheads="1"/>
              </p:cNvSpPr>
              <p:nvPr/>
            </p:nvSpPr>
            <p:spPr bwMode="auto">
              <a:xfrm flipH="1">
                <a:off x="405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6" name="Oval 88"/>
              <p:cNvSpPr>
                <a:spLocks noChangeAspect="1" noChangeArrowheads="1"/>
              </p:cNvSpPr>
              <p:nvPr/>
            </p:nvSpPr>
            <p:spPr bwMode="auto">
              <a:xfrm flipH="1">
                <a:off x="4051" y="1215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7" name="Oval 89"/>
              <p:cNvSpPr>
                <a:spLocks noChangeAspect="1" noChangeArrowheads="1"/>
              </p:cNvSpPr>
              <p:nvPr/>
            </p:nvSpPr>
            <p:spPr bwMode="auto">
              <a:xfrm flipH="1">
                <a:off x="3775" y="12353"/>
                <a:ext cx="78" cy="72"/>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68" name="Oval 90"/>
              <p:cNvSpPr>
                <a:spLocks noChangeAspect="1" noChangeArrowheads="1"/>
              </p:cNvSpPr>
              <p:nvPr/>
            </p:nvSpPr>
            <p:spPr bwMode="auto">
              <a:xfrm flipH="1">
                <a:off x="3631" y="12308"/>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69" name="Oval 91"/>
              <p:cNvSpPr>
                <a:spLocks noChangeAspect="1" noChangeArrowheads="1"/>
              </p:cNvSpPr>
              <p:nvPr/>
            </p:nvSpPr>
            <p:spPr bwMode="auto">
              <a:xfrm flipH="1">
                <a:off x="3581" y="12034"/>
                <a:ext cx="78"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70" name="Oval 92"/>
              <p:cNvSpPr>
                <a:spLocks noChangeAspect="1" noChangeArrowheads="1"/>
              </p:cNvSpPr>
              <p:nvPr/>
            </p:nvSpPr>
            <p:spPr bwMode="auto">
              <a:xfrm flipH="1">
                <a:off x="3403" y="12125"/>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sp>
            <p:nvSpPr>
              <p:cNvPr id="271" name="Oval 93"/>
              <p:cNvSpPr>
                <a:spLocks noChangeAspect="1" noChangeArrowheads="1"/>
              </p:cNvSpPr>
              <p:nvPr/>
            </p:nvSpPr>
            <p:spPr bwMode="auto">
              <a:xfrm flipH="1">
                <a:off x="3403" y="12246"/>
                <a:ext cx="78" cy="75"/>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dirty="0">
                    <a:solidFill>
                      <a:schemeClr val="bg1"/>
                    </a:solidFill>
                    <a:latin typeface="Arial" pitchFamily="34" charset="0"/>
                  </a:rPr>
                  <a:t>+</a:t>
                </a:r>
              </a:p>
            </p:txBody>
          </p:sp>
          <p:sp>
            <p:nvSpPr>
              <p:cNvPr id="272" name="Oval 94"/>
              <p:cNvSpPr>
                <a:spLocks noChangeAspect="1" noChangeArrowheads="1"/>
              </p:cNvSpPr>
              <p:nvPr/>
            </p:nvSpPr>
            <p:spPr bwMode="auto">
              <a:xfrm flipH="1">
                <a:off x="3307" y="12460"/>
                <a:ext cx="76" cy="74"/>
              </a:xfrm>
              <a:prstGeom prst="ellipse">
                <a:avLst/>
              </a:prstGeom>
              <a:gradFill rotWithShape="1">
                <a:gsLst>
                  <a:gs pos="0">
                    <a:schemeClr val="accent1">
                      <a:gamma/>
                      <a:shade val="76863"/>
                      <a:invGamma/>
                    </a:schemeClr>
                  </a:gs>
                  <a:gs pos="100000">
                    <a:schemeClr val="accent1"/>
                  </a:gs>
                </a:gsLst>
                <a:path path="shape">
                  <a:fillToRect l="50000" t="50000" r="50000" b="50000"/>
                </a:path>
              </a:gradFill>
              <a:ln w="9525">
                <a:solidFill>
                  <a:schemeClr val="tx1"/>
                </a:solidFill>
                <a:round/>
                <a:headEnd/>
                <a:tailEnd/>
              </a:ln>
              <a:effectLst/>
            </p:spPr>
            <p:txBody>
              <a:bodyPr wrap="none" lIns="28800" tIns="18000" anchor="ctr"/>
              <a:lstStyle/>
              <a:p>
                <a:pPr defTabSz="4175125" eaLnBrk="1" hangingPunct="1">
                  <a:defRPr/>
                </a:pPr>
                <a:r>
                  <a:rPr lang="en-GB" sz="1200">
                    <a:solidFill>
                      <a:schemeClr val="bg1"/>
                    </a:solidFill>
                    <a:latin typeface="Arial" pitchFamily="34" charset="0"/>
                  </a:rPr>
                  <a:t>+</a:t>
                </a:r>
              </a:p>
            </p:txBody>
          </p:sp>
        </p:grpSp>
        <p:grpSp>
          <p:nvGrpSpPr>
            <p:cNvPr id="186" name="Group 95"/>
            <p:cNvGrpSpPr>
              <a:grpSpLocks/>
            </p:cNvGrpSpPr>
            <p:nvPr/>
          </p:nvGrpSpPr>
          <p:grpSpPr bwMode="auto">
            <a:xfrm>
              <a:off x="1722" y="11818"/>
              <a:ext cx="1200" cy="720"/>
              <a:chOff x="138" y="6320"/>
              <a:chExt cx="1200" cy="720"/>
            </a:xfrm>
          </p:grpSpPr>
          <p:grpSp>
            <p:nvGrpSpPr>
              <p:cNvPr id="187" name="Group 96"/>
              <p:cNvGrpSpPr>
                <a:grpSpLocks/>
              </p:cNvGrpSpPr>
              <p:nvPr/>
            </p:nvGrpSpPr>
            <p:grpSpPr bwMode="auto">
              <a:xfrm>
                <a:off x="138" y="6320"/>
                <a:ext cx="1200" cy="192"/>
                <a:chOff x="138" y="6320"/>
                <a:chExt cx="1200" cy="192"/>
              </a:xfrm>
            </p:grpSpPr>
            <p:sp>
              <p:nvSpPr>
                <p:cNvPr id="192" name="Line 97"/>
                <p:cNvSpPr>
                  <a:spLocks noChangeShapeType="1"/>
                </p:cNvSpPr>
                <p:nvPr/>
              </p:nvSpPr>
              <p:spPr bwMode="auto">
                <a:xfrm flipH="1">
                  <a:off x="810" y="6320"/>
                  <a:ext cx="528" cy="0"/>
                </a:xfrm>
                <a:prstGeom prst="line">
                  <a:avLst/>
                </a:prstGeom>
                <a:noFill/>
                <a:ln w="9525">
                  <a:solidFill>
                    <a:schemeClr val="tx1"/>
                  </a:solidFill>
                  <a:round/>
                  <a:headEnd/>
                  <a:tailEnd/>
                </a:ln>
              </p:spPr>
              <p:txBody>
                <a:bodyPr lIns="28800" tIns="18000"/>
                <a:lstStyle/>
                <a:p>
                  <a:endParaRPr lang="en-US"/>
                </a:p>
              </p:txBody>
            </p:sp>
            <p:sp>
              <p:nvSpPr>
                <p:cNvPr id="193" name="Line 98"/>
                <p:cNvSpPr>
                  <a:spLocks noChangeShapeType="1"/>
                </p:cNvSpPr>
                <p:nvPr/>
              </p:nvSpPr>
              <p:spPr bwMode="auto">
                <a:xfrm flipH="1">
                  <a:off x="474" y="6416"/>
                  <a:ext cx="624" cy="0"/>
                </a:xfrm>
                <a:prstGeom prst="line">
                  <a:avLst/>
                </a:prstGeom>
                <a:noFill/>
                <a:ln w="9525">
                  <a:solidFill>
                    <a:schemeClr val="tx1"/>
                  </a:solidFill>
                  <a:round/>
                  <a:headEnd/>
                  <a:tailEnd/>
                </a:ln>
              </p:spPr>
              <p:txBody>
                <a:bodyPr lIns="28800" tIns="18000"/>
                <a:lstStyle/>
                <a:p>
                  <a:endParaRPr lang="en-US"/>
                </a:p>
              </p:txBody>
            </p:sp>
            <p:sp>
              <p:nvSpPr>
                <p:cNvPr id="194" name="Line 99"/>
                <p:cNvSpPr>
                  <a:spLocks noChangeShapeType="1"/>
                </p:cNvSpPr>
                <p:nvPr/>
              </p:nvSpPr>
              <p:spPr bwMode="auto">
                <a:xfrm flipH="1">
                  <a:off x="138" y="6512"/>
                  <a:ext cx="588" cy="0"/>
                </a:xfrm>
                <a:prstGeom prst="line">
                  <a:avLst/>
                </a:prstGeom>
                <a:noFill/>
                <a:ln w="9525">
                  <a:solidFill>
                    <a:schemeClr val="tx1"/>
                  </a:solidFill>
                  <a:round/>
                  <a:headEnd/>
                  <a:tailEnd/>
                </a:ln>
              </p:spPr>
              <p:txBody>
                <a:bodyPr lIns="28800" tIns="18000"/>
                <a:lstStyle/>
                <a:p>
                  <a:endParaRPr lang="en-US"/>
                </a:p>
              </p:txBody>
            </p:sp>
          </p:grpSp>
          <p:grpSp>
            <p:nvGrpSpPr>
              <p:cNvPr id="188" name="Group 100"/>
              <p:cNvGrpSpPr>
                <a:grpSpLocks/>
              </p:cNvGrpSpPr>
              <p:nvPr/>
            </p:nvGrpSpPr>
            <p:grpSpPr bwMode="auto">
              <a:xfrm flipV="1">
                <a:off x="138" y="6848"/>
                <a:ext cx="1200" cy="192"/>
                <a:chOff x="138" y="6320"/>
                <a:chExt cx="1200" cy="192"/>
              </a:xfrm>
            </p:grpSpPr>
            <p:sp>
              <p:nvSpPr>
                <p:cNvPr id="189" name="Line 101"/>
                <p:cNvSpPr>
                  <a:spLocks noChangeShapeType="1"/>
                </p:cNvSpPr>
                <p:nvPr/>
              </p:nvSpPr>
              <p:spPr bwMode="auto">
                <a:xfrm flipH="1">
                  <a:off x="810" y="6320"/>
                  <a:ext cx="528" cy="0"/>
                </a:xfrm>
                <a:prstGeom prst="line">
                  <a:avLst/>
                </a:prstGeom>
                <a:noFill/>
                <a:ln w="9525">
                  <a:solidFill>
                    <a:schemeClr val="tx1"/>
                  </a:solidFill>
                  <a:round/>
                  <a:headEnd/>
                  <a:tailEnd/>
                </a:ln>
              </p:spPr>
              <p:txBody>
                <a:bodyPr lIns="28800" tIns="18000"/>
                <a:lstStyle/>
                <a:p>
                  <a:endParaRPr lang="en-US"/>
                </a:p>
              </p:txBody>
            </p:sp>
            <p:sp>
              <p:nvSpPr>
                <p:cNvPr id="190" name="Line 102"/>
                <p:cNvSpPr>
                  <a:spLocks noChangeShapeType="1"/>
                </p:cNvSpPr>
                <p:nvPr/>
              </p:nvSpPr>
              <p:spPr bwMode="auto">
                <a:xfrm flipH="1">
                  <a:off x="474" y="6416"/>
                  <a:ext cx="624" cy="0"/>
                </a:xfrm>
                <a:prstGeom prst="line">
                  <a:avLst/>
                </a:prstGeom>
                <a:noFill/>
                <a:ln w="9525">
                  <a:solidFill>
                    <a:schemeClr val="tx1"/>
                  </a:solidFill>
                  <a:round/>
                  <a:headEnd/>
                  <a:tailEnd/>
                </a:ln>
              </p:spPr>
              <p:txBody>
                <a:bodyPr lIns="28800" tIns="18000"/>
                <a:lstStyle/>
                <a:p>
                  <a:endParaRPr lang="en-US"/>
                </a:p>
              </p:txBody>
            </p:sp>
            <p:sp>
              <p:nvSpPr>
                <p:cNvPr id="191" name="Line 103"/>
                <p:cNvSpPr>
                  <a:spLocks noChangeShapeType="1"/>
                </p:cNvSpPr>
                <p:nvPr/>
              </p:nvSpPr>
              <p:spPr bwMode="auto">
                <a:xfrm flipH="1">
                  <a:off x="138" y="6512"/>
                  <a:ext cx="588" cy="0"/>
                </a:xfrm>
                <a:prstGeom prst="line">
                  <a:avLst/>
                </a:prstGeom>
                <a:noFill/>
                <a:ln w="9525">
                  <a:solidFill>
                    <a:schemeClr val="tx1"/>
                  </a:solidFill>
                  <a:round/>
                  <a:headEnd/>
                  <a:tailEnd/>
                </a:ln>
              </p:spPr>
              <p:txBody>
                <a:bodyPr lIns="28800" tIns="18000"/>
                <a:lstStyle/>
                <a:p>
                  <a:endParaRPr lang="en-US"/>
                </a:p>
              </p:txBody>
            </p:sp>
          </p:gr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fill="hold" nodeType="clickEffect">
                                  <p:stCondLst>
                                    <p:cond delay="0"/>
                                  </p:stCondLst>
                                  <p:childTnLst>
                                    <p:animMotion origin="layout" path="M -2.77778E-6 -1.93616E-6 L 0.38021 -0.00115 " pathEditMode="relative" rAng="0" ptsTypes="AA">
                                      <p:cBhvr>
                                        <p:cTn id="6" dur="5000" fill="hold"/>
                                        <p:tgtEl>
                                          <p:spTgt spid="2"/>
                                        </p:tgtEl>
                                        <p:attrNameLst>
                                          <p:attrName>ppt_x</p:attrName>
                                          <p:attrName>ppt_y</p:attrName>
                                        </p:attrNameLst>
                                      </p:cBhvr>
                                      <p:rCtr x="190" y="-1"/>
                                    </p:animMotion>
                                  </p:childTnLst>
                                </p:cTn>
                              </p:par>
                              <p:par>
                                <p:cTn id="7" presetID="64" presetClass="path" presetSubtype="0" fill="hold" grpId="0" nodeType="withEffect">
                                  <p:stCondLst>
                                    <p:cond delay="400"/>
                                  </p:stCondLst>
                                  <p:childTnLst>
                                    <p:animMotion origin="layout" path="M 5E-6 3.7037E-7 L 0.00105 -0.04097 " pathEditMode="relative" rAng="0" ptsTypes="AA">
                                      <p:cBhvr>
                                        <p:cTn id="8" dur="2000" fill="hold"/>
                                        <p:tgtEl>
                                          <p:spTgt spid="205835"/>
                                        </p:tgtEl>
                                        <p:attrNameLst>
                                          <p:attrName>ppt_x</p:attrName>
                                          <p:attrName>ppt_y</p:attrName>
                                        </p:attrNameLst>
                                      </p:cBhvr>
                                      <p:rCtr x="1" y="-21"/>
                                    </p:animMotion>
                                  </p:childTnLst>
                                </p:cTn>
                              </p:par>
                              <p:par>
                                <p:cTn id="9" presetID="42" presetClass="path" presetSubtype="0" accel="50000" decel="50000" fill="hold" grpId="0" nodeType="withEffect">
                                  <p:stCondLst>
                                    <p:cond delay="600"/>
                                  </p:stCondLst>
                                  <p:childTnLst>
                                    <p:animMotion origin="layout" path="M 4.16667E-6 4.44444E-6 L 4.16667E-6 0.03333 " pathEditMode="relative" rAng="0" ptsTypes="AA">
                                      <p:cBhvr>
                                        <p:cTn id="10" dur="2000" fill="hold"/>
                                        <p:tgtEl>
                                          <p:spTgt spid="205830"/>
                                        </p:tgtEl>
                                        <p:attrNameLst>
                                          <p:attrName>ppt_x</p:attrName>
                                          <p:attrName>ppt_y</p:attrName>
                                        </p:attrNameLst>
                                      </p:cBhvr>
                                      <p:rCtr x="0" y="17"/>
                                    </p:animMotion>
                                  </p:childTnLst>
                                </p:cTn>
                              </p:par>
                              <p:par>
                                <p:cTn id="11" presetID="42" presetClass="path" presetSubtype="0" accel="50000" decel="50000" fill="hold" grpId="0" nodeType="withEffect">
                                  <p:stCondLst>
                                    <p:cond delay="800"/>
                                  </p:stCondLst>
                                  <p:childTnLst>
                                    <p:animMotion origin="layout" path="M -2.5E-6 1.85185E-6 L -0.00052 0.01528 " pathEditMode="relative" rAng="0" ptsTypes="AA">
                                      <p:cBhvr>
                                        <p:cTn id="12" dur="2000" fill="hold"/>
                                        <p:tgtEl>
                                          <p:spTgt spid="205929"/>
                                        </p:tgtEl>
                                        <p:attrNameLst>
                                          <p:attrName>ppt_x</p:attrName>
                                          <p:attrName>ppt_y</p:attrName>
                                        </p:attrNameLst>
                                      </p:cBhvr>
                                      <p:rCtr x="0" y="8"/>
                                    </p:animMotion>
                                  </p:childTnLst>
                                </p:cTn>
                              </p:par>
                              <p:par>
                                <p:cTn id="13" presetID="64" presetClass="path" presetSubtype="0" fill="hold" grpId="0" nodeType="withEffect">
                                  <p:stCondLst>
                                    <p:cond delay="1000"/>
                                  </p:stCondLst>
                                  <p:childTnLst>
                                    <p:animMotion origin="layout" path="M -3.61111E-6 4.07407E-6 L -3.61111E-6 -0.02431 " pathEditMode="relative" rAng="0" ptsTypes="AA">
                                      <p:cBhvr>
                                        <p:cTn id="14" dur="2000" fill="hold"/>
                                        <p:tgtEl>
                                          <p:spTgt spid="205928"/>
                                        </p:tgtEl>
                                        <p:attrNameLst>
                                          <p:attrName>ppt_x</p:attrName>
                                          <p:attrName>ppt_y</p:attrName>
                                        </p:attrNameLst>
                                      </p:cBhvr>
                                      <p:rCtr x="0" y="-12"/>
                                    </p:animMotion>
                                  </p:childTnLst>
                                </p:cTn>
                              </p:par>
                              <p:par>
                                <p:cTn id="15" presetID="42" presetClass="path" presetSubtype="0" accel="50000" decel="50000" fill="hold" grpId="0" nodeType="withEffect">
                                  <p:stCondLst>
                                    <p:cond delay="1000"/>
                                  </p:stCondLst>
                                  <p:childTnLst>
                                    <p:animMotion origin="layout" path="M -3.61111E-6 -1.11022E-16 L -3.61111E-6 0.04444 " pathEditMode="relative" rAng="0" ptsTypes="AA">
                                      <p:cBhvr>
                                        <p:cTn id="16" dur="2000" fill="hold"/>
                                        <p:tgtEl>
                                          <p:spTgt spid="205943"/>
                                        </p:tgtEl>
                                        <p:attrNameLst>
                                          <p:attrName>ppt_x</p:attrName>
                                          <p:attrName>ppt_y</p:attrName>
                                        </p:attrNameLst>
                                      </p:cBhvr>
                                      <p:rCtr x="0" y="22"/>
                                    </p:animMotion>
                                  </p:childTnLst>
                                </p:cTn>
                              </p:par>
                              <p:par>
                                <p:cTn id="17" presetID="64" presetClass="path" presetSubtype="0" fill="hold" grpId="0" nodeType="withEffect">
                                  <p:stCondLst>
                                    <p:cond delay="1200"/>
                                  </p:stCondLst>
                                  <p:childTnLst>
                                    <p:animMotion origin="layout" path="M -2.22222E-6 -4.81481E-6 L -2.22222E-6 -0.01412 " pathEditMode="relative" rAng="0" ptsTypes="AA">
                                      <p:cBhvr>
                                        <p:cTn id="18" dur="2000" fill="hold"/>
                                        <p:tgtEl>
                                          <p:spTgt spid="205930"/>
                                        </p:tgtEl>
                                        <p:attrNameLst>
                                          <p:attrName>ppt_x</p:attrName>
                                          <p:attrName>ppt_y</p:attrName>
                                        </p:attrNameLst>
                                      </p:cBhvr>
                                      <p:rCtr x="0" y="-7"/>
                                    </p:animMotion>
                                  </p:childTnLst>
                                </p:cTn>
                              </p:par>
                              <p:par>
                                <p:cTn id="19" presetID="64" presetClass="path" presetSubtype="0" fill="hold" grpId="0" nodeType="withEffect">
                                  <p:stCondLst>
                                    <p:cond delay="1400"/>
                                  </p:stCondLst>
                                  <p:childTnLst>
                                    <p:animMotion origin="layout" path="M 5E-6 3.7037E-7 L 0.00105 -0.04097 " pathEditMode="relative" rAng="0" ptsTypes="AA">
                                      <p:cBhvr>
                                        <p:cTn id="20" dur="2000" fill="hold"/>
                                        <p:tgtEl>
                                          <p:spTgt spid="205931"/>
                                        </p:tgtEl>
                                        <p:attrNameLst>
                                          <p:attrName>ppt_x</p:attrName>
                                          <p:attrName>ppt_y</p:attrName>
                                        </p:attrNameLst>
                                      </p:cBhvr>
                                      <p:rCtr x="1" y="-21"/>
                                    </p:animMotion>
                                  </p:childTnLst>
                                </p:cTn>
                              </p:par>
                              <p:par>
                                <p:cTn id="21" presetID="42" presetClass="path" presetSubtype="0" accel="50000" decel="50000" fill="hold" grpId="0" nodeType="withEffect">
                                  <p:stCondLst>
                                    <p:cond delay="1400"/>
                                  </p:stCondLst>
                                  <p:childTnLst>
                                    <p:animMotion origin="layout" path="M 4.16667E-6 4.44444E-6 L 4.16667E-6 0.03333 " pathEditMode="relative" rAng="0" ptsTypes="AA">
                                      <p:cBhvr>
                                        <p:cTn id="22" dur="2000" fill="hold"/>
                                        <p:tgtEl>
                                          <p:spTgt spid="205933"/>
                                        </p:tgtEl>
                                        <p:attrNameLst>
                                          <p:attrName>ppt_x</p:attrName>
                                          <p:attrName>ppt_y</p:attrName>
                                        </p:attrNameLst>
                                      </p:cBhvr>
                                      <p:rCtr x="0" y="17"/>
                                    </p:animMotion>
                                  </p:childTnLst>
                                </p:cTn>
                              </p:par>
                              <p:par>
                                <p:cTn id="23" presetID="64" presetClass="path" presetSubtype="0" fill="hold" grpId="0" nodeType="withEffect">
                                  <p:stCondLst>
                                    <p:cond delay="1600"/>
                                  </p:stCondLst>
                                  <p:childTnLst>
                                    <p:animMotion origin="layout" path="M -3.61111E-6 4.07407E-6 L -3.61111E-6 -0.02431 " pathEditMode="relative" rAng="0" ptsTypes="AA">
                                      <p:cBhvr>
                                        <p:cTn id="24" dur="2000" fill="hold"/>
                                        <p:tgtEl>
                                          <p:spTgt spid="205932"/>
                                        </p:tgtEl>
                                        <p:attrNameLst>
                                          <p:attrName>ppt_x</p:attrName>
                                          <p:attrName>ppt_y</p:attrName>
                                        </p:attrNameLst>
                                      </p:cBhvr>
                                      <p:rCtr x="0" y="-12"/>
                                    </p:animMotion>
                                  </p:childTnLst>
                                </p:cTn>
                              </p:par>
                              <p:par>
                                <p:cTn id="25" presetID="42" presetClass="path" presetSubtype="0" accel="50000" decel="50000" fill="hold" grpId="0" nodeType="withEffect">
                                  <p:stCondLst>
                                    <p:cond delay="1800"/>
                                  </p:stCondLst>
                                  <p:childTnLst>
                                    <p:animMotion origin="layout" path="M 4.16667E-6 4.44444E-6 L 4.16667E-6 0.03333 " pathEditMode="relative" rAng="0" ptsTypes="AA">
                                      <p:cBhvr>
                                        <p:cTn id="26" dur="2000" fill="hold"/>
                                        <p:tgtEl>
                                          <p:spTgt spid="205934"/>
                                        </p:tgtEl>
                                        <p:attrNameLst>
                                          <p:attrName>ppt_x</p:attrName>
                                          <p:attrName>ppt_y</p:attrName>
                                        </p:attrNameLst>
                                      </p:cBhvr>
                                      <p:rCtr x="0" y="17"/>
                                    </p:animMotion>
                                  </p:childTnLst>
                                </p:cTn>
                              </p:par>
                              <p:par>
                                <p:cTn id="27" presetID="64" presetClass="path" presetSubtype="0" fill="hold" grpId="0" nodeType="withEffect">
                                  <p:stCondLst>
                                    <p:cond delay="2000"/>
                                  </p:stCondLst>
                                  <p:childTnLst>
                                    <p:animMotion origin="layout" path="M -1.38889E-6 3.7037E-7 L -1.38889E-6 -0.03218 " pathEditMode="relative" rAng="0" ptsTypes="AA">
                                      <p:cBhvr>
                                        <p:cTn id="28" dur="2000" fill="hold"/>
                                        <p:tgtEl>
                                          <p:spTgt spid="205935"/>
                                        </p:tgtEl>
                                        <p:attrNameLst>
                                          <p:attrName>ppt_x</p:attrName>
                                          <p:attrName>ppt_y</p:attrName>
                                        </p:attrNameLst>
                                      </p:cBhvr>
                                      <p:rCtr x="0" y="-16"/>
                                    </p:animMotion>
                                  </p:childTnLst>
                                </p:cTn>
                              </p:par>
                              <p:par>
                                <p:cTn id="29" presetID="64" presetClass="path" presetSubtype="0" fill="hold" grpId="0" nodeType="withEffect">
                                  <p:stCondLst>
                                    <p:cond delay="2200"/>
                                  </p:stCondLst>
                                  <p:childTnLst>
                                    <p:animMotion origin="layout" path="M -2.22222E-6 -4.81481E-6 L -2.22222E-6 -0.01412 " pathEditMode="relative" rAng="0" ptsTypes="AA">
                                      <p:cBhvr>
                                        <p:cTn id="30" dur="2000" fill="hold"/>
                                        <p:tgtEl>
                                          <p:spTgt spid="205937"/>
                                        </p:tgtEl>
                                        <p:attrNameLst>
                                          <p:attrName>ppt_x</p:attrName>
                                          <p:attrName>ppt_y</p:attrName>
                                        </p:attrNameLst>
                                      </p:cBhvr>
                                      <p:rCtr x="0" y="-7"/>
                                    </p:animMotion>
                                  </p:childTnLst>
                                </p:cTn>
                              </p:par>
                              <p:par>
                                <p:cTn id="31" presetID="42" presetClass="path" presetSubtype="0" accel="50000" decel="50000" fill="hold" grpId="0" nodeType="withEffect">
                                  <p:stCondLst>
                                    <p:cond delay="2400"/>
                                  </p:stCondLst>
                                  <p:childTnLst>
                                    <p:animMotion origin="layout" path="M 5E-6 -2.59259E-6 L 5E-6 0.0257 " pathEditMode="relative" rAng="0" ptsTypes="AA">
                                      <p:cBhvr>
                                        <p:cTn id="32" dur="2000" fill="hold"/>
                                        <p:tgtEl>
                                          <p:spTgt spid="205936"/>
                                        </p:tgtEl>
                                        <p:attrNameLst>
                                          <p:attrName>ppt_x</p:attrName>
                                          <p:attrName>ppt_y</p:attrName>
                                        </p:attrNameLst>
                                      </p:cBhvr>
                                      <p:rCtr x="0" y="13"/>
                                    </p:animMotion>
                                  </p:childTnLst>
                                </p:cTn>
                              </p:par>
                              <p:par>
                                <p:cTn id="33" presetID="64" presetClass="path" presetSubtype="0" fill="hold" grpId="0" nodeType="withEffect">
                                  <p:stCondLst>
                                    <p:cond delay="2600"/>
                                  </p:stCondLst>
                                  <p:childTnLst>
                                    <p:animMotion origin="layout" path="M 5E-6 3.7037E-7 L 0.00105 -0.04097 " pathEditMode="relative" rAng="0" ptsTypes="AA">
                                      <p:cBhvr>
                                        <p:cTn id="34" dur="2000" fill="hold"/>
                                        <p:tgtEl>
                                          <p:spTgt spid="205938"/>
                                        </p:tgtEl>
                                        <p:attrNameLst>
                                          <p:attrName>ppt_x</p:attrName>
                                          <p:attrName>ppt_y</p:attrName>
                                        </p:attrNameLst>
                                      </p:cBhvr>
                                      <p:rCtr x="1" y="-21"/>
                                    </p:animMotion>
                                  </p:childTnLst>
                                </p:cTn>
                              </p:par>
                              <p:par>
                                <p:cTn id="35" presetID="42" presetClass="path" presetSubtype="0" accel="50000" decel="50000" fill="hold" grpId="0" nodeType="withEffect">
                                  <p:stCondLst>
                                    <p:cond delay="2800"/>
                                  </p:stCondLst>
                                  <p:childTnLst>
                                    <p:animMotion origin="layout" path="M -1.11111E-6 1.85185E-6 L -1.11111E-6 0.04444 " pathEditMode="relative" rAng="0" ptsTypes="AA">
                                      <p:cBhvr>
                                        <p:cTn id="36" dur="2000" fill="hold"/>
                                        <p:tgtEl>
                                          <p:spTgt spid="205939"/>
                                        </p:tgtEl>
                                        <p:attrNameLst>
                                          <p:attrName>ppt_x</p:attrName>
                                          <p:attrName>ppt_y</p:attrName>
                                        </p:attrNameLst>
                                      </p:cBhvr>
                                      <p:rCtr x="0" y="22"/>
                                    </p:animMotion>
                                  </p:childTnLst>
                                </p:cTn>
                              </p:par>
                              <p:par>
                                <p:cTn id="37" presetID="42" presetClass="path" presetSubtype="0" accel="50000" decel="50000" fill="hold" grpId="0" nodeType="withEffect">
                                  <p:stCondLst>
                                    <p:cond delay="3000"/>
                                  </p:stCondLst>
                                  <p:childTnLst>
                                    <p:animMotion origin="layout" path="M -2.5E-6 1.85185E-6 L -0.00052 0.01528 " pathEditMode="relative" rAng="0" ptsTypes="AA">
                                      <p:cBhvr>
                                        <p:cTn id="38" dur="2000" fill="hold"/>
                                        <p:tgtEl>
                                          <p:spTgt spid="205940"/>
                                        </p:tgtEl>
                                        <p:attrNameLst>
                                          <p:attrName>ppt_x</p:attrName>
                                          <p:attrName>ppt_y</p:attrName>
                                        </p:attrNameLst>
                                      </p:cBhvr>
                                      <p:rCtr x="0" y="8"/>
                                    </p:animMotion>
                                  </p:childTnLst>
                                </p:cTn>
                              </p:par>
                              <p:par>
                                <p:cTn id="39" presetID="64" presetClass="path" presetSubtype="0" fill="hold" grpId="0" nodeType="withEffect">
                                  <p:stCondLst>
                                    <p:cond delay="3200"/>
                                  </p:stCondLst>
                                  <p:childTnLst>
                                    <p:animMotion origin="layout" path="M -1.38889E-6 3.7037E-7 L -1.38889E-6 -0.03218 " pathEditMode="relative" rAng="0" ptsTypes="AA">
                                      <p:cBhvr>
                                        <p:cTn id="40" dur="2000" fill="hold"/>
                                        <p:tgtEl>
                                          <p:spTgt spid="205941"/>
                                        </p:tgtEl>
                                        <p:attrNameLst>
                                          <p:attrName>ppt_x</p:attrName>
                                          <p:attrName>ppt_y</p:attrName>
                                        </p:attrNameLst>
                                      </p:cBhvr>
                                      <p:rCtr x="0" y="-16"/>
                                    </p:animMotion>
                                  </p:childTnLst>
                                </p:cTn>
                              </p:par>
                              <p:par>
                                <p:cTn id="41" presetID="42" presetClass="path" presetSubtype="0" accel="50000" decel="50000" fill="hold" grpId="0" nodeType="withEffect">
                                  <p:stCondLst>
                                    <p:cond delay="3400"/>
                                  </p:stCondLst>
                                  <p:childTnLst>
                                    <p:animMotion origin="layout" path="M -2.77778E-6 2.22222E-6 L -2.77778E-6 0.03935 " pathEditMode="relative" rAng="0" ptsTypes="AA">
                                      <p:cBhvr>
                                        <p:cTn id="42" dur="2000" fill="hold"/>
                                        <p:tgtEl>
                                          <p:spTgt spid="205942"/>
                                        </p:tgtEl>
                                        <p:attrNameLst>
                                          <p:attrName>ppt_x</p:attrName>
                                          <p:attrName>ppt_y</p:attrName>
                                        </p:attrNameLst>
                                      </p:cBhvr>
                                      <p:rCtr x="0" y="20"/>
                                    </p:animMotion>
                                  </p:childTnLst>
                                </p:cTn>
                              </p:par>
                              <p:par>
                                <p:cTn id="43" presetID="64" presetClass="path" presetSubtype="0" fill="hold" grpId="0" nodeType="withEffect">
                                  <p:stCondLst>
                                    <p:cond delay="3500"/>
                                  </p:stCondLst>
                                  <p:childTnLst>
                                    <p:animMotion origin="layout" path="M -2.22222E-6 -4.81481E-6 L -2.22222E-6 -0.01412 " pathEditMode="relative" rAng="0" ptsTypes="AA">
                                      <p:cBhvr>
                                        <p:cTn id="44" dur="2000" fill="hold"/>
                                        <p:tgtEl>
                                          <p:spTgt spid="205944"/>
                                        </p:tgtEl>
                                        <p:attrNameLst>
                                          <p:attrName>ppt_x</p:attrName>
                                          <p:attrName>ppt_y</p:attrName>
                                        </p:attrNameLst>
                                      </p:cBhvr>
                                      <p:rCtr x="0" y="-7"/>
                                    </p:animMotion>
                                  </p:childTnLst>
                                </p:cTn>
                              </p:par>
                              <p:par>
                                <p:cTn id="45" presetID="64" presetClass="path" presetSubtype="0" fill="hold" grpId="0" nodeType="withEffect">
                                  <p:stCondLst>
                                    <p:cond delay="3800"/>
                                  </p:stCondLst>
                                  <p:childTnLst>
                                    <p:animMotion origin="layout" path="M 5E-6 3.7037E-7 L 0.00105 -0.04097 " pathEditMode="relative" rAng="0" ptsTypes="AA">
                                      <p:cBhvr>
                                        <p:cTn id="46" dur="2000" fill="hold"/>
                                        <p:tgtEl>
                                          <p:spTgt spid="205945"/>
                                        </p:tgtEl>
                                        <p:attrNameLst>
                                          <p:attrName>ppt_x</p:attrName>
                                          <p:attrName>ppt_y</p:attrName>
                                        </p:attrNameLst>
                                      </p:cBhvr>
                                      <p:rCtr x="1" y="-21"/>
                                    </p:animMotion>
                                  </p:childTnLst>
                                </p:cTn>
                              </p:par>
                              <p:par>
                                <p:cTn id="47" presetID="42" presetClass="path" presetSubtype="0" accel="50000" decel="50000" fill="hold" nodeType="withEffect">
                                  <p:stCondLst>
                                    <p:cond delay="4000"/>
                                  </p:stCondLst>
                                  <p:childTnLst>
                                    <p:animMotion origin="layout" path="M 5E-6 -2.59259E-6 L 5E-6 0.0257 " pathEditMode="relative" rAng="0" ptsTypes="AA">
                                      <p:cBhvr>
                                        <p:cTn id="48" dur="2000" fill="hold"/>
                                        <p:tgtEl>
                                          <p:spTgt spid="205946"/>
                                        </p:tgtEl>
                                        <p:attrNameLst>
                                          <p:attrName>ppt_x</p:attrName>
                                          <p:attrName>ppt_y</p:attrName>
                                        </p:attrNameLst>
                                      </p:cBhvr>
                                      <p:rCtr x="0" y="13"/>
                                    </p:animMotion>
                                  </p:childTnLst>
                                </p:cTn>
                              </p:par>
                              <p:par>
                                <p:cTn id="49" presetID="64" presetClass="path" presetSubtype="0" fill="hold" nodeType="withEffect">
                                  <p:stCondLst>
                                    <p:cond delay="4200"/>
                                  </p:stCondLst>
                                  <p:childTnLst>
                                    <p:animMotion origin="layout" path="M -3.61111E-6 4.07407E-6 L -3.61111E-6 -0.02431 " pathEditMode="relative" rAng="0" ptsTypes="AA">
                                      <p:cBhvr>
                                        <p:cTn id="50" dur="2000" fill="hold"/>
                                        <p:tgtEl>
                                          <p:spTgt spid="205947"/>
                                        </p:tgtEl>
                                        <p:attrNameLst>
                                          <p:attrName>ppt_x</p:attrName>
                                          <p:attrName>ppt_y</p:attrName>
                                        </p:attrNameLst>
                                      </p:cBhvr>
                                      <p:rCtr x="0" y="-12"/>
                                    </p:animMotion>
                                  </p:childTnLst>
                                </p:cTn>
                              </p:par>
                              <p:par>
                                <p:cTn id="51" presetID="42" presetClass="path" presetSubtype="0" accel="50000" decel="50000" fill="hold" nodeType="withEffect">
                                  <p:stCondLst>
                                    <p:cond delay="4400"/>
                                  </p:stCondLst>
                                  <p:childTnLst>
                                    <p:animMotion origin="layout" path="M -1.11111E-6 1.85185E-6 L -1.11111E-6 0.04444 " pathEditMode="relative" rAng="0" ptsTypes="AA">
                                      <p:cBhvr>
                                        <p:cTn id="52" dur="2000" fill="hold"/>
                                        <p:tgtEl>
                                          <p:spTgt spid="205949"/>
                                        </p:tgtEl>
                                        <p:attrNameLst>
                                          <p:attrName>ppt_x</p:attrName>
                                          <p:attrName>ppt_y</p:attrName>
                                        </p:attrNameLst>
                                      </p:cBhvr>
                                      <p:rCtr x="0" y="22"/>
                                    </p:animMotion>
                                  </p:childTnLst>
                                </p:cTn>
                              </p:par>
                              <p:par>
                                <p:cTn id="53" presetID="42" presetClass="path" presetSubtype="0" accel="50000" decel="50000" fill="hold" nodeType="withEffect">
                                  <p:stCondLst>
                                    <p:cond delay="4600"/>
                                  </p:stCondLst>
                                  <p:childTnLst>
                                    <p:animMotion origin="layout" path="M -2.5E-6 1.85185E-6 L -0.00052 0.01528 " pathEditMode="relative" rAng="0" ptsTypes="AA">
                                      <p:cBhvr>
                                        <p:cTn id="54" dur="2000" fill="hold"/>
                                        <p:tgtEl>
                                          <p:spTgt spid="205948"/>
                                        </p:tgtEl>
                                        <p:attrNameLst>
                                          <p:attrName>ppt_x</p:attrName>
                                          <p:attrName>ppt_y</p:attrName>
                                        </p:attrNameLst>
                                      </p:cBhvr>
                                      <p:rCtr x="0" y="8"/>
                                    </p:animMotion>
                                  </p:childTnLst>
                                </p:cTn>
                              </p:par>
                              <p:par>
                                <p:cTn id="55" presetID="22" presetClass="entr" presetSubtype="8" fill="hold" grpId="0" nodeType="withEffect">
                                  <p:stCondLst>
                                    <p:cond delay="5000"/>
                                  </p:stCondLst>
                                  <p:childTnLst>
                                    <p:set>
                                      <p:cBhvr>
                                        <p:cTn id="56" dur="1" fill="hold">
                                          <p:stCondLst>
                                            <p:cond delay="0"/>
                                          </p:stCondLst>
                                        </p:cTn>
                                        <p:tgtEl>
                                          <p:spTgt spid="206051"/>
                                        </p:tgtEl>
                                        <p:attrNameLst>
                                          <p:attrName>style.visibility</p:attrName>
                                        </p:attrNameLst>
                                      </p:cBhvr>
                                      <p:to>
                                        <p:strVal val="visible"/>
                                      </p:to>
                                    </p:set>
                                    <p:animEffect transition="in" filter="wipe(left)">
                                      <p:cBhvr>
                                        <p:cTn id="57" dur="8500"/>
                                        <p:tgtEl>
                                          <p:spTgt spid="206051"/>
                                        </p:tgtEl>
                                      </p:cBhvr>
                                    </p:animEffect>
                                  </p:childTnLst>
                                </p:cTn>
                              </p:par>
                              <p:par>
                                <p:cTn id="58" presetID="1" presetClass="entr" presetSubtype="0" fill="hold" grpId="0" nodeType="withEffect">
                                  <p:stCondLst>
                                    <p:cond delay="5000"/>
                                  </p:stCondLst>
                                  <p:childTnLst>
                                    <p:set>
                                      <p:cBhvr>
                                        <p:cTn id="59" dur="1" fill="hold">
                                          <p:stCondLst>
                                            <p:cond delay="0"/>
                                          </p:stCondLst>
                                        </p:cTn>
                                        <p:tgtEl>
                                          <p:spTgt spid="206035"/>
                                        </p:tgtEl>
                                        <p:attrNameLst>
                                          <p:attrName>style.visibility</p:attrName>
                                        </p:attrNameLst>
                                      </p:cBhvr>
                                      <p:to>
                                        <p:strVal val="visible"/>
                                      </p:to>
                                    </p:set>
                                  </p:childTnLst>
                                </p:cTn>
                              </p:par>
                              <p:par>
                                <p:cTn id="60" presetID="1" presetClass="entr" presetSubtype="0" fill="hold" grpId="0" nodeType="withEffect">
                                  <p:stCondLst>
                                    <p:cond delay="5000"/>
                                  </p:stCondLst>
                                  <p:childTnLst>
                                    <p:set>
                                      <p:cBhvr>
                                        <p:cTn id="61" dur="1" fill="hold">
                                          <p:stCondLst>
                                            <p:cond delay="0"/>
                                          </p:stCondLst>
                                        </p:cTn>
                                        <p:tgtEl>
                                          <p:spTgt spid="206036"/>
                                        </p:tgtEl>
                                        <p:attrNameLst>
                                          <p:attrName>style.visibility</p:attrName>
                                        </p:attrNameLst>
                                      </p:cBhvr>
                                      <p:to>
                                        <p:strVal val="visible"/>
                                      </p:to>
                                    </p:set>
                                  </p:childTnLst>
                                </p:cTn>
                              </p:par>
                              <p:par>
                                <p:cTn id="62" presetID="1" presetClass="entr" presetSubtype="0" fill="hold" grpId="0" nodeType="withEffect">
                                  <p:stCondLst>
                                    <p:cond delay="5000"/>
                                  </p:stCondLst>
                                  <p:childTnLst>
                                    <p:set>
                                      <p:cBhvr>
                                        <p:cTn id="63" dur="1" fill="hold">
                                          <p:stCondLst>
                                            <p:cond delay="0"/>
                                          </p:stCondLst>
                                        </p:cTn>
                                        <p:tgtEl>
                                          <p:spTgt spid="206037"/>
                                        </p:tgtEl>
                                        <p:attrNameLst>
                                          <p:attrName>style.visibility</p:attrName>
                                        </p:attrNameLst>
                                      </p:cBhvr>
                                      <p:to>
                                        <p:strVal val="visible"/>
                                      </p:to>
                                    </p:set>
                                  </p:childTnLst>
                                </p:cTn>
                              </p:par>
                              <p:par>
                                <p:cTn id="64" presetID="1" presetClass="entr" presetSubtype="0" fill="hold" grpId="0" nodeType="withEffect">
                                  <p:stCondLst>
                                    <p:cond delay="5000"/>
                                  </p:stCondLst>
                                  <p:childTnLst>
                                    <p:set>
                                      <p:cBhvr>
                                        <p:cTn id="65" dur="1" fill="hold">
                                          <p:stCondLst>
                                            <p:cond delay="0"/>
                                          </p:stCondLst>
                                        </p:cTn>
                                        <p:tgtEl>
                                          <p:spTgt spid="206039"/>
                                        </p:tgtEl>
                                        <p:attrNameLst>
                                          <p:attrName>style.visibility</p:attrName>
                                        </p:attrNameLst>
                                      </p:cBhvr>
                                      <p:to>
                                        <p:strVal val="visible"/>
                                      </p:to>
                                    </p:set>
                                  </p:childTnLst>
                                </p:cTn>
                              </p:par>
                              <p:par>
                                <p:cTn id="66" presetID="1" presetClass="entr" presetSubtype="0" fill="hold" grpId="0" nodeType="withEffect">
                                  <p:stCondLst>
                                    <p:cond delay="5000"/>
                                  </p:stCondLst>
                                  <p:childTnLst>
                                    <p:set>
                                      <p:cBhvr>
                                        <p:cTn id="67" dur="1" fill="hold">
                                          <p:stCondLst>
                                            <p:cond delay="0"/>
                                          </p:stCondLst>
                                        </p:cTn>
                                        <p:tgtEl>
                                          <p:spTgt spid="206040"/>
                                        </p:tgtEl>
                                        <p:attrNameLst>
                                          <p:attrName>style.visibility</p:attrName>
                                        </p:attrNameLst>
                                      </p:cBhvr>
                                      <p:to>
                                        <p:strVal val="visible"/>
                                      </p:to>
                                    </p:set>
                                  </p:childTnLst>
                                </p:cTn>
                              </p:par>
                              <p:par>
                                <p:cTn id="68" presetID="1" presetClass="entr" presetSubtype="0" fill="hold" grpId="0" nodeType="withEffect">
                                  <p:stCondLst>
                                    <p:cond delay="5000"/>
                                  </p:stCondLst>
                                  <p:childTnLst>
                                    <p:set>
                                      <p:cBhvr>
                                        <p:cTn id="69" dur="1" fill="hold">
                                          <p:stCondLst>
                                            <p:cond delay="0"/>
                                          </p:stCondLst>
                                        </p:cTn>
                                        <p:tgtEl>
                                          <p:spTgt spid="206041"/>
                                        </p:tgtEl>
                                        <p:attrNameLst>
                                          <p:attrName>style.visibility</p:attrName>
                                        </p:attrNameLst>
                                      </p:cBhvr>
                                      <p:to>
                                        <p:strVal val="visible"/>
                                      </p:to>
                                    </p:set>
                                  </p:childTnLst>
                                </p:cTn>
                              </p:par>
                              <p:par>
                                <p:cTn id="70" presetID="27" presetClass="emph" presetSubtype="0" repeatCount="indefinite" fill="hold" grpId="1" nodeType="withEffect">
                                  <p:stCondLst>
                                    <p:cond delay="5000"/>
                                  </p:stCondLst>
                                  <p:childTnLst>
                                    <p:animClr clrSpc="rgb" dir="cw">
                                      <p:cBhvr override="childStyle">
                                        <p:cTn id="71" dur="500" autoRev="1" fill="hold"/>
                                        <p:tgtEl>
                                          <p:spTgt spid="206035"/>
                                        </p:tgtEl>
                                        <p:attrNameLst>
                                          <p:attrName>style.color</p:attrName>
                                        </p:attrNameLst>
                                      </p:cBhvr>
                                      <p:to>
                                        <a:schemeClr val="bg1"/>
                                      </p:to>
                                    </p:animClr>
                                    <p:animClr clrSpc="rgb" dir="cw">
                                      <p:cBhvr>
                                        <p:cTn id="72" dur="500" autoRev="1" fill="hold"/>
                                        <p:tgtEl>
                                          <p:spTgt spid="206035"/>
                                        </p:tgtEl>
                                        <p:attrNameLst>
                                          <p:attrName>fillcolor</p:attrName>
                                        </p:attrNameLst>
                                      </p:cBhvr>
                                      <p:to>
                                        <a:schemeClr val="bg1"/>
                                      </p:to>
                                    </p:animClr>
                                    <p:set>
                                      <p:cBhvr>
                                        <p:cTn id="73" dur="500" autoRev="1" fill="hold"/>
                                        <p:tgtEl>
                                          <p:spTgt spid="206035"/>
                                        </p:tgtEl>
                                        <p:attrNameLst>
                                          <p:attrName>fill.type</p:attrName>
                                        </p:attrNameLst>
                                      </p:cBhvr>
                                      <p:to>
                                        <p:strVal val="solid"/>
                                      </p:to>
                                    </p:set>
                                    <p:set>
                                      <p:cBhvr>
                                        <p:cTn id="74" dur="500" autoRev="1" fill="hold"/>
                                        <p:tgtEl>
                                          <p:spTgt spid="206035"/>
                                        </p:tgtEl>
                                        <p:attrNameLst>
                                          <p:attrName>fill.on</p:attrName>
                                        </p:attrNameLst>
                                      </p:cBhvr>
                                      <p:to>
                                        <p:strVal val="true"/>
                                      </p:to>
                                    </p:set>
                                  </p:childTnLst>
                                  <p:subTnLst>
                                    <p:set>
                                      <p:cBhvr override="childStyle">
                                        <p:cTn dur="1" fill="hold" display="0" masterRel="sameClick" afterEffect="1">
                                          <p:stCondLst>
                                            <p:cond evt="end" delay="0">
                                              <p:tn val="70"/>
                                            </p:cond>
                                          </p:stCondLst>
                                        </p:cTn>
                                        <p:tgtEl>
                                          <p:spTgt spid="206035"/>
                                        </p:tgtEl>
                                        <p:attrNameLst>
                                          <p:attrName>style.visibility</p:attrName>
                                        </p:attrNameLst>
                                      </p:cBhvr>
                                      <p:to>
                                        <p:strVal val="hidden"/>
                                      </p:to>
                                    </p:set>
                                  </p:subTnLst>
                                </p:cTn>
                              </p:par>
                              <p:par>
                                <p:cTn id="75" presetID="27" presetClass="emph" presetSubtype="0" repeatCount="indefinite" fill="hold" grpId="1" nodeType="withEffect">
                                  <p:stCondLst>
                                    <p:cond delay="5100"/>
                                  </p:stCondLst>
                                  <p:childTnLst>
                                    <p:animClr clrSpc="rgb" dir="cw">
                                      <p:cBhvr override="childStyle">
                                        <p:cTn id="76" dur="500" autoRev="1" fill="hold"/>
                                        <p:tgtEl>
                                          <p:spTgt spid="206036"/>
                                        </p:tgtEl>
                                        <p:attrNameLst>
                                          <p:attrName>style.color</p:attrName>
                                        </p:attrNameLst>
                                      </p:cBhvr>
                                      <p:to>
                                        <a:schemeClr val="bg1"/>
                                      </p:to>
                                    </p:animClr>
                                    <p:animClr clrSpc="rgb" dir="cw">
                                      <p:cBhvr>
                                        <p:cTn id="77" dur="500" autoRev="1" fill="hold"/>
                                        <p:tgtEl>
                                          <p:spTgt spid="206036"/>
                                        </p:tgtEl>
                                        <p:attrNameLst>
                                          <p:attrName>fillcolor</p:attrName>
                                        </p:attrNameLst>
                                      </p:cBhvr>
                                      <p:to>
                                        <a:schemeClr val="bg1"/>
                                      </p:to>
                                    </p:animClr>
                                    <p:set>
                                      <p:cBhvr>
                                        <p:cTn id="78" dur="500" autoRev="1" fill="hold"/>
                                        <p:tgtEl>
                                          <p:spTgt spid="206036"/>
                                        </p:tgtEl>
                                        <p:attrNameLst>
                                          <p:attrName>fill.type</p:attrName>
                                        </p:attrNameLst>
                                      </p:cBhvr>
                                      <p:to>
                                        <p:strVal val="solid"/>
                                      </p:to>
                                    </p:set>
                                    <p:set>
                                      <p:cBhvr>
                                        <p:cTn id="79" dur="500" autoRev="1" fill="hold"/>
                                        <p:tgtEl>
                                          <p:spTgt spid="206036"/>
                                        </p:tgtEl>
                                        <p:attrNameLst>
                                          <p:attrName>fill.on</p:attrName>
                                        </p:attrNameLst>
                                      </p:cBhvr>
                                      <p:to>
                                        <p:strVal val="true"/>
                                      </p:to>
                                    </p:set>
                                  </p:childTnLst>
                                  <p:subTnLst>
                                    <p:set>
                                      <p:cBhvr override="childStyle">
                                        <p:cTn dur="1" fill="hold" display="0" masterRel="sameClick" afterEffect="1">
                                          <p:stCondLst>
                                            <p:cond evt="end" delay="0">
                                              <p:tn val="75"/>
                                            </p:cond>
                                          </p:stCondLst>
                                        </p:cTn>
                                        <p:tgtEl>
                                          <p:spTgt spid="206036"/>
                                        </p:tgtEl>
                                        <p:attrNameLst>
                                          <p:attrName>style.visibility</p:attrName>
                                        </p:attrNameLst>
                                      </p:cBhvr>
                                      <p:to>
                                        <p:strVal val="hidden"/>
                                      </p:to>
                                    </p:set>
                                  </p:subTnLst>
                                </p:cTn>
                              </p:par>
                              <p:par>
                                <p:cTn id="80" presetID="27" presetClass="emph" presetSubtype="0" repeatCount="indefinite" fill="hold" grpId="1" nodeType="withEffect">
                                  <p:stCondLst>
                                    <p:cond delay="5200"/>
                                  </p:stCondLst>
                                  <p:childTnLst>
                                    <p:animClr clrSpc="rgb" dir="cw">
                                      <p:cBhvr override="childStyle">
                                        <p:cTn id="81" dur="500" autoRev="1" fill="hold"/>
                                        <p:tgtEl>
                                          <p:spTgt spid="206037"/>
                                        </p:tgtEl>
                                        <p:attrNameLst>
                                          <p:attrName>style.color</p:attrName>
                                        </p:attrNameLst>
                                      </p:cBhvr>
                                      <p:to>
                                        <a:schemeClr val="bg1"/>
                                      </p:to>
                                    </p:animClr>
                                    <p:animClr clrSpc="rgb" dir="cw">
                                      <p:cBhvr>
                                        <p:cTn id="82" dur="500" autoRev="1" fill="hold"/>
                                        <p:tgtEl>
                                          <p:spTgt spid="206037"/>
                                        </p:tgtEl>
                                        <p:attrNameLst>
                                          <p:attrName>fillcolor</p:attrName>
                                        </p:attrNameLst>
                                      </p:cBhvr>
                                      <p:to>
                                        <a:schemeClr val="bg1"/>
                                      </p:to>
                                    </p:animClr>
                                    <p:set>
                                      <p:cBhvr>
                                        <p:cTn id="83" dur="500" autoRev="1" fill="hold"/>
                                        <p:tgtEl>
                                          <p:spTgt spid="206037"/>
                                        </p:tgtEl>
                                        <p:attrNameLst>
                                          <p:attrName>fill.type</p:attrName>
                                        </p:attrNameLst>
                                      </p:cBhvr>
                                      <p:to>
                                        <p:strVal val="solid"/>
                                      </p:to>
                                    </p:set>
                                    <p:set>
                                      <p:cBhvr>
                                        <p:cTn id="84" dur="500" autoRev="1" fill="hold"/>
                                        <p:tgtEl>
                                          <p:spTgt spid="206037"/>
                                        </p:tgtEl>
                                        <p:attrNameLst>
                                          <p:attrName>fill.on</p:attrName>
                                        </p:attrNameLst>
                                      </p:cBhvr>
                                      <p:to>
                                        <p:strVal val="true"/>
                                      </p:to>
                                    </p:set>
                                  </p:childTnLst>
                                  <p:subTnLst>
                                    <p:set>
                                      <p:cBhvr override="childStyle">
                                        <p:cTn dur="1" fill="hold" display="0" masterRel="sameClick" afterEffect="1">
                                          <p:stCondLst>
                                            <p:cond evt="end" delay="0">
                                              <p:tn val="80"/>
                                            </p:cond>
                                          </p:stCondLst>
                                        </p:cTn>
                                        <p:tgtEl>
                                          <p:spTgt spid="206037"/>
                                        </p:tgtEl>
                                        <p:attrNameLst>
                                          <p:attrName>style.visibility</p:attrName>
                                        </p:attrNameLst>
                                      </p:cBhvr>
                                      <p:to>
                                        <p:strVal val="hidden"/>
                                      </p:to>
                                    </p:set>
                                  </p:subTnLst>
                                </p:cTn>
                              </p:par>
                              <p:par>
                                <p:cTn id="85" presetID="27" presetClass="emph" presetSubtype="0" repeatCount="indefinite" fill="hold" grpId="1" nodeType="withEffect">
                                  <p:stCondLst>
                                    <p:cond delay="5400"/>
                                  </p:stCondLst>
                                  <p:childTnLst>
                                    <p:animClr clrSpc="rgb" dir="cw">
                                      <p:cBhvr override="childStyle">
                                        <p:cTn id="86" dur="500" autoRev="1" fill="hold"/>
                                        <p:tgtEl>
                                          <p:spTgt spid="206039"/>
                                        </p:tgtEl>
                                        <p:attrNameLst>
                                          <p:attrName>style.color</p:attrName>
                                        </p:attrNameLst>
                                      </p:cBhvr>
                                      <p:to>
                                        <a:schemeClr val="bg1"/>
                                      </p:to>
                                    </p:animClr>
                                    <p:animClr clrSpc="rgb" dir="cw">
                                      <p:cBhvr>
                                        <p:cTn id="87" dur="500" autoRev="1" fill="hold"/>
                                        <p:tgtEl>
                                          <p:spTgt spid="206039"/>
                                        </p:tgtEl>
                                        <p:attrNameLst>
                                          <p:attrName>fillcolor</p:attrName>
                                        </p:attrNameLst>
                                      </p:cBhvr>
                                      <p:to>
                                        <a:schemeClr val="bg1"/>
                                      </p:to>
                                    </p:animClr>
                                    <p:set>
                                      <p:cBhvr>
                                        <p:cTn id="88" dur="500" autoRev="1" fill="hold"/>
                                        <p:tgtEl>
                                          <p:spTgt spid="206039"/>
                                        </p:tgtEl>
                                        <p:attrNameLst>
                                          <p:attrName>fill.type</p:attrName>
                                        </p:attrNameLst>
                                      </p:cBhvr>
                                      <p:to>
                                        <p:strVal val="solid"/>
                                      </p:to>
                                    </p:set>
                                    <p:set>
                                      <p:cBhvr>
                                        <p:cTn id="89" dur="500" autoRev="1" fill="hold"/>
                                        <p:tgtEl>
                                          <p:spTgt spid="206039"/>
                                        </p:tgtEl>
                                        <p:attrNameLst>
                                          <p:attrName>fill.on</p:attrName>
                                        </p:attrNameLst>
                                      </p:cBhvr>
                                      <p:to>
                                        <p:strVal val="true"/>
                                      </p:to>
                                    </p:set>
                                  </p:childTnLst>
                                  <p:subTnLst>
                                    <p:set>
                                      <p:cBhvr override="childStyle">
                                        <p:cTn dur="1" fill="hold" display="0" masterRel="sameClick" afterEffect="1">
                                          <p:stCondLst>
                                            <p:cond evt="end" delay="0">
                                              <p:tn val="85"/>
                                            </p:cond>
                                          </p:stCondLst>
                                        </p:cTn>
                                        <p:tgtEl>
                                          <p:spTgt spid="206039"/>
                                        </p:tgtEl>
                                        <p:attrNameLst>
                                          <p:attrName>style.visibility</p:attrName>
                                        </p:attrNameLst>
                                      </p:cBhvr>
                                      <p:to>
                                        <p:strVal val="hidden"/>
                                      </p:to>
                                    </p:set>
                                  </p:subTnLst>
                                </p:cTn>
                              </p:par>
                              <p:par>
                                <p:cTn id="90" presetID="27" presetClass="emph" presetSubtype="0" repeatCount="indefinite" fill="hold" grpId="1" nodeType="withEffect">
                                  <p:stCondLst>
                                    <p:cond delay="5000"/>
                                  </p:stCondLst>
                                  <p:childTnLst>
                                    <p:animClr clrSpc="rgb" dir="cw">
                                      <p:cBhvr override="childStyle">
                                        <p:cTn id="91" dur="500" autoRev="1" fill="hold"/>
                                        <p:tgtEl>
                                          <p:spTgt spid="206040"/>
                                        </p:tgtEl>
                                        <p:attrNameLst>
                                          <p:attrName>style.color</p:attrName>
                                        </p:attrNameLst>
                                      </p:cBhvr>
                                      <p:to>
                                        <a:schemeClr val="bg1"/>
                                      </p:to>
                                    </p:animClr>
                                    <p:animClr clrSpc="rgb" dir="cw">
                                      <p:cBhvr>
                                        <p:cTn id="92" dur="500" autoRev="1" fill="hold"/>
                                        <p:tgtEl>
                                          <p:spTgt spid="206040"/>
                                        </p:tgtEl>
                                        <p:attrNameLst>
                                          <p:attrName>fillcolor</p:attrName>
                                        </p:attrNameLst>
                                      </p:cBhvr>
                                      <p:to>
                                        <a:schemeClr val="bg1"/>
                                      </p:to>
                                    </p:animClr>
                                    <p:set>
                                      <p:cBhvr>
                                        <p:cTn id="93" dur="500" autoRev="1" fill="hold"/>
                                        <p:tgtEl>
                                          <p:spTgt spid="206040"/>
                                        </p:tgtEl>
                                        <p:attrNameLst>
                                          <p:attrName>fill.type</p:attrName>
                                        </p:attrNameLst>
                                      </p:cBhvr>
                                      <p:to>
                                        <p:strVal val="solid"/>
                                      </p:to>
                                    </p:set>
                                    <p:set>
                                      <p:cBhvr>
                                        <p:cTn id="94" dur="500" autoRev="1" fill="hold"/>
                                        <p:tgtEl>
                                          <p:spTgt spid="206040"/>
                                        </p:tgtEl>
                                        <p:attrNameLst>
                                          <p:attrName>fill.on</p:attrName>
                                        </p:attrNameLst>
                                      </p:cBhvr>
                                      <p:to>
                                        <p:strVal val="true"/>
                                      </p:to>
                                    </p:set>
                                  </p:childTnLst>
                                  <p:subTnLst>
                                    <p:set>
                                      <p:cBhvr override="childStyle">
                                        <p:cTn dur="1" fill="hold" display="0" masterRel="sameClick" afterEffect="1">
                                          <p:stCondLst>
                                            <p:cond evt="end" delay="0">
                                              <p:tn val="90"/>
                                            </p:cond>
                                          </p:stCondLst>
                                        </p:cTn>
                                        <p:tgtEl>
                                          <p:spTgt spid="206040"/>
                                        </p:tgtEl>
                                        <p:attrNameLst>
                                          <p:attrName>style.visibility</p:attrName>
                                        </p:attrNameLst>
                                      </p:cBhvr>
                                      <p:to>
                                        <p:strVal val="hidden"/>
                                      </p:to>
                                    </p:set>
                                  </p:subTnLst>
                                </p:cTn>
                              </p:par>
                              <p:par>
                                <p:cTn id="95" presetID="27" presetClass="emph" presetSubtype="0" repeatCount="indefinite" fill="hold" grpId="1" nodeType="withEffect">
                                  <p:stCondLst>
                                    <p:cond delay="5100"/>
                                  </p:stCondLst>
                                  <p:childTnLst>
                                    <p:animClr clrSpc="rgb" dir="cw">
                                      <p:cBhvr override="childStyle">
                                        <p:cTn id="96" dur="500" autoRev="1" fill="hold"/>
                                        <p:tgtEl>
                                          <p:spTgt spid="206041"/>
                                        </p:tgtEl>
                                        <p:attrNameLst>
                                          <p:attrName>style.color</p:attrName>
                                        </p:attrNameLst>
                                      </p:cBhvr>
                                      <p:to>
                                        <a:schemeClr val="bg1"/>
                                      </p:to>
                                    </p:animClr>
                                    <p:animClr clrSpc="rgb" dir="cw">
                                      <p:cBhvr>
                                        <p:cTn id="97" dur="500" autoRev="1" fill="hold"/>
                                        <p:tgtEl>
                                          <p:spTgt spid="206041"/>
                                        </p:tgtEl>
                                        <p:attrNameLst>
                                          <p:attrName>fillcolor</p:attrName>
                                        </p:attrNameLst>
                                      </p:cBhvr>
                                      <p:to>
                                        <a:schemeClr val="bg1"/>
                                      </p:to>
                                    </p:animClr>
                                    <p:set>
                                      <p:cBhvr>
                                        <p:cTn id="98" dur="500" autoRev="1" fill="hold"/>
                                        <p:tgtEl>
                                          <p:spTgt spid="206041"/>
                                        </p:tgtEl>
                                        <p:attrNameLst>
                                          <p:attrName>fill.type</p:attrName>
                                        </p:attrNameLst>
                                      </p:cBhvr>
                                      <p:to>
                                        <p:strVal val="solid"/>
                                      </p:to>
                                    </p:set>
                                    <p:set>
                                      <p:cBhvr>
                                        <p:cTn id="99" dur="500" autoRev="1" fill="hold"/>
                                        <p:tgtEl>
                                          <p:spTgt spid="206041"/>
                                        </p:tgtEl>
                                        <p:attrNameLst>
                                          <p:attrName>fill.on</p:attrName>
                                        </p:attrNameLst>
                                      </p:cBhvr>
                                      <p:to>
                                        <p:strVal val="true"/>
                                      </p:to>
                                    </p:set>
                                  </p:childTnLst>
                                  <p:subTnLst>
                                    <p:set>
                                      <p:cBhvr override="childStyle">
                                        <p:cTn dur="1" fill="hold" display="0" masterRel="sameClick" afterEffect="1">
                                          <p:stCondLst>
                                            <p:cond evt="end" delay="0">
                                              <p:tn val="95"/>
                                            </p:cond>
                                          </p:stCondLst>
                                        </p:cTn>
                                        <p:tgtEl>
                                          <p:spTgt spid="206041"/>
                                        </p:tgtEl>
                                        <p:attrNameLst>
                                          <p:attrName>style.visibility</p:attrName>
                                        </p:attrNameLst>
                                      </p:cBhvr>
                                      <p:to>
                                        <p:strVal val="hidden"/>
                                      </p:to>
                                    </p:set>
                                  </p:sub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4000"/>
                                  </p:stCondLst>
                                  <p:childTnLst>
                                    <p:set>
                                      <p:cBhvr>
                                        <p:cTn id="103" dur="1" fill="hold">
                                          <p:stCondLst>
                                            <p:cond delay="0"/>
                                          </p:stCondLst>
                                        </p:cTn>
                                        <p:tgtEl>
                                          <p:spTgt spid="184"/>
                                        </p:tgtEl>
                                        <p:attrNameLst>
                                          <p:attrName>style.visibility</p:attrName>
                                        </p:attrNameLst>
                                      </p:cBhvr>
                                      <p:to>
                                        <p:strVal val="visible"/>
                                      </p:to>
                                    </p:set>
                                  </p:childTnLst>
                                </p:cTn>
                              </p:par>
                              <p:par>
                                <p:cTn id="104" presetID="1" presetClass="exit" presetSubtype="0" fill="hold" nodeType="withEffect">
                                  <p:stCondLst>
                                    <p:cond delay="4000"/>
                                  </p:stCondLst>
                                  <p:childTnLst>
                                    <p:set>
                                      <p:cBhvr>
                                        <p:cTn id="105" dur="1" fill="hold">
                                          <p:stCondLst>
                                            <p:cond delay="0"/>
                                          </p:stCondLst>
                                        </p:cTn>
                                        <p:tgtEl>
                                          <p:spTgt spid="2"/>
                                        </p:tgtEl>
                                        <p:attrNameLst>
                                          <p:attrName>style.visibility</p:attrName>
                                        </p:attrNameLst>
                                      </p:cBhvr>
                                      <p:to>
                                        <p:strVal val="hidden"/>
                                      </p:to>
                                    </p:set>
                                  </p:childTnLst>
                                </p:cTn>
                              </p:par>
                              <p:par>
                                <p:cTn id="106" presetID="63" presetClass="path" presetSubtype="0" fill="hold" nodeType="withEffect">
                                  <p:stCondLst>
                                    <p:cond delay="4000"/>
                                  </p:stCondLst>
                                  <p:childTnLst>
                                    <p:animMotion origin="layout" path="M -1.11111E-6 4.66805E-6 L 1.07761 4.66805E-6 " pathEditMode="relative" rAng="0" ptsTypes="AA">
                                      <p:cBhvr>
                                        <p:cTn id="107" dur="15000" fill="hold"/>
                                        <p:tgtEl>
                                          <p:spTgt spid="184"/>
                                        </p:tgtEl>
                                        <p:attrNameLst>
                                          <p:attrName>ppt_x</p:attrName>
                                          <p:attrName>ppt_y</p:attrName>
                                        </p:attrNameLst>
                                      </p:cBhvr>
                                      <p:rCtr x="539" y="0"/>
                                    </p:animMotion>
                                  </p:childTnLst>
                                </p:cTn>
                              </p:par>
                              <p:par>
                                <p:cTn id="108" presetID="22" presetClass="exit" presetSubtype="8" fill="hold" grpId="0" nodeType="withEffect">
                                  <p:stCondLst>
                                    <p:cond delay="4000"/>
                                  </p:stCondLst>
                                  <p:childTnLst>
                                    <p:animEffect transition="out" filter="wipe(left)">
                                      <p:cBhvr>
                                        <p:cTn id="109" dur="12000"/>
                                        <p:tgtEl>
                                          <p:spTgt spid="183"/>
                                        </p:tgtEl>
                                      </p:cBhvr>
                                    </p:animEffect>
                                    <p:set>
                                      <p:cBhvr>
                                        <p:cTn id="110" dur="1" fill="hold">
                                          <p:stCondLst>
                                            <p:cond delay="11999"/>
                                          </p:stCondLst>
                                        </p:cTn>
                                        <p:tgtEl>
                                          <p:spTgt spid="183"/>
                                        </p:tgtEl>
                                        <p:attrNameLst>
                                          <p:attrName>style.visibility</p:attrName>
                                        </p:attrNameLst>
                                      </p:cBhvr>
                                      <p:to>
                                        <p:strVal val="hidden"/>
                                      </p:to>
                                    </p:set>
                                  </p:childTnLst>
                                </p:cTn>
                              </p:par>
                              <p:par>
                                <p:cTn id="111" presetID="42" presetClass="path" presetSubtype="0" accel="50000" decel="50000" fill="hold" nodeType="withEffect">
                                  <p:stCondLst>
                                    <p:cond delay="4500"/>
                                  </p:stCondLst>
                                  <p:childTnLst>
                                    <p:animMotion origin="layout" path="M 0.00105 -0.04098 L 0.00053 4.44444E-6 " pathEditMode="relative" rAng="0" ptsTypes="AA">
                                      <p:cBhvr>
                                        <p:cTn id="112" dur="2000" fill="hold"/>
                                        <p:tgtEl>
                                          <p:spTgt spid="205835"/>
                                        </p:tgtEl>
                                        <p:attrNameLst>
                                          <p:attrName>ppt_x</p:attrName>
                                          <p:attrName>ppt_y</p:attrName>
                                        </p:attrNameLst>
                                      </p:cBhvr>
                                      <p:rCtr x="0" y="20"/>
                                    </p:animMotion>
                                  </p:childTnLst>
                                </p:cTn>
                              </p:par>
                              <p:par>
                                <p:cTn id="113" presetID="64" presetClass="path" presetSubtype="0" accel="50000" decel="50000" fill="hold" nodeType="withEffect">
                                  <p:stCondLst>
                                    <p:cond delay="4900"/>
                                  </p:stCondLst>
                                  <p:childTnLst>
                                    <p:animMotion origin="layout" path="M 3.33333E-6 0.03333 L 3.33333E-6 2.59259E-6 " pathEditMode="relative" rAng="0" ptsTypes="AA">
                                      <p:cBhvr>
                                        <p:cTn id="114" dur="2000" fill="hold"/>
                                        <p:tgtEl>
                                          <p:spTgt spid="205830"/>
                                        </p:tgtEl>
                                        <p:attrNameLst>
                                          <p:attrName>ppt_x</p:attrName>
                                          <p:attrName>ppt_y</p:attrName>
                                        </p:attrNameLst>
                                      </p:cBhvr>
                                      <p:rCtr x="0" y="-17"/>
                                    </p:animMotion>
                                  </p:childTnLst>
                                </p:cTn>
                              </p:par>
                              <p:par>
                                <p:cTn id="115" presetID="64" presetClass="path" presetSubtype="0" accel="50000" decel="50000" fill="hold" nodeType="withEffect">
                                  <p:stCondLst>
                                    <p:cond delay="5200"/>
                                  </p:stCondLst>
                                  <p:childTnLst>
                                    <p:animMotion origin="layout" path="M -0.00052 0.01528 L -0.00104 -2.59259E-6 " pathEditMode="relative" rAng="0" ptsTypes="AA">
                                      <p:cBhvr>
                                        <p:cTn id="116" dur="2000" fill="hold"/>
                                        <p:tgtEl>
                                          <p:spTgt spid="205929"/>
                                        </p:tgtEl>
                                        <p:attrNameLst>
                                          <p:attrName>ppt_x</p:attrName>
                                          <p:attrName>ppt_y</p:attrName>
                                        </p:attrNameLst>
                                      </p:cBhvr>
                                      <p:rCtr x="0" y="-8"/>
                                    </p:animMotion>
                                  </p:childTnLst>
                                </p:cTn>
                              </p:par>
                              <p:par>
                                <p:cTn id="117" presetID="64" presetClass="path" presetSubtype="0" accel="50000" decel="50000" fill="hold" nodeType="withEffect">
                                  <p:stCondLst>
                                    <p:cond delay="5200"/>
                                  </p:stCondLst>
                                  <p:childTnLst>
                                    <p:animMotion origin="layout" path="M 1.66667E-6 0.04445 L -0.00018 0.00093 " pathEditMode="relative" rAng="0" ptsTypes="AA">
                                      <p:cBhvr>
                                        <p:cTn id="118" dur="2000" fill="hold"/>
                                        <p:tgtEl>
                                          <p:spTgt spid="205943"/>
                                        </p:tgtEl>
                                        <p:attrNameLst>
                                          <p:attrName>ppt_x</p:attrName>
                                          <p:attrName>ppt_y</p:attrName>
                                        </p:attrNameLst>
                                      </p:cBhvr>
                                      <p:rCtr x="0" y="-22"/>
                                    </p:animMotion>
                                  </p:childTnLst>
                                </p:cTn>
                              </p:par>
                              <p:par>
                                <p:cTn id="119" presetID="42" presetClass="path" presetSubtype="0" accel="50000" decel="50000" fill="hold" nodeType="withEffect">
                                  <p:stCondLst>
                                    <p:cond delay="5400"/>
                                  </p:stCondLst>
                                  <p:childTnLst>
                                    <p:animMotion origin="layout" path="M -3.61111E-6 -0.0243 L -3.61111E-6 0.00417 " pathEditMode="relative" rAng="0" ptsTypes="AA">
                                      <p:cBhvr>
                                        <p:cTn id="120" dur="2000" fill="hold"/>
                                        <p:tgtEl>
                                          <p:spTgt spid="205928"/>
                                        </p:tgtEl>
                                        <p:attrNameLst>
                                          <p:attrName>ppt_x</p:attrName>
                                          <p:attrName>ppt_y</p:attrName>
                                        </p:attrNameLst>
                                      </p:cBhvr>
                                      <p:rCtr x="0" y="14"/>
                                    </p:animMotion>
                                  </p:childTnLst>
                                </p:cTn>
                              </p:par>
                              <p:par>
                                <p:cTn id="121" presetID="42" presetClass="path" presetSubtype="0" accel="50000" decel="50000" fill="hold" nodeType="withEffect">
                                  <p:stCondLst>
                                    <p:cond delay="5600"/>
                                  </p:stCondLst>
                                  <p:childTnLst>
                                    <p:animMotion origin="layout" path="M 5.55556E-7 -0.01412 L 5.55556E-7 0.0044 " pathEditMode="relative" rAng="0" ptsTypes="AA">
                                      <p:cBhvr>
                                        <p:cTn id="122" dur="2000" fill="hold"/>
                                        <p:tgtEl>
                                          <p:spTgt spid="205930"/>
                                        </p:tgtEl>
                                        <p:attrNameLst>
                                          <p:attrName>ppt_x</p:attrName>
                                          <p:attrName>ppt_y</p:attrName>
                                        </p:attrNameLst>
                                      </p:cBhvr>
                                      <p:rCtr x="0" y="9"/>
                                    </p:animMotion>
                                  </p:childTnLst>
                                </p:cTn>
                              </p:par>
                              <p:par>
                                <p:cTn id="123" presetID="42" presetClass="path" presetSubtype="0" accel="50000" decel="50000" fill="hold" nodeType="withEffect">
                                  <p:stCondLst>
                                    <p:cond delay="5800"/>
                                  </p:stCondLst>
                                  <p:childTnLst>
                                    <p:animMotion origin="layout" path="M 0.00105 -0.04098 L 0.00053 4.44444E-6 " pathEditMode="relative" rAng="0" ptsTypes="AA">
                                      <p:cBhvr>
                                        <p:cTn id="124" dur="2000" fill="hold"/>
                                        <p:tgtEl>
                                          <p:spTgt spid="205931"/>
                                        </p:tgtEl>
                                        <p:attrNameLst>
                                          <p:attrName>ppt_x</p:attrName>
                                          <p:attrName>ppt_y</p:attrName>
                                        </p:attrNameLst>
                                      </p:cBhvr>
                                      <p:rCtr x="0" y="20"/>
                                    </p:animMotion>
                                  </p:childTnLst>
                                </p:cTn>
                              </p:par>
                              <p:par>
                                <p:cTn id="125" presetID="64" presetClass="path" presetSubtype="0" accel="50000" decel="50000" fill="hold" nodeType="withEffect">
                                  <p:stCondLst>
                                    <p:cond delay="5800"/>
                                  </p:stCondLst>
                                  <p:childTnLst>
                                    <p:animMotion origin="layout" path="M 3.33333E-6 0.03333 L 3.33333E-6 2.59259E-6 " pathEditMode="relative" rAng="0" ptsTypes="AA">
                                      <p:cBhvr>
                                        <p:cTn id="126" dur="2000" fill="hold"/>
                                        <p:tgtEl>
                                          <p:spTgt spid="205933"/>
                                        </p:tgtEl>
                                        <p:attrNameLst>
                                          <p:attrName>ppt_x</p:attrName>
                                          <p:attrName>ppt_y</p:attrName>
                                        </p:attrNameLst>
                                      </p:cBhvr>
                                      <p:rCtr x="0" y="-17"/>
                                    </p:animMotion>
                                  </p:childTnLst>
                                </p:cTn>
                              </p:par>
                              <p:par>
                                <p:cTn id="127" presetID="42" presetClass="path" presetSubtype="0" accel="50000" decel="50000" fill="hold" nodeType="withEffect">
                                  <p:stCondLst>
                                    <p:cond delay="6000"/>
                                  </p:stCondLst>
                                  <p:childTnLst>
                                    <p:animMotion origin="layout" path="M -3.61111E-6 -0.0243 L -3.61111E-6 0.00417 " pathEditMode="relative" rAng="0" ptsTypes="AA">
                                      <p:cBhvr>
                                        <p:cTn id="128" dur="2000" fill="hold"/>
                                        <p:tgtEl>
                                          <p:spTgt spid="205932"/>
                                        </p:tgtEl>
                                        <p:attrNameLst>
                                          <p:attrName>ppt_x</p:attrName>
                                          <p:attrName>ppt_y</p:attrName>
                                        </p:attrNameLst>
                                      </p:cBhvr>
                                      <p:rCtr x="0" y="14"/>
                                    </p:animMotion>
                                  </p:childTnLst>
                                </p:cTn>
                              </p:par>
                              <p:par>
                                <p:cTn id="129" presetID="64" presetClass="path" presetSubtype="0" accel="50000" decel="50000" fill="hold" nodeType="withEffect">
                                  <p:stCondLst>
                                    <p:cond delay="6200"/>
                                  </p:stCondLst>
                                  <p:childTnLst>
                                    <p:animMotion origin="layout" path="M 3.33333E-6 0.03333 L 3.33333E-6 2.59259E-6 " pathEditMode="relative" rAng="0" ptsTypes="AA">
                                      <p:cBhvr>
                                        <p:cTn id="130" dur="2000" fill="hold"/>
                                        <p:tgtEl>
                                          <p:spTgt spid="205934"/>
                                        </p:tgtEl>
                                        <p:attrNameLst>
                                          <p:attrName>ppt_x</p:attrName>
                                          <p:attrName>ppt_y</p:attrName>
                                        </p:attrNameLst>
                                      </p:cBhvr>
                                      <p:rCtr x="0" y="-17"/>
                                    </p:animMotion>
                                  </p:childTnLst>
                                </p:cTn>
                              </p:par>
                              <p:par>
                                <p:cTn id="131" presetID="42" presetClass="path" presetSubtype="0" accel="50000" decel="50000" fill="hold" nodeType="withEffect">
                                  <p:stCondLst>
                                    <p:cond delay="6400"/>
                                  </p:stCondLst>
                                  <p:childTnLst>
                                    <p:animMotion origin="layout" path="M -1.38889E-6 -0.03217 L -1.38889E-6 0.00324 " pathEditMode="relative" rAng="0" ptsTypes="AA">
                                      <p:cBhvr>
                                        <p:cTn id="132" dur="2000" fill="hold"/>
                                        <p:tgtEl>
                                          <p:spTgt spid="205935"/>
                                        </p:tgtEl>
                                        <p:attrNameLst>
                                          <p:attrName>ppt_x</p:attrName>
                                          <p:attrName>ppt_y</p:attrName>
                                        </p:attrNameLst>
                                      </p:cBhvr>
                                      <p:rCtr x="0" y="18"/>
                                    </p:animMotion>
                                  </p:childTnLst>
                                </p:cTn>
                              </p:par>
                              <p:par>
                                <p:cTn id="133" presetID="42" presetClass="path" presetSubtype="0" accel="50000" decel="50000" fill="hold" nodeType="withEffect">
                                  <p:stCondLst>
                                    <p:cond delay="6600"/>
                                  </p:stCondLst>
                                  <p:childTnLst>
                                    <p:animMotion origin="layout" path="M 5.55556E-7 -0.01412 L 5.55556E-7 0.0044 " pathEditMode="relative" rAng="0" ptsTypes="AA">
                                      <p:cBhvr>
                                        <p:cTn id="134" dur="2000" fill="hold"/>
                                        <p:tgtEl>
                                          <p:spTgt spid="205937"/>
                                        </p:tgtEl>
                                        <p:attrNameLst>
                                          <p:attrName>ppt_x</p:attrName>
                                          <p:attrName>ppt_y</p:attrName>
                                        </p:attrNameLst>
                                      </p:cBhvr>
                                      <p:rCtr x="0" y="9"/>
                                    </p:animMotion>
                                  </p:childTnLst>
                                </p:cTn>
                              </p:par>
                              <p:par>
                                <p:cTn id="135" presetID="64" presetClass="path" presetSubtype="0" accel="50000" decel="50000" fill="hold" nodeType="withEffect">
                                  <p:stCondLst>
                                    <p:cond delay="6800"/>
                                  </p:stCondLst>
                                  <p:childTnLst>
                                    <p:animMotion origin="layout" path="M 2.22222E-6 0.02569 L 2.22222E-6 7.40741E-7 " pathEditMode="relative" rAng="0" ptsTypes="AA">
                                      <p:cBhvr>
                                        <p:cTn id="136" dur="2000" fill="hold"/>
                                        <p:tgtEl>
                                          <p:spTgt spid="205936"/>
                                        </p:tgtEl>
                                        <p:attrNameLst>
                                          <p:attrName>ppt_x</p:attrName>
                                          <p:attrName>ppt_y</p:attrName>
                                        </p:attrNameLst>
                                      </p:cBhvr>
                                      <p:rCtr x="0" y="-13"/>
                                    </p:animMotion>
                                  </p:childTnLst>
                                </p:cTn>
                              </p:par>
                              <p:par>
                                <p:cTn id="137" presetID="42" presetClass="path" presetSubtype="0" accel="50000" decel="50000" fill="hold" nodeType="withEffect">
                                  <p:stCondLst>
                                    <p:cond delay="7000"/>
                                  </p:stCondLst>
                                  <p:childTnLst>
                                    <p:animMotion origin="layout" path="M 0.00105 -0.04098 L 0.00053 4.44444E-6 " pathEditMode="relative" rAng="0" ptsTypes="AA">
                                      <p:cBhvr>
                                        <p:cTn id="138" dur="2000" fill="hold"/>
                                        <p:tgtEl>
                                          <p:spTgt spid="205938"/>
                                        </p:tgtEl>
                                        <p:attrNameLst>
                                          <p:attrName>ppt_x</p:attrName>
                                          <p:attrName>ppt_y</p:attrName>
                                        </p:attrNameLst>
                                      </p:cBhvr>
                                      <p:rCtr x="0" y="20"/>
                                    </p:animMotion>
                                  </p:childTnLst>
                                </p:cTn>
                              </p:par>
                              <p:par>
                                <p:cTn id="139" presetID="64" presetClass="path" presetSubtype="0" accel="50000" decel="50000" fill="hold" nodeType="withEffect">
                                  <p:stCondLst>
                                    <p:cond delay="7000"/>
                                  </p:stCondLst>
                                  <p:childTnLst>
                                    <p:animMotion origin="layout" path="M 1.66667E-6 0.04445 L -0.00018 0.00093 " pathEditMode="relative" rAng="0" ptsTypes="AA">
                                      <p:cBhvr>
                                        <p:cTn id="140" dur="2000" fill="hold"/>
                                        <p:tgtEl>
                                          <p:spTgt spid="205939"/>
                                        </p:tgtEl>
                                        <p:attrNameLst>
                                          <p:attrName>ppt_x</p:attrName>
                                          <p:attrName>ppt_y</p:attrName>
                                        </p:attrNameLst>
                                      </p:cBhvr>
                                      <p:rCtr x="0" y="-22"/>
                                    </p:animMotion>
                                  </p:childTnLst>
                                </p:cTn>
                              </p:par>
                              <p:par>
                                <p:cTn id="141" presetID="64" presetClass="path" presetSubtype="0" accel="50000" decel="50000" fill="hold" nodeType="withEffect">
                                  <p:stCondLst>
                                    <p:cond delay="7200"/>
                                  </p:stCondLst>
                                  <p:childTnLst>
                                    <p:animMotion origin="layout" path="M -0.00052 0.01528 L -0.00104 -2.59259E-6 " pathEditMode="relative" rAng="0" ptsTypes="AA">
                                      <p:cBhvr>
                                        <p:cTn id="142" dur="2000" fill="hold"/>
                                        <p:tgtEl>
                                          <p:spTgt spid="205940"/>
                                        </p:tgtEl>
                                        <p:attrNameLst>
                                          <p:attrName>ppt_x</p:attrName>
                                          <p:attrName>ppt_y</p:attrName>
                                        </p:attrNameLst>
                                      </p:cBhvr>
                                      <p:rCtr x="0" y="-8"/>
                                    </p:animMotion>
                                  </p:childTnLst>
                                </p:cTn>
                              </p:par>
                              <p:par>
                                <p:cTn id="143" presetID="42" presetClass="path" presetSubtype="0" accel="50000" decel="50000" fill="hold" nodeType="withEffect">
                                  <p:stCondLst>
                                    <p:cond delay="7400"/>
                                  </p:stCondLst>
                                  <p:childTnLst>
                                    <p:animMotion origin="layout" path="M -1.38889E-6 -0.03217 L -1.38889E-6 0.00324 " pathEditMode="relative" rAng="0" ptsTypes="AA">
                                      <p:cBhvr>
                                        <p:cTn id="144" dur="2000" fill="hold"/>
                                        <p:tgtEl>
                                          <p:spTgt spid="205941"/>
                                        </p:tgtEl>
                                        <p:attrNameLst>
                                          <p:attrName>ppt_x</p:attrName>
                                          <p:attrName>ppt_y</p:attrName>
                                        </p:attrNameLst>
                                      </p:cBhvr>
                                      <p:rCtr x="0" y="18"/>
                                    </p:animMotion>
                                  </p:childTnLst>
                                </p:cTn>
                              </p:par>
                              <p:par>
                                <p:cTn id="145" presetID="64" presetClass="path" presetSubtype="0" accel="50000" decel="50000" fill="hold" nodeType="withEffect">
                                  <p:stCondLst>
                                    <p:cond delay="7400"/>
                                  </p:stCondLst>
                                  <p:childTnLst>
                                    <p:animMotion origin="layout" path="M 8.33333E-7 0.03935 L 0.00017 0.00093 " pathEditMode="relative" rAng="0" ptsTypes="AA">
                                      <p:cBhvr>
                                        <p:cTn id="146" dur="2000" fill="hold"/>
                                        <p:tgtEl>
                                          <p:spTgt spid="205942"/>
                                        </p:tgtEl>
                                        <p:attrNameLst>
                                          <p:attrName>ppt_x</p:attrName>
                                          <p:attrName>ppt_y</p:attrName>
                                        </p:attrNameLst>
                                      </p:cBhvr>
                                      <p:rCtr x="0" y="-19"/>
                                    </p:animMotion>
                                  </p:childTnLst>
                                </p:cTn>
                              </p:par>
                              <p:par>
                                <p:cTn id="147" presetID="42" presetClass="path" presetSubtype="0" accel="50000" decel="50000" fill="hold" nodeType="withEffect">
                                  <p:stCondLst>
                                    <p:cond delay="7600"/>
                                  </p:stCondLst>
                                  <p:childTnLst>
                                    <p:animMotion origin="layout" path="M 5.55556E-7 -0.01412 L 5.55556E-7 0.0044 " pathEditMode="relative" rAng="0" ptsTypes="AA">
                                      <p:cBhvr>
                                        <p:cTn id="148" dur="2000" fill="hold"/>
                                        <p:tgtEl>
                                          <p:spTgt spid="205944"/>
                                        </p:tgtEl>
                                        <p:attrNameLst>
                                          <p:attrName>ppt_x</p:attrName>
                                          <p:attrName>ppt_y</p:attrName>
                                        </p:attrNameLst>
                                      </p:cBhvr>
                                      <p:rCtr x="0" y="9"/>
                                    </p:animMotion>
                                  </p:childTnLst>
                                </p:cTn>
                              </p:par>
                              <p:par>
                                <p:cTn id="149" presetID="42" presetClass="path" presetSubtype="0" accel="50000" decel="50000" fill="hold" nodeType="withEffect">
                                  <p:stCondLst>
                                    <p:cond delay="7700"/>
                                  </p:stCondLst>
                                  <p:childTnLst>
                                    <p:animMotion origin="layout" path="M 0.00105 -0.04098 L 0.00053 4.44444E-6 " pathEditMode="relative" rAng="0" ptsTypes="AA">
                                      <p:cBhvr>
                                        <p:cTn id="150" dur="2000" fill="hold"/>
                                        <p:tgtEl>
                                          <p:spTgt spid="205945"/>
                                        </p:tgtEl>
                                        <p:attrNameLst>
                                          <p:attrName>ppt_x</p:attrName>
                                          <p:attrName>ppt_y</p:attrName>
                                        </p:attrNameLst>
                                      </p:cBhvr>
                                      <p:rCtr x="0" y="20"/>
                                    </p:animMotion>
                                  </p:childTnLst>
                                </p:cTn>
                              </p:par>
                              <p:par>
                                <p:cTn id="151" presetID="64" presetClass="path" presetSubtype="0" accel="50000" decel="50000" fill="hold" nodeType="withEffect">
                                  <p:stCondLst>
                                    <p:cond delay="8000"/>
                                  </p:stCondLst>
                                  <p:childTnLst>
                                    <p:animMotion origin="layout" path="M 2.22222E-6 0.02569 L 2.22222E-6 7.40741E-7 " pathEditMode="relative" rAng="0" ptsTypes="AA">
                                      <p:cBhvr>
                                        <p:cTn id="152" dur="2000" fill="hold"/>
                                        <p:tgtEl>
                                          <p:spTgt spid="205946"/>
                                        </p:tgtEl>
                                        <p:attrNameLst>
                                          <p:attrName>ppt_x</p:attrName>
                                          <p:attrName>ppt_y</p:attrName>
                                        </p:attrNameLst>
                                      </p:cBhvr>
                                      <p:rCtr x="0" y="-13"/>
                                    </p:animMotion>
                                  </p:childTnLst>
                                </p:cTn>
                              </p:par>
                              <p:par>
                                <p:cTn id="153" presetID="42" presetClass="path" presetSubtype="0" accel="50000" decel="50000" fill="hold" nodeType="withEffect">
                                  <p:stCondLst>
                                    <p:cond delay="8200"/>
                                  </p:stCondLst>
                                  <p:childTnLst>
                                    <p:animMotion origin="layout" path="M -3.61111E-6 -0.0243 L -3.61111E-6 0.00417 " pathEditMode="relative" rAng="0" ptsTypes="AA">
                                      <p:cBhvr>
                                        <p:cTn id="154" dur="2000" fill="hold"/>
                                        <p:tgtEl>
                                          <p:spTgt spid="205947"/>
                                        </p:tgtEl>
                                        <p:attrNameLst>
                                          <p:attrName>ppt_x</p:attrName>
                                          <p:attrName>ppt_y</p:attrName>
                                        </p:attrNameLst>
                                      </p:cBhvr>
                                      <p:rCtr x="0" y="14"/>
                                    </p:animMotion>
                                  </p:childTnLst>
                                </p:cTn>
                              </p:par>
                              <p:par>
                                <p:cTn id="155" presetID="64" presetClass="path" presetSubtype="0" accel="50000" decel="50000" fill="hold" nodeType="withEffect">
                                  <p:stCondLst>
                                    <p:cond delay="8200"/>
                                  </p:stCondLst>
                                  <p:childTnLst>
                                    <p:animMotion origin="layout" path="M 1.66667E-6 0.04445 L -0.00018 0.00093 " pathEditMode="relative" rAng="0" ptsTypes="AA">
                                      <p:cBhvr>
                                        <p:cTn id="156" dur="2000" fill="hold"/>
                                        <p:tgtEl>
                                          <p:spTgt spid="205949"/>
                                        </p:tgtEl>
                                        <p:attrNameLst>
                                          <p:attrName>ppt_x</p:attrName>
                                          <p:attrName>ppt_y</p:attrName>
                                        </p:attrNameLst>
                                      </p:cBhvr>
                                      <p:rCtr x="0" y="-22"/>
                                    </p:animMotion>
                                  </p:childTnLst>
                                </p:cTn>
                              </p:par>
                              <p:par>
                                <p:cTn id="157" presetID="64" presetClass="path" presetSubtype="0" accel="50000" decel="50000" fill="hold" nodeType="withEffect">
                                  <p:stCondLst>
                                    <p:cond delay="8700"/>
                                  </p:stCondLst>
                                  <p:childTnLst>
                                    <p:animMotion origin="layout" path="M -0.00052 0.01528 L -0.00104 -2.59259E-6 " pathEditMode="relative" rAng="0" ptsTypes="AA">
                                      <p:cBhvr>
                                        <p:cTn id="158" dur="2000" fill="hold"/>
                                        <p:tgtEl>
                                          <p:spTgt spid="205948"/>
                                        </p:tgtEl>
                                        <p:attrNameLst>
                                          <p:attrName>ppt_x</p:attrName>
                                          <p:attrName>ppt_y</p:attrName>
                                        </p:attrNameLst>
                                      </p:cBhvr>
                                      <p:rCtr x="0" y="-8"/>
                                    </p:animMotion>
                                  </p:childTnLst>
                                </p:cTn>
                              </p:par>
                              <p:par>
                                <p:cTn id="159" presetID="42" presetClass="path" presetSubtype="0" accel="50000" decel="50000" fill="hold" nodeType="withEffect">
                                  <p:stCondLst>
                                    <p:cond delay="9100"/>
                                  </p:stCondLst>
                                  <p:childTnLst>
                                    <p:animMotion origin="layout" path="M -1.11111E-6 1.85185E-6 L -1.11111E-6 0.04444 " pathEditMode="relative" rAng="0" ptsTypes="AA">
                                      <p:cBhvr>
                                        <p:cTn id="160" dur="2000" fill="hold"/>
                                        <p:tgtEl>
                                          <p:spTgt spid="205980"/>
                                        </p:tgtEl>
                                        <p:attrNameLst>
                                          <p:attrName>ppt_x</p:attrName>
                                          <p:attrName>ppt_y</p:attrName>
                                        </p:attrNameLst>
                                      </p:cBhvr>
                                      <p:rCtr x="0" y="22"/>
                                    </p:animMotion>
                                  </p:childTnLst>
                                </p:cTn>
                              </p:par>
                              <p:par>
                                <p:cTn id="161" presetID="42" presetClass="path" presetSubtype="0" accel="50000" decel="50000" fill="hold" nodeType="withEffect">
                                  <p:stCondLst>
                                    <p:cond delay="9100"/>
                                  </p:stCondLst>
                                  <p:childTnLst>
                                    <p:animMotion origin="layout" path="M -2.5E-6 1.85185E-6 L -0.00052 0.01528 " pathEditMode="relative" rAng="0" ptsTypes="AA">
                                      <p:cBhvr>
                                        <p:cTn id="162" dur="2000" fill="hold"/>
                                        <p:tgtEl>
                                          <p:spTgt spid="205979"/>
                                        </p:tgtEl>
                                        <p:attrNameLst>
                                          <p:attrName>ppt_x</p:attrName>
                                          <p:attrName>ppt_y</p:attrName>
                                        </p:attrNameLst>
                                      </p:cBhvr>
                                      <p:rCtr x="0" y="8"/>
                                    </p:animMotion>
                                  </p:childTnLst>
                                </p:cTn>
                              </p:par>
                              <p:par>
                                <p:cTn id="163" presetID="64" presetClass="path" presetSubtype="0" fill="hold" nodeType="withEffect">
                                  <p:stCondLst>
                                    <p:cond delay="9100"/>
                                  </p:stCondLst>
                                  <p:childTnLst>
                                    <p:animMotion origin="layout" path="M 5E-6 3.7037E-7 L 0.00105 -0.04097 " pathEditMode="relative" rAng="0" ptsTypes="AA">
                                      <p:cBhvr>
                                        <p:cTn id="164" dur="2000" fill="hold"/>
                                        <p:tgtEl>
                                          <p:spTgt spid="205986"/>
                                        </p:tgtEl>
                                        <p:attrNameLst>
                                          <p:attrName>ppt_x</p:attrName>
                                          <p:attrName>ppt_y</p:attrName>
                                        </p:attrNameLst>
                                      </p:cBhvr>
                                      <p:rCtr x="1" y="-21"/>
                                    </p:animMotion>
                                  </p:childTnLst>
                                </p:cTn>
                              </p:par>
                              <p:par>
                                <p:cTn id="165" presetID="42" presetClass="path" presetSubtype="0" accel="50000" decel="50000" fill="hold" nodeType="withEffect">
                                  <p:stCondLst>
                                    <p:cond delay="9300"/>
                                  </p:stCondLst>
                                  <p:childTnLst>
                                    <p:animMotion origin="layout" path="M 4.16667E-6 4.44444E-6 L 4.16667E-6 0.03333 " pathEditMode="relative" rAng="0" ptsTypes="AA">
                                      <p:cBhvr>
                                        <p:cTn id="166" dur="2000" fill="hold"/>
                                        <p:tgtEl>
                                          <p:spTgt spid="205981"/>
                                        </p:tgtEl>
                                        <p:attrNameLst>
                                          <p:attrName>ppt_x</p:attrName>
                                          <p:attrName>ppt_y</p:attrName>
                                        </p:attrNameLst>
                                      </p:cBhvr>
                                      <p:rCtr x="0" y="17"/>
                                    </p:animMotion>
                                  </p:childTnLst>
                                </p:cTn>
                              </p:par>
                              <p:par>
                                <p:cTn id="167" presetID="42" presetClass="path" presetSubtype="0" accel="50000" decel="50000" fill="hold" nodeType="withEffect">
                                  <p:stCondLst>
                                    <p:cond delay="9500"/>
                                  </p:stCondLst>
                                  <p:childTnLst>
                                    <p:animMotion origin="layout" path="M -2.5E-6 1.85185E-6 L -0.00052 0.01528 " pathEditMode="relative" rAng="0" ptsTypes="AA">
                                      <p:cBhvr>
                                        <p:cTn id="168" dur="2000" fill="hold"/>
                                        <p:tgtEl>
                                          <p:spTgt spid="205990"/>
                                        </p:tgtEl>
                                        <p:attrNameLst>
                                          <p:attrName>ppt_x</p:attrName>
                                          <p:attrName>ppt_y</p:attrName>
                                        </p:attrNameLst>
                                      </p:cBhvr>
                                      <p:rCtr x="0" y="8"/>
                                    </p:animMotion>
                                  </p:childTnLst>
                                </p:cTn>
                              </p:par>
                              <p:par>
                                <p:cTn id="169" presetID="64" presetClass="path" presetSubtype="0" fill="hold" nodeType="withEffect">
                                  <p:stCondLst>
                                    <p:cond delay="9700"/>
                                  </p:stCondLst>
                                  <p:childTnLst>
                                    <p:animMotion origin="layout" path="M -3.61111E-6 4.07407E-6 L -3.61111E-6 -0.02431 " pathEditMode="relative" rAng="0" ptsTypes="AA">
                                      <p:cBhvr>
                                        <p:cTn id="170" dur="2000" fill="hold"/>
                                        <p:tgtEl>
                                          <p:spTgt spid="205989"/>
                                        </p:tgtEl>
                                        <p:attrNameLst>
                                          <p:attrName>ppt_x</p:attrName>
                                          <p:attrName>ppt_y</p:attrName>
                                        </p:attrNameLst>
                                      </p:cBhvr>
                                      <p:rCtr x="0" y="-12"/>
                                    </p:animMotion>
                                  </p:childTnLst>
                                </p:cTn>
                              </p:par>
                              <p:par>
                                <p:cTn id="171" presetID="42" presetClass="path" presetSubtype="0" accel="50000" decel="50000" fill="hold" nodeType="withEffect">
                                  <p:stCondLst>
                                    <p:cond delay="9700"/>
                                  </p:stCondLst>
                                  <p:childTnLst>
                                    <p:animMotion origin="layout" path="M -3.61111E-6 -1.11022E-16 L -3.61111E-6 0.04444 " pathEditMode="relative" rAng="0" ptsTypes="AA">
                                      <p:cBhvr>
                                        <p:cTn id="172" dur="2000" fill="hold"/>
                                        <p:tgtEl>
                                          <p:spTgt spid="206004"/>
                                        </p:tgtEl>
                                        <p:attrNameLst>
                                          <p:attrName>ppt_x</p:attrName>
                                          <p:attrName>ppt_y</p:attrName>
                                        </p:attrNameLst>
                                      </p:cBhvr>
                                      <p:rCtr x="0" y="22"/>
                                    </p:animMotion>
                                  </p:childTnLst>
                                </p:cTn>
                              </p:par>
                              <p:par>
                                <p:cTn id="173" presetID="64" presetClass="path" presetSubtype="0" fill="hold" nodeType="withEffect">
                                  <p:stCondLst>
                                    <p:cond delay="9900"/>
                                  </p:stCondLst>
                                  <p:childTnLst>
                                    <p:animMotion origin="layout" path="M -2.22222E-6 -4.81481E-6 L -2.22222E-6 -0.01412 " pathEditMode="relative" rAng="0" ptsTypes="AA">
                                      <p:cBhvr>
                                        <p:cTn id="174" dur="2000" fill="hold"/>
                                        <p:tgtEl>
                                          <p:spTgt spid="205991"/>
                                        </p:tgtEl>
                                        <p:attrNameLst>
                                          <p:attrName>ppt_x</p:attrName>
                                          <p:attrName>ppt_y</p:attrName>
                                        </p:attrNameLst>
                                      </p:cBhvr>
                                      <p:rCtr x="0" y="-7"/>
                                    </p:animMotion>
                                  </p:childTnLst>
                                </p:cTn>
                              </p:par>
                              <p:par>
                                <p:cTn id="175" presetID="64" presetClass="path" presetSubtype="0" fill="hold" nodeType="withEffect">
                                  <p:stCondLst>
                                    <p:cond delay="10100"/>
                                  </p:stCondLst>
                                  <p:childTnLst>
                                    <p:animMotion origin="layout" path="M 5E-6 3.7037E-7 L 0.00105 -0.04097 " pathEditMode="relative" rAng="0" ptsTypes="AA">
                                      <p:cBhvr>
                                        <p:cTn id="176" dur="2000" fill="hold"/>
                                        <p:tgtEl>
                                          <p:spTgt spid="205992"/>
                                        </p:tgtEl>
                                        <p:attrNameLst>
                                          <p:attrName>ppt_x</p:attrName>
                                          <p:attrName>ppt_y</p:attrName>
                                        </p:attrNameLst>
                                      </p:cBhvr>
                                      <p:rCtr x="1" y="-21"/>
                                    </p:animMotion>
                                  </p:childTnLst>
                                </p:cTn>
                              </p:par>
                              <p:par>
                                <p:cTn id="177" presetID="42" presetClass="path" presetSubtype="0" accel="50000" decel="50000" fill="hold" nodeType="withEffect">
                                  <p:stCondLst>
                                    <p:cond delay="10100"/>
                                  </p:stCondLst>
                                  <p:childTnLst>
                                    <p:animMotion origin="layout" path="M 4.16667E-6 4.44444E-6 L 4.16667E-6 0.03333 " pathEditMode="relative" rAng="0" ptsTypes="AA">
                                      <p:cBhvr>
                                        <p:cTn id="178" dur="2000" fill="hold"/>
                                        <p:tgtEl>
                                          <p:spTgt spid="205994"/>
                                        </p:tgtEl>
                                        <p:attrNameLst>
                                          <p:attrName>ppt_x</p:attrName>
                                          <p:attrName>ppt_y</p:attrName>
                                        </p:attrNameLst>
                                      </p:cBhvr>
                                      <p:rCtr x="0" y="17"/>
                                    </p:animMotion>
                                  </p:childTnLst>
                                </p:cTn>
                              </p:par>
                              <p:par>
                                <p:cTn id="179" presetID="64" presetClass="path" presetSubtype="0" fill="hold" nodeType="withEffect">
                                  <p:stCondLst>
                                    <p:cond delay="10300"/>
                                  </p:stCondLst>
                                  <p:childTnLst>
                                    <p:animMotion origin="layout" path="M -3.61111E-6 4.07407E-6 L -3.61111E-6 -0.02431 " pathEditMode="relative" rAng="0" ptsTypes="AA">
                                      <p:cBhvr>
                                        <p:cTn id="180" dur="2000" fill="hold"/>
                                        <p:tgtEl>
                                          <p:spTgt spid="205993"/>
                                        </p:tgtEl>
                                        <p:attrNameLst>
                                          <p:attrName>ppt_x</p:attrName>
                                          <p:attrName>ppt_y</p:attrName>
                                        </p:attrNameLst>
                                      </p:cBhvr>
                                      <p:rCtr x="0" y="-12"/>
                                    </p:animMotion>
                                  </p:childTnLst>
                                </p:cTn>
                              </p:par>
                              <p:par>
                                <p:cTn id="181" presetID="42" presetClass="path" presetSubtype="0" accel="50000" decel="50000" fill="hold" nodeType="withEffect">
                                  <p:stCondLst>
                                    <p:cond delay="10500"/>
                                  </p:stCondLst>
                                  <p:childTnLst>
                                    <p:animMotion origin="layout" path="M 4.16667E-6 4.44444E-6 L 4.16667E-6 0.03333 " pathEditMode="relative" rAng="0" ptsTypes="AA">
                                      <p:cBhvr>
                                        <p:cTn id="182" dur="2000" fill="hold"/>
                                        <p:tgtEl>
                                          <p:spTgt spid="205995"/>
                                        </p:tgtEl>
                                        <p:attrNameLst>
                                          <p:attrName>ppt_x</p:attrName>
                                          <p:attrName>ppt_y</p:attrName>
                                        </p:attrNameLst>
                                      </p:cBhvr>
                                      <p:rCtr x="0" y="17"/>
                                    </p:animMotion>
                                  </p:childTnLst>
                                </p:cTn>
                              </p:par>
                              <p:par>
                                <p:cTn id="183" presetID="64" presetClass="path" presetSubtype="0" fill="hold" nodeType="withEffect">
                                  <p:stCondLst>
                                    <p:cond delay="10700"/>
                                  </p:stCondLst>
                                  <p:childTnLst>
                                    <p:animMotion origin="layout" path="M -1.38889E-6 3.7037E-7 L -1.38889E-6 -0.03218 " pathEditMode="relative" rAng="0" ptsTypes="AA">
                                      <p:cBhvr>
                                        <p:cTn id="184" dur="2000" fill="hold"/>
                                        <p:tgtEl>
                                          <p:spTgt spid="205996"/>
                                        </p:tgtEl>
                                        <p:attrNameLst>
                                          <p:attrName>ppt_x</p:attrName>
                                          <p:attrName>ppt_y</p:attrName>
                                        </p:attrNameLst>
                                      </p:cBhvr>
                                      <p:rCtr x="0" y="-16"/>
                                    </p:animMotion>
                                  </p:childTnLst>
                                </p:cTn>
                              </p:par>
                              <p:par>
                                <p:cTn id="185" presetID="64" presetClass="path" presetSubtype="0" fill="hold" nodeType="withEffect">
                                  <p:stCondLst>
                                    <p:cond delay="10900"/>
                                  </p:stCondLst>
                                  <p:childTnLst>
                                    <p:animMotion origin="layout" path="M -2.22222E-6 -4.81481E-6 L -2.22222E-6 -0.01412 " pathEditMode="relative" rAng="0" ptsTypes="AA">
                                      <p:cBhvr>
                                        <p:cTn id="186" dur="2000" fill="hold"/>
                                        <p:tgtEl>
                                          <p:spTgt spid="205998"/>
                                        </p:tgtEl>
                                        <p:attrNameLst>
                                          <p:attrName>ppt_x</p:attrName>
                                          <p:attrName>ppt_y</p:attrName>
                                        </p:attrNameLst>
                                      </p:cBhvr>
                                      <p:rCtr x="0" y="-7"/>
                                    </p:animMotion>
                                  </p:childTnLst>
                                </p:cTn>
                              </p:par>
                              <p:par>
                                <p:cTn id="187" presetID="42" presetClass="path" presetSubtype="0" accel="50000" decel="50000" fill="hold" nodeType="withEffect">
                                  <p:stCondLst>
                                    <p:cond delay="11100"/>
                                  </p:stCondLst>
                                  <p:childTnLst>
                                    <p:animMotion origin="layout" path="M 5E-6 -2.59259E-6 L 5E-6 0.0257 " pathEditMode="relative" rAng="0" ptsTypes="AA">
                                      <p:cBhvr>
                                        <p:cTn id="188" dur="2000" fill="hold"/>
                                        <p:tgtEl>
                                          <p:spTgt spid="205997"/>
                                        </p:tgtEl>
                                        <p:attrNameLst>
                                          <p:attrName>ppt_x</p:attrName>
                                          <p:attrName>ppt_y</p:attrName>
                                        </p:attrNameLst>
                                      </p:cBhvr>
                                      <p:rCtr x="0" y="13"/>
                                    </p:animMotion>
                                  </p:childTnLst>
                                </p:cTn>
                              </p:par>
                              <p:par>
                                <p:cTn id="189" presetID="64" presetClass="path" presetSubtype="0" fill="hold" nodeType="withEffect">
                                  <p:stCondLst>
                                    <p:cond delay="11300"/>
                                  </p:stCondLst>
                                  <p:childTnLst>
                                    <p:animMotion origin="layout" path="M 5E-6 3.7037E-7 L 0.00105 -0.04097 " pathEditMode="relative" rAng="0" ptsTypes="AA">
                                      <p:cBhvr>
                                        <p:cTn id="190" dur="2000" fill="hold"/>
                                        <p:tgtEl>
                                          <p:spTgt spid="205999"/>
                                        </p:tgtEl>
                                        <p:attrNameLst>
                                          <p:attrName>ppt_x</p:attrName>
                                          <p:attrName>ppt_y</p:attrName>
                                        </p:attrNameLst>
                                      </p:cBhvr>
                                      <p:rCtr x="1" y="-21"/>
                                    </p:animMotion>
                                  </p:childTnLst>
                                </p:cTn>
                              </p:par>
                              <p:par>
                                <p:cTn id="191" presetID="42" presetClass="path" presetSubtype="0" accel="50000" decel="50000" fill="hold" nodeType="withEffect">
                                  <p:stCondLst>
                                    <p:cond delay="11500"/>
                                  </p:stCondLst>
                                  <p:childTnLst>
                                    <p:animMotion origin="layout" path="M -1.11111E-6 1.85185E-6 L -1.11111E-6 0.04444 " pathEditMode="relative" rAng="0" ptsTypes="AA">
                                      <p:cBhvr>
                                        <p:cTn id="192" dur="2000" fill="hold"/>
                                        <p:tgtEl>
                                          <p:spTgt spid="206000"/>
                                        </p:tgtEl>
                                        <p:attrNameLst>
                                          <p:attrName>ppt_x</p:attrName>
                                          <p:attrName>ppt_y</p:attrName>
                                        </p:attrNameLst>
                                      </p:cBhvr>
                                      <p:rCtr x="0" y="22"/>
                                    </p:animMotion>
                                  </p:childTnLst>
                                </p:cTn>
                              </p:par>
                              <p:par>
                                <p:cTn id="193" presetID="42" presetClass="path" presetSubtype="0" accel="50000" decel="50000" fill="hold" nodeType="withEffect">
                                  <p:stCondLst>
                                    <p:cond delay="11700"/>
                                  </p:stCondLst>
                                  <p:childTnLst>
                                    <p:animMotion origin="layout" path="M -2.5E-6 1.85185E-6 L -0.00052 0.01528 " pathEditMode="relative" rAng="0" ptsTypes="AA">
                                      <p:cBhvr>
                                        <p:cTn id="194" dur="2000" fill="hold"/>
                                        <p:tgtEl>
                                          <p:spTgt spid="206001"/>
                                        </p:tgtEl>
                                        <p:attrNameLst>
                                          <p:attrName>ppt_x</p:attrName>
                                          <p:attrName>ppt_y</p:attrName>
                                        </p:attrNameLst>
                                      </p:cBhvr>
                                      <p:rCtr x="0" y="8"/>
                                    </p:animMotion>
                                  </p:childTnLst>
                                </p:cTn>
                              </p:par>
                              <p:par>
                                <p:cTn id="195" presetID="64" presetClass="path" presetSubtype="0" fill="hold" nodeType="withEffect">
                                  <p:stCondLst>
                                    <p:cond delay="11900"/>
                                  </p:stCondLst>
                                  <p:childTnLst>
                                    <p:animMotion origin="layout" path="M -1.38889E-6 3.7037E-7 L -1.38889E-6 -0.03218 " pathEditMode="relative" rAng="0" ptsTypes="AA">
                                      <p:cBhvr>
                                        <p:cTn id="196" dur="2000" fill="hold"/>
                                        <p:tgtEl>
                                          <p:spTgt spid="206002"/>
                                        </p:tgtEl>
                                        <p:attrNameLst>
                                          <p:attrName>ppt_x</p:attrName>
                                          <p:attrName>ppt_y</p:attrName>
                                        </p:attrNameLst>
                                      </p:cBhvr>
                                      <p:rCtr x="0" y="-16"/>
                                    </p:animMotion>
                                  </p:childTnLst>
                                </p:cTn>
                              </p:par>
                              <p:par>
                                <p:cTn id="197" presetID="42" presetClass="path" presetSubtype="0" accel="50000" decel="50000" fill="hold" nodeType="withEffect">
                                  <p:stCondLst>
                                    <p:cond delay="12100"/>
                                  </p:stCondLst>
                                  <p:childTnLst>
                                    <p:animMotion origin="layout" path="M -2.77778E-6 2.22222E-6 L -2.77778E-6 0.03935 " pathEditMode="relative" rAng="0" ptsTypes="AA">
                                      <p:cBhvr>
                                        <p:cTn id="198" dur="2000" fill="hold"/>
                                        <p:tgtEl>
                                          <p:spTgt spid="206003"/>
                                        </p:tgtEl>
                                        <p:attrNameLst>
                                          <p:attrName>ppt_x</p:attrName>
                                          <p:attrName>ppt_y</p:attrName>
                                        </p:attrNameLst>
                                      </p:cBhvr>
                                      <p:rCtr x="0" y="20"/>
                                    </p:animMotion>
                                  </p:childTnLst>
                                </p:cTn>
                              </p:par>
                              <p:par>
                                <p:cTn id="199" presetID="64" presetClass="path" presetSubtype="0" fill="hold" nodeType="withEffect">
                                  <p:stCondLst>
                                    <p:cond delay="12200"/>
                                  </p:stCondLst>
                                  <p:childTnLst>
                                    <p:animMotion origin="layout" path="M -2.22222E-6 -4.81481E-6 L -2.22222E-6 -0.01412 " pathEditMode="relative" rAng="0" ptsTypes="AA">
                                      <p:cBhvr>
                                        <p:cTn id="200" dur="2000" fill="hold"/>
                                        <p:tgtEl>
                                          <p:spTgt spid="206005"/>
                                        </p:tgtEl>
                                        <p:attrNameLst>
                                          <p:attrName>ppt_x</p:attrName>
                                          <p:attrName>ppt_y</p:attrName>
                                        </p:attrNameLst>
                                      </p:cBhvr>
                                      <p:rCtr x="0" y="-7"/>
                                    </p:animMotion>
                                  </p:childTnLst>
                                </p:cTn>
                              </p:par>
                              <p:par>
                                <p:cTn id="201" presetID="64" presetClass="path" presetSubtype="0" fill="hold" nodeType="withEffect">
                                  <p:stCondLst>
                                    <p:cond delay="12500"/>
                                  </p:stCondLst>
                                  <p:childTnLst>
                                    <p:animMotion origin="layout" path="M 5E-6 3.7037E-7 L 0.00105 -0.04097 " pathEditMode="relative" rAng="0" ptsTypes="AA">
                                      <p:cBhvr>
                                        <p:cTn id="202" dur="2000" fill="hold"/>
                                        <p:tgtEl>
                                          <p:spTgt spid="206006"/>
                                        </p:tgtEl>
                                        <p:attrNameLst>
                                          <p:attrName>ppt_x</p:attrName>
                                          <p:attrName>ppt_y</p:attrName>
                                        </p:attrNameLst>
                                      </p:cBhvr>
                                      <p:rCtr x="1" y="-21"/>
                                    </p:animMotion>
                                  </p:childTnLst>
                                </p:cTn>
                              </p:par>
                              <p:par>
                                <p:cTn id="203" presetID="42" presetClass="path" presetSubtype="0" accel="50000" decel="50000" fill="hold" nodeType="withEffect">
                                  <p:stCondLst>
                                    <p:cond delay="12700"/>
                                  </p:stCondLst>
                                  <p:childTnLst>
                                    <p:animMotion origin="layout" path="M 5E-6 -2.59259E-6 L 5E-6 0.0257 " pathEditMode="relative" rAng="0" ptsTypes="AA">
                                      <p:cBhvr>
                                        <p:cTn id="204" dur="2000" fill="hold"/>
                                        <p:tgtEl>
                                          <p:spTgt spid="206007"/>
                                        </p:tgtEl>
                                        <p:attrNameLst>
                                          <p:attrName>ppt_x</p:attrName>
                                          <p:attrName>ppt_y</p:attrName>
                                        </p:attrNameLst>
                                      </p:cBhvr>
                                      <p:rCtr x="0" y="13"/>
                                    </p:animMotion>
                                  </p:childTnLst>
                                </p:cTn>
                              </p:par>
                              <p:par>
                                <p:cTn id="205" presetID="64" presetClass="path" presetSubtype="0" accel="50000" decel="50000" fill="hold" nodeType="withEffect">
                                  <p:stCondLst>
                                    <p:cond delay="12700"/>
                                  </p:stCondLst>
                                  <p:childTnLst>
                                    <p:animMotion origin="layout" path="M 1.66667E-6 0.04445 L -0.00018 0.00093 " pathEditMode="relative" rAng="0" ptsTypes="AA">
                                      <p:cBhvr>
                                        <p:cTn id="206" dur="2000" fill="hold"/>
                                        <p:tgtEl>
                                          <p:spTgt spid="205980"/>
                                        </p:tgtEl>
                                        <p:attrNameLst>
                                          <p:attrName>ppt_x</p:attrName>
                                          <p:attrName>ppt_y</p:attrName>
                                        </p:attrNameLst>
                                      </p:cBhvr>
                                      <p:rCtr x="0" y="-22"/>
                                    </p:animMotion>
                                  </p:childTnLst>
                                </p:cTn>
                              </p:par>
                              <p:par>
                                <p:cTn id="207" presetID="64" presetClass="path" presetSubtype="0" accel="50000" decel="50000" fill="hold" nodeType="withEffect">
                                  <p:stCondLst>
                                    <p:cond delay="12700"/>
                                  </p:stCondLst>
                                  <p:childTnLst>
                                    <p:animMotion origin="layout" path="M -0.00052 0.01528 L -0.00104 -2.59259E-6 " pathEditMode="relative" rAng="0" ptsTypes="AA">
                                      <p:cBhvr>
                                        <p:cTn id="208" dur="2000" fill="hold"/>
                                        <p:tgtEl>
                                          <p:spTgt spid="205979"/>
                                        </p:tgtEl>
                                        <p:attrNameLst>
                                          <p:attrName>ppt_x</p:attrName>
                                          <p:attrName>ppt_y</p:attrName>
                                        </p:attrNameLst>
                                      </p:cBhvr>
                                      <p:rCtr x="0" y="-8"/>
                                    </p:animMotion>
                                  </p:childTnLst>
                                </p:cTn>
                              </p:par>
                              <p:par>
                                <p:cTn id="209" presetID="42" presetClass="path" presetSubtype="0" accel="50000" decel="50000" fill="hold" nodeType="withEffect">
                                  <p:stCondLst>
                                    <p:cond delay="12700"/>
                                  </p:stCondLst>
                                  <p:childTnLst>
                                    <p:animMotion origin="layout" path="M 0.00105 -0.04098 L 0.00053 4.44444E-6 " pathEditMode="relative" rAng="0" ptsTypes="AA">
                                      <p:cBhvr>
                                        <p:cTn id="210" dur="2000" fill="hold"/>
                                        <p:tgtEl>
                                          <p:spTgt spid="205986"/>
                                        </p:tgtEl>
                                        <p:attrNameLst>
                                          <p:attrName>ppt_x</p:attrName>
                                          <p:attrName>ppt_y</p:attrName>
                                        </p:attrNameLst>
                                      </p:cBhvr>
                                      <p:rCtr x="0" y="20"/>
                                    </p:animMotion>
                                  </p:childTnLst>
                                </p:cTn>
                              </p:par>
                              <p:par>
                                <p:cTn id="211" presetID="64" presetClass="path" presetSubtype="0" accel="50000" decel="50000" fill="hold" nodeType="withEffect">
                                  <p:stCondLst>
                                    <p:cond delay="12900"/>
                                  </p:stCondLst>
                                  <p:childTnLst>
                                    <p:animMotion origin="layout" path="M 3.33333E-6 0.03333 L 3.33333E-6 2.59259E-6 " pathEditMode="relative" rAng="0" ptsTypes="AA">
                                      <p:cBhvr>
                                        <p:cTn id="212" dur="2000" fill="hold"/>
                                        <p:tgtEl>
                                          <p:spTgt spid="205981"/>
                                        </p:tgtEl>
                                        <p:attrNameLst>
                                          <p:attrName>ppt_x</p:attrName>
                                          <p:attrName>ppt_y</p:attrName>
                                        </p:attrNameLst>
                                      </p:cBhvr>
                                      <p:rCtr x="0" y="-17"/>
                                    </p:animMotion>
                                  </p:childTnLst>
                                </p:cTn>
                              </p:par>
                              <p:par>
                                <p:cTn id="213" presetID="64" presetClass="path" presetSubtype="0" accel="50000" decel="50000" fill="hold" nodeType="withEffect">
                                  <p:stCondLst>
                                    <p:cond delay="13100"/>
                                  </p:stCondLst>
                                  <p:childTnLst>
                                    <p:animMotion origin="layout" path="M -0.00052 0.01528 L -0.00104 -2.59259E-6 " pathEditMode="relative" rAng="0" ptsTypes="AA">
                                      <p:cBhvr>
                                        <p:cTn id="214" dur="2000" fill="hold"/>
                                        <p:tgtEl>
                                          <p:spTgt spid="205990"/>
                                        </p:tgtEl>
                                        <p:attrNameLst>
                                          <p:attrName>ppt_x</p:attrName>
                                          <p:attrName>ppt_y</p:attrName>
                                        </p:attrNameLst>
                                      </p:cBhvr>
                                      <p:rCtr x="0" y="-8"/>
                                    </p:animMotion>
                                  </p:childTnLst>
                                </p:cTn>
                              </p:par>
                              <p:par>
                                <p:cTn id="215" presetID="64" presetClass="path" presetSubtype="0" accel="50000" decel="50000" fill="hold" nodeType="withEffect">
                                  <p:stCondLst>
                                    <p:cond delay="13100"/>
                                  </p:stCondLst>
                                  <p:childTnLst>
                                    <p:animMotion origin="layout" path="M 1.66667E-6 0.04445 L -0.00018 0.00093 " pathEditMode="relative" rAng="0" ptsTypes="AA">
                                      <p:cBhvr>
                                        <p:cTn id="216" dur="2000" fill="hold"/>
                                        <p:tgtEl>
                                          <p:spTgt spid="206004"/>
                                        </p:tgtEl>
                                        <p:attrNameLst>
                                          <p:attrName>ppt_x</p:attrName>
                                          <p:attrName>ppt_y</p:attrName>
                                        </p:attrNameLst>
                                      </p:cBhvr>
                                      <p:rCtr x="0" y="-22"/>
                                    </p:animMotion>
                                  </p:childTnLst>
                                </p:cTn>
                              </p:par>
                              <p:par>
                                <p:cTn id="217" presetID="42" presetClass="path" presetSubtype="0" accel="50000" decel="50000" fill="hold" nodeType="withEffect">
                                  <p:stCondLst>
                                    <p:cond delay="13300"/>
                                  </p:stCondLst>
                                  <p:childTnLst>
                                    <p:animMotion origin="layout" path="M -3.61111E-6 -0.0243 L -3.61111E-6 0.00417 " pathEditMode="relative" rAng="0" ptsTypes="AA">
                                      <p:cBhvr>
                                        <p:cTn id="218" dur="2000" fill="hold"/>
                                        <p:tgtEl>
                                          <p:spTgt spid="205989"/>
                                        </p:tgtEl>
                                        <p:attrNameLst>
                                          <p:attrName>ppt_x</p:attrName>
                                          <p:attrName>ppt_y</p:attrName>
                                        </p:attrNameLst>
                                      </p:cBhvr>
                                      <p:rCtr x="0" y="14"/>
                                    </p:animMotion>
                                  </p:childTnLst>
                                </p:cTn>
                              </p:par>
                              <p:par>
                                <p:cTn id="219" presetID="42" presetClass="path" presetSubtype="0" accel="50000" decel="50000" fill="hold" nodeType="withEffect">
                                  <p:stCondLst>
                                    <p:cond delay="13500"/>
                                  </p:stCondLst>
                                  <p:childTnLst>
                                    <p:animMotion origin="layout" path="M 5.55556E-7 -0.01412 L 5.55556E-7 0.0044 " pathEditMode="relative" rAng="0" ptsTypes="AA">
                                      <p:cBhvr>
                                        <p:cTn id="220" dur="2000" fill="hold"/>
                                        <p:tgtEl>
                                          <p:spTgt spid="205991"/>
                                        </p:tgtEl>
                                        <p:attrNameLst>
                                          <p:attrName>ppt_x</p:attrName>
                                          <p:attrName>ppt_y</p:attrName>
                                        </p:attrNameLst>
                                      </p:cBhvr>
                                      <p:rCtr x="0" y="9"/>
                                    </p:animMotion>
                                  </p:childTnLst>
                                </p:cTn>
                              </p:par>
                              <p:par>
                                <p:cTn id="221" presetID="42" presetClass="path" presetSubtype="0" accel="50000" decel="50000" fill="hold" nodeType="withEffect">
                                  <p:stCondLst>
                                    <p:cond delay="13700"/>
                                  </p:stCondLst>
                                  <p:childTnLst>
                                    <p:animMotion origin="layout" path="M 0.00105 -0.04098 L 0.00053 4.44444E-6 " pathEditMode="relative" rAng="0" ptsTypes="AA">
                                      <p:cBhvr>
                                        <p:cTn id="222" dur="2000" fill="hold"/>
                                        <p:tgtEl>
                                          <p:spTgt spid="205992"/>
                                        </p:tgtEl>
                                        <p:attrNameLst>
                                          <p:attrName>ppt_x</p:attrName>
                                          <p:attrName>ppt_y</p:attrName>
                                        </p:attrNameLst>
                                      </p:cBhvr>
                                      <p:rCtr x="0" y="20"/>
                                    </p:animMotion>
                                  </p:childTnLst>
                                </p:cTn>
                              </p:par>
                              <p:par>
                                <p:cTn id="223" presetID="64" presetClass="path" presetSubtype="0" accel="50000" decel="50000" fill="hold" nodeType="withEffect">
                                  <p:stCondLst>
                                    <p:cond delay="13700"/>
                                  </p:stCondLst>
                                  <p:childTnLst>
                                    <p:animMotion origin="layout" path="M 3.33333E-6 0.03333 L 3.33333E-6 2.59259E-6 " pathEditMode="relative" rAng="0" ptsTypes="AA">
                                      <p:cBhvr>
                                        <p:cTn id="224" dur="2000" fill="hold"/>
                                        <p:tgtEl>
                                          <p:spTgt spid="205994"/>
                                        </p:tgtEl>
                                        <p:attrNameLst>
                                          <p:attrName>ppt_x</p:attrName>
                                          <p:attrName>ppt_y</p:attrName>
                                        </p:attrNameLst>
                                      </p:cBhvr>
                                      <p:rCtr x="0" y="-17"/>
                                    </p:animMotion>
                                  </p:childTnLst>
                                </p:cTn>
                              </p:par>
                              <p:par>
                                <p:cTn id="225" presetID="42" presetClass="path" presetSubtype="0" accel="50000" decel="50000" fill="hold" nodeType="withEffect">
                                  <p:stCondLst>
                                    <p:cond delay="13900"/>
                                  </p:stCondLst>
                                  <p:childTnLst>
                                    <p:animMotion origin="layout" path="M -3.61111E-6 -0.0243 L -3.61111E-6 0.00417 " pathEditMode="relative" rAng="0" ptsTypes="AA">
                                      <p:cBhvr>
                                        <p:cTn id="226" dur="2000" fill="hold"/>
                                        <p:tgtEl>
                                          <p:spTgt spid="205993"/>
                                        </p:tgtEl>
                                        <p:attrNameLst>
                                          <p:attrName>ppt_x</p:attrName>
                                          <p:attrName>ppt_y</p:attrName>
                                        </p:attrNameLst>
                                      </p:cBhvr>
                                      <p:rCtr x="0" y="14"/>
                                    </p:animMotion>
                                  </p:childTnLst>
                                </p:cTn>
                              </p:par>
                              <p:par>
                                <p:cTn id="227" presetID="1" presetClass="exit" presetSubtype="0" fill="hold" nodeType="withEffect">
                                  <p:stCondLst>
                                    <p:cond delay="13900"/>
                                  </p:stCondLst>
                                  <p:childTnLst>
                                    <p:set>
                                      <p:cBhvr>
                                        <p:cTn id="228" dur="1" fill="hold">
                                          <p:stCondLst>
                                            <p:cond delay="0"/>
                                          </p:stCondLst>
                                        </p:cTn>
                                        <p:tgtEl>
                                          <p:spTgt spid="206041"/>
                                        </p:tgtEl>
                                        <p:attrNameLst>
                                          <p:attrName>style.visibility</p:attrName>
                                        </p:attrNameLst>
                                      </p:cBhvr>
                                      <p:to>
                                        <p:strVal val="hidden"/>
                                      </p:to>
                                    </p:set>
                                  </p:childTnLst>
                                </p:cTn>
                              </p:par>
                              <p:par>
                                <p:cTn id="229" presetID="1" presetClass="exit" presetSubtype="0" fill="hold" nodeType="withEffect">
                                  <p:stCondLst>
                                    <p:cond delay="13900"/>
                                  </p:stCondLst>
                                  <p:childTnLst>
                                    <p:set>
                                      <p:cBhvr>
                                        <p:cTn id="230" dur="1" fill="hold">
                                          <p:stCondLst>
                                            <p:cond delay="0"/>
                                          </p:stCondLst>
                                        </p:cTn>
                                        <p:tgtEl>
                                          <p:spTgt spid="206040"/>
                                        </p:tgtEl>
                                        <p:attrNameLst>
                                          <p:attrName>style.visibility</p:attrName>
                                        </p:attrNameLst>
                                      </p:cBhvr>
                                      <p:to>
                                        <p:strVal val="hidden"/>
                                      </p:to>
                                    </p:set>
                                  </p:childTnLst>
                                </p:cTn>
                              </p:par>
                              <p:par>
                                <p:cTn id="231" presetID="1" presetClass="exit" presetSubtype="0" fill="hold" nodeType="withEffect">
                                  <p:stCondLst>
                                    <p:cond delay="13900"/>
                                  </p:stCondLst>
                                  <p:childTnLst>
                                    <p:set>
                                      <p:cBhvr>
                                        <p:cTn id="232" dur="1" fill="hold">
                                          <p:stCondLst>
                                            <p:cond delay="0"/>
                                          </p:stCondLst>
                                        </p:cTn>
                                        <p:tgtEl>
                                          <p:spTgt spid="206039"/>
                                        </p:tgtEl>
                                        <p:attrNameLst>
                                          <p:attrName>style.visibility</p:attrName>
                                        </p:attrNameLst>
                                      </p:cBhvr>
                                      <p:to>
                                        <p:strVal val="hidden"/>
                                      </p:to>
                                    </p:set>
                                  </p:childTnLst>
                                </p:cTn>
                              </p:par>
                              <p:par>
                                <p:cTn id="233" presetID="1" presetClass="exit" presetSubtype="0" fill="hold" nodeType="withEffect">
                                  <p:stCondLst>
                                    <p:cond delay="13900"/>
                                  </p:stCondLst>
                                  <p:childTnLst>
                                    <p:set>
                                      <p:cBhvr>
                                        <p:cTn id="234" dur="1" fill="hold">
                                          <p:stCondLst>
                                            <p:cond delay="0"/>
                                          </p:stCondLst>
                                        </p:cTn>
                                        <p:tgtEl>
                                          <p:spTgt spid="206037"/>
                                        </p:tgtEl>
                                        <p:attrNameLst>
                                          <p:attrName>style.visibility</p:attrName>
                                        </p:attrNameLst>
                                      </p:cBhvr>
                                      <p:to>
                                        <p:strVal val="hidden"/>
                                      </p:to>
                                    </p:set>
                                  </p:childTnLst>
                                </p:cTn>
                              </p:par>
                              <p:par>
                                <p:cTn id="235" presetID="1" presetClass="exit" presetSubtype="0" fill="hold" nodeType="withEffect">
                                  <p:stCondLst>
                                    <p:cond delay="13900"/>
                                  </p:stCondLst>
                                  <p:childTnLst>
                                    <p:set>
                                      <p:cBhvr>
                                        <p:cTn id="236" dur="1" fill="hold">
                                          <p:stCondLst>
                                            <p:cond delay="0"/>
                                          </p:stCondLst>
                                        </p:cTn>
                                        <p:tgtEl>
                                          <p:spTgt spid="206036"/>
                                        </p:tgtEl>
                                        <p:attrNameLst>
                                          <p:attrName>style.visibility</p:attrName>
                                        </p:attrNameLst>
                                      </p:cBhvr>
                                      <p:to>
                                        <p:strVal val="hidden"/>
                                      </p:to>
                                    </p:set>
                                  </p:childTnLst>
                                </p:cTn>
                              </p:par>
                              <p:par>
                                <p:cTn id="237" presetID="1" presetClass="exit" presetSubtype="0" fill="hold" nodeType="withEffect">
                                  <p:stCondLst>
                                    <p:cond delay="13900"/>
                                  </p:stCondLst>
                                  <p:childTnLst>
                                    <p:set>
                                      <p:cBhvr>
                                        <p:cTn id="238" dur="1" fill="hold">
                                          <p:stCondLst>
                                            <p:cond delay="0"/>
                                          </p:stCondLst>
                                        </p:cTn>
                                        <p:tgtEl>
                                          <p:spTgt spid="206035"/>
                                        </p:tgtEl>
                                        <p:attrNameLst>
                                          <p:attrName>style.visibility</p:attrName>
                                        </p:attrNameLst>
                                      </p:cBhvr>
                                      <p:to>
                                        <p:strVal val="hidden"/>
                                      </p:to>
                                    </p:set>
                                  </p:childTnLst>
                                </p:cTn>
                              </p:par>
                              <p:par>
                                <p:cTn id="239" presetID="64" presetClass="path" presetSubtype="0" accel="50000" decel="50000" fill="hold" nodeType="withEffect">
                                  <p:stCondLst>
                                    <p:cond delay="14100"/>
                                  </p:stCondLst>
                                  <p:childTnLst>
                                    <p:animMotion origin="layout" path="M 3.33333E-6 0.03333 L 3.33333E-6 2.59259E-6 " pathEditMode="relative" rAng="0" ptsTypes="AA">
                                      <p:cBhvr>
                                        <p:cTn id="240" dur="2000" fill="hold"/>
                                        <p:tgtEl>
                                          <p:spTgt spid="205995"/>
                                        </p:tgtEl>
                                        <p:attrNameLst>
                                          <p:attrName>ppt_x</p:attrName>
                                          <p:attrName>ppt_y</p:attrName>
                                        </p:attrNameLst>
                                      </p:cBhvr>
                                      <p:rCtr x="0" y="-17"/>
                                    </p:animMotion>
                                  </p:childTnLst>
                                </p:cTn>
                              </p:par>
                              <p:par>
                                <p:cTn id="241" presetID="42" presetClass="path" presetSubtype="0" accel="50000" decel="50000" fill="hold" nodeType="withEffect">
                                  <p:stCondLst>
                                    <p:cond delay="14300"/>
                                  </p:stCondLst>
                                  <p:childTnLst>
                                    <p:animMotion origin="layout" path="M -1.38889E-6 -0.03217 L -1.38889E-6 0.00324 " pathEditMode="relative" rAng="0" ptsTypes="AA">
                                      <p:cBhvr>
                                        <p:cTn id="242" dur="2000" fill="hold"/>
                                        <p:tgtEl>
                                          <p:spTgt spid="205996"/>
                                        </p:tgtEl>
                                        <p:attrNameLst>
                                          <p:attrName>ppt_x</p:attrName>
                                          <p:attrName>ppt_y</p:attrName>
                                        </p:attrNameLst>
                                      </p:cBhvr>
                                      <p:rCtr x="0" y="18"/>
                                    </p:animMotion>
                                  </p:childTnLst>
                                </p:cTn>
                              </p:par>
                              <p:par>
                                <p:cTn id="243" presetID="42" presetClass="path" presetSubtype="0" accel="50000" decel="50000" fill="hold" nodeType="withEffect">
                                  <p:stCondLst>
                                    <p:cond delay="14500"/>
                                  </p:stCondLst>
                                  <p:childTnLst>
                                    <p:animMotion origin="layout" path="M 5.55556E-7 -0.01412 L 5.55556E-7 0.0044 " pathEditMode="relative" rAng="0" ptsTypes="AA">
                                      <p:cBhvr>
                                        <p:cTn id="244" dur="2000" fill="hold"/>
                                        <p:tgtEl>
                                          <p:spTgt spid="205998"/>
                                        </p:tgtEl>
                                        <p:attrNameLst>
                                          <p:attrName>ppt_x</p:attrName>
                                          <p:attrName>ppt_y</p:attrName>
                                        </p:attrNameLst>
                                      </p:cBhvr>
                                      <p:rCtr x="0" y="9"/>
                                    </p:animMotion>
                                  </p:childTnLst>
                                </p:cTn>
                              </p:par>
                              <p:par>
                                <p:cTn id="245" presetID="64" presetClass="path" presetSubtype="0" accel="50000" decel="50000" fill="hold" nodeType="withEffect">
                                  <p:stCondLst>
                                    <p:cond delay="14700"/>
                                  </p:stCondLst>
                                  <p:childTnLst>
                                    <p:animMotion origin="layout" path="M 2.22222E-6 0.02569 L 2.22222E-6 7.40741E-7 " pathEditMode="relative" rAng="0" ptsTypes="AA">
                                      <p:cBhvr>
                                        <p:cTn id="246" dur="2000" fill="hold"/>
                                        <p:tgtEl>
                                          <p:spTgt spid="205997"/>
                                        </p:tgtEl>
                                        <p:attrNameLst>
                                          <p:attrName>ppt_x</p:attrName>
                                          <p:attrName>ppt_y</p:attrName>
                                        </p:attrNameLst>
                                      </p:cBhvr>
                                      <p:rCtr x="0" y="-13"/>
                                    </p:animMotion>
                                  </p:childTnLst>
                                </p:cTn>
                              </p:par>
                              <p:par>
                                <p:cTn id="247" presetID="42" presetClass="path" presetSubtype="0" accel="50000" decel="50000" fill="hold" nodeType="withEffect">
                                  <p:stCondLst>
                                    <p:cond delay="14900"/>
                                  </p:stCondLst>
                                  <p:childTnLst>
                                    <p:animMotion origin="layout" path="M 0.00105 -0.04098 L 0.00053 4.44444E-6 " pathEditMode="relative" rAng="0" ptsTypes="AA">
                                      <p:cBhvr>
                                        <p:cTn id="248" dur="2000" fill="hold"/>
                                        <p:tgtEl>
                                          <p:spTgt spid="205999"/>
                                        </p:tgtEl>
                                        <p:attrNameLst>
                                          <p:attrName>ppt_x</p:attrName>
                                          <p:attrName>ppt_y</p:attrName>
                                        </p:attrNameLst>
                                      </p:cBhvr>
                                      <p:rCtr x="0" y="20"/>
                                    </p:animMotion>
                                  </p:childTnLst>
                                </p:cTn>
                              </p:par>
                              <p:par>
                                <p:cTn id="249" presetID="64" presetClass="path" presetSubtype="0" accel="50000" decel="50000" fill="hold" nodeType="withEffect">
                                  <p:stCondLst>
                                    <p:cond delay="14900"/>
                                  </p:stCondLst>
                                  <p:childTnLst>
                                    <p:animMotion origin="layout" path="M 1.66667E-6 0.04445 L -0.00018 0.00093 " pathEditMode="relative" rAng="0" ptsTypes="AA">
                                      <p:cBhvr>
                                        <p:cTn id="250" dur="2000" fill="hold"/>
                                        <p:tgtEl>
                                          <p:spTgt spid="206000"/>
                                        </p:tgtEl>
                                        <p:attrNameLst>
                                          <p:attrName>ppt_x</p:attrName>
                                          <p:attrName>ppt_y</p:attrName>
                                        </p:attrNameLst>
                                      </p:cBhvr>
                                      <p:rCtr x="0" y="-22"/>
                                    </p:animMotion>
                                  </p:childTnLst>
                                </p:cTn>
                              </p:par>
                              <p:par>
                                <p:cTn id="251" presetID="64" presetClass="path" presetSubtype="0" accel="50000" decel="50000" fill="hold" nodeType="withEffect">
                                  <p:stCondLst>
                                    <p:cond delay="15100"/>
                                  </p:stCondLst>
                                  <p:childTnLst>
                                    <p:animMotion origin="layout" path="M -0.00052 0.01528 L -0.00104 -2.59259E-6 " pathEditMode="relative" rAng="0" ptsTypes="AA">
                                      <p:cBhvr>
                                        <p:cTn id="252" dur="2000" fill="hold"/>
                                        <p:tgtEl>
                                          <p:spTgt spid="206001"/>
                                        </p:tgtEl>
                                        <p:attrNameLst>
                                          <p:attrName>ppt_x</p:attrName>
                                          <p:attrName>ppt_y</p:attrName>
                                        </p:attrNameLst>
                                      </p:cBhvr>
                                      <p:rCtr x="0" y="-8"/>
                                    </p:animMotion>
                                  </p:childTnLst>
                                </p:cTn>
                              </p:par>
                              <p:par>
                                <p:cTn id="253" presetID="42" presetClass="path" presetSubtype="0" accel="50000" decel="50000" fill="hold" nodeType="withEffect">
                                  <p:stCondLst>
                                    <p:cond delay="15300"/>
                                  </p:stCondLst>
                                  <p:childTnLst>
                                    <p:animMotion origin="layout" path="M -1.38889E-6 -0.03217 L -1.38889E-6 0.00324 " pathEditMode="relative" rAng="0" ptsTypes="AA">
                                      <p:cBhvr>
                                        <p:cTn id="254" dur="2000" fill="hold"/>
                                        <p:tgtEl>
                                          <p:spTgt spid="206002"/>
                                        </p:tgtEl>
                                        <p:attrNameLst>
                                          <p:attrName>ppt_x</p:attrName>
                                          <p:attrName>ppt_y</p:attrName>
                                        </p:attrNameLst>
                                      </p:cBhvr>
                                      <p:rCtr x="0" y="18"/>
                                    </p:animMotion>
                                  </p:childTnLst>
                                </p:cTn>
                              </p:par>
                              <p:par>
                                <p:cTn id="255" presetID="64" presetClass="path" presetSubtype="0" accel="50000" decel="50000" fill="hold" nodeType="withEffect">
                                  <p:stCondLst>
                                    <p:cond delay="15300"/>
                                  </p:stCondLst>
                                  <p:childTnLst>
                                    <p:animMotion origin="layout" path="M 8.33333E-7 0.03935 L 0.00017 0.00093 " pathEditMode="relative" rAng="0" ptsTypes="AA">
                                      <p:cBhvr>
                                        <p:cTn id="256" dur="2000" fill="hold"/>
                                        <p:tgtEl>
                                          <p:spTgt spid="206003"/>
                                        </p:tgtEl>
                                        <p:attrNameLst>
                                          <p:attrName>ppt_x</p:attrName>
                                          <p:attrName>ppt_y</p:attrName>
                                        </p:attrNameLst>
                                      </p:cBhvr>
                                      <p:rCtr x="0" y="-19"/>
                                    </p:animMotion>
                                  </p:childTnLst>
                                </p:cTn>
                              </p:par>
                              <p:par>
                                <p:cTn id="257" presetID="42" presetClass="path" presetSubtype="0" accel="50000" decel="50000" fill="hold" nodeType="withEffect">
                                  <p:stCondLst>
                                    <p:cond delay="15500"/>
                                  </p:stCondLst>
                                  <p:childTnLst>
                                    <p:animMotion origin="layout" path="M 5.55556E-7 -0.01412 L 5.55556E-7 0.0044 " pathEditMode="relative" rAng="0" ptsTypes="AA">
                                      <p:cBhvr>
                                        <p:cTn id="258" dur="2000" fill="hold"/>
                                        <p:tgtEl>
                                          <p:spTgt spid="206005"/>
                                        </p:tgtEl>
                                        <p:attrNameLst>
                                          <p:attrName>ppt_x</p:attrName>
                                          <p:attrName>ppt_y</p:attrName>
                                        </p:attrNameLst>
                                      </p:cBhvr>
                                      <p:rCtr x="0" y="9"/>
                                    </p:animMotion>
                                  </p:childTnLst>
                                </p:cTn>
                              </p:par>
                              <p:par>
                                <p:cTn id="259" presetID="42" presetClass="path" presetSubtype="0" accel="50000" decel="50000" fill="hold" nodeType="withEffect">
                                  <p:stCondLst>
                                    <p:cond delay="15600"/>
                                  </p:stCondLst>
                                  <p:childTnLst>
                                    <p:animMotion origin="layout" path="M 0.00105 -0.04098 L 0.00053 4.44444E-6 " pathEditMode="relative" rAng="0" ptsTypes="AA">
                                      <p:cBhvr>
                                        <p:cTn id="260" dur="2000" fill="hold"/>
                                        <p:tgtEl>
                                          <p:spTgt spid="206006"/>
                                        </p:tgtEl>
                                        <p:attrNameLst>
                                          <p:attrName>ppt_x</p:attrName>
                                          <p:attrName>ppt_y</p:attrName>
                                        </p:attrNameLst>
                                      </p:cBhvr>
                                      <p:rCtr x="0" y="20"/>
                                    </p:animMotion>
                                  </p:childTnLst>
                                </p:cTn>
                              </p:par>
                              <p:par>
                                <p:cTn id="261" presetID="64" presetClass="path" presetSubtype="0" accel="50000" decel="50000" fill="hold" nodeType="withEffect">
                                  <p:stCondLst>
                                    <p:cond delay="15900"/>
                                  </p:stCondLst>
                                  <p:childTnLst>
                                    <p:animMotion origin="layout" path="M 2.22222E-6 0.02569 L 2.22222E-6 7.40741E-7 " pathEditMode="relative" rAng="0" ptsTypes="AA">
                                      <p:cBhvr>
                                        <p:cTn id="262" dur="2000" fill="hold"/>
                                        <p:tgtEl>
                                          <p:spTgt spid="206007"/>
                                        </p:tgtEl>
                                        <p:attrNameLst>
                                          <p:attrName>ppt_x</p:attrName>
                                          <p:attrName>ppt_y</p:attrName>
                                        </p:attrNameLst>
                                      </p:cBhvr>
                                      <p:rCtr x="0" y="-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30" grpId="0" animBg="1"/>
      <p:bldP spid="205835" grpId="0" animBg="1"/>
      <p:bldP spid="205928" grpId="0" animBg="1"/>
      <p:bldP spid="205929" grpId="0" animBg="1"/>
      <p:bldP spid="205930" grpId="0" animBg="1"/>
      <p:bldP spid="205931" grpId="0" animBg="1"/>
      <p:bldP spid="205932" grpId="0" animBg="1"/>
      <p:bldP spid="205933" grpId="0" animBg="1"/>
      <p:bldP spid="205934" grpId="0" animBg="1"/>
      <p:bldP spid="205935" grpId="0" animBg="1"/>
      <p:bldP spid="205936" grpId="0" animBg="1"/>
      <p:bldP spid="205937" grpId="0" animBg="1"/>
      <p:bldP spid="205938" grpId="0" animBg="1"/>
      <p:bldP spid="205939" grpId="0" animBg="1"/>
      <p:bldP spid="205940" grpId="0" animBg="1"/>
      <p:bldP spid="205941" grpId="0" animBg="1"/>
      <p:bldP spid="205942" grpId="0" animBg="1"/>
      <p:bldP spid="205943" grpId="0" animBg="1"/>
      <p:bldP spid="205944" grpId="0" animBg="1"/>
      <p:bldP spid="205945" grpId="0" animBg="1"/>
      <p:bldP spid="206035" grpId="0" animBg="1"/>
      <p:bldP spid="206035" grpId="1" animBg="1"/>
      <p:bldP spid="206036" grpId="0" animBg="1"/>
      <p:bldP spid="206036" grpId="1" animBg="1"/>
      <p:bldP spid="206037" grpId="0" animBg="1"/>
      <p:bldP spid="206037" grpId="1" animBg="1"/>
      <p:bldP spid="206039" grpId="0" animBg="1"/>
      <p:bldP spid="206039" grpId="1" animBg="1"/>
      <p:bldP spid="206040" grpId="0" animBg="1"/>
      <p:bldP spid="206040" grpId="1" animBg="1"/>
      <p:bldP spid="206041" grpId="0" animBg="1"/>
      <p:bldP spid="206041" grpId="1" animBg="1"/>
      <p:bldP spid="206051" grpId="0" animBg="1"/>
      <p:bldP spid="18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56"/>
          <p:cNvSpPr>
            <a:spLocks noChangeArrowheads="1"/>
          </p:cNvSpPr>
          <p:nvPr/>
        </p:nvSpPr>
        <p:spPr bwMode="auto">
          <a:xfrm>
            <a:off x="4424363" y="1030288"/>
            <a:ext cx="4448175" cy="3016250"/>
          </a:xfrm>
          <a:prstGeom prst="rect">
            <a:avLst/>
          </a:prstGeom>
          <a:gradFill rotWithShape="1">
            <a:gsLst>
              <a:gs pos="0">
                <a:srgbClr val="DDDDDD"/>
              </a:gs>
              <a:gs pos="100000">
                <a:srgbClr val="FFFFFF"/>
              </a:gs>
            </a:gsLst>
            <a:lin ang="5400000" scaled="1"/>
          </a:gradFill>
          <a:ln w="3175" algn="ctr">
            <a:solidFill>
              <a:schemeClr val="bg1"/>
            </a:solidFill>
            <a:miter lim="800000"/>
            <a:headEnd/>
            <a:tailEnd/>
          </a:ln>
        </p:spPr>
        <p:txBody>
          <a:bodyPr wrap="none" anchor="ctr"/>
          <a:lstStyle/>
          <a:p>
            <a:endParaRPr lang="en-US"/>
          </a:p>
        </p:txBody>
      </p:sp>
      <p:sp>
        <p:nvSpPr>
          <p:cNvPr id="209922" name="Rectangle 2"/>
          <p:cNvSpPr>
            <a:spLocks noGrp="1" noChangeArrowheads="1"/>
          </p:cNvSpPr>
          <p:nvPr>
            <p:ph type="title"/>
          </p:nvPr>
        </p:nvSpPr>
        <p:spPr/>
        <p:txBody>
          <a:bodyPr/>
          <a:lstStyle/>
          <a:p>
            <a:pPr algn="r" eaLnBrk="1" hangingPunct="1">
              <a:defRPr/>
            </a:pPr>
            <a:r>
              <a:rPr lang="en-US" sz="3200" smtClean="0"/>
              <a:t>Wall Current Monitor – Beam Response</a:t>
            </a:r>
          </a:p>
        </p:txBody>
      </p:sp>
      <p:sp>
        <p:nvSpPr>
          <p:cNvPr id="73" name="Footer Placeholder 3"/>
          <p:cNvSpPr>
            <a:spLocks noGrp="1"/>
          </p:cNvSpPr>
          <p:nvPr>
            <p:ph type="ftr" sz="quarter" idx="10"/>
          </p:nvPr>
        </p:nvSpPr>
        <p:spPr>
          <a:xfrm>
            <a:off x="2442041" y="6605588"/>
            <a:ext cx="4320792" cy="252412"/>
          </a:xfrm>
        </p:spPr>
        <p:txBody>
          <a:bodyPr/>
          <a:lstStyle/>
          <a:p>
            <a:pPr algn="ctr">
              <a:defRPr/>
            </a:pPr>
            <a:r>
              <a:rPr lang="en-US" smtClean="0"/>
              <a:t>Caspers Stockholm 2014 el.mag PU+kicker structures</a:t>
            </a:r>
            <a:endParaRPr lang="en-US" dirty="0"/>
          </a:p>
        </p:txBody>
      </p:sp>
      <p:graphicFrame>
        <p:nvGraphicFramePr>
          <p:cNvPr id="1026" name="Object 76"/>
          <p:cNvGraphicFramePr>
            <a:graphicFrameLocks noGrp="1" noChangeAspect="1"/>
          </p:cNvGraphicFramePr>
          <p:nvPr>
            <p:ph idx="4294967295"/>
          </p:nvPr>
        </p:nvGraphicFramePr>
        <p:xfrm>
          <a:off x="7135735" y="1323117"/>
          <a:ext cx="1498600" cy="771525"/>
        </p:xfrm>
        <a:graphic>
          <a:graphicData uri="http://schemas.openxmlformats.org/presentationml/2006/ole">
            <mc:AlternateContent xmlns:mc="http://schemas.openxmlformats.org/markup-compatibility/2006">
              <mc:Choice xmlns:v="urn:schemas-microsoft-com:vml" Requires="v">
                <p:oleObj spid="_x0000_s1252" name="Equation" r:id="rId3" imgW="838080" imgH="431640" progId="Equation.3">
                  <p:embed/>
                </p:oleObj>
              </mc:Choice>
              <mc:Fallback>
                <p:oleObj name="Equation" r:id="rId3" imgW="838080" imgH="431640" progId="Equation.3">
                  <p:embed/>
                  <p:pic>
                    <p:nvPicPr>
                      <p:cNvPr id="0" name="Object 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5735" y="1323117"/>
                        <a:ext cx="1498600" cy="771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10017" name="AutoShape 97"/>
          <p:cNvSpPr>
            <a:spLocks noChangeArrowheads="1"/>
          </p:cNvSpPr>
          <p:nvPr/>
        </p:nvSpPr>
        <p:spPr bwMode="auto">
          <a:xfrm>
            <a:off x="5462588" y="4440238"/>
            <a:ext cx="2217737" cy="1865312"/>
          </a:xfrm>
          <a:custGeom>
            <a:avLst/>
            <a:gdLst>
              <a:gd name="T0" fmla="*/ 1108869 w 21600"/>
              <a:gd name="T1" fmla="*/ 0 h 21600"/>
              <a:gd name="T2" fmla="*/ 48359 w 21600"/>
              <a:gd name="T3" fmla="*/ 934297 h 21600"/>
              <a:gd name="T4" fmla="*/ 1108869 w 21600"/>
              <a:gd name="T5" fmla="*/ 81435 h 21600"/>
              <a:gd name="T6" fmla="*/ 2169378 w 21600"/>
              <a:gd name="T7" fmla="*/ 934297 h 21600"/>
              <a:gd name="T8" fmla="*/ 0 60000 65536"/>
              <a:gd name="T9" fmla="*/ 0 60000 65536"/>
              <a:gd name="T10" fmla="*/ 0 60000 65536"/>
              <a:gd name="T11" fmla="*/ 0 60000 65536"/>
              <a:gd name="T12" fmla="*/ 0 w 21600"/>
              <a:gd name="T13" fmla="*/ 0 h 21600"/>
              <a:gd name="T14" fmla="*/ 21600 w 21600"/>
              <a:gd name="T15" fmla="*/ 7735 h 21600"/>
            </a:gdLst>
            <a:ahLst/>
            <a:cxnLst>
              <a:cxn ang="T8">
                <a:pos x="T0" y="T1"/>
              </a:cxn>
              <a:cxn ang="T9">
                <a:pos x="T2" y="T3"/>
              </a:cxn>
              <a:cxn ang="T10">
                <a:pos x="T4" y="T5"/>
              </a:cxn>
              <a:cxn ang="T11">
                <a:pos x="T6" y="T7"/>
              </a:cxn>
            </a:cxnLst>
            <a:rect l="T12" t="T13" r="T14" b="T15"/>
            <a:pathLst>
              <a:path w="21600" h="21600">
                <a:moveTo>
                  <a:pt x="943" y="10819"/>
                </a:moveTo>
                <a:cubicBezTo>
                  <a:pt x="943" y="10812"/>
                  <a:pt x="943" y="10806"/>
                  <a:pt x="943" y="10800"/>
                </a:cubicBezTo>
                <a:cubicBezTo>
                  <a:pt x="943" y="5356"/>
                  <a:pt x="5356" y="943"/>
                  <a:pt x="10800" y="943"/>
                </a:cubicBezTo>
                <a:cubicBezTo>
                  <a:pt x="16243" y="943"/>
                  <a:pt x="20657" y="5356"/>
                  <a:pt x="20657" y="10800"/>
                </a:cubicBezTo>
                <a:cubicBezTo>
                  <a:pt x="20657" y="10806"/>
                  <a:pt x="20656" y="10812"/>
                  <a:pt x="20656" y="10819"/>
                </a:cubicBezTo>
                <a:lnTo>
                  <a:pt x="21599" y="10820"/>
                </a:lnTo>
                <a:cubicBezTo>
                  <a:pt x="21599" y="10813"/>
                  <a:pt x="21600" y="10806"/>
                  <a:pt x="21600" y="10800"/>
                </a:cubicBezTo>
                <a:cubicBezTo>
                  <a:pt x="21600" y="4835"/>
                  <a:pt x="16764" y="0"/>
                  <a:pt x="10800" y="0"/>
                </a:cubicBezTo>
                <a:cubicBezTo>
                  <a:pt x="4835" y="0"/>
                  <a:pt x="0" y="4835"/>
                  <a:pt x="0" y="10800"/>
                </a:cubicBezTo>
                <a:cubicBezTo>
                  <a:pt x="-1" y="10806"/>
                  <a:pt x="0" y="10813"/>
                  <a:pt x="0" y="10820"/>
                </a:cubicBezTo>
                <a:close/>
              </a:path>
            </a:pathLst>
          </a:custGeom>
          <a:gradFill rotWithShape="1">
            <a:gsLst>
              <a:gs pos="0">
                <a:srgbClr val="DDDDDD"/>
              </a:gs>
              <a:gs pos="100000">
                <a:schemeClr val="tx1"/>
              </a:gs>
            </a:gsLst>
            <a:lin ang="5400000" scaled="1"/>
          </a:gradFill>
          <a:ln w="3175" algn="ctr">
            <a:solidFill>
              <a:schemeClr val="bg1"/>
            </a:solidFill>
            <a:miter lim="800000"/>
            <a:headEnd/>
            <a:tailEnd/>
          </a:ln>
        </p:spPr>
        <p:txBody>
          <a:bodyPr wrap="none" anchor="ctr"/>
          <a:lstStyle/>
          <a:p>
            <a:endParaRPr lang="en-US"/>
          </a:p>
        </p:txBody>
      </p:sp>
      <p:sp>
        <p:nvSpPr>
          <p:cNvPr id="209991" name="Line 71"/>
          <p:cNvSpPr>
            <a:spLocks noChangeShapeType="1"/>
          </p:cNvSpPr>
          <p:nvPr/>
        </p:nvSpPr>
        <p:spPr bwMode="auto">
          <a:xfrm flipH="1">
            <a:off x="4913313" y="1797050"/>
            <a:ext cx="1000125" cy="0"/>
          </a:xfrm>
          <a:prstGeom prst="line">
            <a:avLst/>
          </a:prstGeom>
          <a:noFill/>
          <a:ln w="19050">
            <a:solidFill>
              <a:srgbClr val="FF0000"/>
            </a:solidFill>
            <a:prstDash val="sysDot"/>
            <a:round/>
            <a:headEnd/>
            <a:tailEnd/>
          </a:ln>
        </p:spPr>
        <p:txBody>
          <a:bodyPr wrap="none" anchor="ctr"/>
          <a:lstStyle/>
          <a:p>
            <a:endParaRPr lang="en-US"/>
          </a:p>
        </p:txBody>
      </p:sp>
      <p:grpSp>
        <p:nvGrpSpPr>
          <p:cNvPr id="2" name="Group 55"/>
          <p:cNvGrpSpPr>
            <a:grpSpLocks/>
          </p:cNvGrpSpPr>
          <p:nvPr/>
        </p:nvGrpSpPr>
        <p:grpSpPr bwMode="auto">
          <a:xfrm>
            <a:off x="1727200" y="3754438"/>
            <a:ext cx="1778000" cy="1627187"/>
            <a:chOff x="1088" y="2365"/>
            <a:chExt cx="1120" cy="1025"/>
          </a:xfrm>
        </p:grpSpPr>
        <p:grpSp>
          <p:nvGrpSpPr>
            <p:cNvPr id="1082" name="Group 44"/>
            <p:cNvGrpSpPr>
              <a:grpSpLocks/>
            </p:cNvGrpSpPr>
            <p:nvPr/>
          </p:nvGrpSpPr>
          <p:grpSpPr bwMode="auto">
            <a:xfrm>
              <a:off x="1088" y="2365"/>
              <a:ext cx="1120" cy="1025"/>
              <a:chOff x="1260" y="2166"/>
              <a:chExt cx="1120" cy="1025"/>
            </a:xfrm>
          </p:grpSpPr>
          <p:sp>
            <p:nvSpPr>
              <p:cNvPr id="1084" name="AutoShape 42"/>
              <p:cNvSpPr>
                <a:spLocks noChangeArrowheads="1"/>
              </p:cNvSpPr>
              <p:nvPr/>
            </p:nvSpPr>
            <p:spPr bwMode="auto">
              <a:xfrm>
                <a:off x="1263" y="2166"/>
                <a:ext cx="59" cy="889"/>
              </a:xfrm>
              <a:prstGeom prst="can">
                <a:avLst>
                  <a:gd name="adj" fmla="val 17788"/>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85" name="AutoShape 35"/>
              <p:cNvSpPr>
                <a:spLocks noChangeArrowheads="1"/>
              </p:cNvSpPr>
              <p:nvPr/>
            </p:nvSpPr>
            <p:spPr bwMode="auto">
              <a:xfrm rot="5400000">
                <a:off x="1395" y="2861"/>
                <a:ext cx="62" cy="331"/>
              </a:xfrm>
              <a:prstGeom prst="can">
                <a:avLst>
                  <a:gd name="adj" fmla="val 20638"/>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1086" name="Group 31"/>
              <p:cNvGrpSpPr>
                <a:grpSpLocks/>
              </p:cNvGrpSpPr>
              <p:nvPr/>
            </p:nvGrpSpPr>
            <p:grpSpPr bwMode="auto">
              <a:xfrm>
                <a:off x="1533" y="2867"/>
                <a:ext cx="604" cy="324"/>
                <a:chOff x="1251" y="2687"/>
                <a:chExt cx="553" cy="300"/>
              </a:xfrm>
            </p:grpSpPr>
            <p:sp>
              <p:nvSpPr>
                <p:cNvPr id="209941" name="Oval 21"/>
                <p:cNvSpPr>
                  <a:spLocks noChangeArrowheads="1"/>
                </p:cNvSpPr>
                <p:nvPr/>
              </p:nvSpPr>
              <p:spPr bwMode="auto">
                <a:xfrm>
                  <a:off x="1251"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sp>
              <p:nvSpPr>
                <p:cNvPr id="209943" name="Oval 23"/>
                <p:cNvSpPr>
                  <a:spLocks noChangeArrowheads="1"/>
                </p:cNvSpPr>
                <p:nvPr/>
              </p:nvSpPr>
              <p:spPr bwMode="auto">
                <a:xfrm>
                  <a:off x="1305"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sp>
              <p:nvSpPr>
                <p:cNvPr id="209944" name="Oval 24"/>
                <p:cNvSpPr>
                  <a:spLocks noChangeArrowheads="1"/>
                </p:cNvSpPr>
                <p:nvPr/>
              </p:nvSpPr>
              <p:spPr bwMode="auto">
                <a:xfrm>
                  <a:off x="1359"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sp>
              <p:nvSpPr>
                <p:cNvPr id="209945" name="Oval 25"/>
                <p:cNvSpPr>
                  <a:spLocks noChangeArrowheads="1"/>
                </p:cNvSpPr>
                <p:nvPr/>
              </p:nvSpPr>
              <p:spPr bwMode="auto">
                <a:xfrm>
                  <a:off x="1413"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sp>
              <p:nvSpPr>
                <p:cNvPr id="209946" name="Oval 26"/>
                <p:cNvSpPr>
                  <a:spLocks noChangeArrowheads="1"/>
                </p:cNvSpPr>
                <p:nvPr/>
              </p:nvSpPr>
              <p:spPr bwMode="auto">
                <a:xfrm>
                  <a:off x="1466"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sp>
              <p:nvSpPr>
                <p:cNvPr id="209947" name="Oval 27"/>
                <p:cNvSpPr>
                  <a:spLocks noChangeArrowheads="1"/>
                </p:cNvSpPr>
                <p:nvPr/>
              </p:nvSpPr>
              <p:spPr bwMode="auto">
                <a:xfrm>
                  <a:off x="1520"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sp>
              <p:nvSpPr>
                <p:cNvPr id="209948" name="Oval 28"/>
                <p:cNvSpPr>
                  <a:spLocks noChangeArrowheads="1"/>
                </p:cNvSpPr>
                <p:nvPr/>
              </p:nvSpPr>
              <p:spPr bwMode="auto">
                <a:xfrm>
                  <a:off x="1574"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sp>
              <p:nvSpPr>
                <p:cNvPr id="209949" name="Oval 29"/>
                <p:cNvSpPr>
                  <a:spLocks noChangeArrowheads="1"/>
                </p:cNvSpPr>
                <p:nvPr/>
              </p:nvSpPr>
              <p:spPr bwMode="auto">
                <a:xfrm>
                  <a:off x="1628"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sp>
              <p:nvSpPr>
                <p:cNvPr id="209950" name="Oval 30"/>
                <p:cNvSpPr>
                  <a:spLocks noChangeArrowheads="1"/>
                </p:cNvSpPr>
                <p:nvPr/>
              </p:nvSpPr>
              <p:spPr bwMode="auto">
                <a:xfrm>
                  <a:off x="1681" y="2687"/>
                  <a:ext cx="123" cy="300"/>
                </a:xfrm>
                <a:prstGeom prst="ellipse">
                  <a:avLst/>
                </a:prstGeom>
                <a:gradFill rotWithShape="1">
                  <a:gsLst>
                    <a:gs pos="0">
                      <a:srgbClr val="5E9EFF">
                        <a:alpha val="46001"/>
                      </a:srgbClr>
                    </a:gs>
                    <a:gs pos="39999">
                      <a:srgbClr val="85C2FF">
                        <a:alpha val="60400"/>
                      </a:srgbClr>
                    </a:gs>
                    <a:gs pos="70000">
                      <a:srgbClr val="C4D6EB">
                        <a:alpha val="71201"/>
                      </a:srgbClr>
                    </a:gs>
                    <a:gs pos="100000">
                      <a:srgbClr val="FFEBFA">
                        <a:alpha val="82001"/>
                      </a:srgbClr>
                    </a:gs>
                  </a:gsLst>
                  <a:lin ang="5400000" scaled="1"/>
                </a:gradFill>
                <a:ln w="12700" algn="ctr">
                  <a:solidFill>
                    <a:schemeClr val="bg1"/>
                  </a:solidFill>
                  <a:round/>
                  <a:headEnd/>
                  <a:tailEnd/>
                </a:ln>
                <a:effectLst/>
              </p:spPr>
              <p:txBody>
                <a:bodyPr wrap="none" anchor="ctr"/>
                <a:lstStyle/>
                <a:p>
                  <a:pPr>
                    <a:defRPr/>
                  </a:pPr>
                  <a:endParaRPr lang="en-US">
                    <a:latin typeface="Arial" pitchFamily="34" charset="0"/>
                  </a:endParaRPr>
                </a:p>
              </p:txBody>
            </p:sp>
          </p:grpSp>
          <p:sp>
            <p:nvSpPr>
              <p:cNvPr id="1087" name="AutoShape 34"/>
              <p:cNvSpPr>
                <a:spLocks noChangeArrowheads="1"/>
              </p:cNvSpPr>
              <p:nvPr/>
            </p:nvSpPr>
            <p:spPr bwMode="auto">
              <a:xfrm rot="5400000">
                <a:off x="2189" y="2877"/>
                <a:ext cx="65" cy="316"/>
              </a:xfrm>
              <a:prstGeom prst="can">
                <a:avLst>
                  <a:gd name="adj" fmla="val 18793"/>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88" name="AutoShape 39"/>
              <p:cNvSpPr>
                <a:spLocks noChangeArrowheads="1"/>
              </p:cNvSpPr>
              <p:nvPr/>
            </p:nvSpPr>
            <p:spPr bwMode="auto">
              <a:xfrm>
                <a:off x="2319" y="2174"/>
                <a:ext cx="59" cy="889"/>
              </a:xfrm>
              <a:prstGeom prst="can">
                <a:avLst>
                  <a:gd name="adj" fmla="val 17788"/>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sp>
          <p:nvSpPr>
            <p:cNvPr id="1083" name="Text Box 54"/>
            <p:cNvSpPr txBox="1">
              <a:spLocks noChangeArrowheads="1"/>
            </p:cNvSpPr>
            <p:nvPr/>
          </p:nvSpPr>
          <p:spPr bwMode="auto">
            <a:xfrm>
              <a:off x="1570" y="2814"/>
              <a:ext cx="196" cy="231"/>
            </a:xfrm>
            <a:prstGeom prst="rect">
              <a:avLst/>
            </a:prstGeom>
            <a:noFill/>
            <a:ln w="3175" algn="ctr">
              <a:noFill/>
              <a:miter lim="800000"/>
              <a:headEnd/>
              <a:tailEnd/>
            </a:ln>
          </p:spPr>
          <p:txBody>
            <a:bodyPr wrap="none">
              <a:spAutoFit/>
            </a:bodyPr>
            <a:lstStyle/>
            <a:p>
              <a:r>
                <a:rPr lang="en-US"/>
                <a:t>L</a:t>
              </a:r>
            </a:p>
          </p:txBody>
        </p:sp>
      </p:grpSp>
      <p:sp>
        <p:nvSpPr>
          <p:cNvPr id="1033" name="AutoShape 15"/>
          <p:cNvSpPr>
            <a:spLocks noChangeArrowheads="1"/>
          </p:cNvSpPr>
          <p:nvPr/>
        </p:nvSpPr>
        <p:spPr bwMode="auto">
          <a:xfrm flipV="1">
            <a:off x="3406775" y="2374900"/>
            <a:ext cx="93663" cy="1477963"/>
          </a:xfrm>
          <a:prstGeom prst="can">
            <a:avLst>
              <a:gd name="adj" fmla="val 1862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34" name="AutoShape 43"/>
          <p:cNvSpPr>
            <a:spLocks noChangeArrowheads="1"/>
          </p:cNvSpPr>
          <p:nvPr/>
        </p:nvSpPr>
        <p:spPr bwMode="auto">
          <a:xfrm flipV="1">
            <a:off x="1730375" y="2362200"/>
            <a:ext cx="93663" cy="1477963"/>
          </a:xfrm>
          <a:prstGeom prst="can">
            <a:avLst>
              <a:gd name="adj" fmla="val 1862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35" name="AutoShape 9"/>
          <p:cNvSpPr>
            <a:spLocks noChangeArrowheads="1"/>
          </p:cNvSpPr>
          <p:nvPr/>
        </p:nvSpPr>
        <p:spPr bwMode="auto">
          <a:xfrm flipV="1">
            <a:off x="628650" y="2405062"/>
            <a:ext cx="99770" cy="1105303"/>
          </a:xfrm>
          <a:prstGeom prst="can">
            <a:avLst>
              <a:gd name="adj" fmla="val 53185"/>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36" name="AutoShape 8"/>
          <p:cNvSpPr>
            <a:spLocks noChangeArrowheads="1"/>
          </p:cNvSpPr>
          <p:nvPr/>
        </p:nvSpPr>
        <p:spPr bwMode="auto">
          <a:xfrm rot="5400000">
            <a:off x="1400175" y="1579563"/>
            <a:ext cx="103188" cy="1649412"/>
          </a:xfrm>
          <a:prstGeom prst="can">
            <a:avLst>
              <a:gd name="adj" fmla="val 61792"/>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37" name="AutoShape 4"/>
          <p:cNvSpPr>
            <a:spLocks noChangeArrowheads="1"/>
          </p:cNvSpPr>
          <p:nvPr/>
        </p:nvSpPr>
        <p:spPr bwMode="auto">
          <a:xfrm rot="5400000">
            <a:off x="2495551" y="1878012"/>
            <a:ext cx="311150" cy="1050925"/>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p>
        </p:txBody>
      </p:sp>
      <p:sp>
        <p:nvSpPr>
          <p:cNvPr id="1038" name="AutoShape 14"/>
          <p:cNvSpPr>
            <a:spLocks noChangeArrowheads="1"/>
          </p:cNvSpPr>
          <p:nvPr/>
        </p:nvSpPr>
        <p:spPr bwMode="auto">
          <a:xfrm rot="5400000">
            <a:off x="3566319" y="1893094"/>
            <a:ext cx="98425" cy="1017587"/>
          </a:xfrm>
          <a:prstGeom prst="can">
            <a:avLst>
              <a:gd name="adj" fmla="val 3996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39" name="AutoShape 45"/>
          <p:cNvSpPr>
            <a:spLocks noChangeArrowheads="1"/>
          </p:cNvSpPr>
          <p:nvPr/>
        </p:nvSpPr>
        <p:spPr bwMode="auto">
          <a:xfrm flipV="1">
            <a:off x="4025900" y="2354263"/>
            <a:ext cx="96838" cy="3800475"/>
          </a:xfrm>
          <a:prstGeom prst="can">
            <a:avLst>
              <a:gd name="adj" fmla="val 63047"/>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40" name="AutoShape 46"/>
          <p:cNvSpPr>
            <a:spLocks noChangeArrowheads="1"/>
          </p:cNvSpPr>
          <p:nvPr/>
        </p:nvSpPr>
        <p:spPr bwMode="auto">
          <a:xfrm rot="16200000" flipH="1">
            <a:off x="2328069" y="4355307"/>
            <a:ext cx="103187" cy="3492500"/>
          </a:xfrm>
          <a:prstGeom prst="can">
            <a:avLst>
              <a:gd name="adj" fmla="val 48732"/>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41" name="AutoShape 19"/>
          <p:cNvSpPr>
            <a:spLocks noChangeArrowheads="1"/>
          </p:cNvSpPr>
          <p:nvPr/>
        </p:nvSpPr>
        <p:spPr bwMode="auto">
          <a:xfrm>
            <a:off x="628650" y="4178300"/>
            <a:ext cx="93663" cy="1982788"/>
          </a:xfrm>
          <a:prstGeom prst="can">
            <a:avLst>
              <a:gd name="adj" fmla="val 49591"/>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1043" name="Group 17"/>
          <p:cNvGrpSpPr>
            <a:grpSpLocks/>
          </p:cNvGrpSpPr>
          <p:nvPr/>
        </p:nvGrpSpPr>
        <p:grpSpPr bwMode="auto">
          <a:xfrm>
            <a:off x="1720850" y="3381375"/>
            <a:ext cx="1782763" cy="869950"/>
            <a:chOff x="1249" y="1931"/>
            <a:chExt cx="1123" cy="548"/>
          </a:xfrm>
        </p:grpSpPr>
        <p:sp>
          <p:nvSpPr>
            <p:cNvPr id="1077" name="AutoShape 16"/>
            <p:cNvSpPr>
              <a:spLocks noChangeArrowheads="1"/>
            </p:cNvSpPr>
            <p:nvPr/>
          </p:nvSpPr>
          <p:spPr bwMode="auto">
            <a:xfrm rot="16200000" flipH="1">
              <a:off x="2091" y="1958"/>
              <a:ext cx="65" cy="496"/>
            </a:xfrm>
            <a:prstGeom prst="can">
              <a:avLst>
                <a:gd name="adj" fmla="val 2949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78" name="AutoShape 11"/>
            <p:cNvSpPr>
              <a:spLocks noChangeArrowheads="1"/>
            </p:cNvSpPr>
            <p:nvPr/>
          </p:nvSpPr>
          <p:spPr bwMode="auto">
            <a:xfrm rot="5400000">
              <a:off x="1464" y="1958"/>
              <a:ext cx="65" cy="496"/>
            </a:xfrm>
            <a:prstGeom prst="can">
              <a:avLst>
                <a:gd name="adj" fmla="val 29499"/>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grpSp>
          <p:nvGrpSpPr>
            <p:cNvPr id="1079" name="Group 10"/>
            <p:cNvGrpSpPr>
              <a:grpSpLocks/>
            </p:cNvGrpSpPr>
            <p:nvPr/>
          </p:nvGrpSpPr>
          <p:grpSpPr bwMode="auto">
            <a:xfrm>
              <a:off x="1718" y="1931"/>
              <a:ext cx="204" cy="548"/>
              <a:chOff x="1739" y="1730"/>
              <a:chExt cx="204" cy="548"/>
            </a:xfrm>
          </p:grpSpPr>
          <p:sp>
            <p:nvSpPr>
              <p:cNvPr id="209925" name="Rectangle 5"/>
              <p:cNvSpPr>
                <a:spLocks noChangeArrowheads="1"/>
              </p:cNvSpPr>
              <p:nvPr/>
            </p:nvSpPr>
            <p:spPr bwMode="auto">
              <a:xfrm rot="5400000" flipV="1">
                <a:off x="1499" y="1970"/>
                <a:ext cx="548" cy="68"/>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09926" name="Rectangle 6"/>
              <p:cNvSpPr>
                <a:spLocks noChangeArrowheads="1"/>
              </p:cNvSpPr>
              <p:nvPr/>
            </p:nvSpPr>
            <p:spPr bwMode="auto">
              <a:xfrm rot="5400000" flipV="1">
                <a:off x="1635" y="1970"/>
                <a:ext cx="548" cy="68"/>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grpSp>
      </p:grpSp>
      <p:sp>
        <p:nvSpPr>
          <p:cNvPr id="1044" name="Oval 7"/>
          <p:cNvSpPr>
            <a:spLocks noChangeArrowheads="1"/>
          </p:cNvSpPr>
          <p:nvPr/>
        </p:nvSpPr>
        <p:spPr bwMode="auto">
          <a:xfrm>
            <a:off x="201613" y="3381375"/>
            <a:ext cx="952500" cy="952500"/>
          </a:xfrm>
          <a:prstGeom prst="ellipse">
            <a:avLst/>
          </a:prstGeom>
          <a:gradFill rotWithShape="1">
            <a:gsLst>
              <a:gs pos="0">
                <a:srgbClr val="CCCCFF"/>
              </a:gs>
              <a:gs pos="100000">
                <a:srgbClr val="CC66FF">
                  <a:alpha val="78998"/>
                </a:srgbClr>
              </a:gs>
            </a:gsLst>
            <a:path path="shape">
              <a:fillToRect l="50000" t="50000" r="50000" b="50000"/>
            </a:path>
          </a:gradFill>
          <a:ln w="3175" algn="ctr">
            <a:solidFill>
              <a:schemeClr val="bg1"/>
            </a:solidFill>
            <a:round/>
            <a:headEnd/>
            <a:tailEnd/>
          </a:ln>
        </p:spPr>
        <p:txBody>
          <a:bodyPr wrap="none" anchor="ctr"/>
          <a:lstStyle/>
          <a:p>
            <a:r>
              <a:rPr lang="en-US">
                <a:solidFill>
                  <a:schemeClr val="bg1"/>
                </a:solidFill>
              </a:rPr>
              <a:t>I</a:t>
            </a:r>
            <a:r>
              <a:rPr lang="en-US" baseline="-25000">
                <a:solidFill>
                  <a:schemeClr val="bg1"/>
                </a:solidFill>
              </a:rPr>
              <a:t>B</a:t>
            </a:r>
          </a:p>
        </p:txBody>
      </p:sp>
      <p:sp>
        <p:nvSpPr>
          <p:cNvPr id="1045" name="Line 47"/>
          <p:cNvSpPr>
            <a:spLocks noChangeShapeType="1"/>
          </p:cNvSpPr>
          <p:nvPr/>
        </p:nvSpPr>
        <p:spPr bwMode="auto">
          <a:xfrm flipV="1">
            <a:off x="1511300" y="1450975"/>
            <a:ext cx="0" cy="941388"/>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1046" name="Line 49"/>
          <p:cNvSpPr>
            <a:spLocks noChangeShapeType="1"/>
          </p:cNvSpPr>
          <p:nvPr/>
        </p:nvSpPr>
        <p:spPr bwMode="auto">
          <a:xfrm>
            <a:off x="1598613" y="1441450"/>
            <a:ext cx="1987550" cy="0"/>
          </a:xfrm>
          <a:prstGeom prst="line">
            <a:avLst/>
          </a:prstGeom>
          <a:noFill/>
          <a:ln w="3175">
            <a:solidFill>
              <a:schemeClr val="tx1"/>
            </a:solidFill>
            <a:round/>
            <a:headEnd type="triangle" w="med" len="med"/>
            <a:tailEnd type="triangle" w="med" len="med"/>
          </a:ln>
        </p:spPr>
        <p:txBody>
          <a:bodyPr wrap="none" anchor="ctr"/>
          <a:lstStyle/>
          <a:p>
            <a:endParaRPr lang="en-US"/>
          </a:p>
        </p:txBody>
      </p:sp>
      <p:sp>
        <p:nvSpPr>
          <p:cNvPr id="1047" name="Line 50"/>
          <p:cNvSpPr>
            <a:spLocks noChangeShapeType="1"/>
          </p:cNvSpPr>
          <p:nvPr/>
        </p:nvSpPr>
        <p:spPr bwMode="auto">
          <a:xfrm flipV="1">
            <a:off x="3662363" y="1446213"/>
            <a:ext cx="0" cy="941387"/>
          </a:xfrm>
          <a:prstGeom prst="line">
            <a:avLst/>
          </a:prstGeom>
          <a:noFill/>
          <a:ln w="38100">
            <a:solidFill>
              <a:schemeClr val="tx1"/>
            </a:solidFill>
            <a:round/>
            <a:headEnd type="oval" w="med" len="med"/>
            <a:tailEnd type="oval" w="med" len="med"/>
          </a:ln>
        </p:spPr>
        <p:txBody>
          <a:bodyPr wrap="none" anchor="ctr"/>
          <a:lstStyle/>
          <a:p>
            <a:endParaRPr lang="en-US"/>
          </a:p>
        </p:txBody>
      </p:sp>
      <p:sp>
        <p:nvSpPr>
          <p:cNvPr id="1048" name="Text Box 51"/>
          <p:cNvSpPr txBox="1">
            <a:spLocks noChangeArrowheads="1"/>
          </p:cNvSpPr>
          <p:nvPr/>
        </p:nvSpPr>
        <p:spPr bwMode="auto">
          <a:xfrm>
            <a:off x="2427288" y="1062038"/>
            <a:ext cx="354012" cy="396875"/>
          </a:xfrm>
          <a:prstGeom prst="rect">
            <a:avLst/>
          </a:prstGeom>
          <a:noFill/>
          <a:ln w="3175" algn="ctr">
            <a:noFill/>
            <a:miter lim="800000"/>
            <a:headEnd/>
            <a:tailEnd/>
          </a:ln>
        </p:spPr>
        <p:txBody>
          <a:bodyPr wrap="none">
            <a:spAutoFit/>
          </a:bodyPr>
          <a:lstStyle/>
          <a:p>
            <a:r>
              <a:rPr lang="en-US" sz="2000" b="1"/>
              <a:t>V</a:t>
            </a:r>
          </a:p>
        </p:txBody>
      </p:sp>
      <p:sp>
        <p:nvSpPr>
          <p:cNvPr id="1049" name="Text Box 52"/>
          <p:cNvSpPr txBox="1">
            <a:spLocks noChangeArrowheads="1"/>
          </p:cNvSpPr>
          <p:nvPr/>
        </p:nvSpPr>
        <p:spPr bwMode="auto">
          <a:xfrm>
            <a:off x="2474913" y="1851025"/>
            <a:ext cx="349250" cy="366713"/>
          </a:xfrm>
          <a:prstGeom prst="rect">
            <a:avLst/>
          </a:prstGeom>
          <a:noFill/>
          <a:ln w="3175" algn="ctr">
            <a:noFill/>
            <a:miter lim="800000"/>
            <a:headEnd/>
            <a:tailEnd/>
          </a:ln>
        </p:spPr>
        <p:txBody>
          <a:bodyPr wrap="none">
            <a:spAutoFit/>
          </a:bodyPr>
          <a:lstStyle/>
          <a:p>
            <a:r>
              <a:rPr lang="en-US"/>
              <a:t>R</a:t>
            </a:r>
          </a:p>
        </p:txBody>
      </p:sp>
      <p:sp>
        <p:nvSpPr>
          <p:cNvPr id="1050" name="Text Box 53"/>
          <p:cNvSpPr txBox="1">
            <a:spLocks noChangeArrowheads="1"/>
          </p:cNvSpPr>
          <p:nvPr/>
        </p:nvSpPr>
        <p:spPr bwMode="auto">
          <a:xfrm>
            <a:off x="2473325" y="2954338"/>
            <a:ext cx="349250" cy="366712"/>
          </a:xfrm>
          <a:prstGeom prst="rect">
            <a:avLst/>
          </a:prstGeom>
          <a:noFill/>
          <a:ln w="3175" algn="ctr">
            <a:noFill/>
            <a:miter lim="800000"/>
            <a:headEnd/>
            <a:tailEnd/>
          </a:ln>
        </p:spPr>
        <p:txBody>
          <a:bodyPr wrap="none">
            <a:spAutoFit/>
          </a:bodyPr>
          <a:lstStyle/>
          <a:p>
            <a:r>
              <a:rPr lang="en-US"/>
              <a:t>C</a:t>
            </a:r>
          </a:p>
        </p:txBody>
      </p:sp>
      <p:sp>
        <p:nvSpPr>
          <p:cNvPr id="1051" name="Freeform 57"/>
          <p:cNvSpPr>
            <a:spLocks/>
          </p:cNvSpPr>
          <p:nvPr/>
        </p:nvSpPr>
        <p:spPr bwMode="auto">
          <a:xfrm>
            <a:off x="4914900" y="1204913"/>
            <a:ext cx="3657600" cy="2506662"/>
          </a:xfrm>
          <a:custGeom>
            <a:avLst/>
            <a:gdLst>
              <a:gd name="T0" fmla="*/ 0 w 2304"/>
              <a:gd name="T1" fmla="*/ 0 h 1579"/>
              <a:gd name="T2" fmla="*/ 0 w 2304"/>
              <a:gd name="T3" fmla="*/ 1579 h 1579"/>
              <a:gd name="T4" fmla="*/ 2304 w 2304"/>
              <a:gd name="T5" fmla="*/ 1579 h 1579"/>
              <a:gd name="T6" fmla="*/ 0 60000 65536"/>
              <a:gd name="T7" fmla="*/ 0 60000 65536"/>
              <a:gd name="T8" fmla="*/ 0 60000 65536"/>
              <a:gd name="T9" fmla="*/ 0 w 2304"/>
              <a:gd name="T10" fmla="*/ 0 h 1579"/>
              <a:gd name="T11" fmla="*/ 2304 w 2304"/>
              <a:gd name="T12" fmla="*/ 1579 h 1579"/>
            </a:gdLst>
            <a:ahLst/>
            <a:cxnLst>
              <a:cxn ang="T6">
                <a:pos x="T0" y="T1"/>
              </a:cxn>
              <a:cxn ang="T7">
                <a:pos x="T2" y="T3"/>
              </a:cxn>
              <a:cxn ang="T8">
                <a:pos x="T4" y="T5"/>
              </a:cxn>
            </a:cxnLst>
            <a:rect l="T9" t="T10" r="T11" b="T12"/>
            <a:pathLst>
              <a:path w="2304" h="1579">
                <a:moveTo>
                  <a:pt x="0" y="0"/>
                </a:moveTo>
                <a:lnTo>
                  <a:pt x="0" y="1579"/>
                </a:lnTo>
                <a:lnTo>
                  <a:pt x="2304" y="1579"/>
                </a:lnTo>
              </a:path>
            </a:pathLst>
          </a:custGeom>
          <a:noFill/>
          <a:ln w="3175">
            <a:solidFill>
              <a:schemeClr val="bg1"/>
            </a:solidFill>
            <a:round/>
            <a:headEnd type="triangle" w="med" len="med"/>
            <a:tailEnd type="triangle" w="med" len="med"/>
          </a:ln>
        </p:spPr>
        <p:txBody>
          <a:bodyPr wrap="none" anchor="ctr"/>
          <a:lstStyle/>
          <a:p>
            <a:endParaRPr lang="en-US"/>
          </a:p>
        </p:txBody>
      </p:sp>
      <p:sp>
        <p:nvSpPr>
          <p:cNvPr id="1052" name="Text Box 58"/>
          <p:cNvSpPr txBox="1">
            <a:spLocks noChangeArrowheads="1"/>
          </p:cNvSpPr>
          <p:nvPr/>
        </p:nvSpPr>
        <p:spPr bwMode="auto">
          <a:xfrm>
            <a:off x="6013450" y="3698875"/>
            <a:ext cx="1263650" cy="366713"/>
          </a:xfrm>
          <a:prstGeom prst="rect">
            <a:avLst/>
          </a:prstGeom>
          <a:noFill/>
          <a:ln w="3175" algn="ctr">
            <a:noFill/>
            <a:miter lim="800000"/>
            <a:headEnd/>
            <a:tailEnd/>
          </a:ln>
        </p:spPr>
        <p:txBody>
          <a:bodyPr wrap="none">
            <a:spAutoFit/>
          </a:bodyPr>
          <a:lstStyle/>
          <a:p>
            <a:r>
              <a:rPr lang="en-US">
                <a:solidFill>
                  <a:schemeClr val="bg1"/>
                </a:solidFill>
              </a:rPr>
              <a:t>Frequency</a:t>
            </a:r>
          </a:p>
        </p:txBody>
      </p:sp>
      <p:sp>
        <p:nvSpPr>
          <p:cNvPr id="1053" name="Text Box 59"/>
          <p:cNvSpPr txBox="1">
            <a:spLocks noChangeArrowheads="1"/>
          </p:cNvSpPr>
          <p:nvPr/>
        </p:nvSpPr>
        <p:spPr bwMode="auto">
          <a:xfrm rot="-5400000">
            <a:off x="4082257" y="2307431"/>
            <a:ext cx="1212850" cy="366713"/>
          </a:xfrm>
          <a:prstGeom prst="rect">
            <a:avLst/>
          </a:prstGeom>
          <a:noFill/>
          <a:ln w="3175" algn="ctr">
            <a:noFill/>
            <a:miter lim="800000"/>
            <a:headEnd/>
            <a:tailEnd/>
          </a:ln>
        </p:spPr>
        <p:txBody>
          <a:bodyPr wrap="none">
            <a:spAutoFit/>
          </a:bodyPr>
          <a:lstStyle/>
          <a:p>
            <a:r>
              <a:rPr lang="en-US">
                <a:solidFill>
                  <a:schemeClr val="bg1"/>
                </a:solidFill>
              </a:rPr>
              <a:t>Response</a:t>
            </a:r>
          </a:p>
        </p:txBody>
      </p:sp>
      <p:sp>
        <p:nvSpPr>
          <p:cNvPr id="1054" name="Text Box 61"/>
          <p:cNvSpPr txBox="1">
            <a:spLocks noChangeArrowheads="1"/>
          </p:cNvSpPr>
          <p:nvPr/>
        </p:nvSpPr>
        <p:spPr bwMode="auto">
          <a:xfrm>
            <a:off x="4776788" y="3670300"/>
            <a:ext cx="311150" cy="366713"/>
          </a:xfrm>
          <a:prstGeom prst="rect">
            <a:avLst/>
          </a:prstGeom>
          <a:noFill/>
          <a:ln w="3175" algn="ctr">
            <a:noFill/>
            <a:miter lim="800000"/>
            <a:headEnd/>
            <a:tailEnd/>
          </a:ln>
        </p:spPr>
        <p:txBody>
          <a:bodyPr wrap="none">
            <a:spAutoFit/>
          </a:bodyPr>
          <a:lstStyle/>
          <a:p>
            <a:r>
              <a:rPr lang="en-US">
                <a:solidFill>
                  <a:schemeClr val="bg1"/>
                </a:solidFill>
              </a:rPr>
              <a:t>0</a:t>
            </a:r>
          </a:p>
        </p:txBody>
      </p:sp>
      <p:sp>
        <p:nvSpPr>
          <p:cNvPr id="1055" name="Text Box 62"/>
          <p:cNvSpPr txBox="1">
            <a:spLocks noChangeArrowheads="1"/>
          </p:cNvSpPr>
          <p:nvPr/>
        </p:nvSpPr>
        <p:spPr bwMode="auto">
          <a:xfrm>
            <a:off x="4605338" y="3508375"/>
            <a:ext cx="311150" cy="366713"/>
          </a:xfrm>
          <a:prstGeom prst="rect">
            <a:avLst/>
          </a:prstGeom>
          <a:noFill/>
          <a:ln w="3175" algn="ctr">
            <a:noFill/>
            <a:miter lim="800000"/>
            <a:headEnd/>
            <a:tailEnd/>
          </a:ln>
        </p:spPr>
        <p:txBody>
          <a:bodyPr wrap="none">
            <a:spAutoFit/>
          </a:bodyPr>
          <a:lstStyle/>
          <a:p>
            <a:r>
              <a:rPr lang="en-US">
                <a:solidFill>
                  <a:schemeClr val="bg1"/>
                </a:solidFill>
              </a:rPr>
              <a:t>0</a:t>
            </a:r>
          </a:p>
        </p:txBody>
      </p:sp>
      <p:sp>
        <p:nvSpPr>
          <p:cNvPr id="1056" name="Freeform 63"/>
          <p:cNvSpPr>
            <a:spLocks/>
          </p:cNvSpPr>
          <p:nvPr/>
        </p:nvSpPr>
        <p:spPr bwMode="auto">
          <a:xfrm>
            <a:off x="5916613" y="1793875"/>
            <a:ext cx="2611437" cy="1644650"/>
          </a:xfrm>
          <a:custGeom>
            <a:avLst/>
            <a:gdLst>
              <a:gd name="T0" fmla="*/ 0 w 1645"/>
              <a:gd name="T1" fmla="*/ 0 h 1036"/>
              <a:gd name="T2" fmla="*/ 743 w 1645"/>
              <a:gd name="T3" fmla="*/ 0 h 1036"/>
              <a:gd name="T4" fmla="*/ 1645 w 1645"/>
              <a:gd name="T5" fmla="*/ 1036 h 1036"/>
              <a:gd name="T6" fmla="*/ 0 60000 65536"/>
              <a:gd name="T7" fmla="*/ 0 60000 65536"/>
              <a:gd name="T8" fmla="*/ 0 60000 65536"/>
              <a:gd name="T9" fmla="*/ 0 w 1645"/>
              <a:gd name="T10" fmla="*/ 0 h 1036"/>
              <a:gd name="T11" fmla="*/ 1645 w 1645"/>
              <a:gd name="T12" fmla="*/ 1036 h 1036"/>
            </a:gdLst>
            <a:ahLst/>
            <a:cxnLst>
              <a:cxn ang="T6">
                <a:pos x="T0" y="T1"/>
              </a:cxn>
              <a:cxn ang="T7">
                <a:pos x="T2" y="T3"/>
              </a:cxn>
              <a:cxn ang="T8">
                <a:pos x="T4" y="T5"/>
              </a:cxn>
            </a:cxnLst>
            <a:rect l="T9" t="T10" r="T11" b="T12"/>
            <a:pathLst>
              <a:path w="1645" h="1036">
                <a:moveTo>
                  <a:pt x="0" y="0"/>
                </a:moveTo>
                <a:lnTo>
                  <a:pt x="743" y="0"/>
                </a:lnTo>
                <a:lnTo>
                  <a:pt x="1645" y="1036"/>
                </a:lnTo>
              </a:path>
            </a:pathLst>
          </a:custGeom>
          <a:noFill/>
          <a:ln w="19050">
            <a:solidFill>
              <a:srgbClr val="FF0000"/>
            </a:solidFill>
            <a:round/>
            <a:headEnd/>
            <a:tailEnd/>
          </a:ln>
        </p:spPr>
        <p:txBody>
          <a:bodyPr wrap="none" anchor="ctr"/>
          <a:lstStyle/>
          <a:p>
            <a:endParaRPr lang="en-US"/>
          </a:p>
        </p:txBody>
      </p:sp>
      <p:sp>
        <p:nvSpPr>
          <p:cNvPr id="1057" name="Line 65"/>
          <p:cNvSpPr>
            <a:spLocks noChangeShapeType="1"/>
          </p:cNvSpPr>
          <p:nvPr/>
        </p:nvSpPr>
        <p:spPr bwMode="auto">
          <a:xfrm flipV="1">
            <a:off x="7283450" y="2012950"/>
            <a:ext cx="0" cy="1697038"/>
          </a:xfrm>
          <a:prstGeom prst="line">
            <a:avLst/>
          </a:prstGeom>
          <a:noFill/>
          <a:ln w="3175">
            <a:solidFill>
              <a:srgbClr val="0000FF"/>
            </a:solidFill>
            <a:round/>
            <a:headEnd/>
            <a:tailEnd type="triangle" w="med" len="med"/>
          </a:ln>
        </p:spPr>
        <p:txBody>
          <a:bodyPr wrap="none" anchor="ctr"/>
          <a:lstStyle/>
          <a:p>
            <a:endParaRPr lang="en-US"/>
          </a:p>
        </p:txBody>
      </p:sp>
      <p:sp>
        <p:nvSpPr>
          <p:cNvPr id="209988" name="Line 68"/>
          <p:cNvSpPr>
            <a:spLocks noChangeShapeType="1"/>
          </p:cNvSpPr>
          <p:nvPr/>
        </p:nvSpPr>
        <p:spPr bwMode="auto">
          <a:xfrm flipH="1">
            <a:off x="4913313" y="1795463"/>
            <a:ext cx="1000125" cy="0"/>
          </a:xfrm>
          <a:prstGeom prst="line">
            <a:avLst/>
          </a:prstGeom>
          <a:noFill/>
          <a:ln w="19050">
            <a:solidFill>
              <a:srgbClr val="FF0000"/>
            </a:solidFill>
            <a:round/>
            <a:headEnd/>
            <a:tailEnd/>
          </a:ln>
        </p:spPr>
        <p:txBody>
          <a:bodyPr wrap="none" anchor="ctr"/>
          <a:lstStyle/>
          <a:p>
            <a:endParaRPr lang="en-US"/>
          </a:p>
        </p:txBody>
      </p:sp>
      <p:grpSp>
        <p:nvGrpSpPr>
          <p:cNvPr id="7" name="Group 83"/>
          <p:cNvGrpSpPr>
            <a:grpSpLocks/>
          </p:cNvGrpSpPr>
          <p:nvPr/>
        </p:nvGrpSpPr>
        <p:grpSpPr bwMode="auto">
          <a:xfrm>
            <a:off x="4926013" y="1793875"/>
            <a:ext cx="2106612" cy="1917700"/>
            <a:chOff x="3103" y="1130"/>
            <a:chExt cx="1327" cy="1208"/>
          </a:xfrm>
        </p:grpSpPr>
        <p:sp>
          <p:nvSpPr>
            <p:cNvPr id="1075" name="Line 67"/>
            <p:cNvSpPr>
              <a:spLocks noChangeShapeType="1"/>
            </p:cNvSpPr>
            <p:nvPr/>
          </p:nvSpPr>
          <p:spPr bwMode="auto">
            <a:xfrm flipV="1">
              <a:off x="3103" y="1130"/>
              <a:ext cx="630" cy="1206"/>
            </a:xfrm>
            <a:prstGeom prst="line">
              <a:avLst/>
            </a:prstGeom>
            <a:noFill/>
            <a:ln w="19050">
              <a:solidFill>
                <a:srgbClr val="FF00FF"/>
              </a:solidFill>
              <a:round/>
              <a:headEnd/>
              <a:tailEnd/>
            </a:ln>
          </p:spPr>
          <p:txBody>
            <a:bodyPr wrap="none" anchor="ctr"/>
            <a:lstStyle/>
            <a:p>
              <a:endParaRPr lang="en-US"/>
            </a:p>
          </p:txBody>
        </p:sp>
        <p:sp>
          <p:nvSpPr>
            <p:cNvPr id="1076" name="Line 69"/>
            <p:cNvSpPr>
              <a:spLocks noChangeShapeType="1"/>
            </p:cNvSpPr>
            <p:nvPr/>
          </p:nvSpPr>
          <p:spPr bwMode="auto">
            <a:xfrm flipV="1">
              <a:off x="3662" y="1269"/>
              <a:ext cx="0" cy="1069"/>
            </a:xfrm>
            <a:prstGeom prst="line">
              <a:avLst/>
            </a:prstGeom>
            <a:noFill/>
            <a:ln w="3175">
              <a:solidFill>
                <a:srgbClr val="0000FF"/>
              </a:solidFill>
              <a:round/>
              <a:headEnd/>
              <a:tailEnd type="triangle" w="med" len="med"/>
            </a:ln>
          </p:spPr>
          <p:txBody>
            <a:bodyPr wrap="none" anchor="ctr"/>
            <a:lstStyle/>
            <a:p>
              <a:endParaRPr lang="en-US"/>
            </a:p>
          </p:txBody>
        </p:sp>
        <p:graphicFrame>
          <p:nvGraphicFramePr>
            <p:cNvPr id="1027" name="Object 82"/>
            <p:cNvGraphicFramePr>
              <a:graphicFrameLocks noChangeAspect="1"/>
            </p:cNvGraphicFramePr>
            <p:nvPr/>
          </p:nvGraphicFramePr>
          <p:xfrm>
            <a:off x="3655" y="1233"/>
            <a:ext cx="775" cy="488"/>
          </p:xfrm>
          <a:graphic>
            <a:graphicData uri="http://schemas.openxmlformats.org/presentationml/2006/ole">
              <mc:AlternateContent xmlns:mc="http://schemas.openxmlformats.org/markup-compatibility/2006">
                <mc:Choice xmlns:v="urn:schemas-microsoft-com:vml" Requires="v">
                  <p:oleObj spid="_x0000_s1253" name="Equation" r:id="rId5" imgW="685800" imgH="431640" progId="Equation.3">
                    <p:embed/>
                  </p:oleObj>
                </mc:Choice>
                <mc:Fallback>
                  <p:oleObj name="Equation" r:id="rId5" imgW="685800" imgH="431640" progId="Equation.3">
                    <p:embed/>
                    <p:pic>
                      <p:nvPicPr>
                        <p:cNvPr id="0" name="Object 8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5" y="1233"/>
                          <a:ext cx="775" cy="4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060" name="Group 84"/>
          <p:cNvGrpSpPr>
            <a:grpSpLocks/>
          </p:cNvGrpSpPr>
          <p:nvPr/>
        </p:nvGrpSpPr>
        <p:grpSpPr bwMode="auto">
          <a:xfrm>
            <a:off x="5403850" y="4895850"/>
            <a:ext cx="2366963" cy="1552575"/>
            <a:chOff x="1261" y="1071"/>
            <a:chExt cx="3257" cy="2738"/>
          </a:xfrm>
        </p:grpSpPr>
        <p:sp>
          <p:nvSpPr>
            <p:cNvPr id="210005" name="Rectangle 85"/>
            <p:cNvSpPr>
              <a:spLocks noChangeArrowheads="1"/>
            </p:cNvSpPr>
            <p:nvPr/>
          </p:nvSpPr>
          <p:spPr bwMode="auto">
            <a:xfrm>
              <a:off x="1261" y="1880"/>
              <a:ext cx="3257" cy="1923"/>
            </a:xfrm>
            <a:prstGeom prst="rect">
              <a:avLst/>
            </a:prstGeom>
            <a:gradFill rotWithShape="1">
              <a:gsLst>
                <a:gs pos="0">
                  <a:schemeClr val="accent1">
                    <a:gamma/>
                    <a:shade val="46275"/>
                    <a:invGamma/>
                  </a:schemeClr>
                </a:gs>
                <a:gs pos="50000">
                  <a:schemeClr val="accent1"/>
                </a:gs>
                <a:gs pos="100000">
                  <a:schemeClr val="accent1">
                    <a:gamma/>
                    <a:shade val="46275"/>
                    <a:invGamma/>
                  </a:schemeClr>
                </a:gs>
              </a:gsLst>
              <a:lin ang="5400000" scaled="1"/>
            </a:gradFill>
            <a:ln w="9525">
              <a:solidFill>
                <a:schemeClr val="tx1"/>
              </a:solidFill>
              <a:miter lim="800000"/>
              <a:headEnd/>
              <a:tailEnd/>
            </a:ln>
            <a:effectLst/>
          </p:spPr>
          <p:txBody>
            <a:bodyPr wrap="none" anchor="ctr"/>
            <a:lstStyle/>
            <a:p>
              <a:pPr>
                <a:defRPr/>
              </a:pPr>
              <a:endParaRPr lang="en-US">
                <a:latin typeface="Arial" pitchFamily="34" charset="0"/>
              </a:endParaRPr>
            </a:p>
          </p:txBody>
        </p:sp>
        <p:sp>
          <p:nvSpPr>
            <p:cNvPr id="210006" name="Rectangle 86"/>
            <p:cNvSpPr>
              <a:spLocks noChangeArrowheads="1"/>
            </p:cNvSpPr>
            <p:nvPr/>
          </p:nvSpPr>
          <p:spPr bwMode="auto">
            <a:xfrm flipV="1">
              <a:off x="1268" y="3504"/>
              <a:ext cx="762" cy="300"/>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1065" name="AutoShape 87"/>
            <p:cNvSpPr>
              <a:spLocks noChangeArrowheads="1"/>
            </p:cNvSpPr>
            <p:nvPr/>
          </p:nvSpPr>
          <p:spPr bwMode="auto">
            <a:xfrm flipV="1">
              <a:off x="1972" y="1144"/>
              <a:ext cx="58" cy="788"/>
            </a:xfrm>
            <a:prstGeom prst="can">
              <a:avLst>
                <a:gd name="adj" fmla="val 50571"/>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66" name="AutoShape 88"/>
            <p:cNvSpPr>
              <a:spLocks noChangeArrowheads="1"/>
            </p:cNvSpPr>
            <p:nvPr/>
          </p:nvSpPr>
          <p:spPr bwMode="auto">
            <a:xfrm rot="5400000">
              <a:off x="2366" y="745"/>
              <a:ext cx="62" cy="853"/>
            </a:xfrm>
            <a:prstGeom prst="can">
              <a:avLst>
                <a:gd name="adj" fmla="val 53185"/>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67" name="AutoShape 89"/>
            <p:cNvSpPr>
              <a:spLocks noChangeArrowheads="1"/>
            </p:cNvSpPr>
            <p:nvPr/>
          </p:nvSpPr>
          <p:spPr bwMode="auto">
            <a:xfrm rot="5400000">
              <a:off x="2811" y="838"/>
              <a:ext cx="196" cy="662"/>
            </a:xfrm>
            <a:prstGeom prst="can">
              <a:avLst>
                <a:gd name="adj" fmla="val 37747"/>
              </a:avLst>
            </a:prstGeom>
            <a:gradFill rotWithShape="1">
              <a:gsLst>
                <a:gs pos="0">
                  <a:srgbClr val="760000"/>
                </a:gs>
                <a:gs pos="50000">
                  <a:srgbClr val="FF0000"/>
                </a:gs>
                <a:gs pos="100000">
                  <a:srgbClr val="760000"/>
                </a:gs>
              </a:gsLst>
              <a:lin ang="0" scaled="1"/>
            </a:gradFill>
            <a:ln w="9525">
              <a:solidFill>
                <a:schemeClr val="tx1"/>
              </a:solidFill>
              <a:round/>
              <a:headEnd/>
              <a:tailEnd/>
            </a:ln>
          </p:spPr>
          <p:txBody>
            <a:bodyPr wrap="none" anchor="ctr"/>
            <a:lstStyle/>
            <a:p>
              <a:endParaRPr lang="en-US"/>
            </a:p>
          </p:txBody>
        </p:sp>
        <p:sp>
          <p:nvSpPr>
            <p:cNvPr id="1068" name="AutoShape 90"/>
            <p:cNvSpPr>
              <a:spLocks noChangeArrowheads="1"/>
            </p:cNvSpPr>
            <p:nvPr/>
          </p:nvSpPr>
          <p:spPr bwMode="auto">
            <a:xfrm rot="5400000">
              <a:off x="3472" y="855"/>
              <a:ext cx="62" cy="628"/>
            </a:xfrm>
            <a:prstGeom prst="can">
              <a:avLst>
                <a:gd name="adj" fmla="val 39156"/>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1069" name="AutoShape 91"/>
            <p:cNvSpPr>
              <a:spLocks noChangeArrowheads="1"/>
            </p:cNvSpPr>
            <p:nvPr/>
          </p:nvSpPr>
          <p:spPr bwMode="auto">
            <a:xfrm flipV="1">
              <a:off x="3760" y="1141"/>
              <a:ext cx="58" cy="788"/>
            </a:xfrm>
            <a:prstGeom prst="can">
              <a:avLst>
                <a:gd name="adj" fmla="val 50571"/>
              </a:avLst>
            </a:prstGeom>
            <a:gradFill rotWithShape="1">
              <a:gsLst>
                <a:gs pos="0">
                  <a:srgbClr val="765E00"/>
                </a:gs>
                <a:gs pos="50000">
                  <a:srgbClr val="FFCC00"/>
                </a:gs>
                <a:gs pos="100000">
                  <a:srgbClr val="765E00"/>
                </a:gs>
              </a:gsLst>
              <a:lin ang="0" scaled="1"/>
            </a:gradFill>
            <a:ln w="9525">
              <a:solidFill>
                <a:schemeClr val="tx1"/>
              </a:solidFill>
              <a:round/>
              <a:headEnd/>
              <a:tailEnd/>
            </a:ln>
          </p:spPr>
          <p:txBody>
            <a:bodyPr wrap="none" anchor="ctr"/>
            <a:lstStyle/>
            <a:p>
              <a:endParaRPr lang="en-US"/>
            </a:p>
          </p:txBody>
        </p:sp>
        <p:sp>
          <p:nvSpPr>
            <p:cNvPr id="210012" name="Rectangle 92"/>
            <p:cNvSpPr>
              <a:spLocks noChangeArrowheads="1"/>
            </p:cNvSpPr>
            <p:nvPr/>
          </p:nvSpPr>
          <p:spPr bwMode="auto">
            <a:xfrm>
              <a:off x="1270" y="1880"/>
              <a:ext cx="762" cy="297"/>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27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1071" name="Rectangle 93"/>
            <p:cNvSpPr>
              <a:spLocks noChangeArrowheads="1"/>
            </p:cNvSpPr>
            <p:nvPr/>
          </p:nvSpPr>
          <p:spPr bwMode="auto">
            <a:xfrm>
              <a:off x="2032" y="1879"/>
              <a:ext cx="1718" cy="114"/>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1072" name="Rectangle 94"/>
            <p:cNvSpPr>
              <a:spLocks noChangeArrowheads="1"/>
            </p:cNvSpPr>
            <p:nvPr/>
          </p:nvSpPr>
          <p:spPr bwMode="auto">
            <a:xfrm>
              <a:off x="2030" y="3691"/>
              <a:ext cx="1718" cy="114"/>
            </a:xfrm>
            <a:prstGeom prst="rect">
              <a:avLst/>
            </a:prstGeom>
            <a:solidFill>
              <a:schemeClr val="folHlink"/>
            </a:solidFill>
            <a:ln w="9525">
              <a:solidFill>
                <a:schemeClr val="tx1"/>
              </a:solidFill>
              <a:miter lim="800000"/>
              <a:headEnd/>
              <a:tailEnd/>
            </a:ln>
          </p:spPr>
          <p:txBody>
            <a:bodyPr wrap="none" anchor="ctr"/>
            <a:lstStyle/>
            <a:p>
              <a:endParaRPr lang="en-US"/>
            </a:p>
          </p:txBody>
        </p:sp>
        <p:sp>
          <p:nvSpPr>
            <p:cNvPr id="210015" name="Rectangle 95"/>
            <p:cNvSpPr>
              <a:spLocks noChangeArrowheads="1"/>
            </p:cNvSpPr>
            <p:nvPr/>
          </p:nvSpPr>
          <p:spPr bwMode="auto">
            <a:xfrm>
              <a:off x="3756" y="1877"/>
              <a:ext cx="762" cy="297"/>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2700000" algn="ctr" rotWithShape="0">
                <a:schemeClr val="bg2">
                  <a:alpha val="50000"/>
                </a:schemeClr>
              </a:outerShdw>
            </a:effectLst>
          </p:spPr>
          <p:txBody>
            <a:bodyPr wrap="none" anchor="ctr"/>
            <a:lstStyle/>
            <a:p>
              <a:pPr>
                <a:defRPr/>
              </a:pPr>
              <a:endParaRPr lang="en-US">
                <a:latin typeface="Arial" pitchFamily="34" charset="0"/>
              </a:endParaRPr>
            </a:p>
          </p:txBody>
        </p:sp>
        <p:sp>
          <p:nvSpPr>
            <p:cNvPr id="210016" name="Rectangle 96"/>
            <p:cNvSpPr>
              <a:spLocks noChangeArrowheads="1"/>
            </p:cNvSpPr>
            <p:nvPr/>
          </p:nvSpPr>
          <p:spPr bwMode="auto">
            <a:xfrm flipV="1">
              <a:off x="3753" y="3512"/>
              <a:ext cx="762" cy="297"/>
            </a:xfrm>
            <a:prstGeom prst="rect">
              <a:avLst/>
            </a:prstGeom>
            <a:gradFill rotWithShape="1">
              <a:gsLst>
                <a:gs pos="0">
                  <a:srgbClr val="EAEAEA">
                    <a:gamma/>
                    <a:shade val="46275"/>
                    <a:invGamma/>
                  </a:srgbClr>
                </a:gs>
                <a:gs pos="100000">
                  <a:srgbClr val="EAEAEA"/>
                </a:gs>
              </a:gsLst>
              <a:lin ang="5400000" scaled="1"/>
            </a:gradFill>
            <a:ln w="9525">
              <a:solidFill>
                <a:schemeClr val="tx1"/>
              </a:solidFill>
              <a:miter lim="800000"/>
              <a:headEnd/>
              <a:tailEnd/>
            </a:ln>
            <a:effectLst>
              <a:outerShdw dist="50800" dir="18900000" algn="ctr" rotWithShape="0">
                <a:schemeClr val="bg2">
                  <a:alpha val="50000"/>
                </a:schemeClr>
              </a:outerShdw>
            </a:effectLst>
          </p:spPr>
          <p:txBody>
            <a:bodyPr wrap="none" anchor="ctr"/>
            <a:lstStyle/>
            <a:p>
              <a:pPr>
                <a:defRPr/>
              </a:pPr>
              <a:endParaRPr lang="en-US">
                <a:latin typeface="Arial" pitchFamily="34" charset="0"/>
              </a:endParaRPr>
            </a:p>
          </p:txBody>
        </p:sp>
      </p:grpSp>
      <p:sp>
        <p:nvSpPr>
          <p:cNvPr id="1061" name="Line 98"/>
          <p:cNvSpPr>
            <a:spLocks noChangeShapeType="1"/>
          </p:cNvSpPr>
          <p:nvPr/>
        </p:nvSpPr>
        <p:spPr bwMode="auto">
          <a:xfrm>
            <a:off x="5999163" y="5900738"/>
            <a:ext cx="1169987" cy="0"/>
          </a:xfrm>
          <a:prstGeom prst="line">
            <a:avLst/>
          </a:prstGeom>
          <a:noFill/>
          <a:ln w="12700">
            <a:solidFill>
              <a:schemeClr val="bg1"/>
            </a:solidFill>
            <a:round/>
            <a:headEnd/>
            <a:tailEnd type="triangle" w="med" len="med"/>
          </a:ln>
        </p:spPr>
        <p:txBody>
          <a:bodyPr wrap="none" anchor="ctr"/>
          <a:lstStyle/>
          <a:p>
            <a:endParaRPr lang="en-US"/>
          </a:p>
        </p:txBody>
      </p:sp>
      <p:sp>
        <p:nvSpPr>
          <p:cNvPr id="1062" name="Text Box 99"/>
          <p:cNvSpPr txBox="1">
            <a:spLocks noChangeArrowheads="1"/>
          </p:cNvSpPr>
          <p:nvPr/>
        </p:nvSpPr>
        <p:spPr bwMode="auto">
          <a:xfrm>
            <a:off x="6445250" y="5534025"/>
            <a:ext cx="349250" cy="366713"/>
          </a:xfrm>
          <a:prstGeom prst="rect">
            <a:avLst/>
          </a:prstGeom>
          <a:noFill/>
          <a:ln w="3175" algn="ctr">
            <a:noFill/>
            <a:miter lim="800000"/>
            <a:headEnd/>
            <a:tailEnd/>
          </a:ln>
        </p:spPr>
        <p:txBody>
          <a:bodyPr wrap="none">
            <a:spAutoFit/>
          </a:bodyPr>
          <a:lstStyle/>
          <a:p>
            <a:r>
              <a:rPr lang="en-US">
                <a:solidFill>
                  <a:schemeClr val="bg1"/>
                </a:solidFill>
              </a:rPr>
              <a:t>I</a:t>
            </a:r>
            <a:r>
              <a:rPr lang="en-US" baseline="-25000">
                <a:solidFill>
                  <a:schemeClr val="bg1"/>
                </a:solidFill>
              </a:rPr>
              <a:t>B</a:t>
            </a:r>
          </a:p>
        </p:txBody>
      </p:sp>
      <p:sp>
        <p:nvSpPr>
          <p:cNvPr id="74" name="TextBox 10"/>
          <p:cNvSpPr txBox="1"/>
          <p:nvPr/>
        </p:nvSpPr>
        <p:spPr>
          <a:xfrm>
            <a:off x="4978411" y="1078777"/>
            <a:ext cx="3750301" cy="430887"/>
          </a:xfrm>
          <a:prstGeom prst="rect">
            <a:avLst/>
          </a:prstGeom>
          <a:noFill/>
        </p:spPr>
        <p:txBody>
          <a:bodyPr wrap="square" rtlCol="0">
            <a:spAutoFit/>
          </a:bodyPr>
          <a:lstStyle>
            <a:defPPr>
              <a:defRPr lang="en-US"/>
            </a:defPPr>
            <a:lvl1pPr algn="ctr" rtl="0" eaLnBrk="0" fontAlgn="base" hangingPunct="0">
              <a:spcBef>
                <a:spcPct val="0"/>
              </a:spcBef>
              <a:spcAft>
                <a:spcPct val="0"/>
              </a:spcAft>
              <a:defRPr kern="1200">
                <a:solidFill>
                  <a:schemeClr val="tx1"/>
                </a:solidFill>
                <a:latin typeface="Arial" charset="0"/>
                <a:ea typeface="+mn-ea"/>
                <a:cs typeface="+mn-cs"/>
              </a:defRPr>
            </a:lvl1pPr>
            <a:lvl2pPr marL="457200" algn="ctr" rtl="0" eaLnBrk="0" fontAlgn="base" hangingPunct="0">
              <a:spcBef>
                <a:spcPct val="0"/>
              </a:spcBef>
              <a:spcAft>
                <a:spcPct val="0"/>
              </a:spcAft>
              <a:defRPr kern="1200">
                <a:solidFill>
                  <a:schemeClr val="tx1"/>
                </a:solidFill>
                <a:latin typeface="Arial" charset="0"/>
                <a:ea typeface="+mn-ea"/>
                <a:cs typeface="+mn-cs"/>
              </a:defRPr>
            </a:lvl2pPr>
            <a:lvl3pPr marL="914400" algn="ctr" rtl="0" eaLnBrk="0" fontAlgn="base" hangingPunct="0">
              <a:spcBef>
                <a:spcPct val="0"/>
              </a:spcBef>
              <a:spcAft>
                <a:spcPct val="0"/>
              </a:spcAft>
              <a:defRPr kern="1200">
                <a:solidFill>
                  <a:schemeClr val="tx1"/>
                </a:solidFill>
                <a:latin typeface="Arial" charset="0"/>
                <a:ea typeface="+mn-ea"/>
                <a:cs typeface="+mn-cs"/>
              </a:defRPr>
            </a:lvl3pPr>
            <a:lvl4pPr marL="1371600" algn="ctr" rtl="0" eaLnBrk="0" fontAlgn="base" hangingPunct="0">
              <a:spcBef>
                <a:spcPct val="0"/>
              </a:spcBef>
              <a:spcAft>
                <a:spcPct val="0"/>
              </a:spcAft>
              <a:defRPr kern="1200">
                <a:solidFill>
                  <a:schemeClr val="tx1"/>
                </a:solidFill>
                <a:latin typeface="Arial" charset="0"/>
                <a:ea typeface="+mn-ea"/>
                <a:cs typeface="+mn-cs"/>
              </a:defRPr>
            </a:lvl4pPr>
            <a:lvl5pPr marL="1828800" algn="ctr"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l"/>
            <a:r>
              <a:rPr lang="en-US" sz="1100" dirty="0" smtClean="0">
                <a:solidFill>
                  <a:schemeClr val="bg1"/>
                </a:solidFill>
              </a:rPr>
              <a:t>C=gap capacity due to ceramic insert and fringe fields</a:t>
            </a:r>
          </a:p>
          <a:p>
            <a:pPr algn="l"/>
            <a:r>
              <a:rPr lang="en-US" sz="1100" i="1" dirty="0" smtClean="0">
                <a:solidFill>
                  <a:schemeClr val="bg1"/>
                </a:solidFill>
              </a:rPr>
              <a:t>R=external resistor, L =external inductance</a:t>
            </a:r>
            <a:endParaRPr lang="en-US" sz="1100" i="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10017"/>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par>
                                <p:cTn id="14" presetID="10" presetClass="exit" presetSubtype="0" fill="hold" grpId="0" nodeType="withEffect">
                                  <p:stCondLst>
                                    <p:cond delay="0"/>
                                  </p:stCondLst>
                                  <p:childTnLst>
                                    <p:animEffect transition="out" filter="fade">
                                      <p:cBhvr>
                                        <p:cTn id="15" dur="2000"/>
                                        <p:tgtEl>
                                          <p:spTgt spid="209988"/>
                                        </p:tgtEl>
                                      </p:cBhvr>
                                    </p:animEffect>
                                    <p:set>
                                      <p:cBhvr>
                                        <p:cTn id="16" dur="1" fill="hold">
                                          <p:stCondLst>
                                            <p:cond delay="1999"/>
                                          </p:stCondLst>
                                        </p:cTn>
                                        <p:tgtEl>
                                          <p:spTgt spid="20998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209991"/>
                                        </p:tgtEl>
                                        <p:attrNameLst>
                                          <p:attrName>style.visibility</p:attrName>
                                        </p:attrNameLst>
                                      </p:cBhvr>
                                      <p:to>
                                        <p:strVal val="visible"/>
                                      </p:to>
                                    </p:set>
                                    <p:animEffect transition="in" filter="fade">
                                      <p:cBhvr>
                                        <p:cTn id="19" dur="2000"/>
                                        <p:tgtEl>
                                          <p:spTgt spid="209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017" grpId="0" animBg="1"/>
      <p:bldP spid="209991" grpId="0" animBg="1"/>
      <p:bldP spid="209988" grpId="0" animBg="1"/>
    </p:bldLst>
  </p:timing>
</p:sld>
</file>

<file path=ppt/theme/_rels/theme6.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gradFill rotWithShape="1">
          <a:gsLst>
            <a:gs pos="0">
              <a:srgbClr val="FFF200">
                <a:alpha val="46001"/>
              </a:srgbClr>
            </a:gs>
            <a:gs pos="45000">
              <a:srgbClr val="FF7A00">
                <a:alpha val="62201"/>
              </a:srgbClr>
            </a:gs>
            <a:gs pos="70000">
              <a:srgbClr val="FF0300">
                <a:alpha val="71201"/>
              </a:srgbClr>
            </a:gs>
            <a:gs pos="100000">
              <a:srgbClr val="4D0808">
                <a:alpha val="82001"/>
              </a:srgbClr>
            </a:gs>
          </a:gsLst>
          <a:lin ang="5400000" scaled="1"/>
        </a:gradFill>
        <a:ln w="3175" cap="flat" cmpd="sng" algn="ctr">
          <a:solidFill>
            <a:schemeClr val="bg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rojekt domyślny">
  <a:themeElements>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kt domyślny">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CC">
            <a:alpha val="50000"/>
          </a:srgbClr>
        </a:solid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342900" marR="0" indent="-342900" algn="l" defTabSz="914400" rtl="0" eaLnBrk="1" fontAlgn="base" latinLnBrk="0" hangingPunct="1">
          <a:lnSpc>
            <a:spcPct val="120000"/>
          </a:lnSpc>
          <a:spcBef>
            <a:spcPct val="20000"/>
          </a:spcBef>
          <a:spcAft>
            <a:spcPct val="20000"/>
          </a:spcAft>
          <a:buClrTx/>
          <a:buSzTx/>
          <a:buFont typeface="Wingdings" pitchFamily="2" charset="2"/>
          <a:buChar char="§"/>
          <a:tabLst/>
          <a:defRPr kumimoji="0" lang="pl-PL"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FFCCCC">
            <a:alpha val="50000"/>
          </a:srgbClr>
        </a:solidFill>
        <a:ln w="9525" cap="flat" cmpd="sng" algn="ctr">
          <a:noFill/>
          <a:prstDash val="solid"/>
          <a:round/>
          <a:headEnd type="none" w="med" len="med"/>
          <a:tailEnd type="none" w="med" len="med"/>
        </a:ln>
        <a:effectLst/>
      </a:spPr>
      <a:bodyPr vert="horz" wrap="square" lIns="90000" tIns="46800" rIns="90000" bIns="46800" numCol="1" anchor="t" anchorCtr="0" compatLnSpc="1">
        <a:prstTxWarp prst="textNoShape">
          <a:avLst/>
        </a:prstTxWarp>
      </a:bodyPr>
      <a:lstStyle>
        <a:defPPr marL="342900" marR="0" indent="-342900" algn="l" defTabSz="914400" rtl="0" eaLnBrk="1" fontAlgn="base" latinLnBrk="0" hangingPunct="1">
          <a:lnSpc>
            <a:spcPct val="120000"/>
          </a:lnSpc>
          <a:spcBef>
            <a:spcPct val="20000"/>
          </a:spcBef>
          <a:spcAft>
            <a:spcPct val="20000"/>
          </a:spcAft>
          <a:buClrTx/>
          <a:buSzTx/>
          <a:buFont typeface="Wingdings" pitchFamily="2" charset="2"/>
          <a:buChar char="§"/>
          <a:tabLst/>
          <a:defRPr kumimoji="0" lang="pl-PL" sz="1800" b="0" i="0" u="none" strike="noStrike" cap="none" normalizeH="0" baseline="0" smtClean="0">
            <a:ln>
              <a:noFill/>
            </a:ln>
            <a:solidFill>
              <a:schemeClr val="tx1"/>
            </a:solidFill>
            <a:effectLst/>
            <a:latin typeface="Arial" charset="0"/>
          </a:defRPr>
        </a:defPPr>
      </a:lstStyle>
    </a:lnDef>
  </a:objectDefaults>
  <a:extraClrSchemeLst>
    <a:extraClrScheme>
      <a:clrScheme name="Projekt domyślny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rojekt domyślny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rojekt domyślny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Nuances de gri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Orbit</Template>
  <TotalTime>31487</TotalTime>
  <Words>2763</Words>
  <Application>Microsoft Office PowerPoint</Application>
  <PresentationFormat>On-screen Show (4:3)</PresentationFormat>
  <Paragraphs>957</Paragraphs>
  <Slides>48</Slides>
  <Notes>12</Notes>
  <HiddenSlides>0</HiddenSlides>
  <MMClips>0</MMClips>
  <ScaleCrop>false</ScaleCrop>
  <HeadingPairs>
    <vt:vector size="6" baseType="variant">
      <vt:variant>
        <vt:lpstr>Theme</vt:lpstr>
      </vt:variant>
      <vt:variant>
        <vt:i4>6</vt:i4>
      </vt:variant>
      <vt:variant>
        <vt:lpstr>Embedded OLE Servers</vt:lpstr>
      </vt:variant>
      <vt:variant>
        <vt:i4>5</vt:i4>
      </vt:variant>
      <vt:variant>
        <vt:lpstr>Slide Titles</vt:lpstr>
      </vt:variant>
      <vt:variant>
        <vt:i4>48</vt:i4>
      </vt:variant>
    </vt:vector>
  </HeadingPairs>
  <TitlesOfParts>
    <vt:vector size="59" baseType="lpstr">
      <vt:lpstr>Orbit</vt:lpstr>
      <vt:lpstr>1_Custom Design</vt:lpstr>
      <vt:lpstr>Custom Design</vt:lpstr>
      <vt:lpstr>Projekt domyślny</vt:lpstr>
      <vt:lpstr>Office Theme</vt:lpstr>
      <vt:lpstr>Flow</vt:lpstr>
      <vt:lpstr>CorelPhotoPaint.Image.10</vt:lpstr>
      <vt:lpstr>Equation</vt:lpstr>
      <vt:lpstr>Równanie</vt:lpstr>
      <vt:lpstr>Worksheet</vt:lpstr>
      <vt:lpstr>Designer Drawing</vt:lpstr>
      <vt:lpstr>Electromagnetic pickup and kicker structures for particle beam diagnostics and stochastic cooling F. Caspers  (CERN-BE-RF) with many BI related slides from R. Jones</vt:lpstr>
      <vt:lpstr>PowerPoint Presentation</vt:lpstr>
      <vt:lpstr>CERN</vt:lpstr>
      <vt:lpstr>The LHC at CERN – a huge scientific experiment</vt:lpstr>
      <vt:lpstr>PowerPoint Presentation</vt:lpstr>
      <vt:lpstr>PowerPoint Presentation</vt:lpstr>
      <vt:lpstr>Measuring Beam Position – The Principle</vt:lpstr>
      <vt:lpstr>Wall Current Monitor – The Principle</vt:lpstr>
      <vt:lpstr>Wall Current Monitor – Beam Response</vt:lpstr>
      <vt:lpstr>Wall Current Monitor (WCM) principle</vt:lpstr>
      <vt:lpstr>WCM as a Beam Position Monitor</vt:lpstr>
      <vt:lpstr>Inductive Pick-Up New Design</vt:lpstr>
      <vt:lpstr>IPU and AHC – Frequency Characteristics</vt:lpstr>
      <vt:lpstr>Electrostatic Monitor – The Principle</vt:lpstr>
      <vt:lpstr>Electrostatic Monitor – Beam Response</vt:lpstr>
      <vt:lpstr>Electrostatic Pick-up – Shoebox</vt:lpstr>
      <vt:lpstr>Electrostatic Pick-up – Button</vt:lpstr>
      <vt:lpstr>Button Frequency &amp; Time Response</vt:lpstr>
      <vt:lpstr>Electromagnetic (Directional) coupler</vt:lpstr>
      <vt:lpstr>EM Fields &amp; Relativity</vt:lpstr>
      <vt:lpstr>Electromagnetic Stripline Coupler - Principle</vt:lpstr>
      <vt:lpstr>Improving the Precision for Next Generation Accelerators</vt:lpstr>
      <vt:lpstr>Cavity BPMs</vt:lpstr>
      <vt:lpstr>Today’s State of the Art BPMs</vt:lpstr>
      <vt:lpstr>PowerPoint Presentation</vt:lpstr>
      <vt:lpstr>PowerPoint Presentation</vt:lpstr>
      <vt:lpstr>What type of beam structure do we have?</vt:lpstr>
      <vt:lpstr>All RF Buckets Filled (200MHz)</vt:lpstr>
      <vt:lpstr>Few RF Buckets Filled (40MHz)</vt:lpstr>
      <vt:lpstr>Single Bunch Response</vt:lpstr>
      <vt:lpstr>Examples of Schottky mass spectroscopy this and the following 4 slides (S.Litvinov) were provided by P. Kowina (GSI)</vt:lpstr>
      <vt:lpstr>Examples of Schottky mass spectroscopy (2) production storage and cooling of short lived nuclei ( slide by S. Litvinov)</vt:lpstr>
      <vt:lpstr>Examples of Schottky mass spectroscopy (3) production storage and cooling of short lived nuclei ( slide by S. Litvinov)</vt:lpstr>
      <vt:lpstr>Examples of Schottky mass spectroscopy (4) production storage and cooling of short lived nuclei ( slide by S. Litvinov)</vt:lpstr>
      <vt:lpstr>Examples of Schottky mass spectroscopy (5) production, storage and cooling of short lived nuclei ( slide by S. Litvinov)</vt:lpstr>
      <vt:lpstr>Stochastic beam cooling invented by Simon van der Meer at CERN in 1967, Nobel prize in 1984</vt:lpstr>
      <vt:lpstr>Stochastic beam cooling - why and how  the text shown below is part of the Nobel lecture by S. v.d. Meer</vt:lpstr>
      <vt:lpstr>Stochastic beam cooling - hor. cooling  the text shown below is part of the Nobel lecture by S. v.d. Meer</vt:lpstr>
      <vt:lpstr>Stochastic beam cooling history – the early days </vt:lpstr>
      <vt:lpstr>Stochastic beam cooling – theoretical considerations in the beginning   </vt:lpstr>
      <vt:lpstr>Stochastic beam cooling – the hot 70ths </vt:lpstr>
      <vt:lpstr>Stochastic beam cooling evolution – mid term history </vt:lpstr>
      <vt:lpstr>Stochastic beam cooling history – recent achievements </vt:lpstr>
      <vt:lpstr>Stochastic beam cooling – some basic theory </vt:lpstr>
      <vt:lpstr>Stochastic beam cooling – basic notations </vt:lpstr>
      <vt:lpstr>Stochastic beam cooling – what can we observe? </vt:lpstr>
      <vt:lpstr>Stochastic beam cooling - summary </vt:lpstr>
      <vt:lpstr>Conclusion  </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ojones</dc:creator>
  <cp:lastModifiedBy>Fritz Caspers</cp:lastModifiedBy>
  <cp:revision>394</cp:revision>
  <dcterms:created xsi:type="dcterms:W3CDTF">2007-06-05T09:09:32Z</dcterms:created>
  <dcterms:modified xsi:type="dcterms:W3CDTF">2014-10-22T15:59:38Z</dcterms:modified>
</cp:coreProperties>
</file>