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4v" ContentType="video/unknown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83"/>
  </p:notesMasterIdLst>
  <p:handoutMasterIdLst>
    <p:handoutMasterId r:id="rId84"/>
  </p:handoutMasterIdLst>
  <p:sldIdLst>
    <p:sldId id="319" r:id="rId2"/>
    <p:sldId id="437" r:id="rId3"/>
    <p:sldId id="495" r:id="rId4"/>
    <p:sldId id="496" r:id="rId5"/>
    <p:sldId id="469" r:id="rId6"/>
    <p:sldId id="497" r:id="rId7"/>
    <p:sldId id="259" r:id="rId8"/>
    <p:sldId id="415" r:id="rId9"/>
    <p:sldId id="479" r:id="rId10"/>
    <p:sldId id="480" r:id="rId11"/>
    <p:sldId id="488" r:id="rId12"/>
    <p:sldId id="481" r:id="rId13"/>
    <p:sldId id="482" r:id="rId14"/>
    <p:sldId id="484" r:id="rId15"/>
    <p:sldId id="483" r:id="rId16"/>
    <p:sldId id="485" r:id="rId17"/>
    <p:sldId id="486" r:id="rId18"/>
    <p:sldId id="487" r:id="rId19"/>
    <p:sldId id="475" r:id="rId20"/>
    <p:sldId id="489" r:id="rId21"/>
    <p:sldId id="490" r:id="rId22"/>
    <p:sldId id="491" r:id="rId23"/>
    <p:sldId id="472" r:id="rId24"/>
    <p:sldId id="473" r:id="rId25"/>
    <p:sldId id="474" r:id="rId26"/>
    <p:sldId id="493" r:id="rId27"/>
    <p:sldId id="492" r:id="rId28"/>
    <p:sldId id="470" r:id="rId29"/>
    <p:sldId id="440" r:id="rId30"/>
    <p:sldId id="453" r:id="rId31"/>
    <p:sldId id="295" r:id="rId32"/>
    <p:sldId id="431" r:id="rId33"/>
    <p:sldId id="366" r:id="rId34"/>
    <p:sldId id="443" r:id="rId35"/>
    <p:sldId id="445" r:id="rId36"/>
    <p:sldId id="466" r:id="rId37"/>
    <p:sldId id="465" r:id="rId38"/>
    <p:sldId id="464" r:id="rId39"/>
    <p:sldId id="461" r:id="rId40"/>
    <p:sldId id="446" r:id="rId41"/>
    <p:sldId id="441" r:id="rId42"/>
    <p:sldId id="442" r:id="rId43"/>
    <p:sldId id="467" r:id="rId44"/>
    <p:sldId id="468" r:id="rId45"/>
    <p:sldId id="444" r:id="rId46"/>
    <p:sldId id="396" r:id="rId47"/>
    <p:sldId id="397" r:id="rId48"/>
    <p:sldId id="450" r:id="rId49"/>
    <p:sldId id="451" r:id="rId50"/>
    <p:sldId id="447" r:id="rId51"/>
    <p:sldId id="448" r:id="rId52"/>
    <p:sldId id="449" r:id="rId53"/>
    <p:sldId id="419" r:id="rId54"/>
    <p:sldId id="433" r:id="rId55"/>
    <p:sldId id="435" r:id="rId56"/>
    <p:sldId id="434" r:id="rId57"/>
    <p:sldId id="368" r:id="rId58"/>
    <p:sldId id="369" r:id="rId59"/>
    <p:sldId id="373" r:id="rId60"/>
    <p:sldId id="452" r:id="rId61"/>
    <p:sldId id="342" r:id="rId62"/>
    <p:sldId id="340" r:id="rId63"/>
    <p:sldId id="428" r:id="rId64"/>
    <p:sldId id="355" r:id="rId65"/>
    <p:sldId id="395" r:id="rId66"/>
    <p:sldId id="394" r:id="rId67"/>
    <p:sldId id="425" r:id="rId68"/>
    <p:sldId id="426" r:id="rId69"/>
    <p:sldId id="367" r:id="rId70"/>
    <p:sldId id="455" r:id="rId71"/>
    <p:sldId id="456" r:id="rId72"/>
    <p:sldId id="457" r:id="rId73"/>
    <p:sldId id="458" r:id="rId74"/>
    <p:sldId id="459" r:id="rId75"/>
    <p:sldId id="460" r:id="rId76"/>
    <p:sldId id="462" r:id="rId77"/>
    <p:sldId id="454" r:id="rId78"/>
    <p:sldId id="463" r:id="rId79"/>
    <p:sldId id="471" r:id="rId80"/>
    <p:sldId id="494" r:id="rId81"/>
    <p:sldId id="436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DBD"/>
    <a:srgbClr val="5EFF97"/>
    <a:srgbClr val="C2EAFF"/>
    <a:srgbClr val="9600E1"/>
    <a:srgbClr val="37D5FF"/>
    <a:srgbClr val="F879FF"/>
    <a:srgbClr val="1B34FF"/>
    <a:srgbClr val="07059B"/>
    <a:srgbClr val="3F0893"/>
    <a:srgbClr val="CC1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B10FE46-A583-4040-92A3-70175B55CBCB}" type="datetime1">
              <a:rPr lang="en-US"/>
              <a:pPr>
                <a:defRPr/>
              </a:pPr>
              <a:t>5/20/13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0402CA-5781-A243-A8A4-08683AF1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3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FFFE82-2AF2-5B42-AA4F-552301CCB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756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BD6887-2446-104E-9460-624D8F6C645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EECF4-93B3-DE45-BA81-4EF89FD977BB}" type="slidenum">
              <a:rPr lang="en-US"/>
              <a:pPr/>
              <a:t>13</a:t>
            </a:fld>
            <a:endParaRPr lang="en-US"/>
          </a:p>
        </p:txBody>
      </p:sp>
      <p:sp>
        <p:nvSpPr>
          <p:cNvPr id="78850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2B1B0-8EC6-8442-9E8B-49BA727016CD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ED675-DCE8-B141-A2EB-B3D3359990FB}" type="slidenum">
              <a:rPr lang="en-US"/>
              <a:pPr/>
              <a:t>15</a:t>
            </a:fld>
            <a:endParaRPr lang="en-US"/>
          </a:p>
        </p:txBody>
      </p:sp>
      <p:sp>
        <p:nvSpPr>
          <p:cNvPr id="28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E5987-80CF-0741-86C9-BE9E1EE69185}" type="slidenum">
              <a:rPr lang="en-US"/>
              <a:pPr/>
              <a:t>16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E6D8-2D28-2D4B-A1D8-65C5580152A0}" type="slidenum">
              <a:rPr lang="en-US"/>
              <a:pPr/>
              <a:t>17</a:t>
            </a:fld>
            <a:endParaRPr lang="en-US"/>
          </a:p>
        </p:txBody>
      </p:sp>
      <p:sp>
        <p:nvSpPr>
          <p:cNvPr id="317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43BF9-9DB4-CB4F-8A6C-1BE55BC59AE3}" type="slidenum">
              <a:rPr lang="en-US"/>
              <a:pPr/>
              <a:t>20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ED21F-0F1B-B94F-8DC1-2CC9BE1D8487}" type="slidenum">
              <a:rPr lang="en-US"/>
              <a:pPr/>
              <a:t>22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7D089-6925-F148-9CDA-25C8C080AD82}" type="slidenum">
              <a:rPr lang="en-US"/>
              <a:pPr/>
              <a:t>27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0.01 to 0.05 </a:t>
            </a:r>
            <a:r>
              <a:rPr lang="en-US" dirty="0" err="1" smtClean="0"/>
              <a:t>ckky</a:t>
            </a:r>
            <a:r>
              <a:rPr lang="en-US" dirty="0" smtClean="0"/>
              <a:t> expected backgrounds in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1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Beneficial for 0ν-ββ,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3991-30C8-F141-B5EC-4F34C0715B99}" type="slidenum">
              <a:rPr lang="en-US"/>
              <a:pPr/>
              <a:t>3</a:t>
            </a:fld>
            <a:endParaRPr lang="en-US"/>
          </a:p>
        </p:txBody>
      </p:sp>
      <p:sp>
        <p:nvSpPr>
          <p:cNvPr id="100354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086728-BFE4-C64E-B32C-7DA1DD5E3023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45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Anisotropy of recoils is substantial</a:t>
            </a:r>
          </a:p>
          <a:p>
            <a:r>
              <a:rPr lang="en-US" dirty="0" smtClean="0"/>
              <a:t>Sidereal day</a:t>
            </a:r>
            <a:r>
              <a:rPr lang="en-US" baseline="0" dirty="0" smtClean="0"/>
              <a:t> 1/366 different from solar diurnal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Engravers MT"/>
              </a:rPr>
              <a:t> in xenon: </a:t>
            </a:r>
            <a:r>
              <a:rPr lang="en-US" dirty="0" smtClean="0">
                <a:solidFill>
                  <a:srgbClr val="FF0000"/>
                </a:solidFill>
                <a:cs typeface="Engravers MT"/>
              </a:rPr>
              <a:t>173 nm VUV – </a:t>
            </a:r>
            <a:r>
              <a:rPr lang="en-US" dirty="0" smtClean="0">
                <a:solidFill>
                  <a:srgbClr val="828DBD"/>
                </a:solidFill>
                <a:cs typeface="Engravers MT"/>
              </a:rPr>
              <a:t>Challenging in large systems!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3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Electrons have to drift past the ion column, which is waiting to grab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83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triethylamine</a:t>
            </a:r>
            <a:r>
              <a:rPr lang="en-US" dirty="0" smtClean="0"/>
              <a:t> (TEA) –may not be a Penning molecule?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50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Head-tail effect?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75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B500BC-4412-8146-9CDF-F019024EFCA6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90E0B5-0950-7E43-A642-A579170184B0}" type="slidenum">
              <a:rPr lang="en-US"/>
              <a:pPr/>
              <a:t>65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B0A0A-D4C3-914B-BA84-0DF17F000BF7}" type="slidenum">
              <a:rPr lang="en-US"/>
              <a:pPr/>
              <a:t>66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15F5E-0335-5E44-8849-6877CDB9C61D}" type="slidenum">
              <a:rPr lang="en-US"/>
              <a:pPr/>
              <a:t>4</a:t>
            </a:fld>
            <a:endParaRPr lang="en-US"/>
          </a:p>
        </p:txBody>
      </p:sp>
      <p:sp>
        <p:nvSpPr>
          <p:cNvPr id="17715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it also attaches electrons in gain region, degrading statistical quality of signal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FFE82-2AF2-5B42-AA4F-552301CCB8BA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5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CFC47-8033-4549-9143-C6D7BEB1BB4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1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7A09B-F9B2-9F40-AB45-F4736B03E462}" type="slidenum">
              <a:rPr lang="en-US"/>
              <a:pPr/>
              <a:t>6</a:t>
            </a:fld>
            <a:endParaRPr lang="en-US"/>
          </a:p>
        </p:txBody>
      </p:sp>
      <p:sp>
        <p:nvSpPr>
          <p:cNvPr id="102402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044E27-C55F-8241-BC53-68E1EDDEBEFC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F3297-85B2-3746-BB54-178E479A28F2}" type="slidenum">
              <a:rPr lang="en-US"/>
              <a:pPr/>
              <a:t>12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Electroluminescence</a:t>
            </a:r>
            <a:r>
              <a:rPr lang="en-US" baseline="0" dirty="0" smtClean="0"/>
              <a:t> is noiseless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FDC4F-E516-5A42-B6D4-BFD90FCE8C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2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4547F-0307-6049-93C5-A2ABBA97B6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A407D-954F-C64F-B61F-B954FD2390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BB51-9DAE-DD46-BE1F-F16F05EC6E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C9605-3709-5443-A7CD-B46308972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1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017F8-C09A-6E41-AE96-59014BD67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6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A0D0E-FB12-9547-98B6-007845E4BC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9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9F2D7-9AEA-884D-9B29-F53EB6E1CA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5A62D-6CC7-A244-B35D-E1CF072180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C0EFC2-CD04-FF4D-B201-2AA7B6B3FE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5" Type="http://schemas.openxmlformats.org/officeDocument/2006/relationships/image" Target="../media/image33.tif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.e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Relationship Id="rId3" Type="http://schemas.openxmlformats.org/officeDocument/2006/relationships/image" Target="../media/image60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jp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1905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Simultaneous  0</a:t>
            </a:r>
            <a:r>
              <a:rPr lang="en-US" sz="2400" b="1" dirty="0" smtClean="0">
                <a:solidFill>
                  <a:schemeClr val="bg1"/>
                </a:solidFill>
              </a:rPr>
              <a:t>-ν ββ </a:t>
            </a:r>
            <a:r>
              <a:rPr lang="en-US" sz="2400" b="1" dirty="0">
                <a:solidFill>
                  <a:schemeClr val="bg1"/>
                </a:solidFill>
              </a:rPr>
              <a:t>Decay &amp; WIMP Dark </a:t>
            </a:r>
            <a:r>
              <a:rPr lang="en-US" sz="2400" b="1" dirty="0" smtClean="0">
                <a:solidFill>
                  <a:schemeClr val="bg1"/>
                </a:solidFill>
              </a:rPr>
              <a:t>Matter </a:t>
            </a:r>
            <a:r>
              <a:rPr lang="en-US" sz="2400" b="1" dirty="0">
                <a:solidFill>
                  <a:schemeClr val="bg1"/>
                </a:solidFill>
              </a:rPr>
              <a:t>Searches </a:t>
            </a:r>
            <a:r>
              <a:rPr lang="en-US" sz="2400" b="1" dirty="0" smtClean="0">
                <a:solidFill>
                  <a:schemeClr val="bg1"/>
                </a:solidFill>
              </a:rPr>
              <a:t> and</a:t>
            </a:r>
            <a:r>
              <a:rPr lang="en-US" sz="2400" b="1" dirty="0" smtClean="0">
                <a:solidFill>
                  <a:schemeClr val="bg1"/>
                </a:solidFill>
              </a:rPr>
              <a:t>…maybe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Nuclear </a:t>
            </a: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ecoil </a:t>
            </a:r>
            <a:r>
              <a:rPr lang="en-US" sz="2400" b="1" dirty="0">
                <a:solidFill>
                  <a:schemeClr val="bg1"/>
                </a:solidFill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</a:rPr>
              <a:t>irectional </a:t>
            </a:r>
            <a:r>
              <a:rPr lang="en-US" sz="2400" b="1" dirty="0">
                <a:solidFill>
                  <a:schemeClr val="bg1"/>
                </a:solidFill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</a:rPr>
              <a:t>ensitivity at the ton-scale 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400" dirty="0" smtClean="0">
              <a:solidFill>
                <a:srgbClr val="F879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David </a:t>
            </a:r>
            <a:r>
              <a:rPr lang="en-US" sz="2400" dirty="0" smtClean="0">
                <a:solidFill>
                  <a:srgbClr val="FFFFFF"/>
                </a:solidFill>
              </a:rPr>
              <a:t>Nygren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163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>
                <a:solidFill>
                  <a:schemeClr val="bg1"/>
                </a:solidFill>
              </a:rPr>
              <a:t>Stockholm - David Nygren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CC266A-8C20-5A4C-A1ED-3737E26557F4}" type="slidenum">
              <a:rPr lang="en-US" sz="1400"/>
              <a:pPr/>
              <a:t>1</a:t>
            </a:fld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hpxe_nim_cs137_resolution_15a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839200" cy="599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16764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peak really is Gaussian, 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a world record for xenon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648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>
                <a:latin typeface="Apple Chancery"/>
                <a:cs typeface="Apple Chancery"/>
              </a:rPr>
              <a:t>γ</a:t>
            </a:r>
            <a:r>
              <a:rPr lang="en-US" dirty="0" smtClean="0"/>
              <a:t>-ray: 662 </a:t>
            </a:r>
            <a:r>
              <a:rPr lang="en-US" dirty="0" err="1" smtClean="0"/>
              <a:t>keV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304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NEXT - DBDM</a:t>
            </a:r>
            <a:endParaRPr lang="en-US" b="1" dirty="0">
              <a:solidFill>
                <a:srgbClr val="96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8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Energy resolution at Q</a:t>
            </a:r>
            <a:r>
              <a:rPr lang="en-US" sz="3200" baseline="-250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320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320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keV</a:t>
            </a:r>
            <a:endParaRPr lang="en-US" sz="320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2.35  (FW/Q)</a:t>
            </a:r>
            <a:r>
              <a:rPr lang="en-US" sz="2800" baseline="300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000" dirty="0" err="1"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) : 		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F = 0.15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w  Average energy per ion pair: w ~  </a:t>
            </a:r>
            <a:r>
              <a:rPr lang="en-US" sz="2000" dirty="0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25 </a:t>
            </a:r>
            <a:r>
              <a:rPr lang="en-US" sz="2000" dirty="0" err="1">
                <a:solidFill>
                  <a:srgbClr val="CC180C"/>
                </a:solidFill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000" dirty="0">
              <a:latin typeface="Arial" charset="0"/>
              <a:ea typeface="ＭＳ Ｐゴシック" charset="0"/>
              <a:sym typeface="Symbol" charset="0"/>
            </a:endParaRPr>
          </a:p>
          <a:p>
            <a:pPr lvl="1" algn="ctr" eaLnBrk="1" hangingPunct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Q  Energy deposited from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0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endParaRPr lang="en-US" dirty="0">
              <a:solidFill>
                <a:srgbClr val="1309FE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electrons</a:t>
            </a: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sz="2400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0.28% FWHM       intrinsic </a:t>
            </a:r>
            <a:r>
              <a:rPr lang="en-US" sz="2400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HPXe</a:t>
            </a: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 dirty="0"/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DE58A0-0AC2-DD44-9BB6-94D4AD760686}" type="slidenum">
              <a:rPr lang="en-US" sz="1400"/>
              <a:pPr/>
              <a:t>11</a:t>
            </a:fld>
            <a:endParaRPr lang="en-US" sz="140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524000" y="4191000"/>
            <a:ext cx="6019800" cy="609600"/>
          </a:xfrm>
          <a:prstGeom prst="rect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54102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Scaling our result: </a:t>
            </a:r>
            <a:r>
              <a:rPr lang="en-US" sz="2400" b="1" dirty="0">
                <a:solidFill>
                  <a:srgbClr val="9600E1"/>
                </a:solidFill>
                <a:sym typeface="Symbol" charset="0"/>
              </a:rPr>
              <a:t>E/E </a:t>
            </a:r>
            <a:r>
              <a:rPr lang="en-US" sz="2400" b="1" dirty="0" smtClean="0">
                <a:solidFill>
                  <a:srgbClr val="9600E1"/>
                </a:solidFill>
                <a:sym typeface="Symbol" charset="0"/>
              </a:rPr>
              <a:t>≈ 0.5% FWHM @ Q</a:t>
            </a:r>
            <a:r>
              <a:rPr lang="en-US" sz="2400" b="1" baseline="-25000" dirty="0" smtClean="0">
                <a:solidFill>
                  <a:srgbClr val="9600E1"/>
                </a:solidFill>
                <a:sym typeface="Symbol" charset="0"/>
              </a:rPr>
              <a:t>ββ</a:t>
            </a:r>
            <a:endParaRPr lang="en-US" sz="2400" baseline="-25000" dirty="0">
              <a:solidFill>
                <a:srgbClr val="9600E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11FF"/>
                </a:solidFill>
              </a:rPr>
              <a:t>Asymmetric  TPC</a:t>
            </a:r>
            <a:r>
              <a:rPr lang="en-US" sz="3200" i="1" dirty="0" smtClean="0">
                <a:solidFill>
                  <a:srgbClr val="7011FF"/>
                </a:solidFill>
                <a:latin typeface="Chalkboard" charset="0"/>
              </a:rPr>
              <a:t> </a:t>
            </a:r>
            <a:r>
              <a:rPr lang="en-US" sz="3200" i="1" dirty="0">
                <a:solidFill>
                  <a:srgbClr val="7011FF"/>
                </a:solidFill>
                <a:latin typeface="Chalkboard" charset="0"/>
              </a:rPr>
              <a:t>with </a:t>
            </a:r>
            <a:r>
              <a:rPr lang="ja-JP" altLang="en-US" sz="3200" i="1" dirty="0" smtClean="0">
                <a:solidFill>
                  <a:srgbClr val="7011FF"/>
                </a:solidFill>
                <a:latin typeface="Chalkboard" charset="0"/>
              </a:rPr>
              <a:t>“</a:t>
            </a:r>
            <a:r>
              <a:rPr lang="en-US" sz="3200" i="1" dirty="0">
                <a:solidFill>
                  <a:srgbClr val="7011FF"/>
                </a:solidFill>
                <a:latin typeface="Chalkboard" charset="0"/>
              </a:rPr>
              <a:t>Separated </a:t>
            </a:r>
            <a:r>
              <a:rPr lang="en-US" sz="3200" i="1" dirty="0" smtClean="0">
                <a:solidFill>
                  <a:srgbClr val="7011FF"/>
                </a:solidFill>
                <a:latin typeface="Chalkboard" charset="0"/>
              </a:rPr>
              <a:t>functions</a:t>
            </a:r>
            <a:r>
              <a:rPr lang="ja-JP" altLang="en-US" sz="3200" i="1" dirty="0" smtClean="0">
                <a:solidFill>
                  <a:srgbClr val="7011FF"/>
                </a:solidFill>
                <a:latin typeface="Chalkboard" charset="0"/>
              </a:rPr>
              <a:t>”</a:t>
            </a:r>
            <a:endParaRPr lang="en-US" sz="3200" dirty="0">
              <a:solidFill>
                <a:srgbClr val="7011FF"/>
              </a:solidFill>
            </a:endParaRPr>
          </a:p>
        </p:txBody>
      </p:sp>
      <p:sp>
        <p:nvSpPr>
          <p:cNvPr id="4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E2A73-20E1-CC40-ABBE-9F2F9CFE6391}" type="slidenum">
              <a:rPr lang="en-US"/>
              <a:pPr/>
              <a:t>12</a:t>
            </a:fld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2514600" y="3048000"/>
            <a:ext cx="2514600" cy="2286000"/>
          </a:xfrm>
          <a:prstGeom prst="rect">
            <a:avLst/>
          </a:prstGeom>
          <a:solidFill>
            <a:srgbClr val="828DBD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4724400" y="3048000"/>
            <a:ext cx="0" cy="2286000"/>
          </a:xfrm>
          <a:prstGeom prst="line">
            <a:avLst/>
          </a:prstGeom>
          <a:noFill/>
          <a:ln w="19050" cap="rnd">
            <a:solidFill>
              <a:srgbClr val="AE19FF">
                <a:alpha val="59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5257800" y="1905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 dirty="0"/>
              <a:t>Transparent -HV </a:t>
            </a:r>
            <a:r>
              <a:rPr lang="en-US" sz="1800" u="sng" dirty="0" smtClean="0"/>
              <a:t>cathode</a:t>
            </a:r>
            <a:endParaRPr lang="en-US" sz="1800" dirty="0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H="1">
            <a:off x="4724400" y="22098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6324600" y="25146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 smtClean="0"/>
              <a:t>Energy plane </a:t>
            </a:r>
            <a:endParaRPr lang="en-US" sz="1800" u="sng" dirty="0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H="1">
            <a:off x="5105400" y="2819400"/>
            <a:ext cx="1676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81000" y="24384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u="sng" dirty="0" smtClean="0"/>
              <a:t>Electroluminescent plane </a:t>
            </a:r>
            <a:endParaRPr lang="en-US" sz="2400" u="sng" dirty="0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V="1">
            <a:off x="3200400" y="5105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3200400" y="46482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3200400" y="48006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ions</a:t>
            </a:r>
            <a:endParaRPr lang="en-US" sz="2400"/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>
            <a:off x="5029200" y="4419600"/>
            <a:ext cx="1981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7010400" y="3124200"/>
            <a:ext cx="1981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Energy </a:t>
            </a:r>
            <a:r>
              <a:rPr lang="en-US" sz="1800" dirty="0"/>
              <a:t>&amp; primary scintillation signals recorded here, with PMTs</a:t>
            </a:r>
          </a:p>
        </p:txBody>
      </p:sp>
      <p:sp>
        <p:nvSpPr>
          <p:cNvPr id="154642" name="Rectangle 18"/>
          <p:cNvSpPr>
            <a:spLocks noChangeArrowheads="1"/>
          </p:cNvSpPr>
          <p:nvPr/>
        </p:nvSpPr>
        <p:spPr bwMode="auto">
          <a:xfrm>
            <a:off x="7010400" y="2971800"/>
            <a:ext cx="19050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2743200" y="3200400"/>
            <a:ext cx="1828800" cy="1981200"/>
          </a:xfrm>
          <a:prstGeom prst="rect">
            <a:avLst/>
          </a:prstGeom>
          <a:solidFill>
            <a:srgbClr val="828DBD">
              <a:alpha val="27000"/>
            </a:srgbClr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390525" y="4505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2286000" y="5410200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Field cage: </a:t>
            </a:r>
            <a:r>
              <a:rPr lang="en-US" sz="1800" dirty="0" err="1" smtClean="0"/>
              <a:t>teflon</a:t>
            </a:r>
            <a:r>
              <a:rPr lang="en-US" sz="1800" dirty="0" smtClean="0"/>
              <a:t> </a:t>
            </a:r>
            <a:r>
              <a:rPr lang="en-US" sz="2400" dirty="0" smtClean="0">
                <a:sym typeface="Symbol" charset="0"/>
              </a:rPr>
              <a:t> </a:t>
            </a:r>
            <a:endParaRPr lang="en-US" sz="2400" dirty="0">
              <a:sym typeface="Symbol" charset="0"/>
            </a:endParaRPr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>
            <a:off x="2514600" y="3048000"/>
            <a:ext cx="0" cy="2286000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>
            <a:off x="5029200" y="30480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Freeform 24"/>
          <p:cNvSpPr>
            <a:spLocks/>
          </p:cNvSpPr>
          <p:nvPr/>
        </p:nvSpPr>
        <p:spPr bwMode="auto">
          <a:xfrm>
            <a:off x="3048000" y="3898900"/>
            <a:ext cx="533400" cy="754063"/>
          </a:xfrm>
          <a:custGeom>
            <a:avLst/>
            <a:gdLst>
              <a:gd name="T0" fmla="*/ 37 w 341"/>
              <a:gd name="T1" fmla="*/ 0 h 475"/>
              <a:gd name="T2" fmla="*/ 29 w 341"/>
              <a:gd name="T3" fmla="*/ 56 h 475"/>
              <a:gd name="T4" fmla="*/ 5 w 341"/>
              <a:gd name="T5" fmla="*/ 48 h 475"/>
              <a:gd name="T6" fmla="*/ 13 w 341"/>
              <a:gd name="T7" fmla="*/ 16 h 475"/>
              <a:gd name="T8" fmla="*/ 69 w 341"/>
              <a:gd name="T9" fmla="*/ 48 h 475"/>
              <a:gd name="T10" fmla="*/ 61 w 341"/>
              <a:gd name="T11" fmla="*/ 72 h 475"/>
              <a:gd name="T12" fmla="*/ 69 w 341"/>
              <a:gd name="T13" fmla="*/ 40 h 475"/>
              <a:gd name="T14" fmla="*/ 77 w 341"/>
              <a:gd name="T15" fmla="*/ 64 h 475"/>
              <a:gd name="T16" fmla="*/ 61 w 341"/>
              <a:gd name="T17" fmla="*/ 40 h 475"/>
              <a:gd name="T18" fmla="*/ 37 w 341"/>
              <a:gd name="T19" fmla="*/ 32 h 475"/>
              <a:gd name="T20" fmla="*/ 53 w 341"/>
              <a:gd name="T21" fmla="*/ 104 h 475"/>
              <a:gd name="T22" fmla="*/ 29 w 341"/>
              <a:gd name="T23" fmla="*/ 120 h 475"/>
              <a:gd name="T24" fmla="*/ 13 w 341"/>
              <a:gd name="T25" fmla="*/ 168 h 475"/>
              <a:gd name="T26" fmla="*/ 125 w 341"/>
              <a:gd name="T27" fmla="*/ 240 h 475"/>
              <a:gd name="T28" fmla="*/ 173 w 341"/>
              <a:gd name="T29" fmla="*/ 368 h 475"/>
              <a:gd name="T30" fmla="*/ 245 w 341"/>
              <a:gd name="T31" fmla="*/ 448 h 475"/>
              <a:gd name="T32" fmla="*/ 285 w 341"/>
              <a:gd name="T33" fmla="*/ 408 h 475"/>
              <a:gd name="T34" fmla="*/ 293 w 341"/>
              <a:gd name="T35" fmla="*/ 432 h 475"/>
              <a:gd name="T36" fmla="*/ 325 w 341"/>
              <a:gd name="T37" fmla="*/ 456 h 475"/>
              <a:gd name="T38" fmla="*/ 293 w 341"/>
              <a:gd name="T39" fmla="*/ 464 h 475"/>
              <a:gd name="T40" fmla="*/ 269 w 341"/>
              <a:gd name="T41" fmla="*/ 472 h 475"/>
              <a:gd name="T42" fmla="*/ 261 w 341"/>
              <a:gd name="T43" fmla="*/ 448 h 475"/>
              <a:gd name="T44" fmla="*/ 285 w 341"/>
              <a:gd name="T45" fmla="*/ 456 h 475"/>
              <a:gd name="T46" fmla="*/ 309 w 341"/>
              <a:gd name="T47" fmla="*/ 456 h 475"/>
              <a:gd name="T48" fmla="*/ 341 w 341"/>
              <a:gd name="T49" fmla="*/ 464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1" h="475">
                <a:moveTo>
                  <a:pt x="37" y="0"/>
                </a:moveTo>
                <a:cubicBezTo>
                  <a:pt x="34" y="18"/>
                  <a:pt x="39" y="40"/>
                  <a:pt x="29" y="56"/>
                </a:cubicBezTo>
                <a:cubicBezTo>
                  <a:pt x="24" y="63"/>
                  <a:pt x="8" y="55"/>
                  <a:pt x="5" y="48"/>
                </a:cubicBezTo>
                <a:cubicBezTo>
                  <a:pt x="0" y="37"/>
                  <a:pt x="10" y="26"/>
                  <a:pt x="13" y="16"/>
                </a:cubicBezTo>
                <a:cubicBezTo>
                  <a:pt x="46" y="38"/>
                  <a:pt x="28" y="27"/>
                  <a:pt x="69" y="48"/>
                </a:cubicBezTo>
                <a:cubicBezTo>
                  <a:pt x="66" y="56"/>
                  <a:pt x="61" y="80"/>
                  <a:pt x="61" y="72"/>
                </a:cubicBezTo>
                <a:cubicBezTo>
                  <a:pt x="61" y="61"/>
                  <a:pt x="59" y="44"/>
                  <a:pt x="69" y="40"/>
                </a:cubicBezTo>
                <a:cubicBezTo>
                  <a:pt x="76" y="36"/>
                  <a:pt x="85" y="64"/>
                  <a:pt x="77" y="64"/>
                </a:cubicBezTo>
                <a:cubicBezTo>
                  <a:pt x="67" y="64"/>
                  <a:pt x="68" y="46"/>
                  <a:pt x="61" y="40"/>
                </a:cubicBezTo>
                <a:cubicBezTo>
                  <a:pt x="54" y="34"/>
                  <a:pt x="45" y="34"/>
                  <a:pt x="37" y="32"/>
                </a:cubicBezTo>
                <a:cubicBezTo>
                  <a:pt x="24" y="69"/>
                  <a:pt x="41" y="68"/>
                  <a:pt x="53" y="104"/>
                </a:cubicBezTo>
                <a:cubicBezTo>
                  <a:pt x="45" y="109"/>
                  <a:pt x="34" y="111"/>
                  <a:pt x="29" y="120"/>
                </a:cubicBezTo>
                <a:cubicBezTo>
                  <a:pt x="20" y="134"/>
                  <a:pt x="13" y="168"/>
                  <a:pt x="13" y="168"/>
                </a:cubicBezTo>
                <a:cubicBezTo>
                  <a:pt x="41" y="210"/>
                  <a:pt x="84" y="212"/>
                  <a:pt x="125" y="240"/>
                </a:cubicBezTo>
                <a:cubicBezTo>
                  <a:pt x="139" y="284"/>
                  <a:pt x="152" y="326"/>
                  <a:pt x="173" y="368"/>
                </a:cubicBezTo>
                <a:cubicBezTo>
                  <a:pt x="153" y="445"/>
                  <a:pt x="178" y="436"/>
                  <a:pt x="245" y="448"/>
                </a:cubicBezTo>
                <a:cubicBezTo>
                  <a:pt x="249" y="430"/>
                  <a:pt x="248" y="393"/>
                  <a:pt x="285" y="408"/>
                </a:cubicBezTo>
                <a:cubicBezTo>
                  <a:pt x="292" y="411"/>
                  <a:pt x="287" y="425"/>
                  <a:pt x="293" y="432"/>
                </a:cubicBezTo>
                <a:cubicBezTo>
                  <a:pt x="301" y="442"/>
                  <a:pt x="314" y="448"/>
                  <a:pt x="325" y="456"/>
                </a:cubicBezTo>
                <a:cubicBezTo>
                  <a:pt x="314" y="458"/>
                  <a:pt x="303" y="460"/>
                  <a:pt x="293" y="464"/>
                </a:cubicBezTo>
                <a:cubicBezTo>
                  <a:pt x="284" y="466"/>
                  <a:pt x="276" y="475"/>
                  <a:pt x="269" y="472"/>
                </a:cubicBezTo>
                <a:cubicBezTo>
                  <a:pt x="261" y="468"/>
                  <a:pt x="255" y="453"/>
                  <a:pt x="261" y="448"/>
                </a:cubicBezTo>
                <a:cubicBezTo>
                  <a:pt x="266" y="442"/>
                  <a:pt x="277" y="453"/>
                  <a:pt x="285" y="456"/>
                </a:cubicBezTo>
                <a:cubicBezTo>
                  <a:pt x="315" y="409"/>
                  <a:pt x="289" y="436"/>
                  <a:pt x="309" y="456"/>
                </a:cubicBezTo>
                <a:cubicBezTo>
                  <a:pt x="317" y="464"/>
                  <a:pt x="330" y="464"/>
                  <a:pt x="341" y="464"/>
                </a:cubicBezTo>
              </a:path>
            </a:pathLst>
          </a:custGeom>
          <a:noFill/>
          <a:ln w="19050" cmpd="sng">
            <a:solidFill>
              <a:srgbClr val="323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9" name="Text Box 25"/>
          <p:cNvSpPr txBox="1">
            <a:spLocks noChangeArrowheads="1"/>
          </p:cNvSpPr>
          <p:nvPr/>
        </p:nvSpPr>
        <p:spPr bwMode="auto">
          <a:xfrm>
            <a:off x="304800" y="34290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EL signal created here</a:t>
            </a:r>
            <a:endParaRPr lang="en-US"/>
          </a:p>
        </p:txBody>
      </p:sp>
      <p:sp>
        <p:nvSpPr>
          <p:cNvPr id="154650" name="Rectangle 26"/>
          <p:cNvSpPr>
            <a:spLocks noChangeArrowheads="1"/>
          </p:cNvSpPr>
          <p:nvPr/>
        </p:nvSpPr>
        <p:spPr bwMode="auto">
          <a:xfrm>
            <a:off x="304800" y="3352800"/>
            <a:ext cx="1752600" cy="914400"/>
          </a:xfrm>
          <a:prstGeom prst="rect">
            <a:avLst/>
          </a:prstGeom>
          <a:noFill/>
          <a:ln w="19050">
            <a:solidFill>
              <a:srgbClr val="FF134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1344"/>
              </a:solidFill>
            </a:endParaRPr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>
            <a:off x="2057400" y="4267200"/>
            <a:ext cx="5334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Line 28"/>
          <p:cNvSpPr>
            <a:spLocks noChangeShapeType="1"/>
          </p:cNvSpPr>
          <p:nvPr/>
        </p:nvSpPr>
        <p:spPr bwMode="auto">
          <a:xfrm flipH="1" flipV="1">
            <a:off x="5029200" y="3505200"/>
            <a:ext cx="1981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 flipH="1">
            <a:off x="5029200" y="45720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4" name="Line 30"/>
          <p:cNvSpPr>
            <a:spLocks noChangeShapeType="1"/>
          </p:cNvSpPr>
          <p:nvPr/>
        </p:nvSpPr>
        <p:spPr bwMode="auto">
          <a:xfrm flipH="1" flipV="1">
            <a:off x="5029200" y="3962400"/>
            <a:ext cx="1981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362200" y="3810000"/>
            <a:ext cx="3810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Line 32"/>
          <p:cNvSpPr>
            <a:spLocks noChangeShapeType="1"/>
          </p:cNvSpPr>
          <p:nvPr/>
        </p:nvSpPr>
        <p:spPr bwMode="auto">
          <a:xfrm>
            <a:off x="2590800" y="3048000"/>
            <a:ext cx="0" cy="2286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Line 33"/>
          <p:cNvSpPr>
            <a:spLocks noChangeShapeType="1"/>
          </p:cNvSpPr>
          <p:nvPr/>
        </p:nvSpPr>
        <p:spPr bwMode="auto">
          <a:xfrm>
            <a:off x="4953000" y="3048000"/>
            <a:ext cx="0" cy="22860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8" name="AutoShape 34"/>
          <p:cNvSpPr>
            <a:spLocks noChangeArrowheads="1"/>
          </p:cNvSpPr>
          <p:nvPr/>
        </p:nvSpPr>
        <p:spPr bwMode="auto">
          <a:xfrm>
            <a:off x="304800" y="4419600"/>
            <a:ext cx="1752600" cy="1447800"/>
          </a:xfrm>
          <a:prstGeom prst="wedgeRectCallout">
            <a:avLst>
              <a:gd name="adj1" fmla="val 73370"/>
              <a:gd name="adj2" fmla="val -48903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800" dirty="0"/>
              <a:t>Tracking </a:t>
            </a:r>
          </a:p>
          <a:p>
            <a:pPr algn="ctr"/>
            <a:r>
              <a:rPr lang="en-US" sz="1800" dirty="0"/>
              <a:t>performed</a:t>
            </a:r>
          </a:p>
          <a:p>
            <a:pPr algn="ctr"/>
            <a:r>
              <a:rPr lang="en-US" sz="1800" dirty="0"/>
              <a:t> here, with</a:t>
            </a:r>
          </a:p>
          <a:p>
            <a:pPr algn="ctr"/>
            <a:r>
              <a:rPr lang="en-US" sz="1800" dirty="0" err="1" smtClean="0"/>
              <a:t>SiPM</a:t>
            </a:r>
            <a:r>
              <a:rPr lang="en-US" sz="1800" dirty="0" smtClean="0"/>
              <a:t> </a:t>
            </a:r>
            <a:r>
              <a:rPr lang="en-US" sz="1800" dirty="0"/>
              <a:t>array</a:t>
            </a:r>
            <a:endParaRPr lang="en-US" dirty="0"/>
          </a:p>
        </p:txBody>
      </p:sp>
      <p:sp>
        <p:nvSpPr>
          <p:cNvPr id="154659" name="Text Box 35"/>
          <p:cNvSpPr txBox="1">
            <a:spLocks noChangeArrowheads="1"/>
          </p:cNvSpPr>
          <p:nvPr/>
        </p:nvSpPr>
        <p:spPr bwMode="auto">
          <a:xfrm>
            <a:off x="1447800" y="1828800"/>
            <a:ext cx="2911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u="sng" dirty="0" smtClean="0"/>
              <a:t>Virtual </a:t>
            </a:r>
            <a:r>
              <a:rPr lang="en-US" sz="1800" u="sng" dirty="0" err="1" smtClean="0"/>
              <a:t>Fiducial</a:t>
            </a:r>
            <a:r>
              <a:rPr lang="en-US" sz="1800" u="sng" dirty="0" smtClean="0"/>
              <a:t> </a:t>
            </a:r>
            <a:r>
              <a:rPr lang="en-US" sz="1800" u="sng" dirty="0"/>
              <a:t>surface</a:t>
            </a:r>
          </a:p>
        </p:txBody>
      </p:sp>
      <p:sp>
        <p:nvSpPr>
          <p:cNvPr id="154660" name="Line 36"/>
          <p:cNvSpPr>
            <a:spLocks noChangeShapeType="1"/>
          </p:cNvSpPr>
          <p:nvPr/>
        </p:nvSpPr>
        <p:spPr bwMode="auto">
          <a:xfrm>
            <a:off x="3124200" y="21336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1" name="Text Box 37"/>
          <p:cNvSpPr txBox="1">
            <a:spLocks noChangeArrowheads="1"/>
          </p:cNvSpPr>
          <p:nvPr/>
        </p:nvSpPr>
        <p:spPr bwMode="auto">
          <a:xfrm>
            <a:off x="6477000" y="504825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Operating pressure: </a:t>
            </a:r>
          </a:p>
          <a:p>
            <a:r>
              <a:rPr lang="en-US"/>
              <a:t>10 -15 bars</a:t>
            </a:r>
          </a:p>
        </p:txBody>
      </p:sp>
      <p:sp>
        <p:nvSpPr>
          <p:cNvPr id="154662" name="Rectangle 38"/>
          <p:cNvSpPr>
            <a:spLocks noChangeArrowheads="1"/>
          </p:cNvSpPr>
          <p:nvPr/>
        </p:nvSpPr>
        <p:spPr bwMode="auto">
          <a:xfrm>
            <a:off x="6400800" y="5029200"/>
            <a:ext cx="2514600" cy="762000"/>
          </a:xfrm>
          <a:prstGeom prst="rect">
            <a:avLst/>
          </a:prstGeom>
          <a:noFill/>
          <a:ln w="19050">
            <a:solidFill>
              <a:srgbClr val="CC18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819400" y="3429000"/>
            <a:ext cx="685800" cy="0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05200" y="3276600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electrons</a:t>
            </a:r>
            <a:endParaRPr lang="en-US" sz="1100" dirty="0"/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>
            <a:off x="1600200" y="2743200"/>
            <a:ext cx="990600" cy="6858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8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41305-E604-934E-AAE3-C496A2C59AA2}" type="slidenum">
              <a:rPr lang="en-US"/>
              <a:pPr/>
              <a:t>13</a:t>
            </a:fld>
            <a:endParaRPr lang="en-US"/>
          </a:p>
        </p:txBody>
      </p:sp>
      <p:sp>
        <p:nvSpPr>
          <p:cNvPr id="77826" name="Footer Placeholder 4"/>
          <p:cNvSpPr txBox="1">
            <a:spLocks noGrp="1"/>
          </p:cNvSpPr>
          <p:nvPr/>
        </p:nvSpPr>
        <p:spPr bwMode="auto">
          <a:xfrm>
            <a:off x="5486400" y="6492875"/>
            <a:ext cx="28956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08D8C21-156D-B340-AE27-94979C62D6F1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7829" name="Picture 2" descr="C:\Users\Azriel\Pictures\2010-12-26\IMG_2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3" b="6853"/>
          <a:stretch>
            <a:fillRect/>
          </a:stretch>
        </p:blipFill>
        <p:spPr bwMode="auto">
          <a:xfrm flipH="1">
            <a:off x="1219200" y="381001"/>
            <a:ext cx="66595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Box 3"/>
          <p:cNvSpPr txBox="1">
            <a:spLocks noChangeArrowheads="1"/>
          </p:cNvSpPr>
          <p:nvPr/>
        </p:nvSpPr>
        <p:spPr bwMode="auto">
          <a:xfrm>
            <a:off x="1752600" y="762000"/>
            <a:ext cx="2566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Field cages/Light cage</a:t>
            </a:r>
            <a:br>
              <a:rPr lang="en-US" sz="18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PTFE with copper  stripes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1447800"/>
            <a:ext cx="76200" cy="12192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832" name="TextBox 6"/>
          <p:cNvSpPr txBox="1">
            <a:spLocks noChangeArrowheads="1"/>
          </p:cNvSpPr>
          <p:nvPr/>
        </p:nvSpPr>
        <p:spPr bwMode="auto">
          <a:xfrm flipH="1">
            <a:off x="1676400" y="5410200"/>
            <a:ext cx="2798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Electroluminescence region</a:t>
            </a:r>
            <a:br>
              <a:rPr lang="en-US" sz="1800" b="1" dirty="0">
                <a:solidFill>
                  <a:schemeClr val="bg1"/>
                </a:solidFill>
                <a:latin typeface="Calibri" charset="0"/>
              </a:rPr>
            </a:b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10 kV across a </a:t>
            </a:r>
            <a:r>
              <a:rPr lang="en-US" sz="1800" b="1" dirty="0" smtClean="0">
                <a:solidFill>
                  <a:schemeClr val="bg1"/>
                </a:solidFill>
                <a:latin typeface="Calibri" charset="0"/>
              </a:rPr>
              <a:t>4 </a:t>
            </a:r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mm gap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3200400" y="3962400"/>
            <a:ext cx="304800" cy="1600200"/>
          </a:xfrm>
          <a:prstGeom prst="straightConnector1">
            <a:avLst/>
          </a:prstGeom>
          <a:noFill/>
          <a:ln w="28575" cmpd="sng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4" name="TextBox 11"/>
          <p:cNvSpPr txBox="1">
            <a:spLocks noChangeArrowheads="1"/>
          </p:cNvSpPr>
          <p:nvPr/>
        </p:nvSpPr>
        <p:spPr bwMode="auto">
          <a:xfrm>
            <a:off x="4953000" y="914400"/>
            <a:ext cx="2581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Calibri" charset="0"/>
              </a:rPr>
              <a:t>19 PMTs and PMT bases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5638800" y="1295400"/>
            <a:ext cx="533400" cy="1295400"/>
          </a:xfrm>
          <a:prstGeom prst="straightConnector1">
            <a:avLst/>
          </a:prstGeom>
          <a:noFill/>
          <a:ln w="28575" cmpd="sng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43600" y="457200"/>
            <a:ext cx="1847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NEXT - DBDM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C42C-DEA1-C547-B1A9-5615E18FB7AD}" type="slidenum">
              <a:rPr lang="en-US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PMT Array: inside the pressure vessel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Quartz window 2.54 cm diameter PMTs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9874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006E114-C5F4-914B-AE1D-F49B60AA6DFC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7" name="Picture 2" descr="C:\Users\Azriel\Pictures\2010-12-26\IMG_2863_pmt_ar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5750"/>
            <a:ext cx="6858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3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ECFD-0474-DE45-AC1C-15FCFD27FAD2}" type="slidenum">
              <a:rPr lang="en-US"/>
              <a:pPr/>
              <a:t>15</a:t>
            </a:fld>
            <a:endParaRPr lang="en-US"/>
          </a:p>
        </p:txBody>
      </p:sp>
      <p:sp>
        <p:nvSpPr>
          <p:cNvPr id="27650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EEEA080-669D-DD46-BA3D-E993F9FCF7E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2" name="Picture 4" descr="IMG_1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152400"/>
            <a:ext cx="20574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- DBDM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1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7011FF"/>
                </a:solidFill>
              </a:rPr>
              <a:t>Attenuation of electrons during </a:t>
            </a:r>
            <a:r>
              <a:rPr lang="en-US" sz="2800" dirty="0" smtClean="0">
                <a:solidFill>
                  <a:srgbClr val="7011FF"/>
                </a:solidFill>
              </a:rPr>
              <a:t>drift: </a:t>
            </a:r>
            <a:br>
              <a:rPr lang="en-US" sz="2800" dirty="0" smtClean="0">
                <a:solidFill>
                  <a:srgbClr val="7011FF"/>
                </a:solidFill>
              </a:rPr>
            </a:br>
            <a:r>
              <a:rPr lang="en-US" sz="2800" dirty="0" smtClean="0">
                <a:solidFill>
                  <a:srgbClr val="7011FF"/>
                </a:solidFill>
              </a:rPr>
              <a:t>small, but non-negligible</a:t>
            </a:r>
            <a:endParaRPr lang="en-US" dirty="0"/>
          </a:p>
        </p:txBody>
      </p:sp>
      <p:pic>
        <p:nvPicPr>
          <p:cNvPr id="157702" name="Picture 6" descr="lifetim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81200"/>
            <a:ext cx="6172200" cy="4114800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85DD-450D-754B-A6FA-4873911ABD4D}" type="slidenum">
              <a:rPr lang="en-US"/>
              <a:pPr/>
              <a:t>16</a:t>
            </a:fld>
            <a:endParaRPr lang="en-US"/>
          </a:p>
        </p:txBody>
      </p:sp>
      <p:sp>
        <p:nvSpPr>
          <p:cNvPr id="157703" name="Line 7"/>
          <p:cNvSpPr>
            <a:spLocks noChangeShapeType="1"/>
          </p:cNvSpPr>
          <p:nvPr/>
        </p:nvSpPr>
        <p:spPr bwMode="auto">
          <a:xfrm flipH="1">
            <a:off x="5638800" y="3962400"/>
            <a:ext cx="1295400" cy="0"/>
          </a:xfrm>
          <a:prstGeom prst="line">
            <a:avLst/>
          </a:prstGeom>
          <a:noFill/>
          <a:ln w="19050">
            <a:solidFill>
              <a:srgbClr val="CC180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6934200" y="2286000"/>
            <a:ext cx="1891338" cy="23083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Parts/thousand </a:t>
            </a:r>
          </a:p>
          <a:p>
            <a:r>
              <a:rPr lang="en-US" sz="1800" dirty="0" smtClean="0"/>
              <a:t>corrections </a:t>
            </a:r>
            <a:r>
              <a:rPr lang="en-US" sz="1800" dirty="0"/>
              <a:t>for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ttenuation are</a:t>
            </a:r>
            <a:endParaRPr lang="en-US" sz="1800" dirty="0"/>
          </a:p>
          <a:p>
            <a:r>
              <a:rPr lang="en-US" sz="1800" dirty="0"/>
              <a:t>modest, and </a:t>
            </a:r>
            <a:r>
              <a:rPr lang="en-US" sz="1800" dirty="0" smtClean="0"/>
              <a:t>can </a:t>
            </a:r>
          </a:p>
          <a:p>
            <a:r>
              <a:rPr lang="en-US" sz="1800" dirty="0" smtClean="0"/>
              <a:t>be made with an</a:t>
            </a:r>
            <a:endParaRPr lang="en-US" sz="1800" dirty="0"/>
          </a:p>
          <a:p>
            <a:r>
              <a:rPr lang="en-US" sz="1800" dirty="0"/>
              <a:t>insignificant </a:t>
            </a:r>
            <a:endParaRPr lang="en-US" sz="1800" dirty="0" smtClean="0"/>
          </a:p>
          <a:p>
            <a:r>
              <a:rPr lang="en-US" sz="1800" dirty="0"/>
              <a:t>c</a:t>
            </a:r>
            <a:r>
              <a:rPr lang="en-US" sz="1800" dirty="0" smtClean="0"/>
              <a:t>ontribution to </a:t>
            </a:r>
          </a:p>
          <a:p>
            <a:r>
              <a:rPr lang="en-US" sz="1800" dirty="0" smtClean="0"/>
              <a:t>energy error.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3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CFA6-90FF-A948-AE19-15C828DD6F03}" type="slidenum">
              <a:rPr lang="en-US"/>
              <a:pPr/>
              <a:t>17</a:t>
            </a:fld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7011FF"/>
                </a:solidFill>
              </a:rPr>
              <a:t>A typical </a:t>
            </a:r>
            <a:r>
              <a:rPr lang="en-US" sz="2400" baseline="30000">
                <a:solidFill>
                  <a:srgbClr val="7011FF"/>
                </a:solidFill>
              </a:rPr>
              <a:t>137</a:t>
            </a:r>
            <a:r>
              <a:rPr lang="en-US" sz="2400">
                <a:solidFill>
                  <a:srgbClr val="7011FF"/>
                </a:solidFill>
              </a:rPr>
              <a:t>Cs </a:t>
            </a:r>
            <a:r>
              <a:rPr lang="en-US" sz="2400">
                <a:solidFill>
                  <a:srgbClr val="7011FF"/>
                </a:solidFill>
                <a:sym typeface="Symbol" charset="0"/>
              </a:rPr>
              <a:t></a:t>
            </a:r>
            <a:r>
              <a:rPr lang="en-US" sz="2400">
                <a:solidFill>
                  <a:srgbClr val="7011FF"/>
                </a:solidFill>
              </a:rPr>
              <a:t> waveform (sum of 19 PMTs)</a:t>
            </a:r>
            <a:br>
              <a:rPr lang="en-US" sz="2400">
                <a:solidFill>
                  <a:srgbClr val="7011FF"/>
                </a:solidFill>
              </a:rPr>
            </a:br>
            <a:r>
              <a:rPr lang="en-US" sz="2400">
                <a:solidFill>
                  <a:srgbClr val="7011FF"/>
                </a:solidFill>
              </a:rPr>
              <a:t>~300,000 detected photoelectrons</a:t>
            </a:r>
            <a:endParaRPr lang="en-US" sz="4000"/>
          </a:p>
        </p:txBody>
      </p:sp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13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CB8BF3-686A-7242-9CF8-90626F0967D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738313"/>
            <a:ext cx="90074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6858000" y="6400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10ns/sample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00300" y="29337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1592263" y="3429000"/>
            <a:ext cx="2455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Primary Scintillation (S1)</a:t>
            </a:r>
          </a:p>
          <a:p>
            <a:pPr eaLnBrk="1" hangingPunct="1"/>
            <a:r>
              <a:rPr lang="en-US" sz="1800">
                <a:latin typeface="Calibri" charset="0"/>
              </a:rPr>
              <a:t>T0 of event 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838700" y="3314700"/>
            <a:ext cx="838200" cy="609600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4868863" y="4154488"/>
            <a:ext cx="267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11FF"/>
                </a:solidFill>
                <a:latin typeface="Calibri" charset="0"/>
              </a:rPr>
              <a:t>Electroluminescence (S2)</a:t>
            </a:r>
          </a:p>
          <a:p>
            <a:pPr eaLnBrk="1" hangingPunct="1"/>
            <a:r>
              <a:rPr lang="en-US" sz="1800" dirty="0" smtClean="0">
                <a:solidFill>
                  <a:srgbClr val="7011FF"/>
                </a:solidFill>
                <a:latin typeface="Calibri" charset="0"/>
              </a:rPr>
              <a:t>structure reflects topology </a:t>
            </a:r>
            <a:r>
              <a:rPr lang="en-US" sz="1800" dirty="0" smtClean="0">
                <a:latin typeface="Calibri" charset="0"/>
              </a:rPr>
              <a:t> </a:t>
            </a:r>
            <a:endParaRPr lang="en-US" sz="1800" dirty="0">
              <a:latin typeface="Calibri" charset="0"/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2895600" y="5867400"/>
            <a:ext cx="1676400" cy="228600"/>
          </a:xfrm>
          <a:prstGeom prst="leftRightArrow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2051050" y="51816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Drift Time:z-position  </a:t>
            </a:r>
            <a:br>
              <a:rPr lang="en-US" sz="1800">
                <a:latin typeface="Calibri" charset="0"/>
              </a:rPr>
            </a:br>
            <a:r>
              <a:rPr lang="en-US" sz="1800">
                <a:latin typeface="Calibri" charset="0"/>
              </a:rPr>
              <a:t>(~0.01mm/sample)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1816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charset="0"/>
              </a:rPr>
              <a:t>Drift velocity ~1 mm/ms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1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 descr="hpxe_nim_xray_resolution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153400" cy="566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685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x-ray </a:t>
            </a:r>
            <a:r>
              <a:rPr lang="en-US" sz="2400" dirty="0" smtClean="0">
                <a:solidFill>
                  <a:srgbClr val="0000FF"/>
                </a:solidFill>
              </a:rPr>
              <a:t>peaks - </a:t>
            </a:r>
            <a:r>
              <a:rPr lang="en-US" sz="2400" dirty="0" smtClean="0">
                <a:solidFill>
                  <a:srgbClr val="0000FF"/>
                </a:solidFill>
              </a:rPr>
              <a:t>around ~30 </a:t>
            </a:r>
            <a:r>
              <a:rPr lang="en-US" sz="2400" dirty="0" err="1" smtClean="0">
                <a:solidFill>
                  <a:srgbClr val="0000FF"/>
                </a:solidFill>
              </a:rPr>
              <a:t>keV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1752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600E1"/>
                </a:solidFill>
              </a:rPr>
              <a:t>Data: NEXT-</a:t>
            </a:r>
            <a:r>
              <a:rPr lang="en-US" b="1" dirty="0" smtClean="0">
                <a:solidFill>
                  <a:srgbClr val="9600E1"/>
                </a:solidFill>
              </a:rPr>
              <a:t>DBDM</a:t>
            </a:r>
            <a:endParaRPr lang="en-US" b="1" dirty="0">
              <a:solidFill>
                <a:srgbClr val="96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2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536700"/>
            <a:ext cx="7327900" cy="378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762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600E1"/>
                </a:solidFill>
              </a:rPr>
              <a:t>NEXT</a:t>
            </a:r>
            <a:r>
              <a:rPr lang="en-US" sz="2400" b="1" dirty="0" smtClean="0"/>
              <a:t>-</a:t>
            </a:r>
            <a:r>
              <a:rPr lang="en-US" sz="2400" b="1" dirty="0" smtClean="0">
                <a:solidFill>
                  <a:srgbClr val="9600E1"/>
                </a:solidFill>
              </a:rPr>
              <a:t>DEMO</a:t>
            </a:r>
            <a:r>
              <a:rPr lang="en-US" sz="2400" b="1" dirty="0" smtClean="0"/>
              <a:t> </a:t>
            </a:r>
            <a:r>
              <a:rPr lang="en-US" sz="2400" dirty="0" smtClean="0"/>
              <a:t>(IFIC-Valencia)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6550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Simultaneous searches?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projects will be expensive!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Gas phase offers attractive possibilities:</a:t>
            </a:r>
          </a:p>
          <a:p>
            <a:pPr lvl="1"/>
            <a:r>
              <a:rPr lang="en-US" dirty="0" smtClean="0"/>
              <a:t>Remarkably good energy resolution (0ν-ββ)</a:t>
            </a:r>
          </a:p>
          <a:p>
            <a:pPr lvl="1"/>
            <a:r>
              <a:rPr lang="en-US" dirty="0" smtClean="0"/>
              <a:t>Event </a:t>
            </a:r>
            <a:r>
              <a:rPr lang="en-US" dirty="0" smtClean="0"/>
              <a:t>topology </a:t>
            </a:r>
            <a:r>
              <a:rPr lang="en-US" dirty="0"/>
              <a:t>(0ν-</a:t>
            </a:r>
            <a:r>
              <a:rPr lang="en-US" dirty="0" smtClean="0"/>
              <a:t>ββ &amp; WIMPs)</a:t>
            </a:r>
          </a:p>
          <a:p>
            <a:pPr lvl="1"/>
            <a:r>
              <a:rPr lang="en-US" dirty="0"/>
              <a:t>Small S2/S1 fluctuations </a:t>
            </a:r>
            <a:r>
              <a:rPr lang="en-US" dirty="0" smtClean="0"/>
              <a:t>(WIMPs)</a:t>
            </a:r>
          </a:p>
          <a:p>
            <a:pPr lvl="1"/>
            <a:endParaRPr lang="en-US" dirty="0" smtClean="0"/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N</a:t>
            </a:r>
            <a:r>
              <a:rPr lang="en-US" b="1" i="1" dirty="0" smtClean="0">
                <a:solidFill>
                  <a:srgbClr val="0000FF"/>
                </a:solidFill>
              </a:rPr>
              <a:t>uclear recoil direction in dense gas </a:t>
            </a:r>
            <a:r>
              <a:rPr lang="en-US" b="1" i="1" dirty="0" smtClean="0">
                <a:solidFill>
                  <a:srgbClr val="0000FF"/>
                </a:solidFill>
              </a:rPr>
              <a:t>??</a:t>
            </a:r>
            <a:endParaRPr lang="en-US" b="1" i="1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9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F57C-5C78-E74F-AF58-BEDBAA43E19F}" type="slidenum">
              <a:rPr lang="en-US"/>
              <a:pPr/>
              <a:t>20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4800"/>
            <a:ext cx="8712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"/>
            <a:ext cx="601980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Tracking: PMTs </a:t>
            </a:r>
            <a:r>
              <a:rPr lang="en-US" sz="4000" dirty="0" smtClean="0">
                <a:sym typeface="Wingdings"/>
              </a:rPr>
              <a:t> </a:t>
            </a:r>
            <a:r>
              <a:rPr lang="en-US" sz="4000" dirty="0" err="1" smtClean="0">
                <a:sym typeface="Wingdings"/>
              </a:rPr>
              <a:t>SiPMs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867400"/>
            <a:ext cx="3581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NEXT-DEMO  (IFIC, Valencia)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41400"/>
            <a:ext cx="76708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9600E1"/>
                </a:solidFill>
              </a:rPr>
              <a:t>Real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track from </a:t>
            </a:r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/>
              <a:t>γ</a:t>
            </a:r>
            <a:r>
              <a:rPr lang="en-US" dirty="0" smtClean="0"/>
              <a:t>-ray – reconstructed with </a:t>
            </a:r>
            <a:r>
              <a:rPr lang="en-US" dirty="0" err="1" smtClean="0"/>
              <a:t>SiPMs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867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NEXT-DEMO </a:t>
            </a:r>
            <a:r>
              <a:rPr lang="en-US" dirty="0" smtClean="0"/>
              <a:t>	IFIC, Valencia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45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C613E-FFC9-2D4B-B3DB-E19707F4213B}" type="slidenum">
              <a:rPr lang="en-US"/>
              <a:pPr/>
              <a:t>22</a:t>
            </a:fld>
            <a:endParaRPr lang="en-US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7010400" y="2743200"/>
            <a:ext cx="1600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Operating pressure:  10 - 15 bars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533400" y="2743200"/>
            <a:ext cx="1371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charset="0"/>
              </a:rPr>
              <a:t> decay: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ym typeface="Symbol" charset="0"/>
              </a:rPr>
              <a:t>“</a:t>
            </a:r>
            <a:r>
              <a:rPr lang="en-US">
                <a:sym typeface="Symbol" charset="0"/>
              </a:rPr>
              <a:t>spaghetti with </a:t>
            </a:r>
            <a:r>
              <a:rPr lang="en-US" u="sng">
                <a:sym typeface="Symbol" charset="0"/>
              </a:rPr>
              <a:t>two</a:t>
            </a:r>
            <a:r>
              <a:rPr lang="en-US">
                <a:sym typeface="Symbol" charset="0"/>
              </a:rPr>
              <a:t> meatballs</a:t>
            </a:r>
            <a:r>
              <a:rPr lang="ja-JP" altLang="en-US">
                <a:sym typeface="Symbol" charset="0"/>
              </a:rPr>
              <a:t>”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23900"/>
            <a:ext cx="7226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00100"/>
            <a:ext cx="6972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8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93800"/>
            <a:ext cx="7543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446485" y="267891"/>
            <a:ext cx="8251031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NEXT at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Laboratorio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Subteranneo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de </a:t>
            </a:r>
            <a:r>
              <a:rPr lang="en-US" sz="4000" dirty="0" err="1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Canfranc</a:t>
            </a:r>
            <a:r>
              <a:rPr lang="en-US" sz="4000" dirty="0" smtClean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 (LSC), Spain</a:t>
            </a:r>
            <a:endParaRPr lang="en-US" sz="4000" dirty="0">
              <a:solidFill>
                <a:srgbClr val="9F17E9"/>
              </a:solidFill>
              <a:latin typeface="Futura Std Condensed" charset="0"/>
              <a:ea typeface="Futura Std Condensed" charset="0"/>
              <a:cs typeface="Futura Std Condensed" charset="0"/>
              <a:sym typeface="Futura Std Condensed" charset="0"/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1905000" y="1600200"/>
            <a:ext cx="5250656" cy="4027289"/>
            <a:chOff x="0" y="0"/>
            <a:chExt cx="4704" cy="3608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48"/>
              <a:ext cx="457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04" cy="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9" name="Rectangle 5"/>
          <p:cNvSpPr>
            <a:spLocks/>
          </p:cNvSpPr>
          <p:nvPr/>
        </p:nvSpPr>
        <p:spPr bwMode="auto">
          <a:xfrm>
            <a:off x="991195" y="5723929"/>
            <a:ext cx="715268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latin typeface="American Typewriter" charset="0"/>
                <a:ea typeface="American Typewriter" charset="0"/>
                <a:cs typeface="American Typewriter" charset="0"/>
                <a:sym typeface="American Typewriter" charset="0"/>
              </a:rPr>
              <a:t>The experiment will be located at Hall A at the LSC. Working platform and basic gas system already in place.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1880-9842-F843-9F55-60680B5D1BF2}" type="slidenum">
              <a:rPr lang="en-US"/>
              <a:pPr/>
              <a:t>27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67200" y="2286000"/>
            <a:ext cx="4267200" cy="3938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879FF"/>
                </a:solidFill>
              </a:rPr>
              <a:t>          Spain </a:t>
            </a:r>
            <a:r>
              <a:rPr lang="en-US" sz="2400" dirty="0">
                <a:solidFill>
                  <a:srgbClr val="F879FF"/>
                </a:solidFill>
              </a:rPr>
              <a:t>provides:</a:t>
            </a: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1600" dirty="0">
                <a:solidFill>
                  <a:schemeClr val="bg1"/>
                </a:solidFill>
              </a:rPr>
              <a:t>Most of the collaborators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Most secured funding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Host Laboratory  - LSC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879FF"/>
                </a:solidFill>
              </a:rPr>
              <a:t>Key contributions from international groups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7011FF"/>
                </a:solidFill>
              </a:rPr>
              <a:t>	</a:t>
            </a:r>
            <a:r>
              <a:rPr lang="en-US" sz="1600" dirty="0">
                <a:solidFill>
                  <a:schemeClr val="bg1"/>
                </a:solidFill>
              </a:rPr>
              <a:t>Engineering and integration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TPC expertise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high-pressure gas detectors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	Xenon supply &amp; enrichment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</a:t>
            </a:r>
            <a:endParaRPr lang="en-US" sz="2400" dirty="0"/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H="1" flipV="1">
            <a:off x="1600200" y="1066800"/>
            <a:ext cx="685800" cy="152400"/>
          </a:xfrm>
          <a:prstGeom prst="line">
            <a:avLst/>
          </a:prstGeom>
          <a:noFill/>
          <a:ln w="28575">
            <a:solidFill>
              <a:srgbClr val="CC180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4495800" y="1143000"/>
            <a:ext cx="1447800" cy="76200"/>
          </a:xfrm>
          <a:prstGeom prst="line">
            <a:avLst/>
          </a:prstGeom>
          <a:noFill/>
          <a:ln w="28575">
            <a:solidFill>
              <a:srgbClr val="CC180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276600" y="2057400"/>
            <a:ext cx="1219200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sym typeface="Wingdings 2" charset="0"/>
              </a:rPr>
              <a:t> </a:t>
            </a:r>
            <a:r>
              <a:rPr lang="en-US" sz="1400" dirty="0" smtClean="0">
                <a:solidFill>
                  <a:schemeClr val="bg1"/>
                </a:solidFill>
                <a:latin typeface="Arial Narrow" charset="0"/>
              </a:rPr>
              <a:t>ISU </a:t>
            </a:r>
            <a:r>
              <a:rPr lang="en-US" sz="1400" dirty="0" smtClean="0">
                <a:solidFill>
                  <a:schemeClr val="bg1"/>
                </a:solidFill>
                <a:sym typeface="Wingdings 2" charset="0"/>
              </a:rPr>
              <a:t> UNM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2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6324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Pure xenon gas: 0</a:t>
            </a:r>
            <a:r>
              <a:rPr lang="en-US" dirty="0" smtClean="0">
                <a:solidFill>
                  <a:srgbClr val="0000FF"/>
                </a:solidFill>
                <a:latin typeface="Apple Chancery"/>
                <a:cs typeface="Apple Chancery"/>
              </a:rPr>
              <a:t>ν-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ββ 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600E1"/>
                </a:solidFill>
                <a:cs typeface="Andale Mono"/>
              </a:rPr>
              <a:t>Excellent</a:t>
            </a:r>
            <a:r>
              <a:rPr lang="en-US" dirty="0" smtClean="0">
                <a:cs typeface="Andale Mono"/>
              </a:rPr>
              <a:t> energy resolution verified by </a:t>
            </a:r>
            <a:r>
              <a:rPr lang="en-US" b="1" i="1" dirty="0" smtClean="0">
                <a:cs typeface="Andale Mono"/>
              </a:rPr>
              <a:t>NEXT</a:t>
            </a:r>
            <a:r>
              <a:rPr lang="en-US" dirty="0" smtClean="0">
                <a:cs typeface="Andale Mono"/>
              </a:rPr>
              <a:t>  at </a:t>
            </a:r>
            <a:r>
              <a:rPr lang="en-US" dirty="0">
                <a:cs typeface="Andale Mono"/>
              </a:rPr>
              <a:t>30, 511, 662 </a:t>
            </a:r>
            <a:r>
              <a:rPr lang="en-US" dirty="0" err="1" smtClean="0">
                <a:cs typeface="Andale Mono"/>
              </a:rPr>
              <a:t>keV</a:t>
            </a:r>
            <a:r>
              <a:rPr lang="en-US" dirty="0" smtClean="0">
                <a:cs typeface="Andale Mono"/>
              </a:rPr>
              <a:t> for energetic electrons</a:t>
            </a:r>
            <a:endParaRPr lang="en-US" dirty="0" smtClean="0">
              <a:cs typeface="Andale Mono"/>
            </a:endParaRPr>
          </a:p>
          <a:p>
            <a:pPr lvl="1"/>
            <a:endParaRPr lang="en-US" dirty="0" smtClean="0">
              <a:cs typeface="Andale Mono"/>
            </a:endParaRPr>
          </a:p>
          <a:p>
            <a:r>
              <a:rPr lang="en-US" dirty="0" smtClean="0">
                <a:cs typeface="Andale Mono"/>
              </a:rPr>
              <a:t>Nature of neutrino: </a:t>
            </a:r>
            <a:r>
              <a:rPr lang="en-US" dirty="0" err="1" smtClean="0">
                <a:solidFill>
                  <a:srgbClr val="9600E1"/>
                </a:solidFill>
                <a:cs typeface="Andale Mono"/>
              </a:rPr>
              <a:t>Majorana</a:t>
            </a:r>
            <a:r>
              <a:rPr lang="en-US" dirty="0" smtClean="0">
                <a:solidFill>
                  <a:srgbClr val="9600E1"/>
                </a:solidFill>
                <a:cs typeface="Andale Mono"/>
              </a:rPr>
              <a:t> – Dirac</a:t>
            </a:r>
            <a:r>
              <a:rPr lang="en-US" dirty="0" smtClean="0">
                <a:cs typeface="Andale Mono"/>
              </a:rPr>
              <a:t>?</a:t>
            </a:r>
          </a:p>
          <a:p>
            <a:pPr lvl="1"/>
            <a:r>
              <a:rPr lang="en-US" dirty="0" smtClean="0">
                <a:cs typeface="Andale Mono"/>
              </a:rPr>
              <a:t>Clearly, this is the province of HEP !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Andale Mono"/>
              </a:rPr>
              <a:t>Office of Management &amp; Budget:</a:t>
            </a:r>
          </a:p>
          <a:p>
            <a:pPr lvl="2"/>
            <a:r>
              <a:rPr lang="en-US" dirty="0" smtClean="0">
                <a:cs typeface="Andale Mono"/>
              </a:rPr>
              <a:t>“Redundant effort by Nuclear and HEP in DOE exists”</a:t>
            </a:r>
          </a:p>
          <a:p>
            <a:pPr lvl="2"/>
            <a:r>
              <a:rPr lang="en-US" dirty="0" smtClean="0">
                <a:cs typeface="Andale Mono"/>
              </a:rPr>
              <a:t>Decree: “</a:t>
            </a:r>
            <a:r>
              <a:rPr lang="en-US" dirty="0" smtClean="0">
                <a:cs typeface="Andale Mono"/>
              </a:rPr>
              <a:t>0</a:t>
            </a:r>
            <a:r>
              <a:rPr lang="en-US" dirty="0" smtClean="0">
                <a:latin typeface="Apple Chancery"/>
                <a:cs typeface="Apple Chancery"/>
              </a:rPr>
              <a:t>ν</a:t>
            </a:r>
            <a:r>
              <a:rPr lang="en-US" dirty="0">
                <a:cs typeface="Andale Mono"/>
              </a:rPr>
              <a:t>- ββ </a:t>
            </a:r>
            <a:r>
              <a:rPr lang="en-US" dirty="0" smtClean="0">
                <a:cs typeface="Andale Mono"/>
              </a:rPr>
              <a:t>belongs to DOE Nuclear Physics </a:t>
            </a:r>
            <a:r>
              <a:rPr lang="en-US" i="1" dirty="0" smtClean="0">
                <a:cs typeface="Andale Mono"/>
              </a:rPr>
              <a:t>only”</a:t>
            </a:r>
          </a:p>
          <a:p>
            <a:pPr lvl="2"/>
            <a:r>
              <a:rPr lang="en-US" dirty="0" smtClean="0">
                <a:cs typeface="Andale Mono"/>
              </a:rPr>
              <a:t>Exception: R&amp;D for </a:t>
            </a:r>
            <a:r>
              <a:rPr lang="en-US" dirty="0" err="1" smtClean="0">
                <a:cs typeface="Andale Mono"/>
              </a:rPr>
              <a:t>nEXO</a:t>
            </a:r>
            <a:r>
              <a:rPr lang="en-US" dirty="0" smtClean="0">
                <a:cs typeface="Andale Mono"/>
              </a:rPr>
              <a:t> can be supported by HEP</a:t>
            </a:r>
            <a:endParaRPr lang="en-US" dirty="0" smtClean="0">
              <a:cs typeface="Andale Mono"/>
            </a:endParaRPr>
          </a:p>
          <a:p>
            <a:pPr marL="457200" lvl="1" indent="0">
              <a:buNone/>
            </a:pPr>
            <a:endParaRPr lang="en-US" i="1" dirty="0" smtClean="0">
              <a:cs typeface="Andale Mono"/>
            </a:endParaRPr>
          </a:p>
          <a:p>
            <a:endParaRPr lang="en-US" dirty="0">
              <a:cs typeface="Andale Mon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889125"/>
            <a:ext cx="7467600" cy="4968875"/>
          </a:xfrm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28600" y="228600"/>
            <a:ext cx="807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800CFF"/>
                </a:solidFill>
                <a:sym typeface="Symbol" charset="0"/>
              </a:rPr>
              <a:t></a:t>
            </a:r>
            <a:r>
              <a:rPr lang="en-US" sz="2400" b="1"/>
              <a:t> decay: Rare transition between same A nuclei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100" b="1"/>
              <a:t>Energetically allowed for some even-even nuclei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b="1">
              <a:solidFill>
                <a:schemeClr val="bg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66FF"/>
                </a:solidFill>
              </a:rPr>
              <a:t>(</a:t>
            </a:r>
            <a:r>
              <a:rPr lang="en-US" b="1" i="1">
                <a:solidFill>
                  <a:srgbClr val="0066FF"/>
                </a:solidFill>
              </a:rPr>
              <a:t>Z</a:t>
            </a:r>
            <a:r>
              <a:rPr lang="en-US" b="1">
                <a:solidFill>
                  <a:srgbClr val="0066FF"/>
                </a:solidFill>
              </a:rPr>
              <a:t>,</a:t>
            </a:r>
            <a:r>
              <a:rPr lang="en-US" b="1" i="1">
                <a:solidFill>
                  <a:srgbClr val="0066FF"/>
                </a:solidFill>
              </a:rPr>
              <a:t>A</a:t>
            </a:r>
            <a:r>
              <a:rPr lang="en-US" b="1">
                <a:solidFill>
                  <a:srgbClr val="0066FF"/>
                </a:solidFill>
              </a:rPr>
              <a:t>) </a:t>
            </a:r>
            <a:r>
              <a:rPr lang="en-US" b="1">
                <a:solidFill>
                  <a:srgbClr val="0066FF"/>
                </a:solidFill>
                <a:cs typeface="Arial" charset="0"/>
              </a:rPr>
              <a:t>→</a:t>
            </a:r>
            <a:r>
              <a:rPr lang="en-US" b="1">
                <a:solidFill>
                  <a:srgbClr val="0066FF"/>
                </a:solidFill>
              </a:rPr>
              <a:t> (</a:t>
            </a:r>
            <a:r>
              <a:rPr lang="en-US" b="1" i="1">
                <a:solidFill>
                  <a:srgbClr val="0066FF"/>
                </a:solidFill>
              </a:rPr>
              <a:t>Z</a:t>
            </a:r>
            <a:r>
              <a:rPr lang="en-US" b="1">
                <a:solidFill>
                  <a:srgbClr val="0066FF"/>
                </a:solidFill>
              </a:rPr>
              <a:t>+2,</a:t>
            </a:r>
            <a:r>
              <a:rPr lang="en-US" b="1" i="1">
                <a:solidFill>
                  <a:srgbClr val="0066FF"/>
                </a:solidFill>
              </a:rPr>
              <a:t>A</a:t>
            </a:r>
            <a:r>
              <a:rPr lang="en-US" b="1">
                <a:solidFill>
                  <a:srgbClr val="0066FF"/>
                </a:solidFill>
              </a:rPr>
              <a:t>) + e</a:t>
            </a:r>
            <a:r>
              <a:rPr lang="en-US" b="1" baseline="30000">
                <a:solidFill>
                  <a:srgbClr val="0066FF"/>
                </a:solidFill>
              </a:rPr>
              <a:t>-</a:t>
            </a:r>
            <a:r>
              <a:rPr lang="en-US" b="1" baseline="-25000">
                <a:solidFill>
                  <a:srgbClr val="0066FF"/>
                </a:solidFill>
              </a:rPr>
              <a:t>1</a:t>
            </a:r>
            <a:r>
              <a:rPr lang="en-US" b="1">
                <a:solidFill>
                  <a:srgbClr val="0066FF"/>
                </a:solidFill>
              </a:rPr>
              <a:t> + </a:t>
            </a:r>
            <a:r>
              <a:rPr lang="en-US" b="1" u="sng">
                <a:solidFill>
                  <a:srgbClr val="0066FF"/>
                </a:solidFill>
                <a:latin typeface="Symbol" charset="0"/>
              </a:rPr>
              <a:t>n</a:t>
            </a:r>
            <a:r>
              <a:rPr lang="en-US" b="1" baseline="-25000">
                <a:solidFill>
                  <a:srgbClr val="0066FF"/>
                </a:solidFill>
              </a:rPr>
              <a:t>1</a:t>
            </a:r>
            <a:r>
              <a:rPr lang="en-US" b="1">
                <a:solidFill>
                  <a:srgbClr val="0066FF"/>
                </a:solidFill>
              </a:rPr>
              <a:t> + e</a:t>
            </a:r>
            <a:r>
              <a:rPr lang="en-US" b="1" baseline="30000">
                <a:solidFill>
                  <a:srgbClr val="0066FF"/>
                </a:solidFill>
              </a:rPr>
              <a:t>-</a:t>
            </a:r>
            <a:r>
              <a:rPr lang="en-US" b="1" baseline="-25000">
                <a:solidFill>
                  <a:srgbClr val="0066FF"/>
                </a:solidFill>
              </a:rPr>
              <a:t>2</a:t>
            </a:r>
            <a:r>
              <a:rPr lang="en-US" b="1">
                <a:solidFill>
                  <a:srgbClr val="0066FF"/>
                </a:solidFill>
              </a:rPr>
              <a:t> + </a:t>
            </a:r>
            <a:r>
              <a:rPr lang="en-US" b="1" u="sng">
                <a:solidFill>
                  <a:srgbClr val="0066FF"/>
                </a:solidFill>
                <a:latin typeface="Symbol" charset="0"/>
              </a:rPr>
              <a:t>n</a:t>
            </a:r>
            <a:r>
              <a:rPr lang="en-US" b="1" baseline="-25000">
                <a:solidFill>
                  <a:srgbClr val="0066FF"/>
                </a:solidFill>
              </a:rPr>
              <a:t>2</a:t>
            </a:r>
            <a:endParaRPr lang="en-US" b="1">
              <a:solidFill>
                <a:srgbClr val="FF505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FF5050"/>
                </a:solidFill>
              </a:rPr>
              <a:t>(</a:t>
            </a:r>
            <a:r>
              <a:rPr lang="en-US" b="1" i="1">
                <a:solidFill>
                  <a:srgbClr val="FF5050"/>
                </a:solidFill>
              </a:rPr>
              <a:t>Z</a:t>
            </a:r>
            <a:r>
              <a:rPr lang="en-US" b="1">
                <a:solidFill>
                  <a:srgbClr val="FF5050"/>
                </a:solidFill>
              </a:rPr>
              <a:t>,</a:t>
            </a:r>
            <a:r>
              <a:rPr lang="en-US" b="1" i="1">
                <a:solidFill>
                  <a:srgbClr val="FF5050"/>
                </a:solidFill>
              </a:rPr>
              <a:t>A</a:t>
            </a:r>
            <a:r>
              <a:rPr lang="en-US" b="1">
                <a:solidFill>
                  <a:srgbClr val="FF5050"/>
                </a:solidFill>
              </a:rPr>
              <a:t>) </a:t>
            </a:r>
            <a:r>
              <a:rPr lang="en-US" b="1">
                <a:solidFill>
                  <a:srgbClr val="FF5050"/>
                </a:solidFill>
                <a:cs typeface="Arial" charset="0"/>
              </a:rPr>
              <a:t>→</a:t>
            </a:r>
            <a:r>
              <a:rPr lang="en-US" b="1">
                <a:solidFill>
                  <a:srgbClr val="FF5050"/>
                </a:solidFill>
              </a:rPr>
              <a:t> (</a:t>
            </a:r>
            <a:r>
              <a:rPr lang="en-US" b="1" i="1">
                <a:solidFill>
                  <a:srgbClr val="FF5050"/>
                </a:solidFill>
              </a:rPr>
              <a:t>Z</a:t>
            </a:r>
            <a:r>
              <a:rPr lang="en-US" b="1">
                <a:solidFill>
                  <a:srgbClr val="FF5050"/>
                </a:solidFill>
              </a:rPr>
              <a:t>+2,</a:t>
            </a:r>
            <a:r>
              <a:rPr lang="en-US" b="1" i="1">
                <a:solidFill>
                  <a:srgbClr val="FF5050"/>
                </a:solidFill>
              </a:rPr>
              <a:t>A</a:t>
            </a:r>
            <a:r>
              <a:rPr lang="en-US" b="1">
                <a:solidFill>
                  <a:srgbClr val="FF5050"/>
                </a:solidFill>
              </a:rPr>
              <a:t>) + e</a:t>
            </a:r>
            <a:r>
              <a:rPr lang="en-US" b="1" baseline="30000">
                <a:solidFill>
                  <a:srgbClr val="FF5050"/>
                </a:solidFill>
              </a:rPr>
              <a:t>-</a:t>
            </a:r>
            <a:r>
              <a:rPr lang="en-US" b="1" baseline="-25000">
                <a:solidFill>
                  <a:srgbClr val="FF5050"/>
                </a:solidFill>
              </a:rPr>
              <a:t>1</a:t>
            </a:r>
            <a:r>
              <a:rPr lang="en-US" b="1">
                <a:solidFill>
                  <a:srgbClr val="FF5050"/>
                </a:solidFill>
              </a:rPr>
              <a:t> + e</a:t>
            </a:r>
            <a:r>
              <a:rPr lang="en-US" b="1" baseline="30000">
                <a:solidFill>
                  <a:srgbClr val="FF5050"/>
                </a:solidFill>
              </a:rPr>
              <a:t>-</a:t>
            </a:r>
            <a:r>
              <a:rPr lang="en-US" b="1" baseline="-25000">
                <a:solidFill>
                  <a:srgbClr val="FF5050"/>
                </a:solidFill>
              </a:rPr>
              <a:t>2</a:t>
            </a:r>
            <a:endParaRPr lang="en-US" b="1">
              <a:solidFill>
                <a:srgbClr val="FF505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chemeClr val="hlink"/>
                </a:solidFill>
              </a:rPr>
              <a:t>(</a:t>
            </a:r>
            <a:r>
              <a:rPr lang="en-US" b="1" i="1">
                <a:solidFill>
                  <a:schemeClr val="hlink"/>
                </a:solidFill>
              </a:rPr>
              <a:t>Z</a:t>
            </a:r>
            <a:r>
              <a:rPr lang="en-US" b="1">
                <a:solidFill>
                  <a:schemeClr val="hlink"/>
                </a:solidFill>
              </a:rPr>
              <a:t>,</a:t>
            </a:r>
            <a:r>
              <a:rPr lang="en-US" b="1" i="1">
                <a:solidFill>
                  <a:schemeClr val="hlink"/>
                </a:solidFill>
              </a:rPr>
              <a:t>A</a:t>
            </a:r>
            <a:r>
              <a:rPr lang="en-US" b="1">
                <a:solidFill>
                  <a:schemeClr val="hlink"/>
                </a:solidFill>
              </a:rPr>
              <a:t>) </a:t>
            </a:r>
            <a:r>
              <a:rPr lang="en-US" b="1">
                <a:solidFill>
                  <a:schemeClr val="hlink"/>
                </a:solidFill>
                <a:cs typeface="Arial" charset="0"/>
              </a:rPr>
              <a:t>→</a:t>
            </a:r>
            <a:r>
              <a:rPr lang="en-US" b="1">
                <a:solidFill>
                  <a:schemeClr val="hlink"/>
                </a:solidFill>
              </a:rPr>
              <a:t> (</a:t>
            </a:r>
            <a:r>
              <a:rPr lang="en-US" b="1" i="1">
                <a:solidFill>
                  <a:schemeClr val="hlink"/>
                </a:solidFill>
              </a:rPr>
              <a:t>Z</a:t>
            </a:r>
            <a:r>
              <a:rPr lang="en-US" b="1">
                <a:solidFill>
                  <a:schemeClr val="hlink"/>
                </a:solidFill>
              </a:rPr>
              <a:t>+2,</a:t>
            </a:r>
            <a:r>
              <a:rPr lang="en-US" b="1" i="1">
                <a:solidFill>
                  <a:schemeClr val="hlink"/>
                </a:solidFill>
              </a:rPr>
              <a:t>A</a:t>
            </a:r>
            <a:r>
              <a:rPr lang="en-US" b="1">
                <a:solidFill>
                  <a:schemeClr val="hlink"/>
                </a:solidFill>
              </a:rPr>
              <a:t>) + e</a:t>
            </a:r>
            <a:r>
              <a:rPr lang="en-US" b="1" baseline="30000">
                <a:solidFill>
                  <a:schemeClr val="hlink"/>
                </a:solidFill>
              </a:rPr>
              <a:t>-</a:t>
            </a:r>
            <a:r>
              <a:rPr lang="en-US" b="1" baseline="-25000">
                <a:solidFill>
                  <a:schemeClr val="hlink"/>
                </a:solidFill>
              </a:rPr>
              <a:t>1</a:t>
            </a:r>
            <a:r>
              <a:rPr lang="en-US" b="1">
                <a:solidFill>
                  <a:schemeClr val="hlink"/>
                </a:solidFill>
              </a:rPr>
              <a:t> + e</a:t>
            </a:r>
            <a:r>
              <a:rPr lang="en-US" b="1" baseline="30000">
                <a:solidFill>
                  <a:schemeClr val="hlink"/>
                </a:solidFill>
              </a:rPr>
              <a:t>-</a:t>
            </a:r>
            <a:r>
              <a:rPr lang="en-US" b="1" baseline="-25000">
                <a:solidFill>
                  <a:schemeClr val="hlink"/>
                </a:solidFill>
              </a:rPr>
              <a:t>2</a:t>
            </a:r>
            <a:r>
              <a:rPr lang="en-US" b="1">
                <a:solidFill>
                  <a:schemeClr val="hlink"/>
                </a:solidFill>
              </a:rPr>
              <a:t> + </a:t>
            </a:r>
            <a:r>
              <a:rPr lang="en-US" b="1">
                <a:solidFill>
                  <a:schemeClr val="hlink"/>
                </a:solidFill>
                <a:latin typeface="Symbol" charset="0"/>
              </a:rPr>
              <a:t>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600E1"/>
                </a:solidFill>
              </a:rPr>
              <a:t>Dark Matter Search with </a:t>
            </a:r>
            <a:r>
              <a:rPr lang="en-US" b="1" dirty="0" err="1" smtClean="0">
                <a:solidFill>
                  <a:srgbClr val="9600E1"/>
                </a:solidFill>
              </a:rPr>
              <a:t>HPXe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superb energy resolution available, in principle, also helps the WIMP search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Intrinsic S2/S1 fluctuations are much </a:t>
            </a:r>
            <a:r>
              <a:rPr lang="en-US" dirty="0" smtClean="0">
                <a:solidFill>
                  <a:srgbClr val="0000FF"/>
                </a:solidFill>
              </a:rPr>
              <a:t>smaller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 much better recoil discrimination 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Gas phase </a:t>
            </a:r>
            <a:r>
              <a:rPr lang="en-US" dirty="0" smtClean="0"/>
              <a:t>xenon permits: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molecular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additives </a:t>
            </a:r>
            <a:r>
              <a:rPr lang="en-US" dirty="0" smtClean="0">
                <a:solidFill>
                  <a:srgbClr val="0000FF"/>
                </a:solidFill>
              </a:rPr>
              <a:t>at convenient fraction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density</a:t>
            </a:r>
            <a:r>
              <a:rPr lang="en-US" dirty="0" smtClean="0">
                <a:solidFill>
                  <a:srgbClr val="0000FF"/>
                </a:solidFill>
              </a:rPr>
              <a:t> optimization essential for directionality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55A04C-B157-D544-A336-D4A2C9CD9236}" type="slidenum">
              <a:rPr lang="en-US" sz="1400"/>
              <a:pPr/>
              <a:t>31</a:t>
            </a:fld>
            <a:endParaRPr lang="en-US" sz="14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876800" y="1447800"/>
            <a:ext cx="3733800" cy="480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181600" y="1905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Gamma events (</a:t>
            </a:r>
            <a:r>
              <a:rPr lang="en-US" sz="2400">
                <a:sym typeface="Symbol" charset="0"/>
              </a:rPr>
              <a:t>e - R)</a:t>
            </a:r>
            <a:endParaRPr lang="en-US" sz="2400"/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 flipH="1">
            <a:off x="4724400" y="24384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181600" y="50292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Neutron events (N - R)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 flipH="1">
            <a:off x="4648200" y="55626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181600" y="3048000"/>
            <a:ext cx="3352800" cy="1077913"/>
          </a:xfrm>
          <a:prstGeom prst="rect">
            <a:avLst/>
          </a:prstGeom>
          <a:solidFill>
            <a:srgbClr val="0FFF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800080"/>
                </a:solidFill>
                <a:sym typeface="Symbol" charset="0"/>
              </a:rPr>
              <a:t></a:t>
            </a:r>
            <a:r>
              <a:rPr lang="en-US" dirty="0">
                <a:sym typeface="Symbol" charset="0"/>
              </a:rPr>
              <a:t> events show large S</a:t>
            </a:r>
            <a:r>
              <a:rPr lang="en-US" baseline="-25000" dirty="0">
                <a:sym typeface="Symbol" charset="0"/>
              </a:rPr>
              <a:t>2</a:t>
            </a:r>
            <a:r>
              <a:rPr lang="en-US" dirty="0">
                <a:sym typeface="Symbol" charset="0"/>
              </a:rPr>
              <a:t>/S</a:t>
            </a:r>
            <a:r>
              <a:rPr lang="en-US" baseline="-25000" dirty="0">
                <a:sym typeface="Symbol" charset="0"/>
              </a:rPr>
              <a:t>1</a:t>
            </a:r>
            <a:r>
              <a:rPr lang="en-US" dirty="0">
                <a:sym typeface="Symbol" charset="0"/>
              </a:rPr>
              <a:t> fluctuations at </a:t>
            </a:r>
            <a:r>
              <a:rPr lang="en-US" u="sng" dirty="0">
                <a:sym typeface="Symbol" charset="0"/>
              </a:rPr>
              <a:t>all</a:t>
            </a:r>
            <a:r>
              <a:rPr lang="en-US" dirty="0">
                <a:sym typeface="Symbol" charset="0"/>
              </a:rPr>
              <a:t> energies, not improving with </a:t>
            </a:r>
            <a:r>
              <a:rPr lang="en-US" dirty="0" smtClean="0">
                <a:sym typeface="Symbol" charset="0"/>
              </a:rPr>
              <a:t>energy</a:t>
            </a:r>
            <a:endParaRPr lang="en-US" dirty="0"/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 rot="16203496" flipH="1">
            <a:off x="-589757" y="2418557"/>
            <a:ext cx="243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Log</a:t>
            </a:r>
            <a:r>
              <a:rPr lang="en-US" sz="1600" baseline="-25000"/>
              <a:t>10</a:t>
            </a:r>
            <a:r>
              <a:rPr lang="en-US" sz="1600"/>
              <a:t> S2/S1</a:t>
            </a:r>
          </a:p>
        </p:txBody>
      </p:sp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762000" y="304800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CC180C"/>
                </a:solidFill>
              </a:rPr>
              <a:t>S2 = Primary ionization signal </a:t>
            </a:r>
          </a:p>
          <a:p>
            <a:r>
              <a:rPr lang="en-US" b="1" dirty="0" smtClean="0">
                <a:solidFill>
                  <a:srgbClr val="CC180C"/>
                </a:solidFill>
              </a:rPr>
              <a:t>S1 = Primary scintillation signal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3810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Xenon10 </a:t>
            </a:r>
            <a:r>
              <a:rPr lang="en-US" b="1" dirty="0" smtClean="0">
                <a:solidFill>
                  <a:srgbClr val="000000"/>
                </a:solidFill>
              </a:rPr>
              <a:t>– </a:t>
            </a:r>
            <a:r>
              <a:rPr lang="en-US" b="1" dirty="0" err="1" smtClean="0">
                <a:solidFill>
                  <a:srgbClr val="000000"/>
                </a:solidFill>
              </a:rPr>
              <a:t>LXe</a:t>
            </a:r>
            <a:r>
              <a:rPr lang="en-US" b="1" dirty="0" smtClean="0">
                <a:solidFill>
                  <a:srgbClr val="000000"/>
                </a:solidFill>
              </a:rPr>
              <a:t> data</a:t>
            </a:r>
            <a:endParaRPr lang="en-US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 descr="hpxedm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5720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S2 = ionization signal   = Q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S1 = scintillation signal = 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810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Simulation: electron recoils in pure </a:t>
            </a:r>
            <a:r>
              <a:rPr lang="en-US" sz="2400" b="1" dirty="0" err="1" smtClean="0"/>
              <a:t>HPXe</a:t>
            </a:r>
            <a:r>
              <a:rPr lang="en-US" sz="2400" b="1" dirty="0" smtClean="0"/>
              <a:t>, F = 0.15, !0% optical efficiency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37338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Simulation!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4572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600E1"/>
                </a:solidFill>
              </a:rPr>
              <a:t>Plot by Justo Martin-</a:t>
            </a:r>
            <a:r>
              <a:rPr lang="en-US" sz="1800" dirty="0" err="1" smtClean="0">
                <a:solidFill>
                  <a:srgbClr val="9600E1"/>
                </a:solidFill>
              </a:rPr>
              <a:t>Albo</a:t>
            </a:r>
            <a:r>
              <a:rPr lang="en-US" sz="1800" dirty="0" smtClean="0">
                <a:solidFill>
                  <a:srgbClr val="9600E1"/>
                </a:solidFill>
              </a:rPr>
              <a:t>, </a:t>
            </a:r>
          </a:p>
          <a:p>
            <a:r>
              <a:rPr lang="en-US" sz="1800" dirty="0" smtClean="0">
                <a:solidFill>
                  <a:srgbClr val="9600E1"/>
                </a:solidFill>
              </a:rPr>
              <a:t>IFIC, Valencia</a:t>
            </a:r>
            <a:endParaRPr lang="en-US" sz="1800" dirty="0">
              <a:solidFill>
                <a:srgbClr val="96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4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 descr="hpxedm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5720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S2 = ionization signal   = Q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S1 = scintillation signal = 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810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Simulation: electron recoils in pure </a:t>
            </a:r>
            <a:r>
              <a:rPr lang="en-US" sz="2400" b="1" dirty="0" err="1" smtClean="0"/>
              <a:t>HPXe</a:t>
            </a:r>
            <a:r>
              <a:rPr lang="en-US" sz="2400" b="1" dirty="0" smtClean="0"/>
              <a:t>, F = 0.15, !0% optical efficiency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1200" y="4343400"/>
            <a:ext cx="14478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7600" y="4114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recoils here?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33528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Simulation!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5562600" cy="3205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5800" y="533400"/>
            <a:ext cx="7848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</a:t>
            </a:r>
            <a:r>
              <a:rPr lang="en-US" sz="3200" dirty="0" smtClean="0">
                <a:solidFill>
                  <a:srgbClr val="0000FF"/>
                </a:solidFill>
              </a:rPr>
              <a:t>irectional sensing for nuclear recoils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9600E1"/>
                </a:solidFill>
              </a:rPr>
              <a:t>A </a:t>
            </a:r>
            <a:r>
              <a:rPr lang="en-US" sz="2800" i="1" u="sng" dirty="0" smtClean="0">
                <a:solidFill>
                  <a:srgbClr val="9600E1"/>
                </a:solidFill>
              </a:rPr>
              <a:t>sidereal</a:t>
            </a:r>
            <a:r>
              <a:rPr lang="en-US" sz="2800" dirty="0" smtClean="0">
                <a:solidFill>
                  <a:srgbClr val="9600E1"/>
                </a:solidFill>
              </a:rPr>
              <a:t> variation of “WIMP wind from Cygnus”</a:t>
            </a:r>
          </a:p>
          <a:p>
            <a:endParaRPr lang="en-US" sz="2800" dirty="0" smtClean="0">
              <a:solidFill>
                <a:srgbClr val="9600E1"/>
              </a:solidFill>
            </a:endParaRPr>
          </a:p>
          <a:p>
            <a:pPr algn="ctr"/>
            <a:r>
              <a:rPr lang="en-US" sz="2400" dirty="0" smtClean="0"/>
              <a:t>WIMPs: </a:t>
            </a:r>
            <a:r>
              <a:rPr lang="en-US" sz="2400" dirty="0" smtClean="0">
                <a:solidFill>
                  <a:srgbClr val="0000FF"/>
                </a:solidFill>
              </a:rPr>
              <a:t>&lt;V&gt; </a:t>
            </a:r>
            <a:r>
              <a:rPr lang="en-US" sz="2400" dirty="0" smtClean="0">
                <a:solidFill>
                  <a:srgbClr val="0000FF"/>
                </a:solidFill>
              </a:rPr>
              <a:t>    ~ 220 km/s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earth’s </a:t>
            </a:r>
            <a:r>
              <a:rPr lang="en-US" sz="2400" dirty="0" smtClean="0"/>
              <a:t>velocity: ~230 km/s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172200" y="327660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4FF"/>
                </a:solidFill>
              </a:rPr>
              <a:t>S</a:t>
            </a:r>
            <a:r>
              <a:rPr lang="en-US" dirty="0" smtClean="0">
                <a:solidFill>
                  <a:srgbClr val="1B34FF"/>
                </a:solidFill>
              </a:rPr>
              <a:t>ubstantial </a:t>
            </a:r>
            <a:r>
              <a:rPr lang="en-US" dirty="0" smtClean="0">
                <a:solidFill>
                  <a:srgbClr val="1B34FF"/>
                </a:solidFill>
              </a:rPr>
              <a:t>anisotropy in nuclear recoils should be </a:t>
            </a:r>
            <a:r>
              <a:rPr lang="en-US" dirty="0" smtClean="0">
                <a:solidFill>
                  <a:srgbClr val="1B34FF"/>
                </a:solidFill>
              </a:rPr>
              <a:t>observable:</a:t>
            </a:r>
          </a:p>
          <a:p>
            <a:endParaRPr lang="en-US" dirty="0" smtClean="0">
              <a:solidFill>
                <a:srgbClr val="1B34FF"/>
              </a:solidFill>
            </a:endParaRPr>
          </a:p>
          <a:p>
            <a:r>
              <a:rPr lang="en-US" b="1" dirty="0" smtClean="0"/>
              <a:t>Back/forward: ~10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078C"/>
                </a:solidFill>
              </a:rPr>
              <a:t>Today’s techniques</a:t>
            </a:r>
            <a:endParaRPr lang="en-US" dirty="0">
              <a:solidFill>
                <a:srgbClr val="98078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current approaches attempt to </a:t>
            </a:r>
            <a:r>
              <a:rPr lang="en-US" b="1" dirty="0" smtClean="0"/>
              <a:t>visualize</a:t>
            </a:r>
            <a:r>
              <a:rPr lang="en-US" dirty="0" smtClean="0"/>
              <a:t> the nuclear recoil track: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Nuclear Emulsions </a:t>
            </a:r>
            <a:r>
              <a:rPr lang="en-US" dirty="0" smtClean="0"/>
              <a:t>(expanded optical readout!)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(low-pressure TPC: GEM + pixel ASIC)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DMTPC </a:t>
            </a:r>
            <a:r>
              <a:rPr lang="en-US" dirty="0" smtClean="0"/>
              <a:t>(low-pressure TPC:  CF</a:t>
            </a:r>
            <a:r>
              <a:rPr lang="en-US" baseline="-25000" dirty="0" smtClean="0"/>
              <a:t>4</a:t>
            </a:r>
            <a:r>
              <a:rPr lang="en-US" dirty="0" smtClean="0"/>
              <a:t> optical CCD)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DRIFT </a:t>
            </a:r>
            <a:r>
              <a:rPr lang="en-US" dirty="0" smtClean="0"/>
              <a:t>(low-pressure TPC: CS</a:t>
            </a:r>
            <a:r>
              <a:rPr lang="en-US" baseline="-25000" dirty="0" smtClean="0"/>
              <a:t>2</a:t>
            </a:r>
            <a:r>
              <a:rPr lang="en-US" sz="3600" baseline="30000" dirty="0" smtClean="0"/>
              <a:t>−</a:t>
            </a:r>
            <a:r>
              <a:rPr lang="en-US" dirty="0"/>
              <a:t>,</a:t>
            </a:r>
            <a:r>
              <a:rPr lang="en-US" sz="3600" baseline="30000" dirty="0" smtClean="0"/>
              <a:t> </a:t>
            </a:r>
            <a:r>
              <a:rPr lang="en-US" sz="3600" dirty="0" smtClean="0"/>
              <a:t> </a:t>
            </a:r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MWPC</a:t>
            </a:r>
            <a:r>
              <a:rPr lang="en-US" sz="3600" baseline="30000" dirty="0" smtClean="0"/>
              <a:t> </a:t>
            </a:r>
            <a:r>
              <a:rPr lang="en-US" dirty="0" smtClean="0"/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MIMAC </a:t>
            </a:r>
            <a:r>
              <a:rPr lang="en-US" dirty="0" smtClean="0"/>
              <a:t>(low-pressure TPC:  CF</a:t>
            </a:r>
            <a:r>
              <a:rPr lang="en-US" baseline="-25000" dirty="0" smtClean="0"/>
              <a:t>4</a:t>
            </a:r>
            <a:r>
              <a:rPr lang="en-US" dirty="0" smtClean="0"/>
              <a:t> + </a:t>
            </a:r>
            <a:r>
              <a:rPr lang="en-US" dirty="0" err="1" smtClean="0"/>
              <a:t>μMegas</a:t>
            </a:r>
            <a:r>
              <a:rPr lang="en-US" dirty="0" smtClean="0"/>
              <a:t> )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NEWAGE </a:t>
            </a:r>
            <a:r>
              <a:rPr lang="en-US" dirty="0" smtClean="0"/>
              <a:t>(low-pressure TPC – Gem</a:t>
            </a:r>
            <a:r>
              <a:rPr lang="en-US" dirty="0"/>
              <a:t>, </a:t>
            </a:r>
            <a:r>
              <a:rPr lang="en-US" dirty="0" smtClean="0"/>
              <a:t>μ-dots 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35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0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43293"/>
              </p:ext>
            </p:extLst>
          </p:nvPr>
        </p:nvGraphicFramePr>
        <p:xfrm>
          <a:off x="471092" y="3554591"/>
          <a:ext cx="2916238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Picture" r:id="rId3" imgW="3498815" imgH="2998984" progId="">
                  <p:embed/>
                </p:oleObj>
              </mc:Choice>
              <mc:Fallback>
                <p:oleObj name="Picture" r:id="rId3" imgW="3498815" imgH="2998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92" y="3554591"/>
                        <a:ext cx="2916238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71" y="195756"/>
            <a:ext cx="8306829" cy="1013043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NEWAGE – </a:t>
            </a:r>
            <a:r>
              <a:rPr lang="en-US" sz="2800" dirty="0" smtClean="0"/>
              <a:t>NEW generation WIMP-search with Advanced Gaseous tracking device Experiment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79971" y="1338196"/>
            <a:ext cx="41164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Started = </a:t>
            </a:r>
            <a:r>
              <a:rPr lang="en-US" dirty="0" smtClean="0"/>
              <a:t>2002, Japan</a:t>
            </a:r>
            <a:endParaRPr lang="en-US" dirty="0"/>
          </a:p>
          <a:p>
            <a:pPr marL="230188" indent="-230188"/>
            <a:r>
              <a:rPr lang="en-US" dirty="0"/>
              <a:t>Underground </a:t>
            </a:r>
            <a:r>
              <a:rPr lang="en-US" dirty="0" smtClean="0"/>
              <a:t>in </a:t>
            </a:r>
            <a:r>
              <a:rPr lang="en-US" dirty="0" err="1" smtClean="0"/>
              <a:t>Kamioka</a:t>
            </a:r>
            <a:r>
              <a:rPr lang="en-US" dirty="0" smtClean="0"/>
              <a:t>, Japan in 2007</a:t>
            </a:r>
            <a:endParaRPr lang="en-US" dirty="0"/>
          </a:p>
          <a:p>
            <a:pPr marL="230188" indent="-230188"/>
            <a:r>
              <a:rPr lang="en-US" dirty="0"/>
              <a:t>Current operating detector = NEWAGE-</a:t>
            </a:r>
            <a:r>
              <a:rPr lang="en-US" dirty="0" smtClean="0"/>
              <a:t>0.3a</a:t>
            </a:r>
            <a:endParaRPr lang="en-US" dirty="0"/>
          </a:p>
          <a:p>
            <a:pPr marL="230188" indent="-230188"/>
            <a:r>
              <a:rPr lang="en-US" dirty="0"/>
              <a:t>Technology = </a:t>
            </a:r>
            <a:r>
              <a:rPr lang="en-US" dirty="0" smtClean="0"/>
              <a:t>TPC </a:t>
            </a:r>
            <a:r>
              <a:rPr lang="en-US" dirty="0"/>
              <a:t>with </a:t>
            </a:r>
            <a:r>
              <a:rPr lang="en-US" dirty="0" smtClean="0"/>
              <a:t>GEM +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PIC</a:t>
            </a:r>
            <a:r>
              <a:rPr lang="en-US" dirty="0" smtClean="0"/>
              <a:t> readout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1084" y="4371628"/>
            <a:ext cx="4055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xyz resolution = 0.4 mm each &amp; absolute in </a:t>
            </a:r>
            <a:r>
              <a:rPr lang="en-US" dirty="0" err="1"/>
              <a:t>xy</a:t>
            </a:r>
            <a:endParaRPr lang="en-US" dirty="0"/>
          </a:p>
          <a:p>
            <a:pPr marL="230188" indent="-230188"/>
            <a:r>
              <a:rPr lang="en-US" dirty="0" smtClean="0"/>
              <a:t>Target </a:t>
            </a:r>
            <a:r>
              <a:rPr lang="en-US" dirty="0"/>
              <a:t>= 152 Torr CF</a:t>
            </a:r>
            <a:r>
              <a:rPr lang="en-US" baseline="-25000" dirty="0"/>
              <a:t>4</a:t>
            </a:r>
          </a:p>
          <a:p>
            <a:pPr marL="230188" indent="-230188"/>
            <a:r>
              <a:rPr lang="en-US" dirty="0" smtClean="0"/>
              <a:t>Fiducial volume </a:t>
            </a:r>
            <a:r>
              <a:rPr lang="en-US" dirty="0"/>
              <a:t>= </a:t>
            </a:r>
            <a:r>
              <a:rPr lang="en-US" dirty="0" smtClean="0"/>
              <a:t>15.5 liters</a:t>
            </a:r>
            <a:endParaRPr lang="en-US" baseline="30000" dirty="0" smtClean="0"/>
          </a:p>
          <a:p>
            <a:pPr marL="230188" indent="-230188"/>
            <a:r>
              <a:rPr lang="en-US" dirty="0" smtClean="0"/>
              <a:t>F mass = 9.79 g</a:t>
            </a:r>
          </a:p>
          <a:p>
            <a:pPr marL="230188" indent="-230188"/>
            <a:r>
              <a:rPr lang="en-US" dirty="0" smtClean="0"/>
              <a:t>Limit </a:t>
            </a:r>
            <a:r>
              <a:rPr lang="en-US" dirty="0"/>
              <a:t>setting threshold </a:t>
            </a:r>
            <a:r>
              <a:rPr lang="en-US" dirty="0" smtClean="0"/>
              <a:t>= 140 </a:t>
            </a:r>
            <a:r>
              <a:rPr lang="en-US" dirty="0" err="1" smtClean="0"/>
              <a:t>keVr</a:t>
            </a:r>
            <a:r>
              <a:rPr lang="en-US" dirty="0" smtClean="0"/>
              <a:t> (100 </a:t>
            </a:r>
            <a:r>
              <a:rPr lang="en-US" dirty="0" err="1" smtClean="0"/>
              <a:t>keVr</a:t>
            </a:r>
            <a:r>
              <a:rPr lang="en-US" dirty="0" smtClean="0"/>
              <a:t> demonstrated)</a:t>
            </a:r>
            <a:endParaRPr lang="en-US" dirty="0"/>
          </a:p>
        </p:txBody>
      </p:sp>
      <p:pic>
        <p:nvPicPr>
          <p:cNvPr id="3" name="Picture 2" descr="Newage Pic from Cygnus2009 White Pape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84" y="1329315"/>
            <a:ext cx="4055716" cy="2755501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877327"/>
              </p:ext>
            </p:extLst>
          </p:nvPr>
        </p:nvGraphicFramePr>
        <p:xfrm>
          <a:off x="808045" y="3666250"/>
          <a:ext cx="2242332" cy="227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Picture" r:id="rId6" imgW="2395530" imgH="2432103" progId="">
                  <p:embed/>
                </p:oleObj>
              </mc:Choice>
              <mc:Fallback>
                <p:oleObj name="Picture" r:id="rId6" imgW="2395530" imgH="243210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45" y="3666250"/>
                        <a:ext cx="2242332" cy="2276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8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72" y="195757"/>
            <a:ext cx="8306828" cy="585201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MIMAC– </a:t>
            </a:r>
            <a:r>
              <a:rPr lang="en-US" sz="3600" dirty="0" err="1"/>
              <a:t>MIcro-tpc</a:t>
            </a:r>
            <a:r>
              <a:rPr lang="en-US" sz="3600" dirty="0"/>
              <a:t> </a:t>
            </a:r>
            <a:r>
              <a:rPr lang="en-US" sz="3600" dirty="0" err="1"/>
              <a:t>MAtrix</a:t>
            </a:r>
            <a:r>
              <a:rPr lang="en-US" sz="3600" dirty="0"/>
              <a:t> of </a:t>
            </a:r>
            <a:r>
              <a:rPr lang="en-US" sz="3600" dirty="0" smtClean="0"/>
              <a:t>Chambers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79972" y="1036040"/>
            <a:ext cx="379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Started = </a:t>
            </a:r>
            <a:r>
              <a:rPr lang="en-US" dirty="0" smtClean="0"/>
              <a:t>2005, France</a:t>
            </a:r>
            <a:endParaRPr lang="en-US" dirty="0"/>
          </a:p>
          <a:p>
            <a:pPr marL="230188" indent="-230188"/>
            <a:r>
              <a:rPr lang="en-US" dirty="0"/>
              <a:t>Underground </a:t>
            </a:r>
            <a:r>
              <a:rPr lang="en-US" dirty="0" smtClean="0"/>
              <a:t>in </a:t>
            </a:r>
            <a:r>
              <a:rPr lang="en-US" dirty="0" err="1" smtClean="0"/>
              <a:t>Modane</a:t>
            </a:r>
            <a:r>
              <a:rPr lang="en-US" dirty="0" smtClean="0"/>
              <a:t>, France in June 2012</a:t>
            </a:r>
            <a:endParaRPr lang="en-US" dirty="0"/>
          </a:p>
          <a:p>
            <a:pPr marL="230188" indent="-230188"/>
            <a:r>
              <a:rPr lang="en-US" dirty="0"/>
              <a:t>Current operating detector = </a:t>
            </a:r>
            <a:r>
              <a:rPr lang="en-US" dirty="0" smtClean="0"/>
              <a:t>MIMAC prototype Bi-Chamber</a:t>
            </a:r>
            <a:endParaRPr lang="en-US" dirty="0"/>
          </a:p>
          <a:p>
            <a:pPr marL="230188" indent="-230188"/>
            <a:r>
              <a:rPr lang="en-US" dirty="0"/>
              <a:t>Technology = </a:t>
            </a:r>
            <a:r>
              <a:rPr lang="en-US" dirty="0" smtClean="0"/>
              <a:t>TPC </a:t>
            </a:r>
            <a:r>
              <a:rPr lang="en-US" dirty="0"/>
              <a:t>with </a:t>
            </a:r>
            <a:r>
              <a:rPr lang="en-US" dirty="0" err="1" smtClean="0"/>
              <a:t>micromegas</a:t>
            </a:r>
            <a:r>
              <a:rPr lang="en-US" dirty="0" smtClean="0"/>
              <a:t> + pixel readout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2810" y="4660307"/>
            <a:ext cx="39436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xyz resolution = 0.35 mm each &amp; absolute in </a:t>
            </a:r>
            <a:r>
              <a:rPr lang="en-US" dirty="0" err="1"/>
              <a:t>xy</a:t>
            </a:r>
            <a:endParaRPr lang="en-US" dirty="0"/>
          </a:p>
          <a:p>
            <a:pPr marL="230188" indent="-230188"/>
            <a:r>
              <a:rPr lang="en-US" dirty="0" smtClean="0"/>
              <a:t>Target </a:t>
            </a:r>
            <a:r>
              <a:rPr lang="en-US" dirty="0"/>
              <a:t>= CF</a:t>
            </a:r>
            <a:r>
              <a:rPr lang="en-US" baseline="-25000" dirty="0"/>
              <a:t>4</a:t>
            </a:r>
            <a:r>
              <a:rPr lang="en-US" dirty="0"/>
              <a:t> + 30% CHF</a:t>
            </a:r>
            <a:r>
              <a:rPr lang="en-US" baseline="-25000" dirty="0"/>
              <a:t>3</a:t>
            </a:r>
            <a:r>
              <a:rPr lang="en-US" dirty="0"/>
              <a:t> @ 37.5 Torr</a:t>
            </a:r>
            <a:endParaRPr lang="en-US" baseline="-25000" dirty="0"/>
          </a:p>
          <a:p>
            <a:pPr marL="230188" indent="-230188"/>
            <a:r>
              <a:rPr lang="en-US" dirty="0" smtClean="0"/>
              <a:t>Fiducial volume </a:t>
            </a:r>
            <a:r>
              <a:rPr lang="en-US" dirty="0"/>
              <a:t>= </a:t>
            </a:r>
            <a:r>
              <a:rPr lang="en-US" dirty="0" smtClean="0"/>
              <a:t>5 liters</a:t>
            </a:r>
            <a:endParaRPr lang="en-US" baseline="30000" dirty="0" smtClean="0"/>
          </a:p>
          <a:p>
            <a:pPr marL="230188" indent="-230188"/>
            <a:r>
              <a:rPr lang="en-US" dirty="0" smtClean="0"/>
              <a:t>F mass = 1.0 g</a:t>
            </a:r>
          </a:p>
          <a:p>
            <a:pPr marL="230188" indent="-230188"/>
            <a:r>
              <a:rPr lang="en-US" dirty="0" smtClean="0"/>
              <a:t>Limit setting threshold = 20 </a:t>
            </a:r>
            <a:r>
              <a:rPr lang="en-US" dirty="0" err="1" smtClean="0"/>
              <a:t>keVr</a:t>
            </a:r>
            <a:endParaRPr lang="en-US" dirty="0" smtClean="0"/>
          </a:p>
        </p:txBody>
      </p:sp>
      <p:pic>
        <p:nvPicPr>
          <p:cNvPr id="5" name="Picture 4" descr="Mimac.Readou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7" y="3423577"/>
            <a:ext cx="3722796" cy="2720505"/>
          </a:xfrm>
          <a:prstGeom prst="rect">
            <a:avLst/>
          </a:prstGeom>
        </p:spPr>
      </p:pic>
      <p:pic>
        <p:nvPicPr>
          <p:cNvPr id="7" name="Image 57" descr="DSC_5089_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29" y="1052017"/>
            <a:ext cx="3762198" cy="338303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736365" y="225425"/>
            <a:ext cx="7773277" cy="1143000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Facility Expansion Plans...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" name="Picture 5" descr="Screen shot 2012-07-24 at 04.2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2"/>
            <a:ext cx="9144000" cy="68306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209115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509" y="228601"/>
            <a:ext cx="1708623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i="1"/>
              <a:t>(From Jocelyn Monroe...)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49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762000"/>
            <a:ext cx="78867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4407" y="437978"/>
            <a:ext cx="176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313 </a:t>
            </a:r>
            <a:r>
              <a:rPr lang="en-US" dirty="0" err="1" smtClean="0"/>
              <a:t>keV</a:t>
            </a:r>
            <a:r>
              <a:rPr lang="en-US" dirty="0" smtClean="0"/>
              <a:t> energy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021774" y="807310"/>
            <a:ext cx="744513" cy="141177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29000" y="228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DM-TPC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5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/>
              <a:t>Two Types of Double Beta Decay 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2484" r="8824" b="43713"/>
          <a:stretch>
            <a:fillRect/>
          </a:stretch>
        </p:blipFill>
        <p:spPr bwMode="auto">
          <a:xfrm>
            <a:off x="228600" y="914400"/>
            <a:ext cx="44196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953000" y="3048000"/>
            <a:ext cx="3962400" cy="120015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If this process is observed:</a:t>
            </a:r>
          </a:p>
          <a:p>
            <a:pPr algn="ctr"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Neutrino mass ≠ 0</a:t>
            </a:r>
          </a:p>
          <a:p>
            <a:pPr algn="ctr"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Neutrino = Anti-neutrino!</a:t>
            </a:r>
          </a:p>
          <a:p>
            <a:pPr algn="ctr"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Lepton number is not conserved!</a:t>
            </a:r>
          </a:p>
        </p:txBody>
      </p:sp>
      <p:sp>
        <p:nvSpPr>
          <p:cNvPr id="176133" name="AutoShape 5" descr="02"/>
          <p:cNvSpPr>
            <a:spLocks noChangeAspect="1" noChangeArrowheads="1"/>
          </p:cNvSpPr>
          <p:nvPr/>
        </p:nvSpPr>
        <p:spPr bwMode="auto">
          <a:xfrm>
            <a:off x="8923338" y="6103938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 flipH="1" flipV="1">
            <a:off x="5715000" y="5334000"/>
            <a:ext cx="1524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105400" y="5562600"/>
            <a:ext cx="18319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Times New Roman" charset="0"/>
              </a:rPr>
              <a:t>Neutrinoless double beta decay lifetime</a:t>
            </a:r>
            <a:endParaRPr lang="en-US">
              <a:latin typeface="Times New Roman" charset="0"/>
            </a:endParaRP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7924800" y="5257800"/>
            <a:ext cx="944563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imes New Roman" charset="0"/>
              </a:rPr>
              <a:t>Neutrino effective mass</a:t>
            </a:r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 flipH="1" flipV="1">
            <a:off x="7543800" y="49530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4876800" y="3048000"/>
            <a:ext cx="40386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4876800" y="990600"/>
            <a:ext cx="38100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4953000" y="1085850"/>
            <a:ext cx="3657600" cy="6508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A known standard model process and an important  calibration tool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81025" y="23622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6142" name="Group 14"/>
          <p:cNvGrpSpPr>
            <a:grpSpLocks/>
          </p:cNvGrpSpPr>
          <p:nvPr/>
        </p:nvGrpSpPr>
        <p:grpSpPr bwMode="auto">
          <a:xfrm>
            <a:off x="0" y="3505200"/>
            <a:ext cx="4495800" cy="2514600"/>
            <a:chOff x="2880" y="528"/>
            <a:chExt cx="2640" cy="1440"/>
          </a:xfrm>
        </p:grpSpPr>
        <p:grpSp>
          <p:nvGrpSpPr>
            <p:cNvPr id="176143" name="Group 15"/>
            <p:cNvGrpSpPr>
              <a:grpSpLocks/>
            </p:cNvGrpSpPr>
            <p:nvPr/>
          </p:nvGrpSpPr>
          <p:grpSpPr bwMode="auto">
            <a:xfrm>
              <a:off x="2976" y="528"/>
              <a:ext cx="2544" cy="1440"/>
              <a:chOff x="3120" y="576"/>
              <a:chExt cx="2544" cy="1440"/>
            </a:xfrm>
          </p:grpSpPr>
          <p:pic>
            <p:nvPicPr>
              <p:cNvPr id="176144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5713" b="27205"/>
              <a:stretch>
                <a:fillRect/>
              </a:stretch>
            </p:blipFill>
            <p:spPr bwMode="auto">
              <a:xfrm>
                <a:off x="3184" y="576"/>
                <a:ext cx="2480" cy="1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76145" name="Rectangle 17"/>
              <p:cNvSpPr>
                <a:spLocks noChangeArrowheads="1"/>
              </p:cNvSpPr>
              <p:nvPr/>
            </p:nvSpPr>
            <p:spPr bwMode="auto">
              <a:xfrm>
                <a:off x="3120" y="1824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6146" name="Text Box 18"/>
            <p:cNvSpPr txBox="1">
              <a:spLocks noChangeArrowheads="1"/>
            </p:cNvSpPr>
            <p:nvPr/>
          </p:nvSpPr>
          <p:spPr bwMode="auto">
            <a:xfrm>
              <a:off x="2880" y="1584"/>
              <a:ext cx="17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Z</a:t>
              </a:r>
              <a:endParaRPr lang="en-US">
                <a:latin typeface="Times New Roman" charset="0"/>
              </a:endParaRPr>
            </a:p>
          </p:txBody>
        </p:sp>
      </p:grpSp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304800" y="3429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AE19FF"/>
                </a:solidFill>
                <a:latin typeface="Times New Roman" charset="0"/>
              </a:rPr>
              <a:t>0</a:t>
            </a:r>
            <a:r>
              <a:rPr lang="en-US" sz="2400">
                <a:solidFill>
                  <a:srgbClr val="AE19FF"/>
                </a:solidFill>
                <a:latin typeface="Times New Roman" charset="0"/>
                <a:sym typeface="Symbol" charset="0"/>
              </a:rPr>
              <a:t> </a:t>
            </a:r>
            <a:r>
              <a:rPr lang="en-US" sz="2000">
                <a:solidFill>
                  <a:srgbClr val="AE19FF"/>
                </a:solidFill>
                <a:latin typeface="Times New Roman" charset="0"/>
                <a:sym typeface="Symbol" charset="0"/>
              </a:rPr>
              <a:t></a:t>
            </a:r>
            <a:endParaRPr lang="en-US" sz="2000">
              <a:solidFill>
                <a:schemeClr val="tx2"/>
              </a:solidFill>
              <a:latin typeface="Times New Roman" charset="0"/>
              <a:sym typeface="Symbol" charset="0"/>
            </a:endParaRPr>
          </a:p>
        </p:txBody>
      </p:sp>
      <p:sp>
        <p:nvSpPr>
          <p:cNvPr id="176148" name="Rectangle 20"/>
          <p:cNvSpPr>
            <a:spLocks noChangeArrowheads="1"/>
          </p:cNvSpPr>
          <p:nvPr/>
        </p:nvSpPr>
        <p:spPr bwMode="auto">
          <a:xfrm>
            <a:off x="381000" y="1143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charset="0"/>
              </a:rPr>
              <a:t>2</a:t>
            </a:r>
            <a:r>
              <a:rPr lang="en-US" sz="2400">
                <a:solidFill>
                  <a:schemeClr val="tx2"/>
                </a:solidFill>
                <a:latin typeface="Times New Roman" charset="0"/>
                <a:sym typeface="Symbol" charset="0"/>
              </a:rPr>
              <a:t> </a:t>
            </a:r>
            <a:r>
              <a:rPr lang="en-US" sz="2000">
                <a:solidFill>
                  <a:schemeClr val="tx2"/>
                </a:solidFill>
                <a:latin typeface="Times New Roman" charset="0"/>
                <a:sym typeface="Symbol" charset="0"/>
              </a:rPr>
              <a:t></a:t>
            </a:r>
          </a:p>
        </p:txBody>
      </p:sp>
      <p:graphicFrame>
        <p:nvGraphicFramePr>
          <p:cNvPr id="176149" name="Object 21"/>
          <p:cNvGraphicFramePr>
            <a:graphicFrameLocks noChangeAspect="1"/>
          </p:cNvGraphicFramePr>
          <p:nvPr/>
        </p:nvGraphicFramePr>
        <p:xfrm>
          <a:off x="5334000" y="4495800"/>
          <a:ext cx="236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6" imgW="1269846" imgH="546260" progId="Equation.3">
                  <p:embed/>
                </p:oleObj>
              </mc:Choice>
              <mc:Fallback>
                <p:oleObj name="Equation" r:id="rId6" imgW="1269846" imgH="5462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495800"/>
                        <a:ext cx="2362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50" name="Object 22"/>
          <p:cNvGraphicFramePr>
            <a:graphicFrameLocks noChangeAspect="1"/>
          </p:cNvGraphicFramePr>
          <p:nvPr/>
        </p:nvGraphicFramePr>
        <p:xfrm>
          <a:off x="5715000" y="2133600"/>
          <a:ext cx="1752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8" imgW="825539" imgH="355842" progId="Equation.3">
                  <p:embed/>
                </p:oleObj>
              </mc:Choice>
              <mc:Fallback>
                <p:oleObj name="Equation" r:id="rId8" imgW="825539" imgH="35584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133600"/>
                        <a:ext cx="17526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51" name="Line 23"/>
          <p:cNvSpPr>
            <a:spLocks noChangeShapeType="1"/>
          </p:cNvSpPr>
          <p:nvPr/>
        </p:nvSpPr>
        <p:spPr bwMode="auto">
          <a:xfrm flipH="1" flipV="1">
            <a:off x="6705600" y="4953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2" name="Text Box 24"/>
          <p:cNvSpPr txBox="1">
            <a:spLocks noChangeArrowheads="1"/>
          </p:cNvSpPr>
          <p:nvPr/>
        </p:nvSpPr>
        <p:spPr bwMode="auto">
          <a:xfrm>
            <a:off x="6910388" y="50292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cs typeface="ＭＳ Ｐゴシック" charset="0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10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078C"/>
                </a:solidFill>
              </a:rPr>
              <a:t>Instrumentation needs for </a:t>
            </a:r>
            <a:br>
              <a:rPr lang="en-US" dirty="0" smtClean="0">
                <a:solidFill>
                  <a:srgbClr val="98078C"/>
                </a:solidFill>
              </a:rPr>
            </a:br>
            <a:r>
              <a:rPr lang="en-US" dirty="0" smtClean="0">
                <a:solidFill>
                  <a:srgbClr val="98078C"/>
                </a:solidFill>
              </a:rPr>
              <a:t>Directional Dark </a:t>
            </a:r>
            <a:r>
              <a:rPr lang="en-US" dirty="0">
                <a:solidFill>
                  <a:srgbClr val="98078C"/>
                </a:solidFill>
              </a:rPr>
              <a:t>M</a:t>
            </a:r>
            <a:r>
              <a:rPr lang="en-US" dirty="0" smtClean="0">
                <a:solidFill>
                  <a:srgbClr val="98078C"/>
                </a:solidFill>
              </a:rPr>
              <a:t>atter Detection</a:t>
            </a:r>
            <a:endParaRPr lang="en-US" dirty="0">
              <a:solidFill>
                <a:srgbClr val="98078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mass must </a:t>
            </a:r>
            <a:r>
              <a:rPr lang="en-US" dirty="0" smtClean="0">
                <a:solidFill>
                  <a:srgbClr val="FF0000"/>
                </a:solidFill>
              </a:rPr>
              <a:t>increase</a:t>
            </a:r>
            <a:r>
              <a:rPr lang="en-US" dirty="0" smtClean="0"/>
              <a:t> to confront limits provided by evolving direct detection limits</a:t>
            </a:r>
          </a:p>
          <a:p>
            <a:pPr lvl="1"/>
            <a:r>
              <a:rPr lang="en-US" dirty="0" smtClean="0"/>
              <a:t>10’</a:t>
            </a:r>
            <a:r>
              <a:rPr lang="en-US" dirty="0" smtClean="0"/>
              <a:t>s of grams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100’s of kg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ton </a:t>
            </a:r>
            <a:r>
              <a:rPr lang="en-US" dirty="0" smtClean="0">
                <a:solidFill>
                  <a:srgbClr val="7F7F7F"/>
                </a:solidFill>
                <a:sym typeface="Wingdings"/>
              </a:rPr>
              <a:t>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Track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“visualization quality”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sym typeface="Wingdings"/>
              </a:rPr>
              <a:t>“Head-tail” down to low energies?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sym typeface="Wingdings"/>
              </a:rPr>
              <a:t>Rejection of electron recoils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?</a:t>
            </a:r>
          </a:p>
          <a:p>
            <a:pPr lvl="2"/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1B34FF"/>
                </a:solidFill>
                <a:sym typeface="Wingdings"/>
              </a:rPr>
              <a:t>New approach needed!</a:t>
            </a:r>
            <a:endParaRPr lang="en-US" dirty="0">
              <a:solidFill>
                <a:srgbClr val="1B34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40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Directionality in nuclear recoils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9600E1"/>
                </a:solidFill>
              </a:rPr>
              <a:t>C</a:t>
            </a:r>
            <a:r>
              <a:rPr lang="en-US" b="1" dirty="0" smtClean="0">
                <a:solidFill>
                  <a:srgbClr val="9600E1"/>
                </a:solidFill>
              </a:rPr>
              <a:t>olumnar recombination</a:t>
            </a:r>
            <a:r>
              <a:rPr lang="en-US" dirty="0"/>
              <a:t> </a:t>
            </a:r>
            <a:r>
              <a:rPr lang="en-US" dirty="0" smtClean="0"/>
              <a:t>(CR) can be sensitive to the </a:t>
            </a:r>
            <a:r>
              <a:rPr lang="en-US" dirty="0" smtClean="0">
                <a:solidFill>
                  <a:srgbClr val="1B34FF"/>
                </a:solidFill>
              </a:rPr>
              <a:t>angle</a:t>
            </a:r>
            <a:r>
              <a:rPr lang="en-US" dirty="0" smtClean="0"/>
              <a:t> between a highly ionizing track and an electric field </a:t>
            </a:r>
            <a:r>
              <a:rPr lang="en-US" i="1" dirty="0" smtClean="0">
                <a:solidFill>
                  <a:srgbClr val="1B34FF"/>
                </a:solidFill>
                <a:latin typeface="Engravers MT"/>
                <a:cs typeface="Engravers MT"/>
              </a:rPr>
              <a:t>E;</a:t>
            </a:r>
            <a:r>
              <a:rPr lang="en-US" dirty="0" smtClean="0">
                <a:solidFill>
                  <a:srgbClr val="1B34FF"/>
                </a:solidFill>
                <a:cs typeface="Engravers MT"/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cs typeface="Engravers MT"/>
              </a:rPr>
              <a:t>Recombination signal: </a:t>
            </a:r>
            <a:r>
              <a:rPr lang="en-US" i="1" dirty="0" smtClean="0">
                <a:solidFill>
                  <a:srgbClr val="9600E1"/>
                </a:solidFill>
                <a:cs typeface="Engravers MT"/>
              </a:rPr>
              <a:t>scintillation</a:t>
            </a:r>
          </a:p>
          <a:p>
            <a:pPr lvl="1"/>
            <a:endParaRPr lang="en-US" dirty="0" smtClean="0">
              <a:solidFill>
                <a:srgbClr val="FF0000"/>
              </a:solidFill>
              <a:cs typeface="Engravers MT"/>
            </a:endParaRPr>
          </a:p>
          <a:p>
            <a:r>
              <a:rPr lang="en-US" dirty="0" smtClean="0">
                <a:cs typeface="Engravers MT"/>
              </a:rPr>
              <a:t>For a given event energy, more recombination would yield more scintillation, less ionization</a:t>
            </a:r>
          </a:p>
          <a:p>
            <a:endParaRPr lang="en-US" dirty="0" smtClean="0">
              <a:cs typeface="Engravers MT"/>
            </a:endParaRPr>
          </a:p>
          <a:p>
            <a:r>
              <a:rPr lang="en-US" dirty="0" smtClean="0">
                <a:cs typeface="Engravers MT"/>
              </a:rPr>
              <a:t>Therefore, a comparison – event by event – of </a:t>
            </a:r>
            <a:r>
              <a:rPr lang="en-US" dirty="0" smtClean="0">
                <a:solidFill>
                  <a:srgbClr val="0000FF"/>
                </a:solidFill>
                <a:cs typeface="Engravers MT"/>
              </a:rPr>
              <a:t>ionization/scintillation is a </a:t>
            </a:r>
            <a:r>
              <a:rPr lang="en-US" dirty="0" smtClean="0">
                <a:cs typeface="Engravers MT"/>
              </a:rPr>
              <a:t>measure of CR</a:t>
            </a:r>
            <a:endParaRPr lang="en-US" dirty="0">
              <a:cs typeface="Engraver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6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What is </a:t>
            </a:r>
            <a:r>
              <a:rPr lang="en-US" u="sng" dirty="0" smtClean="0">
                <a:solidFill>
                  <a:srgbClr val="9600E1"/>
                </a:solidFill>
              </a:rPr>
              <a:t>Columnar</a:t>
            </a:r>
            <a:r>
              <a:rPr lang="en-US" dirty="0" smtClean="0">
                <a:solidFill>
                  <a:srgbClr val="9600E1"/>
                </a:solidFill>
              </a:rPr>
              <a:t> Recombination?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Columnar Recombination </a:t>
            </a:r>
            <a:r>
              <a:rPr lang="en-US" dirty="0" smtClean="0"/>
              <a:t>(CR) occurs when:</a:t>
            </a:r>
          </a:p>
          <a:p>
            <a:pPr lvl="2"/>
            <a:r>
              <a:rPr lang="en-US" dirty="0" smtClean="0"/>
              <a:t>A drift electric field </a:t>
            </a:r>
            <a:r>
              <a:rPr lang="en-US" b="1" i="1" dirty="0" smtClean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exists;</a:t>
            </a:r>
          </a:p>
          <a:p>
            <a:pPr lvl="2"/>
            <a:r>
              <a:rPr lang="en-US" dirty="0" smtClean="0"/>
              <a:t>Tracks are highly ionizing;</a:t>
            </a:r>
          </a:p>
          <a:p>
            <a:pPr lvl="2"/>
            <a:r>
              <a:rPr lang="en-US" dirty="0" smtClean="0"/>
              <a:t>Tracks display an approximately linear character;</a:t>
            </a:r>
          </a:p>
          <a:p>
            <a:pPr lvl="2"/>
            <a:r>
              <a:rPr lang="en-US" dirty="0" smtClean="0"/>
              <a:t>The angle </a:t>
            </a:r>
            <a:r>
              <a:rPr lang="en-US" dirty="0" smtClean="0"/>
              <a:t>α between </a:t>
            </a:r>
            <a:r>
              <a:rPr lang="en-US" b="1" i="1" dirty="0" smtClean="0">
                <a:solidFill>
                  <a:srgbClr val="3366FF"/>
                </a:solidFill>
              </a:rPr>
              <a:t>E</a:t>
            </a:r>
            <a:r>
              <a:rPr lang="en-US" dirty="0" smtClean="0"/>
              <a:t> and track is small: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76400" y="4114800"/>
            <a:ext cx="762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676400" y="4191000"/>
            <a:ext cx="381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943600" y="3962400"/>
            <a:ext cx="1524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43600" y="5181600"/>
            <a:ext cx="1371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43000" y="5562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600E1"/>
                </a:solidFill>
              </a:rPr>
              <a:t>Substantial </a:t>
            </a:r>
            <a:r>
              <a:rPr lang="en-US" b="1" dirty="0" smtClean="0">
                <a:solidFill>
                  <a:srgbClr val="9600E1"/>
                </a:solidFill>
              </a:rPr>
              <a:t>CR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8400" y="5486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600E1"/>
                </a:solidFill>
              </a:rPr>
              <a:t>~</a:t>
            </a:r>
            <a:r>
              <a:rPr lang="en-US" sz="2400" b="1" dirty="0" smtClean="0">
                <a:solidFill>
                  <a:srgbClr val="9600E1"/>
                </a:solidFill>
              </a:rPr>
              <a:t>Small</a:t>
            </a:r>
            <a:r>
              <a:rPr lang="en-US" b="1" dirty="0" smtClean="0">
                <a:solidFill>
                  <a:srgbClr val="9600E1"/>
                </a:solidFill>
              </a:rPr>
              <a:t> </a:t>
            </a:r>
            <a:r>
              <a:rPr lang="en-US" b="1" dirty="0" smtClean="0">
                <a:solidFill>
                  <a:srgbClr val="9600E1"/>
                </a:solidFill>
              </a:rPr>
              <a:t>CR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4191000"/>
            <a:ext cx="41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3366FF"/>
                </a:solidFill>
              </a:rPr>
              <a:t>E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4038600"/>
            <a:ext cx="41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3366FF"/>
                </a:solidFill>
              </a:rPr>
              <a:t>E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487680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0" y="403860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72200" y="4495800"/>
            <a:ext cx="39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308797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ColRecombMovie_10De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4953000"/>
            <a:ext cx="134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α = 10°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816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ColRecombMovie_80De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4800600"/>
            <a:ext cx="1344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α = </a:t>
            </a:r>
            <a:r>
              <a:rPr lang="en-US" sz="2800" dirty="0" smtClean="0"/>
              <a:t>80</a:t>
            </a:r>
            <a:r>
              <a:rPr lang="en-US" sz="2800" dirty="0"/>
              <a:t>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342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"/>
            <a:ext cx="6286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57200"/>
            <a:ext cx="2438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600E1"/>
                </a:solidFill>
              </a:rPr>
              <a:t>CR Exists!</a:t>
            </a:r>
          </a:p>
          <a:p>
            <a:endParaRPr lang="en-US" sz="2400" b="1" dirty="0">
              <a:solidFill>
                <a:srgbClr val="9600E1"/>
              </a:solidFill>
            </a:endParaRPr>
          </a:p>
          <a:p>
            <a:r>
              <a:rPr lang="en-US" dirty="0"/>
              <a:t>E</a:t>
            </a:r>
            <a:r>
              <a:rPr lang="en-US" dirty="0" smtClean="0"/>
              <a:t>vidence for columnar recombination in </a:t>
            </a:r>
          </a:p>
          <a:p>
            <a:r>
              <a:rPr lang="en-US" b="1" dirty="0" smtClean="0"/>
              <a:t>α-particle</a:t>
            </a:r>
            <a:r>
              <a:rPr lang="en-US" dirty="0" smtClean="0"/>
              <a:t> tracks in dense xenon gas.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9600E1"/>
                </a:solidFill>
              </a:rPr>
              <a:t>FWHM depends on </a:t>
            </a:r>
          </a:p>
          <a:p>
            <a:r>
              <a:rPr lang="en-US" dirty="0" smtClean="0">
                <a:solidFill>
                  <a:srgbClr val="9600E1"/>
                </a:solidFill>
              </a:rPr>
              <a:t>E-field and density!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err="1" smtClean="0">
                <a:solidFill>
                  <a:srgbClr val="0000FF"/>
                </a:solidFill>
              </a:rPr>
              <a:t>Bolotnikov</a:t>
            </a:r>
            <a:r>
              <a:rPr lang="en-US" sz="1800" dirty="0" smtClean="0">
                <a:solidFill>
                  <a:srgbClr val="0000FF"/>
                </a:solidFill>
              </a:rPr>
              <a:t> &amp; Ramsey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NIM A 428 (1999) 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pp</a:t>
            </a:r>
            <a:r>
              <a:rPr lang="en-US" sz="1800" dirty="0" smtClean="0">
                <a:solidFill>
                  <a:srgbClr val="0000FF"/>
                </a:solidFill>
              </a:rPr>
              <a:t> 391-</a:t>
            </a:r>
            <a:r>
              <a:rPr lang="en-US" sz="1800" dirty="0" smtClean="0">
                <a:solidFill>
                  <a:srgbClr val="0000FF"/>
                </a:solidFill>
              </a:rPr>
              <a:t>402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G. C. Jaffe:</a:t>
            </a:r>
          </a:p>
          <a:p>
            <a:r>
              <a:rPr lang="en-US" sz="1800" dirty="0" err="1" smtClean="0">
                <a:solidFill>
                  <a:srgbClr val="000000"/>
                </a:solidFill>
              </a:rPr>
              <a:t>Annalen</a:t>
            </a:r>
            <a:r>
              <a:rPr lang="en-US" sz="1800" dirty="0" smtClean="0">
                <a:solidFill>
                  <a:srgbClr val="000000"/>
                </a:solidFill>
              </a:rPr>
              <a:t> der </a:t>
            </a:r>
            <a:r>
              <a:rPr lang="en-US" sz="1800" dirty="0" err="1" smtClean="0">
                <a:solidFill>
                  <a:srgbClr val="000000"/>
                </a:solidFill>
              </a:rPr>
              <a:t>Physik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b="1" dirty="0" smtClean="0">
                <a:solidFill>
                  <a:srgbClr val="000000"/>
                </a:solidFill>
              </a:rPr>
              <a:t>42, </a:t>
            </a:r>
            <a:r>
              <a:rPr lang="en-US" sz="1800" dirty="0" smtClean="0">
                <a:solidFill>
                  <a:srgbClr val="000000"/>
                </a:solidFill>
              </a:rPr>
              <a:t>p 303, (1913)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4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66900"/>
            <a:ext cx="64770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4864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SRIM</a:t>
            </a:r>
            <a:r>
              <a:rPr lang="en-US" dirty="0" smtClean="0"/>
              <a:t>: 200 Xenon </a:t>
            </a:r>
            <a:r>
              <a:rPr lang="en-US" dirty="0"/>
              <a:t>30 </a:t>
            </a:r>
            <a:r>
              <a:rPr lang="en-US" dirty="0" err="1"/>
              <a:t>keV</a:t>
            </a:r>
            <a:r>
              <a:rPr lang="en-US" dirty="0"/>
              <a:t> </a:t>
            </a:r>
            <a:r>
              <a:rPr lang="en-US" dirty="0" smtClean="0"/>
              <a:t>nuclear recoil events  in </a:t>
            </a:r>
            <a:r>
              <a:rPr lang="en-US" dirty="0" err="1" smtClean="0"/>
              <a:t>HPXe</a:t>
            </a:r>
            <a:r>
              <a:rPr lang="en-US" dirty="0" smtClean="0"/>
              <a:t> Xenon – </a:t>
            </a:r>
            <a:r>
              <a:rPr lang="en-US" dirty="0" err="1" smtClean="0">
                <a:solidFill>
                  <a:srgbClr val="9600E1"/>
                </a:solidFill>
              </a:rPr>
              <a:t>unweighted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by energy loss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609600"/>
            <a:ext cx="32004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Directionality</a:t>
            </a:r>
            <a:r>
              <a:rPr lang="en-US" dirty="0"/>
              <a:t> </a:t>
            </a:r>
            <a:r>
              <a:rPr lang="en-US" sz="2400" b="1" dirty="0" smtClean="0"/>
              <a:t>??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0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4" name="Picture 3" descr="Xe_30keV_smoot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57200"/>
            <a:ext cx="7704667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14478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SRIM simulations: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Verified for </a:t>
            </a:r>
            <a:r>
              <a:rPr lang="en-US" dirty="0" smtClean="0">
                <a:solidFill>
                  <a:srgbClr val="0000FF"/>
                </a:solidFill>
              </a:rPr>
              <a:t>solids to ~5%, </a:t>
            </a:r>
            <a:r>
              <a:rPr lang="en-US" dirty="0" smtClean="0">
                <a:solidFill>
                  <a:srgbClr val="FF0000"/>
                </a:solidFill>
              </a:rPr>
              <a:t>not guaranteed for simulations in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81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30 </a:t>
            </a:r>
            <a:r>
              <a:rPr lang="en-US" b="1" dirty="0" err="1" smtClean="0">
                <a:solidFill>
                  <a:srgbClr val="9600E1"/>
                </a:solidFill>
              </a:rPr>
              <a:t>keV</a:t>
            </a:r>
            <a:r>
              <a:rPr lang="en-US" b="1" dirty="0" smtClean="0">
                <a:solidFill>
                  <a:srgbClr val="9600E1"/>
                </a:solidFill>
              </a:rPr>
              <a:t> </a:t>
            </a:r>
            <a:r>
              <a:rPr lang="en-US" b="1" dirty="0" err="1" smtClean="0">
                <a:solidFill>
                  <a:srgbClr val="9600E1"/>
                </a:solidFill>
              </a:rPr>
              <a:t>Xe</a:t>
            </a:r>
            <a:r>
              <a:rPr lang="en-US" b="1" dirty="0" smtClean="0">
                <a:solidFill>
                  <a:srgbClr val="9600E1"/>
                </a:solidFill>
              </a:rPr>
              <a:t> ions in 10 bars xenon gas </a:t>
            </a:r>
            <a:endParaRPr lang="en-US" b="1" dirty="0">
              <a:solidFill>
                <a:srgbClr val="9600E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029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600E1"/>
                </a:solidFill>
              </a:rPr>
              <a:t>Nuclear recoils are messier than α-particles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9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078C"/>
                </a:solidFill>
              </a:rPr>
              <a:t>What is the optimum </a:t>
            </a:r>
            <a:r>
              <a:rPr lang="en-US" dirty="0" err="1">
                <a:solidFill>
                  <a:srgbClr val="98078C"/>
                </a:solidFill>
              </a:rPr>
              <a:t>X</a:t>
            </a:r>
            <a:r>
              <a:rPr lang="en-US" dirty="0" err="1" smtClean="0">
                <a:solidFill>
                  <a:srgbClr val="98078C"/>
                </a:solidFill>
              </a:rPr>
              <a:t>e</a:t>
            </a:r>
            <a:r>
              <a:rPr lang="en-US" dirty="0" smtClean="0">
                <a:solidFill>
                  <a:srgbClr val="98078C"/>
                </a:solidFill>
              </a:rPr>
              <a:t> density?</a:t>
            </a:r>
            <a:endParaRPr lang="en-US" dirty="0">
              <a:solidFill>
                <a:srgbClr val="98078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Define (</a:t>
            </a:r>
            <a:r>
              <a:rPr lang="en-US" i="1" dirty="0" smtClean="0">
                <a:solidFill>
                  <a:srgbClr val="98078C"/>
                </a:solidFill>
              </a:rPr>
              <a:t>electrostatic)</a:t>
            </a:r>
            <a:r>
              <a:rPr lang="en-US" dirty="0" smtClean="0"/>
              <a:t> </a:t>
            </a:r>
            <a:r>
              <a:rPr lang="en-US" b="1" i="1" dirty="0" err="1" smtClean="0">
                <a:solidFill>
                  <a:srgbClr val="98078C"/>
                </a:solidFill>
              </a:rPr>
              <a:t>Columnarity</a:t>
            </a:r>
            <a:r>
              <a:rPr lang="en-US" b="1" i="1" dirty="0" smtClean="0">
                <a:solidFill>
                  <a:srgbClr val="98078C"/>
                </a:solidFill>
              </a:rPr>
              <a:t>: C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b="1" i="1" dirty="0" smtClean="0">
              <a:solidFill>
                <a:srgbClr val="98078C"/>
              </a:solidFill>
            </a:endParaRPr>
          </a:p>
          <a:p>
            <a:r>
              <a:rPr lang="en-US" b="1" i="1" dirty="0" smtClean="0">
                <a:solidFill>
                  <a:srgbClr val="98078C"/>
                </a:solidFill>
              </a:rPr>
              <a:t>C </a:t>
            </a:r>
            <a:r>
              <a:rPr lang="en-US" dirty="0" smtClean="0"/>
              <a:t>=  </a:t>
            </a:r>
            <a:r>
              <a:rPr lang="en-US" dirty="0" smtClean="0">
                <a:latin typeface="Lucida Handwriting"/>
                <a:cs typeface="Lucida Handwriting"/>
              </a:rPr>
              <a:t>R</a:t>
            </a:r>
            <a:r>
              <a:rPr lang="en-US" dirty="0" smtClean="0">
                <a:cs typeface="Lucida Handwriting"/>
              </a:rPr>
              <a:t>/</a:t>
            </a:r>
            <a:r>
              <a:rPr lang="en-US" dirty="0" smtClean="0"/>
              <a:t>r</a:t>
            </a:r>
            <a:r>
              <a:rPr lang="en-US" baseline="-25000" dirty="0" smtClean="0"/>
              <a:t>0</a:t>
            </a:r>
            <a:r>
              <a:rPr lang="en-US" dirty="0" smtClean="0">
                <a:cs typeface="Lucida Handwriting"/>
              </a:rPr>
              <a:t> </a:t>
            </a:r>
          </a:p>
          <a:p>
            <a:r>
              <a:rPr lang="en-US" dirty="0" smtClean="0">
                <a:latin typeface="Lucida Handwriting"/>
                <a:cs typeface="Lucida Handwriting"/>
              </a:rPr>
              <a:t>R</a:t>
            </a:r>
            <a:r>
              <a:rPr lang="en-US" dirty="0" smtClean="0">
                <a:cs typeface="Lucida Handwriting"/>
              </a:rPr>
              <a:t>  = </a:t>
            </a:r>
            <a:r>
              <a:rPr lang="en-US" dirty="0" smtClean="0"/>
              <a:t> the nuclear recoil track </a:t>
            </a:r>
            <a:r>
              <a:rPr lang="en-US" i="1" dirty="0" smtClean="0"/>
              <a:t>range </a:t>
            </a:r>
          </a:p>
          <a:p>
            <a:r>
              <a:rPr lang="en-US" dirty="0" smtClean="0"/>
              <a:t> r</a:t>
            </a:r>
            <a:r>
              <a:rPr lang="en-US" baseline="-25000" dirty="0" smtClean="0"/>
              <a:t>0 </a:t>
            </a:r>
            <a:r>
              <a:rPr lang="en-US" dirty="0" smtClean="0"/>
              <a:t> = Onsager radius r</a:t>
            </a:r>
            <a:r>
              <a:rPr lang="en-US" baseline="-25000" dirty="0" smtClean="0"/>
              <a:t>0 </a:t>
            </a:r>
            <a:r>
              <a:rPr lang="en-US" dirty="0" smtClean="0"/>
              <a:t> = e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ε</a:t>
            </a:r>
            <a:r>
              <a:rPr lang="en-US" dirty="0" smtClean="0"/>
              <a:t> </a:t>
            </a:r>
            <a:r>
              <a:rPr lang="en-US" dirty="0" smtClean="0">
                <a:latin typeface="Lucida Handwriting"/>
                <a:cs typeface="Lucida Handwriting"/>
              </a:rPr>
              <a:t>E, </a:t>
            </a:r>
            <a:r>
              <a:rPr lang="en-US" dirty="0" smtClean="0">
                <a:cs typeface="Lucida Handwriting"/>
              </a:rPr>
              <a:t>where </a:t>
            </a:r>
            <a:r>
              <a:rPr lang="en-US" dirty="0" smtClean="0">
                <a:latin typeface="Lucida Handwriting"/>
                <a:cs typeface="Lucida Handwriting"/>
              </a:rPr>
              <a:t>E </a:t>
            </a:r>
            <a:r>
              <a:rPr lang="en-US" dirty="0" smtClean="0">
                <a:cs typeface="Lucida Handwriting"/>
              </a:rPr>
              <a:t>is electron energy (usually taken as </a:t>
            </a:r>
            <a:r>
              <a:rPr lang="en-US" dirty="0" err="1" smtClean="0">
                <a:cs typeface="Lucida Handwriting"/>
              </a:rPr>
              <a:t>kT</a:t>
            </a:r>
            <a:r>
              <a:rPr lang="en-US" dirty="0" smtClean="0">
                <a:cs typeface="Lucida Handwriting"/>
              </a:rPr>
              <a:t>)</a:t>
            </a:r>
          </a:p>
          <a:p>
            <a:pPr lvl="1"/>
            <a:r>
              <a:rPr lang="en-US" dirty="0">
                <a:cs typeface="Lucida Handwriting"/>
              </a:rPr>
              <a:t>in xenon gas for </a:t>
            </a:r>
            <a:r>
              <a:rPr lang="en-US" dirty="0" err="1">
                <a:solidFill>
                  <a:srgbClr val="000000"/>
                </a:solidFill>
                <a:cs typeface="Lucida Handwriting"/>
              </a:rPr>
              <a:t>ρ</a:t>
            </a:r>
            <a:r>
              <a:rPr lang="en-US" dirty="0">
                <a:solidFill>
                  <a:srgbClr val="000000"/>
                </a:solidFill>
                <a:cs typeface="Lucida Handwriting"/>
              </a:rPr>
              <a:t> ≈ 0.05 g/ 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cm</a:t>
            </a:r>
            <a:r>
              <a:rPr lang="en-US" baseline="30000" dirty="0" smtClean="0">
                <a:solidFill>
                  <a:srgbClr val="000000"/>
                </a:solidFill>
                <a:cs typeface="Lucida Handwriting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:</a:t>
            </a:r>
            <a:endParaRPr lang="en-US" dirty="0" smtClean="0">
              <a:cs typeface="Lucida Handwriting"/>
            </a:endParaRPr>
          </a:p>
          <a:p>
            <a:pPr lvl="2"/>
            <a:r>
              <a:rPr lang="en-US" dirty="0" smtClean="0">
                <a:cs typeface="Lucida Handwriting"/>
              </a:rPr>
              <a:t>R</a:t>
            </a:r>
            <a:r>
              <a:rPr lang="en-US" baseline="-25000" dirty="0" smtClean="0">
                <a:cs typeface="Lucida Handwriting"/>
              </a:rPr>
              <a:t>0</a:t>
            </a:r>
            <a:r>
              <a:rPr lang="en-US" dirty="0" smtClean="0">
                <a:cs typeface="Lucida Handwriting"/>
              </a:rPr>
              <a:t> ~ 70 nm </a:t>
            </a:r>
          </a:p>
          <a:p>
            <a:pPr lvl="2"/>
            <a:r>
              <a:rPr lang="en-US" dirty="0" smtClean="0">
                <a:latin typeface="Lucida Handwriting"/>
                <a:cs typeface="Lucida Handwriting"/>
              </a:rPr>
              <a:t>R ~ </a:t>
            </a:r>
            <a:r>
              <a:rPr lang="en-US" dirty="0" smtClean="0">
                <a:cs typeface="Lucida Handwriting"/>
              </a:rPr>
              <a:t>2100 nm for 30 </a:t>
            </a:r>
            <a:r>
              <a:rPr lang="en-US" dirty="0" err="1" smtClean="0">
                <a:cs typeface="Lucida Handwriting"/>
              </a:rPr>
              <a:t>keV</a:t>
            </a:r>
            <a:r>
              <a:rPr lang="en-US" dirty="0" smtClean="0">
                <a:cs typeface="Lucida Handwriting"/>
              </a:rPr>
              <a:t> nuclear recoil</a:t>
            </a:r>
          </a:p>
          <a:p>
            <a:pPr lvl="2"/>
            <a:r>
              <a:rPr lang="en-US" b="1" i="1" dirty="0" smtClean="0">
                <a:solidFill>
                  <a:srgbClr val="98078C"/>
                </a:solidFill>
                <a:cs typeface="Lucida Handwriting"/>
              </a:rPr>
              <a:t>C ≈ 30 </a:t>
            </a:r>
            <a:r>
              <a:rPr lang="en-US" dirty="0" smtClean="0">
                <a:cs typeface="Lucida Handwriting"/>
              </a:rPr>
              <a:t>in this example</a:t>
            </a:r>
            <a:endParaRPr lang="en-US" b="1" i="1" dirty="0" smtClean="0">
              <a:solidFill>
                <a:srgbClr val="98078C"/>
              </a:solidFill>
              <a:cs typeface="Lucida Handwriting"/>
            </a:endParaRPr>
          </a:p>
          <a:p>
            <a:pPr lvl="2"/>
            <a:r>
              <a:rPr lang="en-US" b="1" i="1" dirty="0" smtClean="0">
                <a:solidFill>
                  <a:srgbClr val="98078C"/>
                </a:solidFill>
                <a:cs typeface="Lucida Handwriting"/>
              </a:rPr>
              <a:t>Onsager spheres overlap ! </a:t>
            </a:r>
            <a:r>
              <a:rPr lang="en-US" b="1" i="1" dirty="0" smtClean="0">
                <a:solidFill>
                  <a:srgbClr val="98078C"/>
                </a:solidFill>
                <a:cs typeface="Lucida Handwriting"/>
                <a:sym typeface="Wingdings"/>
              </a:rPr>
              <a:t> “Onsager tube”</a:t>
            </a:r>
            <a:endParaRPr lang="en-US" b="1" i="1" dirty="0" smtClean="0">
              <a:solidFill>
                <a:srgbClr val="98078C"/>
              </a:solidFill>
              <a:cs typeface="Lucida Handwriting"/>
            </a:endParaRPr>
          </a:p>
          <a:p>
            <a:pPr lvl="1"/>
            <a:endParaRPr lang="en-US" dirty="0" smtClean="0">
              <a:cs typeface="Lucida Handwriting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48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Columnarity</a:t>
            </a:r>
            <a:r>
              <a:rPr lang="en-US" dirty="0" smtClean="0">
                <a:solidFill>
                  <a:srgbClr val="0000FF"/>
                </a:solidFill>
              </a:rPr>
              <a:t> is key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98078C"/>
                </a:solidFill>
                <a:cs typeface="Lucida Handwriting"/>
              </a:rPr>
              <a:t>We want C to be fairly large, i.e. C &gt; 10</a:t>
            </a:r>
          </a:p>
          <a:p>
            <a:r>
              <a:rPr lang="en-US" dirty="0" smtClean="0">
                <a:solidFill>
                  <a:srgbClr val="000000"/>
                </a:solidFill>
                <a:cs typeface="Lucida Handwriting"/>
              </a:rPr>
              <a:t>This condition is probably met for KE ≥ 20 </a:t>
            </a:r>
            <a:r>
              <a:rPr lang="en-US" dirty="0" err="1" smtClean="0">
                <a:solidFill>
                  <a:srgbClr val="000000"/>
                </a:solidFill>
                <a:cs typeface="Lucida Handwriting"/>
              </a:rPr>
              <a:t>keV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 in xenon gas for </a:t>
            </a:r>
            <a:r>
              <a:rPr lang="en-US" dirty="0" err="1" smtClean="0">
                <a:solidFill>
                  <a:srgbClr val="000000"/>
                </a:solidFill>
                <a:cs typeface="Lucida Handwriting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 ≈ 0.05 g/ cm</a:t>
            </a:r>
            <a:r>
              <a:rPr lang="en-US" baseline="30000" dirty="0" smtClean="0">
                <a:solidFill>
                  <a:srgbClr val="000000"/>
                </a:solidFill>
                <a:cs typeface="Lucida Handwriting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, or less </a:t>
            </a:r>
          </a:p>
          <a:p>
            <a:pPr lvl="1"/>
            <a:r>
              <a:rPr lang="en-US" dirty="0">
                <a:solidFill>
                  <a:srgbClr val="000000"/>
                </a:solidFill>
                <a:cs typeface="Lucida Handwriting"/>
              </a:rPr>
              <a:t>H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opeless for liquid xenon density: </a:t>
            </a:r>
            <a:r>
              <a:rPr lang="en-US" dirty="0">
                <a:solidFill>
                  <a:srgbClr val="000000"/>
                </a:solidFill>
                <a:cs typeface="Lucida Handwriting"/>
              </a:rPr>
              <a:t>3.1 g/ </a:t>
            </a:r>
            <a:r>
              <a:rPr lang="en-US" dirty="0" smtClean="0">
                <a:solidFill>
                  <a:srgbClr val="000000"/>
                </a:solidFill>
                <a:cs typeface="Lucida Handwriting"/>
              </a:rPr>
              <a:t>cm</a:t>
            </a:r>
            <a:r>
              <a:rPr lang="en-US" baseline="30000" dirty="0" smtClean="0">
                <a:solidFill>
                  <a:srgbClr val="000000"/>
                </a:solidFill>
                <a:cs typeface="Lucida Handwriting"/>
              </a:rPr>
              <a:t>3</a:t>
            </a:r>
          </a:p>
          <a:p>
            <a:pPr lvl="1"/>
            <a:endParaRPr lang="en-US" dirty="0" smtClean="0">
              <a:solidFill>
                <a:srgbClr val="000000"/>
              </a:solidFill>
              <a:cs typeface="Lucida Handwriting"/>
            </a:endParaRPr>
          </a:p>
          <a:p>
            <a:r>
              <a:rPr lang="en-US" dirty="0" smtClean="0"/>
              <a:t>Figure of Merit 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M 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= </a:t>
            </a:r>
            <a:r>
              <a:rPr lang="en-US" dirty="0" err="1" smtClean="0">
                <a:solidFill>
                  <a:srgbClr val="98078C"/>
                </a:solidFill>
                <a:cs typeface="Apple Chancery"/>
              </a:rPr>
              <a:t>V</a:t>
            </a:r>
            <a:r>
              <a:rPr lang="en-US" baseline="-25000" dirty="0" err="1" smtClean="0">
                <a:solidFill>
                  <a:srgbClr val="98078C"/>
                </a:solidFill>
                <a:cs typeface="Apple Chancery"/>
              </a:rPr>
              <a:t>det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/</a:t>
            </a:r>
            <a:r>
              <a:rPr lang="en-US" dirty="0" err="1" smtClean="0">
                <a:solidFill>
                  <a:srgbClr val="98078C"/>
                </a:solidFill>
                <a:cs typeface="Apple Chancery"/>
              </a:rPr>
              <a:t>V</a:t>
            </a:r>
            <a:r>
              <a:rPr lang="en-US" baseline="-25000" dirty="0" err="1" smtClean="0">
                <a:solidFill>
                  <a:srgbClr val="98078C"/>
                </a:solidFill>
                <a:cs typeface="Apple Chancery"/>
              </a:rPr>
              <a:t>track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 </a:t>
            </a:r>
            <a:r>
              <a:rPr lang="en-US" b="1" dirty="0" smtClean="0">
                <a:solidFill>
                  <a:srgbClr val="98078C"/>
                </a:solidFill>
                <a:cs typeface="Apple Chancery"/>
              </a:rPr>
              <a:t>= 10</a:t>
            </a:r>
            <a:r>
              <a:rPr lang="en-US" b="1" baseline="30000" dirty="0" smtClean="0">
                <a:solidFill>
                  <a:srgbClr val="98078C"/>
                </a:solidFill>
                <a:cs typeface="Apple Chancery"/>
              </a:rPr>
              <a:t>17</a:t>
            </a:r>
            <a:r>
              <a:rPr lang="en-US" dirty="0" smtClean="0">
                <a:cs typeface="Apple Chancery"/>
              </a:rPr>
              <a:t> per m</a:t>
            </a:r>
            <a:r>
              <a:rPr lang="en-US" baseline="30000" dirty="0" smtClean="0">
                <a:cs typeface="Apple Chancery"/>
              </a:rPr>
              <a:t>3</a:t>
            </a:r>
          </a:p>
          <a:p>
            <a:r>
              <a:rPr lang="en-US" dirty="0" smtClean="0">
                <a:solidFill>
                  <a:srgbClr val="98078C"/>
                </a:solidFill>
                <a:cs typeface="Apple Chancery"/>
              </a:rPr>
              <a:t>For </a:t>
            </a:r>
            <a:r>
              <a:rPr lang="en-US" dirty="0">
                <a:solidFill>
                  <a:srgbClr val="98078C"/>
                </a:solidFill>
                <a:cs typeface="Apple Chancery"/>
              </a:rPr>
              <a:t>low density TPC 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approach: 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M </a:t>
            </a:r>
            <a:r>
              <a:rPr lang="en-US" dirty="0" smtClean="0">
                <a:solidFill>
                  <a:srgbClr val="98078C"/>
                </a:solidFill>
                <a:cs typeface="Apple Chancery"/>
              </a:rPr>
              <a:t>= 10</a:t>
            </a:r>
            <a:r>
              <a:rPr lang="en-US" baseline="30000" dirty="0" smtClean="0">
                <a:solidFill>
                  <a:srgbClr val="98078C"/>
                </a:solidFill>
                <a:cs typeface="Apple Chancery"/>
              </a:rPr>
              <a:t>8</a:t>
            </a:r>
            <a:endParaRPr lang="en-US" dirty="0" smtClean="0">
              <a:cs typeface="Apple Chancery"/>
            </a:endParaRPr>
          </a:p>
          <a:p>
            <a:r>
              <a:rPr lang="en-US" dirty="0" smtClean="0">
                <a:cs typeface="Apple Chancery"/>
              </a:rPr>
              <a:t>CR  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M </a:t>
            </a:r>
            <a:r>
              <a:rPr lang="en-US" dirty="0" smtClean="0">
                <a:cs typeface="Apple Chancery"/>
              </a:rPr>
              <a:t>is</a:t>
            </a:r>
            <a:r>
              <a:rPr lang="en-US" b="1" dirty="0" smtClean="0">
                <a:solidFill>
                  <a:srgbClr val="98078C"/>
                </a:solidFill>
                <a:latin typeface="Apple Chancery"/>
                <a:cs typeface="Apple Chancery"/>
              </a:rPr>
              <a:t> </a:t>
            </a:r>
            <a:r>
              <a:rPr lang="en-US" dirty="0" smtClean="0">
                <a:cs typeface="Apple Chancery"/>
              </a:rPr>
              <a:t>better than low-density TPC by </a:t>
            </a:r>
            <a:r>
              <a:rPr lang="en-US" dirty="0" smtClean="0">
                <a:cs typeface="Apple Chancery"/>
              </a:rPr>
              <a:t>~10</a:t>
            </a:r>
            <a:r>
              <a:rPr lang="en-US" baseline="30000" dirty="0" smtClean="0">
                <a:cs typeface="Apple Chancery"/>
              </a:rPr>
              <a:t>9</a:t>
            </a:r>
            <a:endParaRPr lang="en-US" dirty="0" smtClean="0">
              <a:cs typeface="Apple Chancery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49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9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914400"/>
            <a:ext cx="7200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50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600E1"/>
                </a:solidFill>
              </a:rPr>
              <a:t>How to maximize a CR signal…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Tracks are short… </a:t>
            </a:r>
            <a:r>
              <a:rPr lang="en-US" i="1" dirty="0">
                <a:solidFill>
                  <a:srgbClr val="0000FF"/>
                </a:solidFill>
              </a:rPr>
              <a:t>don’t let electrons escape</a:t>
            </a:r>
            <a:r>
              <a:rPr lang="en-US" dirty="0" smtClean="0"/>
              <a:t>!</a:t>
            </a:r>
          </a:p>
          <a:p>
            <a:r>
              <a:rPr lang="en-US" dirty="0" smtClean="0"/>
              <a:t>Signals are small…  </a:t>
            </a:r>
            <a:r>
              <a:rPr lang="en-US" i="1" dirty="0" smtClean="0">
                <a:solidFill>
                  <a:srgbClr val="0000FF"/>
                </a:solidFill>
              </a:rPr>
              <a:t>don’t waste them!</a:t>
            </a:r>
          </a:p>
          <a:p>
            <a:r>
              <a:rPr lang="en-US" dirty="0" smtClean="0"/>
              <a:t>A lot of energy goes into primary excitations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xcitations contribute </a:t>
            </a:r>
            <a:r>
              <a:rPr lang="en-US" dirty="0" smtClean="0">
                <a:solidFill>
                  <a:srgbClr val="FF0000"/>
                </a:solidFill>
              </a:rPr>
              <a:t>nothing</a:t>
            </a:r>
            <a:r>
              <a:rPr lang="en-US" dirty="0" smtClean="0"/>
              <a:t> to directionality!</a:t>
            </a:r>
          </a:p>
          <a:p>
            <a:pPr lvl="1"/>
            <a:r>
              <a:rPr lang="en-US" dirty="0" smtClean="0"/>
              <a:t>Use the </a:t>
            </a:r>
            <a:r>
              <a:rPr lang="en-US" dirty="0" smtClean="0">
                <a:solidFill>
                  <a:srgbClr val="0000FF"/>
                </a:solidFill>
              </a:rPr>
              <a:t>Penning effect</a:t>
            </a:r>
            <a:r>
              <a:rPr lang="en-US" dirty="0" smtClean="0"/>
              <a:t>: convert excitations to ionization, which can contribute to a CR signal!</a:t>
            </a:r>
          </a:p>
          <a:p>
            <a:r>
              <a:rPr lang="en-US" dirty="0" smtClean="0"/>
              <a:t>Use the same molecule to cool the electrons</a:t>
            </a:r>
          </a:p>
          <a:p>
            <a:pPr lvl="1"/>
            <a:r>
              <a:rPr lang="en-US" dirty="0" smtClean="0"/>
              <a:t>Thermal electrons recombine more efficiently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0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600E1"/>
                </a:solidFill>
              </a:rPr>
              <a:t>How to maximize a CR </a:t>
            </a:r>
            <a:r>
              <a:rPr lang="en-US" dirty="0" smtClean="0">
                <a:solidFill>
                  <a:srgbClr val="9600E1"/>
                </a:solidFill>
              </a:rPr>
              <a:t>signal…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Maximize</a:t>
            </a:r>
            <a:r>
              <a:rPr lang="en-US" dirty="0" smtClean="0"/>
              <a:t> your optical detection efficiency: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as detector will be big relative to liquid, solid </a:t>
            </a:r>
          </a:p>
          <a:p>
            <a:pPr lvl="2"/>
            <a:r>
              <a:rPr lang="en-US" dirty="0" smtClean="0"/>
              <a:t>can’t have PMTs everywhere – what to do?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solidFill>
                  <a:srgbClr val="9600E1"/>
                </a:solidFill>
              </a:rPr>
              <a:t>wavelength</a:t>
            </a:r>
            <a:r>
              <a:rPr lang="en-US" dirty="0">
                <a:solidFill>
                  <a:srgbClr val="9600E1"/>
                </a:solidFill>
              </a:rPr>
              <a:t>-shifting </a:t>
            </a:r>
            <a:r>
              <a:rPr lang="en-US" dirty="0" smtClean="0">
                <a:solidFill>
                  <a:srgbClr val="9600E1"/>
                </a:solidFill>
              </a:rPr>
              <a:t>plastic</a:t>
            </a:r>
            <a:r>
              <a:rPr lang="en-US" dirty="0" smtClean="0"/>
              <a:t>: </a:t>
            </a:r>
            <a:r>
              <a:rPr lang="en-US" dirty="0">
                <a:solidFill>
                  <a:srgbClr val="0000FF"/>
                </a:solidFill>
              </a:rPr>
              <a:t>100% </a:t>
            </a:r>
            <a:r>
              <a:rPr lang="en-US" dirty="0" smtClean="0">
                <a:solidFill>
                  <a:srgbClr val="0000FF"/>
                </a:solidFill>
              </a:rPr>
              <a:t>coverage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WLS plastic has </a:t>
            </a:r>
            <a:r>
              <a:rPr lang="en-US" dirty="0" smtClean="0">
                <a:solidFill>
                  <a:srgbClr val="0000FF"/>
                </a:solidFill>
              </a:rPr>
              <a:t>~0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efficiency at 173 </a:t>
            </a:r>
            <a:r>
              <a:rPr lang="en-US" dirty="0" smtClean="0">
                <a:solidFill>
                  <a:srgbClr val="0000FF"/>
                </a:solidFill>
              </a:rPr>
              <a:t>nm of xenon </a:t>
            </a:r>
          </a:p>
          <a:p>
            <a:pPr lvl="1"/>
            <a:r>
              <a:rPr lang="en-US" dirty="0" smtClean="0"/>
              <a:t>Make your CR signal optimally matched to wavelength-shifting plastic: </a:t>
            </a:r>
            <a:r>
              <a:rPr lang="en-US" dirty="0" smtClean="0">
                <a:solidFill>
                  <a:srgbClr val="0000FF"/>
                </a:solidFill>
              </a:rPr>
              <a:t>~300 nm optimum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Wavelength-shifting must happen in the gas!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sz="4400" dirty="0" smtClean="0">
                <a:solidFill>
                  <a:srgbClr val="9600E1"/>
                </a:solidFill>
                <a:latin typeface="+mj-lt"/>
              </a:rPr>
              <a:t>How to maximize a CR signal…</a:t>
            </a:r>
            <a:endParaRPr lang="en-US" sz="4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The presence of a Penning molecular additive in the gas automatically induces </a:t>
            </a:r>
            <a:r>
              <a:rPr lang="en-US" dirty="0" smtClean="0">
                <a:solidFill>
                  <a:srgbClr val="0000FF"/>
                </a:solidFill>
              </a:rPr>
              <a:t>charge exchange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All ions become Penning </a:t>
            </a:r>
            <a:r>
              <a:rPr lang="en-US" dirty="0" smtClean="0">
                <a:solidFill>
                  <a:srgbClr val="0000FF"/>
                </a:solidFill>
              </a:rPr>
              <a:t>Molecular </a:t>
            </a:r>
            <a:r>
              <a:rPr lang="en-US" dirty="0" smtClean="0">
                <a:solidFill>
                  <a:srgbClr val="0000FF"/>
                </a:solidFill>
              </a:rPr>
              <a:t>ions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All recombination occurs with molecular ions</a:t>
            </a:r>
          </a:p>
          <a:p>
            <a:pPr lvl="1"/>
            <a:r>
              <a:rPr lang="en-US" dirty="0" smtClean="0">
                <a:solidFill>
                  <a:srgbClr val="9600E1"/>
                </a:solidFill>
              </a:rPr>
              <a:t>Miracle needed</a:t>
            </a:r>
            <a:r>
              <a:rPr lang="en-US" dirty="0" smtClean="0"/>
              <a:t>: Penning molecule must display efficient UV fluorescence at ~300 nm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Providence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9600E1"/>
                </a:solidFill>
              </a:rPr>
              <a:t>trimethylamine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(TMA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Strong (indirect) evidence of Penning effect in xenon</a:t>
            </a:r>
            <a:endParaRPr lang="en-US" dirty="0"/>
          </a:p>
          <a:p>
            <a:pPr lvl="2"/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known to fluoresce very efficiently at ~300 </a:t>
            </a:r>
            <a:r>
              <a:rPr lang="en-US" dirty="0" smtClean="0"/>
              <a:t>nm !!</a:t>
            </a:r>
            <a:r>
              <a:rPr lang="en-US" dirty="0" smtClean="0"/>
              <a:t>!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Scenario </a:t>
            </a:r>
            <a:endParaRPr lang="en-US" sz="4000" dirty="0">
              <a:solidFill>
                <a:srgbClr val="9600E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Content Placeholder 6"/>
          <p:cNvSpPr>
            <a:spLocks noGrp="1"/>
          </p:cNvSpPr>
          <p:nvPr>
            <p:ph idx="1"/>
          </p:nvPr>
        </p:nvSpPr>
        <p:spPr>
          <a:solidFill>
            <a:schemeClr val="bg1">
              <a:alpha val="1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“S1” signal may display strong </a:t>
            </a:r>
            <a:r>
              <a:rPr lang="en-US" sz="2400" i="1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columnar recombination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 substantial effect for nuclear recoils (~100x minimum ionizing)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 negligible effect for electron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recoils (~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1x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minimum ionizing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his may provide a way to “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see”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WIMP directionality 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</a:rPr>
              <a:t>without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</a:rPr>
              <a:t>direct imaging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of nuclear recoil tracks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Density restriction on gas is moved to ~10 bars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X100 increase relative to low density TPC concept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Drift length restriction due to diffusion is removed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Simpler spatial detection requirements at anode plane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Larger monolithic detector possible, x10 – 100 volume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Several hundred kg active mass possible, if true!</a:t>
            </a:r>
          </a:p>
          <a:p>
            <a:pPr lvl="1"/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5529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5530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261448-B901-494C-9671-8A6B46D582E4}" type="slidenum">
              <a:rPr lang="en-US" sz="1400"/>
              <a:pPr/>
              <a:t>53</a:t>
            </a:fld>
            <a:endParaRPr 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 descr="n1000dm_pv_iso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4800"/>
            <a:ext cx="8382000" cy="594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00" y="1295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Size: </a:t>
            </a:r>
            <a:r>
              <a:rPr lang="en-US" dirty="0" smtClean="0"/>
              <a:t>2+ </a:t>
            </a:r>
            <a:r>
              <a:rPr lang="en-US" dirty="0" smtClean="0"/>
              <a:t>meter diameter</a:t>
            </a:r>
          </a:p>
          <a:p>
            <a:r>
              <a:rPr lang="en-US" dirty="0" smtClean="0"/>
              <a:t>2 x </a:t>
            </a:r>
            <a:r>
              <a:rPr lang="en-US" dirty="0" smtClean="0"/>
              <a:t>2.5 </a:t>
            </a:r>
            <a:r>
              <a:rPr lang="en-US" dirty="0" smtClean="0"/>
              <a:t>meter drift length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27432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E-field in opposing directions, a “head-tail” effect </a:t>
            </a:r>
            <a:r>
              <a:rPr lang="en-US" dirty="0"/>
              <a:t>might </a:t>
            </a:r>
            <a:r>
              <a:rPr lang="en-US" dirty="0" smtClean="0"/>
              <a:t>show 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1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4" name="Picture 3" descr="n1000dm_detail_iso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905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4" name="Picture 3" descr="n1000dm_full_iso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19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8288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Large, but maybe not too large…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9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5837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EE256-5AEE-A34B-8FCD-96A52A246CCE}" type="slidenum">
              <a:rPr lang="en-US" sz="1400"/>
              <a:pPr/>
              <a:t>57</a:t>
            </a:fld>
            <a:endParaRPr lang="en-US" sz="1400"/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304800" y="533400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OSPREY</a:t>
            </a:r>
            <a:r>
              <a:rPr lang="en-US" dirty="0"/>
              <a:t>:</a:t>
            </a:r>
            <a:r>
              <a:rPr lang="en-US" dirty="0" smtClean="0"/>
              <a:t> “</a:t>
            </a:r>
            <a:r>
              <a:rPr lang="en-US" i="1" dirty="0" smtClean="0"/>
              <a:t>Opportunities for Superior </a:t>
            </a:r>
            <a:r>
              <a:rPr lang="en-US" i="1" dirty="0"/>
              <a:t>P</a:t>
            </a:r>
            <a:r>
              <a:rPr lang="en-US" i="1" dirty="0" smtClean="0"/>
              <a:t>erformance in Rare </a:t>
            </a:r>
            <a:r>
              <a:rPr lang="en-US" i="1" dirty="0"/>
              <a:t>E</a:t>
            </a:r>
            <a:r>
              <a:rPr lang="en-US" i="1" dirty="0" smtClean="0"/>
              <a:t>vent Yields”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0668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S2/S1 responses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5791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“WIMP directionality”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5939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09C65A-173C-B94B-BCE1-8AEAEF29DD38}" type="slidenum">
              <a:rPr lang="en-US" sz="1400"/>
              <a:pPr/>
              <a:t>58</a:t>
            </a:fld>
            <a:endParaRPr lang="en-US" sz="140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9339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6172200" y="762000"/>
            <a:ext cx="2667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90"/>
                </a:solidFill>
              </a:rPr>
              <a:t>the “TEA-pot”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Basic responses measurements: </a:t>
            </a:r>
          </a:p>
          <a:p>
            <a:endParaRPr lang="en-US" dirty="0"/>
          </a:p>
          <a:p>
            <a:r>
              <a:rPr lang="en-US" dirty="0"/>
              <a:t>A parallel-plate ionization chamber with optical sensing, using 4 PMTs that look at the gap from the sides</a:t>
            </a:r>
          </a:p>
          <a:p>
            <a:endParaRPr lang="en-US" dirty="0"/>
          </a:p>
          <a:p>
            <a:r>
              <a:rPr lang="en-US" dirty="0"/>
              <a:t>We will measure both light and charge as functions of density, electric field, and fraction of  </a:t>
            </a:r>
            <a:r>
              <a:rPr lang="en-US" dirty="0" smtClean="0"/>
              <a:t>TMA</a:t>
            </a:r>
            <a:r>
              <a:rPr lang="en-US" dirty="0"/>
              <a:t>/</a:t>
            </a:r>
            <a:r>
              <a:rPr lang="en-US" dirty="0" smtClean="0"/>
              <a:t>TEA</a:t>
            </a:r>
            <a:r>
              <a:rPr lang="en-US" dirty="0"/>
              <a:t>,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4" name="Picture 3" descr="DSCN0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696200" cy="5638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05800" cy="1143000"/>
          </a:xfrm>
        </p:spPr>
        <p:txBody>
          <a:bodyPr/>
          <a:lstStyle/>
          <a:p>
            <a:r>
              <a:rPr lang="en-US" sz="3600"/>
              <a:t>How to search for neutrino-less decay:</a:t>
            </a:r>
            <a:endParaRPr lang="en-US" sz="4000"/>
          </a:p>
        </p:txBody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>
                <a:solidFill>
                  <a:srgbClr val="800CFF"/>
                </a:solidFill>
              </a:rPr>
              <a:t>Measure the spectrum of the electrons</a:t>
            </a:r>
          </a:p>
          <a:p>
            <a:endParaRPr lang="en-US"/>
          </a:p>
        </p:txBody>
      </p:sp>
      <p:pic>
        <p:nvPicPr>
          <p:cNvPr id="5427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7000"/>
            <a:ext cx="7451725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6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Perspective </a:t>
            </a:r>
            <a:endParaRPr lang="en-US" dirty="0">
              <a:solidFill>
                <a:srgbClr val="9600E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600E1"/>
                </a:solidFill>
                <a:cs typeface="Apple Chancery"/>
              </a:rPr>
              <a:t>Is this a true story</a:t>
            </a:r>
            <a:r>
              <a:rPr lang="en-US" dirty="0">
                <a:cs typeface="Apple Chancery"/>
              </a:rPr>
              <a:t>, or a </a:t>
            </a:r>
            <a:r>
              <a:rPr lang="en-US" dirty="0">
                <a:solidFill>
                  <a:srgbClr val="0000FF"/>
                </a:solidFill>
                <a:cs typeface="Apple Chancery"/>
              </a:rPr>
              <a:t>fairy tale</a:t>
            </a:r>
            <a:r>
              <a:rPr lang="en-US" dirty="0" smtClean="0">
                <a:cs typeface="Apple Chancery"/>
              </a:rPr>
              <a:t>?</a:t>
            </a:r>
          </a:p>
          <a:p>
            <a:pPr lvl="1"/>
            <a:r>
              <a:rPr lang="en-US" dirty="0" smtClean="0">
                <a:cs typeface="Apple Chancery"/>
              </a:rPr>
              <a:t>At least, serves as imagination stretcher…</a:t>
            </a:r>
          </a:p>
          <a:p>
            <a:r>
              <a:rPr lang="en-US" dirty="0" smtClean="0">
                <a:cs typeface="Apple Chancery"/>
              </a:rPr>
              <a:t>Plausible at each step, but </a:t>
            </a:r>
            <a:r>
              <a:rPr lang="en-US" dirty="0" smtClean="0">
                <a:solidFill>
                  <a:srgbClr val="FF0000"/>
                </a:solidFill>
                <a:cs typeface="Apple Chancery"/>
              </a:rPr>
              <a:t>unknowns</a:t>
            </a:r>
            <a:r>
              <a:rPr lang="en-US" dirty="0" smtClean="0">
                <a:cs typeface="Apple Chancery"/>
              </a:rPr>
              <a:t> exist:</a:t>
            </a:r>
          </a:p>
          <a:p>
            <a:pPr lvl="1"/>
            <a:r>
              <a:rPr lang="en-US" dirty="0" smtClean="0">
                <a:cs typeface="Apple Chancery"/>
              </a:rPr>
              <a:t>Penning efficiency of TMA?</a:t>
            </a:r>
          </a:p>
          <a:p>
            <a:pPr lvl="1"/>
            <a:r>
              <a:rPr lang="en-US" dirty="0" smtClean="0">
                <a:cs typeface="Apple Chancery"/>
              </a:rPr>
              <a:t>Fluorescence efficiency of TMA in recombination?</a:t>
            </a:r>
          </a:p>
          <a:p>
            <a:pPr lvl="1"/>
            <a:r>
              <a:rPr lang="en-US" dirty="0" smtClean="0">
                <a:cs typeface="Apple Chancery"/>
              </a:rPr>
              <a:t>Rate of ionic charge </a:t>
            </a:r>
            <a:r>
              <a:rPr lang="en-US" dirty="0" smtClean="0">
                <a:cs typeface="Apple Chancery"/>
              </a:rPr>
              <a:t>exchange fast enough?</a:t>
            </a:r>
            <a:endParaRPr lang="en-US" dirty="0" smtClean="0">
              <a:cs typeface="Apple Chancery"/>
            </a:endParaRPr>
          </a:p>
          <a:p>
            <a:pPr lvl="1"/>
            <a:r>
              <a:rPr lang="en-US" dirty="0" smtClean="0">
                <a:cs typeface="Apple Chancery"/>
              </a:rPr>
              <a:t>Cooling rate of electrons after ionization?</a:t>
            </a:r>
          </a:p>
          <a:p>
            <a:r>
              <a:rPr lang="en-US" dirty="0" smtClean="0">
                <a:solidFill>
                  <a:srgbClr val="0000FF"/>
                </a:solidFill>
                <a:cs typeface="Apple Chancery"/>
              </a:rPr>
              <a:t>Simulation and experimental effort starting…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Perspective –</a:t>
            </a:r>
            <a:endParaRPr lang="en-US" sz="1600" dirty="0">
              <a:solidFill>
                <a:srgbClr val="9600E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Gas phase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offers superb energy resolution, event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visualization,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and flexibility in operation</a:t>
            </a:r>
          </a:p>
          <a:p>
            <a:pPr lvl="2" eaLnBrk="1" hangingPunct="1"/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EL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gain stage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is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a key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element for near-intrinsic energy resolution for 0ν-ββ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search and low energy signals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Small energy partition fluctuations imply </a:t>
            </a:r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superb S2/</a:t>
            </a:r>
            <a:r>
              <a:rPr lang="en-US" sz="2400" dirty="0" smtClean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S1 discrimination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between electron and nuclear recoils </a:t>
            </a:r>
          </a:p>
          <a:p>
            <a:pPr marL="0" indent="0" eaLnBrk="1" hangingPunct="1"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Directionality signal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WIMP search at 100’s of kg in monolithic detector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may exceed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current reach by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&gt;1000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 eaLnBrk="1" hangingPunct="1">
              <a:buFontTx/>
              <a:buNone/>
            </a:pPr>
            <a:endParaRPr lang="en-US" sz="2400" dirty="0">
              <a:latin typeface="Arial" charset="0"/>
              <a:ea typeface="ＭＳ Ｐゴシック" charset="0"/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C9F744-9D33-1349-BFFB-2B76103A0C94}" type="slidenum">
              <a:rPr lang="en-US" sz="1400"/>
              <a:pPr/>
              <a:t>61</a:t>
            </a:fld>
            <a:endParaRPr lang="en-US" sz="1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245622-0022-2F4F-AD23-42F920C76373}" type="slidenum">
              <a:rPr lang="en-US" sz="1400"/>
              <a:pPr/>
              <a:t>62</a:t>
            </a:fld>
            <a:endParaRPr lang="en-US" sz="1400"/>
          </a:p>
        </p:txBody>
      </p:sp>
      <p:sp>
        <p:nvSpPr>
          <p:cNvPr id="64515" name="WordArt 4"/>
          <p:cNvSpPr>
            <a:spLocks noChangeArrowheads="1" noChangeShapeType="1" noTextEdit="1"/>
          </p:cNvSpPr>
          <p:nvPr/>
        </p:nvSpPr>
        <p:spPr bwMode="auto">
          <a:xfrm>
            <a:off x="3625850" y="2800350"/>
            <a:ext cx="1892300" cy="1257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r-T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/>
                  </a:outerShdw>
                </a:effectLst>
                <a:latin typeface="Impact"/>
                <a:ea typeface="Impact"/>
                <a:cs typeface="Impact"/>
              </a:rPr>
              <a:t>Thank you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73517"/>
            <a:ext cx="4114800" cy="39109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747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7DD104-4435-3A4D-81A2-BECF2D9DD6FE}" type="slidenum">
              <a:rPr lang="en-US" sz="1400"/>
              <a:pPr/>
              <a:t>64</a:t>
            </a:fld>
            <a:endParaRPr lang="en-US" sz="1400"/>
          </a:p>
        </p:txBody>
      </p:sp>
      <p:pic>
        <p:nvPicPr>
          <p:cNvPr id="747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50280-28D4-474E-AF4C-04B631763104}" type="slidenum">
              <a:rPr lang="en-US"/>
              <a:pPr/>
              <a:t>65</a:t>
            </a:fld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"/>
            <a:ext cx="60960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304800" y="373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1800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304800" y="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800"/>
              <a:t>Electroluminescence  in 4.5 bar of Xenon</a:t>
            </a:r>
          </a:p>
        </p:txBody>
      </p:sp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41713"/>
            <a:ext cx="3935413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5257800" y="3886200"/>
            <a:ext cx="3259138" cy="1739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dirty="0"/>
              <a:t>2.2% FWHM resolution corresponds to </a:t>
            </a:r>
          </a:p>
          <a:p>
            <a:pPr algn="ctr" eaLnBrk="1" hangingPunct="1"/>
            <a:r>
              <a:rPr lang="en-US" sz="1800" dirty="0">
                <a:solidFill>
                  <a:srgbClr val="CC180C"/>
                </a:solidFill>
                <a:sym typeface="Symbol" charset="0"/>
              </a:rPr>
              <a:t>E/E =</a:t>
            </a:r>
            <a:r>
              <a:rPr lang="en-US" sz="1800" dirty="0">
                <a:solidFill>
                  <a:srgbClr val="CC180C"/>
                </a:solidFill>
              </a:rPr>
              <a:t> 5 x 10</a:t>
            </a:r>
            <a:r>
              <a:rPr lang="en-US" sz="1800" baseline="30000" dirty="0">
                <a:solidFill>
                  <a:srgbClr val="CC180C"/>
                </a:solidFill>
              </a:rPr>
              <a:t>-3</a:t>
            </a:r>
            <a:r>
              <a:rPr lang="en-US" sz="1800" dirty="0">
                <a:solidFill>
                  <a:srgbClr val="CC180C"/>
                </a:solidFill>
              </a:rPr>
              <a:t> FWHM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-- if naively extrapolated to</a:t>
            </a:r>
            <a:br>
              <a:rPr lang="en-US" sz="1800" dirty="0"/>
            </a:br>
            <a:r>
              <a:rPr lang="en-US" sz="1800" dirty="0" err="1"/>
              <a:t>Q</a:t>
            </a:r>
            <a:r>
              <a:rPr lang="en-US" sz="1800" baseline="-25000" dirty="0" err="1">
                <a:latin typeface="Symbol" charset="0"/>
              </a:rPr>
              <a:t>bb</a:t>
            </a:r>
            <a:r>
              <a:rPr lang="en-US" sz="1800" dirty="0"/>
              <a:t> of 2.5 MeV</a:t>
            </a:r>
          </a:p>
        </p:txBody>
      </p:sp>
      <p:sp>
        <p:nvSpPr>
          <p:cNvPr id="148487" name="Line 7"/>
          <p:cNvSpPr>
            <a:spLocks noChangeShapeType="1"/>
          </p:cNvSpPr>
          <p:nvPr/>
        </p:nvSpPr>
        <p:spPr bwMode="auto">
          <a:xfrm flipH="1">
            <a:off x="4648200" y="4191000"/>
            <a:ext cx="990600" cy="685800"/>
          </a:xfrm>
          <a:prstGeom prst="line">
            <a:avLst/>
          </a:prstGeom>
          <a:noFill/>
          <a:ln w="28575">
            <a:solidFill>
              <a:srgbClr val="CC180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6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91EA-6C50-5B4C-BDAE-34192B4D6659}" type="slidenum">
              <a:rPr lang="en-US"/>
              <a:pPr/>
              <a:t>66</a:t>
            </a:fld>
            <a:endParaRPr lang="en-US"/>
          </a:p>
        </p:txBody>
      </p:sp>
      <p:pic>
        <p:nvPicPr>
          <p:cNvPr id="150530" name="Picture 2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4102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632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800080"/>
                </a:solidFill>
              </a:rPr>
              <a:t>Beppo-SAX satellite: a HPXe TPC in space!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4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4" name="Picture 3" descr="hpxe_nim_drift_dependence_10atm_res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800"/>
            <a:ext cx="8839200" cy="5994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3581400"/>
            <a:ext cx="2236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Data: NEXT-DBM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33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Picture 4" descr="hpxe_nim_el_dependence_yieldover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1800"/>
            <a:ext cx="8839200" cy="5994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7800" y="4495800"/>
            <a:ext cx="2236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Data: NEXT-DBM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40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4" name="Picture 3" descr="hpxed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8580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39624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600E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Superb electron-nuclear recoil discrimination!</a:t>
            </a:r>
          </a:p>
          <a:p>
            <a:pPr marL="342900" indent="-342900">
              <a:buFont typeface="Wingdings" charset="0"/>
              <a:buChar char="à"/>
            </a:pPr>
            <a:endParaRPr lang="en-US" dirty="0">
              <a:solidFill>
                <a:srgbClr val="9600E1"/>
              </a:solidFill>
              <a:sym typeface="Wingdings"/>
            </a:endParaRPr>
          </a:p>
          <a:p>
            <a:r>
              <a:rPr lang="en-US" dirty="0" smtClean="0">
                <a:solidFill>
                  <a:srgbClr val="9600E1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olidFill>
                  <a:srgbClr val="9600E1"/>
                </a:solidFill>
                <a:sym typeface="Wingdings"/>
              </a:rPr>
              <a:t>Efficient use of active mass – no brutal cuts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Gaussian behavior persists </a:t>
            </a:r>
            <a:r>
              <a:rPr lang="en-US" b="1" dirty="0"/>
              <a:t>at x10 </a:t>
            </a:r>
            <a:r>
              <a:rPr lang="en-US" b="1" dirty="0" smtClean="0"/>
              <a:t>number </a:t>
            </a:r>
            <a:r>
              <a:rPr lang="en-US" b="1" dirty="0"/>
              <a:t>of events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Xenon Gas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b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resolution in Xenon depends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density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022D3-6BC3-D54C-B8C6-38056E8474D2}" type="slidenum">
              <a:rPr lang="en-US" sz="1400"/>
              <a:pPr/>
              <a:t>7</a:t>
            </a:fld>
            <a:endParaRPr lang="en-US" sz="1400" dirty="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H="1" flipV="1">
            <a:off x="6172200" y="22860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1981200"/>
            <a:ext cx="3048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600200" cy="44012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 Unfolded resolution: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  <a:sym typeface="Symbol" charset="0"/>
              </a:rPr>
              <a:t>E/E ~0.6% </a:t>
            </a:r>
            <a:r>
              <a:rPr lang="en-US" dirty="0" smtClean="0">
                <a:latin typeface="Calibri" charset="0"/>
                <a:sym typeface="Symbol" charset="0"/>
              </a:rPr>
              <a:t>FWHM</a:t>
            </a: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  <a:sym typeface="Symbol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4953000"/>
            <a:ext cx="731361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b="1" dirty="0" smtClean="0">
                <a:solidFill>
                  <a:srgbClr val="7011FF"/>
                </a:solidFill>
                <a:latin typeface="Calibri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Calibri" charset="0"/>
                <a:sym typeface="Symbol" charset="0"/>
              </a:rPr>
              <a:t>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 &lt;0.55 g/cm</a:t>
            </a:r>
            <a:r>
              <a:rPr lang="en-US" b="1" baseline="30000" dirty="0">
                <a:solidFill>
                  <a:srgbClr val="7011FF"/>
                </a:solidFill>
                <a:latin typeface="Calibri" charset="0"/>
                <a:sym typeface="Symbol" charset="0"/>
              </a:rPr>
              <a:t>3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, </a:t>
            </a:r>
            <a:r>
              <a:rPr 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energy 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resolution from ionization  is </a:t>
            </a:r>
            <a:r>
              <a:rPr lang="ja-JP" alt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 b="1" dirty="0">
                <a:solidFill>
                  <a:srgbClr val="7011FF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”</a:t>
            </a:r>
            <a:endParaRPr lang="en-US" altLang="ja-JP" b="1" dirty="0" smtClean="0">
              <a:solidFill>
                <a:srgbClr val="7011FF"/>
              </a:solidFill>
              <a:latin typeface="Calibri" charset="0"/>
              <a:sym typeface="Symbol" charset="0"/>
            </a:endParaRPr>
          </a:p>
          <a:p>
            <a:endParaRPr lang="en-US" dirty="0">
              <a:solidFill>
                <a:srgbClr val="800000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228600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signal only!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143000"/>
            <a:ext cx="1828800" cy="40934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Very large fluctuations between light/charge!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~ 20  !!</a:t>
            </a: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63" y="1246384"/>
            <a:ext cx="3997324" cy="497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3" y="1246384"/>
            <a:ext cx="4093450" cy="497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9263" y="1246384"/>
            <a:ext cx="4233502" cy="497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5094" y="291985"/>
            <a:ext cx="3129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98078C"/>
                </a:solidFill>
              </a:rPr>
              <a:t>D</a:t>
            </a:r>
            <a:r>
              <a:rPr lang="en-US" sz="4000" baseline="30000" dirty="0" smtClean="0">
                <a:solidFill>
                  <a:srgbClr val="98078C"/>
                </a:solidFill>
              </a:rPr>
              <a:t>3</a:t>
            </a:r>
            <a:r>
              <a:rPr lang="en-US" sz="4000" dirty="0" smtClean="0">
                <a:solidFill>
                  <a:srgbClr val="98078C"/>
                </a:solidFill>
              </a:rPr>
              <a:t> Concept</a:t>
            </a:r>
            <a:endParaRPr lang="en-US" sz="4000" dirty="0">
              <a:solidFill>
                <a:srgbClr val="98078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442" y="291985"/>
            <a:ext cx="42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98078C"/>
                </a:solidFill>
              </a:rPr>
              <a:t>Focusing idea</a:t>
            </a:r>
            <a:endParaRPr lang="en-US" sz="4000" dirty="0">
              <a:solidFill>
                <a:srgbClr val="98078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6897" y="2524465"/>
            <a:ext cx="1385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8078C"/>
                </a:solidFill>
              </a:rPr>
              <a:t>Are diffusion effects benign?</a:t>
            </a:r>
            <a:endParaRPr lang="en-US" sz="2400" dirty="0">
              <a:solidFill>
                <a:srgbClr val="98078C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72" y="195757"/>
            <a:ext cx="8306828" cy="64831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 – Directional Dark Matter Detector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79972" y="996799"/>
            <a:ext cx="379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Started = </a:t>
            </a:r>
            <a:r>
              <a:rPr lang="en-US" dirty="0" smtClean="0"/>
              <a:t>2008, US, LBNL + </a:t>
            </a:r>
            <a:r>
              <a:rPr lang="en-US" dirty="0" smtClean="0">
                <a:sym typeface="Wingdings"/>
              </a:rPr>
              <a:t>Hawaii</a:t>
            </a:r>
            <a:endParaRPr lang="en-US" dirty="0"/>
          </a:p>
          <a:p>
            <a:pPr marL="230188" indent="-230188"/>
            <a:r>
              <a:rPr lang="en-US" dirty="0" smtClean="0"/>
              <a:t>Current </a:t>
            </a:r>
            <a:r>
              <a:rPr lang="en-US" dirty="0"/>
              <a:t>operating detector = </a:t>
            </a:r>
            <a:r>
              <a:rPr lang="en-US" dirty="0" smtClean="0"/>
              <a:t>D</a:t>
            </a:r>
            <a:r>
              <a:rPr lang="en-US" baseline="30000" dirty="0" smtClean="0"/>
              <a:t>3</a:t>
            </a:r>
            <a:r>
              <a:rPr lang="en-US" dirty="0" smtClean="0"/>
              <a:t> micro prototype</a:t>
            </a:r>
            <a:endParaRPr lang="en-US" dirty="0"/>
          </a:p>
          <a:p>
            <a:pPr marL="230188" indent="-230188"/>
            <a:r>
              <a:rPr lang="en-US" dirty="0"/>
              <a:t>Technology = </a:t>
            </a:r>
            <a:r>
              <a:rPr lang="en-US" dirty="0" smtClean="0"/>
              <a:t>TPC </a:t>
            </a:r>
            <a:r>
              <a:rPr lang="en-US" dirty="0"/>
              <a:t>with </a:t>
            </a:r>
            <a:r>
              <a:rPr lang="en-US" dirty="0" smtClean="0"/>
              <a:t>GEMs + </a:t>
            </a:r>
            <a:r>
              <a:rPr lang="en-US" dirty="0"/>
              <a:t>ATLAS FE-I3 pixel chip and ATLAS pixel readout </a:t>
            </a:r>
            <a:r>
              <a:rPr lang="en-US" dirty="0" smtClean="0"/>
              <a:t>electronics.</a:t>
            </a:r>
          </a:p>
          <a:p>
            <a:pPr marL="230188" indent="-230188"/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719577" y="3567102"/>
            <a:ext cx="3554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/>
              <a:t>xyz resolution = 0.05 mm, 0.4 mm, ~0.15 mm &amp; absolute in </a:t>
            </a:r>
            <a:r>
              <a:rPr lang="en-US" dirty="0" err="1"/>
              <a:t>xy</a:t>
            </a:r>
            <a:endParaRPr lang="en-US" dirty="0"/>
          </a:p>
          <a:p>
            <a:pPr marL="230188" indent="-230188"/>
            <a:r>
              <a:rPr lang="en-US" dirty="0" smtClean="0"/>
              <a:t>Target </a:t>
            </a:r>
            <a:r>
              <a:rPr lang="en-US" dirty="0"/>
              <a:t>= CF</a:t>
            </a:r>
            <a:r>
              <a:rPr lang="en-US" baseline="-25000" dirty="0"/>
              <a:t>4</a:t>
            </a:r>
            <a:r>
              <a:rPr lang="en-US" dirty="0"/>
              <a:t> ? CS</a:t>
            </a:r>
            <a:r>
              <a:rPr lang="en-US" baseline="-25000" dirty="0"/>
              <a:t>2</a:t>
            </a:r>
            <a:r>
              <a:rPr lang="en-US" dirty="0"/>
              <a:t> ?</a:t>
            </a:r>
          </a:p>
          <a:p>
            <a:pPr marL="230188" indent="-230188"/>
            <a:r>
              <a:rPr lang="en-US" dirty="0" smtClean="0"/>
              <a:t>Fiducial volume </a:t>
            </a:r>
            <a:r>
              <a:rPr lang="en-US" dirty="0"/>
              <a:t>= </a:t>
            </a:r>
            <a:r>
              <a:rPr lang="en-US" dirty="0" smtClean="0"/>
              <a:t>3 liters</a:t>
            </a:r>
            <a:endParaRPr lang="en-US" baseline="30000" dirty="0" smtClean="0"/>
          </a:p>
          <a:p>
            <a:pPr marL="230188" indent="-230188"/>
            <a:r>
              <a:rPr lang="en-US" dirty="0" smtClean="0"/>
              <a:t>Limit setting threshold = </a:t>
            </a:r>
            <a:r>
              <a:rPr lang="en-US" dirty="0"/>
              <a:t>?</a:t>
            </a:r>
            <a:endParaRPr lang="en-US" dirty="0" smtClean="0"/>
          </a:p>
        </p:txBody>
      </p:sp>
      <p:pic>
        <p:nvPicPr>
          <p:cNvPr id="4" name="Picture 3" descr="D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78" y="996798"/>
            <a:ext cx="4690198" cy="2237455"/>
          </a:xfrm>
          <a:prstGeom prst="rect">
            <a:avLst/>
          </a:prstGeom>
        </p:spPr>
      </p:pic>
      <p:pic>
        <p:nvPicPr>
          <p:cNvPr id="5" name="Picture 4" descr="D3 Insid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" y="3557772"/>
            <a:ext cx="4002526" cy="2741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981" y="5697476"/>
            <a:ext cx="225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Acknowledgment: </a:t>
            </a:r>
          </a:p>
          <a:p>
            <a:r>
              <a:rPr lang="en-US" dirty="0" smtClean="0"/>
              <a:t>Sven </a:t>
            </a:r>
            <a:r>
              <a:rPr lang="en-US" dirty="0" err="1" smtClean="0"/>
              <a:t>Vahsen</a:t>
            </a:r>
            <a:r>
              <a:rPr lang="en-US" dirty="0" smtClean="0"/>
              <a:t> UH, 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Kadyk</a:t>
            </a:r>
            <a:r>
              <a:rPr lang="en-US" dirty="0" smtClean="0"/>
              <a:t> LBNL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872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4714" y="424798"/>
            <a:ext cx="2862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8078C"/>
                </a:solidFill>
              </a:rPr>
              <a:t>DMTPC Concept</a:t>
            </a:r>
          </a:p>
          <a:p>
            <a:endParaRPr lang="en-US" dirty="0" smtClean="0"/>
          </a:p>
          <a:p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 is a fast, low diffusion gas, which scintillates in IR –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6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72" y="195757"/>
            <a:ext cx="8306828" cy="64831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DM-TPC – Dark Matter TPC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838200"/>
            <a:ext cx="37927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1800" dirty="0"/>
              <a:t>Started = </a:t>
            </a:r>
            <a:r>
              <a:rPr lang="en-US" sz="1800" dirty="0" smtClean="0"/>
              <a:t>2007, US</a:t>
            </a:r>
            <a:endParaRPr lang="en-US" sz="1800" dirty="0"/>
          </a:p>
          <a:p>
            <a:pPr marL="230188" indent="-230188"/>
            <a:r>
              <a:rPr lang="en-US" sz="1800" dirty="0"/>
              <a:t>Underground </a:t>
            </a:r>
            <a:r>
              <a:rPr lang="en-US" sz="1800" dirty="0" smtClean="0"/>
              <a:t>in WIPP, USA  in 2011</a:t>
            </a:r>
            <a:endParaRPr lang="en-US" sz="1800" dirty="0"/>
          </a:p>
          <a:p>
            <a:pPr marL="230188" indent="-230188"/>
            <a:r>
              <a:rPr lang="en-US" sz="1800" dirty="0"/>
              <a:t>Current operating detector = </a:t>
            </a:r>
            <a:r>
              <a:rPr lang="en-US" sz="1800" dirty="0" smtClean="0"/>
              <a:t>DMTPC 10 liter</a:t>
            </a:r>
            <a:endParaRPr lang="en-US" sz="1800" dirty="0"/>
          </a:p>
          <a:p>
            <a:pPr marL="230188" indent="-230188"/>
            <a:r>
              <a:rPr lang="en-US" sz="1800" dirty="0"/>
              <a:t>Technology = </a:t>
            </a:r>
            <a:r>
              <a:rPr lang="en-US" sz="1800" dirty="0" smtClean="0"/>
              <a:t>TPC </a:t>
            </a:r>
            <a:r>
              <a:rPr lang="en-US" sz="1800" dirty="0"/>
              <a:t>with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+ light and charge readout</a:t>
            </a:r>
          </a:p>
          <a:p>
            <a:pPr marL="230188" indent="-230188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4711752" y="4370847"/>
            <a:ext cx="35547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1800" dirty="0"/>
              <a:t>xyz resolution = 0.256 mm &amp; absolute in </a:t>
            </a:r>
            <a:r>
              <a:rPr lang="en-US" sz="1800" dirty="0" err="1"/>
              <a:t>xy</a:t>
            </a:r>
            <a:r>
              <a:rPr lang="en-US" sz="1800" dirty="0"/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D</a:t>
            </a:r>
            <a:r>
              <a:rPr lang="en-US" sz="1800" dirty="0" err="1"/>
              <a:t>z</a:t>
            </a:r>
            <a:r>
              <a:rPr lang="en-US" sz="1800" dirty="0"/>
              <a:t> coming</a:t>
            </a:r>
          </a:p>
          <a:p>
            <a:pPr marL="230188" indent="-230188"/>
            <a:r>
              <a:rPr lang="en-US" sz="1800" dirty="0" smtClean="0"/>
              <a:t>Target </a:t>
            </a:r>
            <a:r>
              <a:rPr lang="en-US" sz="1800" dirty="0"/>
              <a:t>= CF</a:t>
            </a:r>
            <a:r>
              <a:rPr lang="en-US" sz="1800" baseline="-25000" dirty="0"/>
              <a:t>4</a:t>
            </a:r>
            <a:r>
              <a:rPr lang="en-US" sz="1800" dirty="0"/>
              <a:t> @ 75 Torr</a:t>
            </a:r>
            <a:endParaRPr lang="en-US" sz="1800" baseline="-25000" dirty="0"/>
          </a:p>
          <a:p>
            <a:pPr marL="230188" indent="-230188"/>
            <a:r>
              <a:rPr lang="en-US" sz="1800" dirty="0" smtClean="0"/>
              <a:t>Fiducial volume </a:t>
            </a:r>
            <a:r>
              <a:rPr lang="en-US" sz="1800" dirty="0"/>
              <a:t>= </a:t>
            </a:r>
            <a:r>
              <a:rPr lang="en-US" sz="1800" dirty="0" smtClean="0"/>
              <a:t>9.18 liters</a:t>
            </a:r>
            <a:endParaRPr lang="en-US" sz="1800" baseline="30000" dirty="0" smtClean="0"/>
          </a:p>
          <a:p>
            <a:pPr marL="230188" indent="-230188"/>
            <a:r>
              <a:rPr lang="en-US" sz="1800" dirty="0" smtClean="0"/>
              <a:t>F mass = 2.85 g</a:t>
            </a:r>
          </a:p>
          <a:p>
            <a:pPr marL="230188" indent="-230188"/>
            <a:r>
              <a:rPr lang="en-US" sz="1800" dirty="0" smtClean="0"/>
              <a:t>Limit setting threshold = 80 </a:t>
            </a:r>
            <a:r>
              <a:rPr lang="en-US" sz="1800" dirty="0" err="1" smtClean="0"/>
              <a:t>keVr</a:t>
            </a:r>
            <a:endParaRPr lang="en-US" sz="1800" dirty="0" smtClean="0"/>
          </a:p>
        </p:txBody>
      </p:sp>
      <p:pic>
        <p:nvPicPr>
          <p:cNvPr id="3" name="Picture 2" descr="DMTPC Detector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20" y="1104379"/>
            <a:ext cx="4015063" cy="3102549"/>
          </a:xfrm>
          <a:prstGeom prst="rect">
            <a:avLst/>
          </a:prstGeom>
        </p:spPr>
      </p:pic>
      <p:pic>
        <p:nvPicPr>
          <p:cNvPr id="6" name="Picture 5" descr="DMTPC Mesh Reado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3515484" cy="3237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6600" y="1401059"/>
            <a:ext cx="406400" cy="27010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2-07-24 at 7.10.3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77" y="1445509"/>
            <a:ext cx="1059125" cy="2656591"/>
          </a:xfrm>
          <a:prstGeom prst="rect">
            <a:avLst/>
          </a:prstGeom>
        </p:spPr>
      </p:pic>
      <p:pic>
        <p:nvPicPr>
          <p:cNvPr id="7" name="Picture 6" descr="reco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21" y="1306182"/>
            <a:ext cx="1739419" cy="125286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3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A0EB7-5199-2140-A4DA-15FA9A96A3B6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0" y="992748"/>
            <a:ext cx="3784600" cy="536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48" y="992748"/>
            <a:ext cx="3584222" cy="5241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735" y="138869"/>
            <a:ext cx="343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98078C"/>
                </a:solidFill>
              </a:rPr>
              <a:t>“10L” @ WIPP</a:t>
            </a:r>
            <a:endParaRPr lang="en-US" sz="4000" dirty="0">
              <a:solidFill>
                <a:srgbClr val="98078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254" y="138869"/>
            <a:ext cx="416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98078C"/>
                </a:solidFill>
              </a:rPr>
              <a:t>“4-shooter” @ MIT</a:t>
            </a:r>
            <a:endParaRPr lang="en-US" sz="4000" dirty="0">
              <a:solidFill>
                <a:srgbClr val="98078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71" y="219421"/>
            <a:ext cx="8306829" cy="1003864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DRIFT – Directional Recoil Identification From Tracks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79971" y="1505483"/>
            <a:ext cx="4116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dirty="0" smtClean="0"/>
              <a:t>Started = 1998, US/UK</a:t>
            </a:r>
          </a:p>
          <a:p>
            <a:pPr marL="230188" indent="-230188"/>
            <a:r>
              <a:rPr lang="en-US" dirty="0" smtClean="0"/>
              <a:t>Underground in Boulby, England in 2001</a:t>
            </a:r>
          </a:p>
          <a:p>
            <a:pPr marL="230188" indent="-230188"/>
            <a:r>
              <a:rPr lang="en-US" dirty="0" smtClean="0"/>
              <a:t>Current operating detector = DRIFT-IId</a:t>
            </a:r>
          </a:p>
          <a:p>
            <a:pPr marL="230188" indent="-230188"/>
            <a:r>
              <a:rPr lang="en-US" dirty="0" smtClean="0"/>
              <a:t>Technology = Negative ion TPC with MWPC wire readout</a:t>
            </a:r>
          </a:p>
        </p:txBody>
      </p:sp>
      <p:pic>
        <p:nvPicPr>
          <p:cNvPr id="5" name="Picture 2" descr="DSCN0169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2232" y="909538"/>
            <a:ext cx="3645615" cy="29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230" y="4075999"/>
            <a:ext cx="3943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1800" dirty="0"/>
              <a:t>xyz resolution = 2 mm, ~&lt;2mm, 0.2 mm, no absolute</a:t>
            </a:r>
          </a:p>
          <a:p>
            <a:pPr marL="230188" indent="-230188"/>
            <a:r>
              <a:rPr lang="en-US" sz="1800" dirty="0" smtClean="0"/>
              <a:t>Target </a:t>
            </a:r>
            <a:r>
              <a:rPr lang="en-US" sz="1800" dirty="0"/>
              <a:t>= 30 Torr CS</a:t>
            </a:r>
            <a:r>
              <a:rPr lang="en-US" sz="1800" baseline="-25000" dirty="0"/>
              <a:t>2</a:t>
            </a:r>
            <a:r>
              <a:rPr lang="en-US" sz="1800" dirty="0"/>
              <a:t> + 10 Torr CF</a:t>
            </a:r>
            <a:r>
              <a:rPr lang="en-US" sz="1800" baseline="-25000" dirty="0"/>
              <a:t>4</a:t>
            </a:r>
          </a:p>
          <a:p>
            <a:pPr marL="230188" indent="-230188"/>
            <a:r>
              <a:rPr lang="en-US" sz="1800" dirty="0" smtClean="0"/>
              <a:t>Fiducial volume </a:t>
            </a:r>
            <a:r>
              <a:rPr lang="en-US" sz="1800" dirty="0"/>
              <a:t>= </a:t>
            </a:r>
            <a:r>
              <a:rPr lang="en-US" sz="1800" dirty="0" smtClean="0"/>
              <a:t>800 liters</a:t>
            </a:r>
            <a:endParaRPr lang="en-US" sz="1800" baseline="30000" dirty="0" smtClean="0"/>
          </a:p>
          <a:p>
            <a:pPr marL="230188" indent="-230188"/>
            <a:r>
              <a:rPr lang="en-US" sz="1800" dirty="0"/>
              <a:t>F mass = </a:t>
            </a:r>
            <a:r>
              <a:rPr lang="en-US" sz="1800" dirty="0" smtClean="0"/>
              <a:t>33.3 g</a:t>
            </a:r>
          </a:p>
          <a:p>
            <a:pPr marL="230188" indent="-230188"/>
            <a:r>
              <a:rPr lang="en-US" sz="1800" dirty="0" smtClean="0"/>
              <a:t>Limit </a:t>
            </a:r>
            <a:r>
              <a:rPr lang="en-US" sz="1800" dirty="0"/>
              <a:t>setting threshold </a:t>
            </a:r>
            <a:r>
              <a:rPr lang="en-US" sz="1800" dirty="0" smtClean="0"/>
              <a:t>= 50 </a:t>
            </a:r>
            <a:r>
              <a:rPr lang="en-US" sz="1800" dirty="0" err="1" smtClean="0"/>
              <a:t>keVr</a:t>
            </a:r>
            <a:endParaRPr lang="en-US" sz="1800" dirty="0" smtClean="0"/>
          </a:p>
          <a:p>
            <a:pPr marL="230188" indent="-230188"/>
            <a:r>
              <a:rPr lang="en-US" sz="1800" b="1" dirty="0" smtClean="0">
                <a:solidFill>
                  <a:srgbClr val="0000FF"/>
                </a:solidFill>
              </a:rPr>
              <a:t>Slide: </a:t>
            </a:r>
            <a:r>
              <a:rPr lang="en-US" sz="1800" b="1" dirty="0" smtClean="0">
                <a:solidFill>
                  <a:srgbClr val="0000FF"/>
                </a:solidFill>
              </a:rPr>
              <a:t>Dan Snowden-</a:t>
            </a:r>
            <a:r>
              <a:rPr lang="en-US" sz="1800" b="1" dirty="0" err="1" smtClean="0">
                <a:solidFill>
                  <a:srgbClr val="0000FF"/>
                </a:solidFill>
              </a:rPr>
              <a:t>Ifft</a:t>
            </a:r>
            <a:endParaRPr lang="en-US" sz="1800" b="1" dirty="0" smtClean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11" name="Picture 10" descr="DIIaMW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2792"/>
            <a:ext cx="4012052" cy="30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8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03864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Good background rejection in low-density TPCs</a:t>
            </a:r>
            <a:endParaRPr lang="en-US" sz="3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81" y="1828006"/>
            <a:ext cx="3209249" cy="343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5" y="1482005"/>
            <a:ext cx="3095952" cy="43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58674"/>
            <a:ext cx="7480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548" y="194302"/>
            <a:ext cx="8482904" cy="106784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Directional Progress – Radon Progeny Recoil (RPR) Background</a:t>
            </a:r>
            <a:endParaRPr lang="en-US" sz="3600" dirty="0"/>
          </a:p>
        </p:txBody>
      </p:sp>
      <p:sp>
        <p:nvSpPr>
          <p:cNvPr id="78" name="Oval 2"/>
          <p:cNvSpPr>
            <a:spLocks noChangeArrowheads="1"/>
          </p:cNvSpPr>
          <p:nvPr/>
        </p:nvSpPr>
        <p:spPr bwMode="auto">
          <a:xfrm>
            <a:off x="5943600" y="2514600"/>
            <a:ext cx="2057400" cy="2057400"/>
          </a:xfrm>
          <a:prstGeom prst="ellipse">
            <a:avLst/>
          </a:prstGeom>
          <a:solidFill>
            <a:srgbClr val="5DA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"/>
          <p:cNvSpPr>
            <a:spLocks noChangeArrowheads="1"/>
          </p:cNvSpPr>
          <p:nvPr/>
        </p:nvSpPr>
        <p:spPr bwMode="auto">
          <a:xfrm>
            <a:off x="6248400" y="4343400"/>
            <a:ext cx="457200" cy="457200"/>
          </a:xfrm>
          <a:prstGeom prst="irregularSeal1">
            <a:avLst/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Oval 6"/>
          <p:cNvSpPr>
            <a:spLocks noChangeArrowheads="1"/>
          </p:cNvSpPr>
          <p:nvPr/>
        </p:nvSpPr>
        <p:spPr bwMode="auto">
          <a:xfrm>
            <a:off x="23622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 rot="5400000">
            <a:off x="292894" y="4185444"/>
            <a:ext cx="4656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……………………………………………………………………….</a:t>
            </a:r>
          </a:p>
        </p:txBody>
      </p:sp>
      <p:sp>
        <p:nvSpPr>
          <p:cNvPr id="82" name="Oval 8"/>
          <p:cNvSpPr>
            <a:spLocks noChangeArrowheads="1"/>
          </p:cNvSpPr>
          <p:nvPr/>
        </p:nvSpPr>
        <p:spPr bwMode="auto">
          <a:xfrm>
            <a:off x="21336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9050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Oval 10"/>
          <p:cNvSpPr>
            <a:spLocks noChangeArrowheads="1"/>
          </p:cNvSpPr>
          <p:nvPr/>
        </p:nvSpPr>
        <p:spPr bwMode="auto">
          <a:xfrm>
            <a:off x="16764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14478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Oval 12"/>
          <p:cNvSpPr>
            <a:spLocks noChangeArrowheads="1"/>
          </p:cNvSpPr>
          <p:nvPr/>
        </p:nvSpPr>
        <p:spPr bwMode="auto">
          <a:xfrm>
            <a:off x="12192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Oval 13"/>
          <p:cNvSpPr>
            <a:spLocks noChangeArrowheads="1"/>
          </p:cNvSpPr>
          <p:nvPr/>
        </p:nvSpPr>
        <p:spPr bwMode="auto">
          <a:xfrm>
            <a:off x="9906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Oval 14"/>
          <p:cNvSpPr>
            <a:spLocks noChangeArrowheads="1"/>
          </p:cNvSpPr>
          <p:nvPr/>
        </p:nvSpPr>
        <p:spPr bwMode="auto">
          <a:xfrm>
            <a:off x="7620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Oval 15"/>
          <p:cNvSpPr>
            <a:spLocks noChangeArrowheads="1"/>
          </p:cNvSpPr>
          <p:nvPr/>
        </p:nvSpPr>
        <p:spPr bwMode="auto">
          <a:xfrm>
            <a:off x="43434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Oval 16"/>
          <p:cNvSpPr>
            <a:spLocks noChangeArrowheads="1"/>
          </p:cNvSpPr>
          <p:nvPr/>
        </p:nvSpPr>
        <p:spPr bwMode="auto">
          <a:xfrm>
            <a:off x="41148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17"/>
          <p:cNvSpPr>
            <a:spLocks noChangeArrowheads="1"/>
          </p:cNvSpPr>
          <p:nvPr/>
        </p:nvSpPr>
        <p:spPr bwMode="auto">
          <a:xfrm>
            <a:off x="38862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Oval 18"/>
          <p:cNvSpPr>
            <a:spLocks noChangeArrowheads="1"/>
          </p:cNvSpPr>
          <p:nvPr/>
        </p:nvSpPr>
        <p:spPr bwMode="auto">
          <a:xfrm>
            <a:off x="36576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19"/>
          <p:cNvSpPr>
            <a:spLocks noChangeArrowheads="1"/>
          </p:cNvSpPr>
          <p:nvPr/>
        </p:nvSpPr>
        <p:spPr bwMode="auto">
          <a:xfrm>
            <a:off x="34290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21"/>
          <p:cNvSpPr>
            <a:spLocks noChangeArrowheads="1"/>
          </p:cNvSpPr>
          <p:nvPr/>
        </p:nvSpPr>
        <p:spPr bwMode="auto">
          <a:xfrm>
            <a:off x="29718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22"/>
          <p:cNvSpPr>
            <a:spLocks noChangeArrowheads="1"/>
          </p:cNvSpPr>
          <p:nvPr/>
        </p:nvSpPr>
        <p:spPr bwMode="auto">
          <a:xfrm>
            <a:off x="2743200" y="198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23"/>
          <p:cNvSpPr>
            <a:spLocks noChangeArrowheads="1"/>
          </p:cNvSpPr>
          <p:nvPr/>
        </p:nvSpPr>
        <p:spPr bwMode="auto">
          <a:xfrm>
            <a:off x="23622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Oval 24"/>
          <p:cNvSpPr>
            <a:spLocks noChangeArrowheads="1"/>
          </p:cNvSpPr>
          <p:nvPr/>
        </p:nvSpPr>
        <p:spPr bwMode="auto">
          <a:xfrm>
            <a:off x="21336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Oval 25"/>
          <p:cNvSpPr>
            <a:spLocks noChangeArrowheads="1"/>
          </p:cNvSpPr>
          <p:nvPr/>
        </p:nvSpPr>
        <p:spPr bwMode="auto">
          <a:xfrm>
            <a:off x="19050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Oval 26"/>
          <p:cNvSpPr>
            <a:spLocks noChangeArrowheads="1"/>
          </p:cNvSpPr>
          <p:nvPr/>
        </p:nvSpPr>
        <p:spPr bwMode="auto">
          <a:xfrm>
            <a:off x="16764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Oval 27"/>
          <p:cNvSpPr>
            <a:spLocks noChangeArrowheads="1"/>
          </p:cNvSpPr>
          <p:nvPr/>
        </p:nvSpPr>
        <p:spPr bwMode="auto">
          <a:xfrm>
            <a:off x="14478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Oval 28"/>
          <p:cNvSpPr>
            <a:spLocks noChangeArrowheads="1"/>
          </p:cNvSpPr>
          <p:nvPr/>
        </p:nvSpPr>
        <p:spPr bwMode="auto">
          <a:xfrm>
            <a:off x="12192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29"/>
          <p:cNvSpPr>
            <a:spLocks noChangeArrowheads="1"/>
          </p:cNvSpPr>
          <p:nvPr/>
        </p:nvSpPr>
        <p:spPr bwMode="auto">
          <a:xfrm>
            <a:off x="9906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auto">
          <a:xfrm>
            <a:off x="7620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Oval 31"/>
          <p:cNvSpPr>
            <a:spLocks noChangeArrowheads="1"/>
          </p:cNvSpPr>
          <p:nvPr/>
        </p:nvSpPr>
        <p:spPr bwMode="auto">
          <a:xfrm>
            <a:off x="43434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Oval 32"/>
          <p:cNvSpPr>
            <a:spLocks noChangeArrowheads="1"/>
          </p:cNvSpPr>
          <p:nvPr/>
        </p:nvSpPr>
        <p:spPr bwMode="auto">
          <a:xfrm>
            <a:off x="41148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33"/>
          <p:cNvSpPr>
            <a:spLocks noChangeArrowheads="1"/>
          </p:cNvSpPr>
          <p:nvPr/>
        </p:nvSpPr>
        <p:spPr bwMode="auto">
          <a:xfrm>
            <a:off x="38862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34"/>
          <p:cNvSpPr>
            <a:spLocks noChangeArrowheads="1"/>
          </p:cNvSpPr>
          <p:nvPr/>
        </p:nvSpPr>
        <p:spPr bwMode="auto">
          <a:xfrm>
            <a:off x="36576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35"/>
          <p:cNvSpPr>
            <a:spLocks noChangeArrowheads="1"/>
          </p:cNvSpPr>
          <p:nvPr/>
        </p:nvSpPr>
        <p:spPr bwMode="auto">
          <a:xfrm>
            <a:off x="34290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Oval 36"/>
          <p:cNvSpPr>
            <a:spLocks noChangeArrowheads="1"/>
          </p:cNvSpPr>
          <p:nvPr/>
        </p:nvSpPr>
        <p:spPr bwMode="auto">
          <a:xfrm>
            <a:off x="32004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Oval 37"/>
          <p:cNvSpPr>
            <a:spLocks noChangeArrowheads="1"/>
          </p:cNvSpPr>
          <p:nvPr/>
        </p:nvSpPr>
        <p:spPr bwMode="auto">
          <a:xfrm>
            <a:off x="29718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Oval 38"/>
          <p:cNvSpPr>
            <a:spLocks noChangeArrowheads="1"/>
          </p:cNvSpPr>
          <p:nvPr/>
        </p:nvSpPr>
        <p:spPr bwMode="auto">
          <a:xfrm>
            <a:off x="2743200" y="525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39"/>
          <p:cNvSpPr>
            <a:spLocks noChangeArrowheads="1"/>
          </p:cNvSpPr>
          <p:nvPr/>
        </p:nvSpPr>
        <p:spPr bwMode="auto">
          <a:xfrm>
            <a:off x="457200" y="1981200"/>
            <a:ext cx="76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Rectangle 40"/>
          <p:cNvSpPr>
            <a:spLocks noChangeArrowheads="1"/>
          </p:cNvSpPr>
          <p:nvPr/>
        </p:nvSpPr>
        <p:spPr bwMode="auto">
          <a:xfrm>
            <a:off x="457200" y="4038600"/>
            <a:ext cx="76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41"/>
          <p:cNvSpPr>
            <a:spLocks noChangeArrowheads="1"/>
          </p:cNvSpPr>
          <p:nvPr/>
        </p:nvSpPr>
        <p:spPr bwMode="auto">
          <a:xfrm>
            <a:off x="4648200" y="1981200"/>
            <a:ext cx="76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Rectangle 42"/>
          <p:cNvSpPr>
            <a:spLocks noChangeArrowheads="1"/>
          </p:cNvSpPr>
          <p:nvPr/>
        </p:nvSpPr>
        <p:spPr bwMode="auto">
          <a:xfrm>
            <a:off x="4648200" y="4038600"/>
            <a:ext cx="76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Text Box 43"/>
          <p:cNvSpPr txBox="1">
            <a:spLocks noChangeArrowheads="1"/>
          </p:cNvSpPr>
          <p:nvPr/>
        </p:nvSpPr>
        <p:spPr bwMode="auto">
          <a:xfrm>
            <a:off x="1752600" y="3429000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222</a:t>
            </a:r>
            <a:r>
              <a:rPr lang="en-US" sz="1000"/>
              <a:t>Rn</a:t>
            </a:r>
            <a:endParaRPr lang="en-US" sz="1000" baseline="30000"/>
          </a:p>
        </p:txBody>
      </p:sp>
      <p:sp>
        <p:nvSpPr>
          <p:cNvPr id="118" name="AutoShape 44"/>
          <p:cNvSpPr>
            <a:spLocks noChangeArrowheads="1"/>
          </p:cNvSpPr>
          <p:nvPr/>
        </p:nvSpPr>
        <p:spPr bwMode="auto">
          <a:xfrm>
            <a:off x="1752600" y="3352800"/>
            <a:ext cx="457200" cy="457200"/>
          </a:xfrm>
          <a:prstGeom prst="irregularSeal1">
            <a:avLst/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45"/>
          <p:cNvSpPr>
            <a:spLocks noChangeShapeType="1"/>
          </p:cNvSpPr>
          <p:nvPr/>
        </p:nvSpPr>
        <p:spPr bwMode="auto">
          <a:xfrm flipV="1">
            <a:off x="2133600" y="28956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Text Box 46"/>
          <p:cNvSpPr txBox="1">
            <a:spLocks noChangeArrowheads="1"/>
          </p:cNvSpPr>
          <p:nvPr/>
        </p:nvSpPr>
        <p:spPr bwMode="auto">
          <a:xfrm>
            <a:off x="2971800" y="26670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Symbol" charset="0"/>
                <a:sym typeface="Symbol" charset="0"/>
              </a:rPr>
              <a:t></a:t>
            </a:r>
          </a:p>
        </p:txBody>
      </p:sp>
      <p:sp>
        <p:nvSpPr>
          <p:cNvPr id="121" name="Text Box 47"/>
          <p:cNvSpPr txBox="1">
            <a:spLocks noChangeArrowheads="1"/>
          </p:cNvSpPr>
          <p:nvPr/>
        </p:nvSpPr>
        <p:spPr bwMode="auto">
          <a:xfrm>
            <a:off x="1676400" y="348932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218</a:t>
            </a:r>
            <a:r>
              <a:rPr lang="en-US" sz="1000"/>
              <a:t>Po</a:t>
            </a:r>
            <a:r>
              <a:rPr lang="en-US" sz="1000" baseline="30000"/>
              <a:t>+</a:t>
            </a:r>
            <a:endParaRPr lang="en-US" sz="1000"/>
          </a:p>
        </p:txBody>
      </p:sp>
      <p:sp>
        <p:nvSpPr>
          <p:cNvPr id="122" name="Line 50"/>
          <p:cNvSpPr>
            <a:spLocks noChangeShapeType="1"/>
          </p:cNvSpPr>
          <p:nvPr/>
        </p:nvSpPr>
        <p:spPr bwMode="auto">
          <a:xfrm>
            <a:off x="2133600" y="35814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Text Box 51"/>
          <p:cNvSpPr txBox="1">
            <a:spLocks noChangeArrowheads="1"/>
          </p:cNvSpPr>
          <p:nvPr/>
        </p:nvSpPr>
        <p:spPr bwMode="auto">
          <a:xfrm>
            <a:off x="2209800" y="348932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218</a:t>
            </a:r>
            <a:r>
              <a:rPr lang="en-US" sz="1000"/>
              <a:t>Po</a:t>
            </a:r>
          </a:p>
        </p:txBody>
      </p:sp>
      <p:sp>
        <p:nvSpPr>
          <p:cNvPr id="124" name="Text Box 52"/>
          <p:cNvSpPr txBox="1">
            <a:spLocks noChangeArrowheads="1"/>
          </p:cNvSpPr>
          <p:nvPr/>
        </p:nvSpPr>
        <p:spPr bwMode="auto">
          <a:xfrm>
            <a:off x="6248400" y="440372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218</a:t>
            </a:r>
            <a:r>
              <a:rPr lang="en-US" sz="1000"/>
              <a:t>Po</a:t>
            </a:r>
          </a:p>
        </p:txBody>
      </p:sp>
      <p:sp>
        <p:nvSpPr>
          <p:cNvPr id="125" name="Text Box 53"/>
          <p:cNvSpPr txBox="1">
            <a:spLocks noChangeArrowheads="1"/>
          </p:cNvSpPr>
          <p:nvPr/>
        </p:nvSpPr>
        <p:spPr bwMode="auto">
          <a:xfrm>
            <a:off x="6781800" y="28956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Symbol" charset="0"/>
                <a:sym typeface="Symbol" charset="0"/>
              </a:rPr>
              <a:t></a:t>
            </a:r>
          </a:p>
        </p:txBody>
      </p:sp>
      <p:sp>
        <p:nvSpPr>
          <p:cNvPr id="126" name="Line 54"/>
          <p:cNvSpPr>
            <a:spLocks noChangeShapeType="1"/>
          </p:cNvSpPr>
          <p:nvPr/>
        </p:nvSpPr>
        <p:spPr bwMode="auto">
          <a:xfrm>
            <a:off x="8305800" y="2514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Text Box 55"/>
          <p:cNvSpPr txBox="1">
            <a:spLocks noChangeArrowheads="1"/>
          </p:cNvSpPr>
          <p:nvPr/>
        </p:nvSpPr>
        <p:spPr bwMode="auto">
          <a:xfrm rot="5310526">
            <a:off x="8107363" y="3352800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20 </a:t>
            </a:r>
            <a:r>
              <a:rPr lang="en-US" sz="1000">
                <a:latin typeface="Symbol" charset="0"/>
                <a:sym typeface="Symbol" charset="0"/>
              </a:rPr>
              <a:t></a:t>
            </a:r>
            <a:r>
              <a:rPr lang="en-US" sz="1000"/>
              <a:t>m</a:t>
            </a:r>
          </a:p>
        </p:txBody>
      </p:sp>
      <p:sp>
        <p:nvSpPr>
          <p:cNvPr id="128" name="Text Box 56"/>
          <p:cNvSpPr txBox="1">
            <a:spLocks noChangeArrowheads="1"/>
          </p:cNvSpPr>
          <p:nvPr/>
        </p:nvSpPr>
        <p:spPr bwMode="auto">
          <a:xfrm>
            <a:off x="6705600" y="3657600"/>
            <a:ext cx="152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Range = 14 </a:t>
            </a:r>
            <a:r>
              <a:rPr lang="en-US" sz="1000">
                <a:latin typeface="Symbol" charset="0"/>
                <a:sym typeface="Symbol" charset="0"/>
              </a:rPr>
              <a:t></a:t>
            </a:r>
            <a:r>
              <a:rPr lang="en-US" sz="1000"/>
              <a:t>m</a:t>
            </a:r>
          </a:p>
        </p:txBody>
      </p:sp>
      <p:sp>
        <p:nvSpPr>
          <p:cNvPr id="129" name="Text Box 57"/>
          <p:cNvSpPr txBox="1">
            <a:spLocks noChangeArrowheads="1"/>
          </p:cNvSpPr>
          <p:nvPr/>
        </p:nvSpPr>
        <p:spPr bwMode="auto">
          <a:xfrm>
            <a:off x="5791200" y="585152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214</a:t>
            </a:r>
            <a:r>
              <a:rPr lang="en-US" sz="1000"/>
              <a:t>Pb</a:t>
            </a:r>
            <a:r>
              <a:rPr lang="en-US" sz="1000" baseline="30000"/>
              <a:t>+</a:t>
            </a:r>
            <a:endParaRPr lang="en-US" sz="1000"/>
          </a:p>
        </p:txBody>
      </p:sp>
      <p:sp>
        <p:nvSpPr>
          <p:cNvPr id="130" name="Line 58"/>
          <p:cNvSpPr>
            <a:spLocks noChangeShapeType="1"/>
          </p:cNvSpPr>
          <p:nvPr/>
        </p:nvSpPr>
        <p:spPr bwMode="auto">
          <a:xfrm flipV="1">
            <a:off x="6477000" y="31242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Line 59"/>
          <p:cNvSpPr>
            <a:spLocks noChangeShapeType="1"/>
          </p:cNvSpPr>
          <p:nvPr/>
        </p:nvSpPr>
        <p:spPr bwMode="auto">
          <a:xfrm flipH="1">
            <a:off x="6096000" y="4495800"/>
            <a:ext cx="381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60"/>
          <p:cNvGrpSpPr>
            <a:grpSpLocks/>
          </p:cNvGrpSpPr>
          <p:nvPr/>
        </p:nvGrpSpPr>
        <p:grpSpPr bwMode="auto">
          <a:xfrm>
            <a:off x="2135188" y="2819400"/>
            <a:ext cx="989012" cy="685800"/>
            <a:chOff x="1345" y="1776"/>
            <a:chExt cx="623" cy="432"/>
          </a:xfrm>
        </p:grpSpPr>
        <p:sp>
          <p:nvSpPr>
            <p:cNvPr id="133" name="Text Box 61"/>
            <p:cNvSpPr txBox="1">
              <a:spLocks noChangeArrowheads="1"/>
            </p:cNvSpPr>
            <p:nvPr/>
          </p:nvSpPr>
          <p:spPr bwMode="auto">
            <a:xfrm>
              <a:off x="1392" y="2006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-</a:t>
              </a:r>
            </a:p>
          </p:txBody>
        </p:sp>
        <p:sp>
          <p:nvSpPr>
            <p:cNvPr id="134" name="Text Box 62"/>
            <p:cNvSpPr txBox="1">
              <a:spLocks noChangeArrowheads="1"/>
            </p:cNvSpPr>
            <p:nvPr/>
          </p:nvSpPr>
          <p:spPr bwMode="auto">
            <a:xfrm>
              <a:off x="1440" y="1968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-</a:t>
              </a:r>
            </a:p>
          </p:txBody>
        </p:sp>
        <p:sp>
          <p:nvSpPr>
            <p:cNvPr id="135" name="Text Box 63"/>
            <p:cNvSpPr txBox="1">
              <a:spLocks noChangeArrowheads="1"/>
            </p:cNvSpPr>
            <p:nvPr/>
          </p:nvSpPr>
          <p:spPr bwMode="auto">
            <a:xfrm>
              <a:off x="1488" y="1910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-</a:t>
              </a:r>
            </a:p>
          </p:txBody>
        </p:sp>
        <p:sp>
          <p:nvSpPr>
            <p:cNvPr id="136" name="Text Box 64"/>
            <p:cNvSpPr txBox="1">
              <a:spLocks noChangeArrowheads="1"/>
            </p:cNvSpPr>
            <p:nvPr/>
          </p:nvSpPr>
          <p:spPr bwMode="auto">
            <a:xfrm>
              <a:off x="1680" y="1872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-</a:t>
              </a:r>
            </a:p>
          </p:txBody>
        </p:sp>
        <p:sp>
          <p:nvSpPr>
            <p:cNvPr id="137" name="Text Box 65"/>
            <p:cNvSpPr txBox="1">
              <a:spLocks noChangeArrowheads="1"/>
            </p:cNvSpPr>
            <p:nvPr/>
          </p:nvSpPr>
          <p:spPr bwMode="auto">
            <a:xfrm>
              <a:off x="1728" y="1824"/>
              <a:ext cx="1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-</a:t>
              </a:r>
            </a:p>
          </p:txBody>
        </p:sp>
        <p:sp>
          <p:nvSpPr>
            <p:cNvPr id="138" name="Text Box 66"/>
            <p:cNvSpPr txBox="1">
              <a:spLocks noChangeArrowheads="1"/>
            </p:cNvSpPr>
            <p:nvPr/>
          </p:nvSpPr>
          <p:spPr bwMode="auto">
            <a:xfrm>
              <a:off x="1632" y="1920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/>
                <a:t>-</a:t>
              </a:r>
            </a:p>
          </p:txBody>
        </p:sp>
        <p:sp>
          <p:nvSpPr>
            <p:cNvPr id="139" name="Text Box 67"/>
            <p:cNvSpPr txBox="1">
              <a:spLocks noChangeArrowheads="1"/>
            </p:cNvSpPr>
            <p:nvPr/>
          </p:nvSpPr>
          <p:spPr bwMode="auto">
            <a:xfrm>
              <a:off x="1825" y="1776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/>
                <a:t>-</a:t>
              </a:r>
            </a:p>
          </p:txBody>
        </p:sp>
        <p:sp>
          <p:nvSpPr>
            <p:cNvPr id="140" name="Text Box 68"/>
            <p:cNvSpPr txBox="1">
              <a:spLocks noChangeArrowheads="1"/>
            </p:cNvSpPr>
            <p:nvPr/>
          </p:nvSpPr>
          <p:spPr bwMode="auto">
            <a:xfrm>
              <a:off x="1345" y="2054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00"/>
                <a:t>-</a:t>
              </a:r>
            </a:p>
          </p:txBody>
        </p:sp>
      </p:grpSp>
      <p:grpSp>
        <p:nvGrpSpPr>
          <p:cNvPr id="141" name="Group 69"/>
          <p:cNvGrpSpPr>
            <a:grpSpLocks/>
          </p:cNvGrpSpPr>
          <p:nvPr/>
        </p:nvGrpSpPr>
        <p:grpSpPr bwMode="auto">
          <a:xfrm>
            <a:off x="609600" y="2971800"/>
            <a:ext cx="3962400" cy="381000"/>
            <a:chOff x="384" y="1872"/>
            <a:chExt cx="2496" cy="240"/>
          </a:xfrm>
        </p:grpSpPr>
        <p:sp>
          <p:nvSpPr>
            <p:cNvPr id="142" name="Line 70"/>
            <p:cNvSpPr>
              <a:spLocks noChangeShapeType="1"/>
            </p:cNvSpPr>
            <p:nvPr/>
          </p:nvSpPr>
          <p:spPr bwMode="auto">
            <a:xfrm flipH="1">
              <a:off x="384" y="2064"/>
              <a:ext cx="105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71"/>
            <p:cNvSpPr>
              <a:spLocks noChangeShapeType="1"/>
            </p:cNvSpPr>
            <p:nvPr/>
          </p:nvSpPr>
          <p:spPr bwMode="auto">
            <a:xfrm flipH="1">
              <a:off x="384" y="2016"/>
              <a:ext cx="110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Line 72"/>
            <p:cNvSpPr>
              <a:spLocks noChangeShapeType="1"/>
            </p:cNvSpPr>
            <p:nvPr/>
          </p:nvSpPr>
          <p:spPr bwMode="auto">
            <a:xfrm flipH="1">
              <a:off x="384" y="1968"/>
              <a:ext cx="1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Line 73"/>
            <p:cNvSpPr>
              <a:spLocks noChangeShapeType="1"/>
            </p:cNvSpPr>
            <p:nvPr/>
          </p:nvSpPr>
          <p:spPr bwMode="auto">
            <a:xfrm>
              <a:off x="1776" y="1968"/>
              <a:ext cx="110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74"/>
            <p:cNvSpPr>
              <a:spLocks noChangeShapeType="1"/>
            </p:cNvSpPr>
            <p:nvPr/>
          </p:nvSpPr>
          <p:spPr bwMode="auto">
            <a:xfrm>
              <a:off x="1824" y="1920"/>
              <a:ext cx="105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Line 75"/>
            <p:cNvSpPr>
              <a:spLocks noChangeShapeType="1"/>
            </p:cNvSpPr>
            <p:nvPr/>
          </p:nvSpPr>
          <p:spPr bwMode="auto">
            <a:xfrm flipH="1">
              <a:off x="384" y="2112"/>
              <a:ext cx="100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76"/>
            <p:cNvSpPr>
              <a:spLocks noChangeShapeType="1"/>
            </p:cNvSpPr>
            <p:nvPr/>
          </p:nvSpPr>
          <p:spPr bwMode="auto">
            <a:xfrm>
              <a:off x="1728" y="2016"/>
              <a:ext cx="115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77"/>
            <p:cNvSpPr>
              <a:spLocks noChangeShapeType="1"/>
            </p:cNvSpPr>
            <p:nvPr/>
          </p:nvSpPr>
          <p:spPr bwMode="auto">
            <a:xfrm>
              <a:off x="1872" y="1872"/>
              <a:ext cx="100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" name="Text Box 78"/>
          <p:cNvSpPr txBox="1">
            <a:spLocks noChangeArrowheads="1"/>
          </p:cNvSpPr>
          <p:nvPr/>
        </p:nvSpPr>
        <p:spPr bwMode="auto">
          <a:xfrm>
            <a:off x="6096000" y="5013325"/>
            <a:ext cx="227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/>
              <a:t>-</a:t>
            </a:r>
          </a:p>
        </p:txBody>
      </p:sp>
      <p:sp>
        <p:nvSpPr>
          <p:cNvPr id="151" name="Text Box 79"/>
          <p:cNvSpPr txBox="1">
            <a:spLocks noChangeArrowheads="1"/>
          </p:cNvSpPr>
          <p:nvPr/>
        </p:nvSpPr>
        <p:spPr bwMode="auto">
          <a:xfrm>
            <a:off x="2209800" y="3505200"/>
            <a:ext cx="227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/>
              <a:t>-</a:t>
            </a:r>
          </a:p>
        </p:txBody>
      </p:sp>
      <p:sp>
        <p:nvSpPr>
          <p:cNvPr id="152" name="Text Box 80"/>
          <p:cNvSpPr txBox="1">
            <a:spLocks noChangeArrowheads="1"/>
          </p:cNvSpPr>
          <p:nvPr/>
        </p:nvSpPr>
        <p:spPr bwMode="auto">
          <a:xfrm>
            <a:off x="2209800" y="3489325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30000"/>
              <a:t>214</a:t>
            </a:r>
            <a:r>
              <a:rPr lang="en-US" sz="1000"/>
              <a:t>Pb</a:t>
            </a:r>
            <a:r>
              <a:rPr lang="en-US" sz="1000" baseline="30000"/>
              <a:t>+</a:t>
            </a:r>
            <a:endParaRPr lang="en-US" sz="1000"/>
          </a:p>
        </p:txBody>
      </p:sp>
      <p:sp>
        <p:nvSpPr>
          <p:cNvPr id="153" name="Line 81"/>
          <p:cNvSpPr>
            <a:spLocks noChangeShapeType="1"/>
          </p:cNvSpPr>
          <p:nvPr/>
        </p:nvSpPr>
        <p:spPr bwMode="auto">
          <a:xfrm flipH="1">
            <a:off x="609600" y="3581400"/>
            <a:ext cx="1676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Text Box 7"/>
          <p:cNvSpPr txBox="1">
            <a:spLocks noChangeArrowheads="1"/>
          </p:cNvSpPr>
          <p:nvPr/>
        </p:nvSpPr>
        <p:spPr bwMode="auto">
          <a:xfrm rot="5400000">
            <a:off x="-1680369" y="4220370"/>
            <a:ext cx="465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……………………………………………………………………….</a:t>
            </a:r>
          </a:p>
        </p:txBody>
      </p:sp>
      <p:sp>
        <p:nvSpPr>
          <p:cNvPr id="155" name="Text Box 7"/>
          <p:cNvSpPr txBox="1">
            <a:spLocks noChangeArrowheads="1"/>
          </p:cNvSpPr>
          <p:nvPr/>
        </p:nvSpPr>
        <p:spPr bwMode="auto">
          <a:xfrm rot="5400000">
            <a:off x="2273300" y="4194176"/>
            <a:ext cx="4657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……………………………………………………………………….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4008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5400" y="1066800"/>
            <a:ext cx="364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Holy grail = </a:t>
            </a:r>
            <a:r>
              <a:rPr lang="en-US" dirty="0" err="1"/>
              <a:t>Fiducialization</a:t>
            </a:r>
            <a:r>
              <a:rPr lang="en-US" dirty="0"/>
              <a:t> in 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79" grpId="1" animBg="1"/>
      <p:bldP spid="117" grpId="0"/>
      <p:bldP spid="117" grpId="1"/>
      <p:bldP spid="118" grpId="0" animBg="1"/>
      <p:bldP spid="118" grpId="1" animBg="1"/>
      <p:bldP spid="119" grpId="0" animBg="1"/>
      <p:bldP spid="119" grpId="1" animBg="1"/>
      <p:bldP spid="120" grpId="0"/>
      <p:bldP spid="120" grpId="1"/>
      <p:bldP spid="121" grpId="0"/>
      <p:bldP spid="121" grpId="1"/>
      <p:bldP spid="122" grpId="0" animBg="1"/>
      <p:bldP spid="122" grpId="1" animBg="1"/>
      <p:bldP spid="123" grpId="0"/>
      <p:bldP spid="123" grpId="1"/>
      <p:bldP spid="124" grpId="0"/>
      <p:bldP spid="124" grpId="1"/>
      <p:bldP spid="125" grpId="0"/>
      <p:bldP spid="126" grpId="0" animBg="1"/>
      <p:bldP spid="127" grpId="0"/>
      <p:bldP spid="128" grpId="0"/>
      <p:bldP spid="129" grpId="0"/>
      <p:bldP spid="130" grpId="0" animBg="1"/>
      <p:bldP spid="131" grpId="0" animBg="1"/>
      <p:bldP spid="150" grpId="0"/>
      <p:bldP spid="150" grpId="1"/>
      <p:bldP spid="151" grpId="0"/>
      <p:bldP spid="151" grpId="1"/>
      <p:bldP spid="152" grpId="0"/>
      <p:bldP spid="15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Xenon Gas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b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resolution in Xenon depends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very 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density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022D3-6BC3-D54C-B8C6-38056E8474D2}" type="slidenum">
              <a:rPr lang="en-US" sz="1400"/>
              <a:pPr/>
              <a:t>8</a:t>
            </a:fld>
            <a:endParaRPr lang="en-US" sz="140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H="1" flipV="1">
            <a:off x="6172200" y="22860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1981200"/>
            <a:ext cx="3048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600200" cy="44012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 Unfolded resolution: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  <a:sym typeface="Symbol" charset="0"/>
              </a:rPr>
              <a:t>E/E ~0.6% </a:t>
            </a:r>
            <a:r>
              <a:rPr lang="en-US" dirty="0" smtClean="0">
                <a:latin typeface="Calibri" charset="0"/>
                <a:sym typeface="Symbol" charset="0"/>
              </a:rPr>
              <a:t>FWHM</a:t>
            </a: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  <a:sym typeface="Symbol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4953000"/>
            <a:ext cx="7313613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b="1" dirty="0" smtClean="0">
                <a:solidFill>
                  <a:srgbClr val="7011FF"/>
                </a:solidFill>
                <a:latin typeface="Calibri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Calibri" charset="0"/>
                <a:sym typeface="Symbol" charset="0"/>
              </a:rPr>
              <a:t>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 &lt;0.55 g/cm</a:t>
            </a:r>
            <a:r>
              <a:rPr lang="en-US" b="1" baseline="30000" dirty="0">
                <a:solidFill>
                  <a:srgbClr val="7011FF"/>
                </a:solidFill>
                <a:latin typeface="Calibri" charset="0"/>
                <a:sym typeface="Symbol" charset="0"/>
              </a:rPr>
              <a:t>3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, </a:t>
            </a:r>
            <a:r>
              <a:rPr 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energy </a:t>
            </a:r>
            <a:r>
              <a:rPr 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resolution from ionization  is </a:t>
            </a:r>
            <a:r>
              <a:rPr lang="ja-JP" altLang="en-US" b="1" dirty="0">
                <a:solidFill>
                  <a:srgbClr val="7011FF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 b="1" dirty="0">
                <a:solidFill>
                  <a:srgbClr val="7011FF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 b="1" dirty="0" smtClean="0">
                <a:solidFill>
                  <a:srgbClr val="7011FF"/>
                </a:solidFill>
                <a:latin typeface="Calibri" charset="0"/>
                <a:sym typeface="Symbol" charset="0"/>
              </a:rPr>
              <a:t>”</a:t>
            </a:r>
            <a:endParaRPr lang="en-US" altLang="ja-JP" b="1" dirty="0" smtClean="0">
              <a:solidFill>
                <a:srgbClr val="7011FF"/>
              </a:solidFill>
              <a:latin typeface="Calibri" charset="0"/>
              <a:sym typeface="Symbol" charset="0"/>
            </a:endParaRPr>
          </a:p>
          <a:p>
            <a:endParaRPr lang="en-US" dirty="0">
              <a:solidFill>
                <a:srgbClr val="800000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343400" y="3810000"/>
            <a:ext cx="22860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signal only!</a:t>
            </a:r>
            <a:endParaRPr 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143000"/>
            <a:ext cx="1828800" cy="39395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Very large fluctuations between light/charge!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~ 20  !!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CC180C"/>
                </a:solidFill>
                <a:latin typeface="Calibri" charset="0"/>
              </a:rPr>
              <a:t>WIMPs: 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180C"/>
                </a:solidFill>
                <a:latin typeface="Calibri" charset="0"/>
              </a:rPr>
              <a:t>Large S2/S1 fluctuations</a:t>
            </a:r>
            <a:r>
              <a:rPr lang="en-US" dirty="0" smtClean="0">
                <a:latin typeface="Calibri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dirty="0" smtClean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895600" y="20574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066800" y="1143000"/>
            <a:ext cx="7045523" cy="4795242"/>
            <a:chOff x="0" y="0"/>
            <a:chExt cx="6312" cy="4296"/>
          </a:xfrm>
        </p:grpSpPr>
        <p:pic>
          <p:nvPicPr>
            <p:cNvPr id="3788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48"/>
              <a:ext cx="6185" cy="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0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12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2" name="Rectangle 4"/>
          <p:cNvSpPr>
            <a:spLocks/>
          </p:cNvSpPr>
          <p:nvPr/>
        </p:nvSpPr>
        <p:spPr bwMode="auto">
          <a:xfrm>
            <a:off x="457200" y="2822"/>
            <a:ext cx="8251031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 dirty="0">
                <a:solidFill>
                  <a:srgbClr val="9F17E9"/>
                </a:solidFill>
                <a:latin typeface="Futura Std Condensed" charset="0"/>
                <a:ea typeface="Futura Std Condensed" charset="0"/>
                <a:cs typeface="Futura Std Condensed" charset="0"/>
                <a:sym typeface="Futura Std Condensed" charset="0"/>
              </a:rPr>
              <a:t>THE NEXT-100 DETECTOR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1219200" y="6019800"/>
            <a:ext cx="69603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 smtClean="0">
                <a:latin typeface="Futura Std Condensed Light" charset="0"/>
                <a:ea typeface="Futura Std Condensed Light" charset="0"/>
                <a:cs typeface="Futura Std Condensed Light" charset="0"/>
                <a:sym typeface="Futura Std Condensed Light" charset="0"/>
              </a:rPr>
              <a:t>NEXT</a:t>
            </a:r>
            <a:r>
              <a:rPr lang="en-US" sz="2000" dirty="0">
                <a:latin typeface="Futura Std Condensed Light" charset="0"/>
                <a:ea typeface="Futura Std Condensed Light" charset="0"/>
                <a:cs typeface="Futura Std Condensed Light" charset="0"/>
                <a:sym typeface="Futura Std Condensed Light" charset="0"/>
              </a:rPr>
              <a:t>-100 Technical Design Report, arXiv:1202.0721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81DE7-9A14-B540-A550-EE9CEAC5E9B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Stockholm - David Nygren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179DB-7017-3A4F-80E2-B61961A91259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41400"/>
            <a:ext cx="76708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381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9600E1"/>
                </a:solidFill>
              </a:rPr>
              <a:t>Real</a:t>
            </a:r>
            <a:r>
              <a:rPr lang="en-US" dirty="0" smtClean="0">
                <a:solidFill>
                  <a:srgbClr val="9600E1"/>
                </a:solidFill>
              </a:rPr>
              <a:t> </a:t>
            </a:r>
            <a:r>
              <a:rPr lang="en-US" dirty="0" smtClean="0"/>
              <a:t>track from </a:t>
            </a:r>
            <a:r>
              <a:rPr lang="en-US" baseline="30000" dirty="0" smtClean="0"/>
              <a:t>137</a:t>
            </a:r>
            <a:r>
              <a:rPr lang="en-US" dirty="0" smtClean="0"/>
              <a:t>Cs </a:t>
            </a:r>
            <a:r>
              <a:rPr lang="en-US" dirty="0" err="1" smtClean="0"/>
              <a:t>γ</a:t>
            </a:r>
            <a:r>
              <a:rPr lang="en-US" dirty="0" smtClean="0"/>
              <a:t>-ray – reconstructed with </a:t>
            </a:r>
            <a:r>
              <a:rPr lang="en-US" dirty="0" err="1" smtClean="0"/>
              <a:t>SiPMs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867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600E1"/>
                </a:solidFill>
              </a:rPr>
              <a:t>NEXT-DEMO </a:t>
            </a:r>
            <a:r>
              <a:rPr lang="en-US" dirty="0" smtClean="0"/>
              <a:t>	IFIC, Valencia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7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New result: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Energy resolution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δE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/E = 1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% FWHM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800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137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Cs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662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keV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-rays in xenon!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4" name="Picture 1030" descr="cs137_run555_spectrum_nominal_v1_hir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52600"/>
            <a:ext cx="6248400" cy="4114800"/>
          </a:xfrm>
        </p:spPr>
      </p:pic>
      <p:sp>
        <p:nvSpPr>
          <p:cNvPr id="256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400" smtClean="0"/>
              <a:t>Stockholm - David Nygren</a:t>
            </a:r>
            <a:endParaRPr lang="en-US" sz="140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D5A404-DC79-BA4F-82BB-641DE5815925}" type="slidenum">
              <a:rPr lang="en-US" sz="1400"/>
              <a:pPr/>
              <a:t>9</a:t>
            </a:fld>
            <a:endParaRPr lang="en-US" sz="1400"/>
          </a:p>
        </p:txBody>
      </p:sp>
      <p:sp>
        <p:nvSpPr>
          <p:cNvPr id="25605" name="Text Box 1031"/>
          <p:cNvSpPr txBox="1">
            <a:spLocks noChangeArrowheads="1"/>
          </p:cNvSpPr>
          <p:nvPr/>
        </p:nvSpPr>
        <p:spPr bwMode="auto">
          <a:xfrm>
            <a:off x="6705600" y="2133600"/>
            <a:ext cx="2057400" cy="42465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Data</a:t>
            </a:r>
            <a:r>
              <a:rPr lang="en-US" dirty="0"/>
              <a:t> from LBNL-TAMU </a:t>
            </a:r>
            <a:r>
              <a:rPr lang="en-US" dirty="0" err="1" smtClean="0"/>
              <a:t>HPXe</a:t>
            </a:r>
            <a:r>
              <a:rPr lang="en-US" dirty="0" smtClean="0"/>
              <a:t> </a:t>
            </a:r>
            <a:r>
              <a:rPr lang="en-US" dirty="0"/>
              <a:t>TPC</a:t>
            </a:r>
          </a:p>
          <a:p>
            <a:pPr>
              <a:spcBef>
                <a:spcPct val="50000"/>
              </a:spcBef>
            </a:pP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This result is important for both 0-νββ &amp; WIMP searches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5606" name="Text Box 1032"/>
          <p:cNvSpPr txBox="1">
            <a:spLocks noChangeArrowheads="1"/>
          </p:cNvSpPr>
          <p:nvPr/>
        </p:nvSpPr>
        <p:spPr bwMode="auto">
          <a:xfrm>
            <a:off x="1905000" y="2438400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FF"/>
                </a:solidFill>
              </a:rPr>
              <a:t> </a:t>
            </a:r>
            <a:r>
              <a:rPr lang="en-US" sz="1800" b="1" i="1" u="sng" dirty="0">
                <a:solidFill>
                  <a:srgbClr val="0000FF"/>
                </a:solidFill>
              </a:rPr>
              <a:t>I</a:t>
            </a:r>
            <a:r>
              <a:rPr lang="en-US" sz="1800" b="1" i="1" u="sng" dirty="0" smtClean="0">
                <a:solidFill>
                  <a:srgbClr val="0000FF"/>
                </a:solidFill>
              </a:rPr>
              <a:t>onization </a:t>
            </a:r>
            <a:r>
              <a:rPr lang="en-US" sz="1800" b="1" i="1" u="sng" dirty="0">
                <a:solidFill>
                  <a:srgbClr val="0000FF"/>
                </a:solidFill>
              </a:rPr>
              <a:t>signal </a:t>
            </a:r>
            <a:r>
              <a:rPr lang="en-US" sz="1800" b="1" i="1" u="sng" dirty="0" smtClean="0">
                <a:solidFill>
                  <a:srgbClr val="0000FF"/>
                </a:solidFill>
              </a:rPr>
              <a:t>only</a:t>
            </a:r>
          </a:p>
        </p:txBody>
      </p:sp>
      <p:sp>
        <p:nvSpPr>
          <p:cNvPr id="25607" name="TextBox 1"/>
          <p:cNvSpPr txBox="1">
            <a:spLocks noChangeArrowheads="1"/>
          </p:cNvSpPr>
          <p:nvPr/>
        </p:nvSpPr>
        <p:spPr bwMode="auto">
          <a:xfrm>
            <a:off x="1676400" y="5791200"/>
            <a:ext cx="6553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This result shows that fluctuations are </a:t>
            </a:r>
            <a:r>
              <a:rPr lang="en-US" dirty="0" smtClean="0">
                <a:solidFill>
                  <a:srgbClr val="0000FF"/>
                </a:solidFill>
              </a:rPr>
              <a:t>“normal” </a:t>
            </a:r>
            <a:r>
              <a:rPr lang="en-US" dirty="0">
                <a:solidFill>
                  <a:srgbClr val="0000FF"/>
                </a:solidFill>
              </a:rPr>
              <a:t>in </a:t>
            </a:r>
            <a:r>
              <a:rPr lang="en-US" dirty="0" err="1" smtClean="0">
                <a:solidFill>
                  <a:srgbClr val="0000FF"/>
                </a:solidFill>
              </a:rPr>
              <a:t>HPXe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953000" y="3810000"/>
            <a:ext cx="1219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23 May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21636</TotalTime>
  <Words>3610</Words>
  <Application>Microsoft Macintosh PowerPoint</Application>
  <PresentationFormat>On-screen Show (4:3)</PresentationFormat>
  <Paragraphs>729</Paragraphs>
  <Slides>81</Slides>
  <Notes>31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Office Theme</vt:lpstr>
      <vt:lpstr>Picture</vt:lpstr>
      <vt:lpstr>Microsoft Equation</vt:lpstr>
      <vt:lpstr>Simultaneous  0-ν ββ Decay &amp; WIMP Dark Matter Searches  and…maybe   Nuclear Recoil Directional Sensitivity at the ton-scale ? </vt:lpstr>
      <vt:lpstr>Simultaneous searches?</vt:lpstr>
      <vt:lpstr>PowerPoint Presentation</vt:lpstr>
      <vt:lpstr>Two Types of Double Beta Decay </vt:lpstr>
      <vt:lpstr>PowerPoint Presentation</vt:lpstr>
      <vt:lpstr>How to search for neutrino-less decay:</vt:lpstr>
      <vt:lpstr>Why Xenon Gas? Energy resolution in Xenon depends very strongly on density</vt:lpstr>
      <vt:lpstr>Why Xenon Gas? Energy resolution in Xenon depends very strongly on density</vt:lpstr>
      <vt:lpstr>New result: Energy resolution δE/E = 1% FWHM   for 137Cs 662 keV -rays in xenon!</vt:lpstr>
      <vt:lpstr>PowerPoint Presentation</vt:lpstr>
      <vt:lpstr>Energy resolution at Q = 2457 keV</vt:lpstr>
      <vt:lpstr>Asymmetric  TPC with “Separated functions”</vt:lpstr>
      <vt:lpstr>PowerPoint Presentation</vt:lpstr>
      <vt:lpstr>PMT Array: inside the pressure vessel Quartz window 2.54 cm diameter PMTs</vt:lpstr>
      <vt:lpstr>PowerPoint Presentation</vt:lpstr>
      <vt:lpstr>Attenuation of electrons during drift:  small, but non-negligible</vt:lpstr>
      <vt:lpstr>A typical 137Cs  waveform (sum of 19 PMTs) ~300,000 detected photoelectrons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Pure xenon gas: 0ν- ββ :</vt:lpstr>
      <vt:lpstr>Dark Matter Search with HPXe</vt:lpstr>
      <vt:lpstr>PowerPoint Presentation</vt:lpstr>
      <vt:lpstr>PowerPoint Presentation</vt:lpstr>
      <vt:lpstr>PowerPoint Presentation</vt:lpstr>
      <vt:lpstr>PowerPoint Presentation</vt:lpstr>
      <vt:lpstr>Today’s techniques</vt:lpstr>
      <vt:lpstr>NEWAGE – NEW generation WIMP-search with Advanced Gaseous tracking device Experiment</vt:lpstr>
      <vt:lpstr>MIMAC– MIcro-tpc MAtrix of Chambers</vt:lpstr>
      <vt:lpstr>Facility Expansion Plans...</vt:lpstr>
      <vt:lpstr>PowerPoint Presentation</vt:lpstr>
      <vt:lpstr>Instrumentation needs for  Directional Dark Matter Detection</vt:lpstr>
      <vt:lpstr>Directionality in nuclear recoils</vt:lpstr>
      <vt:lpstr>What is Columnar Recombination?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optimum Xe density?</vt:lpstr>
      <vt:lpstr>Columnarity is key</vt:lpstr>
      <vt:lpstr>How to maximize a CR signal…</vt:lpstr>
      <vt:lpstr>How to maximize a CR signal…</vt:lpstr>
      <vt:lpstr>How to maximize a CR signal…</vt:lpstr>
      <vt:lpstr>Scenario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Perspective </vt:lpstr>
      <vt:lpstr>Perspective 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D3 – Directional Dark Matter Detector</vt:lpstr>
      <vt:lpstr>PowerPoint Presentation</vt:lpstr>
      <vt:lpstr>PowerPoint Presentation</vt:lpstr>
      <vt:lpstr>DM-TPC – Dark Matter TPC</vt:lpstr>
      <vt:lpstr>PowerPoint Presentation</vt:lpstr>
      <vt:lpstr>DRIFT – Directional Recoil Identification From Tracks</vt:lpstr>
      <vt:lpstr>Good background rejection in low-density TPCs</vt:lpstr>
      <vt:lpstr>Directional Progress – Radon Progeny Recoil (RPR) Background</vt:lpstr>
      <vt:lpstr>PowerPoint Presentation</vt:lpstr>
      <vt:lpstr>PowerPoint Presentation</vt:lpstr>
      <vt:lpstr>PowerPoint Presentation</vt:lpstr>
    </vt:vector>
  </TitlesOfParts>
  <Manager/>
  <Company>Lawrence Berkeley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David  Nygren</dc:creator>
  <cp:keywords/>
  <dc:description/>
  <cp:lastModifiedBy>David  Nygren</cp:lastModifiedBy>
  <cp:revision>446</cp:revision>
  <dcterms:created xsi:type="dcterms:W3CDTF">2012-02-24T18:30:19Z</dcterms:created>
  <dcterms:modified xsi:type="dcterms:W3CDTF">2013-05-23T07:52:47Z</dcterms:modified>
  <cp:category/>
</cp:coreProperties>
</file>