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99" r:id="rId5"/>
    <p:sldId id="279" r:id="rId6"/>
    <p:sldId id="258" r:id="rId7"/>
    <p:sldId id="259" r:id="rId8"/>
    <p:sldId id="260" r:id="rId9"/>
    <p:sldId id="296" r:id="rId10"/>
    <p:sldId id="297" r:id="rId11"/>
    <p:sldId id="261" r:id="rId12"/>
    <p:sldId id="298" r:id="rId13"/>
    <p:sldId id="280" r:id="rId14"/>
    <p:sldId id="266" r:id="rId15"/>
    <p:sldId id="262" r:id="rId16"/>
    <p:sldId id="281" r:id="rId17"/>
    <p:sldId id="270" r:id="rId18"/>
    <p:sldId id="272" r:id="rId19"/>
    <p:sldId id="274" r:id="rId20"/>
    <p:sldId id="275" r:id="rId21"/>
    <p:sldId id="282" r:id="rId22"/>
    <p:sldId id="283" r:id="rId23"/>
    <p:sldId id="284" r:id="rId24"/>
    <p:sldId id="265" r:id="rId25"/>
    <p:sldId id="276" r:id="rId26"/>
    <p:sldId id="288" r:id="rId27"/>
    <p:sldId id="285" r:id="rId28"/>
    <p:sldId id="269" r:id="rId29"/>
    <p:sldId id="286" r:id="rId30"/>
    <p:sldId id="300" r:id="rId31"/>
    <p:sldId id="294" r:id="rId32"/>
    <p:sldId id="295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EFF8-1096-401E-970D-60067DCD5475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147D-F045-4D51-A69F-3238138F3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the human brain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Christer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vensson</a:t>
            </a:r>
            <a:endParaRPr lang="en-US" dirty="0"/>
          </a:p>
        </p:txBody>
      </p:sp>
      <p:sp>
        <p:nvSpPr>
          <p:cNvPr id="4" name="textruta 3"/>
          <p:cNvSpPr txBox="1"/>
          <p:nvPr/>
        </p:nvSpPr>
        <p:spPr>
          <a:xfrm>
            <a:off x="251520" y="6237312"/>
            <a:ext cx="40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Modeling</a:t>
            </a:r>
            <a:r>
              <a:rPr lang="sv-SE" dirty="0" smtClean="0"/>
              <a:t> the human </a:t>
            </a:r>
            <a:r>
              <a:rPr lang="sv-SE" dirty="0" err="1" smtClean="0"/>
              <a:t>brain</a:t>
            </a:r>
            <a:r>
              <a:rPr lang="sv-SE" dirty="0" smtClean="0"/>
              <a:t>, KTH 13-02-21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some basics</a:t>
            </a:r>
            <a:endParaRPr lang="en-US" dirty="0"/>
          </a:p>
        </p:txBody>
      </p:sp>
      <p:pic>
        <p:nvPicPr>
          <p:cNvPr id="5" name="Bildobjekt 4" descr="brain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5116982" cy="352592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95536" y="1556792"/>
            <a:ext cx="7353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Model of the synapse </a:t>
            </a:r>
          </a:p>
          <a:p>
            <a:r>
              <a:rPr lang="en-US" sz="2400" dirty="0" err="1" smtClean="0"/>
              <a:t>Presynaptic</a:t>
            </a:r>
            <a:r>
              <a:rPr lang="en-US" sz="2400" dirty="0" smtClean="0"/>
              <a:t> element, synaptic cleft, postsynaptic element</a:t>
            </a:r>
            <a:endParaRPr lang="en-US" sz="2400" dirty="0"/>
          </a:p>
        </p:txBody>
      </p:sp>
      <p:sp>
        <p:nvSpPr>
          <p:cNvPr id="9" name="textruta 8"/>
          <p:cNvSpPr txBox="1"/>
          <p:nvPr/>
        </p:nvSpPr>
        <p:spPr>
          <a:xfrm>
            <a:off x="5508104" y="2852936"/>
            <a:ext cx="35344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Neurotransmitters are</a:t>
            </a:r>
          </a:p>
          <a:p>
            <a:r>
              <a:rPr lang="en-US" sz="2400" dirty="0" smtClean="0"/>
              <a:t>released from vesicles, </a:t>
            </a:r>
          </a:p>
          <a:p>
            <a:r>
              <a:rPr lang="en-US" sz="2400" dirty="0" smtClean="0"/>
              <a:t>transported through cleft</a:t>
            </a:r>
          </a:p>
          <a:p>
            <a:r>
              <a:rPr lang="en-US" sz="2400" dirty="0" smtClean="0"/>
              <a:t>and absorbed by receptor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Absorbtion</a:t>
            </a:r>
            <a:r>
              <a:rPr lang="en-US" sz="2400" dirty="0" smtClean="0"/>
              <a:t> make receptor</a:t>
            </a:r>
          </a:p>
          <a:p>
            <a:r>
              <a:rPr lang="en-US" sz="2400" dirty="0" smtClean="0"/>
              <a:t>change membrane voltage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some basics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683568" y="162880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CNS </a:t>
            </a:r>
            <a:r>
              <a:rPr lang="en-US" sz="2400" b="1" dirty="0" smtClean="0"/>
              <a:t>structure </a:t>
            </a:r>
            <a:r>
              <a:rPr lang="en-US" sz="2400" dirty="0" smtClean="0"/>
              <a:t>(circuits) constitutes  both </a:t>
            </a:r>
            <a:r>
              <a:rPr lang="en-US" sz="2400" b="1" dirty="0" smtClean="0"/>
              <a:t>function</a:t>
            </a:r>
            <a:r>
              <a:rPr lang="en-US" sz="2400" dirty="0" smtClean="0"/>
              <a:t> and </a:t>
            </a:r>
            <a:r>
              <a:rPr lang="en-US" sz="2400" b="1" dirty="0" smtClean="0"/>
              <a:t>memory</a:t>
            </a:r>
            <a:r>
              <a:rPr lang="en-US" sz="2400" dirty="0" smtClean="0"/>
              <a:t> (algorithms, knowledge, and skills) 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Synapse </a:t>
            </a:r>
            <a:r>
              <a:rPr lang="en-US" sz="2400" b="1" dirty="0" smtClean="0"/>
              <a:t>strength</a:t>
            </a:r>
            <a:r>
              <a:rPr lang="en-US" sz="2400" dirty="0" smtClean="0"/>
              <a:t> is increased by </a:t>
            </a:r>
            <a:r>
              <a:rPr lang="en-US" sz="2400" b="1" dirty="0" smtClean="0"/>
              <a:t>high activity.</a:t>
            </a:r>
          </a:p>
          <a:p>
            <a:endParaRPr lang="en-US" sz="2400" dirty="0" smtClean="0"/>
          </a:p>
          <a:p>
            <a:r>
              <a:rPr lang="en-US" sz="2400" dirty="0" smtClean="0"/>
              <a:t>Increase of synapse strength through activity is the simplest</a:t>
            </a:r>
          </a:p>
          <a:p>
            <a:r>
              <a:rPr lang="en-US" sz="2400" dirty="0" smtClean="0"/>
              <a:t>form of </a:t>
            </a:r>
            <a:r>
              <a:rPr lang="en-US" sz="2400" b="1" dirty="0" smtClean="0"/>
              <a:t>learning</a:t>
            </a:r>
            <a:r>
              <a:rPr lang="en-US" sz="2400" dirty="0" smtClean="0"/>
              <a:t> and </a:t>
            </a:r>
            <a:r>
              <a:rPr lang="en-US" sz="2400" b="1" dirty="0" smtClean="0"/>
              <a:t>memory </a:t>
            </a:r>
            <a:r>
              <a:rPr lang="en-US" sz="2400" dirty="0" smtClean="0"/>
              <a:t>(</a:t>
            </a:r>
            <a:r>
              <a:rPr lang="en-US" sz="2400" dirty="0" err="1" smtClean="0"/>
              <a:t>Hebbian</a:t>
            </a:r>
            <a:r>
              <a:rPr lang="en-US" sz="2400" dirty="0" smtClean="0"/>
              <a:t> learning, </a:t>
            </a:r>
            <a:r>
              <a:rPr lang="en-US" sz="2400" dirty="0" err="1" smtClean="0"/>
              <a:t>Hebb</a:t>
            </a:r>
            <a:r>
              <a:rPr lang="en-US" sz="2400" dirty="0" smtClean="0"/>
              <a:t> 1949)</a:t>
            </a:r>
          </a:p>
          <a:p>
            <a:endParaRPr lang="en-US" sz="2400" dirty="0" smtClean="0"/>
          </a:p>
          <a:p>
            <a:r>
              <a:rPr lang="en-US" sz="2400" dirty="0" smtClean="0"/>
              <a:t>More advanced experiments: </a:t>
            </a:r>
            <a:r>
              <a:rPr lang="en-US" sz="2400" dirty="0" err="1" smtClean="0"/>
              <a:t>Kandel</a:t>
            </a:r>
            <a:r>
              <a:rPr lang="en-US" sz="2400" dirty="0" smtClean="0"/>
              <a:t>, Nobel prize 2000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some basics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683568" y="1628800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Kandel</a:t>
            </a:r>
            <a:r>
              <a:rPr lang="en-US" sz="2400" b="1" dirty="0" smtClean="0"/>
              <a:t>, 1970</a:t>
            </a:r>
          </a:p>
          <a:p>
            <a:endParaRPr lang="en-US" sz="2400" b="1" dirty="0" smtClean="0"/>
          </a:p>
          <a:p>
            <a:r>
              <a:rPr lang="en-US" sz="2400" dirty="0" smtClean="0"/>
              <a:t>Experiments on giant neurons in </a:t>
            </a:r>
            <a:r>
              <a:rPr lang="en-US" sz="2400" dirty="0" err="1" smtClean="0"/>
              <a:t>Aplysia</a:t>
            </a:r>
            <a:r>
              <a:rPr lang="en-US" sz="2400" dirty="0" smtClean="0"/>
              <a:t> (a sea snail)</a:t>
            </a:r>
          </a:p>
          <a:p>
            <a:endParaRPr lang="en-US" sz="2400" dirty="0" smtClean="0"/>
          </a:p>
          <a:p>
            <a:r>
              <a:rPr lang="en-US" sz="2400" dirty="0" smtClean="0"/>
              <a:t>Short term memory via strengthening of synapses via </a:t>
            </a:r>
            <a:r>
              <a:rPr lang="en-US" sz="2400" dirty="0" err="1" smtClean="0"/>
              <a:t>interneurons</a:t>
            </a:r>
            <a:r>
              <a:rPr lang="en-US" sz="2400" dirty="0" smtClean="0"/>
              <a:t> (process includes enhancement of neurotransmitter release via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A)</a:t>
            </a:r>
          </a:p>
          <a:p>
            <a:endParaRPr lang="en-US" sz="2400" dirty="0" smtClean="0"/>
          </a:p>
          <a:p>
            <a:r>
              <a:rPr lang="en-US" sz="2400" dirty="0" smtClean="0"/>
              <a:t>Long term memory via growth of new synaptic connections.</a:t>
            </a:r>
          </a:p>
          <a:p>
            <a:r>
              <a:rPr lang="en-US" sz="2400" dirty="0" smtClean="0"/>
              <a:t>This requires protein synthesis via the cell nucleus and its mechanisms for gene expression (process initiated by migration of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A to cell nucleus)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some basics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683568" y="162880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of  neural architecture, cerebral cortex</a:t>
            </a:r>
          </a:p>
        </p:txBody>
      </p:sp>
      <p:pic>
        <p:nvPicPr>
          <p:cNvPr id="4" name="Bildobjekt 3" descr="Vertebrate-brain-regions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149080"/>
            <a:ext cx="2976880" cy="232664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588224" y="4437112"/>
            <a:ext cx="163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Cerebral cortex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83568" y="2924944"/>
            <a:ext cx="6120680" cy="576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83568" y="3501008"/>
            <a:ext cx="612068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ruta 7"/>
          <p:cNvSpPr txBox="1"/>
          <p:nvPr/>
        </p:nvSpPr>
        <p:spPr>
          <a:xfrm>
            <a:off x="539552" y="3789040"/>
            <a:ext cx="656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Flattened cerebral cortex, totally 2000cm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x 2.5mm</a:t>
            </a:r>
            <a:endParaRPr lang="en-US" sz="2400" baseline="30000" dirty="0"/>
          </a:p>
        </p:txBody>
      </p:sp>
      <p:sp>
        <p:nvSpPr>
          <p:cNvPr id="9" name="textruta 8"/>
          <p:cNvSpPr txBox="1"/>
          <p:nvPr/>
        </p:nvSpPr>
        <p:spPr>
          <a:xfrm>
            <a:off x="683568" y="2852936"/>
            <a:ext cx="131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 matter</a:t>
            </a:r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683568" y="3429000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matter</a:t>
            </a:r>
            <a:endParaRPr lang="en-US" dirty="0"/>
          </a:p>
        </p:txBody>
      </p:sp>
      <p:sp>
        <p:nvSpPr>
          <p:cNvPr id="11" name="Rektangel 10"/>
          <p:cNvSpPr/>
          <p:nvPr/>
        </p:nvSpPr>
        <p:spPr>
          <a:xfrm>
            <a:off x="4355976" y="2924944"/>
            <a:ext cx="432048" cy="864096"/>
          </a:xfrm>
          <a:prstGeom prst="rect">
            <a:avLst/>
          </a:prstGeom>
          <a:solidFill>
            <a:srgbClr val="4F81BD">
              <a:alpha val="54902"/>
            </a:srgb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ruta 11"/>
          <p:cNvSpPr txBox="1"/>
          <p:nvPr/>
        </p:nvSpPr>
        <p:spPr>
          <a:xfrm>
            <a:off x="2843808" y="2339588"/>
            <a:ext cx="535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 unit: Cortical column; 5000 neurons</a:t>
            </a:r>
            <a:endParaRPr lang="en-US" sz="2400" dirty="0"/>
          </a:p>
        </p:txBody>
      </p:sp>
      <p:cxnSp>
        <p:nvCxnSpPr>
          <p:cNvPr id="14" name="Rak pil 13"/>
          <p:cNvCxnSpPr/>
          <p:nvPr/>
        </p:nvCxnSpPr>
        <p:spPr>
          <a:xfrm flipH="1">
            <a:off x="4644008" y="2636912"/>
            <a:ext cx="7200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395536" y="4509120"/>
            <a:ext cx="57781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Totally about 2·10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neurons, 10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 synapses</a:t>
            </a:r>
          </a:p>
          <a:p>
            <a:endParaRPr lang="en-US" sz="2400" dirty="0" smtClean="0"/>
          </a:p>
          <a:p>
            <a:r>
              <a:rPr lang="en-US" sz="2400" dirty="0" smtClean="0"/>
              <a:t> White matter: axons (10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axons/cm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I estimate 20,000 axons passing each column</a:t>
            </a:r>
            <a:endParaRPr lang="en-US" sz="2400" dirty="0"/>
          </a:p>
        </p:txBody>
      </p:sp>
      <p:cxnSp>
        <p:nvCxnSpPr>
          <p:cNvPr id="17" name="Rak pil 16"/>
          <p:cNvCxnSpPr/>
          <p:nvPr/>
        </p:nvCxnSpPr>
        <p:spPr>
          <a:xfrm>
            <a:off x="7020272" y="2924944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7164288" y="299695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 layers (I-VI)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some basics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05875" y="1556792"/>
            <a:ext cx="779296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what has been said so far:</a:t>
            </a:r>
          </a:p>
          <a:p>
            <a:endParaRPr lang="en-US" sz="2400" dirty="0" smtClean="0"/>
          </a:p>
          <a:p>
            <a:r>
              <a:rPr lang="en-US" sz="2400" dirty="0" smtClean="0"/>
              <a:t>Information </a:t>
            </a:r>
            <a:r>
              <a:rPr lang="en-US" sz="2400" b="1" dirty="0" smtClean="0"/>
              <a:t>transport</a:t>
            </a:r>
            <a:r>
              <a:rPr lang="en-US" sz="2400" dirty="0" smtClean="0"/>
              <a:t>  –  seems quite clear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Electrochemical in axons and dendrites; chemical in synapses</a:t>
            </a:r>
          </a:p>
          <a:p>
            <a:endParaRPr lang="en-US" sz="2400" dirty="0" smtClean="0"/>
          </a:p>
          <a:p>
            <a:r>
              <a:rPr lang="en-US" sz="2400" dirty="0" smtClean="0"/>
              <a:t>Information </a:t>
            </a:r>
            <a:r>
              <a:rPr lang="en-US" sz="2400" b="1" dirty="0" smtClean="0"/>
              <a:t>processing</a:t>
            </a:r>
            <a:r>
              <a:rPr lang="en-US" sz="2400" dirty="0" smtClean="0"/>
              <a:t>  –  seems relatively clear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Nonlinearly weighted sums of incoming data </a:t>
            </a:r>
          </a:p>
          <a:p>
            <a:endParaRPr lang="en-US" sz="2400" dirty="0" smtClean="0"/>
          </a:p>
          <a:p>
            <a:r>
              <a:rPr lang="en-US" sz="2400" dirty="0" smtClean="0"/>
              <a:t>Information </a:t>
            </a:r>
            <a:r>
              <a:rPr lang="en-US" sz="2400" b="1" dirty="0" smtClean="0"/>
              <a:t>storage</a:t>
            </a:r>
            <a:r>
              <a:rPr lang="en-US" sz="2400" dirty="0" smtClean="0"/>
              <a:t> – still enigmatic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Short term maybe clear, chemical changes in synapses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Long term requires changes in CSN structure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Stabilization Hypothesis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467544" y="155679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 hypothesis: </a:t>
            </a:r>
            <a:r>
              <a:rPr lang="en-US" sz="2400" b="1" i="1" dirty="0" smtClean="0"/>
              <a:t>selective stabilization hypothesis</a:t>
            </a:r>
            <a:r>
              <a:rPr lang="en-US" sz="2400" dirty="0" smtClean="0"/>
              <a:t>, formulated by </a:t>
            </a:r>
            <a:r>
              <a:rPr lang="en-US" sz="2400" dirty="0" err="1" smtClean="0"/>
              <a:t>Changeux</a:t>
            </a:r>
            <a:r>
              <a:rPr lang="en-US" sz="2400" dirty="0" smtClean="0"/>
              <a:t> and </a:t>
            </a:r>
            <a:r>
              <a:rPr lang="en-US" sz="2400" dirty="0" err="1" smtClean="0"/>
              <a:t>Danchin</a:t>
            </a:r>
            <a:r>
              <a:rPr lang="en-US" sz="2400" dirty="0" smtClean="0"/>
              <a:t> 1973: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The genetic program </a:t>
            </a:r>
            <a:r>
              <a:rPr lang="en-US" sz="2400" b="1" dirty="0" smtClean="0">
                <a:solidFill>
                  <a:srgbClr val="FF0000"/>
                </a:solidFill>
              </a:rPr>
              <a:t>directs</a:t>
            </a:r>
            <a:r>
              <a:rPr lang="en-US" sz="2400" dirty="0" smtClean="0">
                <a:solidFill>
                  <a:srgbClr val="FF0000"/>
                </a:solidFill>
              </a:rPr>
              <a:t> the proper interaction between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neurons. Several contacts form at the same site.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The early activity of the circuits, spontaneous (in embryo) and evoked (after birth), </a:t>
            </a:r>
            <a:r>
              <a:rPr lang="en-US" sz="2400" b="1" dirty="0" smtClean="0">
                <a:solidFill>
                  <a:srgbClr val="FF0000"/>
                </a:solidFill>
              </a:rPr>
              <a:t>increases the specificity </a:t>
            </a:r>
            <a:r>
              <a:rPr lang="en-US" sz="2400" dirty="0" smtClean="0">
                <a:solidFill>
                  <a:srgbClr val="FF0000"/>
                </a:solidFill>
              </a:rPr>
              <a:t>of the system by reducing redundancy.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Alternative terms: synaptic elimination, synaptic </a:t>
            </a:r>
            <a:r>
              <a:rPr lang="en-US" sz="2400" dirty="0" err="1" smtClean="0"/>
              <a:t>epigenesis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neuron plasticity, neuronal Darwinism (</a:t>
            </a:r>
            <a:r>
              <a:rPr lang="en-US" sz="2400" dirty="0" err="1" smtClean="0"/>
              <a:t>Edelmann</a:t>
            </a:r>
            <a:r>
              <a:rPr lang="en-US" sz="2400" dirty="0" smtClean="0"/>
              <a:t> 1987)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Stabilization Hypothesis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467544" y="155679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ontogenesis (CNS development from conception) various parts of the CNS grows as any other organ 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Types of neurons, approximate number of neurons, size and form of the part are </a:t>
            </a:r>
            <a:r>
              <a:rPr lang="en-US" sz="2400" b="1" dirty="0" smtClean="0">
                <a:solidFill>
                  <a:srgbClr val="FF0000"/>
                </a:solidFill>
              </a:rPr>
              <a:t>genetically controlled </a:t>
            </a:r>
            <a:r>
              <a:rPr lang="en-US" sz="2400" dirty="0" smtClean="0">
                <a:solidFill>
                  <a:srgbClr val="FF0000"/>
                </a:solidFill>
              </a:rPr>
              <a:t>(self-organization under a genetic rule set).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BUT, interconnections between neurons are controlled by the actual environment. For CNS this means under </a:t>
            </a:r>
            <a:r>
              <a:rPr lang="en-US" sz="2400" b="1" dirty="0" smtClean="0">
                <a:solidFill>
                  <a:srgbClr val="0070C0"/>
                </a:solidFill>
              </a:rPr>
              <a:t>control of internal and external neuronal signals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Stabilization Hypothesis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467544" y="155679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During ontogenesis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adulthood each neuron is </a:t>
            </a:r>
            <a:r>
              <a:rPr lang="en-US" sz="2400" i="1" dirty="0" smtClean="0">
                <a:solidFill>
                  <a:srgbClr val="FF0000"/>
                </a:solidFill>
              </a:rPr>
              <a:t>plastic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The dendrite tree is continuously growing and retracting, forming and retracting synapses with passing axons. This process is </a:t>
            </a:r>
            <a:r>
              <a:rPr lang="en-US" sz="2400" b="1" dirty="0" smtClean="0">
                <a:solidFill>
                  <a:srgbClr val="0070C0"/>
                </a:solidFill>
              </a:rPr>
              <a:t>controlled by synapse activity</a:t>
            </a:r>
            <a:r>
              <a:rPr lang="en-US" sz="2400" dirty="0" smtClean="0">
                <a:solidFill>
                  <a:srgbClr val="0070C0"/>
                </a:solidFill>
              </a:rPr>
              <a:t> through </a:t>
            </a:r>
            <a:r>
              <a:rPr lang="en-US" sz="2400" b="1" dirty="0" smtClean="0">
                <a:solidFill>
                  <a:srgbClr val="0070C0"/>
                </a:solidFill>
              </a:rPr>
              <a:t>selective stabilization </a:t>
            </a:r>
            <a:r>
              <a:rPr lang="en-US" sz="2400" dirty="0" smtClean="0">
                <a:solidFill>
                  <a:srgbClr val="0070C0"/>
                </a:solidFill>
              </a:rPr>
              <a:t>and destabilization.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Changeux</a:t>
            </a:r>
            <a:r>
              <a:rPr lang="en-US" sz="2400" dirty="0" smtClean="0"/>
              <a:t>’ original motivation: genetic information is far from sufficient to describe CNS complexity)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Stabilization Hypothesis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95536" y="170080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Direct evidence of microscopic plasticity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Classical case: Muscle </a:t>
            </a:r>
            <a:r>
              <a:rPr lang="en-US" sz="2400" dirty="0" err="1" smtClean="0">
                <a:solidFill>
                  <a:srgbClr val="002060"/>
                </a:solidFill>
              </a:rPr>
              <a:t>innervation</a:t>
            </a:r>
            <a:r>
              <a:rPr lang="en-US" sz="2400" dirty="0" smtClean="0">
                <a:solidFill>
                  <a:srgbClr val="002060"/>
                </a:solidFill>
              </a:rPr>
              <a:t>. Number of motor axons contacting a muscle fiber is reduced from 4-6 to 1 in early development of mouse. Interpreted as a refinement of the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6915150" cy="197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467544" y="5733256"/>
            <a:ext cx="685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Postnatal day 7, 8 and 9 of a transgenic muse; neuromuscular junctions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Stabilization Hypothesis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95536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Direct evidence of microscopic plasticity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Experimental observation of spine and synapse formation and elimination in adult mouse </a:t>
            </a:r>
            <a:r>
              <a:rPr lang="en-US" sz="2000" dirty="0" err="1" smtClean="0">
                <a:solidFill>
                  <a:srgbClr val="002060"/>
                </a:solidFill>
              </a:rPr>
              <a:t>neocortex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in vivo</a:t>
            </a:r>
            <a:r>
              <a:rPr lang="en-US" sz="2000" dirty="0" smtClean="0">
                <a:solidFill>
                  <a:srgbClr val="002060"/>
                </a:solidFill>
              </a:rPr>
              <a:t>.  (</a:t>
            </a:r>
            <a:r>
              <a:rPr lang="en-US" sz="2000" dirty="0" err="1" smtClean="0">
                <a:solidFill>
                  <a:srgbClr val="002060"/>
                </a:solidFill>
              </a:rPr>
              <a:t>Holtmaat</a:t>
            </a:r>
            <a:r>
              <a:rPr lang="en-US" sz="2000" dirty="0" smtClean="0">
                <a:solidFill>
                  <a:srgbClr val="002060"/>
                </a:solidFill>
              </a:rPr>
              <a:t> et al 2008). Time scale: minutes – days. Whisker trimming as experience input.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16" y="3048352"/>
            <a:ext cx="710946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611560" y="5589240"/>
            <a:ext cx="8318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Green: dendrite, blue, red: axons. </a:t>
            </a:r>
            <a:r>
              <a:rPr lang="en-US" dirty="0" err="1" smtClean="0"/>
              <a:t>a,b</a:t>
            </a:r>
            <a:r>
              <a:rPr lang="en-US" dirty="0" smtClean="0"/>
              <a:t>) red contacts green, weak contacts retracts (3)</a:t>
            </a:r>
          </a:p>
          <a:p>
            <a:r>
              <a:rPr lang="en-US" dirty="0" err="1" smtClean="0"/>
              <a:t>c,d</a:t>
            </a:r>
            <a:r>
              <a:rPr lang="en-US" dirty="0" smtClean="0"/>
              <a:t>) New spontaneous spines (2,5) retract or stabilize as a result of experience</a:t>
            </a:r>
            <a:endParaRPr lang="en-US" dirty="0"/>
          </a:p>
        </p:txBody>
      </p:sp>
      <p:sp>
        <p:nvSpPr>
          <p:cNvPr id="6" name="Ellips 5"/>
          <p:cNvSpPr/>
          <p:nvPr/>
        </p:nvSpPr>
        <p:spPr>
          <a:xfrm>
            <a:off x="5508104" y="486916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 6"/>
          <p:cNvSpPr/>
          <p:nvPr/>
        </p:nvSpPr>
        <p:spPr>
          <a:xfrm>
            <a:off x="7164288" y="486916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 7"/>
          <p:cNvSpPr/>
          <p:nvPr/>
        </p:nvSpPr>
        <p:spPr>
          <a:xfrm>
            <a:off x="5076056" y="328498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 8"/>
          <p:cNvSpPr/>
          <p:nvPr/>
        </p:nvSpPr>
        <p:spPr>
          <a:xfrm>
            <a:off x="6804248" y="328498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539552" y="1556792"/>
            <a:ext cx="857908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brain, or the central nervous system (CNS), is extremely </a:t>
            </a:r>
          </a:p>
          <a:p>
            <a:r>
              <a:rPr lang="en-US" sz="2400" dirty="0" smtClean="0"/>
              <a:t>complex – there is no limit on what can be read or said about it.</a:t>
            </a:r>
          </a:p>
          <a:p>
            <a:endParaRPr lang="en-US" sz="2400" dirty="0"/>
          </a:p>
          <a:p>
            <a:r>
              <a:rPr lang="en-US" sz="2400" dirty="0" smtClean="0"/>
              <a:t>Therefore, I must constrain my objective: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nderstand” the brain in an information processing context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So, I seek a model of the central nervous system which is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reasonable and comprehensive. We need to understand how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information is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transported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smtClean="0">
                <a:solidFill>
                  <a:srgbClr val="002060"/>
                </a:solidFill>
              </a:rPr>
              <a:t>processed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and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stored</a:t>
            </a:r>
            <a:r>
              <a:rPr lang="en-US" sz="2400" dirty="0" smtClean="0">
                <a:solidFill>
                  <a:srgbClr val="002060"/>
                </a:solidFill>
              </a:rPr>
              <a:t>. In “information”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I include algorithms, knowledge and skills.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This is closely related to </a:t>
            </a:r>
            <a:r>
              <a:rPr lang="en-US" sz="2400" b="1" dirty="0" smtClean="0">
                <a:solidFill>
                  <a:srgbClr val="FF0000"/>
                </a:solidFill>
              </a:rPr>
              <a:t>how the brain is developed </a:t>
            </a:r>
            <a:r>
              <a:rPr lang="en-US" sz="2400" dirty="0" smtClean="0">
                <a:solidFill>
                  <a:srgbClr val="FF0000"/>
                </a:solidFill>
              </a:rPr>
              <a:t>(designed).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Stabilization Hypothesis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95536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Direct evidence of microscopic plasticity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In humans the process of </a:t>
            </a:r>
            <a:r>
              <a:rPr lang="en-US" sz="2400" i="1" dirty="0" smtClean="0">
                <a:solidFill>
                  <a:srgbClr val="002060"/>
                </a:solidFill>
              </a:rPr>
              <a:t>significant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synaptic elimination proceeds to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≈30 years of age (</a:t>
            </a:r>
            <a:r>
              <a:rPr lang="en-US" sz="2400" dirty="0" err="1" smtClean="0">
                <a:solidFill>
                  <a:srgbClr val="002060"/>
                </a:solidFill>
              </a:rPr>
              <a:t>Patanjek</a:t>
            </a:r>
            <a:r>
              <a:rPr lang="en-US" sz="2400" dirty="0" smtClean="0">
                <a:solidFill>
                  <a:srgbClr val="002060"/>
                </a:solidFill>
              </a:rPr>
              <a:t> et al 2011)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A general conclusion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detailed CNS structure (“circuit diagram”) is formed during growth under influence of experience.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This process proceeds under adulthood with declining pace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872" y="2204864"/>
            <a:ext cx="3657600" cy="18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CNS dynamics</a:t>
            </a:r>
            <a:endParaRPr lang="en-US" dirty="0"/>
          </a:p>
        </p:txBody>
      </p:sp>
      <p:sp>
        <p:nvSpPr>
          <p:cNvPr id="5" name="textruta 4"/>
          <p:cNvSpPr txBox="1"/>
          <p:nvPr/>
        </p:nvSpPr>
        <p:spPr>
          <a:xfrm>
            <a:off x="683568" y="1484784"/>
            <a:ext cx="76328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During growth.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Neurons are created (under genetic control).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Neurons grow axons which are directed towards other neurons (sometimes very long distances; under genetic and experience control)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Dendrites and spines continuously grow and retract forming and eliminating synapses (under experience control)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During adulthood.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Neurons and axons are mainly stable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Dendrites and spines still grow and retract, forming and eliminating synapses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CNS dynamics</a:t>
            </a:r>
            <a:endParaRPr lang="en-US" dirty="0"/>
          </a:p>
        </p:txBody>
      </p:sp>
      <p:sp>
        <p:nvSpPr>
          <p:cNvPr id="5" name="textruta 4"/>
          <p:cNvSpPr txBox="1"/>
          <p:nvPr/>
        </p:nvSpPr>
        <p:spPr>
          <a:xfrm>
            <a:off x="683568" y="1556792"/>
            <a:ext cx="792088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The change from growth to adulthood is </a:t>
            </a:r>
            <a:r>
              <a:rPr lang="en-US" sz="2400" b="1" dirty="0" smtClean="0"/>
              <a:t>gradual </a:t>
            </a:r>
            <a:r>
              <a:rPr lang="en-US" sz="2400" dirty="0" smtClean="0"/>
              <a:t>(all life).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The combined genetic and experience control leads to </a:t>
            </a:r>
            <a:r>
              <a:rPr lang="en-US" sz="2400" b="1" dirty="0" smtClean="0"/>
              <a:t>critical periods.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(</a:t>
            </a:r>
            <a:r>
              <a:rPr lang="en-US" sz="2400" dirty="0" smtClean="0"/>
              <a:t>Classical example: stereoscopic vision can only be learned before 6 months of age: neonatal cataract must be corrected before 6 months of age)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During growth, passive experience is sufficient to create neuronal imprint, during adulthood, experience must be accompanied by attention to create imprint.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CNS dynamics</a:t>
            </a:r>
            <a:endParaRPr lang="en-US" dirty="0"/>
          </a:p>
        </p:txBody>
      </p:sp>
      <p:sp>
        <p:nvSpPr>
          <p:cNvPr id="5" name="textruta 4"/>
          <p:cNvSpPr txBox="1"/>
          <p:nvPr/>
        </p:nvSpPr>
        <p:spPr>
          <a:xfrm>
            <a:off x="683568" y="1556792"/>
            <a:ext cx="79208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Speculation: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Imprints during growth engage axonal structure, which leads to very stable (lifelong) memory (during dendrite growth and retraction a specific connection can be eliminated but also recreated)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Imprints during adulthood occur only via dendrite structure and is less stable. May stabilize through slow changes in axonal structure, possibly supported by slow </a:t>
            </a:r>
            <a:r>
              <a:rPr lang="en-US" sz="2400" dirty="0" err="1" smtClean="0"/>
              <a:t>neurogenesis</a:t>
            </a:r>
            <a:r>
              <a:rPr lang="en-US" sz="2400" dirty="0" smtClean="0"/>
              <a:t>  in hippocampus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Neuronal reuse hypotheses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556792"/>
            <a:ext cx="849694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Second hypothesis:  </a:t>
            </a:r>
            <a:r>
              <a:rPr lang="en-US" sz="2400" b="1" i="1" dirty="0" smtClean="0"/>
              <a:t>Neuronal recycling hypothesis</a:t>
            </a:r>
            <a:r>
              <a:rPr lang="en-US" sz="2400" dirty="0" smtClean="0"/>
              <a:t>, </a:t>
            </a:r>
            <a:r>
              <a:rPr lang="en-US" sz="2400" dirty="0" err="1" smtClean="0"/>
              <a:t>Dehaene</a:t>
            </a:r>
            <a:r>
              <a:rPr lang="en-US" sz="2400" dirty="0" smtClean="0"/>
              <a:t> 2004</a:t>
            </a:r>
          </a:p>
          <a:p>
            <a:r>
              <a:rPr lang="en-US" sz="2400" dirty="0" smtClean="0"/>
              <a:t>(Also termed neural reuse)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Innate structures  can be reprogrammed to new skills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(Innate includes the effects of “natural” child experience)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New skills can be developed from old ones: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During development of the individual (ontogenesis, fast)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Carried over socially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Neuronal reuse hypotheses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55679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of neural reuse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/>
              <a:t>Reading</a:t>
            </a:r>
            <a:r>
              <a:rPr lang="en-US" sz="2400" dirty="0" smtClean="0"/>
              <a:t>  is obviously a skill that can not have be developed through evolution. So how can we acquire such a complicated skill?</a:t>
            </a:r>
          </a:p>
          <a:p>
            <a:endParaRPr lang="en-US" sz="2400" dirty="0" smtClean="0"/>
          </a:p>
          <a:p>
            <a:r>
              <a:rPr lang="en-US" sz="2400" dirty="0" smtClean="0"/>
              <a:t>Our vision system contains the skill to characterize primitive shapes as lines with specific tilts and the skill to combine primitive shapes into  objects as for example faces.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These skills can be reused for the recognition of letters (primitive shapes) and words (objects) (</a:t>
            </a:r>
            <a:r>
              <a:rPr lang="en-US" sz="2400" dirty="0" err="1" smtClean="0">
                <a:solidFill>
                  <a:srgbClr val="FF0000"/>
                </a:solidFill>
              </a:rPr>
              <a:t>Dehaene</a:t>
            </a:r>
            <a:r>
              <a:rPr lang="en-US" sz="2400" dirty="0" smtClean="0">
                <a:solidFill>
                  <a:srgbClr val="FF0000"/>
                </a:solidFill>
              </a:rPr>
              <a:t> 2004)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Neuronal reuse hypotheses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67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6802356" y="6165304"/>
            <a:ext cx="20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</a:t>
            </a:r>
            <a:r>
              <a:rPr lang="en-US" dirty="0" err="1" smtClean="0">
                <a:solidFill>
                  <a:schemeClr val="bg1"/>
                </a:solidFill>
              </a:rPr>
              <a:t>Dehaene</a:t>
            </a:r>
            <a:r>
              <a:rPr lang="en-US" dirty="0" smtClean="0">
                <a:solidFill>
                  <a:schemeClr val="bg1"/>
                </a:solidFill>
              </a:rPr>
              <a:t> 2005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Neuronal reuse hypotheses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556792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Consequences</a:t>
            </a:r>
          </a:p>
          <a:p>
            <a:endParaRPr lang="en-US" sz="2400" b="1" dirty="0" smtClean="0"/>
          </a:p>
          <a:p>
            <a:r>
              <a:rPr lang="en-US" sz="2400" dirty="0" smtClean="0"/>
              <a:t>Neuronal reuse offers a reasonable explanation to the mechanism of  the remarkable ability of the human to develop new and advanced skills over evolutionary very short periods of time.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The combined hypotheses of Neural plasticity and Neural reuse  offers a reasonable explanation to social/cultural inheritance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400" dirty="0" smtClean="0"/>
              <a:t>Example: Instead of considering language as a module in the brain,</a:t>
            </a:r>
          </a:p>
          <a:p>
            <a:r>
              <a:rPr lang="en-US" sz="2400" dirty="0" smtClean="0"/>
              <a:t>it is a social /cultural module outside brain,  inherited by each individual from its social context.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Neuronal reuse hypotheses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556792"/>
            <a:ext cx="849694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Third hypothesis: </a:t>
            </a:r>
            <a:r>
              <a:rPr lang="en-US" sz="2400" b="1" i="1" dirty="0" smtClean="0"/>
              <a:t>Massive redeployment hypothesis</a:t>
            </a:r>
            <a:r>
              <a:rPr lang="en-US" sz="2400" dirty="0" smtClean="0"/>
              <a:t>, neural reuse hypothesis, M. L. Anderson 2007)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New skills can be developed from old ones: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During evolution of the species  (</a:t>
            </a:r>
            <a:r>
              <a:rPr lang="en-US" sz="2400" dirty="0" err="1" smtClean="0">
                <a:solidFill>
                  <a:srgbClr val="FF0000"/>
                </a:solidFill>
              </a:rPr>
              <a:t>phylogenesis</a:t>
            </a:r>
            <a:r>
              <a:rPr lang="en-US" sz="2400" dirty="0" smtClean="0">
                <a:solidFill>
                  <a:srgbClr val="FF0000"/>
                </a:solidFill>
              </a:rPr>
              <a:t>, very slow)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Carried over via genes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I will not consider evolutionary aspects further in this talk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skills hypothesis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90579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Fourth hypothesis: </a:t>
            </a:r>
            <a:r>
              <a:rPr lang="en-US" sz="2400" b="1" i="1" dirty="0" smtClean="0"/>
              <a:t>Special skills hypothesis </a:t>
            </a:r>
            <a:r>
              <a:rPr lang="en-US" sz="2400" dirty="0" smtClean="0"/>
              <a:t>(similar to </a:t>
            </a:r>
            <a:r>
              <a:rPr lang="en-US" sz="2400" i="1" dirty="0"/>
              <a:t>P</a:t>
            </a:r>
            <a:r>
              <a:rPr lang="en-US" sz="2400" i="1" dirty="0" smtClean="0"/>
              <a:t>re-representations</a:t>
            </a:r>
            <a:r>
              <a:rPr lang="en-US" sz="2400" dirty="0" smtClean="0"/>
              <a:t> (</a:t>
            </a:r>
            <a:r>
              <a:rPr lang="en-US" sz="2400" dirty="0" err="1" smtClean="0"/>
              <a:t>Changeux</a:t>
            </a:r>
            <a:r>
              <a:rPr lang="en-US" sz="2400" dirty="0" smtClean="0"/>
              <a:t> 1989), </a:t>
            </a:r>
            <a:r>
              <a:rPr lang="en-US" sz="2400" i="1" dirty="0"/>
              <a:t>W</a:t>
            </a:r>
            <a:r>
              <a:rPr lang="en-US" sz="2400" i="1" dirty="0" smtClean="0"/>
              <a:t>orkings</a:t>
            </a:r>
            <a:r>
              <a:rPr lang="en-US" sz="2400" dirty="0" smtClean="0"/>
              <a:t> (</a:t>
            </a:r>
            <a:r>
              <a:rPr lang="en-US" sz="2400" smtClean="0"/>
              <a:t>Bergeron 2008)</a:t>
            </a:r>
            <a:endParaRPr lang="en-US" sz="2400" dirty="0" smtClean="0"/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 particular part of CNS is characterized by special skills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(genetically controlled envelope + interactive specialization)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This part is then used for basic purposes given by evolution AND reused for new purposes through neuronal reuse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65" y="1321443"/>
            <a:ext cx="4445646" cy="54864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95536" y="6381328"/>
            <a:ext cx="385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Staffan Gustafsson 1983, ”Rita på kisel”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02342" y="1351322"/>
            <a:ext cx="41934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VLSI ↔ CAD</a:t>
            </a:r>
          </a:p>
          <a:p>
            <a:endParaRPr lang="sv-SE" sz="2400" dirty="0"/>
          </a:p>
          <a:p>
            <a:r>
              <a:rPr lang="sv-SE" sz="2400" dirty="0" smtClean="0"/>
              <a:t>Silicon chip evolution is</a:t>
            </a:r>
          </a:p>
          <a:p>
            <a:r>
              <a:rPr lang="sv-SE" sz="2400" dirty="0" err="1"/>
              <a:t>c</a:t>
            </a:r>
            <a:r>
              <a:rPr lang="sv-SE" sz="2400" dirty="0" err="1" smtClean="0"/>
              <a:t>haracterized</a:t>
            </a:r>
            <a:r>
              <a:rPr lang="sv-SE" sz="2400" dirty="0" smtClean="0"/>
              <a:t> by </a:t>
            </a:r>
            <a:r>
              <a:rPr lang="sv-SE" sz="2400" dirty="0" err="1" smtClean="0"/>
              <a:t>utilizing</a:t>
            </a:r>
            <a:r>
              <a:rPr lang="sv-SE" sz="2400" dirty="0" smtClean="0"/>
              <a:t> </a:t>
            </a:r>
          </a:p>
          <a:p>
            <a:r>
              <a:rPr lang="sv-SE" sz="2400" dirty="0" err="1"/>
              <a:t>c</a:t>
            </a:r>
            <a:r>
              <a:rPr lang="sv-SE" sz="2400" dirty="0" err="1" smtClean="0"/>
              <a:t>omputers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develop</a:t>
            </a:r>
            <a:r>
              <a:rPr lang="sv-SE" sz="2400" dirty="0" smtClean="0"/>
              <a:t> </a:t>
            </a:r>
            <a:r>
              <a:rPr lang="sv-SE" sz="2400" dirty="0" err="1" smtClean="0"/>
              <a:t>next</a:t>
            </a:r>
            <a:endParaRPr lang="sv-SE" sz="2400" dirty="0" smtClean="0"/>
          </a:p>
          <a:p>
            <a:r>
              <a:rPr lang="sv-SE" sz="2400" dirty="0"/>
              <a:t>g</a:t>
            </a:r>
            <a:r>
              <a:rPr lang="sv-SE" sz="2400" dirty="0" smtClean="0"/>
              <a:t>eneration chips and </a:t>
            </a:r>
            <a:r>
              <a:rPr lang="sv-SE" sz="2400" dirty="0" err="1" smtClean="0"/>
              <a:t>computers</a:t>
            </a:r>
            <a:endParaRPr lang="sv-SE" sz="2400" dirty="0" smtClean="0"/>
          </a:p>
          <a:p>
            <a:endParaRPr lang="sv-SE" sz="2400" dirty="0"/>
          </a:p>
          <a:p>
            <a:endParaRPr lang="sv-SE" sz="2400" dirty="0" smtClean="0"/>
          </a:p>
          <a:p>
            <a:r>
              <a:rPr lang="sv-SE" sz="2400" b="1" dirty="0" err="1" smtClean="0"/>
              <a:t>Similarly</a:t>
            </a:r>
            <a:r>
              <a:rPr lang="sv-SE" sz="2400" b="1" dirty="0" smtClean="0"/>
              <a:t>, </a:t>
            </a:r>
            <a:r>
              <a:rPr lang="sv-SE" sz="2400" b="1" dirty="0" err="1" smtClean="0"/>
              <a:t>brain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developes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itself</a:t>
            </a:r>
            <a:endParaRPr lang="sv-SE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skills hypothesis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90579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of vision and pattern recognition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As mentioned before:</a:t>
            </a:r>
          </a:p>
          <a:p>
            <a:endParaRPr lang="en-US" sz="2400" dirty="0" smtClean="0"/>
          </a:p>
          <a:p>
            <a:r>
              <a:rPr lang="en-US" sz="2400" dirty="0"/>
              <a:t>Our vision system contains the skill to characterize primitive shapes as lines with specific tilts and the skill to combine primitive shapes into  objects as for example faces.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system occupies quite a large part of the human brain. </a:t>
            </a:r>
          </a:p>
        </p:txBody>
      </p:sp>
    </p:spTree>
    <p:extLst>
      <p:ext uri="{BB962C8B-B14F-4D97-AF65-F5344CB8AC3E}">
        <p14:creationId xmlns:p14="http://schemas.microsoft.com/office/powerpoint/2010/main" val="407382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skills hypothesis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961" r="29980"/>
          <a:stretch>
            <a:fillRect/>
          </a:stretch>
        </p:blipFill>
        <p:spPr bwMode="auto">
          <a:xfrm>
            <a:off x="4788024" y="1571625"/>
            <a:ext cx="413995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395536" y="1628800"/>
            <a:ext cx="45695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of </a:t>
            </a:r>
            <a:r>
              <a:rPr lang="en-US" sz="2400" b="1" dirty="0" err="1" smtClean="0"/>
              <a:t>spacial</a:t>
            </a:r>
            <a:r>
              <a:rPr lang="en-US" sz="2400" b="1" dirty="0" smtClean="0"/>
              <a:t> maps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Spacial</a:t>
            </a:r>
            <a:r>
              <a:rPr lang="en-US" sz="2400" dirty="0" smtClean="0"/>
              <a:t> maps in Medial </a:t>
            </a:r>
            <a:r>
              <a:rPr lang="en-US" sz="2400" dirty="0" err="1" smtClean="0"/>
              <a:t>Entorhinal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Cortex (MEC)</a:t>
            </a:r>
          </a:p>
          <a:p>
            <a:endParaRPr lang="en-US" sz="2400" dirty="0" smtClean="0"/>
          </a:p>
          <a:p>
            <a:r>
              <a:rPr lang="en-US" sz="2400" dirty="0" smtClean="0"/>
              <a:t>A mouse with electrodes moves in</a:t>
            </a:r>
          </a:p>
          <a:p>
            <a:r>
              <a:rPr lang="en-US" sz="2400" dirty="0" smtClean="0"/>
              <a:t>a square compartment (figure).</a:t>
            </a:r>
          </a:p>
          <a:p>
            <a:r>
              <a:rPr lang="en-US" sz="2400" dirty="0" smtClean="0"/>
              <a:t>A single nerve cell fires at certain </a:t>
            </a:r>
          </a:p>
          <a:p>
            <a:r>
              <a:rPr lang="en-US" sz="2400" dirty="0" smtClean="0"/>
              <a:t>positions in the compartment.</a:t>
            </a:r>
            <a:endParaRPr lang="en-US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755576" y="5229200"/>
            <a:ext cx="38986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Mouse path, cells firing at red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Rak pil 8"/>
          <p:cNvCxnSpPr>
            <a:stCxn id="6" idx="3"/>
          </p:cNvCxnSpPr>
          <p:nvPr/>
        </p:nvCxnSpPr>
        <p:spPr>
          <a:xfrm flipV="1">
            <a:off x="4654207" y="5301208"/>
            <a:ext cx="421849" cy="158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79512" y="5949280"/>
            <a:ext cx="473123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Neuron firing rate </a:t>
            </a:r>
            <a:r>
              <a:rPr lang="en-US" sz="2400" dirty="0" err="1" smtClean="0">
                <a:solidFill>
                  <a:srgbClr val="FF0000"/>
                </a:solidFill>
              </a:rPr>
              <a:t>vs</a:t>
            </a:r>
            <a:r>
              <a:rPr lang="en-US" sz="2400" dirty="0" smtClean="0">
                <a:solidFill>
                  <a:srgbClr val="FF0000"/>
                </a:solidFill>
              </a:rPr>
              <a:t> mouse position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Rak pil 13"/>
          <p:cNvCxnSpPr/>
          <p:nvPr/>
        </p:nvCxnSpPr>
        <p:spPr>
          <a:xfrm flipV="1">
            <a:off x="4932040" y="5733256"/>
            <a:ext cx="93610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skills hypothesis</a:t>
            </a:r>
            <a:endParaRPr lang="en-US" dirty="0"/>
          </a:p>
        </p:txBody>
      </p:sp>
      <p:sp>
        <p:nvSpPr>
          <p:cNvPr id="5" name="textruta 4"/>
          <p:cNvSpPr txBox="1"/>
          <p:nvPr/>
        </p:nvSpPr>
        <p:spPr>
          <a:xfrm>
            <a:off x="395536" y="1628800"/>
            <a:ext cx="73086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of </a:t>
            </a:r>
            <a:r>
              <a:rPr lang="en-US" sz="2400" b="1" dirty="0" err="1" smtClean="0"/>
              <a:t>spacial</a:t>
            </a:r>
            <a:r>
              <a:rPr lang="en-US" sz="2400" b="1" dirty="0" smtClean="0"/>
              <a:t> maps</a:t>
            </a:r>
          </a:p>
          <a:p>
            <a:endParaRPr lang="en-US" sz="2400" b="1" dirty="0" smtClean="0"/>
          </a:p>
          <a:p>
            <a:r>
              <a:rPr lang="en-US" sz="2400" dirty="0" smtClean="0"/>
              <a:t>Grid cells constitutes a geometrical grid</a:t>
            </a:r>
          </a:p>
          <a:p>
            <a:r>
              <a:rPr lang="en-US" sz="2400" dirty="0" smtClean="0"/>
              <a:t>Direction cells constitutes moving direction</a:t>
            </a:r>
          </a:p>
          <a:p>
            <a:r>
              <a:rPr lang="en-US" sz="2400" dirty="0" smtClean="0"/>
              <a:t>Wall cells constitutes an adjacent wall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tc.</a:t>
            </a:r>
          </a:p>
          <a:p>
            <a:endParaRPr lang="en-US" sz="2400" dirty="0" smtClean="0"/>
          </a:p>
          <a:p>
            <a:r>
              <a:rPr lang="en-US" sz="2400" b="1" dirty="0" smtClean="0"/>
              <a:t>Together, we have an advanced skill for </a:t>
            </a:r>
            <a:r>
              <a:rPr lang="en-US" sz="2400" b="1" dirty="0" err="1" smtClean="0"/>
              <a:t>spacial</a:t>
            </a:r>
            <a:r>
              <a:rPr lang="en-US" sz="2400" b="1" dirty="0" smtClean="0"/>
              <a:t> mapping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905794"/>
            <a:ext cx="84969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original question: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“Understand” the brain in an information processing context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So, I seek a model of the central nervous system which is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reasonable and comprehensive. We need to understand how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information is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transported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smtClean="0">
                <a:solidFill>
                  <a:srgbClr val="002060"/>
                </a:solidFill>
              </a:rPr>
              <a:t>processed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and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stored</a:t>
            </a:r>
            <a:r>
              <a:rPr lang="en-US" sz="2400" dirty="0" smtClean="0">
                <a:solidFill>
                  <a:srgbClr val="002060"/>
                </a:solidFill>
              </a:rPr>
              <a:t>. In “information”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I include algorithms, knowledge and skills.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This is closely related to how the brain is developed (designed).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412776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What we have learned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Basic principles for </a:t>
            </a:r>
            <a:r>
              <a:rPr lang="en-US" sz="2400" b="1" dirty="0" smtClean="0">
                <a:solidFill>
                  <a:srgbClr val="002060"/>
                </a:solidFill>
              </a:rPr>
              <a:t>information transport </a:t>
            </a:r>
            <a:r>
              <a:rPr lang="en-US" sz="2400" dirty="0" smtClean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processing</a:t>
            </a:r>
            <a:r>
              <a:rPr lang="en-US" sz="2400" dirty="0" smtClean="0">
                <a:solidFill>
                  <a:srgbClr val="002060"/>
                </a:solidFill>
              </a:rPr>
              <a:t> are reasonably understood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mechanism of </a:t>
            </a:r>
            <a:r>
              <a:rPr lang="en-US" sz="2400" b="1" dirty="0" smtClean="0">
                <a:solidFill>
                  <a:srgbClr val="002060"/>
                </a:solidFill>
              </a:rPr>
              <a:t>storage</a:t>
            </a:r>
            <a:r>
              <a:rPr lang="en-US" sz="2400" dirty="0" smtClean="0">
                <a:solidFill>
                  <a:srgbClr val="002060"/>
                </a:solidFill>
              </a:rPr>
              <a:t> is most reasonably modeled as </a:t>
            </a:r>
            <a:r>
              <a:rPr lang="en-US" sz="2400" b="1" dirty="0" smtClean="0">
                <a:solidFill>
                  <a:srgbClr val="002060"/>
                </a:solidFill>
              </a:rPr>
              <a:t>part of the continues development of the CNS from conception to death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mechanism of </a:t>
            </a:r>
            <a:r>
              <a:rPr lang="en-US" sz="2400" b="1" dirty="0" smtClean="0">
                <a:solidFill>
                  <a:srgbClr val="002060"/>
                </a:solidFill>
              </a:rPr>
              <a:t>design</a:t>
            </a:r>
            <a:r>
              <a:rPr lang="en-US" sz="2400" dirty="0" smtClean="0">
                <a:solidFill>
                  <a:srgbClr val="002060"/>
                </a:solidFill>
              </a:rPr>
              <a:t> constitutes two parts, </a:t>
            </a:r>
            <a:r>
              <a:rPr lang="en-US" sz="2400" b="1" dirty="0" err="1">
                <a:solidFill>
                  <a:srgbClr val="002060"/>
                </a:solidFill>
              </a:rPr>
              <a:t>p</a:t>
            </a:r>
            <a:r>
              <a:rPr lang="en-US" sz="2400" b="1" dirty="0" err="1" smtClean="0">
                <a:solidFill>
                  <a:srgbClr val="002060"/>
                </a:solidFill>
              </a:rPr>
              <a:t>hylogenesis</a:t>
            </a:r>
            <a:r>
              <a:rPr lang="en-US" sz="2400" dirty="0" smtClean="0">
                <a:solidFill>
                  <a:srgbClr val="002060"/>
                </a:solidFill>
              </a:rPr>
              <a:t> through </a:t>
            </a:r>
            <a:r>
              <a:rPr lang="en-US" sz="2400" b="1" dirty="0" smtClean="0">
                <a:solidFill>
                  <a:srgbClr val="002060"/>
                </a:solidFill>
              </a:rPr>
              <a:t>natural selection</a:t>
            </a:r>
            <a:r>
              <a:rPr lang="en-US" sz="2400" dirty="0" smtClean="0">
                <a:solidFill>
                  <a:srgbClr val="002060"/>
                </a:solidFill>
              </a:rPr>
              <a:t> and </a:t>
            </a:r>
            <a:r>
              <a:rPr lang="en-US" sz="2400" b="1" dirty="0" smtClean="0">
                <a:solidFill>
                  <a:srgbClr val="002060"/>
                </a:solidFill>
              </a:rPr>
              <a:t>ontogenesis</a:t>
            </a:r>
            <a:r>
              <a:rPr lang="en-US" sz="2400" dirty="0" smtClean="0">
                <a:solidFill>
                  <a:srgbClr val="002060"/>
                </a:solidFill>
              </a:rPr>
              <a:t> through </a:t>
            </a:r>
            <a:r>
              <a:rPr lang="en-US" sz="2400" b="1" dirty="0" smtClean="0">
                <a:solidFill>
                  <a:srgbClr val="002060"/>
                </a:solidFill>
              </a:rPr>
              <a:t>self learning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412776"/>
            <a:ext cx="83529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Some consequences of the present picture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Algorithms, knowledge and skills are defined by the actual </a:t>
            </a:r>
            <a:r>
              <a:rPr lang="en-US" sz="2400" b="1" dirty="0" smtClean="0">
                <a:solidFill>
                  <a:srgbClr val="002060"/>
                </a:solidFill>
              </a:rPr>
              <a:t>structure (circuits) </a:t>
            </a:r>
            <a:r>
              <a:rPr lang="en-US" sz="2400" dirty="0" smtClean="0">
                <a:solidFill>
                  <a:srgbClr val="002060"/>
                </a:solidFill>
              </a:rPr>
              <a:t>of CNS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This structure results from a combination of </a:t>
            </a:r>
            <a:r>
              <a:rPr lang="en-US" sz="2400" b="1" dirty="0" smtClean="0">
                <a:solidFill>
                  <a:srgbClr val="002060"/>
                </a:solidFill>
              </a:rPr>
              <a:t>genetic information </a:t>
            </a:r>
            <a:r>
              <a:rPr lang="en-US" sz="2400" dirty="0" smtClean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individual experiences </a:t>
            </a:r>
            <a:r>
              <a:rPr lang="en-US" sz="2400" dirty="0" smtClean="0">
                <a:solidFill>
                  <a:srgbClr val="002060"/>
                </a:solidFill>
              </a:rPr>
              <a:t>from conception to death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As CNS structure is a result of each individuals social context, </a:t>
            </a:r>
            <a:r>
              <a:rPr lang="en-US" sz="2400" b="1" dirty="0" smtClean="0">
                <a:solidFill>
                  <a:srgbClr val="002060"/>
                </a:solidFill>
              </a:rPr>
              <a:t>the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culture of a society is defined by the common CNS structure </a:t>
            </a:r>
            <a:r>
              <a:rPr lang="en-US" sz="2400" dirty="0" smtClean="0">
                <a:solidFill>
                  <a:srgbClr val="002060"/>
                </a:solidFill>
              </a:rPr>
              <a:t>of the individuals constituting that society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Preliminary conclusions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23528" y="1412776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Some consequences of the present picture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Scientific models of the world are based on the basic skills of CNS.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Example : Both in mathematics and in physics we use geometric models (coordinate systems, vectors, n-dimensional spaces) because our brain has a special skill to manage </a:t>
            </a:r>
            <a:r>
              <a:rPr lang="en-US" sz="2400" dirty="0" err="1" smtClean="0">
                <a:solidFill>
                  <a:srgbClr val="002060"/>
                </a:solidFill>
              </a:rPr>
              <a:t>spacial</a:t>
            </a:r>
            <a:r>
              <a:rPr lang="en-US" sz="2400" dirty="0" smtClean="0">
                <a:solidFill>
                  <a:srgbClr val="002060"/>
                </a:solidFill>
              </a:rPr>
              <a:t> models.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539552" y="1556792"/>
            <a:ext cx="8595943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i="1" dirty="0" smtClean="0"/>
              <a:t>reasonable</a:t>
            </a:r>
            <a:r>
              <a:rPr lang="en-US" sz="2400" dirty="0" smtClean="0"/>
              <a:t> model of CNS must be fully compatible with</a:t>
            </a:r>
          </a:p>
          <a:p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Physics (including information theory)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Chemistry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Biology (including  evolution)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CNS context (body, physical and social context)</a:t>
            </a:r>
          </a:p>
          <a:p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Biology, two forms of evolution: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Evolution of the species (through natural selection; </a:t>
            </a:r>
            <a:r>
              <a:rPr lang="en-US" sz="2400" dirty="0" err="1" smtClean="0">
                <a:solidFill>
                  <a:srgbClr val="0070C0"/>
                </a:solidFill>
              </a:rPr>
              <a:t>Phylogenesis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Evolution of the individual (from conception to death; Ontogenesis)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1029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539553" y="1556792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Classically, CNS have been considered </a:t>
            </a:r>
            <a:r>
              <a:rPr lang="en-US" sz="2400" i="1" dirty="0" smtClean="0"/>
              <a:t>static</a:t>
            </a:r>
            <a:r>
              <a:rPr lang="en-US" sz="2400" dirty="0" smtClean="0"/>
              <a:t> with </a:t>
            </a:r>
          </a:p>
          <a:p>
            <a:r>
              <a:rPr lang="en-US" sz="2400" i="1" dirty="0" smtClean="0"/>
              <a:t>minor changes </a:t>
            </a:r>
            <a:r>
              <a:rPr lang="en-US" sz="2400" dirty="0" smtClean="0"/>
              <a:t>occurring over time.</a:t>
            </a:r>
          </a:p>
          <a:p>
            <a:endParaRPr lang="en-US" sz="2400" dirty="0" smtClean="0"/>
          </a:p>
          <a:p>
            <a:r>
              <a:rPr lang="en-US" sz="2400" dirty="0" smtClean="0"/>
              <a:t>Compare the cellular neural network (CNN) models, based on highly interconnected cells with variable interconnect strength.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Recent research rather indicates that CNS is </a:t>
            </a:r>
            <a:r>
              <a:rPr lang="en-US" sz="2400" b="1" dirty="0" smtClean="0">
                <a:solidFill>
                  <a:srgbClr val="FF0000"/>
                </a:solidFill>
              </a:rPr>
              <a:t>highly dynamic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referred to as </a:t>
            </a:r>
            <a:r>
              <a:rPr lang="en-US" sz="2400" b="1" dirty="0" smtClean="0">
                <a:solidFill>
                  <a:srgbClr val="FF0000"/>
                </a:solidFill>
              </a:rPr>
              <a:t>neural plasticity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95536" y="2060848"/>
            <a:ext cx="8393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will discuss this topic by formulating  a series of </a:t>
            </a:r>
          </a:p>
          <a:p>
            <a:r>
              <a:rPr lang="en-US" sz="2400" dirty="0" smtClean="0"/>
              <a:t>hypotheses of the development and function of the CNS.</a:t>
            </a:r>
          </a:p>
          <a:p>
            <a:r>
              <a:rPr lang="en-US" sz="2400" dirty="0" smtClean="0"/>
              <a:t>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BUT, let me start by introducing some well established facts about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he CNS.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some basics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4579762" y="1628800"/>
            <a:ext cx="43847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CNS is built from </a:t>
            </a:r>
            <a:r>
              <a:rPr lang="en-US" sz="2400" b="1" dirty="0" smtClean="0"/>
              <a:t>neurons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A neuron comprises a </a:t>
            </a:r>
            <a:r>
              <a:rPr lang="en-US" sz="2400" b="1" dirty="0" smtClean="0"/>
              <a:t>cell body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/>
              <a:t>axon</a:t>
            </a:r>
            <a:r>
              <a:rPr lang="en-US" sz="2400" dirty="0" smtClean="0"/>
              <a:t> and a </a:t>
            </a:r>
            <a:r>
              <a:rPr lang="en-US" sz="2400" b="1" dirty="0" smtClean="0"/>
              <a:t>dendrite trees. </a:t>
            </a:r>
          </a:p>
          <a:p>
            <a:endParaRPr lang="en-US" sz="2400" b="1" dirty="0" smtClean="0"/>
          </a:p>
          <a:p>
            <a:r>
              <a:rPr lang="en-US" sz="2400" dirty="0" smtClean="0"/>
              <a:t>Information flow is </a:t>
            </a:r>
            <a:r>
              <a:rPr lang="en-US" sz="2400" b="1" dirty="0" smtClean="0"/>
              <a:t>unidirectional</a:t>
            </a:r>
          </a:p>
          <a:p>
            <a:r>
              <a:rPr lang="en-US" sz="2400" dirty="0" smtClean="0"/>
              <a:t>from the </a:t>
            </a:r>
            <a:r>
              <a:rPr lang="en-US" sz="2400" b="1" dirty="0" smtClean="0"/>
              <a:t>dendrite tree</a:t>
            </a:r>
            <a:r>
              <a:rPr lang="en-US" sz="2400" dirty="0" smtClean="0"/>
              <a:t>, via the</a:t>
            </a:r>
          </a:p>
          <a:p>
            <a:r>
              <a:rPr lang="en-US" sz="2400" b="1" dirty="0" smtClean="0"/>
              <a:t>body</a:t>
            </a:r>
            <a:r>
              <a:rPr lang="en-US" sz="2400" dirty="0" smtClean="0"/>
              <a:t> to the </a:t>
            </a:r>
            <a:r>
              <a:rPr lang="en-US" sz="2400" b="1" dirty="0" smtClean="0"/>
              <a:t>axon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Information transport within the</a:t>
            </a:r>
          </a:p>
          <a:p>
            <a:r>
              <a:rPr lang="en-US" sz="2400" dirty="0" smtClean="0"/>
              <a:t>neuron is </a:t>
            </a:r>
            <a:r>
              <a:rPr lang="en-US" sz="2400" b="1" dirty="0" smtClean="0"/>
              <a:t>electrochemical</a:t>
            </a:r>
          </a:p>
        </p:txBody>
      </p:sp>
      <p:pic>
        <p:nvPicPr>
          <p:cNvPr id="17" name="Bildobjekt 16" descr="686px-PLoSBiol4.e126.Fig6fNeu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181856" cy="36576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273434" y="363573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Cell body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2339752" y="4581128"/>
            <a:ext cx="67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Axon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2627784" y="3356992"/>
            <a:ext cx="146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Dendrite tree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251520" y="537321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some basics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4499992" y="1628800"/>
            <a:ext cx="448539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Neurons are interconnected via</a:t>
            </a:r>
          </a:p>
          <a:p>
            <a:r>
              <a:rPr lang="en-US" sz="2400" b="1" dirty="0" smtClean="0"/>
              <a:t>synapses, </a:t>
            </a:r>
            <a:r>
              <a:rPr lang="en-US" sz="2400" dirty="0" smtClean="0"/>
              <a:t>connecting </a:t>
            </a:r>
            <a:r>
              <a:rPr lang="en-US" sz="2400" b="1" dirty="0" smtClean="0"/>
              <a:t>axons </a:t>
            </a:r>
          </a:p>
          <a:p>
            <a:r>
              <a:rPr lang="en-US" sz="2400" dirty="0" smtClean="0"/>
              <a:t>with</a:t>
            </a:r>
            <a:r>
              <a:rPr lang="en-US" sz="2400" b="1" dirty="0" smtClean="0"/>
              <a:t> dendrites.</a:t>
            </a:r>
          </a:p>
          <a:p>
            <a:endParaRPr lang="en-US" sz="2400" b="1" dirty="0" smtClean="0"/>
          </a:p>
          <a:p>
            <a:r>
              <a:rPr lang="en-US" sz="2400" dirty="0" smtClean="0"/>
              <a:t>Information transport inside the </a:t>
            </a:r>
          </a:p>
          <a:p>
            <a:r>
              <a:rPr lang="en-US" sz="2400" dirty="0" smtClean="0"/>
              <a:t>synapse is </a:t>
            </a:r>
            <a:r>
              <a:rPr lang="en-US" sz="2400" b="1" dirty="0" smtClean="0"/>
              <a:t>chemical.</a:t>
            </a:r>
          </a:p>
          <a:p>
            <a:endParaRPr lang="en-US" sz="2400" b="1" dirty="0" smtClean="0"/>
          </a:p>
          <a:p>
            <a:r>
              <a:rPr lang="en-US" sz="2400" dirty="0" smtClean="0"/>
              <a:t>Synapses have different </a:t>
            </a:r>
            <a:r>
              <a:rPr lang="en-US" sz="2400" b="1" dirty="0" smtClean="0"/>
              <a:t>strengths.</a:t>
            </a:r>
          </a:p>
          <a:p>
            <a:endParaRPr lang="en-US" sz="2400" b="1" dirty="0" smtClean="0"/>
          </a:p>
          <a:p>
            <a:r>
              <a:rPr lang="en-US" sz="2400" dirty="0" smtClean="0"/>
              <a:t>Synapses may be excitatory or </a:t>
            </a:r>
          </a:p>
          <a:p>
            <a:r>
              <a:rPr lang="en-US" sz="2400" dirty="0" smtClean="0"/>
              <a:t>inhibitory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0575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ruta 28"/>
          <p:cNvSpPr txBox="1"/>
          <p:nvPr/>
        </p:nvSpPr>
        <p:spPr>
          <a:xfrm>
            <a:off x="2555776" y="1988840"/>
            <a:ext cx="10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dendrites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755576" y="2204864"/>
            <a:ext cx="7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axons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1763688" y="414908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spine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34" name="Rak pil 33"/>
          <p:cNvCxnSpPr/>
          <p:nvPr/>
        </p:nvCxnSpPr>
        <p:spPr>
          <a:xfrm flipV="1">
            <a:off x="2339752" y="4005064"/>
            <a:ext cx="144016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/>
          <p:cNvSpPr txBox="1"/>
          <p:nvPr/>
        </p:nvSpPr>
        <p:spPr>
          <a:xfrm>
            <a:off x="2699792" y="2708920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synapse</a:t>
            </a:r>
            <a:endParaRPr lang="en-US" b="1" dirty="0"/>
          </a:p>
        </p:txBody>
      </p:sp>
      <p:cxnSp>
        <p:nvCxnSpPr>
          <p:cNvPr id="39" name="Rak pil 38"/>
          <p:cNvCxnSpPr/>
          <p:nvPr/>
        </p:nvCxnSpPr>
        <p:spPr>
          <a:xfrm>
            <a:off x="2915816" y="3068960"/>
            <a:ext cx="14401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41"/>
          <p:cNvSpPr txBox="1"/>
          <p:nvPr/>
        </p:nvSpPr>
        <p:spPr>
          <a:xfrm>
            <a:off x="827584" y="472514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 2011)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some basics</a:t>
            </a:r>
            <a:endParaRPr lang="en-US" dirty="0"/>
          </a:p>
        </p:txBody>
      </p:sp>
      <p:pic>
        <p:nvPicPr>
          <p:cNvPr id="12" name="Bildobjekt 11" descr="brain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11560" y="1124744"/>
            <a:ext cx="6007608" cy="2551176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611560" y="3861048"/>
            <a:ext cx="78095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Model of the cell membrane </a:t>
            </a:r>
            <a:r>
              <a:rPr lang="en-US" sz="2400" dirty="0" smtClean="0"/>
              <a:t>(for example along the axon)</a:t>
            </a:r>
          </a:p>
          <a:p>
            <a:endParaRPr lang="en-US" sz="2400" dirty="0" smtClean="0"/>
          </a:p>
          <a:p>
            <a:r>
              <a:rPr lang="en-US" sz="2400" dirty="0" smtClean="0"/>
              <a:t>The R, C and the voltage dependent conductance leads to an </a:t>
            </a:r>
          </a:p>
          <a:p>
            <a:r>
              <a:rPr lang="en-US" sz="2400" dirty="0" smtClean="0"/>
              <a:t>active wave transport of waveforms along the axon</a:t>
            </a:r>
          </a:p>
          <a:p>
            <a:endParaRPr lang="en-US" sz="2400" dirty="0" smtClean="0"/>
          </a:p>
          <a:p>
            <a:r>
              <a:rPr lang="en-US" sz="2400" dirty="0" smtClean="0"/>
              <a:t>By surrounding the axon by fatty cells (myelin layer) </a:t>
            </a:r>
          </a:p>
          <a:p>
            <a:r>
              <a:rPr lang="en-US" sz="2400" dirty="0" smtClean="0"/>
              <a:t>the velocity increases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2090</Words>
  <Application>Microsoft Office PowerPoint</Application>
  <PresentationFormat>On-screen Show (4:3)</PresentationFormat>
  <Paragraphs>326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Office-tema</vt:lpstr>
      <vt:lpstr>Modeling the human brain</vt:lpstr>
      <vt:lpstr>Introduction</vt:lpstr>
      <vt:lpstr>Introduction</vt:lpstr>
      <vt:lpstr>Introduction</vt:lpstr>
      <vt:lpstr>Introduction</vt:lpstr>
      <vt:lpstr>Introduction</vt:lpstr>
      <vt:lpstr>Introduction, some basics</vt:lpstr>
      <vt:lpstr>Introduction, some basics</vt:lpstr>
      <vt:lpstr>Introduction, some basics</vt:lpstr>
      <vt:lpstr>Introduction, some basics</vt:lpstr>
      <vt:lpstr>Introduction, some basics</vt:lpstr>
      <vt:lpstr>Introduction, some basics</vt:lpstr>
      <vt:lpstr>Introduction, some basics</vt:lpstr>
      <vt:lpstr>Introduction, some basics</vt:lpstr>
      <vt:lpstr>Selective Stabilization Hypothesis</vt:lpstr>
      <vt:lpstr>Selective Stabilization Hypothesis</vt:lpstr>
      <vt:lpstr>Selective Stabilization Hypothesis</vt:lpstr>
      <vt:lpstr>Selective Stabilization Hypothesis</vt:lpstr>
      <vt:lpstr>Selective Stabilization Hypothesis</vt:lpstr>
      <vt:lpstr>Selective Stabilization Hypothesis</vt:lpstr>
      <vt:lpstr>CNS dynamics</vt:lpstr>
      <vt:lpstr>CNS dynamics</vt:lpstr>
      <vt:lpstr>CNS dynamics</vt:lpstr>
      <vt:lpstr>Neuronal reuse hypotheses</vt:lpstr>
      <vt:lpstr>Neuronal reuse hypotheses</vt:lpstr>
      <vt:lpstr>Neuronal reuse hypotheses</vt:lpstr>
      <vt:lpstr>Neuronal reuse hypotheses</vt:lpstr>
      <vt:lpstr>Neuronal reuse hypotheses</vt:lpstr>
      <vt:lpstr>Special skills hypothesis</vt:lpstr>
      <vt:lpstr>Special skills hypothesis</vt:lpstr>
      <vt:lpstr>Special skills hypothesis</vt:lpstr>
      <vt:lpstr>Special skills hypothesis</vt:lpstr>
      <vt:lpstr>Preliminary conclusions</vt:lpstr>
      <vt:lpstr>Preliminary conclusions</vt:lpstr>
      <vt:lpstr>Preliminary conclusions</vt:lpstr>
      <vt:lpstr>Preliminary conclusions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brain</dc:title>
  <dc:creator>christer</dc:creator>
  <cp:lastModifiedBy>Christian</cp:lastModifiedBy>
  <cp:revision>326</cp:revision>
  <dcterms:created xsi:type="dcterms:W3CDTF">2011-01-11T17:37:07Z</dcterms:created>
  <dcterms:modified xsi:type="dcterms:W3CDTF">2013-02-22T13:09:32Z</dcterms:modified>
</cp:coreProperties>
</file>