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8" r:id="rId4"/>
    <p:sldId id="259" r:id="rId5"/>
    <p:sldId id="261" r:id="rId6"/>
    <p:sldId id="300" r:id="rId7"/>
    <p:sldId id="292" r:id="rId8"/>
    <p:sldId id="303" r:id="rId9"/>
    <p:sldId id="304" r:id="rId10"/>
    <p:sldId id="265" r:id="rId11"/>
    <p:sldId id="266" r:id="rId12"/>
    <p:sldId id="291" r:id="rId13"/>
    <p:sldId id="305" r:id="rId14"/>
    <p:sldId id="317" r:id="rId15"/>
    <p:sldId id="306" r:id="rId16"/>
    <p:sldId id="308" r:id="rId17"/>
    <p:sldId id="309" r:id="rId18"/>
    <p:sldId id="294" r:id="rId19"/>
    <p:sldId id="310" r:id="rId20"/>
    <p:sldId id="302" r:id="rId21"/>
    <p:sldId id="312" r:id="rId22"/>
    <p:sldId id="313" r:id="rId23"/>
    <p:sldId id="314" r:id="rId24"/>
    <p:sldId id="315" r:id="rId25"/>
    <p:sldId id="316" r:id="rId26"/>
    <p:sldId id="299" r:id="rId27"/>
    <p:sldId id="274" r:id="rId28"/>
    <p:sldId id="31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B70B96"/>
    <a:srgbClr val="AD1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/>
          <p:cNvPicPr>
            <a:picLocks noChangeAspect="1" noChangeArrowheads="1"/>
          </p:cNvPicPr>
          <p:nvPr userDrawn="1"/>
        </p:nvPicPr>
        <p:blipFill>
          <a:blip r:embed="rId2" cstate="print"/>
          <a:srcRect r="16347" b="59319"/>
          <a:stretch>
            <a:fillRect/>
          </a:stretch>
        </p:blipFill>
        <p:spPr bwMode="auto">
          <a:xfrm>
            <a:off x="7515225" y="9525"/>
            <a:ext cx="1600200" cy="7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180975" y="65502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Nordita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</a:t>
            </a:r>
            <a:r>
              <a:rPr lang="en-US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chiral bands-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15225" y="6540698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20/04/2015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88323"/>
            <a:ext cx="9115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://www.dst.gov.za/images/phocagallery/Webpost_Gender.jp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8" r="64000"/>
          <a:stretch/>
        </p:blipFill>
        <p:spPr bwMode="auto">
          <a:xfrm>
            <a:off x="76200" y="47625"/>
            <a:ext cx="1714500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CF790-1677-4F89-9533-A8233DE072B8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A1BB2-7961-4B1F-AE3B-2BCF96E5D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wc.ac.za/index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81225" y="2358628"/>
            <a:ext cx="5029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00201" y="-55349"/>
            <a:ext cx="6019799" cy="13388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Multiple chiral bands associated with the same strongly asymmetric many-particle nucleon configuration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306563"/>
            <a:ext cx="45720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Shirinda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E. 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Lawrie</a:t>
            </a:r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8791575" cy="6155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National Research Foundation, Nuclear Physics department, </a:t>
            </a:r>
            <a:r>
              <a:rPr lang="en-US" sz="1700" i="1" dirty="0" err="1" smtClean="0">
                <a:latin typeface="Times New Roman" pitchFamily="18" charset="0"/>
                <a:cs typeface="Times New Roman" pitchFamily="18" charset="0"/>
              </a:rPr>
              <a:t>iThemba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LABS, P.O Box 722, Somerset West 7129, South Africa</a:t>
            </a:r>
          </a:p>
        </p:txBody>
      </p:sp>
      <p:pic>
        <p:nvPicPr>
          <p:cNvPr id="6" name="Picture 645" descr="click here to go to UWC 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107"/>
          <a:stretch>
            <a:fillRect/>
          </a:stretch>
        </p:blipFill>
        <p:spPr bwMode="auto">
          <a:xfrm>
            <a:off x="22707600" y="-762000"/>
            <a:ext cx="2743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2400" y="5638800"/>
            <a:ext cx="8791575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A structure is chiral if its image in a mirror plane cannot be brought to coincide with itself</a:t>
            </a:r>
            <a:endParaRPr lang="en-Z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396728"/>
            <a:ext cx="46863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200"/>
            <a:ext cx="2055371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Aim of this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839200" cy="563231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objectives of this study: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present work studies the existence and properties of multiple chiral bands built on the same many-particle nucleon configuration in A ~ 100, 130 and 190.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have used the MPR model to calculate chiral bands associated with many-particle nucleon configurations in A ~ 100, 130 and 190 [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B.G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Carlsson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I.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Ragnarsson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Phys. Rev. C74, 044310 (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2006)]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energy spectra, angular momentum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components, K-distributions,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expectation value of the angles between the proton, neutron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rotation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angular momenta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examined for the first four lowest bands built on strongly asymmetric many-particle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nucleon configuration (i.e. 3- or 4-quasiparticle)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76200"/>
            <a:ext cx="5791199" cy="101566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Chiral candidates associated with many-particle nucleon configuration in the A ~ 100, 130, 190 mass regions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01822"/>
              </p:ext>
            </p:extLst>
          </p:nvPr>
        </p:nvGraphicFramePr>
        <p:xfrm>
          <a:off x="2257425" y="1574800"/>
          <a:ext cx="1539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4" name="Equation" r:id="rId3" imgW="812520" imgH="241200" progId="Equation.3">
                  <p:embed/>
                </p:oleObj>
              </mc:Choice>
              <mc:Fallback>
                <p:oleObj name="Equation" r:id="rId3" imgW="812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574800"/>
                        <a:ext cx="1539875" cy="457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95384"/>
              </p:ext>
            </p:extLst>
          </p:nvPr>
        </p:nvGraphicFramePr>
        <p:xfrm>
          <a:off x="2398226" y="3086783"/>
          <a:ext cx="15668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5" name="Equation" r:id="rId5" imgW="825480" imgH="241200" progId="Equation.3">
                  <p:embed/>
                </p:oleObj>
              </mc:Choice>
              <mc:Fallback>
                <p:oleObj name="Equation" r:id="rId5" imgW="8254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226" y="3086783"/>
                        <a:ext cx="1566862" cy="458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55893" y="1672114"/>
            <a:ext cx="92050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~ 100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6479" y="3145478"/>
            <a:ext cx="10668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~ 130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6479" y="4592956"/>
            <a:ext cx="990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~ 190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36435" y="3330144"/>
            <a:ext cx="56179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3"/>
          </p:cNvCxnSpPr>
          <p:nvPr/>
        </p:nvCxnSpPr>
        <p:spPr>
          <a:xfrm flipV="1">
            <a:off x="1727079" y="4755655"/>
            <a:ext cx="671147" cy="2196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1" y="1819634"/>
            <a:ext cx="51435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1819634"/>
            <a:ext cx="514350" cy="7383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80472" y="1638659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103,105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04234" y="3327912"/>
            <a:ext cx="48577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37634" y="3137412"/>
            <a:ext cx="70485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93456" y="4615965"/>
            <a:ext cx="73342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86200" y="4773425"/>
            <a:ext cx="790575" cy="2720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398306" y="1219200"/>
            <a:ext cx="368854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Timar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et al., Phys. Rev. 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 73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, 011301(R) (2006); Phys. 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. B598, 178 (2001)</a:t>
            </a:r>
          </a:p>
          <a:p>
            <a:pPr algn="just"/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J.A. 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Alcantara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-Nunez et al., Phys. Rev. 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C 69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, 024317 (2004)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69732" y="3119821"/>
            <a:ext cx="3717118" cy="5539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S. Zhu et al.,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91, 132501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2003)</a:t>
            </a:r>
            <a:endParaRPr lang="en-US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4505" y="4523632"/>
            <a:ext cx="353614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ZA" sz="15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P.L. </a:t>
            </a:r>
            <a:r>
              <a:rPr lang="en-ZA" sz="1500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Masiteng</a:t>
            </a:r>
            <a:r>
              <a:rPr lang="en-ZA" sz="15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et al., Phys. </a:t>
            </a:r>
            <a:r>
              <a:rPr lang="en-ZA" sz="1500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ZA" sz="15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B 719, 83 (2013); Eur. Phys. J. A 50, 119 (2014)</a:t>
            </a:r>
            <a:endParaRPr lang="en-ZA" sz="1500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92768"/>
              </p:ext>
            </p:extLst>
          </p:nvPr>
        </p:nvGraphicFramePr>
        <p:xfrm>
          <a:off x="2416175" y="4537244"/>
          <a:ext cx="1470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6" name="Equation" r:id="rId7" imgW="774360" imgH="241200" progId="Equation.3">
                  <p:embed/>
                </p:oleObj>
              </mc:Choice>
              <mc:Fallback>
                <p:oleObj name="Equation" r:id="rId7" imgW="7743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4537244"/>
                        <a:ext cx="1470025" cy="4587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53201" y="925342"/>
            <a:ext cx="2286000" cy="2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1815612" y="76200"/>
            <a:ext cx="546515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Parameters for MPR  calculations (optimized to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nsure chiral geometry)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9" y="1022866"/>
            <a:ext cx="5753100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parameters for the Nilsson potential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49" y="1487558"/>
            <a:ext cx="6257926" cy="16158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Core parameters: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Quadrupole deformation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0.15 in A = 190,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0.225 in A = 100, 130 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triaxiality parameter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γ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equal/close 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Moments of inertia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Irrotational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flow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4" y="3093860"/>
            <a:ext cx="5772151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Valence odd proton and odd neutron: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Fermi levels near the bottom and top of a high-j shell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075" y="4114800"/>
            <a:ext cx="8620127" cy="10618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Configuration space: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Realistic – configuration space contains at least 5 orbitals for the proton and for the neutron close to Fermi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74" y="5334000"/>
            <a:ext cx="8582027" cy="67120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 for the calculations in A ~ 100, 130 and 190 mass regions with strongly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asymmetric many-particle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nucleon configurations are discussed.</a:t>
            </a:r>
          </a:p>
        </p:txBody>
      </p:sp>
      <p:pic>
        <p:nvPicPr>
          <p:cNvPr id="8" name="Picture 34" descr="Nilsson-n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1" r="688"/>
          <a:stretch>
            <a:fillRect/>
          </a:stretch>
        </p:blipFill>
        <p:spPr bwMode="auto">
          <a:xfrm>
            <a:off x="6760370" y="1059548"/>
            <a:ext cx="1871662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7696201" y="1752600"/>
            <a:ext cx="109538" cy="109537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648576" y="3335883"/>
            <a:ext cx="109538" cy="109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2133601"/>
            <a:ext cx="295277" cy="1421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76200"/>
            <a:ext cx="5791199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Calculations for the A ~100, 130, 190 mass regions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" y="668759"/>
            <a:ext cx="2333625" cy="4193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99840"/>
            <a:ext cx="223387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747465"/>
            <a:ext cx="2233871" cy="411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52647" y="1057618"/>
            <a:ext cx="1167003" cy="995820"/>
            <a:chOff x="5429250" y="2838792"/>
            <a:chExt cx="1186053" cy="995820"/>
          </a:xfrm>
        </p:grpSpPr>
        <p:grpSp>
          <p:nvGrpSpPr>
            <p:cNvPr id="7" name="Group 6"/>
            <p:cNvGrpSpPr/>
            <p:nvPr/>
          </p:nvGrpSpPr>
          <p:grpSpPr>
            <a:xfrm>
              <a:off x="5429250" y="2952750"/>
              <a:ext cx="171831" cy="765253"/>
              <a:chOff x="5429250" y="2952750"/>
              <a:chExt cx="171831" cy="765253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5429250" y="2952750"/>
                <a:ext cx="132588" cy="95250"/>
              </a:xfrm>
              <a:prstGeom prst="triangl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38775" y="3355427"/>
                <a:ext cx="162306" cy="152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46204" y="3628057"/>
                <a:ext cx="147447" cy="8994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5438775" y="3129762"/>
                <a:ext cx="143462" cy="152400"/>
              </a:xfrm>
              <a:prstGeom prst="diamond">
                <a:avLst/>
              </a:prstGeom>
              <a:noFill/>
              <a:ln w="12700">
                <a:solidFill>
                  <a:srgbClr val="B70B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29451" y="2838792"/>
              <a:ext cx="1085852" cy="995820"/>
              <a:chOff x="5529451" y="2838792"/>
              <a:chExt cx="1085852" cy="9958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529451" y="2838792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Band A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29453" y="3048000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3399"/>
                    </a:solidFill>
                  </a:rPr>
                  <a:t>Band B</a:t>
                </a:r>
                <a:endParaRPr lang="en-US" sz="15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44137" y="3270044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Band C</a:t>
                </a:r>
                <a:endParaRPr lang="en-US" sz="15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8503" y="3511447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0C0"/>
                    </a:solidFill>
                  </a:rPr>
                  <a:t>Band D</a:t>
                </a:r>
                <a:endParaRPr lang="en-US" sz="15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76200" y="4885075"/>
            <a:ext cx="8991600" cy="20313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Realistic 3- and 4-quasiparticle configuration:</a:t>
            </a:r>
            <a:endParaRPr lang="en-ZA" sz="17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The calculation yielded several bands associated with the configuration of interest. The near degeneracy in these two pairs of chiral bands is worse, but still present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The four bands group differently </a:t>
            </a:r>
            <a:r>
              <a:rPr lang="en-ZA" sz="175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γ = 30</a:t>
            </a:r>
            <a:r>
              <a:rPr lang="en-ZA" sz="175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1750" dirty="0">
                <a:cs typeface="Times New Roman"/>
              </a:rPr>
              <a:t>γ</a:t>
            </a:r>
            <a:r>
              <a:rPr lang="en-US" sz="1750" dirty="0">
                <a:latin typeface="Times New Roman"/>
                <a:cs typeface="Times New Roman"/>
              </a:rPr>
              <a:t> </a:t>
            </a:r>
            <a:r>
              <a:rPr lang="en-US" sz="1750" dirty="0" smtClean="0">
                <a:latin typeface="Times New Roman"/>
                <a:cs typeface="Times New Roman"/>
              </a:rPr>
              <a:t>=20</a:t>
            </a:r>
            <a:r>
              <a:rPr lang="en-US" sz="1750" baseline="30000" dirty="0" smtClean="0">
                <a:latin typeface="Times New Roman"/>
                <a:cs typeface="Times New Roman"/>
              </a:rPr>
              <a:t>0</a:t>
            </a:r>
            <a:r>
              <a:rPr lang="en-US" sz="1750" dirty="0" smtClean="0">
                <a:latin typeface="Times New Roman"/>
                <a:cs typeface="Times New Roman"/>
              </a:rPr>
              <a:t>, 40</a:t>
            </a:r>
            <a:r>
              <a:rPr lang="en-US" sz="1750" baseline="30000" dirty="0" smtClean="0">
                <a:latin typeface="Times New Roman"/>
                <a:cs typeface="Times New Roman"/>
              </a:rPr>
              <a:t>0</a:t>
            </a:r>
            <a:r>
              <a:rPr lang="en-US" sz="175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750" dirty="0" smtClean="0">
                <a:latin typeface="Times New Roman"/>
                <a:cs typeface="Times New Roman"/>
              </a:rPr>
              <a:t>For </a:t>
            </a:r>
            <a:r>
              <a:rPr lang="el-GR" sz="1750" dirty="0" smtClean="0">
                <a:latin typeface="Times New Roman"/>
                <a:cs typeface="Times New Roman"/>
              </a:rPr>
              <a:t>γ</a:t>
            </a:r>
            <a:r>
              <a:rPr lang="en-US" sz="1750" dirty="0" smtClean="0">
                <a:latin typeface="Times New Roman"/>
                <a:cs typeface="Times New Roman"/>
              </a:rPr>
              <a:t> = 30</a:t>
            </a:r>
            <a:r>
              <a:rPr lang="en-US" sz="1750" baseline="30000" dirty="0" smtClean="0">
                <a:latin typeface="Times New Roman"/>
                <a:cs typeface="Times New Roman"/>
              </a:rPr>
              <a:t>0</a:t>
            </a:r>
            <a:r>
              <a:rPr lang="en-US" sz="1750" dirty="0" smtClean="0">
                <a:latin typeface="Times New Roman"/>
                <a:cs typeface="Times New Roman"/>
              </a:rPr>
              <a:t> two distinct pairs of chiral bands are found and identifiable</a:t>
            </a:r>
            <a:endParaRPr lang="en-ZA" sz="175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While for </a:t>
            </a:r>
            <a:r>
              <a:rPr lang="el-GR" sz="175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l-GR" sz="175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75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175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750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l-GR" sz="1750" dirty="0" smtClean="0"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el-GR" sz="175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175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ZA" sz="1750" dirty="0" smtClean="0">
                <a:latin typeface="Times New Roman" pitchFamily="18" charset="0"/>
                <a:cs typeface="Times New Roman" pitchFamily="18" charset="0"/>
              </a:rPr>
              <a:t>ne of the bands is well separated and lies at a lower energy, while the other three group together with similar excitation energy</a:t>
            </a:r>
            <a:endParaRPr lang="en-US" sz="175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76200"/>
            <a:ext cx="5791199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Calculations for the A ~100, 130, 190 mass regions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762001"/>
            <a:ext cx="2333625" cy="4193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223387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38200"/>
            <a:ext cx="2233871" cy="411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52647" y="1057618"/>
            <a:ext cx="1167003" cy="995820"/>
            <a:chOff x="5429250" y="2838792"/>
            <a:chExt cx="1186053" cy="995820"/>
          </a:xfrm>
        </p:grpSpPr>
        <p:grpSp>
          <p:nvGrpSpPr>
            <p:cNvPr id="7" name="Group 6"/>
            <p:cNvGrpSpPr/>
            <p:nvPr/>
          </p:nvGrpSpPr>
          <p:grpSpPr>
            <a:xfrm>
              <a:off x="5429250" y="2952750"/>
              <a:ext cx="171831" cy="765253"/>
              <a:chOff x="5429250" y="2952750"/>
              <a:chExt cx="171831" cy="765253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5429250" y="2952750"/>
                <a:ext cx="132588" cy="95250"/>
              </a:xfrm>
              <a:prstGeom prst="triangl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38775" y="3355427"/>
                <a:ext cx="162306" cy="152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46204" y="3628057"/>
                <a:ext cx="147447" cy="8994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5438775" y="3129762"/>
                <a:ext cx="143462" cy="152400"/>
              </a:xfrm>
              <a:prstGeom prst="diamond">
                <a:avLst/>
              </a:prstGeom>
              <a:noFill/>
              <a:ln w="12700">
                <a:solidFill>
                  <a:srgbClr val="B70B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29451" y="2838792"/>
              <a:ext cx="1085852" cy="995820"/>
              <a:chOff x="5529451" y="2838792"/>
              <a:chExt cx="1085852" cy="9958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529451" y="2838792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Band A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29453" y="3048000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3399"/>
                    </a:solidFill>
                  </a:rPr>
                  <a:t>Band B</a:t>
                </a:r>
                <a:endParaRPr lang="en-US" sz="15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44137" y="3270044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Band C</a:t>
                </a:r>
                <a:endParaRPr lang="en-US" sz="15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48503" y="3511447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0C0"/>
                    </a:solidFill>
                  </a:rPr>
                  <a:t>Band D</a:t>
                </a:r>
                <a:endParaRPr lang="en-US" sz="15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19063" y="4953000"/>
            <a:ext cx="8872537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Therefore the calculations predict multiple chiral bands built on the same many-particle nucleon configuration for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= 20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, 30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and 40</a:t>
            </a:r>
            <a:r>
              <a:rPr lang="en-US" baseline="30000" dirty="0" smtClean="0">
                <a:latin typeface="Times New Roman"/>
                <a:cs typeface="Times New Roman"/>
              </a:rPr>
              <a:t>0</a:t>
            </a:r>
            <a:r>
              <a:rPr lang="en-US" dirty="0" smtClean="0">
                <a:latin typeface="Times New Roman"/>
                <a:cs typeface="Times New Roman"/>
              </a:rPr>
              <a:t> in A = 100, 130 and 190 mass regions.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063" y="5597962"/>
            <a:ext cx="8872537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calculations also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that for less triaxiality, the second pair of chiral bands in more near-degenerate as compared to the first pair.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1450" y="6244293"/>
            <a:ext cx="6248400" cy="3693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Does the four bands have a 3-dimensional chiral geometry?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2" y="946309"/>
            <a:ext cx="3634111" cy="52120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87073" y="1157106"/>
            <a:ext cx="1073640" cy="941320"/>
            <a:chOff x="5529451" y="2838792"/>
            <a:chExt cx="1091166" cy="941320"/>
          </a:xfrm>
        </p:grpSpPr>
        <p:sp>
          <p:nvSpPr>
            <p:cNvPr id="23" name="TextBox 22"/>
            <p:cNvSpPr txBox="1"/>
            <p:nvPr/>
          </p:nvSpPr>
          <p:spPr>
            <a:xfrm>
              <a:off x="5529451" y="2838792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Band A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9453" y="3048000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3399"/>
                  </a:solidFill>
                </a:rPr>
                <a:t>Band B</a:t>
              </a:r>
              <a:endParaRPr lang="en-US" sz="15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4137" y="3270044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Band C</a:t>
              </a:r>
              <a:endParaRPr lang="en-US" sz="15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53817" y="3456947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70C0"/>
                  </a:solidFill>
                </a:rPr>
                <a:t>Band D</a:t>
              </a:r>
              <a:endParaRPr lang="en-US" sz="15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2399" y="3276600"/>
            <a:ext cx="4452937" cy="132343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Major contribution for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intermediate y-axis,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long z-axis, and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short x-axis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4953000"/>
            <a:ext cx="4452936" cy="10156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Therefore the three-quasiparticle bands have predominantly chiral geometry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Projections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~100 mass region</a:t>
            </a:r>
          </a:p>
        </p:txBody>
      </p:sp>
    </p:spTree>
    <p:extLst>
      <p:ext uri="{BB962C8B-B14F-4D97-AF65-F5344CB8AC3E}">
        <p14:creationId xmlns:p14="http://schemas.microsoft.com/office/powerpoint/2010/main" val="15417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Projections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~130 mass region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287073" y="1157106"/>
            <a:ext cx="1073640" cy="941320"/>
            <a:chOff x="5529451" y="2838792"/>
            <a:chExt cx="1091166" cy="941320"/>
          </a:xfrm>
        </p:grpSpPr>
        <p:sp>
          <p:nvSpPr>
            <p:cNvPr id="23" name="TextBox 22"/>
            <p:cNvSpPr txBox="1"/>
            <p:nvPr/>
          </p:nvSpPr>
          <p:spPr>
            <a:xfrm>
              <a:off x="5529451" y="2838792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Band A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9453" y="3048000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3399"/>
                  </a:solidFill>
                </a:rPr>
                <a:t>Band B</a:t>
              </a:r>
              <a:endParaRPr lang="en-US" sz="15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4137" y="3270044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Band C</a:t>
              </a:r>
              <a:endParaRPr lang="en-US" sz="15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53817" y="3456947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70C0"/>
                  </a:solidFill>
                </a:rPr>
                <a:t>Band D</a:t>
              </a:r>
              <a:endParaRPr lang="en-US" sz="15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0499" y="1537421"/>
            <a:ext cx="4452937" cy="132343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Major contribution for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intermediate y-axis,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long z-axis, and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short x-axis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350" y="3581400"/>
            <a:ext cx="4452936" cy="10156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Therefore the three-quasiparticle bands have predominantly chiral geometry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15" y="836292"/>
            <a:ext cx="363828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320573" y="1545811"/>
            <a:ext cx="1073640" cy="941320"/>
            <a:chOff x="5529451" y="2838792"/>
            <a:chExt cx="1091166" cy="941320"/>
          </a:xfrm>
        </p:grpSpPr>
        <p:sp>
          <p:nvSpPr>
            <p:cNvPr id="23" name="TextBox 22"/>
            <p:cNvSpPr txBox="1"/>
            <p:nvPr/>
          </p:nvSpPr>
          <p:spPr>
            <a:xfrm>
              <a:off x="5529451" y="2838792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Band A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9453" y="3048000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3399"/>
                  </a:solidFill>
                </a:rPr>
                <a:t>Band B</a:t>
              </a:r>
              <a:endParaRPr lang="en-US" sz="15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4137" y="3270044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Band C</a:t>
              </a:r>
              <a:endParaRPr lang="en-US" sz="15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53817" y="3456947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70C0"/>
                  </a:solidFill>
                </a:rPr>
                <a:t>Band D</a:t>
              </a:r>
              <a:endParaRPr lang="en-US" sz="15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0499" y="1537421"/>
            <a:ext cx="4452937" cy="132343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Major contribution for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intermediate y-axis,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long z-axis, and that of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sz="20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 is along the short x-axis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350" y="3581400"/>
            <a:ext cx="4452936" cy="10156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Therefore the three-quasiparticle bands have predominantly chiral geometry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15" y="1316028"/>
            <a:ext cx="3650858" cy="52120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76362"/>
              </p:ext>
            </p:extLst>
          </p:nvPr>
        </p:nvGraphicFramePr>
        <p:xfrm>
          <a:off x="4800600" y="1151477"/>
          <a:ext cx="32845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4" imgW="2451100" imgH="241300" progId="Equation.3">
                  <p:embed/>
                </p:oleObj>
              </mc:Choice>
              <mc:Fallback>
                <p:oleObj name="Equation" r:id="rId4" imgW="24511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51477"/>
                        <a:ext cx="3284538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Projections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~190 mass region</a:t>
            </a:r>
          </a:p>
        </p:txBody>
      </p:sp>
    </p:spTree>
    <p:extLst>
      <p:ext uri="{BB962C8B-B14F-4D97-AF65-F5344CB8AC3E}">
        <p14:creationId xmlns:p14="http://schemas.microsoft.com/office/powerpoint/2010/main" val="26887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4998" y="2362200"/>
            <a:ext cx="2450401" cy="20313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dirty="0">
                <a:latin typeface="Times New Roman" pitchFamily="18" charset="0"/>
                <a:cs typeface="Times New Roman" pitchFamily="18" charset="0"/>
              </a:rPr>
              <a:t>all the angles between the individual angular momenta are 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larger than 35</a:t>
            </a:r>
            <a:r>
              <a:rPr lang="en-ZA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dirty="0">
                <a:latin typeface="Times New Roman" pitchFamily="18" charset="0"/>
                <a:cs typeface="Times New Roman" pitchFamily="18" charset="0"/>
              </a:rPr>
              <a:t>thus the systems 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are predominantly chiral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96355" y="1101606"/>
            <a:ext cx="1186053" cy="995820"/>
            <a:chOff x="5429250" y="2838792"/>
            <a:chExt cx="1186053" cy="995820"/>
          </a:xfrm>
        </p:grpSpPr>
        <p:grpSp>
          <p:nvGrpSpPr>
            <p:cNvPr id="9" name="Group 8"/>
            <p:cNvGrpSpPr/>
            <p:nvPr/>
          </p:nvGrpSpPr>
          <p:grpSpPr>
            <a:xfrm>
              <a:off x="5429250" y="2952750"/>
              <a:ext cx="171831" cy="765253"/>
              <a:chOff x="5429250" y="2952750"/>
              <a:chExt cx="171831" cy="765253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5429250" y="2952750"/>
                <a:ext cx="132588" cy="95250"/>
              </a:xfrm>
              <a:prstGeom prst="triangl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438775" y="3355427"/>
                <a:ext cx="162306" cy="152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46204" y="3628057"/>
                <a:ext cx="147447" cy="8994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5438775" y="3129762"/>
                <a:ext cx="143462" cy="152400"/>
              </a:xfrm>
              <a:prstGeom prst="diamond">
                <a:avLst/>
              </a:prstGeom>
              <a:noFill/>
              <a:ln w="12700">
                <a:solidFill>
                  <a:srgbClr val="B70B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29453" y="2838792"/>
              <a:ext cx="1085850" cy="995820"/>
              <a:chOff x="5529453" y="2838792"/>
              <a:chExt cx="1085850" cy="9958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529453" y="2838792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Band A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29453" y="3048000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3399"/>
                    </a:solidFill>
                  </a:rPr>
                  <a:t>Band B</a:t>
                </a:r>
                <a:endParaRPr lang="en-US" sz="15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44137" y="3270044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Band C</a:t>
                </a:r>
                <a:endParaRPr lang="en-US" sz="15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48503" y="3511447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0C0"/>
                    </a:solidFill>
                  </a:rPr>
                  <a:t>Band D</a:t>
                </a:r>
                <a:endParaRPr lang="en-US" sz="15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Average angles between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A ~100, 130, 190 mass regions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1816"/>
            <a:ext cx="1981200" cy="53572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68598"/>
            <a:ext cx="1985962" cy="538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51816"/>
            <a:ext cx="1979798" cy="5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437" y="5911227"/>
            <a:ext cx="7527225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The total angular momentum has major contributions from the 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ZA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 Thus the systems have </a:t>
            </a:r>
            <a:r>
              <a:rPr lang="en-ZA" dirty="0" err="1" smtClean="0">
                <a:latin typeface="Times New Roman" pitchFamily="18" charset="0"/>
                <a:cs typeface="Times New Roman" pitchFamily="18" charset="0"/>
              </a:rPr>
              <a:t>aplanar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 total angular momentum.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72400" y="1120331"/>
            <a:ext cx="1186053" cy="995820"/>
            <a:chOff x="5429250" y="2838792"/>
            <a:chExt cx="1186053" cy="995820"/>
          </a:xfrm>
        </p:grpSpPr>
        <p:grpSp>
          <p:nvGrpSpPr>
            <p:cNvPr id="9" name="Group 8"/>
            <p:cNvGrpSpPr/>
            <p:nvPr/>
          </p:nvGrpSpPr>
          <p:grpSpPr>
            <a:xfrm>
              <a:off x="5429250" y="2952750"/>
              <a:ext cx="171831" cy="765253"/>
              <a:chOff x="5429250" y="2952750"/>
              <a:chExt cx="171831" cy="765253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5429250" y="2952750"/>
                <a:ext cx="132588" cy="95250"/>
              </a:xfrm>
              <a:prstGeom prst="triangl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438775" y="3355427"/>
                <a:ext cx="162306" cy="1524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446204" y="3628057"/>
                <a:ext cx="147447" cy="89946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5438775" y="3129762"/>
                <a:ext cx="143462" cy="152400"/>
              </a:xfrm>
              <a:prstGeom prst="diamond">
                <a:avLst/>
              </a:prstGeom>
              <a:noFill/>
              <a:ln w="12700">
                <a:solidFill>
                  <a:srgbClr val="B70B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29453" y="2838792"/>
              <a:ext cx="1085850" cy="995820"/>
              <a:chOff x="5529453" y="2838792"/>
              <a:chExt cx="1085850" cy="9958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529453" y="2838792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Band A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29453" y="3048000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3399"/>
                    </a:solidFill>
                  </a:rPr>
                  <a:t>Band B</a:t>
                </a:r>
                <a:endParaRPr lang="en-US" sz="15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44137" y="3270044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Band C</a:t>
                </a:r>
                <a:endParaRPr lang="en-US" sz="15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48503" y="3511447"/>
                <a:ext cx="1066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0C0"/>
                    </a:solidFill>
                  </a:rPr>
                  <a:t>Band D</a:t>
                </a:r>
                <a:endParaRPr lang="en-US" sz="15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rojections of I in the A ~100, 130, 190 mass regions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1" y="880084"/>
            <a:ext cx="2386739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61912"/>
            <a:ext cx="232813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82027"/>
            <a:ext cx="23252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686800" cy="470898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Chirality: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conditions for chirality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Fingerprints of chiral partner bands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Previous theoretical studies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Aim of this study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MPR model calculations performed for the partner bands in A ~ 100, 130  and 190 mass regions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28600"/>
            <a:ext cx="1371600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838200"/>
            <a:ext cx="2895600" cy="506292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One can better evaluate the magnitude of the possible non-chiral contributions to the wave functions by looking at the distributions of the projections of the total angular momentum along the three nuclear axes.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~ 16.5,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156" y="397862"/>
            <a:ext cx="4599288" cy="5943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22570"/>
              </p:ext>
            </p:extLst>
          </p:nvPr>
        </p:nvGraphicFramePr>
        <p:xfrm>
          <a:off x="4300538" y="904875"/>
          <a:ext cx="3438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4" imgW="2565360" imgH="241200" progId="Equation.3">
                  <p:embed/>
                </p:oleObj>
              </mc:Choice>
              <mc:Fallback>
                <p:oleObj name="Equation" r:id="rId4" imgW="25653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904875"/>
                        <a:ext cx="3438525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828800" y="76200"/>
            <a:ext cx="5648325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~100 mass region </a:t>
            </a:r>
          </a:p>
        </p:txBody>
      </p:sp>
    </p:spTree>
    <p:extLst>
      <p:ext uri="{BB962C8B-B14F-4D97-AF65-F5344CB8AC3E}">
        <p14:creationId xmlns:p14="http://schemas.microsoft.com/office/powerpoint/2010/main" val="10635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839200" cy="8771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~ 16.5,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803" y="434421"/>
            <a:ext cx="4586841" cy="5943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05683"/>
              </p:ext>
            </p:extLst>
          </p:nvPr>
        </p:nvGraphicFramePr>
        <p:xfrm>
          <a:off x="2757486" y="895350"/>
          <a:ext cx="3438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Equation" r:id="rId4" imgW="2565360" imgH="241200" progId="Equation.3">
                  <p:embed/>
                </p:oleObj>
              </mc:Choice>
              <mc:Fallback>
                <p:oleObj name="Equation" r:id="rId4" imgW="2565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6" y="895350"/>
                        <a:ext cx="3438525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600" y="76200"/>
            <a:ext cx="57912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~100 mass region </a:t>
            </a:r>
          </a:p>
        </p:txBody>
      </p:sp>
    </p:spTree>
    <p:extLst>
      <p:ext uri="{BB962C8B-B14F-4D97-AF65-F5344CB8AC3E}">
        <p14:creationId xmlns:p14="http://schemas.microsoft.com/office/powerpoint/2010/main" val="902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839200" cy="8771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~ 17.5,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4342" y="439621"/>
            <a:ext cx="4480041" cy="578167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10124"/>
              </p:ext>
            </p:extLst>
          </p:nvPr>
        </p:nvGraphicFramePr>
        <p:xfrm>
          <a:off x="2740025" y="895350"/>
          <a:ext cx="347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4" imgW="2590560" imgH="241200" progId="Equation.3">
                  <p:embed/>
                </p:oleObj>
              </mc:Choice>
              <mc:Fallback>
                <p:oleObj name="Equation" r:id="rId4" imgW="259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895350"/>
                        <a:ext cx="3473450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600" y="76200"/>
            <a:ext cx="57912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~130 mass region </a:t>
            </a:r>
          </a:p>
        </p:txBody>
      </p:sp>
    </p:spTree>
    <p:extLst>
      <p:ext uri="{BB962C8B-B14F-4D97-AF65-F5344CB8AC3E}">
        <p14:creationId xmlns:p14="http://schemas.microsoft.com/office/powerpoint/2010/main" val="4143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839200" cy="8771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~ 17.5,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5669" y="480203"/>
            <a:ext cx="4453770" cy="57790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105254"/>
              </p:ext>
            </p:extLst>
          </p:nvPr>
        </p:nvGraphicFramePr>
        <p:xfrm>
          <a:off x="2695829" y="904875"/>
          <a:ext cx="347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Equation" r:id="rId4" imgW="2590560" imgH="241200" progId="Equation.3">
                  <p:embed/>
                </p:oleObj>
              </mc:Choice>
              <mc:Fallback>
                <p:oleObj name="Equation" r:id="rId4" imgW="259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829" y="904875"/>
                        <a:ext cx="3473450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600" y="76200"/>
            <a:ext cx="57912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~130 mass region </a:t>
            </a:r>
          </a:p>
        </p:txBody>
      </p:sp>
    </p:spTree>
    <p:extLst>
      <p:ext uri="{BB962C8B-B14F-4D97-AF65-F5344CB8AC3E}">
        <p14:creationId xmlns:p14="http://schemas.microsoft.com/office/powerpoint/2010/main" val="7251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839200" cy="8771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</a:t>
            </a:r>
            <a:r>
              <a:rPr lang="en-ZA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 24,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76200"/>
            <a:ext cx="57912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~190 mass region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6079" y="361081"/>
            <a:ext cx="4611839" cy="5943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221343"/>
              </p:ext>
            </p:extLst>
          </p:nvPr>
        </p:nvGraphicFramePr>
        <p:xfrm>
          <a:off x="2789238" y="904875"/>
          <a:ext cx="3286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904875"/>
                        <a:ext cx="3286125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9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638800"/>
            <a:ext cx="8839200" cy="8771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Each distribution peaks at the most likely projection of the total angular momentum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Optimal conditions for forming a 3-dimensional  system occur  at I </a:t>
            </a:r>
            <a:r>
              <a:rPr lang="en-ZA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en-ZA" sz="1700" dirty="0" smtClean="0">
                <a:latin typeface="Times New Roman" pitchFamily="18" charset="0"/>
                <a:cs typeface="Times New Roman" pitchFamily="18" charset="0"/>
              </a:rPr>
              <a:t> 23, where all the three projections have maxima at non-zero projections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28725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76200"/>
            <a:ext cx="5791200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K-distributions for total angular momentum I cont.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~190 mass region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480" y="400920"/>
            <a:ext cx="4611839" cy="59436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54389"/>
              </p:ext>
            </p:extLst>
          </p:nvPr>
        </p:nvGraphicFramePr>
        <p:xfrm>
          <a:off x="2789238" y="904875"/>
          <a:ext cx="3286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904875"/>
                        <a:ext cx="3286125" cy="323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76200"/>
            <a:ext cx="1981200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763000" cy="447814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just">
              <a:buFont typeface="Wingdings" pitchFamily="2" charset="2"/>
              <a:buChar char="Ø"/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ZA" sz="1900" dirty="0" smtClean="0"/>
              <a:t>The </a:t>
            </a:r>
            <a:r>
              <a:rPr lang="en-ZA" sz="1900" dirty="0"/>
              <a:t>calculations </a:t>
            </a:r>
            <a:r>
              <a:rPr lang="en-ZA" sz="1900" dirty="0" smtClean="0"/>
              <a:t>predict that </a:t>
            </a:r>
            <a:r>
              <a:rPr lang="en-ZA" sz="1900" dirty="0"/>
              <a:t>multiple chiral bands built on the </a:t>
            </a:r>
            <a:r>
              <a:rPr lang="en-ZA" sz="1900" dirty="0" smtClean="0"/>
              <a:t>same strongly asymmetric many-particle nucleon  configuration in a single nucleus can also exist</a:t>
            </a:r>
          </a:p>
          <a:p>
            <a:pPr marL="0" indent="0">
              <a:buNone/>
            </a:pPr>
            <a:endParaRPr lang="en-ZA" sz="1900" dirty="0" smtClean="0"/>
          </a:p>
          <a:p>
            <a:r>
              <a:rPr lang="en-US" sz="1900" dirty="0"/>
              <a:t>T</a:t>
            </a:r>
            <a:r>
              <a:rPr lang="en-US" sz="1900" dirty="0" smtClean="0"/>
              <a:t>he </a:t>
            </a:r>
            <a:r>
              <a:rPr lang="en-US" sz="1900" dirty="0"/>
              <a:t>geometry of the system is found to predominantly chiral and persist up to high spin</a:t>
            </a:r>
          </a:p>
          <a:p>
            <a:pPr marL="0" indent="0">
              <a:buNone/>
            </a:pPr>
            <a:endParaRPr lang="en-US" sz="1900" dirty="0" smtClean="0">
              <a:latin typeface="Times New Roman"/>
              <a:cs typeface="Times New Roman"/>
            </a:endParaRPr>
          </a:p>
          <a:p>
            <a:r>
              <a:rPr lang="en-ZA" sz="1900" dirty="0" smtClean="0"/>
              <a:t>For </a:t>
            </a:r>
            <a:r>
              <a:rPr lang="en-ZA" sz="1900" dirty="0"/>
              <a:t>strongly asymmetric </a:t>
            </a:r>
            <a:r>
              <a:rPr lang="en-ZA" sz="1900" dirty="0" smtClean="0"/>
              <a:t>many-particle </a:t>
            </a:r>
            <a:r>
              <a:rPr lang="en-ZA" sz="1900" dirty="0"/>
              <a:t>nucleon  configuration </a:t>
            </a:r>
            <a:r>
              <a:rPr lang="en-ZA" sz="1900" dirty="0" smtClean="0"/>
              <a:t>the </a:t>
            </a:r>
            <a:r>
              <a:rPr lang="en-ZA" sz="1900" dirty="0"/>
              <a:t>layout of the four bands is different </a:t>
            </a:r>
            <a:r>
              <a:rPr lang="en-ZA" sz="1900" dirty="0" smtClean="0"/>
              <a:t>for maximal and less triaxial nucleus</a:t>
            </a:r>
            <a:r>
              <a:rPr lang="en-ZA" sz="1900" dirty="0"/>
              <a:t>.</a:t>
            </a:r>
            <a:endParaRPr lang="en-ZA" sz="1900" dirty="0" smtClean="0"/>
          </a:p>
          <a:p>
            <a:pPr marL="0" indent="0">
              <a:buNone/>
            </a:pPr>
            <a:endParaRPr lang="en-ZA" sz="1900" dirty="0" smtClean="0"/>
          </a:p>
          <a:p>
            <a:r>
              <a:rPr lang="en-ZA" sz="1900" dirty="0" smtClean="0"/>
              <a:t>For less triaxial nucleus, i.e. </a:t>
            </a:r>
            <a:r>
              <a:rPr lang="el-GR" sz="1900" dirty="0" smtClean="0">
                <a:latin typeface="Times New Roman"/>
                <a:cs typeface="Times New Roman"/>
              </a:rPr>
              <a:t>γ</a:t>
            </a:r>
            <a:r>
              <a:rPr lang="en-US" sz="1900" dirty="0" smtClean="0">
                <a:latin typeface="Times New Roman"/>
                <a:cs typeface="Times New Roman"/>
              </a:rPr>
              <a:t> = 20</a:t>
            </a:r>
            <a:r>
              <a:rPr lang="en-US" sz="1900" baseline="30000" dirty="0" smtClean="0">
                <a:latin typeface="Times New Roman"/>
                <a:cs typeface="Times New Roman"/>
              </a:rPr>
              <a:t>0</a:t>
            </a:r>
            <a:r>
              <a:rPr lang="en-US" sz="1900" dirty="0" smtClean="0">
                <a:latin typeface="Times New Roman"/>
                <a:cs typeface="Times New Roman"/>
              </a:rPr>
              <a:t> or 40</a:t>
            </a:r>
            <a:r>
              <a:rPr lang="en-US" sz="1900" baseline="30000" dirty="0" smtClean="0">
                <a:latin typeface="Times New Roman"/>
                <a:cs typeface="Times New Roman"/>
              </a:rPr>
              <a:t>0</a:t>
            </a:r>
            <a:r>
              <a:rPr lang="en-US" sz="1900" dirty="0" smtClean="0">
                <a:latin typeface="Times New Roman"/>
                <a:cs typeface="Times New Roman"/>
              </a:rPr>
              <a:t>, one</a:t>
            </a:r>
            <a:r>
              <a:rPr lang="en-ZA" sz="1900" dirty="0" smtClean="0"/>
              <a:t> </a:t>
            </a:r>
            <a:r>
              <a:rPr lang="en-ZA" sz="1900" dirty="0"/>
              <a:t>of the bands is well separated and lies at a </a:t>
            </a:r>
            <a:r>
              <a:rPr lang="en-ZA" sz="1900" dirty="0" smtClean="0"/>
              <a:t>lower excitation </a:t>
            </a:r>
            <a:r>
              <a:rPr lang="en-ZA" sz="1900" dirty="0"/>
              <a:t>energy, while the other three group together with similar excitation </a:t>
            </a:r>
            <a:r>
              <a:rPr lang="en-ZA" sz="1900" dirty="0" smtClean="0"/>
              <a:t>energy</a:t>
            </a:r>
          </a:p>
          <a:p>
            <a:pPr marL="0" indent="0">
              <a:buNone/>
            </a:pPr>
            <a:endParaRPr lang="en-ZA" sz="1900" dirty="0" smtClean="0"/>
          </a:p>
          <a:p>
            <a:r>
              <a:rPr lang="en-US" altLang="en-US" sz="1900" dirty="0"/>
              <a:t>Furthermore these calculations </a:t>
            </a:r>
            <a:r>
              <a:rPr lang="en-US" altLang="en-US" sz="1900" dirty="0" smtClean="0"/>
              <a:t>indicate that for less triaxiality, the second pair of chiral bands in more near-degenerate as compared to the first pair.</a:t>
            </a: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2546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268" y="2551837"/>
            <a:ext cx="48714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Z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Z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NDI A LIVHUWA</a:t>
            </a:r>
            <a:endParaRPr lang="en-Z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8418" y="473258"/>
            <a:ext cx="5680438" cy="6410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1" y="76200"/>
            <a:ext cx="5791199" cy="70788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B(M1) and B(E2)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ransition probabilities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~ 100 mass region</a:t>
            </a:r>
          </a:p>
        </p:txBody>
      </p:sp>
    </p:spTree>
    <p:extLst>
      <p:ext uri="{BB962C8B-B14F-4D97-AF65-F5344CB8AC3E}">
        <p14:creationId xmlns:p14="http://schemas.microsoft.com/office/powerpoint/2010/main" val="18693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2417" y="2285996"/>
            <a:ext cx="4275365" cy="235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3107871" y="228600"/>
            <a:ext cx="3276600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Chirality in nuclear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763000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chirality to be realized in nuclear system,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mutually perpendicular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angular momenta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needed or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aplanar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total angular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momentum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Phys. A 617, 131 (1997); S.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Rev. Mod. Phys. 73, 463 (2001)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87025"/>
              </p:ext>
            </p:extLst>
          </p:nvPr>
        </p:nvGraphicFramePr>
        <p:xfrm>
          <a:off x="2445202" y="4638673"/>
          <a:ext cx="48006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1" name="Image" r:id="rId3" imgW="7530159" imgH="2933333" progId="Photoshop.Image.7">
                  <p:embed/>
                </p:oleObj>
              </mc:Choice>
              <mc:Fallback>
                <p:oleObj name="Image" r:id="rId3" imgW="7530159" imgH="2933333" progId="Photoshop.Image.7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202" y="4638673"/>
                        <a:ext cx="48006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2590800" y="2359023"/>
            <a:ext cx="4114800" cy="2225675"/>
            <a:chOff x="1296" y="1248"/>
            <a:chExt cx="4032" cy="1584"/>
          </a:xfrm>
        </p:grpSpPr>
        <p:pic>
          <p:nvPicPr>
            <p:cNvPr id="10" name="Picture 127" descr="z_kamery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48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8" descr="z_kamery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287485" y="419417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LHS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191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RHS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08070" y="2378073"/>
            <a:ext cx="38101" cy="20603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76962" y="3298657"/>
            <a:ext cx="2590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086475" y="762000"/>
            <a:ext cx="2743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Rectangle 1"/>
          <p:cNvSpPr/>
          <p:nvPr/>
        </p:nvSpPr>
        <p:spPr>
          <a:xfrm>
            <a:off x="2667000" y="152400"/>
            <a:ext cx="4038600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Favourable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conditions for chirality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5791200" cy="424731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Aplanar orientation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total angular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momentum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stable triaxial nuclear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shape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ΔI = 1 rotational bands built 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two- or multi-quasiparticle configuration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where one quasiparticle has predominantly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nature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(bottom of a high j-shell)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other one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 hole nature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(top of a high-j shell).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aplanar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orientation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the short nuclear axis –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valence particle(s) (bottom of a high-j shell)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nuclear axis –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valence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hole(s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(top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 high-j shell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along the intermediate nuclear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core at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5181600"/>
            <a:ext cx="220980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Irrotational moments of inertia 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944969"/>
            <a:ext cx="8577262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 Phys. A 617, 131 (1997); S.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Rev. Mod. Phys. 73, 463 (2001)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637" y="3360569"/>
            <a:ext cx="2486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72540"/>
              </p:ext>
            </p:extLst>
          </p:nvPr>
        </p:nvGraphicFramePr>
        <p:xfrm>
          <a:off x="2693988" y="5121275"/>
          <a:ext cx="30702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5121275"/>
                        <a:ext cx="3070225" cy="766763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6" idx="3"/>
          </p:cNvCxnSpPr>
          <p:nvPr/>
        </p:nvCxnSpPr>
        <p:spPr>
          <a:xfrm flipV="1">
            <a:off x="2286000" y="5486400"/>
            <a:ext cx="457200" cy="183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15000" y="5009317"/>
            <a:ext cx="528637" cy="32468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7" descr="z_kamery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8551" r="6129" b="6295"/>
          <a:stretch/>
        </p:blipFill>
        <p:spPr bwMode="auto">
          <a:xfrm>
            <a:off x="6143625" y="838200"/>
            <a:ext cx="2657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050" y="76200"/>
            <a:ext cx="4864217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Fingerprints for ideal chiral partner bands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515574" cy="193899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Theoretical (suggested) fingerprints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degenerate ∆I = 1 partner bands with the same parity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i.e. all measurable properties such as excitation energy, transition probabilities, alignments, moment of inertia, etc. of the partner bands are the same within certain spin interval.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Phys. A 617, 131 (1997); S.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Rev. Mod. Phys. 73, 463 (2001)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47717" y="3375819"/>
            <a:ext cx="4800600" cy="2438400"/>
            <a:chOff x="2445" y="3404"/>
            <a:chExt cx="8642" cy="378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294" y="6076"/>
              <a:ext cx="1007" cy="5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B(E2)</a:t>
              </a:r>
              <a:r>
                <a:rPr kumimoji="0" lang="en-US" sz="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445" y="3720"/>
              <a:ext cx="4049" cy="3466"/>
              <a:chOff x="2445" y="3720"/>
              <a:chExt cx="4049" cy="3466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506" y="6496"/>
                <a:ext cx="1007" cy="5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B(E2)</a:t>
                </a:r>
                <a:r>
                  <a:rPr kumimoji="0" lang="en-US" sz="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662" y="6435"/>
                <a:ext cx="1003" cy="4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B(M1)</a:t>
                </a:r>
                <a:r>
                  <a:rPr kumimoji="0" lang="en-US" sz="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506" y="4305"/>
                <a:ext cx="659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642" y="3720"/>
                <a:ext cx="659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445" y="5220"/>
                <a:ext cx="72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2506" y="6135"/>
                <a:ext cx="661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5762" y="6436"/>
                <a:ext cx="644" cy="3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5747" y="4591"/>
                <a:ext cx="659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5762" y="5610"/>
                <a:ext cx="732" cy="4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I+3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506" y="4035"/>
                <a:ext cx="3718" cy="3151"/>
                <a:chOff x="2506" y="4035"/>
                <a:chExt cx="3718" cy="3151"/>
              </a:xfrm>
            </p:grpSpPr>
            <p:sp>
              <p:nvSpPr>
                <p:cNvPr id="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06" y="6796"/>
                  <a:ext cx="465" cy="3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0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2716" y="4590"/>
                  <a:ext cx="1499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2655" y="5535"/>
                  <a:ext cx="156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2789" y="6435"/>
                  <a:ext cx="1426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2789" y="7050"/>
                  <a:ext cx="1426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4665" y="6765"/>
                  <a:ext cx="155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4665" y="4995"/>
                  <a:ext cx="13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3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4665" y="5955"/>
                  <a:ext cx="147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4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4665" y="4050"/>
                  <a:ext cx="13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5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3375" y="6436"/>
                  <a:ext cx="0" cy="615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76" name="AutoShape 28"/>
                <p:cNvCxnSpPr>
                  <a:cxnSpLocks noChangeShapeType="1"/>
                </p:cNvCxnSpPr>
                <p:nvPr/>
              </p:nvCxnSpPr>
              <p:spPr bwMode="auto">
                <a:xfrm>
                  <a:off x="3375" y="5536"/>
                  <a:ext cx="0" cy="900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77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3375" y="4590"/>
                  <a:ext cx="0" cy="945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78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5370" y="5986"/>
                  <a:ext cx="0" cy="810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79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5370" y="5010"/>
                  <a:ext cx="0" cy="960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0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5370" y="4035"/>
                  <a:ext cx="0" cy="945"/>
                </a:xfrm>
                <a:prstGeom prst="straightConnector1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1" name="AutoShape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15" y="6765"/>
                  <a:ext cx="450" cy="285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2" name="AutoShape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15" y="5955"/>
                  <a:ext cx="450" cy="480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3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4215" y="5535"/>
                  <a:ext cx="450" cy="420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4" name="AutoShape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15" y="4995"/>
                  <a:ext cx="450" cy="540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5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4215" y="4590"/>
                  <a:ext cx="450" cy="405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6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15" y="4050"/>
                  <a:ext cx="450" cy="540"/>
                </a:xfrm>
                <a:prstGeom prst="straightConnector1">
                  <a:avLst/>
                </a:prstGeom>
                <a:noFill/>
                <a:ln w="9525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087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4215" y="7051"/>
                  <a:ext cx="200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088" name="Group 40"/>
            <p:cNvGrpSpPr>
              <a:grpSpLocks/>
            </p:cNvGrpSpPr>
            <p:nvPr/>
          </p:nvGrpSpPr>
          <p:grpSpPr bwMode="auto">
            <a:xfrm>
              <a:off x="6045" y="3404"/>
              <a:ext cx="5042" cy="3782"/>
              <a:chOff x="6045" y="3404"/>
              <a:chExt cx="5042" cy="3782"/>
            </a:xfrm>
          </p:grpSpPr>
          <p:sp>
            <p:nvSpPr>
              <p:cNvPr id="2089" name="Text Box 41"/>
              <p:cNvSpPr txBox="1">
                <a:spLocks noChangeArrowheads="1"/>
              </p:cNvSpPr>
              <p:nvPr/>
            </p:nvSpPr>
            <p:spPr bwMode="auto">
              <a:xfrm>
                <a:off x="6568" y="6631"/>
                <a:ext cx="1007" cy="5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B(E2)</a:t>
                </a:r>
                <a:r>
                  <a:rPr kumimoji="0" lang="en-US" sz="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90" name="Text Box 42"/>
              <p:cNvSpPr txBox="1">
                <a:spLocks noChangeArrowheads="1"/>
              </p:cNvSpPr>
              <p:nvPr/>
            </p:nvSpPr>
            <p:spPr bwMode="auto">
              <a:xfrm>
                <a:off x="6406" y="4652"/>
                <a:ext cx="1079" cy="4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B(M1)</a:t>
                </a:r>
                <a:r>
                  <a:rPr kumimoji="0" lang="en-US" sz="8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out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2091" name="Group 43"/>
              <p:cNvGrpSpPr>
                <a:grpSpLocks/>
              </p:cNvGrpSpPr>
              <p:nvPr/>
            </p:nvGrpSpPr>
            <p:grpSpPr bwMode="auto">
              <a:xfrm>
                <a:off x="6614" y="3404"/>
                <a:ext cx="4473" cy="3001"/>
                <a:chOff x="7154" y="3435"/>
                <a:chExt cx="4473" cy="3001"/>
              </a:xfrm>
            </p:grpSpPr>
            <p:sp>
              <p:nvSpPr>
                <p:cNvPr id="209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0966" y="3435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I+7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9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154" y="4110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I+6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9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0966" y="5626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I+3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9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7276" y="6076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9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7154" y="5175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I+4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9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0966" y="4515"/>
                  <a:ext cx="661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I+5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098" name="Group 50"/>
                <p:cNvGrpSpPr>
                  <a:grpSpLocks/>
                </p:cNvGrpSpPr>
                <p:nvPr/>
              </p:nvGrpSpPr>
              <p:grpSpPr bwMode="auto">
                <a:xfrm>
                  <a:off x="7575" y="3720"/>
                  <a:ext cx="3690" cy="2716"/>
                  <a:chOff x="7575" y="3720"/>
                  <a:chExt cx="3690" cy="2716"/>
                </a:xfrm>
              </p:grpSpPr>
              <p:cxnSp>
                <p:nvCxnSpPr>
                  <p:cNvPr id="2099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75" y="6405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0" name="AutoShap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75" y="5535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1" name="AutoShape 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75" y="4455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2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80" y="5955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3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80" y="4875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4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780" y="3720"/>
                    <a:ext cx="14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05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265" y="4470"/>
                    <a:ext cx="0" cy="10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06" name="AutoShape 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265" y="5536"/>
                    <a:ext cx="1" cy="9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07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590" y="3720"/>
                    <a:ext cx="0" cy="11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08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590" y="4875"/>
                    <a:ext cx="1" cy="108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09" name="AutoShape 6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060" y="5955"/>
                    <a:ext cx="720" cy="45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030A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10" name="AutoShape 6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060" y="4875"/>
                    <a:ext cx="720" cy="6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030A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11" name="AutoShape 6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060" y="3750"/>
                    <a:ext cx="720" cy="7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030A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12" name="AutoShape 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60" y="4470"/>
                    <a:ext cx="720" cy="4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030A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113" name="AutoShape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060" y="5536"/>
                    <a:ext cx="795" cy="4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7030A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  <p:cxnSp>
            <p:nvCxnSpPr>
              <p:cNvPr id="2114" name="AutoShape 66"/>
              <p:cNvCxnSpPr>
                <a:cxnSpLocks noChangeShapeType="1"/>
              </p:cNvCxnSpPr>
              <p:nvPr/>
            </p:nvCxnSpPr>
            <p:spPr bwMode="auto">
              <a:xfrm flipH="1">
                <a:off x="6136" y="6405"/>
                <a:ext cx="899" cy="36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15" name="AutoShape 67"/>
              <p:cNvCxnSpPr>
                <a:cxnSpLocks noChangeShapeType="1"/>
              </p:cNvCxnSpPr>
              <p:nvPr/>
            </p:nvCxnSpPr>
            <p:spPr bwMode="auto">
              <a:xfrm flipH="1">
                <a:off x="6045" y="5505"/>
                <a:ext cx="990" cy="46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16" name="AutoShape 68"/>
              <p:cNvCxnSpPr>
                <a:cxnSpLocks noChangeShapeType="1"/>
              </p:cNvCxnSpPr>
              <p:nvPr/>
            </p:nvCxnSpPr>
            <p:spPr bwMode="auto">
              <a:xfrm flipH="1">
                <a:off x="6045" y="4424"/>
                <a:ext cx="990" cy="55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17" name="AutoShape 69"/>
              <p:cNvCxnSpPr>
                <a:cxnSpLocks noChangeShapeType="1"/>
              </p:cNvCxnSpPr>
              <p:nvPr/>
            </p:nvCxnSpPr>
            <p:spPr bwMode="auto">
              <a:xfrm flipH="1">
                <a:off x="6136" y="6435"/>
                <a:ext cx="899" cy="615"/>
              </a:xfrm>
              <a:prstGeom prst="straightConnector1">
                <a:avLst/>
              </a:prstGeom>
              <a:noFill/>
              <a:ln w="9525">
                <a:solidFill>
                  <a:srgbClr val="F79646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118" name="AutoShape 70"/>
            <p:cNvCxnSpPr>
              <a:cxnSpLocks noChangeShapeType="1"/>
            </p:cNvCxnSpPr>
            <p:nvPr/>
          </p:nvCxnSpPr>
          <p:spPr bwMode="auto">
            <a:xfrm>
              <a:off x="4215" y="6435"/>
              <a:ext cx="450" cy="330"/>
            </a:xfrm>
            <a:prstGeom prst="straightConnector1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95" name="TextBox 94"/>
          <p:cNvSpPr txBox="1"/>
          <p:nvPr/>
        </p:nvSpPr>
        <p:spPr>
          <a:xfrm>
            <a:off x="2913924" y="318707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71484" y="303291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057400" y="2897522"/>
            <a:ext cx="5181599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050" y="76200"/>
            <a:ext cx="4864217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Fingerprints for ideal chiral partner bands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4800600"/>
            <a:ext cx="8610600" cy="135556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 our recent work, we have found that these extra symmetries originally derived for strongly broken chirality are unreliable for identifying chiral bands in real nuclei [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Shirinda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 and E.A.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Lawrie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, Eur. Phys. J. A 48, 118 (2012)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7175" y="914400"/>
                <a:ext cx="5410200" cy="365356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b="1" dirty="0" smtClean="0">
                    <a:latin typeface="Times New Roman" pitchFamily="18" charset="0"/>
                    <a:cs typeface="Times New Roman" pitchFamily="18" charset="0"/>
                  </a:rPr>
                  <a:t>extra symmetries :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no energy staggering, because of (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) uniform rotation in the TAC approach, or (ii) vanishing Coriolis interaction for mutually perpendicular angular momenta [</a:t>
                </a: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1900" i="1" dirty="0" err="1" smtClean="0">
                    <a:latin typeface="Times New Roman" pitchFamily="18" charset="0"/>
                    <a:cs typeface="Times New Roman" pitchFamily="18" charset="0"/>
                  </a:rPr>
                  <a:t>Vaman</a:t>
                </a: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 et al., Phys. Rev. </a:t>
                </a:r>
                <a:r>
                  <a:rPr lang="en-US" sz="1900" i="1" dirty="0" err="1" smtClean="0">
                    <a:latin typeface="Times New Roman" pitchFamily="18" charset="0"/>
                    <a:cs typeface="Times New Roman" pitchFamily="18" charset="0"/>
                  </a:rPr>
                  <a:t>Lett</a:t>
                </a: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. 92, 032501 (2004)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</a:p>
              <a:p>
                <a:pPr algn="just"/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staggering in opposite phase in the B(M1)</a:t>
                </a:r>
                <a:r>
                  <a:rPr lang="en-US" sz="1900" baseline="-25000" dirty="0" smtClean="0">
                    <a:latin typeface="Times New Roman" pitchFamily="18" charset="0"/>
                    <a:cs typeface="Times New Roman" pitchFamily="18" charset="0"/>
                  </a:rPr>
                  <a:t>in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and B(M1)</a:t>
                </a:r>
                <a:r>
                  <a:rPr lang="en-US" sz="1900" baseline="-25000" dirty="0" smtClean="0">
                    <a:latin typeface="Times New Roman" pitchFamily="18" charset="0"/>
                    <a:cs typeface="Times New Roman" pitchFamily="18" charset="0"/>
                  </a:rPr>
                  <a:t>out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transition probabilities for symmetric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11</m:t>
                        </m:r>
                        <m:r>
                          <a:rPr lang="en-US" sz="1900" i="1">
                            <a:latin typeface="Cambria Math"/>
                          </a:rPr>
                          <m:t>/2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⨂</m:t>
                    </m:r>
                    <m:r>
                      <a:rPr lang="en-US" sz="1900" i="1">
                        <a:latin typeface="Cambria Math"/>
                      </a:rPr>
                      <m:t>𝜈</m:t>
                    </m:r>
                    <m:sSubSup>
                      <m:sSubSupPr>
                        <m:ctrlPr>
                          <a:rPr lang="en-US" sz="19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1</m:t>
                        </m:r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  <m:r>
                          <a:rPr lang="en-US" sz="1900" i="1">
                            <a:latin typeface="Cambria Math"/>
                          </a:rPr>
                          <m:t>/2</m:t>
                        </m:r>
                      </m:sub>
                      <m:sup>
                        <m:r>
                          <a:rPr lang="en-US" sz="1900" i="1">
                            <a:latin typeface="Cambria Math"/>
                          </a:rPr>
                          <m:t>−</m:t>
                        </m:r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 configuration [</a:t>
                </a: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T. Koike et al., Phys. Rev. </a:t>
                </a:r>
                <a:r>
                  <a:rPr lang="en-US" sz="1900" i="1" dirty="0" err="1" smtClean="0">
                    <a:latin typeface="Times New Roman" pitchFamily="18" charset="0"/>
                    <a:cs typeface="Times New Roman" pitchFamily="18" charset="0"/>
                  </a:rPr>
                  <a:t>Lett</a:t>
                </a:r>
                <a:r>
                  <a:rPr lang="en-US" sz="1900" i="1" dirty="0" smtClean="0">
                    <a:latin typeface="Times New Roman" pitchFamily="18" charset="0"/>
                    <a:cs typeface="Times New Roman" pitchFamily="18" charset="0"/>
                  </a:rPr>
                  <a:t>. 93, 172502 (2004)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en-ZA" sz="19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914400"/>
                <a:ext cx="5410200" cy="3653564"/>
              </a:xfrm>
              <a:prstGeom prst="rect">
                <a:avLst/>
              </a:prstGeom>
              <a:blipFill rotWithShape="1">
                <a:blip r:embed="rId3"/>
                <a:stretch>
                  <a:fillRect l="-1014" t="-835" r="-1014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64552"/>
              </p:ext>
            </p:extLst>
          </p:nvPr>
        </p:nvGraphicFramePr>
        <p:xfrm>
          <a:off x="1752600" y="2839571"/>
          <a:ext cx="2241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name="Equation" r:id="rId4" imgW="1930400" imgH="393700" progId="Equation.3">
                  <p:embed/>
                </p:oleObj>
              </mc:Choice>
              <mc:Fallback>
                <p:oleObj name="Equation" r:id="rId4" imgW="1930400" imgH="393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39571"/>
                        <a:ext cx="2241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914400"/>
            <a:ext cx="3429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793387" y="1066800"/>
            <a:ext cx="3276600" cy="2133600"/>
            <a:chOff x="1620" y="6900"/>
            <a:chExt cx="6270" cy="408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620" y="6900"/>
              <a:ext cx="6270" cy="4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S(I) = [E(I)-E(I-1)]/2I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887" y="7860"/>
              <a:ext cx="5328" cy="2843"/>
              <a:chOff x="1887" y="7860"/>
              <a:chExt cx="5328" cy="2843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2655" y="7860"/>
                <a:ext cx="4560" cy="2843"/>
                <a:chOff x="2655" y="7860"/>
                <a:chExt cx="4560" cy="2843"/>
              </a:xfrm>
            </p:grpSpPr>
            <p:grpSp>
              <p:nvGrpSpPr>
                <p:cNvPr id="13" name="Group 7"/>
                <p:cNvGrpSpPr>
                  <a:grpSpLocks/>
                </p:cNvGrpSpPr>
                <p:nvPr/>
              </p:nvGrpSpPr>
              <p:grpSpPr bwMode="auto">
                <a:xfrm>
                  <a:off x="2655" y="7860"/>
                  <a:ext cx="4560" cy="2355"/>
                  <a:chOff x="2655" y="7860"/>
                  <a:chExt cx="4560" cy="2355"/>
                </a:xfrm>
              </p:grpSpPr>
              <p:cxnSp>
                <p:nvCxnSpPr>
                  <p:cNvPr id="28" name="AutoShape 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655" y="7860"/>
                    <a:ext cx="0" cy="23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29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55" y="10215"/>
                    <a:ext cx="456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sp>
              <p:nvSpPr>
                <p:cNvPr id="14" name="Freeform 10"/>
                <p:cNvSpPr>
                  <a:spLocks/>
                </p:cNvSpPr>
                <p:nvPr/>
              </p:nvSpPr>
              <p:spPr bwMode="auto">
                <a:xfrm>
                  <a:off x="3240" y="8882"/>
                  <a:ext cx="3390" cy="553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885" y="88"/>
                    </a:cxn>
                    <a:cxn ang="0">
                      <a:pos x="3390" y="28"/>
                    </a:cxn>
                  </a:cxnLst>
                  <a:rect l="0" t="0" r="r" b="b"/>
                  <a:pathLst>
                    <a:path w="3390" h="553">
                      <a:moveTo>
                        <a:pt x="0" y="553"/>
                      </a:moveTo>
                      <a:cubicBezTo>
                        <a:pt x="160" y="364"/>
                        <a:pt x="320" y="176"/>
                        <a:pt x="885" y="88"/>
                      </a:cubicBezTo>
                      <a:cubicBezTo>
                        <a:pt x="1450" y="0"/>
                        <a:pt x="2420" y="14"/>
                        <a:pt x="3390" y="2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5" name="Group 11"/>
                <p:cNvGrpSpPr>
                  <a:grpSpLocks/>
                </p:cNvGrpSpPr>
                <p:nvPr/>
              </p:nvGrpSpPr>
              <p:grpSpPr bwMode="auto">
                <a:xfrm>
                  <a:off x="3585" y="8505"/>
                  <a:ext cx="2880" cy="930"/>
                  <a:chOff x="3585" y="8505"/>
                  <a:chExt cx="2880" cy="930"/>
                </a:xfrm>
              </p:grpSpPr>
              <p:cxnSp>
                <p:nvCxnSpPr>
                  <p:cNvPr id="17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85" y="8505"/>
                    <a:ext cx="16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50" y="8505"/>
                    <a:ext cx="43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85" y="8505"/>
                    <a:ext cx="210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95" y="8505"/>
                    <a:ext cx="270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65" y="8505"/>
                    <a:ext cx="240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05" y="8505"/>
                    <a:ext cx="240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" name="AutoShap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45" y="8505"/>
                    <a:ext cx="28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4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0" y="8505"/>
                    <a:ext cx="28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15" y="8505"/>
                    <a:ext cx="22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40" y="8505"/>
                    <a:ext cx="225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165" y="8505"/>
                    <a:ext cx="300" cy="9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95" y="10290"/>
                  <a:ext cx="510" cy="4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 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2" name="Text Box 24"/>
              <p:cNvSpPr txBox="1">
                <a:spLocks noChangeArrowheads="1"/>
              </p:cNvSpPr>
              <p:nvPr/>
            </p:nvSpPr>
            <p:spPr bwMode="auto">
              <a:xfrm>
                <a:off x="1887" y="8870"/>
                <a:ext cx="76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S(I)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7723" y="76200"/>
            <a:ext cx="3176255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Previous theoretical studies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350" y="914400"/>
            <a:ext cx="8839200" cy="10156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existence of  multiple chiral bands M</a:t>
            </a:r>
            <a:r>
              <a:rPr lang="el-GR" sz="2000" dirty="0" smtClean="0"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with large triaxial deformation, but different particle-hole configuration was proposed in a single nucleus (e.g. see Ref.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et al., Phys. Rev. C 73, 037303 (2006)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0" y="2057400"/>
            <a:ext cx="8839200" cy="193899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2000" dirty="0" smtClean="0"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existence has been experimentally confirmed in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 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A.D.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Ayangeakaa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et al., Phys. Rev. Lett. 110, 172504 (2013)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Multiple chiral bands in 133Ce were associated with these two configurations, i.e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                         and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10670"/>
              </p:ext>
            </p:extLst>
          </p:nvPr>
        </p:nvGraphicFramePr>
        <p:xfrm>
          <a:off x="990600" y="3509029"/>
          <a:ext cx="15668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Equation" r:id="rId3" imgW="825500" imgH="241300" progId="Equation.3">
                  <p:embed/>
                </p:oleObj>
              </mc:Choice>
              <mc:Fallback>
                <p:oleObj name="Equation" r:id="rId3" imgW="8255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9029"/>
                        <a:ext cx="15668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59365"/>
              </p:ext>
            </p:extLst>
          </p:nvPr>
        </p:nvGraphicFramePr>
        <p:xfrm>
          <a:off x="3124200" y="3518555"/>
          <a:ext cx="20002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5" imgW="1054080" imgH="241200" progId="Equation.3">
                  <p:embed/>
                </p:oleObj>
              </mc:Choice>
              <mc:Fallback>
                <p:oleObj name="Equation" r:id="rId5" imgW="10540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18555"/>
                        <a:ext cx="20002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6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764" y="76200"/>
            <a:ext cx="3774175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Previous theoretical studies cont.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839200" cy="101566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also found that more than one pair of chiral bands may exist in a nucleus with the same two-quasiparticle configuration 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Frauendorf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Phys. A 617 131 (1997);  Q.B. Chen et al., Phys. Rev. C 82, 067302 (2010)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/>
          <a:stretch/>
        </p:blipFill>
        <p:spPr>
          <a:xfrm>
            <a:off x="4800600" y="2438400"/>
            <a:ext cx="3547110" cy="2893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5102" r="8373" b="2212"/>
          <a:stretch/>
        </p:blipFill>
        <p:spPr>
          <a:xfrm>
            <a:off x="228600" y="1930063"/>
            <a:ext cx="422971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33475"/>
            <a:ext cx="8839200" cy="163121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therefore: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Contrary to M</a:t>
            </a:r>
            <a:r>
              <a:rPr lang="el-GR" sz="2000" dirty="0" smtClean="0"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that differ from each other in their particle-hole configurations and may correspond to different triaxial deformations. We then investigated the existence of multiple chiral bands built on the same configurations using the multi-particle-plus-triaxial rotor (MPR) model.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8764" y="76200"/>
            <a:ext cx="3774175" cy="4001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Previous theoretical studies cont.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25" y="3048000"/>
            <a:ext cx="8839200" cy="286232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Recently the M</a:t>
            </a:r>
            <a:r>
              <a:rPr lang="el-GR" sz="2000" dirty="0" smtClean="0">
                <a:latin typeface="Times New Roman"/>
                <a:cs typeface="Times New Roman"/>
              </a:rPr>
              <a:t>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existence for multiple chiral bands associated with the same nucleon configuration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been experimentally confirmed in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Rh 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Kuti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al., Phys. Rev. Lett.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113, 032501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2014)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Multiple chiral bands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103Rh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were associated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configuration,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103Rh three pairs of chiral bands were observed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65218"/>
              </p:ext>
            </p:extLst>
          </p:nvPr>
        </p:nvGraphicFramePr>
        <p:xfrm>
          <a:off x="838200" y="4876800"/>
          <a:ext cx="20002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3" imgW="1054080" imgH="241200" progId="Equation.3">
                  <p:embed/>
                </p:oleObj>
              </mc:Choice>
              <mc:Fallback>
                <p:oleObj name="Equation" r:id="rId3" imgW="10540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76800"/>
                        <a:ext cx="20002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2154</Words>
  <Application>Microsoft Office PowerPoint</Application>
  <PresentationFormat>On-screen Show (4:3)</PresentationFormat>
  <Paragraphs>206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obed</dc:creator>
  <cp:lastModifiedBy>NCNP2011</cp:lastModifiedBy>
  <cp:revision>539</cp:revision>
  <cp:lastPrinted>2015-04-17T14:45:40Z</cp:lastPrinted>
  <dcterms:created xsi:type="dcterms:W3CDTF">2010-04-06T08:11:30Z</dcterms:created>
  <dcterms:modified xsi:type="dcterms:W3CDTF">2015-04-20T13:38:06Z</dcterms:modified>
</cp:coreProperties>
</file>