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</p:sldMasterIdLst>
  <p:notesMasterIdLst>
    <p:notesMasterId r:id="rId35"/>
  </p:notesMasterIdLst>
  <p:sldIdLst>
    <p:sldId id="256" r:id="rId5"/>
    <p:sldId id="318" r:id="rId6"/>
    <p:sldId id="315" r:id="rId7"/>
    <p:sldId id="317" r:id="rId8"/>
    <p:sldId id="257" r:id="rId9"/>
    <p:sldId id="284" r:id="rId10"/>
    <p:sldId id="320" r:id="rId11"/>
    <p:sldId id="304" r:id="rId12"/>
    <p:sldId id="306" r:id="rId13"/>
    <p:sldId id="305" r:id="rId14"/>
    <p:sldId id="310" r:id="rId15"/>
    <p:sldId id="307" r:id="rId16"/>
    <p:sldId id="287" r:id="rId17"/>
    <p:sldId id="311" r:id="rId18"/>
    <p:sldId id="321" r:id="rId19"/>
    <p:sldId id="290" r:id="rId20"/>
    <p:sldId id="291" r:id="rId21"/>
    <p:sldId id="308" r:id="rId22"/>
    <p:sldId id="285" r:id="rId23"/>
    <p:sldId id="314" r:id="rId24"/>
    <p:sldId id="295" r:id="rId25"/>
    <p:sldId id="296" r:id="rId26"/>
    <p:sldId id="297" r:id="rId27"/>
    <p:sldId id="298" r:id="rId28"/>
    <p:sldId id="299" r:id="rId29"/>
    <p:sldId id="312" r:id="rId30"/>
    <p:sldId id="300" r:id="rId31"/>
    <p:sldId id="309" r:id="rId32"/>
    <p:sldId id="269" r:id="rId33"/>
    <p:sldId id="319" r:id="rId3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BBE0E3"/>
    <a:srgbClr val="BBF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2D536-19AC-4524-A6E9-DED7A27F3078}" type="datetimeFigureOut">
              <a:rPr lang="zh-CN" altLang="en-US" smtClean="0"/>
              <a:pPr/>
              <a:t>2015/4/20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D9AC2-9DF6-4F74-83CE-7505A8E6E2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525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6349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67AB44-916B-4270-97F6-7DEDFCC785EB}" type="slidenum">
              <a:rPr lang="zh-CN" altLang="en-US">
                <a:solidFill>
                  <a:prstClr val="black"/>
                </a:solidFill>
              </a:rPr>
              <a:pPr/>
              <a:t>3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675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CC1283-18CB-4F7C-90A7-DFFA8060BC0F}" type="slidenum">
              <a:rPr lang="zh-CN" altLang="en-US">
                <a:solidFill>
                  <a:prstClr val="black"/>
                </a:solidFill>
              </a:rPr>
              <a:pPr/>
              <a:t>8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FF63B6-A603-442F-BB77-65EFB9C9A71E}" type="slidenum">
              <a:rPr lang="zh-CN" altLang="en-US" smtClean="0">
                <a:ea typeface="宋体" charset="-122"/>
              </a:rPr>
              <a:pPr/>
              <a:t>10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FF63B6-A603-442F-BB77-65EFB9C9A71E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en-US" altLang="zh-C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0" y="620713"/>
            <a:ext cx="4494213" cy="623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620713"/>
            <a:ext cx="4494212" cy="623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6413" y="0"/>
            <a:ext cx="2284412" cy="6858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4013" cy="6858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09075" cy="51911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0" y="620713"/>
            <a:ext cx="9140825" cy="6237287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0" y="620713"/>
            <a:ext cx="4494213" cy="623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620713"/>
            <a:ext cx="4494212" cy="623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6413" y="0"/>
            <a:ext cx="2284412" cy="6858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4013" cy="6858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09075" cy="51911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0" y="620713"/>
            <a:ext cx="9140825" cy="6237287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2015/4/20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09075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r>
              <a:rPr lang="en-US" altLang="zh-CN" smtClean="0"/>
              <a:t>English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20713"/>
            <a:ext cx="9140825" cy="62372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 </a:t>
            </a:r>
            <a:r>
              <a:rPr lang="en-US" altLang="zh-CN" smtClean="0"/>
              <a:t>English</a:t>
            </a:r>
            <a:br>
              <a:rPr lang="en-US" altLang="zh-CN" smtClean="0"/>
            </a:br>
            <a:r>
              <a:rPr lang="en-US" altLang="zh-CN" smtClean="0"/>
              <a:t>Break</a:t>
            </a:r>
          </a:p>
          <a:p>
            <a:pPr lvl="1"/>
            <a:r>
              <a:rPr lang="zh-CN" altLang="en-US" smtClean="0"/>
              <a:t>第二级</a:t>
            </a:r>
            <a:r>
              <a:rPr lang="en-US" altLang="zh-CN" smtClean="0"/>
              <a:t>English</a:t>
            </a:r>
            <a:br>
              <a:rPr lang="en-US" altLang="zh-CN" smtClean="0"/>
            </a:br>
            <a:r>
              <a:rPr lang="en-US" altLang="zh-CN" smtClean="0"/>
              <a:t>break</a:t>
            </a:r>
          </a:p>
          <a:p>
            <a:pPr lvl="2"/>
            <a:r>
              <a:rPr lang="zh-CN" altLang="en-US" smtClean="0"/>
              <a:t>第三级</a:t>
            </a:r>
            <a:r>
              <a:rPr lang="en-US" altLang="zh-CN" smtClean="0"/>
              <a:t>English</a:t>
            </a:r>
            <a:br>
              <a:rPr lang="en-US" altLang="zh-CN" smtClean="0"/>
            </a:br>
            <a:r>
              <a:rPr lang="en-US" altLang="zh-CN" smtClean="0"/>
              <a:t>Break</a:t>
            </a:r>
          </a:p>
          <a:p>
            <a:pPr lvl="3"/>
            <a:r>
              <a:rPr lang="zh-CN" altLang="en-US" smtClean="0"/>
              <a:t>第四级</a:t>
            </a:r>
            <a:r>
              <a:rPr lang="en-US" altLang="zh-CN" smtClean="0"/>
              <a:t>English</a:t>
            </a:r>
            <a:br>
              <a:rPr lang="en-US" altLang="zh-CN" smtClean="0"/>
            </a:br>
            <a:r>
              <a:rPr lang="en-US" altLang="zh-CN" smtClean="0"/>
              <a:t>Break</a:t>
            </a:r>
          </a:p>
          <a:p>
            <a:pPr lvl="4"/>
            <a:r>
              <a:rPr lang="zh-CN" altLang="en-US" smtClean="0"/>
              <a:t>第五级</a:t>
            </a:r>
            <a:r>
              <a:rPr lang="en-US" altLang="zh-CN" smtClean="0"/>
              <a:t>English</a:t>
            </a:r>
            <a:br>
              <a:rPr lang="en-US" altLang="zh-CN" smtClean="0"/>
            </a:br>
            <a:r>
              <a:rPr lang="en-US" altLang="zh-CN" smtClean="0"/>
              <a:t>Break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accent2"/>
          </a:solidFill>
          <a:latin typeface="Arial Rounded MT Bold" pitchFamily="34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accent2"/>
          </a:solidFill>
          <a:latin typeface="Arial Rounded MT Bold" pitchFamily="34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accent2"/>
          </a:solidFill>
          <a:latin typeface="Arial Rounded MT Bold" pitchFamily="34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accent2"/>
          </a:solidFill>
          <a:latin typeface="Arial Rounded MT Bold" pitchFamily="34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accent2"/>
          </a:solidFill>
          <a:latin typeface="Arial Rounded MT Bold" pitchFamily="34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accent2"/>
          </a:solidFill>
          <a:latin typeface="Arial Rounded MT Bold" pitchFamily="34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accent2"/>
          </a:solidFill>
          <a:latin typeface="Arial Rounded MT Bold" pitchFamily="34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accent2"/>
          </a:solidFill>
          <a:latin typeface="Arial Rounded MT Bold" pitchFamily="34" charset="0"/>
          <a:ea typeface="黑体" pitchFamily="2" charset="-122"/>
        </a:defRPr>
      </a:lvl9pPr>
    </p:titleStyle>
    <p:bodyStyle>
      <a:lvl1pPr marL="266700" indent="-266700" algn="l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Font typeface="Wingdings" pitchFamily="2" charset="2"/>
        <a:buChar char="l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266700" algn="l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Font typeface="Wingdings" pitchFamily="2" charset="2"/>
        <a:buChar char="Ø"/>
        <a:defRPr kumimoji="1" sz="2200">
          <a:solidFill>
            <a:schemeClr val="tx1"/>
          </a:solidFill>
          <a:latin typeface="Arial" charset="0"/>
          <a:ea typeface="+mn-ea"/>
        </a:defRPr>
      </a:lvl2pPr>
      <a:lvl3pPr marL="1163638" indent="-261938" algn="l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Font typeface="Wingdings" pitchFamily="2" charset="2"/>
        <a:buChar char="ü"/>
        <a:defRPr kumimoji="1" sz="2000">
          <a:solidFill>
            <a:schemeClr val="tx1"/>
          </a:solidFill>
          <a:latin typeface="Berlin Sans FB" pitchFamily="34" charset="0"/>
          <a:ea typeface="Arial Unicode MS" pitchFamily="34" charset="-122"/>
          <a:cs typeface="Arial Unicode MS" pitchFamily="34" charset="-122"/>
        </a:defRPr>
      </a:lvl3pPr>
      <a:lvl4pPr marL="1612900" indent="-269875" algn="l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Font typeface="Wingdings" pitchFamily="2" charset="2"/>
        <a:buChar char="u"/>
        <a:defRPr kumimoji="1" sz="1600">
          <a:solidFill>
            <a:schemeClr val="tx1"/>
          </a:solidFill>
          <a:latin typeface="+mn-lt"/>
          <a:ea typeface="+mn-ea"/>
          <a:cs typeface="Arial Unicode MS" pitchFamily="34" charset="-122"/>
        </a:defRPr>
      </a:lvl4pPr>
      <a:lvl5pPr marL="1881188" indent="-88900" algn="l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Char char="•"/>
        <a:defRPr kumimoji="1" sz="1400">
          <a:solidFill>
            <a:schemeClr val="tx1"/>
          </a:solidFill>
          <a:latin typeface="+mn-lt"/>
          <a:ea typeface="+mn-ea"/>
          <a:cs typeface="Arial Unicode MS" pitchFamily="34" charset="-122"/>
        </a:defRPr>
      </a:lvl5pPr>
      <a:lvl6pPr marL="2338388" indent="-88900" algn="l" rtl="0" fontAlgn="base">
        <a:spcBef>
          <a:spcPct val="10000"/>
        </a:spcBef>
        <a:spcAft>
          <a:spcPct val="10000"/>
        </a:spcAft>
        <a:buClr>
          <a:schemeClr val="tx1"/>
        </a:buClr>
        <a:buChar char="•"/>
        <a:defRPr kumimoji="1" sz="1400">
          <a:solidFill>
            <a:schemeClr val="tx1"/>
          </a:solidFill>
          <a:latin typeface="+mn-lt"/>
          <a:ea typeface="+mn-ea"/>
          <a:cs typeface="Arial Unicode MS" pitchFamily="34" charset="-122"/>
        </a:defRPr>
      </a:lvl6pPr>
      <a:lvl7pPr marL="2795588" indent="-88900" algn="l" rtl="0" fontAlgn="base">
        <a:spcBef>
          <a:spcPct val="10000"/>
        </a:spcBef>
        <a:spcAft>
          <a:spcPct val="10000"/>
        </a:spcAft>
        <a:buClr>
          <a:schemeClr val="tx1"/>
        </a:buClr>
        <a:buChar char="•"/>
        <a:defRPr kumimoji="1" sz="1400">
          <a:solidFill>
            <a:schemeClr val="tx1"/>
          </a:solidFill>
          <a:latin typeface="+mn-lt"/>
          <a:ea typeface="+mn-ea"/>
          <a:cs typeface="Arial Unicode MS" pitchFamily="34" charset="-122"/>
        </a:defRPr>
      </a:lvl7pPr>
      <a:lvl8pPr marL="3252788" indent="-88900" algn="l" rtl="0" fontAlgn="base">
        <a:spcBef>
          <a:spcPct val="10000"/>
        </a:spcBef>
        <a:spcAft>
          <a:spcPct val="10000"/>
        </a:spcAft>
        <a:buClr>
          <a:schemeClr val="tx1"/>
        </a:buClr>
        <a:buChar char="•"/>
        <a:defRPr kumimoji="1" sz="1400">
          <a:solidFill>
            <a:schemeClr val="tx1"/>
          </a:solidFill>
          <a:latin typeface="+mn-lt"/>
          <a:ea typeface="+mn-ea"/>
          <a:cs typeface="Arial Unicode MS" pitchFamily="34" charset="-122"/>
        </a:defRPr>
      </a:lvl8pPr>
      <a:lvl9pPr marL="3709988" indent="-88900" algn="l" rtl="0" fontAlgn="base">
        <a:spcBef>
          <a:spcPct val="10000"/>
        </a:spcBef>
        <a:spcAft>
          <a:spcPct val="10000"/>
        </a:spcAft>
        <a:buClr>
          <a:schemeClr val="tx1"/>
        </a:buClr>
        <a:buChar char="•"/>
        <a:defRPr kumimoji="1" sz="1400">
          <a:solidFill>
            <a:schemeClr val="tx1"/>
          </a:solidFill>
          <a:latin typeface="+mn-lt"/>
          <a:ea typeface="+mn-ea"/>
          <a:cs typeface="Arial Unicode MS" pitchFamily="34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09075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r>
              <a:rPr lang="en-US" altLang="zh-CN" smtClean="0"/>
              <a:t>English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20713"/>
            <a:ext cx="9140825" cy="62372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 </a:t>
            </a:r>
            <a:r>
              <a:rPr lang="en-US" altLang="zh-CN" smtClean="0"/>
              <a:t>English</a:t>
            </a:r>
            <a:br>
              <a:rPr lang="en-US" altLang="zh-CN" smtClean="0"/>
            </a:br>
            <a:r>
              <a:rPr lang="en-US" altLang="zh-CN" smtClean="0"/>
              <a:t>Break</a:t>
            </a:r>
          </a:p>
          <a:p>
            <a:pPr lvl="1"/>
            <a:r>
              <a:rPr lang="zh-CN" altLang="en-US" smtClean="0"/>
              <a:t>第二级</a:t>
            </a:r>
            <a:r>
              <a:rPr lang="en-US" altLang="zh-CN" smtClean="0"/>
              <a:t>English</a:t>
            </a:r>
            <a:br>
              <a:rPr lang="en-US" altLang="zh-CN" smtClean="0"/>
            </a:br>
            <a:r>
              <a:rPr lang="en-US" altLang="zh-CN" smtClean="0"/>
              <a:t>break</a:t>
            </a:r>
          </a:p>
          <a:p>
            <a:pPr lvl="2"/>
            <a:r>
              <a:rPr lang="zh-CN" altLang="en-US" smtClean="0"/>
              <a:t>第三级</a:t>
            </a:r>
            <a:r>
              <a:rPr lang="en-US" altLang="zh-CN" smtClean="0"/>
              <a:t>English</a:t>
            </a:r>
            <a:br>
              <a:rPr lang="en-US" altLang="zh-CN" smtClean="0"/>
            </a:br>
            <a:r>
              <a:rPr lang="en-US" altLang="zh-CN" smtClean="0"/>
              <a:t>Break</a:t>
            </a:r>
          </a:p>
          <a:p>
            <a:pPr lvl="3"/>
            <a:r>
              <a:rPr lang="zh-CN" altLang="en-US" smtClean="0"/>
              <a:t>第四级</a:t>
            </a:r>
            <a:r>
              <a:rPr lang="en-US" altLang="zh-CN" smtClean="0"/>
              <a:t>English</a:t>
            </a:r>
            <a:br>
              <a:rPr lang="en-US" altLang="zh-CN" smtClean="0"/>
            </a:br>
            <a:r>
              <a:rPr lang="en-US" altLang="zh-CN" smtClean="0"/>
              <a:t>Break</a:t>
            </a:r>
          </a:p>
          <a:p>
            <a:pPr lvl="4"/>
            <a:r>
              <a:rPr lang="zh-CN" altLang="en-US" smtClean="0"/>
              <a:t>第五级</a:t>
            </a:r>
            <a:r>
              <a:rPr lang="en-US" altLang="zh-CN" smtClean="0"/>
              <a:t>English</a:t>
            </a:r>
            <a:br>
              <a:rPr lang="en-US" altLang="zh-CN" smtClean="0"/>
            </a:br>
            <a:r>
              <a:rPr lang="en-US" altLang="zh-CN" smtClean="0"/>
              <a:t>Break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accent2"/>
          </a:solidFill>
          <a:latin typeface="Arial Rounded MT Bold" pitchFamily="34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accent2"/>
          </a:solidFill>
          <a:latin typeface="Arial Rounded MT Bold" pitchFamily="34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accent2"/>
          </a:solidFill>
          <a:latin typeface="Arial Rounded MT Bold" pitchFamily="34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accent2"/>
          </a:solidFill>
          <a:latin typeface="Arial Rounded MT Bold" pitchFamily="34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accent2"/>
          </a:solidFill>
          <a:latin typeface="Arial Rounded MT Bold" pitchFamily="34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accent2"/>
          </a:solidFill>
          <a:latin typeface="Arial Rounded MT Bold" pitchFamily="34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accent2"/>
          </a:solidFill>
          <a:latin typeface="Arial Rounded MT Bold" pitchFamily="34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accent2"/>
          </a:solidFill>
          <a:latin typeface="Arial Rounded MT Bold" pitchFamily="34" charset="0"/>
          <a:ea typeface="黑体" pitchFamily="2" charset="-122"/>
        </a:defRPr>
      </a:lvl9pPr>
    </p:titleStyle>
    <p:bodyStyle>
      <a:lvl1pPr marL="266700" indent="-266700" algn="l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Font typeface="Wingdings" pitchFamily="2" charset="2"/>
        <a:buChar char="l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266700" algn="l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Font typeface="Wingdings" pitchFamily="2" charset="2"/>
        <a:buChar char="Ø"/>
        <a:defRPr kumimoji="1" sz="2200">
          <a:solidFill>
            <a:schemeClr val="tx1"/>
          </a:solidFill>
          <a:latin typeface="Arial" charset="0"/>
          <a:ea typeface="+mn-ea"/>
        </a:defRPr>
      </a:lvl2pPr>
      <a:lvl3pPr marL="1163638" indent="-261938" algn="l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Font typeface="Wingdings" pitchFamily="2" charset="2"/>
        <a:buChar char="ü"/>
        <a:defRPr kumimoji="1" sz="2000">
          <a:solidFill>
            <a:schemeClr val="tx1"/>
          </a:solidFill>
          <a:latin typeface="Berlin Sans FB" pitchFamily="34" charset="0"/>
          <a:ea typeface="Arial Unicode MS" pitchFamily="34" charset="-122"/>
          <a:cs typeface="Arial Unicode MS" pitchFamily="34" charset="-122"/>
        </a:defRPr>
      </a:lvl3pPr>
      <a:lvl4pPr marL="1612900" indent="-269875" algn="l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Font typeface="Wingdings" pitchFamily="2" charset="2"/>
        <a:buChar char="u"/>
        <a:defRPr kumimoji="1" sz="1600">
          <a:solidFill>
            <a:schemeClr val="tx1"/>
          </a:solidFill>
          <a:latin typeface="+mn-lt"/>
          <a:ea typeface="+mn-ea"/>
          <a:cs typeface="Arial Unicode MS" pitchFamily="34" charset="-122"/>
        </a:defRPr>
      </a:lvl4pPr>
      <a:lvl5pPr marL="1881188" indent="-88900" algn="l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Char char="•"/>
        <a:defRPr kumimoji="1" sz="1400">
          <a:solidFill>
            <a:schemeClr val="tx1"/>
          </a:solidFill>
          <a:latin typeface="+mn-lt"/>
          <a:ea typeface="+mn-ea"/>
          <a:cs typeface="Arial Unicode MS" pitchFamily="34" charset="-122"/>
        </a:defRPr>
      </a:lvl5pPr>
      <a:lvl6pPr marL="2338388" indent="-88900" algn="l" rtl="0" fontAlgn="base">
        <a:spcBef>
          <a:spcPct val="10000"/>
        </a:spcBef>
        <a:spcAft>
          <a:spcPct val="10000"/>
        </a:spcAft>
        <a:buClr>
          <a:schemeClr val="tx1"/>
        </a:buClr>
        <a:buChar char="•"/>
        <a:defRPr kumimoji="1" sz="1400">
          <a:solidFill>
            <a:schemeClr val="tx1"/>
          </a:solidFill>
          <a:latin typeface="+mn-lt"/>
          <a:ea typeface="+mn-ea"/>
          <a:cs typeface="Arial Unicode MS" pitchFamily="34" charset="-122"/>
        </a:defRPr>
      </a:lvl6pPr>
      <a:lvl7pPr marL="2795588" indent="-88900" algn="l" rtl="0" fontAlgn="base">
        <a:spcBef>
          <a:spcPct val="10000"/>
        </a:spcBef>
        <a:spcAft>
          <a:spcPct val="10000"/>
        </a:spcAft>
        <a:buClr>
          <a:schemeClr val="tx1"/>
        </a:buClr>
        <a:buChar char="•"/>
        <a:defRPr kumimoji="1" sz="1400">
          <a:solidFill>
            <a:schemeClr val="tx1"/>
          </a:solidFill>
          <a:latin typeface="+mn-lt"/>
          <a:ea typeface="+mn-ea"/>
          <a:cs typeface="Arial Unicode MS" pitchFamily="34" charset="-122"/>
        </a:defRPr>
      </a:lvl7pPr>
      <a:lvl8pPr marL="3252788" indent="-88900" algn="l" rtl="0" fontAlgn="base">
        <a:spcBef>
          <a:spcPct val="10000"/>
        </a:spcBef>
        <a:spcAft>
          <a:spcPct val="10000"/>
        </a:spcAft>
        <a:buClr>
          <a:schemeClr val="tx1"/>
        </a:buClr>
        <a:buChar char="•"/>
        <a:defRPr kumimoji="1" sz="1400">
          <a:solidFill>
            <a:schemeClr val="tx1"/>
          </a:solidFill>
          <a:latin typeface="+mn-lt"/>
          <a:ea typeface="+mn-ea"/>
          <a:cs typeface="Arial Unicode MS" pitchFamily="34" charset="-122"/>
        </a:defRPr>
      </a:lvl8pPr>
      <a:lvl9pPr marL="3709988" indent="-88900" algn="l" rtl="0" fontAlgn="base">
        <a:spcBef>
          <a:spcPct val="10000"/>
        </a:spcBef>
        <a:spcAft>
          <a:spcPct val="10000"/>
        </a:spcAft>
        <a:buClr>
          <a:schemeClr val="tx1"/>
        </a:buClr>
        <a:buChar char="•"/>
        <a:defRPr kumimoji="1" sz="1400">
          <a:solidFill>
            <a:schemeClr val="tx1"/>
          </a:solidFill>
          <a:latin typeface="+mn-lt"/>
          <a:ea typeface="+mn-ea"/>
          <a:cs typeface="Arial Unicode MS" pitchFamily="34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3.png"/><Relationship Id="rId5" Type="http://schemas.openxmlformats.org/officeDocument/2006/relationships/image" Target="../media/image32.wmf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4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3.png"/><Relationship Id="rId4" Type="http://schemas.openxmlformats.org/officeDocument/2006/relationships/tags" Target="../tags/tag5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28800"/>
            <a:ext cx="9144000" cy="648072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</a:rPr>
              <a:t>Hidden </a:t>
            </a:r>
            <a:r>
              <a:rPr lang="en-US" altLang="zh-CN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pseudospin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</a:rPr>
              <a:t> and spin symmetries in nuclei</a:t>
            </a:r>
            <a:endParaRPr lang="en-US" altLang="zh-CN" sz="2400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6150" name="Picture 1" descr="E:\lab\topics\ppt素材\logo\logo_rike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005064"/>
            <a:ext cx="842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1520" y="764704"/>
            <a:ext cx="8640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Console" pitchFamily="49" charset="0"/>
              </a:rPr>
              <a:t>NORDITA workshop “</a:t>
            </a:r>
            <a:r>
              <a:rPr lang="en-US" altLang="zh-CN" sz="20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Console" pitchFamily="49" charset="0"/>
              </a:rPr>
              <a:t>Chiral</a:t>
            </a:r>
            <a:r>
              <a:rPr lang="en-US" altLang="zh-CN" sz="2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Console" pitchFamily="49" charset="0"/>
              </a:rPr>
              <a:t> Bands in Nuclei”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50825" y="2564904"/>
            <a:ext cx="864235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Haozhao</a:t>
            </a:r>
            <a:r>
              <a:rPr kumimoji="0" lang="en-US" altLang="zh-CN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Liang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ea"/>
                <a:ea typeface="+mj-ea"/>
                <a:cs typeface="+mn-cs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ea"/>
                <a:ea typeface="+mj-ea"/>
                <a:cs typeface="+mn-cs"/>
              </a:rPr>
              <a:t>（梁豪兆）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2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RIKEN </a:t>
            </a:r>
            <a:r>
              <a:rPr kumimoji="0" lang="en-US" altLang="zh-CN" sz="220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Nishina</a:t>
            </a:r>
            <a:r>
              <a:rPr kumimoji="0" lang="en-US" altLang="zh-CN" sz="22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Center, Japan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altLang="zh-CN" sz="2200" i="1" dirty="0" smtClean="0">
                <a:latin typeface="Times New Roman" pitchFamily="18" charset="0"/>
                <a:cs typeface="Times New Roman" pitchFamily="18" charset="0"/>
              </a:rPr>
              <a:t>April 20, 2015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22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Picture 5" descr="カラー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0515" y="4041974"/>
            <a:ext cx="9636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50825" y="5293657"/>
            <a:ext cx="86423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6600FF"/>
              </a:buClr>
            </a:pPr>
            <a:r>
              <a:rPr lang="en-US" altLang="zh-CN" sz="2000" dirty="0" smtClean="0">
                <a:solidFill>
                  <a:srgbClr val="0000FF"/>
                </a:solidFill>
                <a:latin typeface="Comic Sans MS" pitchFamily="66" charset="0"/>
              </a:rPr>
              <a:t>In collaboration with</a:t>
            </a:r>
            <a:r>
              <a:rPr lang="en-US" altLang="zh-CN" sz="2000" dirty="0" smtClean="0">
                <a:latin typeface="Comic Sans MS" pitchFamily="66" charset="0"/>
              </a:rPr>
              <a:t/>
            </a:r>
            <a:br>
              <a:rPr lang="en-US" altLang="zh-CN" sz="2000" dirty="0" smtClean="0">
                <a:latin typeface="Comic Sans MS" pitchFamily="66" charset="0"/>
              </a:rPr>
            </a:br>
            <a:r>
              <a:rPr lang="en-US" altLang="zh-CN" sz="2000" dirty="0" smtClean="0">
                <a:latin typeface="Comic Sans MS" pitchFamily="66" charset="0"/>
              </a:rPr>
              <a:t>Professor </a:t>
            </a:r>
            <a:r>
              <a:rPr lang="en-US" altLang="zh-CN" sz="2000" dirty="0" err="1" smtClean="0">
                <a:latin typeface="Comic Sans MS" pitchFamily="66" charset="0"/>
              </a:rPr>
              <a:t>Jie</a:t>
            </a:r>
            <a:r>
              <a:rPr lang="en-US" altLang="zh-CN" sz="2000" dirty="0" smtClean="0">
                <a:latin typeface="Comic Sans MS" pitchFamily="66" charset="0"/>
              </a:rPr>
              <a:t> </a:t>
            </a:r>
            <a:r>
              <a:rPr lang="en-US" altLang="zh-CN" sz="2000" dirty="0" err="1" smtClean="0">
                <a:latin typeface="Comic Sans MS" pitchFamily="66" charset="0"/>
              </a:rPr>
              <a:t>Meng</a:t>
            </a:r>
            <a:r>
              <a:rPr lang="en-US" altLang="zh-CN" sz="2000" i="1" dirty="0" smtClean="0">
                <a:latin typeface="Times New Roman" pitchFamily="18" charset="0"/>
                <a:cs typeface="Times New Roman" pitchFamily="18" charset="0"/>
              </a:rPr>
              <a:t>, Peking University, China</a:t>
            </a:r>
            <a:r>
              <a:rPr lang="en-US" altLang="zh-CN" sz="2000" dirty="0" smtClean="0">
                <a:latin typeface="Comic Sans MS" pitchFamily="66" charset="0"/>
              </a:rPr>
              <a:t/>
            </a:r>
            <a:br>
              <a:rPr lang="en-US" altLang="zh-CN" sz="2000" dirty="0" smtClean="0">
                <a:latin typeface="Comic Sans MS" pitchFamily="66" charset="0"/>
              </a:rPr>
            </a:br>
            <a:r>
              <a:rPr lang="en-US" altLang="zh-CN" sz="2000" dirty="0" smtClean="0">
                <a:latin typeface="Comic Sans MS" pitchFamily="66" charset="0"/>
              </a:rPr>
              <a:t>Professor Shan-</a:t>
            </a:r>
            <a:r>
              <a:rPr lang="en-US" altLang="zh-CN" sz="2000" dirty="0" err="1" smtClean="0">
                <a:latin typeface="Comic Sans MS" pitchFamily="66" charset="0"/>
              </a:rPr>
              <a:t>Gui</a:t>
            </a:r>
            <a:r>
              <a:rPr lang="en-US" altLang="zh-CN" sz="2000" dirty="0" smtClean="0">
                <a:latin typeface="Comic Sans MS" pitchFamily="66" charset="0"/>
              </a:rPr>
              <a:t> Zhou</a:t>
            </a:r>
            <a:r>
              <a:rPr lang="en-US" altLang="zh-CN" sz="2000" i="1" dirty="0" smtClean="0">
                <a:latin typeface="Times New Roman" pitchFamily="18" charset="0"/>
                <a:cs typeface="Times New Roman" pitchFamily="18" charset="0"/>
              </a:rPr>
              <a:t>, Institute of Theoretical Physics, CAS, China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1521" y="936575"/>
            <a:ext cx="8640960" cy="1484313"/>
          </a:xfrm>
        </p:spPr>
        <p:txBody>
          <a:bodyPr/>
          <a:lstStyle/>
          <a:p>
            <a:pPr marL="342000" indent="-342000" algn="just" eaLnBrk="1" hangingPunct="1">
              <a:buClr>
                <a:srgbClr val="0000FF"/>
              </a:buClr>
              <a:buFont typeface="Wingdings" pitchFamily="2" charset="2"/>
              <a:buChar char="p"/>
            </a:pPr>
            <a:r>
              <a:rPr lang="en-US" altLang="zh-CN" sz="2000" dirty="0" smtClean="0"/>
              <a:t>The scalar and vector potentials are both very big in amplitude, but with opposite signs: </a:t>
            </a:r>
            <a:r>
              <a:rPr lang="en-US" altLang="zh-CN" sz="2000" i="1" dirty="0" smtClean="0">
                <a:solidFill>
                  <a:schemeClr val="accent2"/>
                </a:solidFill>
              </a:rPr>
              <a:t>S</a:t>
            </a:r>
            <a:r>
              <a:rPr lang="en-US" altLang="zh-CN" sz="2000" dirty="0" smtClean="0">
                <a:solidFill>
                  <a:schemeClr val="accent2"/>
                </a:solidFill>
              </a:rPr>
              <a:t>(</a:t>
            </a:r>
            <a:r>
              <a:rPr lang="en-US" altLang="zh-CN" sz="2000" i="1" dirty="0" smtClean="0">
                <a:solidFill>
                  <a:schemeClr val="accent2"/>
                </a:solidFill>
              </a:rPr>
              <a:t>r</a:t>
            </a:r>
            <a:r>
              <a:rPr lang="en-US" altLang="zh-CN" sz="2000" dirty="0" smtClean="0">
                <a:solidFill>
                  <a:schemeClr val="accent2"/>
                </a:solidFill>
              </a:rPr>
              <a:t>) &lt; 0</a:t>
            </a:r>
            <a:r>
              <a:rPr lang="en-US" altLang="zh-CN" sz="2000" dirty="0" smtClean="0"/>
              <a:t> &amp; </a:t>
            </a:r>
            <a:r>
              <a:rPr lang="en-US" altLang="zh-CN" sz="2000" i="1" dirty="0" smtClean="0">
                <a:solidFill>
                  <a:srgbClr val="FF3300"/>
                </a:solidFill>
              </a:rPr>
              <a:t>V</a:t>
            </a:r>
            <a:r>
              <a:rPr lang="en-US" altLang="zh-CN" sz="2000" dirty="0" smtClean="0">
                <a:solidFill>
                  <a:srgbClr val="FF3300"/>
                </a:solidFill>
              </a:rPr>
              <a:t>(</a:t>
            </a:r>
            <a:r>
              <a:rPr lang="en-US" altLang="zh-CN" sz="2000" i="1" dirty="0" smtClean="0">
                <a:solidFill>
                  <a:srgbClr val="FF3300"/>
                </a:solidFill>
              </a:rPr>
              <a:t>r</a:t>
            </a:r>
            <a:r>
              <a:rPr lang="en-US" altLang="zh-CN" sz="2000" dirty="0" smtClean="0">
                <a:solidFill>
                  <a:srgbClr val="FF3300"/>
                </a:solidFill>
              </a:rPr>
              <a:t>) &gt; 0</a:t>
            </a:r>
            <a:r>
              <a:rPr lang="en-US" altLang="zh-CN" sz="2000" dirty="0" smtClean="0"/>
              <a:t>.</a:t>
            </a:r>
          </a:p>
          <a:p>
            <a:pPr marL="342000" indent="-342000" algn="just" eaLnBrk="1" hangingPunct="1">
              <a:buClr>
                <a:srgbClr val="0000FF"/>
              </a:buClr>
              <a:buFont typeface="Wingdings" pitchFamily="2" charset="2"/>
              <a:buChar char="p"/>
            </a:pPr>
            <a:r>
              <a:rPr lang="en-US" altLang="zh-CN" sz="2000" dirty="0" smtClean="0"/>
              <a:t>This results in a shallow Fermi sea and a deep Dirac sea, the latter is responsible for the large spin-orbit coupling.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388" y="179388"/>
            <a:ext cx="8839200" cy="68580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Lucida Console" pitchFamily="49" charset="0"/>
              </a:rPr>
              <a:t>Nuclear potentials in relativistic models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226506" y="2420590"/>
            <a:ext cx="6657862" cy="4248770"/>
            <a:chOff x="1226506" y="2420590"/>
            <a:chExt cx="6657862" cy="4248770"/>
          </a:xfrm>
        </p:grpSpPr>
        <p:grpSp>
          <p:nvGrpSpPr>
            <p:cNvPr id="2" name="Group 7"/>
            <p:cNvGrpSpPr>
              <a:grpSpLocks/>
            </p:cNvGrpSpPr>
            <p:nvPr/>
          </p:nvGrpSpPr>
          <p:grpSpPr bwMode="auto">
            <a:xfrm>
              <a:off x="1226506" y="2420590"/>
              <a:ext cx="6657862" cy="4248770"/>
              <a:chOff x="778" y="1253"/>
              <a:chExt cx="4506" cy="2912"/>
            </a:xfrm>
          </p:grpSpPr>
          <p:pic>
            <p:nvPicPr>
              <p:cNvPr id="13317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78" y="1253"/>
                <a:ext cx="4409" cy="2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18" name="Text Box 5"/>
              <p:cNvSpPr txBox="1">
                <a:spLocks noChangeArrowheads="1"/>
              </p:cNvSpPr>
              <p:nvPr/>
            </p:nvSpPr>
            <p:spPr bwMode="auto">
              <a:xfrm>
                <a:off x="3788" y="3925"/>
                <a:ext cx="14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kumimoji="0" lang="zh-CN" altLang="en-US" sz="1800" dirty="0">
                    <a:solidFill>
                      <a:schemeClr val="bg1"/>
                    </a:solidFill>
                    <a:latin typeface="Arial" charset="0"/>
                  </a:rPr>
                  <a:t>Courtery of P. Ring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654059" y="2575937"/>
              <a:ext cx="1189749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i="1" dirty="0" smtClean="0">
                  <a:solidFill>
                    <a:srgbClr val="FF0000"/>
                  </a:solidFill>
                </a:rPr>
                <a:t>V</a:t>
              </a:r>
              <a:r>
                <a:rPr lang="en-US" altLang="zh-CN" sz="1200" dirty="0" smtClean="0">
                  <a:solidFill>
                    <a:srgbClr val="FF0000"/>
                  </a:solidFill>
                </a:rPr>
                <a:t> + </a:t>
              </a:r>
              <a:r>
                <a:rPr lang="en-US" altLang="zh-CN" sz="1200" i="1" dirty="0" smtClean="0">
                  <a:solidFill>
                    <a:srgbClr val="FF0000"/>
                  </a:solidFill>
                </a:rPr>
                <a:t>S</a:t>
              </a:r>
              <a:r>
                <a:rPr lang="en-US" altLang="zh-CN" sz="1200" dirty="0" smtClean="0">
                  <a:solidFill>
                    <a:srgbClr val="FF0000"/>
                  </a:solidFill>
                </a:rPr>
                <a:t> ≈ 70 </a:t>
              </a:r>
              <a:r>
                <a:rPr lang="en-US" altLang="zh-CN" sz="1200" dirty="0" err="1" smtClean="0">
                  <a:solidFill>
                    <a:srgbClr val="FF0000"/>
                  </a:solidFill>
                </a:rPr>
                <a:t>MeV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54059" y="5517232"/>
              <a:ext cx="1231427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200" i="1" dirty="0" smtClean="0">
                  <a:solidFill>
                    <a:srgbClr val="FF0000"/>
                  </a:solidFill>
                </a:rPr>
                <a:t>V</a:t>
              </a:r>
              <a:r>
                <a:rPr lang="en-US" altLang="zh-CN" sz="1200" dirty="0" smtClean="0">
                  <a:solidFill>
                    <a:srgbClr val="FF0000"/>
                  </a:solidFill>
                </a:rPr>
                <a:t> - </a:t>
              </a:r>
              <a:r>
                <a:rPr lang="en-US" altLang="zh-CN" sz="1200" i="1" dirty="0" smtClean="0">
                  <a:solidFill>
                    <a:srgbClr val="FF0000"/>
                  </a:solidFill>
                </a:rPr>
                <a:t>S</a:t>
              </a:r>
              <a:r>
                <a:rPr lang="en-US" altLang="zh-CN" sz="1200" dirty="0" smtClean="0">
                  <a:solidFill>
                    <a:srgbClr val="FF0000"/>
                  </a:solidFill>
                </a:rPr>
                <a:t> ≈ 700 </a:t>
              </a:r>
              <a:r>
                <a:rPr lang="en-US" altLang="zh-CN" sz="1200" dirty="0" err="1" smtClean="0">
                  <a:solidFill>
                    <a:srgbClr val="FF0000"/>
                  </a:solidFill>
                </a:rPr>
                <a:t>MeV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50130" y="4149080"/>
            <a:ext cx="86423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6600FF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</a:rPr>
              <a:t>Schrödinger-like equation for the lower component</a:t>
            </a:r>
            <a:br>
              <a:rPr lang="en-US" altLang="zh-CN" sz="2000" dirty="0" smtClean="0">
                <a:latin typeface="Times New Roman" pitchFamily="18" charset="0"/>
              </a:rPr>
            </a:br>
            <a:r>
              <a:rPr lang="en-US" altLang="zh-CN" sz="2000" dirty="0" smtClean="0">
                <a:latin typeface="Times New Roman" pitchFamily="18" charset="0"/>
              </a:rPr>
              <a:t/>
            </a:r>
            <a:br>
              <a:rPr lang="en-US" altLang="zh-CN" sz="2000" dirty="0" smtClean="0">
                <a:latin typeface="Times New Roman" pitchFamily="18" charset="0"/>
              </a:rPr>
            </a:br>
            <a:r>
              <a:rPr lang="en-US" altLang="zh-CN" sz="2000" dirty="0" smtClean="0">
                <a:latin typeface="Times New Roman" pitchFamily="18" charset="0"/>
              </a:rPr>
              <a:t/>
            </a:r>
            <a:br>
              <a:rPr lang="en-US" altLang="zh-CN" sz="2000" dirty="0" smtClean="0">
                <a:latin typeface="Times New Roman" pitchFamily="18" charset="0"/>
              </a:rPr>
            </a:br>
            <a:r>
              <a:rPr lang="en-US" altLang="zh-CN" sz="2000" dirty="0" smtClean="0">
                <a:latin typeface="Times New Roman" pitchFamily="18" charset="0"/>
              </a:rPr>
              <a:t/>
            </a:r>
            <a:br>
              <a:rPr lang="en-US" altLang="zh-CN" sz="2000" dirty="0" smtClean="0">
                <a:latin typeface="Times New Roman" pitchFamily="18" charset="0"/>
              </a:rPr>
            </a:br>
            <a:r>
              <a:rPr lang="en-US" altLang="zh-CN" sz="2000" dirty="0" smtClean="0">
                <a:latin typeface="Times New Roman" pitchFamily="18" charset="0"/>
              </a:rPr>
              <a:t>with 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50825" y="1052736"/>
            <a:ext cx="8642350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6600FF"/>
              </a:buClr>
              <a:buFont typeface="Wingdings" pitchFamily="2" charset="2"/>
              <a:buChar char="Ø"/>
            </a:pPr>
            <a:endParaRPr lang="en-US" altLang="zh-CN" sz="2000" dirty="0" smtClean="0">
              <a:latin typeface="Times New Roman" pitchFamily="18" charset="0"/>
            </a:endParaRPr>
          </a:p>
          <a:p>
            <a:pPr marL="342900" indent="-342900">
              <a:spcBef>
                <a:spcPts val="600"/>
              </a:spcBef>
              <a:buClr>
                <a:srgbClr val="6600FF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</a:rPr>
              <a:t>Dirac equation</a:t>
            </a:r>
            <a:br>
              <a:rPr lang="en-US" altLang="zh-CN" sz="2000" dirty="0" smtClean="0">
                <a:latin typeface="Times New Roman" pitchFamily="18" charset="0"/>
              </a:rPr>
            </a:br>
            <a:r>
              <a:rPr lang="en-US" altLang="zh-CN" sz="2000" dirty="0" smtClean="0">
                <a:latin typeface="Times New Roman" pitchFamily="18" charset="0"/>
              </a:rPr>
              <a:t/>
            </a:r>
            <a:br>
              <a:rPr lang="en-US" altLang="zh-CN" sz="2000" dirty="0" smtClean="0">
                <a:latin typeface="Times New Roman" pitchFamily="18" charset="0"/>
              </a:rPr>
            </a:br>
            <a:r>
              <a:rPr lang="en-US" altLang="zh-CN" sz="2000" dirty="0" smtClean="0">
                <a:latin typeface="Times New Roman" pitchFamily="18" charset="0"/>
              </a:rPr>
              <a:t/>
            </a:r>
            <a:br>
              <a:rPr lang="en-US" altLang="zh-CN" sz="2000" dirty="0" smtClean="0">
                <a:latin typeface="Times New Roman" pitchFamily="18" charset="0"/>
              </a:rPr>
            </a:br>
            <a:r>
              <a:rPr lang="en-US" altLang="zh-CN" sz="2000" dirty="0" smtClean="0">
                <a:latin typeface="Times New Roman" pitchFamily="18" charset="0"/>
              </a:rPr>
              <a:t/>
            </a:r>
            <a:br>
              <a:rPr lang="en-US" altLang="zh-CN" sz="2000" dirty="0" smtClean="0">
                <a:latin typeface="Times New Roman" pitchFamily="18" charset="0"/>
              </a:rPr>
            </a:br>
            <a:r>
              <a:rPr lang="en-US" altLang="zh-CN" sz="1200" dirty="0" smtClean="0">
                <a:latin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</a:rPr>
              <a:t/>
            </a:r>
            <a:br>
              <a:rPr lang="en-US" altLang="zh-CN" sz="2000" dirty="0" smtClean="0">
                <a:latin typeface="Times New Roman" pitchFamily="18" charset="0"/>
              </a:rPr>
            </a:br>
            <a:r>
              <a:rPr lang="en-US" altLang="zh-CN" sz="2000" dirty="0" smtClean="0">
                <a:latin typeface="Times New Roman" pitchFamily="18" charset="0"/>
              </a:rPr>
              <a:t>where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79388" y="179388"/>
            <a:ext cx="8839200" cy="68580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Lucida Console" pitchFamily="49" charset="0"/>
              </a:rPr>
              <a:t>Dirac and Schrödinger-like equations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6283" y="1916832"/>
            <a:ext cx="5996186" cy="92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2689" y="2974374"/>
            <a:ext cx="4528411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3253" y="3321024"/>
            <a:ext cx="3466939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653136"/>
            <a:ext cx="8042553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3" y="5445224"/>
            <a:ext cx="2165334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08"/>
          <p:cNvSpPr>
            <a:spLocks noChangeArrowheads="1"/>
          </p:cNvSpPr>
          <p:nvPr/>
        </p:nvSpPr>
        <p:spPr bwMode="auto">
          <a:xfrm>
            <a:off x="2483768" y="6145559"/>
            <a:ext cx="6384956" cy="30777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Meng, Sugawara-Tanabe, Yamaji, Ring, Arima, </a:t>
            </a:r>
            <a:r>
              <a:rPr kumimoji="1" lang="it-IT" altLang="zh-CN" sz="1400" i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PRC</a:t>
            </a: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it-IT" altLang="zh-CN" sz="1400" b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58</a:t>
            </a: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R628 (1998) </a:t>
            </a:r>
            <a:endParaRPr kumimoji="1" lang="en-US" altLang="zh-CN" sz="1400" dirty="0" smtClean="0">
              <a:solidFill>
                <a:srgbClr val="0000FF"/>
              </a:solidFill>
              <a:latin typeface="Comic Sans MS" pitchFamily="66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084168" y="4581128"/>
            <a:ext cx="1440160" cy="792088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864096"/>
            <a:ext cx="8642350" cy="59939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Introduction</a:t>
            </a:r>
          </a:p>
          <a:p>
            <a:pPr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General Features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Dirac and Schrödinger-like equations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Analytical solutions at PSS limit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PSS breaking in realistic nuclei</a:t>
            </a:r>
          </a:p>
          <a:p>
            <a:pPr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sz="2000" b="1" dirty="0" smtClean="0">
                <a:latin typeface="Times New Roman" pitchFamily="18" charset="0"/>
              </a:rPr>
              <a:t>PSS and SS in Various Systems and Potentials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rgbClr val="0000FF"/>
                </a:solidFill>
                <a:latin typeface="Times New Roman" pitchFamily="18" charset="0"/>
              </a:rPr>
              <a:t>From stable nuclei to exotic nuclei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From non-confining potentials to confining potentials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From local potentials to non-local potentials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rgbClr val="0000FF"/>
                </a:solidFill>
                <a:latin typeface="Times New Roman" pitchFamily="18" charset="0"/>
              </a:rPr>
              <a:t>From central potentials to tensor potentials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From bound states to resonant states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rgbClr val="0000FF"/>
                </a:solidFill>
                <a:latin typeface="Times New Roman" pitchFamily="18" charset="0"/>
              </a:rPr>
              <a:t>From nucleon spectra to anti-nucleon spectra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rgbClr val="0000FF"/>
                </a:solidFill>
                <a:latin typeface="Times New Roman" pitchFamily="18" charset="0"/>
              </a:rPr>
              <a:t>From nucleon spectra to </a:t>
            </a:r>
            <a:r>
              <a:rPr lang="en-US" altLang="zh-CN" sz="1800" dirty="0" err="1" smtClean="0">
                <a:solidFill>
                  <a:srgbClr val="0000FF"/>
                </a:solidFill>
                <a:latin typeface="Times New Roman" pitchFamily="18" charset="0"/>
              </a:rPr>
              <a:t>hyperon</a:t>
            </a:r>
            <a:r>
              <a:rPr lang="en-US" altLang="zh-CN" sz="1800" dirty="0" smtClean="0">
                <a:solidFill>
                  <a:srgbClr val="0000FF"/>
                </a:solidFill>
                <a:latin typeface="Times New Roman" pitchFamily="18" charset="0"/>
              </a:rPr>
              <a:t> spectra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From spherical nuclei to deformed nuclei</a:t>
            </a:r>
          </a:p>
          <a:p>
            <a:pPr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Open Issues on PSS and SS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err="1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Perturbative</a:t>
            </a: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 or not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Intruder states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SUSY and SRG</a:t>
            </a:r>
          </a:p>
          <a:p>
            <a:pPr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Summary and Perspectives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388" y="179388"/>
            <a:ext cx="8839200" cy="68580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Lucida Console" pitchFamily="49" charset="0"/>
              </a:rPr>
              <a:t>Contents</a:t>
            </a:r>
            <a:endParaRPr lang="en-US" altLang="zh-CN" sz="2800" dirty="0">
              <a:solidFill>
                <a:schemeClr val="bg1"/>
              </a:solidFill>
              <a:latin typeface="Lucida Console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79388" y="179388"/>
            <a:ext cx="8839200" cy="68580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Lucida Console" pitchFamily="49" charset="0"/>
              </a:rPr>
              <a:t>From stable nuclei to exotic nuclei</a:t>
            </a:r>
          </a:p>
        </p:txBody>
      </p:sp>
      <p:sp>
        <p:nvSpPr>
          <p:cNvPr id="16" name="Rectangle 108"/>
          <p:cNvSpPr>
            <a:spLocks noChangeArrowheads="1"/>
          </p:cNvSpPr>
          <p:nvPr/>
        </p:nvSpPr>
        <p:spPr bwMode="auto">
          <a:xfrm>
            <a:off x="2483768" y="5805264"/>
            <a:ext cx="6384956" cy="52322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Meng, Sugawara-Tanabe, Yamaji, Ring, Arima, </a:t>
            </a:r>
            <a:r>
              <a:rPr kumimoji="1" lang="it-IT" altLang="zh-CN" sz="1400" i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PRC</a:t>
            </a: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it-IT" altLang="zh-CN" sz="1400" b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58</a:t>
            </a: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R628 (1998)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1400" dirty="0" err="1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Meng</a:t>
            </a:r>
            <a:r>
              <a:rPr kumimoji="1" lang="en-US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Sugawara-Tanabe, </a:t>
            </a:r>
            <a:r>
              <a:rPr kumimoji="1" lang="en-US" altLang="zh-CN" sz="1400" dirty="0" err="1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Yamaji</a:t>
            </a:r>
            <a:r>
              <a:rPr kumimoji="1" lang="en-US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kumimoji="1" lang="en-US" altLang="zh-CN" sz="1400" dirty="0" err="1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Arima</a:t>
            </a:r>
            <a:r>
              <a:rPr kumimoji="1" lang="en-US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kumimoji="1" lang="en-US" altLang="zh-CN" sz="1400" i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PRC</a:t>
            </a:r>
            <a:r>
              <a:rPr kumimoji="1" lang="en-US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en-US" altLang="zh-CN" sz="1400" b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59</a:t>
            </a:r>
            <a:r>
              <a:rPr kumimoji="1" lang="en-US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154 (1999)</a:t>
            </a: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 </a:t>
            </a:r>
            <a:endParaRPr kumimoji="1" lang="en-US" altLang="zh-CN" sz="1400" dirty="0" smtClean="0">
              <a:solidFill>
                <a:srgbClr val="0000FF"/>
              </a:solidFill>
              <a:latin typeface="Comic Sans MS" pitchFamily="66" charset="0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050" name="Picture 2" descr="E:\lab\My talks\2014-10 PSS overview\figs\3.0.Sn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540" y="2205224"/>
            <a:ext cx="4168444" cy="3240000"/>
          </a:xfrm>
          <a:prstGeom prst="rect">
            <a:avLst/>
          </a:prstGeom>
          <a:noFill/>
        </p:spPr>
      </p:pic>
      <p:pic>
        <p:nvPicPr>
          <p:cNvPr id="19" name="Picture 3" descr="E:\lab\My talks\2014-10 PSS overview\figs\PSSS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05224"/>
            <a:ext cx="3878231" cy="3240000"/>
          </a:xfrm>
          <a:prstGeom prst="rect">
            <a:avLst/>
          </a:prstGeom>
          <a:noFill/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251520" y="1208946"/>
            <a:ext cx="8642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6600FF"/>
              </a:buClr>
              <a:buFont typeface="Wingdings" pitchFamily="2" charset="2"/>
              <a:buChar char="p"/>
            </a:pP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l-GR" altLang="zh-CN" sz="2000" b="1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000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) = 0 or </a:t>
            </a:r>
            <a:r>
              <a:rPr lang="en-US" altLang="zh-CN" sz="2000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l-GR" altLang="zh-CN" sz="2000" b="1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(r)/</a:t>
            </a:r>
            <a:r>
              <a:rPr lang="en-US" altLang="zh-CN" sz="2000" b="1" i="1" dirty="0" err="1" smtClean="0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 = 0, the PSS is exactly conserved, i.e., the PSS doublets are degenerate.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50130" y="5961474"/>
            <a:ext cx="8642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6600FF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pseudospin-oribt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splittings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decrease when the strengths of tensor interactions increase.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79388" y="179388"/>
            <a:ext cx="8839200" cy="68580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Lucida Console" pitchFamily="49" charset="0"/>
              </a:rPr>
              <a:t>From central potentials to tensor potentials</a:t>
            </a:r>
          </a:p>
        </p:txBody>
      </p:sp>
      <p:sp>
        <p:nvSpPr>
          <p:cNvPr id="16" name="Rectangle 108"/>
          <p:cNvSpPr>
            <a:spLocks noChangeArrowheads="1"/>
          </p:cNvSpPr>
          <p:nvPr/>
        </p:nvSpPr>
        <p:spPr bwMode="auto">
          <a:xfrm>
            <a:off x="3851920" y="5641503"/>
            <a:ext cx="5016804" cy="30777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Long, Sagawa, </a:t>
            </a:r>
            <a:r>
              <a:rPr kumimoji="1" lang="en-US" altLang="zh-CN" sz="1400" dirty="0" err="1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Giai</a:t>
            </a:r>
            <a:r>
              <a:rPr kumimoji="1" lang="en-US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 </a:t>
            </a:r>
            <a:r>
              <a:rPr kumimoji="1" lang="en-US" altLang="zh-CN" sz="1400" dirty="0" err="1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Meng</a:t>
            </a:r>
            <a:r>
              <a:rPr kumimoji="1" lang="en-US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kumimoji="1" lang="en-US" altLang="zh-CN" sz="1400" i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PRC</a:t>
            </a:r>
            <a:r>
              <a:rPr kumimoji="1" lang="en-US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en-US" altLang="zh-CN" sz="1400" b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76</a:t>
            </a:r>
            <a:r>
              <a:rPr kumimoji="1" lang="en-US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034314 (2007)</a:t>
            </a:r>
            <a:endParaRPr kumimoji="1" lang="it-IT" altLang="zh-CN" sz="1400" dirty="0" smtClean="0">
              <a:solidFill>
                <a:srgbClr val="0000FF"/>
              </a:solidFill>
              <a:latin typeface="Comic Sans MS" pitchFamily="66" charset="0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472" y="1124744"/>
            <a:ext cx="583163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480" y="3357232"/>
            <a:ext cx="576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8"/>
          <p:cNvSpPr>
            <a:spLocks noChangeArrowheads="1"/>
          </p:cNvSpPr>
          <p:nvPr/>
        </p:nvSpPr>
        <p:spPr bwMode="auto">
          <a:xfrm>
            <a:off x="107504" y="5641503"/>
            <a:ext cx="3096344" cy="30777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pt-BR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Lisboa </a:t>
            </a:r>
            <a:r>
              <a:rPr kumimoji="1" lang="pt-BR" altLang="zh-CN" sz="1400" i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et al.</a:t>
            </a:r>
            <a:r>
              <a:rPr kumimoji="1" lang="pt-BR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kumimoji="1" lang="pt-BR" altLang="zh-CN" sz="1400" i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PRC</a:t>
            </a:r>
            <a:r>
              <a:rPr kumimoji="1" lang="pt-BR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pt-BR" altLang="zh-CN" sz="1400" b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69</a:t>
            </a:r>
            <a:r>
              <a:rPr kumimoji="1" lang="pt-BR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 024319 (2004) </a:t>
            </a:r>
            <a:endParaRPr kumimoji="1" lang="it-IT" altLang="zh-CN" sz="1400" dirty="0" smtClean="0">
              <a:solidFill>
                <a:srgbClr val="0000FF"/>
              </a:solidFill>
              <a:latin typeface="Comic Sans MS" pitchFamily="66" charset="0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870" y="980728"/>
            <a:ext cx="2403922" cy="17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01008"/>
            <a:ext cx="286689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08"/>
          <p:cNvSpPr>
            <a:spLocks noChangeArrowheads="1"/>
          </p:cNvSpPr>
          <p:nvPr/>
        </p:nvSpPr>
        <p:spPr bwMode="auto">
          <a:xfrm>
            <a:off x="107504" y="2833191"/>
            <a:ext cx="3384376" cy="30777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pt-BR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Otsuka </a:t>
            </a:r>
            <a:r>
              <a:rPr kumimoji="1" lang="pt-BR" altLang="zh-CN" sz="1400" i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et al.</a:t>
            </a:r>
            <a:r>
              <a:rPr kumimoji="1" lang="pt-BR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kumimoji="1" lang="pt-BR" altLang="zh-CN" sz="1400" i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PRL</a:t>
            </a:r>
            <a:r>
              <a:rPr kumimoji="1" lang="pt-BR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pt-BR" altLang="zh-CN" sz="1400" b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95</a:t>
            </a:r>
            <a:r>
              <a:rPr kumimoji="1" lang="pt-BR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232502 (2005)</a:t>
            </a:r>
            <a:endParaRPr kumimoji="1" lang="it-IT" altLang="zh-CN" sz="1400" dirty="0" smtClean="0">
              <a:solidFill>
                <a:srgbClr val="0000FF"/>
              </a:solidFill>
              <a:latin typeface="Comic Sans MS" pitchFamily="66" charset="0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1521" y="936575"/>
            <a:ext cx="8640960" cy="1484313"/>
          </a:xfrm>
        </p:spPr>
        <p:txBody>
          <a:bodyPr/>
          <a:lstStyle/>
          <a:p>
            <a:pPr marL="342000" indent="-342000" algn="just" eaLnBrk="1" hangingPunct="1">
              <a:buClr>
                <a:srgbClr val="0000FF"/>
              </a:buClr>
              <a:buFont typeface="Wingdings" pitchFamily="2" charset="2"/>
              <a:buChar char="p"/>
            </a:pPr>
            <a:r>
              <a:rPr lang="en-US" altLang="zh-CN" sz="2000" dirty="0" smtClean="0"/>
              <a:t>The scalar and vector potentials are both very big in amplitude, but with opposite signs: </a:t>
            </a:r>
            <a:r>
              <a:rPr lang="en-US" altLang="zh-CN" sz="2000" i="1" dirty="0" smtClean="0">
                <a:solidFill>
                  <a:schemeClr val="accent2"/>
                </a:solidFill>
              </a:rPr>
              <a:t>S</a:t>
            </a:r>
            <a:r>
              <a:rPr lang="en-US" altLang="zh-CN" sz="2000" dirty="0" smtClean="0">
                <a:solidFill>
                  <a:schemeClr val="accent2"/>
                </a:solidFill>
              </a:rPr>
              <a:t>(</a:t>
            </a:r>
            <a:r>
              <a:rPr lang="en-US" altLang="zh-CN" sz="2000" i="1" dirty="0" smtClean="0">
                <a:solidFill>
                  <a:schemeClr val="accent2"/>
                </a:solidFill>
              </a:rPr>
              <a:t>r</a:t>
            </a:r>
            <a:r>
              <a:rPr lang="en-US" altLang="zh-CN" sz="2000" dirty="0" smtClean="0">
                <a:solidFill>
                  <a:schemeClr val="accent2"/>
                </a:solidFill>
              </a:rPr>
              <a:t>) &lt; 0</a:t>
            </a:r>
            <a:r>
              <a:rPr lang="en-US" altLang="zh-CN" sz="2000" dirty="0" smtClean="0"/>
              <a:t> &amp; </a:t>
            </a:r>
            <a:r>
              <a:rPr lang="en-US" altLang="zh-CN" sz="2000" i="1" dirty="0" smtClean="0">
                <a:solidFill>
                  <a:srgbClr val="FF3300"/>
                </a:solidFill>
              </a:rPr>
              <a:t>V</a:t>
            </a:r>
            <a:r>
              <a:rPr lang="en-US" altLang="zh-CN" sz="2000" dirty="0" smtClean="0">
                <a:solidFill>
                  <a:srgbClr val="FF3300"/>
                </a:solidFill>
              </a:rPr>
              <a:t>(</a:t>
            </a:r>
            <a:r>
              <a:rPr lang="en-US" altLang="zh-CN" sz="2000" i="1" dirty="0" smtClean="0">
                <a:solidFill>
                  <a:srgbClr val="FF3300"/>
                </a:solidFill>
              </a:rPr>
              <a:t>r</a:t>
            </a:r>
            <a:r>
              <a:rPr lang="en-US" altLang="zh-CN" sz="2000" dirty="0" smtClean="0">
                <a:solidFill>
                  <a:srgbClr val="FF3300"/>
                </a:solidFill>
              </a:rPr>
              <a:t>) &gt; 0</a:t>
            </a:r>
            <a:r>
              <a:rPr lang="en-US" altLang="zh-CN" sz="2000" dirty="0" smtClean="0"/>
              <a:t>.</a:t>
            </a:r>
          </a:p>
          <a:p>
            <a:pPr marL="342000" indent="-342000" algn="just" eaLnBrk="1" hangingPunct="1">
              <a:buClr>
                <a:srgbClr val="0000FF"/>
              </a:buClr>
              <a:buFont typeface="Wingdings" pitchFamily="2" charset="2"/>
              <a:buChar char="p"/>
            </a:pPr>
            <a:r>
              <a:rPr lang="en-US" altLang="zh-CN" sz="2000" dirty="0" smtClean="0"/>
              <a:t>This results in a shallow Fermi sea and a deep Dirac sea, the latter is responsible for the large spin-orbit coupling.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388" y="179388"/>
            <a:ext cx="8839200" cy="68580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solidFill>
                  <a:srgbClr val="FFFFFF"/>
                </a:solidFill>
                <a:latin typeface="Lucida Console" pitchFamily="49" charset="0"/>
              </a:rPr>
              <a:t>Nuclear potentials in relativistic models</a:t>
            </a:r>
          </a:p>
        </p:txBody>
      </p:sp>
      <p:grpSp>
        <p:nvGrpSpPr>
          <p:cNvPr id="2" name="组合 9"/>
          <p:cNvGrpSpPr/>
          <p:nvPr/>
        </p:nvGrpSpPr>
        <p:grpSpPr>
          <a:xfrm>
            <a:off x="1226506" y="2420590"/>
            <a:ext cx="6657862" cy="4248770"/>
            <a:chOff x="1226506" y="2420590"/>
            <a:chExt cx="6657862" cy="4248770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226506" y="2420590"/>
              <a:ext cx="6657862" cy="4248770"/>
              <a:chOff x="778" y="1253"/>
              <a:chExt cx="4506" cy="2912"/>
            </a:xfrm>
          </p:grpSpPr>
          <p:pic>
            <p:nvPicPr>
              <p:cNvPr id="13317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78" y="1253"/>
                <a:ext cx="4409" cy="2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18" name="Text Box 5"/>
              <p:cNvSpPr txBox="1">
                <a:spLocks noChangeArrowheads="1"/>
              </p:cNvSpPr>
              <p:nvPr/>
            </p:nvSpPr>
            <p:spPr bwMode="auto">
              <a:xfrm>
                <a:off x="3788" y="3925"/>
                <a:ext cx="14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dirty="0">
                    <a:solidFill>
                      <a:srgbClr val="FFFFFF"/>
                    </a:solidFill>
                    <a:latin typeface="Arial" charset="0"/>
                  </a:rPr>
                  <a:t>Courtery of P. Ring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654059" y="2575937"/>
              <a:ext cx="1189749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i="1" dirty="0" smtClean="0">
                  <a:solidFill>
                    <a:srgbClr val="FF0000"/>
                  </a:solidFill>
                </a:rPr>
                <a:t>V</a:t>
              </a:r>
              <a:r>
                <a:rPr lang="en-US" altLang="zh-CN" sz="1200" dirty="0" smtClean="0">
                  <a:solidFill>
                    <a:srgbClr val="FF0000"/>
                  </a:solidFill>
                </a:rPr>
                <a:t> + </a:t>
              </a:r>
              <a:r>
                <a:rPr lang="en-US" altLang="zh-CN" sz="1200" i="1" dirty="0" smtClean="0">
                  <a:solidFill>
                    <a:srgbClr val="FF0000"/>
                  </a:solidFill>
                </a:rPr>
                <a:t>S</a:t>
              </a:r>
              <a:r>
                <a:rPr lang="en-US" altLang="zh-CN" sz="1200" dirty="0" smtClean="0">
                  <a:solidFill>
                    <a:srgbClr val="FF0000"/>
                  </a:solidFill>
                </a:rPr>
                <a:t> ≈ 70 </a:t>
              </a:r>
              <a:r>
                <a:rPr lang="en-US" altLang="zh-CN" sz="1200" dirty="0" err="1" smtClean="0">
                  <a:solidFill>
                    <a:srgbClr val="FF0000"/>
                  </a:solidFill>
                </a:rPr>
                <a:t>MeV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54059" y="5517232"/>
              <a:ext cx="1231427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200" i="1" dirty="0" smtClean="0">
                  <a:solidFill>
                    <a:srgbClr val="FF0000"/>
                  </a:solidFill>
                </a:rPr>
                <a:t>V</a:t>
              </a:r>
              <a:r>
                <a:rPr lang="en-US" altLang="zh-CN" sz="1200" dirty="0" smtClean="0">
                  <a:solidFill>
                    <a:srgbClr val="FF0000"/>
                  </a:solidFill>
                </a:rPr>
                <a:t> - </a:t>
              </a:r>
              <a:r>
                <a:rPr lang="en-US" altLang="zh-CN" sz="1200" i="1" dirty="0" smtClean="0">
                  <a:solidFill>
                    <a:srgbClr val="FF0000"/>
                  </a:solidFill>
                </a:rPr>
                <a:t>S</a:t>
              </a:r>
              <a:r>
                <a:rPr lang="en-US" altLang="zh-CN" sz="1200" dirty="0" smtClean="0">
                  <a:solidFill>
                    <a:srgbClr val="FF0000"/>
                  </a:solidFill>
                </a:rPr>
                <a:t> ≈ 700 </a:t>
              </a:r>
              <a:r>
                <a:rPr lang="en-US" altLang="zh-CN" sz="1200" dirty="0" err="1" smtClean="0">
                  <a:solidFill>
                    <a:srgbClr val="FF0000"/>
                  </a:solidFill>
                </a:rPr>
                <a:t>MeV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79388" y="179388"/>
            <a:ext cx="8839200" cy="68580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Lucida Console" pitchFamily="49" charset="0"/>
              </a:rPr>
              <a:t>From nucleon spectra to anti-nucleon spectra</a:t>
            </a:r>
          </a:p>
        </p:txBody>
      </p:sp>
      <p:sp>
        <p:nvSpPr>
          <p:cNvPr id="16" name="Rectangle 108"/>
          <p:cNvSpPr>
            <a:spLocks noChangeArrowheads="1"/>
          </p:cNvSpPr>
          <p:nvPr/>
        </p:nvSpPr>
        <p:spPr bwMode="auto">
          <a:xfrm>
            <a:off x="4211960" y="5949280"/>
            <a:ext cx="4656764" cy="73866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Zhou, Meng, Ring, </a:t>
            </a:r>
            <a:r>
              <a:rPr kumimoji="1" lang="it-IT" altLang="zh-CN" sz="1400" i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PRL</a:t>
            </a: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it-IT" altLang="zh-CN" sz="1400" b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91</a:t>
            </a: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262501 (2003)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He, Zhou, Meng, Zhao, Scheid, </a:t>
            </a:r>
            <a:r>
              <a:rPr kumimoji="1" lang="it-IT" altLang="zh-CN" sz="1400" i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EPJA</a:t>
            </a: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it-IT" altLang="zh-CN" sz="1400" b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28</a:t>
            </a: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265 (2006)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HZL, Long, Meng, Giai, </a:t>
            </a:r>
            <a:r>
              <a:rPr kumimoji="1" lang="it-IT" altLang="zh-CN" sz="1400" i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EPJA</a:t>
            </a: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it-IT" altLang="zh-CN" sz="1400" b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44</a:t>
            </a: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119 (2010)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251520" y="1136938"/>
            <a:ext cx="8642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6600FF"/>
              </a:buClr>
              <a:buFont typeface="Wingdings" pitchFamily="2" charset="2"/>
              <a:buChar char="p"/>
            </a:pP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l-GR" altLang="zh-CN" sz="2000" b="1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000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) = 0 or </a:t>
            </a:r>
            <a:r>
              <a:rPr lang="en-US" altLang="zh-CN" sz="2000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l-GR" altLang="zh-CN" sz="2000" b="1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(r)/</a:t>
            </a:r>
            <a:r>
              <a:rPr lang="en-US" altLang="zh-CN" sz="2000" b="1" i="1" dirty="0" err="1" smtClean="0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 = 0, the spin symmetry (SS) in anti-nucleon spectra is exactly conserved.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50130" y="5313402"/>
            <a:ext cx="8642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6600FF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SS in single-anti-nucleon spectra is much better developed than that of PSS in single-nucleon spectra.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330" y="1916832"/>
            <a:ext cx="4403077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0518" y="1268760"/>
            <a:ext cx="4804598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79388" y="179388"/>
            <a:ext cx="8839200" cy="68580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Lucida Console" pitchFamily="49" charset="0"/>
              </a:rPr>
              <a:t>From nucleon spectra to </a:t>
            </a:r>
            <a:r>
              <a:rPr lang="en-US" altLang="zh-CN" sz="2800" dirty="0" err="1" smtClean="0">
                <a:solidFill>
                  <a:schemeClr val="bg1"/>
                </a:solidFill>
                <a:latin typeface="Lucida Console" pitchFamily="49" charset="0"/>
              </a:rPr>
              <a:t>hyperon</a:t>
            </a:r>
            <a:r>
              <a:rPr lang="en-US" altLang="zh-CN" sz="2800" dirty="0" smtClean="0">
                <a:solidFill>
                  <a:schemeClr val="bg1"/>
                </a:solidFill>
                <a:latin typeface="Lucida Console" pitchFamily="49" charset="0"/>
              </a:rPr>
              <a:t> spectra</a:t>
            </a:r>
          </a:p>
        </p:txBody>
      </p:sp>
      <p:sp>
        <p:nvSpPr>
          <p:cNvPr id="16" name="Rectangle 108"/>
          <p:cNvSpPr>
            <a:spLocks noChangeArrowheads="1"/>
          </p:cNvSpPr>
          <p:nvPr/>
        </p:nvSpPr>
        <p:spPr bwMode="auto">
          <a:xfrm>
            <a:off x="4211960" y="5805264"/>
            <a:ext cx="4656764" cy="73866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Song, Yao, Meng, </a:t>
            </a:r>
            <a:r>
              <a:rPr kumimoji="1" lang="it-IT" altLang="zh-CN" sz="1400" i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Chin. Phys. Lett.</a:t>
            </a: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it-IT" altLang="zh-CN" sz="1400" b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26</a:t>
            </a: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122102 (2009)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Song, Yao, </a:t>
            </a:r>
            <a:r>
              <a:rPr kumimoji="1" lang="it-IT" altLang="zh-CN" sz="1400" i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Chin. Phys. C</a:t>
            </a: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it-IT" altLang="zh-CN" sz="1400" b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34</a:t>
            </a: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1425 (2010)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Song, Yao, Meng, </a:t>
            </a:r>
            <a:r>
              <a:rPr kumimoji="1" lang="it-IT" altLang="zh-CN" sz="1400" i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Chin. Phys. Lett.</a:t>
            </a: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it-IT" altLang="zh-CN" sz="1400" b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28</a:t>
            </a: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092101 (2011)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251520" y="4933617"/>
            <a:ext cx="86423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6600FF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Due to the additional strangeness degree of freedom, it is expected that the annihilation probability of an anti-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hyperon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in a normal nucleus is much smaller than that of an anti-nucleon.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864096"/>
            <a:ext cx="8642350" cy="59939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Introduction</a:t>
            </a:r>
          </a:p>
          <a:p>
            <a:pPr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General Features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Dirac and Schrödinger-like equations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Analytical solutions at PSS limit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PSS breaking in realistic nuclei</a:t>
            </a:r>
          </a:p>
          <a:p>
            <a:pPr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sz="2000" b="1" dirty="0" smtClean="0">
                <a:latin typeface="Times New Roman" pitchFamily="18" charset="0"/>
              </a:rPr>
              <a:t>PSS and SS in Various Systems and Potentials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From stable nuclei to exotic nuclei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From non-confining potentials to confining potentials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From local potentials to non-local potentials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From central potentials to tensor potentials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rgbClr val="FF0000"/>
                </a:solidFill>
                <a:latin typeface="Times New Roman" pitchFamily="18" charset="0"/>
              </a:rPr>
              <a:t>From bound states to resonant states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From nucleon spectra to anti-nucleon spectra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From nucleon spectra to </a:t>
            </a:r>
            <a:r>
              <a:rPr lang="en-US" altLang="zh-CN" sz="1800" dirty="0" err="1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hyperon</a:t>
            </a: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 spectra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From spherical nuclei to deformed nuclei</a:t>
            </a:r>
          </a:p>
          <a:p>
            <a:pPr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sz="2000" b="1" dirty="0" smtClean="0">
                <a:latin typeface="Times New Roman" pitchFamily="18" charset="0"/>
              </a:rPr>
              <a:t>Open Issues on PSS and SS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err="1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Perturbative</a:t>
            </a: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 or not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Intruder states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rgbClr val="FF0000"/>
                </a:solidFill>
                <a:latin typeface="Times New Roman" pitchFamily="18" charset="0"/>
              </a:rPr>
              <a:t>SUSY and SRG</a:t>
            </a:r>
          </a:p>
          <a:p>
            <a:pPr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Summary and Perspectives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388" y="179388"/>
            <a:ext cx="8839200" cy="68580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Lucida Console" pitchFamily="49" charset="0"/>
              </a:rPr>
              <a:t>Contents</a:t>
            </a:r>
            <a:endParaRPr lang="en-US" altLang="zh-CN" sz="2800" dirty="0">
              <a:solidFill>
                <a:schemeClr val="bg1"/>
              </a:solidFill>
              <a:latin typeface="Lucida Console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50130" y="980728"/>
            <a:ext cx="86423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6600FF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</a:rPr>
              <a:t>Schrödinger-like equation for the lower component</a:t>
            </a:r>
            <a:br>
              <a:rPr lang="en-US" altLang="zh-CN" sz="2000" dirty="0" smtClean="0">
                <a:latin typeface="Times New Roman" pitchFamily="18" charset="0"/>
              </a:rPr>
            </a:br>
            <a:r>
              <a:rPr lang="en-US" altLang="zh-CN" sz="2000" dirty="0" smtClean="0">
                <a:latin typeface="Times New Roman" pitchFamily="18" charset="0"/>
              </a:rPr>
              <a:t/>
            </a:r>
            <a:br>
              <a:rPr lang="en-US" altLang="zh-CN" sz="2000" dirty="0" smtClean="0">
                <a:latin typeface="Times New Roman" pitchFamily="18" charset="0"/>
              </a:rPr>
            </a:br>
            <a:r>
              <a:rPr lang="en-US" altLang="zh-CN" sz="2000" dirty="0" smtClean="0">
                <a:latin typeface="Times New Roman" pitchFamily="18" charset="0"/>
              </a:rPr>
              <a:t/>
            </a:r>
            <a:br>
              <a:rPr lang="en-US" altLang="zh-CN" sz="2000" dirty="0" smtClean="0">
                <a:latin typeface="Times New Roman" pitchFamily="18" charset="0"/>
              </a:rPr>
            </a:br>
            <a:r>
              <a:rPr lang="en-US" altLang="zh-CN" sz="2000" dirty="0" smtClean="0">
                <a:latin typeface="Times New Roman" pitchFamily="18" charset="0"/>
              </a:rPr>
              <a:t/>
            </a:r>
            <a:br>
              <a:rPr lang="en-US" altLang="zh-CN" sz="2000" dirty="0" smtClean="0">
                <a:latin typeface="Times New Roman" pitchFamily="18" charset="0"/>
              </a:rPr>
            </a:br>
            <a:r>
              <a:rPr lang="en-US" altLang="zh-CN" sz="2000" dirty="0" smtClean="0">
                <a:latin typeface="Times New Roman" pitchFamily="18" charset="0"/>
              </a:rPr>
              <a:t>with 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042553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3" y="2288161"/>
            <a:ext cx="2165334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388" y="179388"/>
            <a:ext cx="8839200" cy="68580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Lucida Console" pitchFamily="49" charset="0"/>
              </a:rPr>
              <a:t>Triggers for recent progress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0130" y="2708920"/>
            <a:ext cx="8642350" cy="1785104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At the PSS limit, </a:t>
            </a:r>
            <a:r>
              <a:rPr lang="el-GR" altLang="zh-CN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 = 0 or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l-GR" altLang="zh-CN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)/</a:t>
            </a:r>
            <a:r>
              <a:rPr lang="en-US" altLang="zh-CN" i="1" dirty="0" err="1" smtClean="0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= 0,</a:t>
            </a:r>
          </a:p>
          <a:p>
            <a:pPr marL="800100" lvl="1" indent="-342900" algn="just">
              <a:spcAft>
                <a:spcPts val="600"/>
              </a:spcAft>
              <a:buFont typeface="Wingdings" pitchFamily="2" charset="2"/>
              <a:buChar char="n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There are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bound states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in single-nucleon spectra.</a:t>
            </a:r>
            <a:endParaRPr lang="en-US" altLang="zh-CN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spcAft>
                <a:spcPts val="600"/>
              </a:spcAft>
              <a:buFont typeface="Wingdings" pitchFamily="2" charset="2"/>
              <a:buChar char="n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There are bound states only in single-anti-nucleon spectra.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There exist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singularities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in 1/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2400" baseline="-25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for the bound states.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Effective Hamiltonian is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altLang="zh-CN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Hermitian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, i.e., perturbation theory can NOT be applied.</a:t>
            </a:r>
            <a:endParaRPr lang="en-US" altLang="zh-CN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lab\My talks\2014-10 PSS overview\figs\Nspli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581368"/>
            <a:ext cx="2800585" cy="2160000"/>
          </a:xfrm>
          <a:prstGeom prst="rect">
            <a:avLst/>
          </a:prstGeom>
          <a:noFill/>
        </p:spPr>
      </p:pic>
      <p:pic>
        <p:nvPicPr>
          <p:cNvPr id="1027" name="Picture 3" descr="E:\lab\My talks\2014-10 PSS overview\figs\NPSsplit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581128"/>
            <a:ext cx="2800585" cy="2160000"/>
          </a:xfrm>
          <a:prstGeom prst="rect">
            <a:avLst/>
          </a:prstGeom>
          <a:noFill/>
        </p:spPr>
      </p:pic>
      <p:pic>
        <p:nvPicPr>
          <p:cNvPr id="9" name="Picture 6" descr="E:\lab\My talks\2014-10 PSS overview\figs\PSSde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533023"/>
            <a:ext cx="2160240" cy="2208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23369"/>
            <a:ext cx="4104456" cy="40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851921" y="900009"/>
            <a:ext cx="504125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6600FF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prstClr val="black"/>
                </a:solidFill>
                <a:latin typeface="Times New Roman" pitchFamily="18" charset="0"/>
              </a:rPr>
              <a:t>Single-particle states</a:t>
            </a:r>
            <a:br>
              <a:rPr lang="en-US" altLang="zh-CN" sz="2000" dirty="0" smtClean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en-US" altLang="zh-CN" sz="28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itchFamily="18" charset="0"/>
              </a:rPr>
              <a:t/>
            </a:r>
            <a:br>
              <a:rPr lang="en-US" altLang="zh-CN" sz="2000" dirty="0" smtClean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en-US" altLang="zh-CN" sz="2000" dirty="0" smtClean="0">
                <a:solidFill>
                  <a:prstClr val="black"/>
                </a:solidFill>
                <a:latin typeface="Times New Roman" pitchFamily="18" charset="0"/>
              </a:rPr>
              <a:t>as </a:t>
            </a:r>
            <a:r>
              <a:rPr lang="en-US" altLang="zh-CN" sz="2000" dirty="0" err="1" smtClean="0">
                <a:solidFill>
                  <a:prstClr val="black"/>
                </a:solidFill>
                <a:latin typeface="Times New Roman" pitchFamily="18" charset="0"/>
              </a:rPr>
              <a:t>pseudospin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itchFamily="18" charset="0"/>
              </a:rPr>
              <a:t> doublets </a:t>
            </a:r>
            <a:endParaRPr lang="en-US" altLang="zh-CN" sz="2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064662"/>
            <a:ext cx="3744416" cy="35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E:\lab\My talks\2014-10 PSS overview\figs\PSSde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492896"/>
            <a:ext cx="3240360" cy="3312518"/>
          </a:xfrm>
          <a:prstGeom prst="rect">
            <a:avLst/>
          </a:prstGeom>
          <a:noFill/>
        </p:spPr>
      </p:pic>
      <p:sp>
        <p:nvSpPr>
          <p:cNvPr id="14" name="Rectangle 108"/>
          <p:cNvSpPr>
            <a:spLocks noChangeArrowheads="1"/>
          </p:cNvSpPr>
          <p:nvPr/>
        </p:nvSpPr>
        <p:spPr bwMode="auto">
          <a:xfrm>
            <a:off x="4161698" y="5785519"/>
            <a:ext cx="4730782" cy="30777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Bohr, </a:t>
            </a:r>
            <a:r>
              <a:rPr kumimoji="1" lang="en-US" altLang="zh-CN" sz="1400" dirty="0" err="1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Hamamoto</a:t>
            </a:r>
            <a:r>
              <a:rPr kumimoji="1" lang="en-US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Mottelson, </a:t>
            </a:r>
            <a:r>
              <a:rPr kumimoji="1" lang="en-US" altLang="zh-CN" sz="1400" i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Phys. Scr. </a:t>
            </a:r>
            <a:r>
              <a:rPr kumimoji="1" lang="en-US" altLang="zh-CN" sz="1400" b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26</a:t>
            </a:r>
            <a:r>
              <a:rPr kumimoji="1" lang="en-US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267 (1982)</a:t>
            </a:r>
          </a:p>
        </p:txBody>
      </p:sp>
      <p:sp>
        <p:nvSpPr>
          <p:cNvPr id="17" name="Rectangle 108"/>
          <p:cNvSpPr>
            <a:spLocks noChangeArrowheads="1"/>
          </p:cNvSpPr>
          <p:nvPr/>
        </p:nvSpPr>
        <p:spPr bwMode="auto">
          <a:xfrm>
            <a:off x="251520" y="6237312"/>
            <a:ext cx="3470822" cy="5847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</a:pPr>
            <a:r>
              <a:rPr kumimoji="1" lang="en-US" altLang="zh-CN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  Partial level scheme of </a:t>
            </a:r>
            <a:r>
              <a:rPr kumimoji="1" lang="en-US" altLang="zh-CN" baseline="300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128</a:t>
            </a:r>
            <a:r>
              <a:rPr kumimoji="1" lang="en-US" altLang="zh-CN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Pr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1400" dirty="0" err="1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Petrache</a:t>
            </a:r>
            <a:r>
              <a:rPr kumimoji="1" lang="en-US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en-US" altLang="zh-CN" sz="1400" i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et al.</a:t>
            </a:r>
            <a:r>
              <a:rPr kumimoji="1" lang="en-US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kumimoji="1" lang="en-US" altLang="zh-CN" sz="1400" i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PRC</a:t>
            </a:r>
            <a:r>
              <a:rPr kumimoji="1" lang="en-US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en-US" altLang="zh-CN" sz="1400" b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65</a:t>
            </a:r>
            <a:r>
              <a:rPr kumimoji="1" lang="en-US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054324 (2002)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9388" y="179388"/>
            <a:ext cx="8839200" cy="68580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3200" dirty="0" err="1" smtClean="0">
                <a:solidFill>
                  <a:prstClr val="white"/>
                </a:solidFill>
                <a:latin typeface="Lucida Console" pitchFamily="49" charset="0"/>
              </a:rPr>
              <a:t>Pseudospin</a:t>
            </a:r>
            <a:r>
              <a:rPr lang="en-US" altLang="zh-CN" sz="3200" dirty="0" smtClean="0">
                <a:solidFill>
                  <a:prstClr val="white"/>
                </a:solidFill>
                <a:latin typeface="Lucida Console" pitchFamily="49" charset="0"/>
              </a:rPr>
              <a:t> partner bands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001779"/>
            <a:ext cx="3240360" cy="530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8"/>
          <p:cNvSpPr>
            <a:spLocks noChangeArrowheads="1"/>
          </p:cNvSpPr>
          <p:nvPr/>
        </p:nvSpPr>
        <p:spPr bwMode="auto">
          <a:xfrm>
            <a:off x="3884364" y="6237312"/>
            <a:ext cx="414402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</a:pPr>
            <a:r>
              <a:rPr kumimoji="1" lang="en-US" altLang="zh-CN" baseline="300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 </a:t>
            </a:r>
            <a:r>
              <a:rPr kumimoji="1" lang="en-US" altLang="zh-CN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 </a:t>
            </a:r>
            <a:r>
              <a:rPr kumimoji="1" lang="en-US" altLang="zh-CN" baseline="300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186</a:t>
            </a:r>
            <a:r>
              <a:rPr kumimoji="1" lang="en-US" altLang="zh-CN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Ir </a:t>
            </a:r>
            <a:r>
              <a:rPr kumimoji="1" lang="en-US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(1997)</a:t>
            </a:r>
            <a:r>
              <a:rPr kumimoji="1" lang="en-US" altLang="zh-CN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; </a:t>
            </a:r>
            <a:r>
              <a:rPr kumimoji="1" lang="en-US" altLang="zh-CN" baseline="300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108</a:t>
            </a:r>
            <a:r>
              <a:rPr kumimoji="1" lang="en-US" altLang="zh-CN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Tc </a:t>
            </a:r>
            <a:r>
              <a:rPr kumimoji="1" lang="en-US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(2008)</a:t>
            </a:r>
            <a:r>
              <a:rPr kumimoji="1" lang="en-US" altLang="zh-CN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;</a:t>
            </a:r>
            <a:r>
              <a:rPr kumimoji="1" lang="en-US" altLang="zh-CN" baseline="300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 189</a:t>
            </a:r>
            <a:r>
              <a:rPr kumimoji="1" lang="en-US" altLang="zh-CN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Pt </a:t>
            </a:r>
            <a:r>
              <a:rPr kumimoji="1" lang="en-US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(2009) ……</a:t>
            </a:r>
            <a:r>
              <a:rPr kumimoji="1" lang="en-US" altLang="zh-CN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50130" y="980728"/>
            <a:ext cx="86423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6600FF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</a:rPr>
              <a:t>Schrödinger-like equation for the lower component</a:t>
            </a:r>
            <a:br>
              <a:rPr lang="en-US" altLang="zh-CN" sz="2000" dirty="0" smtClean="0">
                <a:latin typeface="Times New Roman" pitchFamily="18" charset="0"/>
              </a:rPr>
            </a:br>
            <a:r>
              <a:rPr lang="en-US" altLang="zh-CN" sz="2000" dirty="0" smtClean="0">
                <a:latin typeface="Times New Roman" pitchFamily="18" charset="0"/>
              </a:rPr>
              <a:t/>
            </a:r>
            <a:br>
              <a:rPr lang="en-US" altLang="zh-CN" sz="2000" dirty="0" smtClean="0">
                <a:latin typeface="Times New Roman" pitchFamily="18" charset="0"/>
              </a:rPr>
            </a:br>
            <a:r>
              <a:rPr lang="en-US" altLang="zh-CN" sz="2000" dirty="0" smtClean="0">
                <a:latin typeface="Times New Roman" pitchFamily="18" charset="0"/>
              </a:rPr>
              <a:t/>
            </a:r>
            <a:br>
              <a:rPr lang="en-US" altLang="zh-CN" sz="2000" dirty="0" smtClean="0">
                <a:latin typeface="Times New Roman" pitchFamily="18" charset="0"/>
              </a:rPr>
            </a:br>
            <a:r>
              <a:rPr lang="en-US" altLang="zh-CN" sz="2000" dirty="0" smtClean="0">
                <a:latin typeface="Times New Roman" pitchFamily="18" charset="0"/>
              </a:rPr>
              <a:t/>
            </a:r>
            <a:br>
              <a:rPr lang="en-US" altLang="zh-CN" sz="2000" dirty="0" smtClean="0">
                <a:latin typeface="Times New Roman" pitchFamily="18" charset="0"/>
              </a:rPr>
            </a:br>
            <a:r>
              <a:rPr lang="en-US" altLang="zh-CN" sz="2000" dirty="0" smtClean="0">
                <a:latin typeface="Times New Roman" pitchFamily="18" charset="0"/>
              </a:rPr>
              <a:t>with 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042553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3" y="2288161"/>
            <a:ext cx="2165334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388" y="179388"/>
            <a:ext cx="8839200" cy="68580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Lucida Console" pitchFamily="49" charset="0"/>
              </a:rPr>
              <a:t>Triggers for recent progress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0130" y="2708920"/>
            <a:ext cx="8642350" cy="1785104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At the PSS limit, </a:t>
            </a:r>
            <a:r>
              <a:rPr lang="el-GR" altLang="zh-CN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 = 0 or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l-GR" altLang="zh-CN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)/</a:t>
            </a:r>
            <a:r>
              <a:rPr lang="en-US" altLang="zh-CN" i="1" dirty="0" err="1" smtClean="0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= 0,</a:t>
            </a:r>
          </a:p>
          <a:p>
            <a:pPr marL="800100" lvl="1" indent="-342900" algn="just">
              <a:spcAft>
                <a:spcPts val="600"/>
              </a:spcAft>
              <a:buFont typeface="Wingdings" pitchFamily="2" charset="2"/>
              <a:buChar char="n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There are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bound states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in single-nucleon spectra.</a:t>
            </a:r>
            <a:endParaRPr lang="en-US" altLang="zh-CN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spcAft>
                <a:spcPts val="600"/>
              </a:spcAft>
              <a:buFont typeface="Wingdings" pitchFamily="2" charset="2"/>
              <a:buChar char="n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There are bound states only in single-anti-nucleon spectra.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There exist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singularities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in 1/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2400" baseline="-25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for the bound states.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Effective Hamiltonian is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altLang="zh-CN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Hermitian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, i.e., perturbation theory can NOT be applied.</a:t>
            </a:r>
            <a:endParaRPr lang="en-US" altLang="zh-CN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51520" y="4725144"/>
            <a:ext cx="864235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6600FF"/>
              </a:buClr>
            </a:pPr>
            <a:r>
              <a:rPr lang="en-US" altLang="zh-CN" sz="2000" dirty="0" smtClean="0">
                <a:solidFill>
                  <a:srgbClr val="008000"/>
                </a:solidFill>
                <a:latin typeface="Comic Sans MS" pitchFamily="66" charset="0"/>
              </a:rPr>
              <a:t>Selected recent progress</a:t>
            </a:r>
          </a:p>
          <a:p>
            <a:pPr marL="342900" indent="-342900">
              <a:spcAft>
                <a:spcPts val="600"/>
              </a:spcAft>
              <a:buClr>
                <a:srgbClr val="6600FF"/>
              </a:buClr>
              <a:buFont typeface="Wingdings" pitchFamily="2" charset="2"/>
              <a:buChar char="p"/>
            </a:pPr>
            <a:r>
              <a:rPr lang="en-US" altLang="zh-CN" sz="2000" dirty="0" smtClean="0">
                <a:latin typeface="Times New Roman" pitchFamily="18" charset="0"/>
              </a:rPr>
              <a:t>PSS in the single-particle resonant states </a:t>
            </a:r>
            <a:r>
              <a:rPr lang="en-US" altLang="zh-CN" sz="1400" dirty="0" smtClean="0">
                <a:solidFill>
                  <a:srgbClr val="0000FF"/>
                </a:solidFill>
                <a:latin typeface="Comic Sans MS" pitchFamily="66" charset="0"/>
              </a:rPr>
              <a:t>Lu, Zhao, Zhou, </a:t>
            </a:r>
            <a:r>
              <a:rPr lang="en-US" altLang="zh-CN" sz="1400" i="1" dirty="0" smtClean="0">
                <a:solidFill>
                  <a:srgbClr val="0000FF"/>
                </a:solidFill>
                <a:latin typeface="Comic Sans MS" pitchFamily="66" charset="0"/>
              </a:rPr>
              <a:t>PRL</a:t>
            </a:r>
            <a:r>
              <a:rPr lang="en-US" altLang="zh-CN" sz="1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altLang="zh-CN" sz="1400" b="1" dirty="0" smtClean="0">
                <a:solidFill>
                  <a:srgbClr val="0000FF"/>
                </a:solidFill>
                <a:latin typeface="Comic Sans MS" pitchFamily="66" charset="0"/>
              </a:rPr>
              <a:t>109</a:t>
            </a:r>
            <a:r>
              <a:rPr lang="en-US" altLang="zh-CN" sz="1400" dirty="0" smtClean="0">
                <a:solidFill>
                  <a:srgbClr val="0000FF"/>
                </a:solidFill>
                <a:latin typeface="Comic Sans MS" pitchFamily="66" charset="0"/>
              </a:rPr>
              <a:t>, 072501 (2012)</a:t>
            </a:r>
          </a:p>
          <a:p>
            <a:pPr marL="342900" indent="-342900">
              <a:spcAft>
                <a:spcPts val="600"/>
              </a:spcAft>
              <a:buClr>
                <a:srgbClr val="6600FF"/>
              </a:buClr>
              <a:buFont typeface="Wingdings" pitchFamily="2" charset="2"/>
              <a:buChar char="p"/>
            </a:pPr>
            <a:r>
              <a:rPr lang="en-US" altLang="zh-CN" sz="2000" dirty="0" smtClean="0">
                <a:latin typeface="Times New Roman" pitchFamily="18" charset="0"/>
              </a:rPr>
              <a:t>PSS with similarity renormalization group (SRG) </a:t>
            </a:r>
            <a:r>
              <a:rPr lang="en-US" altLang="zh-CN" sz="1400" dirty="0" err="1" smtClean="0">
                <a:solidFill>
                  <a:srgbClr val="0000FF"/>
                </a:solidFill>
                <a:latin typeface="Comic Sans MS" pitchFamily="66" charset="0"/>
              </a:rPr>
              <a:t>Guo</a:t>
            </a:r>
            <a:r>
              <a:rPr lang="en-US" altLang="zh-CN" sz="1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altLang="zh-CN" sz="1400" i="1" dirty="0" smtClean="0">
                <a:solidFill>
                  <a:srgbClr val="0000FF"/>
                </a:solidFill>
                <a:latin typeface="Comic Sans MS" pitchFamily="66" charset="0"/>
              </a:rPr>
              <a:t>et al.</a:t>
            </a:r>
            <a:r>
              <a:rPr lang="en-US" altLang="zh-CN" sz="1400" dirty="0" smtClean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altLang="zh-CN" sz="1400" i="1" dirty="0" smtClean="0">
                <a:solidFill>
                  <a:srgbClr val="0000FF"/>
                </a:solidFill>
                <a:latin typeface="Comic Sans MS" pitchFamily="66" charset="0"/>
              </a:rPr>
              <a:t>PRL</a:t>
            </a:r>
            <a:r>
              <a:rPr lang="en-US" altLang="zh-CN" sz="1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altLang="zh-CN" sz="1400" b="1" dirty="0" smtClean="0">
                <a:solidFill>
                  <a:srgbClr val="0000FF"/>
                </a:solidFill>
                <a:latin typeface="Comic Sans MS" pitchFamily="66" charset="0"/>
              </a:rPr>
              <a:t>112</a:t>
            </a:r>
            <a:r>
              <a:rPr lang="en-US" altLang="zh-CN" sz="1400" dirty="0" smtClean="0">
                <a:solidFill>
                  <a:srgbClr val="0000FF"/>
                </a:solidFill>
                <a:latin typeface="Comic Sans MS" pitchFamily="66" charset="0"/>
              </a:rPr>
              <a:t>, 062502 (2014)</a:t>
            </a:r>
          </a:p>
          <a:p>
            <a:pPr marL="342900" indent="-342900">
              <a:spcAft>
                <a:spcPts val="600"/>
              </a:spcAft>
              <a:buClr>
                <a:srgbClr val="6600FF"/>
              </a:buClr>
              <a:buFont typeface="Wingdings" pitchFamily="2" charset="2"/>
              <a:buChar char="p"/>
            </a:pPr>
            <a:r>
              <a:rPr lang="en-US" altLang="zh-CN" sz="2000" dirty="0" smtClean="0">
                <a:latin typeface="Times New Roman" pitchFamily="18" charset="0"/>
              </a:rPr>
              <a:t>PSS with SRG, </a:t>
            </a:r>
            <a:r>
              <a:rPr lang="en-US" altLang="zh-CN" sz="2000" dirty="0" err="1" smtClean="0">
                <a:latin typeface="Times New Roman" pitchFamily="18" charset="0"/>
              </a:rPr>
              <a:t>supersymmetric</a:t>
            </a:r>
            <a:r>
              <a:rPr lang="en-US" altLang="zh-CN" sz="2000" dirty="0" smtClean="0">
                <a:latin typeface="Times New Roman" pitchFamily="18" charset="0"/>
              </a:rPr>
              <a:t> (SUSY) quantum mechanics, and perturbation theory </a:t>
            </a:r>
            <a:r>
              <a:rPr lang="en-US" altLang="zh-CN" sz="1400" dirty="0" smtClean="0">
                <a:solidFill>
                  <a:srgbClr val="0000FF"/>
                </a:solidFill>
                <a:latin typeface="Comic Sans MS" pitchFamily="66" charset="0"/>
              </a:rPr>
              <a:t>HZL </a:t>
            </a:r>
            <a:r>
              <a:rPr lang="en-US" altLang="zh-CN" sz="1400" i="1" dirty="0" smtClean="0">
                <a:solidFill>
                  <a:srgbClr val="0000FF"/>
                </a:solidFill>
                <a:latin typeface="Comic Sans MS" pitchFamily="66" charset="0"/>
              </a:rPr>
              <a:t>et al.</a:t>
            </a:r>
            <a:r>
              <a:rPr lang="en-US" altLang="zh-CN" sz="1400" dirty="0" smtClean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altLang="zh-CN" sz="1400" i="1" dirty="0" smtClean="0">
                <a:solidFill>
                  <a:srgbClr val="0000FF"/>
                </a:solidFill>
                <a:latin typeface="Comic Sans MS" pitchFamily="66" charset="0"/>
              </a:rPr>
              <a:t>PRC</a:t>
            </a:r>
            <a:r>
              <a:rPr lang="en-US" altLang="zh-CN" sz="1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altLang="zh-CN" sz="1400" b="1" dirty="0" smtClean="0">
                <a:solidFill>
                  <a:srgbClr val="0000FF"/>
                </a:solidFill>
                <a:latin typeface="Comic Sans MS" pitchFamily="66" charset="0"/>
              </a:rPr>
              <a:t>83</a:t>
            </a:r>
            <a:r>
              <a:rPr lang="en-US" altLang="zh-CN" sz="1400" dirty="0" smtClean="0">
                <a:solidFill>
                  <a:srgbClr val="0000FF"/>
                </a:solidFill>
                <a:latin typeface="Comic Sans MS" pitchFamily="66" charset="0"/>
              </a:rPr>
              <a:t>, 041301(R) (2011) ; HZL </a:t>
            </a:r>
            <a:r>
              <a:rPr lang="en-US" altLang="zh-CN" sz="1400" i="1" dirty="0" smtClean="0">
                <a:solidFill>
                  <a:srgbClr val="0000FF"/>
                </a:solidFill>
                <a:latin typeface="Comic Sans MS" pitchFamily="66" charset="0"/>
              </a:rPr>
              <a:t>et al.</a:t>
            </a:r>
            <a:r>
              <a:rPr lang="en-US" altLang="zh-CN" sz="1400" dirty="0" smtClean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altLang="zh-CN" sz="1400" i="1" dirty="0" smtClean="0">
                <a:solidFill>
                  <a:srgbClr val="0000FF"/>
                </a:solidFill>
                <a:latin typeface="Comic Sans MS" pitchFamily="66" charset="0"/>
              </a:rPr>
              <a:t>PRC</a:t>
            </a:r>
            <a:r>
              <a:rPr lang="en-US" altLang="zh-CN" sz="1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altLang="zh-CN" sz="1400" b="1" dirty="0" smtClean="0">
                <a:solidFill>
                  <a:srgbClr val="0000FF"/>
                </a:solidFill>
                <a:latin typeface="Comic Sans MS" pitchFamily="66" charset="0"/>
              </a:rPr>
              <a:t>87</a:t>
            </a:r>
            <a:r>
              <a:rPr lang="en-US" altLang="zh-CN" sz="1400" dirty="0" smtClean="0">
                <a:solidFill>
                  <a:srgbClr val="0000FF"/>
                </a:solidFill>
                <a:latin typeface="Comic Sans MS" pitchFamily="66" charset="0"/>
              </a:rPr>
              <a:t>, 014334 (2013)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50130" y="980728"/>
            <a:ext cx="864235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6600FF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</a:rPr>
              <a:t>Schrödinger-like equation for the lower component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6600FF"/>
              </a:buClr>
              <a:buFont typeface="Wingdings" pitchFamily="2" charset="2"/>
              <a:buChar char="Ø"/>
            </a:pPr>
            <a:endParaRPr lang="en-US" altLang="zh-CN" sz="2000" dirty="0" smtClean="0">
              <a:latin typeface="Times New Roman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6600FF"/>
              </a:buClr>
              <a:buFont typeface="Wingdings" pitchFamily="2" charset="2"/>
              <a:buChar char="Ø"/>
            </a:pPr>
            <a:endParaRPr lang="en-US" altLang="zh-CN" sz="2000" dirty="0" smtClean="0">
              <a:latin typeface="Times New Roman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6600FF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</a:rPr>
              <a:t>At 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itchFamily="18" charset="0"/>
              </a:rPr>
              <a:t>r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 ∞ </a:t>
            </a:r>
            <a:r>
              <a:rPr lang="en-US" altLang="zh-CN" sz="2000" dirty="0" smtClean="0">
                <a:latin typeface="Times New Roman" pitchFamily="18" charset="0"/>
                <a:sym typeface="Wingdings" pitchFamily="2" charset="2"/>
              </a:rPr>
              <a:t>(neutron states)</a:t>
            </a:r>
            <a:endParaRPr lang="en-US" altLang="zh-CN" sz="2000" dirty="0" smtClean="0">
              <a:latin typeface="Times New Roman" pitchFamily="18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8042553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388" y="179388"/>
            <a:ext cx="8839200" cy="68580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800" dirty="0" err="1" smtClean="0">
                <a:solidFill>
                  <a:schemeClr val="bg1"/>
                </a:solidFill>
                <a:latin typeface="Lucida Console" pitchFamily="49" charset="0"/>
              </a:rPr>
              <a:t>i</a:t>
            </a:r>
            <a:r>
              <a:rPr lang="en-US" altLang="zh-CN" sz="2800" dirty="0" smtClean="0">
                <a:solidFill>
                  <a:schemeClr val="bg1"/>
                </a:solidFill>
                <a:latin typeface="Lucida Console" pitchFamily="49" charset="0"/>
              </a:rPr>
              <a:t>) PSS in resonant states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0251" y="2780928"/>
            <a:ext cx="4530849" cy="63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5445" y="3429000"/>
            <a:ext cx="4177035" cy="319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51520" y="3717032"/>
            <a:ext cx="460920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rgbClr val="6600FF"/>
              </a:buClr>
              <a:buFont typeface="Wingdings" pitchFamily="2" charset="2"/>
              <a:buChar char="p"/>
            </a:pP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Zeros of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Jost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functions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 correspond to bound states, resonant states, ...</a:t>
            </a:r>
          </a:p>
          <a:p>
            <a:pPr marL="342900" indent="-342900" algn="just">
              <a:spcBef>
                <a:spcPts val="600"/>
              </a:spcBef>
              <a:buClr>
                <a:srgbClr val="6600FF"/>
              </a:buClr>
              <a:buFont typeface="Wingdings" pitchFamily="2" charset="2"/>
              <a:buChar char="p"/>
            </a:pPr>
            <a:endParaRPr lang="en-US" altLang="zh-CN" sz="2000" dirty="0" smtClean="0">
              <a:latin typeface="Comic Sans MS" pitchFamily="66" charset="0"/>
            </a:endParaRPr>
          </a:p>
          <a:p>
            <a:pPr marL="342900" indent="-342900" algn="just">
              <a:spcBef>
                <a:spcPts val="1800"/>
              </a:spcBef>
              <a:buClr>
                <a:srgbClr val="6600FF"/>
              </a:buClr>
              <a:buFont typeface="Wingdings" pitchFamily="2" charset="2"/>
              <a:buChar char="p"/>
            </a:pPr>
            <a:r>
              <a:rPr lang="en-US" altLang="zh-CN" sz="2000" dirty="0" smtClean="0">
                <a:latin typeface="Comic Sans MS" pitchFamily="66" charset="0"/>
              </a:rPr>
              <a:t>At the PSS limit,</a:t>
            </a:r>
          </a:p>
        </p:txBody>
      </p:sp>
      <p:pic>
        <p:nvPicPr>
          <p:cNvPr id="12" name="Picture 3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437112"/>
            <a:ext cx="3390776" cy="31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5402912"/>
            <a:ext cx="2313236" cy="47436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grpSp>
        <p:nvGrpSpPr>
          <p:cNvPr id="19" name="组合 18"/>
          <p:cNvGrpSpPr/>
          <p:nvPr/>
        </p:nvGrpSpPr>
        <p:grpSpPr>
          <a:xfrm>
            <a:off x="6156176" y="1556792"/>
            <a:ext cx="1152128" cy="576064"/>
            <a:chOff x="1907704" y="1484784"/>
            <a:chExt cx="1152128" cy="576064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979712" y="1484784"/>
              <a:ext cx="1080120" cy="57606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1907704" y="1484784"/>
              <a:ext cx="1152128" cy="57606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1907704" y="1556792"/>
            <a:ext cx="1152128" cy="576064"/>
            <a:chOff x="1907704" y="1484784"/>
            <a:chExt cx="1152128" cy="576064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1979712" y="1484784"/>
              <a:ext cx="1080120" cy="57606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1907704" y="1484784"/>
              <a:ext cx="1152128" cy="57606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108"/>
          <p:cNvSpPr>
            <a:spLocks noChangeArrowheads="1"/>
          </p:cNvSpPr>
          <p:nvPr/>
        </p:nvSpPr>
        <p:spPr bwMode="auto">
          <a:xfrm>
            <a:off x="251520" y="6309320"/>
            <a:ext cx="3528392" cy="30777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Comic Sans MS" pitchFamily="66" charset="0"/>
              </a:rPr>
              <a:t>Lu, Zhao, Zhou, </a:t>
            </a:r>
            <a:r>
              <a:rPr lang="en-US" altLang="zh-CN" sz="1400" i="1" dirty="0" smtClean="0">
                <a:solidFill>
                  <a:srgbClr val="0000FF"/>
                </a:solidFill>
                <a:latin typeface="Comic Sans MS" pitchFamily="66" charset="0"/>
              </a:rPr>
              <a:t>PRL</a:t>
            </a:r>
            <a:r>
              <a:rPr lang="en-US" altLang="zh-CN" sz="1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altLang="zh-CN" sz="1400" b="1" dirty="0" smtClean="0">
                <a:solidFill>
                  <a:srgbClr val="0000FF"/>
                </a:solidFill>
                <a:latin typeface="Comic Sans MS" pitchFamily="66" charset="0"/>
              </a:rPr>
              <a:t>109</a:t>
            </a:r>
            <a:r>
              <a:rPr lang="en-US" altLang="zh-CN" sz="1400" dirty="0" smtClean="0">
                <a:solidFill>
                  <a:srgbClr val="0000FF"/>
                </a:solidFill>
                <a:latin typeface="Comic Sans MS" pitchFamily="66" charset="0"/>
              </a:rPr>
              <a:t>, 072501 (2012)</a:t>
            </a:r>
            <a:endParaRPr kumimoji="1" lang="it-IT" altLang="zh-CN" sz="1400" dirty="0" smtClean="0">
              <a:solidFill>
                <a:srgbClr val="0000FF"/>
              </a:solidFill>
              <a:latin typeface="Comic Sans MS" pitchFamily="66" charset="0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388" y="179388"/>
            <a:ext cx="8839200" cy="68580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Lucida Console" pitchFamily="49" charset="0"/>
              </a:rPr>
              <a:t>An example: Square-well potentials</a:t>
            </a:r>
          </a:p>
        </p:txBody>
      </p:sp>
      <p:sp>
        <p:nvSpPr>
          <p:cNvPr id="23" name="Rectangle 108"/>
          <p:cNvSpPr>
            <a:spLocks noChangeArrowheads="1"/>
          </p:cNvSpPr>
          <p:nvPr/>
        </p:nvSpPr>
        <p:spPr bwMode="auto">
          <a:xfrm>
            <a:off x="5364088" y="6093296"/>
            <a:ext cx="3528392" cy="52322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Comic Sans MS" pitchFamily="66" charset="0"/>
              </a:rPr>
              <a:t>Lu, Zhao, Zhou, </a:t>
            </a:r>
            <a:r>
              <a:rPr lang="en-US" altLang="zh-CN" sz="1400" i="1" dirty="0" smtClean="0">
                <a:solidFill>
                  <a:srgbClr val="0000FF"/>
                </a:solidFill>
                <a:latin typeface="Comic Sans MS" pitchFamily="66" charset="0"/>
              </a:rPr>
              <a:t>PRL</a:t>
            </a:r>
            <a:r>
              <a:rPr lang="en-US" altLang="zh-CN" sz="1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altLang="zh-CN" sz="1400" b="1" dirty="0" smtClean="0">
                <a:solidFill>
                  <a:srgbClr val="0000FF"/>
                </a:solidFill>
                <a:latin typeface="Comic Sans MS" pitchFamily="66" charset="0"/>
              </a:rPr>
              <a:t>109</a:t>
            </a:r>
            <a:r>
              <a:rPr lang="en-US" altLang="zh-CN" sz="1400" dirty="0" smtClean="0">
                <a:solidFill>
                  <a:srgbClr val="0000FF"/>
                </a:solidFill>
                <a:latin typeface="Comic Sans MS" pitchFamily="66" charset="0"/>
              </a:rPr>
              <a:t>, 072501 (2012)</a:t>
            </a:r>
            <a:endParaRPr kumimoji="1" lang="it-IT" altLang="zh-CN" sz="1400" dirty="0" smtClean="0">
              <a:solidFill>
                <a:srgbClr val="0000FF"/>
              </a:solidFill>
              <a:latin typeface="Comic Sans MS" pitchFamily="66" charset="0"/>
              <a:ea typeface="Arial Unicode MS" pitchFamily="34" charset="-122"/>
              <a:cs typeface="Arial Unicode MS" pitchFamily="34" charset="-122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Comic Sans MS" pitchFamily="66" charset="0"/>
              </a:rPr>
              <a:t>Lu, Zhao</a:t>
            </a:r>
            <a:r>
              <a:rPr lang="en-US" altLang="zh-CN" sz="1400" smtClean="0">
                <a:solidFill>
                  <a:srgbClr val="0000FF"/>
                </a:solidFill>
                <a:latin typeface="Comic Sans MS" pitchFamily="66" charset="0"/>
              </a:rPr>
              <a:t>, Zhou, </a:t>
            </a:r>
            <a:r>
              <a:rPr lang="en-US" altLang="zh-CN" sz="1400" i="1" dirty="0" smtClean="0">
                <a:solidFill>
                  <a:srgbClr val="0000FF"/>
                </a:solidFill>
                <a:latin typeface="Comic Sans MS" pitchFamily="66" charset="0"/>
              </a:rPr>
              <a:t>PRC</a:t>
            </a:r>
            <a:r>
              <a:rPr lang="en-US" altLang="zh-CN" sz="1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altLang="zh-CN" sz="1400" b="1" dirty="0" smtClean="0">
                <a:solidFill>
                  <a:srgbClr val="0000FF"/>
                </a:solidFill>
                <a:latin typeface="Comic Sans MS" pitchFamily="66" charset="0"/>
              </a:rPr>
              <a:t>88</a:t>
            </a:r>
            <a:r>
              <a:rPr lang="en-US" altLang="zh-CN" sz="1400" dirty="0" smtClean="0">
                <a:solidFill>
                  <a:srgbClr val="0000FF"/>
                </a:solidFill>
                <a:latin typeface="Comic Sans MS" pitchFamily="66" charset="0"/>
              </a:rPr>
              <a:t>, 024323 (2013)</a:t>
            </a:r>
            <a:endParaRPr kumimoji="1" lang="it-IT" altLang="zh-CN" sz="1400" dirty="0" smtClean="0">
              <a:solidFill>
                <a:srgbClr val="0000FF"/>
              </a:solidFill>
              <a:latin typeface="Comic Sans MS" pitchFamily="66" charset="0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39" name="Group 29"/>
          <p:cNvGrpSpPr>
            <a:grpSpLocks/>
          </p:cNvGrpSpPr>
          <p:nvPr/>
        </p:nvGrpSpPr>
        <p:grpSpPr bwMode="auto">
          <a:xfrm>
            <a:off x="5796136" y="1196752"/>
            <a:ext cx="3024104" cy="2363909"/>
            <a:chOff x="1292" y="1547"/>
            <a:chExt cx="3860" cy="2630"/>
          </a:xfrm>
        </p:grpSpPr>
        <p:sp>
          <p:nvSpPr>
            <p:cNvPr id="40" name="Line 7"/>
            <p:cNvSpPr>
              <a:spLocks noChangeShapeType="1"/>
            </p:cNvSpPr>
            <p:nvPr/>
          </p:nvSpPr>
          <p:spPr bwMode="auto">
            <a:xfrm>
              <a:off x="1292" y="1660"/>
              <a:ext cx="998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Line 8"/>
            <p:cNvSpPr>
              <a:spLocks noChangeShapeType="1"/>
            </p:cNvSpPr>
            <p:nvPr/>
          </p:nvSpPr>
          <p:spPr bwMode="auto">
            <a:xfrm>
              <a:off x="3379" y="1660"/>
              <a:ext cx="998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Line 9"/>
            <p:cNvSpPr>
              <a:spLocks noChangeShapeType="1"/>
            </p:cNvSpPr>
            <p:nvPr/>
          </p:nvSpPr>
          <p:spPr bwMode="auto">
            <a:xfrm>
              <a:off x="2290" y="1842"/>
              <a:ext cx="1089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Line 11"/>
            <p:cNvSpPr>
              <a:spLocks noChangeShapeType="1"/>
            </p:cNvSpPr>
            <p:nvPr/>
          </p:nvSpPr>
          <p:spPr bwMode="auto">
            <a:xfrm>
              <a:off x="3379" y="1661"/>
              <a:ext cx="0" cy="181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Line 12"/>
            <p:cNvSpPr>
              <a:spLocks noChangeShapeType="1"/>
            </p:cNvSpPr>
            <p:nvPr/>
          </p:nvSpPr>
          <p:spPr bwMode="auto">
            <a:xfrm>
              <a:off x="2290" y="1661"/>
              <a:ext cx="0" cy="181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Line 13"/>
            <p:cNvSpPr>
              <a:spLocks noChangeShapeType="1"/>
            </p:cNvSpPr>
            <p:nvPr/>
          </p:nvSpPr>
          <p:spPr bwMode="auto">
            <a:xfrm>
              <a:off x="1292" y="3884"/>
              <a:ext cx="998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Line 14"/>
            <p:cNvSpPr>
              <a:spLocks noChangeShapeType="1"/>
            </p:cNvSpPr>
            <p:nvPr/>
          </p:nvSpPr>
          <p:spPr bwMode="auto">
            <a:xfrm>
              <a:off x="3379" y="3884"/>
              <a:ext cx="998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Line 15"/>
            <p:cNvSpPr>
              <a:spLocks noChangeShapeType="1"/>
            </p:cNvSpPr>
            <p:nvPr/>
          </p:nvSpPr>
          <p:spPr bwMode="auto">
            <a:xfrm>
              <a:off x="2290" y="3113"/>
              <a:ext cx="1089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Line 16"/>
            <p:cNvSpPr>
              <a:spLocks noChangeShapeType="1"/>
            </p:cNvSpPr>
            <p:nvPr/>
          </p:nvSpPr>
          <p:spPr bwMode="auto">
            <a:xfrm>
              <a:off x="3379" y="3113"/>
              <a:ext cx="0" cy="771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Line 17"/>
            <p:cNvSpPr>
              <a:spLocks noChangeShapeType="1"/>
            </p:cNvSpPr>
            <p:nvPr/>
          </p:nvSpPr>
          <p:spPr bwMode="auto">
            <a:xfrm>
              <a:off x="2290" y="3113"/>
              <a:ext cx="0" cy="771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Rectangle 21"/>
            <p:cNvSpPr>
              <a:spLocks noChangeArrowheads="1"/>
            </p:cNvSpPr>
            <p:nvPr/>
          </p:nvSpPr>
          <p:spPr bwMode="auto">
            <a:xfrm>
              <a:off x="4377" y="1547"/>
              <a:ext cx="683" cy="396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ea typeface="华文中宋" pitchFamily="2" charset="-122"/>
                </a:rPr>
                <a:t>+</a:t>
              </a:r>
              <a:r>
                <a:rPr kumimoji="0" lang="en-US" altLang="zh-CN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ea typeface="华文中宋" pitchFamily="2" charset="-122"/>
                </a:rPr>
                <a:t>M</a:t>
              </a:r>
            </a:p>
          </p:txBody>
        </p:sp>
        <p:sp>
          <p:nvSpPr>
            <p:cNvPr id="51" name="Rectangle 22"/>
            <p:cNvSpPr>
              <a:spLocks noChangeArrowheads="1"/>
            </p:cNvSpPr>
            <p:nvPr/>
          </p:nvSpPr>
          <p:spPr bwMode="auto">
            <a:xfrm>
              <a:off x="4377" y="3732"/>
              <a:ext cx="775" cy="445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Symbol" pitchFamily="18" charset="2"/>
                  <a:ea typeface="华文中宋" pitchFamily="2" charset="-122"/>
                </a:rPr>
                <a:t>-</a:t>
              </a:r>
              <a:r>
                <a:rPr kumimoji="0" lang="en-US" altLang="zh-CN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ea typeface="华文中宋" pitchFamily="2" charset="-122"/>
                </a:rPr>
                <a:t>M</a:t>
              </a:r>
            </a:p>
          </p:txBody>
        </p:sp>
        <p:sp>
          <p:nvSpPr>
            <p:cNvPr id="52" name="Line 23"/>
            <p:cNvSpPr>
              <a:spLocks noChangeShapeType="1"/>
            </p:cNvSpPr>
            <p:nvPr/>
          </p:nvSpPr>
          <p:spPr bwMode="auto">
            <a:xfrm>
              <a:off x="1429" y="1842"/>
              <a:ext cx="771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Line 24"/>
            <p:cNvSpPr>
              <a:spLocks noChangeShapeType="1"/>
            </p:cNvSpPr>
            <p:nvPr/>
          </p:nvSpPr>
          <p:spPr bwMode="auto">
            <a:xfrm>
              <a:off x="1429" y="3113"/>
              <a:ext cx="771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Line 25"/>
            <p:cNvSpPr>
              <a:spLocks noChangeShapeType="1"/>
            </p:cNvSpPr>
            <p:nvPr/>
          </p:nvSpPr>
          <p:spPr bwMode="auto">
            <a:xfrm>
              <a:off x="1837" y="1661"/>
              <a:ext cx="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Rectangle 26"/>
            <p:cNvSpPr>
              <a:spLocks noChangeArrowheads="1"/>
            </p:cNvSpPr>
            <p:nvPr/>
          </p:nvSpPr>
          <p:spPr bwMode="auto">
            <a:xfrm>
              <a:off x="1829" y="1585"/>
              <a:ext cx="363" cy="33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zh-CN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华文中宋" pitchFamily="2" charset="-122"/>
                </a:rPr>
                <a:t>C</a:t>
              </a:r>
            </a:p>
          </p:txBody>
        </p:sp>
        <p:sp>
          <p:nvSpPr>
            <p:cNvPr id="56" name="Line 27"/>
            <p:cNvSpPr>
              <a:spLocks noChangeShapeType="1"/>
            </p:cNvSpPr>
            <p:nvPr/>
          </p:nvSpPr>
          <p:spPr bwMode="auto">
            <a:xfrm>
              <a:off x="1837" y="3113"/>
              <a:ext cx="0" cy="7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28"/>
            <p:cNvSpPr>
              <a:spLocks noChangeArrowheads="1"/>
            </p:cNvSpPr>
            <p:nvPr/>
          </p:nvSpPr>
          <p:spPr bwMode="auto">
            <a:xfrm>
              <a:off x="1837" y="3385"/>
              <a:ext cx="363" cy="33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lang="en-US" altLang="zh-CN" sz="1600" i="1" kern="0" dirty="0" smtClean="0">
                  <a:solidFill>
                    <a:sysClr val="windowText" lastClr="000000"/>
                  </a:solidFill>
                  <a:ea typeface="华文中宋" pitchFamily="2" charset="-122"/>
                </a:rPr>
                <a:t>D</a:t>
              </a:r>
              <a:endParaRPr kumimoji="0" lang="en-US" altLang="zh-CN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华文中宋" pitchFamily="2" charset="-122"/>
              </a:endParaRPr>
            </a:p>
          </p:txBody>
        </p:sp>
      </p:grpSp>
      <p:pic>
        <p:nvPicPr>
          <p:cNvPr id="61" name="Picture 6"/>
          <p:cNvPicPr>
            <a:picLocks noChangeAspect="1" noChangeArrowheads="1"/>
          </p:cNvPicPr>
          <p:nvPr/>
        </p:nvPicPr>
        <p:blipFill>
          <a:blip r:embed="rId2" cstate="print"/>
          <a:srcRect t="67543" r="8537"/>
          <a:stretch>
            <a:fillRect/>
          </a:stretch>
        </p:blipFill>
        <p:spPr bwMode="auto">
          <a:xfrm>
            <a:off x="208660" y="1124744"/>
            <a:ext cx="5083420" cy="255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33732"/>
            <a:ext cx="4033019" cy="293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268760"/>
            <a:ext cx="3732783" cy="467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50130" y="1394187"/>
            <a:ext cx="864235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6600FF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</a:rPr>
              <a:t>Start with the initial Hamiltonian 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altLang="zh-CN" sz="2000" dirty="0" smtClean="0">
                <a:latin typeface="Times New Roman" pitchFamily="18" charset="0"/>
              </a:rPr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6600FF"/>
              </a:buClr>
              <a:buFont typeface="Wingdings" pitchFamily="2" charset="2"/>
              <a:buChar char="Ø"/>
            </a:pPr>
            <a:endParaRPr lang="en-US" altLang="zh-CN" sz="2000" dirty="0" smtClean="0">
              <a:latin typeface="Times New Roman" pitchFamily="18" charset="0"/>
            </a:endParaRPr>
          </a:p>
          <a:p>
            <a:pPr marL="342900" indent="-342900">
              <a:spcBef>
                <a:spcPts val="1800"/>
              </a:spcBef>
              <a:spcAft>
                <a:spcPts val="600"/>
              </a:spcAft>
              <a:buClr>
                <a:srgbClr val="6600FF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</a:rPr>
              <a:t>Introduce a unitary transformation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6600FF"/>
              </a:buClr>
              <a:buFont typeface="Wingdings" pitchFamily="2" charset="2"/>
              <a:buChar char="Ø"/>
            </a:pPr>
            <a:endParaRPr lang="en-US" altLang="zh-CN" sz="2000" dirty="0" smtClean="0">
              <a:latin typeface="Times New Roman" pitchFamily="18" charset="0"/>
            </a:endParaRPr>
          </a:p>
          <a:p>
            <a:pPr marL="342900" indent="-342900">
              <a:spcBef>
                <a:spcPts val="1800"/>
              </a:spcBef>
              <a:spcAft>
                <a:spcPts val="600"/>
              </a:spcAft>
              <a:buClr>
                <a:srgbClr val="6600FF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</a:rPr>
              <a:t>The flow equation with the anti-</a:t>
            </a:r>
            <a:r>
              <a:rPr lang="en-US" altLang="zh-CN" sz="2000" dirty="0" err="1" smtClean="0">
                <a:latin typeface="Times New Roman" pitchFamily="18" charset="0"/>
              </a:rPr>
              <a:t>Hermitian</a:t>
            </a:r>
            <a:r>
              <a:rPr lang="en-US" altLang="zh-CN" sz="2000" dirty="0" smtClean="0">
                <a:latin typeface="Times New Roman" pitchFamily="18" charset="0"/>
              </a:rPr>
              <a:t> generator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6600FF"/>
              </a:buClr>
              <a:buFont typeface="Wingdings" pitchFamily="2" charset="2"/>
              <a:buChar char="Ø"/>
            </a:pPr>
            <a:endParaRPr lang="en-US" altLang="zh-CN" sz="2000" dirty="0" smtClean="0">
              <a:latin typeface="Times New Roman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6600FF"/>
              </a:buClr>
              <a:buFont typeface="Wingdings" pitchFamily="2" charset="2"/>
              <a:buChar char="Ø"/>
            </a:pPr>
            <a:endParaRPr lang="en-US" altLang="zh-CN" sz="2000" dirty="0" smtClean="0">
              <a:latin typeface="Times New Roman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6600FF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</a:rPr>
              <a:t>The off-diagonal part 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itchFamily="18" charset="0"/>
              </a:rPr>
              <a:t>o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itchFamily="18" charset="0"/>
              </a:rPr>
              <a:t>l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</a:rPr>
              <a:t>) = 0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</a:rPr>
              <a:t>as 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itchFamily="18" charset="0"/>
              </a:rPr>
              <a:t>l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</a:rPr>
              <a:t> → ∞</a:t>
            </a:r>
            <a:r>
              <a:rPr lang="en-US" altLang="zh-CN" sz="2000" dirty="0" smtClean="0">
                <a:latin typeface="Times New Roman" pitchFamily="18" charset="0"/>
              </a:rPr>
              <a:t>, the diagonal part in a series of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</a:rPr>
              <a:t>1/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itchFamily="18" charset="0"/>
              </a:rPr>
              <a:t>M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6600FF"/>
              </a:buClr>
              <a:buFont typeface="Wingdings" pitchFamily="2" charset="2"/>
              <a:buChar char="Ø"/>
            </a:pPr>
            <a:endParaRPr lang="en-US" altLang="zh-CN" sz="2000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6600FF"/>
              </a:buClr>
              <a:buFont typeface="Wingdings" pitchFamily="2" charset="2"/>
              <a:buChar char="Ø"/>
            </a:pPr>
            <a:endParaRPr lang="en-US" altLang="zh-CN" sz="2000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6600FF"/>
              </a:buClr>
              <a:buFont typeface="Wingdings" pitchFamily="2" charset="2"/>
              <a:buChar char="p"/>
            </a:pPr>
            <a:r>
              <a:rPr lang="en-US" altLang="zh-CN" sz="2000" dirty="0" smtClean="0">
                <a:latin typeface="Comic Sans MS" pitchFamily="66" charset="0"/>
              </a:rPr>
              <a:t>Higher orders of </a:t>
            </a:r>
            <a:r>
              <a:rPr lang="en-US" altLang="zh-CN" sz="2000" b="1" dirty="0" err="1" smtClean="0">
                <a:latin typeface="Comic Sans MS" pitchFamily="66" charset="0"/>
              </a:rPr>
              <a:t>Foldy-Wouthuysen</a:t>
            </a:r>
            <a:r>
              <a:rPr lang="en-US" altLang="zh-CN" sz="2000" dirty="0" smtClean="0">
                <a:latin typeface="Comic Sans MS" pitchFamily="66" charset="0"/>
              </a:rPr>
              <a:t> non-relativistic reduction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388" y="179388"/>
            <a:ext cx="8839200" cy="68580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Lucida Console" pitchFamily="49" charset="0"/>
              </a:rPr>
              <a:t>ii) PSS with SRG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24944"/>
            <a:ext cx="2676002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895" y="2996944"/>
            <a:ext cx="1381225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005144"/>
            <a:ext cx="2737143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005064"/>
            <a:ext cx="2335878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5373296"/>
            <a:ext cx="709395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1952872"/>
            <a:ext cx="4194644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08"/>
          <p:cNvSpPr>
            <a:spLocks noChangeArrowheads="1"/>
          </p:cNvSpPr>
          <p:nvPr/>
        </p:nvSpPr>
        <p:spPr bwMode="auto">
          <a:xfrm>
            <a:off x="5508104" y="1268760"/>
            <a:ext cx="3360620" cy="73866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Wegner, </a:t>
            </a:r>
            <a:r>
              <a:rPr kumimoji="1" lang="it-IT" altLang="zh-CN" sz="1400" i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Ann. Phys.</a:t>
            </a: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it-IT" altLang="zh-CN" sz="1400" b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506</a:t>
            </a: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77 (1994)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it-IT" altLang="zh-CN" sz="1400" i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Phys. Rep.</a:t>
            </a: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it-IT" altLang="zh-CN" sz="1400" b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348</a:t>
            </a: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77 (2001)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Bylev and Pirner, </a:t>
            </a:r>
            <a:r>
              <a:rPr kumimoji="1" lang="it-IT" altLang="zh-CN" sz="1400" i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PLB</a:t>
            </a: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it-IT" altLang="zh-CN" sz="1400" b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428</a:t>
            </a: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329 (1998)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980728"/>
            <a:ext cx="4817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0000FF"/>
                </a:solidFill>
                <a:latin typeface="Comic Sans MS" pitchFamily="66" charset="0"/>
              </a:rPr>
              <a:t>Similarity renormalization group (SRG)</a:t>
            </a:r>
            <a:endParaRPr lang="zh-CN" altLang="en-US" sz="20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50130" y="1052736"/>
            <a:ext cx="86423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6600FF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</a:rPr>
              <a:t>Dirac Hamiltonian 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altLang="zh-CN" sz="2000" dirty="0" smtClean="0">
                <a:latin typeface="Times New Roman" pitchFamily="18" charset="0"/>
              </a:rPr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6600FF"/>
              </a:buClr>
              <a:buFont typeface="Wingdings" pitchFamily="2" charset="2"/>
              <a:buChar char="Ø"/>
            </a:pPr>
            <a:endParaRPr lang="en-US" altLang="zh-CN" sz="2000" dirty="0" smtClean="0">
              <a:latin typeface="Times New Roman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6600FF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</a:rPr>
              <a:t>After SRG,</a:t>
            </a:r>
            <a:br>
              <a:rPr lang="en-US" altLang="zh-CN" sz="2000" dirty="0" smtClean="0">
                <a:latin typeface="Times New Roman" pitchFamily="18" charset="0"/>
              </a:rPr>
            </a:br>
            <a:r>
              <a:rPr lang="en-US" altLang="zh-CN" sz="2000" dirty="0" smtClean="0">
                <a:latin typeface="Times New Roman" pitchFamily="18" charset="0"/>
              </a:rPr>
              <a:t/>
            </a:r>
            <a:br>
              <a:rPr lang="en-US" altLang="zh-CN" sz="2000" dirty="0" smtClean="0">
                <a:latin typeface="Times New Roman" pitchFamily="18" charset="0"/>
              </a:rPr>
            </a:br>
            <a:r>
              <a:rPr lang="en-US" altLang="zh-CN" sz="2000" dirty="0" smtClean="0">
                <a:latin typeface="Times New Roman" pitchFamily="18" charset="0"/>
              </a:rPr>
              <a:t/>
            </a:r>
            <a:br>
              <a:rPr lang="en-US" altLang="zh-CN" sz="2000" dirty="0" smtClean="0">
                <a:latin typeface="Times New Roman" pitchFamily="18" charset="0"/>
              </a:rPr>
            </a:br>
            <a:r>
              <a:rPr lang="en-US" altLang="zh-CN" sz="2000" dirty="0" smtClean="0">
                <a:latin typeface="Times New Roman" pitchFamily="18" charset="0"/>
              </a:rPr>
              <a:t>with</a:t>
            </a:r>
            <a:endParaRPr lang="en-US" altLang="zh-CN" sz="20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388" y="179388"/>
            <a:ext cx="8839200" cy="68580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Lucida Console" pitchFamily="49" charset="0"/>
              </a:rPr>
              <a:t>SRG for Dirac Hamiltonian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20824"/>
            <a:ext cx="4194644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108422"/>
            <a:ext cx="3384377" cy="9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312927"/>
            <a:ext cx="5112568" cy="220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8"/>
          <p:cNvSpPr>
            <a:spLocks noChangeArrowheads="1"/>
          </p:cNvSpPr>
          <p:nvPr/>
        </p:nvSpPr>
        <p:spPr bwMode="auto">
          <a:xfrm>
            <a:off x="5508104" y="1196752"/>
            <a:ext cx="3360620" cy="73866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Guo, </a:t>
            </a:r>
            <a:r>
              <a:rPr kumimoji="1" lang="it-IT" altLang="zh-CN" sz="1400" i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PRC</a:t>
            </a: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kumimoji="1" lang="it-IT" altLang="zh-CN" sz="1400" b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85</a:t>
            </a: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021302(R) (2012)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Li, Chen, Guo, </a:t>
            </a:r>
            <a:r>
              <a:rPr kumimoji="1" lang="it-IT" altLang="zh-CN" sz="1400" i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PRC</a:t>
            </a: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it-IT" altLang="zh-CN" sz="1400" b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87</a:t>
            </a: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044311 (2013)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err="1" smtClean="0">
                <a:solidFill>
                  <a:srgbClr val="0000FF"/>
                </a:solidFill>
                <a:latin typeface="Comic Sans MS" pitchFamily="66" charset="0"/>
              </a:rPr>
              <a:t>Guo</a:t>
            </a:r>
            <a:r>
              <a:rPr lang="en-US" altLang="zh-CN" sz="1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altLang="zh-CN" sz="1400" i="1" dirty="0" smtClean="0">
                <a:solidFill>
                  <a:srgbClr val="0000FF"/>
                </a:solidFill>
                <a:latin typeface="Comic Sans MS" pitchFamily="66" charset="0"/>
              </a:rPr>
              <a:t>et al.</a:t>
            </a:r>
            <a:r>
              <a:rPr lang="en-US" altLang="zh-CN" sz="1400" dirty="0" smtClean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altLang="zh-CN" sz="1400" i="1" dirty="0" smtClean="0">
                <a:solidFill>
                  <a:srgbClr val="0000FF"/>
                </a:solidFill>
                <a:latin typeface="Comic Sans MS" pitchFamily="66" charset="0"/>
              </a:rPr>
              <a:t>PRL</a:t>
            </a:r>
            <a:r>
              <a:rPr lang="en-US" altLang="zh-CN" sz="1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altLang="zh-CN" sz="1400" b="1" dirty="0" smtClean="0">
                <a:solidFill>
                  <a:srgbClr val="0000FF"/>
                </a:solidFill>
                <a:latin typeface="Comic Sans MS" pitchFamily="66" charset="0"/>
              </a:rPr>
              <a:t>112</a:t>
            </a:r>
            <a:r>
              <a:rPr lang="en-US" altLang="zh-CN" sz="1400" dirty="0" smtClean="0">
                <a:solidFill>
                  <a:srgbClr val="0000FF"/>
                </a:solidFill>
                <a:latin typeface="Comic Sans MS" pitchFamily="66" charset="0"/>
              </a:rPr>
              <a:t>, 062502 (2014)</a:t>
            </a:r>
            <a:endParaRPr kumimoji="1" lang="it-IT" altLang="zh-CN" sz="1400" dirty="0" smtClean="0">
              <a:solidFill>
                <a:srgbClr val="0000FF"/>
              </a:solidFill>
              <a:latin typeface="Comic Sans MS" pitchFamily="66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50825" y="5805264"/>
            <a:ext cx="8642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rgbClr val="6600FF"/>
              </a:buClr>
              <a:buFont typeface="Wingdings" pitchFamily="2" charset="2"/>
              <a:buChar char="p"/>
            </a:pPr>
            <a:r>
              <a:rPr lang="en-US" altLang="zh-CN" sz="2000" dirty="0" smtClean="0">
                <a:latin typeface="Comic Sans MS" pitchFamily="66" charset="0"/>
              </a:rPr>
              <a:t>Every operator is </a:t>
            </a:r>
            <a:r>
              <a:rPr lang="en-US" altLang="zh-CN" sz="2000" dirty="0" err="1" smtClean="0">
                <a:solidFill>
                  <a:srgbClr val="FF0000"/>
                </a:solidFill>
                <a:latin typeface="Comic Sans MS" pitchFamily="66" charset="0"/>
              </a:rPr>
              <a:t>Hermitian</a:t>
            </a:r>
            <a:r>
              <a:rPr lang="en-US" altLang="zh-CN" sz="2000" dirty="0" smtClean="0">
                <a:latin typeface="Comic Sans MS" pitchFamily="66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lab\My talks\2014-10 PSS overview\figs\SUS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4576" y="1488534"/>
            <a:ext cx="4139952" cy="2034040"/>
          </a:xfrm>
          <a:prstGeom prst="rect">
            <a:avLst/>
          </a:prstGeom>
          <a:noFill/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50130" y="1440646"/>
            <a:ext cx="864235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6600FF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</a:rPr>
              <a:t>Hamiltonian and its </a:t>
            </a:r>
            <a:r>
              <a:rPr lang="en-US" altLang="zh-CN" sz="2000" dirty="0" err="1" smtClean="0">
                <a:latin typeface="Times New Roman" pitchFamily="18" charset="0"/>
              </a:rPr>
              <a:t>supersymmetric</a:t>
            </a:r>
            <a:r>
              <a:rPr lang="en-US" altLang="zh-CN" sz="2000" dirty="0" smtClean="0">
                <a:latin typeface="Times New Roman" pitchFamily="18" charset="0"/>
              </a:rPr>
              <a:t> partner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6600FF"/>
              </a:buClr>
              <a:buFont typeface="Wingdings" pitchFamily="2" charset="2"/>
              <a:buChar char="Ø"/>
            </a:pPr>
            <a:endParaRPr lang="en-US" altLang="zh-CN" sz="2000" dirty="0" smtClean="0">
              <a:latin typeface="Times New Roman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6600FF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</a:rPr>
              <a:t>Their spectra and wave functions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6600FF"/>
              </a:buClr>
              <a:buFont typeface="Wingdings" pitchFamily="2" charset="2"/>
              <a:buChar char="Ø"/>
            </a:pPr>
            <a:endParaRPr lang="en-US" altLang="zh-CN" sz="20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6600FF"/>
              </a:buClr>
              <a:buFont typeface="Wingdings" pitchFamily="2" charset="2"/>
              <a:buChar char="Ø"/>
            </a:pPr>
            <a:endParaRPr lang="en-US" altLang="zh-CN" sz="20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6600FF"/>
              </a:buClr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</a:rPr>
              <a:t>Spin</a:t>
            </a:r>
            <a:r>
              <a:rPr lang="en-US" altLang="zh-CN" sz="2000" b="1" dirty="0" smtClean="0">
                <a:latin typeface="Times New Roman" pitchFamily="18" charset="0"/>
              </a:rPr>
              <a:t> and </a:t>
            </a:r>
            <a:r>
              <a:rPr lang="en-US" altLang="zh-CN" sz="2000" b="1" dirty="0" err="1" smtClean="0">
                <a:solidFill>
                  <a:srgbClr val="008000"/>
                </a:solidFill>
                <a:latin typeface="Times New Roman" pitchFamily="18" charset="0"/>
              </a:rPr>
              <a:t>Pseudospin</a:t>
            </a:r>
            <a:r>
              <a:rPr lang="en-US" altLang="zh-CN" sz="2000" b="1" dirty="0" smtClean="0">
                <a:latin typeface="Times New Roman" pitchFamily="18" charset="0"/>
              </a:rPr>
              <a:t> symmetric terms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388" y="179388"/>
            <a:ext cx="8839200" cy="68580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Lucida Console" pitchFamily="49" charset="0"/>
              </a:rPr>
              <a:t>iii) PSS with SRG, SUSY, &amp; perturbation</a:t>
            </a:r>
          </a:p>
        </p:txBody>
      </p:sp>
      <p:sp>
        <p:nvSpPr>
          <p:cNvPr id="13" name="Rectangle 108"/>
          <p:cNvSpPr>
            <a:spLocks noChangeArrowheads="1"/>
          </p:cNvSpPr>
          <p:nvPr/>
        </p:nvSpPr>
        <p:spPr bwMode="auto">
          <a:xfrm>
            <a:off x="4644008" y="6002124"/>
            <a:ext cx="4248472" cy="52322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Typel, </a:t>
            </a:r>
            <a:r>
              <a:rPr kumimoji="1" lang="it-IT" altLang="zh-CN" sz="1400" i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NPA</a:t>
            </a: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it-IT" altLang="zh-CN" sz="1400" b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806</a:t>
            </a: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156 (2008)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HZL, Shen, Zhao, Meng, </a:t>
            </a:r>
            <a:r>
              <a:rPr kumimoji="1" lang="it-IT" altLang="zh-CN" sz="1400" i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PRC</a:t>
            </a: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it-IT" altLang="zh-CN" sz="1400" b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87</a:t>
            </a: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014334 (2013)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980728"/>
            <a:ext cx="5468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 smtClean="0">
                <a:solidFill>
                  <a:srgbClr val="0000FF"/>
                </a:solidFill>
                <a:latin typeface="Comic Sans MS" pitchFamily="66" charset="0"/>
              </a:rPr>
              <a:t>Supersymmetric</a:t>
            </a:r>
            <a:r>
              <a:rPr lang="en-US" altLang="zh-CN" sz="2000" dirty="0" smtClean="0">
                <a:solidFill>
                  <a:srgbClr val="0000FF"/>
                </a:solidFill>
                <a:latin typeface="Comic Sans MS" pitchFamily="66" charset="0"/>
              </a:rPr>
              <a:t> (SUSY) quantum mechanics</a:t>
            </a:r>
            <a:endParaRPr lang="zh-CN" altLang="en-US" sz="2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850" y="1916832"/>
            <a:ext cx="4202182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853008"/>
            <a:ext cx="4789408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365264"/>
            <a:ext cx="6786352" cy="151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椭圆 13"/>
          <p:cNvSpPr/>
          <p:nvPr/>
        </p:nvSpPr>
        <p:spPr>
          <a:xfrm>
            <a:off x="4067944" y="4293096"/>
            <a:ext cx="1440160" cy="792088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995936" y="5085184"/>
            <a:ext cx="1440160" cy="792088"/>
          </a:xfrm>
          <a:prstGeom prst="ellipse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50130" y="1228690"/>
            <a:ext cx="8642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6600FF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</a:rPr>
              <a:t>Single-particle wave functions in 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altLang="zh-CN" sz="20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altLang="zh-CN" sz="2000" dirty="0" smtClean="0">
                <a:latin typeface="Times New Roman" pitchFamily="18" charset="0"/>
              </a:rPr>
              <a:t> and its SUSY partner 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altLang="zh-CN" sz="20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0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388" y="179388"/>
            <a:ext cx="8839200" cy="68580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Lucida Console" pitchFamily="49" charset="0"/>
              </a:rPr>
              <a:t>Single-particle wave functions</a:t>
            </a:r>
          </a:p>
        </p:txBody>
      </p:sp>
      <p:sp>
        <p:nvSpPr>
          <p:cNvPr id="13" name="Rectangle 108"/>
          <p:cNvSpPr>
            <a:spLocks noChangeArrowheads="1"/>
          </p:cNvSpPr>
          <p:nvPr/>
        </p:nvSpPr>
        <p:spPr bwMode="auto">
          <a:xfrm>
            <a:off x="4644008" y="6237312"/>
            <a:ext cx="4248472" cy="30777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HZL, Shen, Zhao, Meng, </a:t>
            </a:r>
            <a:r>
              <a:rPr kumimoji="1" lang="it-IT" altLang="zh-CN" sz="1400" i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PRC</a:t>
            </a: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it-IT" altLang="zh-CN" sz="1400" b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87</a:t>
            </a: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014334 (2013)</a:t>
            </a:r>
          </a:p>
        </p:txBody>
      </p:sp>
      <p:pic>
        <p:nvPicPr>
          <p:cNvPr id="3" name="Picture 2" descr="E:\lab\My talks\2014-10 PSS overview\figs\Fig132w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7" y="1844824"/>
            <a:ext cx="4531083" cy="3240000"/>
          </a:xfrm>
          <a:prstGeom prst="rect">
            <a:avLst/>
          </a:prstGeom>
          <a:noFill/>
        </p:spPr>
      </p:pic>
      <p:pic>
        <p:nvPicPr>
          <p:cNvPr id="4" name="Picture 3" descr="E:\lab\My talks\2014-10 PSS overview\figs\Fig132w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7421" y="1844824"/>
            <a:ext cx="4531083" cy="3240000"/>
          </a:xfrm>
          <a:prstGeom prst="rect">
            <a:avLst/>
          </a:prstGeom>
          <a:noFill/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50825" y="5085184"/>
            <a:ext cx="864235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rgbClr val="6600FF"/>
              </a:buClr>
              <a:buFont typeface="Wingdings" pitchFamily="2" charset="2"/>
              <a:buChar char="p"/>
            </a:pPr>
            <a:r>
              <a:rPr lang="en-US" altLang="zh-CN" sz="2000" dirty="0" smtClean="0">
                <a:latin typeface="Comic Sans MS" pitchFamily="66" charset="0"/>
              </a:rPr>
              <a:t>Single-particle wave functions of </a:t>
            </a:r>
            <a:r>
              <a:rPr lang="en-US" altLang="zh-CN" sz="2000" dirty="0" err="1" smtClean="0">
                <a:latin typeface="Comic Sans MS" pitchFamily="66" charset="0"/>
              </a:rPr>
              <a:t>pseudospin</a:t>
            </a:r>
            <a:r>
              <a:rPr lang="en-US" altLang="zh-CN" sz="2000" dirty="0" smtClean="0">
                <a:latin typeface="Comic Sans MS" pitchFamily="66" charset="0"/>
              </a:rPr>
              <a:t> doublets are very different in original Hamiltonian.</a:t>
            </a:r>
          </a:p>
          <a:p>
            <a:pPr marL="342900" indent="-342900" algn="just">
              <a:spcBef>
                <a:spcPts val="600"/>
              </a:spcBef>
              <a:buClr>
                <a:srgbClr val="6600FF"/>
              </a:buClr>
              <a:buFont typeface="Wingdings" pitchFamily="2" charset="2"/>
              <a:buChar char="p"/>
            </a:pPr>
            <a:r>
              <a:rPr lang="en-US" altLang="zh-CN" sz="2000" dirty="0" smtClean="0">
                <a:latin typeface="Comic Sans MS" pitchFamily="66" charset="0"/>
              </a:rPr>
              <a:t>But they are almost identical in SUSY partner Hamiltonian.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388" y="179388"/>
            <a:ext cx="8839200" cy="68580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800" dirty="0" err="1" smtClean="0">
                <a:solidFill>
                  <a:schemeClr val="bg1"/>
                </a:solidFill>
                <a:latin typeface="Lucida Console" pitchFamily="49" charset="0"/>
              </a:rPr>
              <a:t>Pseudospin</a:t>
            </a:r>
            <a:r>
              <a:rPr lang="en-US" altLang="zh-CN" sz="2800" dirty="0" smtClean="0">
                <a:solidFill>
                  <a:schemeClr val="bg1"/>
                </a:solidFill>
                <a:latin typeface="Lucida Console" pitchFamily="49" charset="0"/>
              </a:rPr>
              <a:t>-orbit potential and splitting</a:t>
            </a:r>
          </a:p>
        </p:txBody>
      </p:sp>
      <p:pic>
        <p:nvPicPr>
          <p:cNvPr id="3074" name="Picture 2" descr="E:\lab\My talks\2014-10 PSS overview\figs\VP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479" y="1485144"/>
            <a:ext cx="4356556" cy="3240000"/>
          </a:xfrm>
          <a:prstGeom prst="rect">
            <a:avLst/>
          </a:prstGeom>
          <a:noFill/>
        </p:spPr>
      </p:pic>
      <p:pic>
        <p:nvPicPr>
          <p:cNvPr id="3075" name="Picture 3" descr="E:\lab\My talks\2014-10 PSS overview\figs\EP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3983" y="1485144"/>
            <a:ext cx="4312513" cy="3240000"/>
          </a:xfrm>
          <a:prstGeom prst="rect">
            <a:avLst/>
          </a:prstGeom>
          <a:noFill/>
        </p:spPr>
      </p:pic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250130" y="1012666"/>
            <a:ext cx="8642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6600FF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</a:rPr>
              <a:t>Dirac to Schrödinger equations by SRG (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</a:rPr>
              <a:t>1/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en-US" altLang="zh-CN" sz="2000" dirty="0" smtClean="0">
                <a:latin typeface="Times New Roman" pitchFamily="18" charset="0"/>
              </a:rPr>
              <a:t> order + spin-orbit at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</a:rPr>
              <a:t>1/M</a:t>
            </a:r>
            <a:r>
              <a:rPr lang="en-US" altLang="zh-CN" sz="2000" b="1" baseline="30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000" dirty="0" smtClean="0">
                <a:latin typeface="Times New Roman" pitchFamily="18" charset="0"/>
              </a:rPr>
              <a:t> order) </a:t>
            </a:r>
            <a:endParaRPr lang="en-US" altLang="zh-CN" sz="2000" b="1" dirty="0" smtClean="0">
              <a:latin typeface="Times New Roman" pitchFamily="18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250825" y="4797152"/>
            <a:ext cx="8642350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rgbClr val="6600FF"/>
              </a:buClr>
              <a:buFont typeface="Wingdings" pitchFamily="2" charset="2"/>
              <a:buChar char="p"/>
            </a:pPr>
            <a:r>
              <a:rPr lang="en-US" altLang="zh-CN" sz="2000" dirty="0" smtClean="0">
                <a:latin typeface="Comic Sans MS" pitchFamily="66" charset="0"/>
              </a:rPr>
              <a:t>The origin of PSS deeply hidden in </a:t>
            </a:r>
            <a:r>
              <a:rPr lang="en-US" altLang="zh-CN" sz="2000" b="1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en-US" altLang="zh-CN" sz="20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altLang="zh-CN" sz="2000" dirty="0" smtClean="0">
                <a:latin typeface="Comic Sans MS" pitchFamily="66" charset="0"/>
              </a:rPr>
              <a:t> can be traced in its SUSY partner Hamiltonian </a:t>
            </a:r>
            <a:r>
              <a:rPr lang="en-US" altLang="zh-CN" sz="2000" b="1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en-US" altLang="zh-CN" sz="20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altLang="zh-CN" sz="2000" dirty="0" smtClean="0">
                <a:latin typeface="Comic Sans MS" pitchFamily="66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buClr>
                <a:srgbClr val="6600FF"/>
              </a:buClr>
              <a:buFont typeface="Wingdings" pitchFamily="2" charset="2"/>
              <a:buChar char="p"/>
            </a:pPr>
            <a:r>
              <a:rPr lang="el-GR" altLang="zh-CN" sz="2000" b="1" dirty="0" smtClean="0">
                <a:solidFill>
                  <a:srgbClr val="FF0000"/>
                </a:solidFill>
                <a:latin typeface="Comic Sans MS" pitchFamily="66" charset="0"/>
              </a:rPr>
              <a:t>Δ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altLang="zh-CN" sz="20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PSO</a:t>
            </a:r>
            <a:r>
              <a:rPr lang="en-US" altLang="zh-CN" sz="2000" dirty="0" smtClean="0">
                <a:latin typeface="Comic Sans MS" pitchFamily="66" charset="0"/>
              </a:rPr>
              <a:t> become smaller with increasing </a:t>
            </a:r>
            <a:r>
              <a:rPr lang="en-US" altLang="zh-CN" sz="2000" b="1" i="1" dirty="0" err="1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altLang="zh-CN" sz="2000" b="1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av</a:t>
            </a:r>
            <a:r>
              <a:rPr lang="en-US" altLang="zh-CN" sz="2000" dirty="0" smtClean="0">
                <a:latin typeface="Comic Sans MS" pitchFamily="66" charset="0"/>
              </a:rPr>
              <a:t> can be interpreted in an explicit and quantitative way.</a:t>
            </a:r>
          </a:p>
        </p:txBody>
      </p:sp>
      <p:sp>
        <p:nvSpPr>
          <p:cNvPr id="30" name="Rectangle 108"/>
          <p:cNvSpPr>
            <a:spLocks noChangeArrowheads="1"/>
          </p:cNvSpPr>
          <p:nvPr/>
        </p:nvSpPr>
        <p:spPr bwMode="auto">
          <a:xfrm>
            <a:off x="179512" y="6309320"/>
            <a:ext cx="8712968" cy="30777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HZL, Shen, Zhao, Meng, </a:t>
            </a:r>
            <a:r>
              <a:rPr kumimoji="1" lang="it-IT" altLang="zh-CN" sz="1400" i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PRC</a:t>
            </a: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it-IT" altLang="zh-CN" sz="1400" b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87</a:t>
            </a: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014334 (2013); Shen, HZL, Zhao, Zhang, Meng, </a:t>
            </a:r>
            <a:r>
              <a:rPr kumimoji="1" lang="it-IT" altLang="zh-CN" sz="1400" i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PRC</a:t>
            </a: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it-IT" altLang="zh-CN" sz="1400" b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88</a:t>
            </a: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024311 (2013)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864096"/>
            <a:ext cx="8642350" cy="59939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Introduction</a:t>
            </a:r>
          </a:p>
          <a:p>
            <a:pPr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General Features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Dirac and Schrödinger-like equations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Analytical solutions at PSS limit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PSS breaking in realistic nuclei</a:t>
            </a:r>
          </a:p>
          <a:p>
            <a:pPr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PSS and SS in Various Systems and Potentials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From stable nuclei to exotic nuclei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From non-confining potentials to confining potentials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From local potentials to non-local potentials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From central potentials to tensor potentials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From bound states to resonant states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From nucleon spectra to anti-nucleon spectra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From nucleon spectra to </a:t>
            </a:r>
            <a:r>
              <a:rPr lang="en-US" altLang="zh-CN" sz="1800" dirty="0" err="1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hyperon</a:t>
            </a: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 spectra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From spherical nuclei to deformed nuclei</a:t>
            </a:r>
          </a:p>
          <a:p>
            <a:pPr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Open Issues on PSS and SS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err="1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Perturbative</a:t>
            </a: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 or not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Intruder states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SUSY and SRG</a:t>
            </a:r>
          </a:p>
          <a:p>
            <a:pPr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sz="2000" b="1" dirty="0" smtClean="0">
                <a:latin typeface="Times New Roman" pitchFamily="18" charset="0"/>
              </a:rPr>
              <a:t>Summary and Perspectives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388" y="179388"/>
            <a:ext cx="8839200" cy="68580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Lucida Console" pitchFamily="49" charset="0"/>
              </a:rPr>
              <a:t>Contents</a:t>
            </a:r>
            <a:endParaRPr lang="en-US" altLang="zh-CN" sz="2800" dirty="0">
              <a:solidFill>
                <a:schemeClr val="bg1"/>
              </a:solidFill>
              <a:latin typeface="Lucida Console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179388" y="179388"/>
            <a:ext cx="8839200" cy="68580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Lucida Console" pitchFamily="49" charset="0"/>
              </a:rPr>
              <a:t>Summary and Perspectives</a:t>
            </a:r>
            <a:endParaRPr lang="en-US" altLang="zh-CN" sz="3200" dirty="0">
              <a:solidFill>
                <a:schemeClr val="bg1"/>
              </a:solidFill>
              <a:latin typeface="Lucida Console" pitchFamily="49" charset="0"/>
            </a:endParaRP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250825" y="1052737"/>
            <a:ext cx="8642350" cy="573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000" indent="-342000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2000" dirty="0" smtClean="0">
                <a:solidFill>
                  <a:srgbClr val="0000FF"/>
                </a:solidFill>
                <a:latin typeface="Comic Sans MS" pitchFamily="66" charset="0"/>
              </a:rPr>
              <a:t>During the past 10+ years, there is </a:t>
            </a:r>
            <a:r>
              <a:rPr lang="en-US" altLang="zh-CN" sz="20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various</a:t>
            </a:r>
            <a:r>
              <a:rPr lang="en-US" altLang="zh-CN" sz="2000" dirty="0" smtClean="0">
                <a:solidFill>
                  <a:srgbClr val="0000FF"/>
                </a:solidFill>
                <a:latin typeface="Comic Sans MS" pitchFamily="66" charset="0"/>
              </a:rPr>
              <a:t> progress on the study of </a:t>
            </a:r>
            <a:r>
              <a:rPr lang="en-US" altLang="zh-CN" sz="20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PSS</a:t>
            </a:r>
            <a:r>
              <a:rPr lang="en-US" altLang="zh-CN" sz="20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and </a:t>
            </a:r>
            <a:r>
              <a:rPr lang="en-US" altLang="zh-CN" sz="20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SS</a:t>
            </a:r>
            <a:r>
              <a:rPr lang="en-US" altLang="zh-CN" sz="20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in different systems and potentials, e.g.,</a:t>
            </a:r>
          </a:p>
          <a:p>
            <a:pPr lvl="2" indent="-457200">
              <a:lnSpc>
                <a:spcPct val="125000"/>
              </a:lnSpc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</a:rPr>
              <a:t>From stable to exotic nuclei</a:t>
            </a:r>
          </a:p>
          <a:p>
            <a:pPr lvl="2" indent="-457200">
              <a:lnSpc>
                <a:spcPct val="125000"/>
              </a:lnSpc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</a:rPr>
              <a:t>From non-confining to confining potentials</a:t>
            </a:r>
          </a:p>
          <a:p>
            <a:pPr lvl="2" indent="-457200">
              <a:lnSpc>
                <a:spcPct val="125000"/>
              </a:lnSpc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</a:rPr>
              <a:t>From local to non-local potentials</a:t>
            </a:r>
          </a:p>
          <a:p>
            <a:pPr lvl="2" indent="-457200">
              <a:lnSpc>
                <a:spcPct val="125000"/>
              </a:lnSpc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</a:rPr>
              <a:t>From central to tensor potentials</a:t>
            </a:r>
          </a:p>
          <a:p>
            <a:pPr lvl="2" indent="-457200">
              <a:lnSpc>
                <a:spcPct val="125000"/>
              </a:lnSpc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</a:rPr>
              <a:t>From bound to resonant states</a:t>
            </a:r>
          </a:p>
          <a:p>
            <a:pPr lvl="2" indent="-457200">
              <a:lnSpc>
                <a:spcPct val="125000"/>
              </a:lnSpc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</a:rPr>
              <a:t>From nucleon to anti-nucleon spectra</a:t>
            </a:r>
          </a:p>
          <a:p>
            <a:pPr lvl="2" indent="-457200">
              <a:lnSpc>
                <a:spcPct val="125000"/>
              </a:lnSpc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</a:rPr>
              <a:t>From nucleon to </a:t>
            </a:r>
            <a:r>
              <a:rPr lang="en-US" altLang="zh-CN" dirty="0" err="1" smtClean="0">
                <a:latin typeface="Times New Roman" pitchFamily="18" charset="0"/>
              </a:rPr>
              <a:t>hyperon</a:t>
            </a:r>
            <a:r>
              <a:rPr lang="en-US" altLang="zh-CN" dirty="0" smtClean="0">
                <a:latin typeface="Times New Roman" pitchFamily="18" charset="0"/>
              </a:rPr>
              <a:t> spectra</a:t>
            </a:r>
          </a:p>
          <a:p>
            <a:pPr lvl="2" indent="-457200">
              <a:lnSpc>
                <a:spcPct val="125000"/>
              </a:lnSpc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</a:rPr>
              <a:t>From spherical to deformed nuclei</a:t>
            </a:r>
          </a:p>
          <a:p>
            <a:pPr lvl="2" indent="-457200">
              <a:lnSpc>
                <a:spcPct val="125000"/>
              </a:lnSpc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</a:rPr>
              <a:t>......</a:t>
            </a:r>
          </a:p>
          <a:p>
            <a:pPr marL="342000" indent="-342000">
              <a:lnSpc>
                <a:spcPct val="125000"/>
              </a:lnSpc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2000" dirty="0" smtClean="0">
                <a:solidFill>
                  <a:srgbClr val="FF0000"/>
                </a:solidFill>
                <a:latin typeface="Comic Sans MS" pitchFamily="66" charset="0"/>
              </a:rPr>
              <a:t>Open issues</a:t>
            </a:r>
          </a:p>
          <a:p>
            <a:pPr lvl="2" indent="-457200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</a:rPr>
              <a:t>PSS is </a:t>
            </a:r>
            <a:r>
              <a:rPr lang="en-US" altLang="zh-CN" dirty="0" err="1" smtClean="0">
                <a:latin typeface="Times New Roman" pitchFamily="18" charset="0"/>
              </a:rPr>
              <a:t>perturbative</a:t>
            </a:r>
            <a:r>
              <a:rPr lang="en-US" altLang="zh-CN" dirty="0" smtClean="0">
                <a:latin typeface="Times New Roman" pitchFamily="18" charset="0"/>
              </a:rPr>
              <a:t> or not?</a:t>
            </a:r>
          </a:p>
          <a:p>
            <a:pPr lvl="2" indent="-457200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</a:rPr>
              <a:t>The puzzle of intruder states</a:t>
            </a:r>
          </a:p>
          <a:p>
            <a:pPr lvl="2" indent="-457200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</a:rPr>
              <a:t>PSS with SRG, SUSY, perturbation theory, …… 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292080" y="4365104"/>
            <a:ext cx="3600400" cy="1569660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altLang="zh-CN" sz="24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Various and concrete experimental evidences for PSS are highly desired! </a:t>
            </a:r>
            <a:endParaRPr lang="en-US" altLang="zh-CN" sz="2400" baseline="-25000" dirty="0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292080" y="2996952"/>
            <a:ext cx="3600400" cy="1015663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altLang="zh-CN" sz="20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SUSY quantum mechanics might help to understand some new physics.</a:t>
            </a:r>
            <a:endParaRPr lang="en-US" altLang="zh-CN" sz="2000" baseline="-25000" dirty="0" smtClean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4958" y="1268264"/>
            <a:ext cx="4681538" cy="3744912"/>
          </a:xfrm>
        </p:spPr>
        <p:txBody>
          <a:bodyPr/>
          <a:lstStyle/>
          <a:p>
            <a:pPr marL="457200" indent="-457200" eaLnBrk="1" hangingPunct="1"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sz="2000" dirty="0" smtClean="0"/>
              <a:t>Large spin-orbit splitting</a:t>
            </a:r>
          </a:p>
          <a:p>
            <a:pPr marL="457200" indent="-457200" eaLnBrk="1" hangingPunct="1">
              <a:buClr>
                <a:srgbClr val="7030A0"/>
              </a:buClr>
              <a:buFont typeface="Wingdings" pitchFamily="2" charset="2"/>
              <a:buChar char="Ø"/>
            </a:pPr>
            <a:endParaRPr lang="en-US" altLang="zh-CN" sz="2000" dirty="0" smtClean="0"/>
          </a:p>
          <a:p>
            <a:pPr marL="457200" indent="-457200" eaLnBrk="1" hangingPunct="1"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sz="2000" dirty="0" smtClean="0"/>
              <a:t>Near degeneracy of some doublets</a:t>
            </a:r>
          </a:p>
          <a:p>
            <a:pPr marL="457200" indent="-457200" eaLnBrk="1" hangingPunct="1">
              <a:buClr>
                <a:srgbClr val="7030A0"/>
              </a:buClr>
              <a:buFont typeface="Wingdings" pitchFamily="2" charset="2"/>
              <a:buChar char="Ø"/>
            </a:pPr>
            <a:endParaRPr lang="en-US" altLang="zh-CN" sz="2000" dirty="0" smtClean="0"/>
          </a:p>
          <a:p>
            <a:pPr marL="457200" indent="-457200" eaLnBrk="1" hangingPunct="1"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sz="2000" dirty="0" smtClean="0"/>
              <a:t>Pseudo-orbit angular momentum</a:t>
            </a:r>
          </a:p>
          <a:p>
            <a:pPr marL="457200" indent="-457200" eaLnBrk="1" hangingPunct="1">
              <a:buClr>
                <a:srgbClr val="7030A0"/>
              </a:buClr>
              <a:buFont typeface="Wingdings" pitchFamily="2" charset="2"/>
              <a:buChar char="Ø"/>
            </a:pPr>
            <a:endParaRPr lang="en-US" altLang="zh-CN" sz="2000" dirty="0" smtClean="0"/>
          </a:p>
          <a:p>
            <a:pPr marL="457200" indent="-457200" eaLnBrk="1" hangingPunct="1"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sz="2000" dirty="0" smtClean="0"/>
              <a:t>Accidental or of symmetry, i.e., </a:t>
            </a:r>
            <a:r>
              <a:rPr lang="en-US" altLang="zh-CN" sz="2000" dirty="0" err="1" smtClean="0"/>
              <a:t>pseudospin</a:t>
            </a:r>
            <a:r>
              <a:rPr lang="en-US" altLang="zh-CN" sz="2000" dirty="0" smtClean="0"/>
              <a:t> symmetry (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PSS</a:t>
            </a:r>
            <a:r>
              <a:rPr lang="en-US" altLang="zh-CN" sz="2000" dirty="0" smtClean="0"/>
              <a:t>)?</a:t>
            </a:r>
          </a:p>
        </p:txBody>
      </p:sp>
      <p:grpSp>
        <p:nvGrpSpPr>
          <p:cNvPr id="2" name="组合 119"/>
          <p:cNvGrpSpPr/>
          <p:nvPr/>
        </p:nvGrpSpPr>
        <p:grpSpPr>
          <a:xfrm>
            <a:off x="323528" y="1052736"/>
            <a:ext cx="3995984" cy="5256584"/>
            <a:chOff x="107950" y="765175"/>
            <a:chExt cx="4191000" cy="5730875"/>
          </a:xfrm>
        </p:grpSpPr>
        <p:sp>
          <p:nvSpPr>
            <p:cNvPr id="8196" name="AutoShape 5"/>
            <p:cNvSpPr>
              <a:spLocks noChangeArrowheads="1"/>
            </p:cNvSpPr>
            <p:nvPr/>
          </p:nvSpPr>
          <p:spPr bwMode="auto">
            <a:xfrm>
              <a:off x="2241550" y="3197225"/>
              <a:ext cx="685800" cy="457200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2000" smtClean="0">
                  <a:solidFill>
                    <a:srgbClr val="FFFFFF"/>
                  </a:solidFill>
                  <a:ea typeface="宋体" pitchFamily="2" charset="-122"/>
                </a:rPr>
                <a:t>82</a:t>
              </a:r>
            </a:p>
          </p:txBody>
        </p:sp>
        <p:sp>
          <p:nvSpPr>
            <p:cNvPr id="8197" name="AutoShape 6"/>
            <p:cNvSpPr>
              <a:spLocks noChangeArrowheads="1"/>
            </p:cNvSpPr>
            <p:nvPr/>
          </p:nvSpPr>
          <p:spPr bwMode="auto">
            <a:xfrm>
              <a:off x="2241550" y="4041775"/>
              <a:ext cx="685800" cy="360363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2000" dirty="0" smtClean="0">
                  <a:solidFill>
                    <a:srgbClr val="FFFFFF"/>
                  </a:solidFill>
                  <a:ea typeface="宋体" pitchFamily="2" charset="-122"/>
                </a:rPr>
                <a:t>50</a:t>
              </a:r>
            </a:p>
          </p:txBody>
        </p:sp>
        <p:sp>
          <p:nvSpPr>
            <p:cNvPr id="8198" name="AutoShape 7"/>
            <p:cNvSpPr>
              <a:spLocks noChangeArrowheads="1"/>
            </p:cNvSpPr>
            <p:nvPr/>
          </p:nvSpPr>
          <p:spPr bwMode="auto">
            <a:xfrm>
              <a:off x="2241550" y="4651375"/>
              <a:ext cx="685800" cy="304800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chemeClr val="hlink"/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2000" smtClean="0">
                  <a:solidFill>
                    <a:srgbClr val="FFFFFF"/>
                  </a:solidFill>
                  <a:ea typeface="宋体" pitchFamily="2" charset="-122"/>
                </a:rPr>
                <a:t>28</a:t>
              </a:r>
            </a:p>
          </p:txBody>
        </p:sp>
        <p:sp>
          <p:nvSpPr>
            <p:cNvPr id="8199" name="AutoShape 8"/>
            <p:cNvSpPr>
              <a:spLocks noChangeArrowheads="1"/>
            </p:cNvSpPr>
            <p:nvPr/>
          </p:nvSpPr>
          <p:spPr bwMode="auto">
            <a:xfrm>
              <a:off x="2241550" y="4956175"/>
              <a:ext cx="685800" cy="381000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chemeClr val="hlink"/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2000" smtClean="0">
                  <a:solidFill>
                    <a:srgbClr val="FFFFFF"/>
                  </a:solidFill>
                  <a:ea typeface="宋体" pitchFamily="2" charset="-122"/>
                </a:rPr>
                <a:t>20</a:t>
              </a:r>
            </a:p>
          </p:txBody>
        </p:sp>
        <p:sp>
          <p:nvSpPr>
            <p:cNvPr id="8200" name="AutoShape 9"/>
            <p:cNvSpPr>
              <a:spLocks noChangeArrowheads="1"/>
            </p:cNvSpPr>
            <p:nvPr/>
          </p:nvSpPr>
          <p:spPr bwMode="auto">
            <a:xfrm>
              <a:off x="2241550" y="5589588"/>
              <a:ext cx="685800" cy="304800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chemeClr val="hlink"/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2000" smtClean="0">
                  <a:solidFill>
                    <a:srgbClr val="FFFFFF"/>
                  </a:solidFill>
                  <a:ea typeface="宋体" pitchFamily="2" charset="-122"/>
                </a:rPr>
                <a:t>8</a:t>
              </a:r>
            </a:p>
          </p:txBody>
        </p:sp>
        <p:sp>
          <p:nvSpPr>
            <p:cNvPr id="8201" name="AutoShape 10"/>
            <p:cNvSpPr>
              <a:spLocks noChangeArrowheads="1"/>
            </p:cNvSpPr>
            <p:nvPr/>
          </p:nvSpPr>
          <p:spPr bwMode="auto">
            <a:xfrm rot="5400000">
              <a:off x="2279650" y="650875"/>
              <a:ext cx="609600" cy="8382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dirty="0" smtClean="0">
                  <a:solidFill>
                    <a:srgbClr val="FFFFFF"/>
                  </a:solidFill>
                  <a:ea typeface="宋体" pitchFamily="2" charset="-122"/>
                </a:rPr>
                <a:t>184</a:t>
              </a:r>
            </a:p>
          </p:txBody>
        </p:sp>
        <p:sp>
          <p:nvSpPr>
            <p:cNvPr id="8202" name="AutoShape 11"/>
            <p:cNvSpPr>
              <a:spLocks noChangeArrowheads="1"/>
            </p:cNvSpPr>
            <p:nvPr/>
          </p:nvSpPr>
          <p:spPr bwMode="auto">
            <a:xfrm>
              <a:off x="2241550" y="6075363"/>
              <a:ext cx="685800" cy="228600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chemeClr val="hlink"/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2000" smtClean="0">
                  <a:solidFill>
                    <a:srgbClr val="FFFFFF"/>
                  </a:solidFill>
                  <a:ea typeface="宋体" pitchFamily="2" charset="-122"/>
                </a:rPr>
                <a:t>2</a:t>
              </a:r>
            </a:p>
          </p:txBody>
        </p:sp>
        <p:sp>
          <p:nvSpPr>
            <p:cNvPr id="8203" name="Line 12"/>
            <p:cNvSpPr>
              <a:spLocks noChangeShapeType="1"/>
            </p:cNvSpPr>
            <p:nvPr/>
          </p:nvSpPr>
          <p:spPr bwMode="auto">
            <a:xfrm>
              <a:off x="557213" y="6308725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04" name="Line 13"/>
            <p:cNvSpPr>
              <a:spLocks noChangeShapeType="1"/>
            </p:cNvSpPr>
            <p:nvPr/>
          </p:nvSpPr>
          <p:spPr bwMode="auto">
            <a:xfrm>
              <a:off x="557213" y="5984875"/>
              <a:ext cx="68580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05" name="Line 14"/>
            <p:cNvSpPr>
              <a:spLocks noChangeShapeType="1"/>
            </p:cNvSpPr>
            <p:nvPr/>
          </p:nvSpPr>
          <p:spPr bwMode="auto">
            <a:xfrm>
              <a:off x="557213" y="5486400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06" name="Line 15"/>
            <p:cNvSpPr>
              <a:spLocks noChangeShapeType="1"/>
            </p:cNvSpPr>
            <p:nvPr/>
          </p:nvSpPr>
          <p:spPr bwMode="auto">
            <a:xfrm>
              <a:off x="557213" y="5410200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07" name="Line 16"/>
            <p:cNvSpPr>
              <a:spLocks noChangeShapeType="1"/>
            </p:cNvSpPr>
            <p:nvPr/>
          </p:nvSpPr>
          <p:spPr bwMode="auto">
            <a:xfrm>
              <a:off x="557213" y="4546600"/>
              <a:ext cx="68580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08" name="Line 17"/>
            <p:cNvSpPr>
              <a:spLocks noChangeShapeType="1"/>
            </p:cNvSpPr>
            <p:nvPr/>
          </p:nvSpPr>
          <p:spPr bwMode="auto">
            <a:xfrm>
              <a:off x="557213" y="4727575"/>
              <a:ext cx="68580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09" name="Line 18"/>
            <p:cNvSpPr>
              <a:spLocks noChangeShapeType="1"/>
            </p:cNvSpPr>
            <p:nvPr/>
          </p:nvSpPr>
          <p:spPr bwMode="auto">
            <a:xfrm>
              <a:off x="557213" y="4194175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10" name="Line 19"/>
            <p:cNvSpPr>
              <a:spLocks noChangeShapeType="1"/>
            </p:cNvSpPr>
            <p:nvPr/>
          </p:nvSpPr>
          <p:spPr bwMode="auto">
            <a:xfrm>
              <a:off x="557213" y="3889375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11" name="Line 20"/>
            <p:cNvSpPr>
              <a:spLocks noChangeShapeType="1"/>
            </p:cNvSpPr>
            <p:nvPr/>
          </p:nvSpPr>
          <p:spPr bwMode="auto">
            <a:xfrm>
              <a:off x="1243013" y="5984875"/>
              <a:ext cx="533400" cy="762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12" name="Line 21"/>
            <p:cNvSpPr>
              <a:spLocks noChangeShapeType="1"/>
            </p:cNvSpPr>
            <p:nvPr/>
          </p:nvSpPr>
          <p:spPr bwMode="auto">
            <a:xfrm flipV="1">
              <a:off x="1243013" y="5908675"/>
              <a:ext cx="533400" cy="762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13" name="Line 22"/>
            <p:cNvSpPr>
              <a:spLocks noChangeShapeType="1"/>
            </p:cNvSpPr>
            <p:nvPr/>
          </p:nvSpPr>
          <p:spPr bwMode="auto">
            <a:xfrm>
              <a:off x="1243013" y="5486400"/>
              <a:ext cx="528637" cy="95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14" name="Line 23"/>
            <p:cNvSpPr>
              <a:spLocks noChangeShapeType="1"/>
            </p:cNvSpPr>
            <p:nvPr/>
          </p:nvSpPr>
          <p:spPr bwMode="auto">
            <a:xfrm flipV="1">
              <a:off x="1243013" y="5334000"/>
              <a:ext cx="53340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15" name="Line 24"/>
            <p:cNvSpPr>
              <a:spLocks noChangeShapeType="1"/>
            </p:cNvSpPr>
            <p:nvPr/>
          </p:nvSpPr>
          <p:spPr bwMode="auto">
            <a:xfrm>
              <a:off x="1243013" y="5410200"/>
              <a:ext cx="53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16" name="Line 25"/>
            <p:cNvSpPr>
              <a:spLocks noChangeShapeType="1"/>
            </p:cNvSpPr>
            <p:nvPr/>
          </p:nvSpPr>
          <p:spPr bwMode="auto">
            <a:xfrm>
              <a:off x="1243013" y="4716463"/>
              <a:ext cx="533400" cy="2286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17" name="Line 26"/>
            <p:cNvSpPr>
              <a:spLocks noChangeShapeType="1"/>
            </p:cNvSpPr>
            <p:nvPr/>
          </p:nvSpPr>
          <p:spPr bwMode="auto">
            <a:xfrm flipV="1">
              <a:off x="1238250" y="4575175"/>
              <a:ext cx="533400" cy="1524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18" name="Line 27"/>
            <p:cNvSpPr>
              <a:spLocks noChangeShapeType="1"/>
            </p:cNvSpPr>
            <p:nvPr/>
          </p:nvSpPr>
          <p:spPr bwMode="auto">
            <a:xfrm>
              <a:off x="1243013" y="4546600"/>
              <a:ext cx="528637" cy="8731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19" name="Line 28"/>
            <p:cNvSpPr>
              <a:spLocks noChangeShapeType="1"/>
            </p:cNvSpPr>
            <p:nvPr/>
          </p:nvSpPr>
          <p:spPr bwMode="auto">
            <a:xfrm flipV="1">
              <a:off x="1243013" y="4470400"/>
              <a:ext cx="533400" cy="762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20" name="Line 29"/>
            <p:cNvSpPr>
              <a:spLocks noChangeShapeType="1"/>
            </p:cNvSpPr>
            <p:nvPr/>
          </p:nvSpPr>
          <p:spPr bwMode="auto">
            <a:xfrm>
              <a:off x="1238250" y="4194175"/>
              <a:ext cx="533400" cy="2111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21" name="Line 30"/>
            <p:cNvSpPr>
              <a:spLocks noChangeShapeType="1"/>
            </p:cNvSpPr>
            <p:nvPr/>
          </p:nvSpPr>
          <p:spPr bwMode="auto">
            <a:xfrm flipV="1">
              <a:off x="1238250" y="4041775"/>
              <a:ext cx="53340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22" name="Line 31"/>
            <p:cNvSpPr>
              <a:spLocks noChangeShapeType="1"/>
            </p:cNvSpPr>
            <p:nvPr/>
          </p:nvSpPr>
          <p:spPr bwMode="auto">
            <a:xfrm>
              <a:off x="1243013" y="3889375"/>
              <a:ext cx="528637" cy="76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23" name="Line 32"/>
            <p:cNvSpPr>
              <a:spLocks noChangeShapeType="1"/>
            </p:cNvSpPr>
            <p:nvPr/>
          </p:nvSpPr>
          <p:spPr bwMode="auto">
            <a:xfrm flipV="1">
              <a:off x="1238250" y="3736975"/>
              <a:ext cx="53340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24" name="Line 33"/>
            <p:cNvSpPr>
              <a:spLocks noChangeShapeType="1"/>
            </p:cNvSpPr>
            <p:nvPr/>
          </p:nvSpPr>
          <p:spPr bwMode="auto">
            <a:xfrm>
              <a:off x="557213" y="3813175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25" name="Line 34"/>
            <p:cNvSpPr>
              <a:spLocks noChangeShapeType="1"/>
            </p:cNvSpPr>
            <p:nvPr/>
          </p:nvSpPr>
          <p:spPr bwMode="auto">
            <a:xfrm>
              <a:off x="1243013" y="3813175"/>
              <a:ext cx="53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26" name="Line 35"/>
            <p:cNvSpPr>
              <a:spLocks noChangeShapeType="1"/>
            </p:cNvSpPr>
            <p:nvPr/>
          </p:nvSpPr>
          <p:spPr bwMode="auto">
            <a:xfrm>
              <a:off x="557213" y="3402013"/>
              <a:ext cx="68580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27" name="Line 36"/>
            <p:cNvSpPr>
              <a:spLocks noChangeShapeType="1"/>
            </p:cNvSpPr>
            <p:nvPr/>
          </p:nvSpPr>
          <p:spPr bwMode="auto">
            <a:xfrm>
              <a:off x="1266825" y="3398838"/>
              <a:ext cx="503238" cy="2159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28" name="Line 37"/>
            <p:cNvSpPr>
              <a:spLocks noChangeShapeType="1"/>
            </p:cNvSpPr>
            <p:nvPr/>
          </p:nvSpPr>
          <p:spPr bwMode="auto">
            <a:xfrm flipV="1">
              <a:off x="1266825" y="3182938"/>
              <a:ext cx="503238" cy="2159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29" name="Line 38"/>
            <p:cNvSpPr>
              <a:spLocks noChangeShapeType="1"/>
            </p:cNvSpPr>
            <p:nvPr/>
          </p:nvSpPr>
          <p:spPr bwMode="auto">
            <a:xfrm>
              <a:off x="1243013" y="6308725"/>
              <a:ext cx="53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30" name="Line 39"/>
            <p:cNvSpPr>
              <a:spLocks noChangeShapeType="1"/>
            </p:cNvSpPr>
            <p:nvPr/>
          </p:nvSpPr>
          <p:spPr bwMode="auto">
            <a:xfrm>
              <a:off x="552450" y="2974975"/>
              <a:ext cx="68580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31" name="Line 40"/>
            <p:cNvSpPr>
              <a:spLocks noChangeShapeType="1"/>
            </p:cNvSpPr>
            <p:nvPr/>
          </p:nvSpPr>
          <p:spPr bwMode="auto">
            <a:xfrm>
              <a:off x="1238250" y="2974975"/>
              <a:ext cx="533400" cy="1524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32" name="Line 41"/>
            <p:cNvSpPr>
              <a:spLocks noChangeShapeType="1"/>
            </p:cNvSpPr>
            <p:nvPr/>
          </p:nvSpPr>
          <p:spPr bwMode="auto">
            <a:xfrm flipV="1">
              <a:off x="1314450" y="2898775"/>
              <a:ext cx="457200" cy="762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33" name="Line 42"/>
            <p:cNvSpPr>
              <a:spLocks noChangeShapeType="1"/>
            </p:cNvSpPr>
            <p:nvPr/>
          </p:nvSpPr>
          <p:spPr bwMode="auto">
            <a:xfrm>
              <a:off x="546100" y="2717800"/>
              <a:ext cx="68580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34" name="Line 43"/>
            <p:cNvSpPr>
              <a:spLocks noChangeShapeType="1"/>
            </p:cNvSpPr>
            <p:nvPr/>
          </p:nvSpPr>
          <p:spPr bwMode="auto">
            <a:xfrm>
              <a:off x="1231900" y="2717800"/>
              <a:ext cx="533400" cy="762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35" name="Line 44"/>
            <p:cNvSpPr>
              <a:spLocks noChangeShapeType="1"/>
            </p:cNvSpPr>
            <p:nvPr/>
          </p:nvSpPr>
          <p:spPr bwMode="auto">
            <a:xfrm flipV="1">
              <a:off x="1231900" y="2641600"/>
              <a:ext cx="533400" cy="762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36" name="Rectangle 45"/>
            <p:cNvSpPr>
              <a:spLocks noChangeArrowheads="1"/>
            </p:cNvSpPr>
            <p:nvPr/>
          </p:nvSpPr>
          <p:spPr bwMode="auto">
            <a:xfrm>
              <a:off x="107950" y="6099175"/>
              <a:ext cx="4095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smtClean="0">
                  <a:solidFill>
                    <a:srgbClr val="000000"/>
                  </a:solidFill>
                  <a:ea typeface="宋体" pitchFamily="2" charset="-122"/>
                  <a:sym typeface="Symbol" pitchFamily="18" charset="2"/>
                </a:rPr>
                <a:t>1s</a:t>
              </a:r>
            </a:p>
          </p:txBody>
        </p:sp>
        <p:sp>
          <p:nvSpPr>
            <p:cNvPr id="8237" name="Rectangle 46"/>
            <p:cNvSpPr>
              <a:spLocks noChangeArrowheads="1"/>
            </p:cNvSpPr>
            <p:nvPr/>
          </p:nvSpPr>
          <p:spPr bwMode="auto">
            <a:xfrm>
              <a:off x="114300" y="5718175"/>
              <a:ext cx="438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smtClean="0">
                  <a:solidFill>
                    <a:srgbClr val="FF3300"/>
                  </a:solidFill>
                  <a:ea typeface="宋体" pitchFamily="2" charset="-122"/>
                  <a:sym typeface="Symbol" pitchFamily="18" charset="2"/>
                </a:rPr>
                <a:t>1p</a:t>
              </a:r>
            </a:p>
          </p:txBody>
        </p:sp>
        <p:sp>
          <p:nvSpPr>
            <p:cNvPr id="8238" name="Rectangle 47"/>
            <p:cNvSpPr>
              <a:spLocks noChangeArrowheads="1"/>
            </p:cNvSpPr>
            <p:nvPr/>
          </p:nvSpPr>
          <p:spPr bwMode="auto">
            <a:xfrm>
              <a:off x="114300" y="5121275"/>
              <a:ext cx="4095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smtClean="0">
                  <a:solidFill>
                    <a:srgbClr val="000000"/>
                  </a:solidFill>
                  <a:ea typeface="宋体" pitchFamily="2" charset="-122"/>
                  <a:sym typeface="Symbol" pitchFamily="18" charset="2"/>
                </a:rPr>
                <a:t>2s</a:t>
              </a:r>
            </a:p>
          </p:txBody>
        </p:sp>
        <p:sp>
          <p:nvSpPr>
            <p:cNvPr id="8239" name="Rectangle 48"/>
            <p:cNvSpPr>
              <a:spLocks noChangeArrowheads="1"/>
            </p:cNvSpPr>
            <p:nvPr/>
          </p:nvSpPr>
          <p:spPr bwMode="auto">
            <a:xfrm>
              <a:off x="114300" y="5337175"/>
              <a:ext cx="438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smtClean="0">
                  <a:solidFill>
                    <a:srgbClr val="000000"/>
                  </a:solidFill>
                  <a:ea typeface="宋体" pitchFamily="2" charset="-122"/>
                  <a:sym typeface="Symbol" pitchFamily="18" charset="2"/>
                </a:rPr>
                <a:t>1d</a:t>
              </a:r>
            </a:p>
          </p:txBody>
        </p:sp>
        <p:sp>
          <p:nvSpPr>
            <p:cNvPr id="8240" name="Rectangle 49"/>
            <p:cNvSpPr>
              <a:spLocks noChangeArrowheads="1"/>
            </p:cNvSpPr>
            <p:nvPr/>
          </p:nvSpPr>
          <p:spPr bwMode="auto">
            <a:xfrm>
              <a:off x="114300" y="4559300"/>
              <a:ext cx="3952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smtClean="0">
                  <a:solidFill>
                    <a:srgbClr val="FF3300"/>
                  </a:solidFill>
                  <a:ea typeface="宋体" pitchFamily="2" charset="-122"/>
                  <a:sym typeface="Symbol" pitchFamily="18" charset="2"/>
                </a:rPr>
                <a:t>1f</a:t>
              </a:r>
            </a:p>
          </p:txBody>
        </p:sp>
        <p:sp>
          <p:nvSpPr>
            <p:cNvPr id="8241" name="Rectangle 50"/>
            <p:cNvSpPr>
              <a:spLocks noChangeArrowheads="1"/>
            </p:cNvSpPr>
            <p:nvPr/>
          </p:nvSpPr>
          <p:spPr bwMode="auto">
            <a:xfrm>
              <a:off x="114300" y="4330700"/>
              <a:ext cx="438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smtClean="0">
                  <a:solidFill>
                    <a:srgbClr val="FF3300"/>
                  </a:solidFill>
                  <a:ea typeface="宋体" pitchFamily="2" charset="-122"/>
                  <a:sym typeface="Symbol" pitchFamily="18" charset="2"/>
                </a:rPr>
                <a:t>2p</a:t>
              </a:r>
            </a:p>
          </p:txBody>
        </p:sp>
        <p:sp>
          <p:nvSpPr>
            <p:cNvPr id="8242" name="Rectangle 51"/>
            <p:cNvSpPr>
              <a:spLocks noChangeArrowheads="1"/>
            </p:cNvSpPr>
            <p:nvPr/>
          </p:nvSpPr>
          <p:spPr bwMode="auto">
            <a:xfrm>
              <a:off x="114300" y="3935413"/>
              <a:ext cx="438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smtClean="0">
                  <a:solidFill>
                    <a:srgbClr val="000000"/>
                  </a:solidFill>
                  <a:ea typeface="宋体" pitchFamily="2" charset="-122"/>
                  <a:sym typeface="Symbol" pitchFamily="18" charset="2"/>
                </a:rPr>
                <a:t>1g</a:t>
              </a:r>
            </a:p>
          </p:txBody>
        </p:sp>
        <p:sp>
          <p:nvSpPr>
            <p:cNvPr id="8243" name="Rectangle 52"/>
            <p:cNvSpPr>
              <a:spLocks noChangeArrowheads="1"/>
            </p:cNvSpPr>
            <p:nvPr/>
          </p:nvSpPr>
          <p:spPr bwMode="auto">
            <a:xfrm>
              <a:off x="114300" y="3508375"/>
              <a:ext cx="4095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smtClean="0">
                  <a:solidFill>
                    <a:srgbClr val="000000"/>
                  </a:solidFill>
                  <a:ea typeface="宋体" pitchFamily="2" charset="-122"/>
                  <a:sym typeface="Symbol" pitchFamily="18" charset="2"/>
                </a:rPr>
                <a:t>3s</a:t>
              </a:r>
            </a:p>
          </p:txBody>
        </p:sp>
        <p:sp>
          <p:nvSpPr>
            <p:cNvPr id="8244" name="Rectangle 53"/>
            <p:cNvSpPr>
              <a:spLocks noChangeArrowheads="1"/>
            </p:cNvSpPr>
            <p:nvPr/>
          </p:nvSpPr>
          <p:spPr bwMode="auto">
            <a:xfrm>
              <a:off x="114300" y="3644900"/>
              <a:ext cx="438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smtClean="0">
                  <a:solidFill>
                    <a:srgbClr val="000000"/>
                  </a:solidFill>
                  <a:ea typeface="宋体" pitchFamily="2" charset="-122"/>
                  <a:sym typeface="Symbol" pitchFamily="18" charset="2"/>
                </a:rPr>
                <a:t>2d</a:t>
              </a:r>
            </a:p>
          </p:txBody>
        </p:sp>
        <p:sp>
          <p:nvSpPr>
            <p:cNvPr id="8245" name="Rectangle 54"/>
            <p:cNvSpPr>
              <a:spLocks noChangeArrowheads="1"/>
            </p:cNvSpPr>
            <p:nvPr/>
          </p:nvSpPr>
          <p:spPr bwMode="auto">
            <a:xfrm>
              <a:off x="114300" y="3203575"/>
              <a:ext cx="438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smtClean="0">
                  <a:solidFill>
                    <a:srgbClr val="FF3300"/>
                  </a:solidFill>
                  <a:ea typeface="宋体" pitchFamily="2" charset="-122"/>
                  <a:sym typeface="Symbol" pitchFamily="18" charset="2"/>
                </a:rPr>
                <a:t>1h</a:t>
              </a:r>
            </a:p>
          </p:txBody>
        </p:sp>
        <p:sp>
          <p:nvSpPr>
            <p:cNvPr id="8246" name="Rectangle 55"/>
            <p:cNvSpPr>
              <a:spLocks noChangeArrowheads="1"/>
            </p:cNvSpPr>
            <p:nvPr/>
          </p:nvSpPr>
          <p:spPr bwMode="auto">
            <a:xfrm>
              <a:off x="114300" y="2882900"/>
              <a:ext cx="3952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smtClean="0">
                  <a:solidFill>
                    <a:srgbClr val="FF3300"/>
                  </a:solidFill>
                  <a:ea typeface="宋体" pitchFamily="2" charset="-122"/>
                  <a:sym typeface="Symbol" pitchFamily="18" charset="2"/>
                </a:rPr>
                <a:t>2f</a:t>
              </a:r>
            </a:p>
          </p:txBody>
        </p:sp>
        <p:sp>
          <p:nvSpPr>
            <p:cNvPr id="8247" name="Rectangle 56"/>
            <p:cNvSpPr>
              <a:spLocks noChangeArrowheads="1"/>
            </p:cNvSpPr>
            <p:nvPr/>
          </p:nvSpPr>
          <p:spPr bwMode="auto">
            <a:xfrm>
              <a:off x="114300" y="2517775"/>
              <a:ext cx="438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smtClean="0">
                  <a:solidFill>
                    <a:srgbClr val="FF3300"/>
                  </a:solidFill>
                  <a:ea typeface="宋体" pitchFamily="2" charset="-122"/>
                  <a:sym typeface="Symbol" pitchFamily="18" charset="2"/>
                </a:rPr>
                <a:t>3p</a:t>
              </a:r>
            </a:p>
          </p:txBody>
        </p:sp>
        <p:sp>
          <p:nvSpPr>
            <p:cNvPr id="8248" name="Line 57"/>
            <p:cNvSpPr>
              <a:spLocks noChangeShapeType="1"/>
            </p:cNvSpPr>
            <p:nvPr/>
          </p:nvSpPr>
          <p:spPr bwMode="auto">
            <a:xfrm>
              <a:off x="546100" y="2212975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49" name="Line 58"/>
            <p:cNvSpPr>
              <a:spLocks noChangeShapeType="1"/>
            </p:cNvSpPr>
            <p:nvPr/>
          </p:nvSpPr>
          <p:spPr bwMode="auto">
            <a:xfrm>
              <a:off x="1238250" y="2212975"/>
              <a:ext cx="53340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50" name="Line 59"/>
            <p:cNvSpPr>
              <a:spLocks noChangeShapeType="1"/>
            </p:cNvSpPr>
            <p:nvPr/>
          </p:nvSpPr>
          <p:spPr bwMode="auto">
            <a:xfrm flipV="1">
              <a:off x="1238250" y="1865313"/>
              <a:ext cx="533400" cy="3476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51" name="Rectangle 60"/>
            <p:cNvSpPr>
              <a:spLocks noChangeArrowheads="1"/>
            </p:cNvSpPr>
            <p:nvPr/>
          </p:nvSpPr>
          <p:spPr bwMode="auto">
            <a:xfrm>
              <a:off x="114300" y="2060575"/>
              <a:ext cx="381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smtClean="0">
                  <a:solidFill>
                    <a:srgbClr val="000000"/>
                  </a:solidFill>
                  <a:ea typeface="宋体" pitchFamily="2" charset="-122"/>
                  <a:sym typeface="Symbol" pitchFamily="18" charset="2"/>
                </a:rPr>
                <a:t>1i</a:t>
              </a:r>
            </a:p>
          </p:txBody>
        </p:sp>
        <p:sp>
          <p:nvSpPr>
            <p:cNvPr id="8252" name="Line 61"/>
            <p:cNvSpPr>
              <a:spLocks noChangeShapeType="1"/>
            </p:cNvSpPr>
            <p:nvPr/>
          </p:nvSpPr>
          <p:spPr bwMode="auto">
            <a:xfrm>
              <a:off x="552450" y="1938338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53" name="Line 62"/>
            <p:cNvSpPr>
              <a:spLocks noChangeShapeType="1"/>
            </p:cNvSpPr>
            <p:nvPr/>
          </p:nvSpPr>
          <p:spPr bwMode="auto">
            <a:xfrm>
              <a:off x="1233488" y="1938338"/>
              <a:ext cx="533400" cy="211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54" name="Line 63"/>
            <p:cNvSpPr>
              <a:spLocks noChangeShapeType="1"/>
            </p:cNvSpPr>
            <p:nvPr/>
          </p:nvSpPr>
          <p:spPr bwMode="auto">
            <a:xfrm flipV="1">
              <a:off x="1233488" y="1785938"/>
              <a:ext cx="53340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55" name="Rectangle 64"/>
            <p:cNvSpPr>
              <a:spLocks noChangeArrowheads="1"/>
            </p:cNvSpPr>
            <p:nvPr/>
          </p:nvSpPr>
          <p:spPr bwMode="auto">
            <a:xfrm>
              <a:off x="109538" y="1679575"/>
              <a:ext cx="438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smtClean="0">
                  <a:solidFill>
                    <a:srgbClr val="000000"/>
                  </a:solidFill>
                  <a:ea typeface="宋体" pitchFamily="2" charset="-122"/>
                  <a:sym typeface="Symbol" pitchFamily="18" charset="2"/>
                </a:rPr>
                <a:t>2g</a:t>
              </a:r>
            </a:p>
          </p:txBody>
        </p:sp>
        <p:sp>
          <p:nvSpPr>
            <p:cNvPr id="8256" name="Line 65"/>
            <p:cNvSpPr>
              <a:spLocks noChangeShapeType="1"/>
            </p:cNvSpPr>
            <p:nvPr/>
          </p:nvSpPr>
          <p:spPr bwMode="auto">
            <a:xfrm>
              <a:off x="552450" y="1755775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57" name="Line 66"/>
            <p:cNvSpPr>
              <a:spLocks noChangeShapeType="1"/>
            </p:cNvSpPr>
            <p:nvPr/>
          </p:nvSpPr>
          <p:spPr bwMode="auto">
            <a:xfrm>
              <a:off x="552450" y="1587500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58" name="Line 67"/>
            <p:cNvSpPr>
              <a:spLocks noChangeShapeType="1"/>
            </p:cNvSpPr>
            <p:nvPr/>
          </p:nvSpPr>
          <p:spPr bwMode="auto">
            <a:xfrm>
              <a:off x="1238250" y="1755775"/>
              <a:ext cx="5334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59" name="Line 68"/>
            <p:cNvSpPr>
              <a:spLocks noChangeShapeType="1"/>
            </p:cNvSpPr>
            <p:nvPr/>
          </p:nvSpPr>
          <p:spPr bwMode="auto">
            <a:xfrm flipV="1">
              <a:off x="1238250" y="1511300"/>
              <a:ext cx="533400" cy="2444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60" name="Line 69"/>
            <p:cNvSpPr>
              <a:spLocks noChangeShapeType="1"/>
            </p:cNvSpPr>
            <p:nvPr/>
          </p:nvSpPr>
          <p:spPr bwMode="auto">
            <a:xfrm>
              <a:off x="1238250" y="1587500"/>
              <a:ext cx="53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61" name="Rectangle 70"/>
            <p:cNvSpPr>
              <a:spLocks noChangeArrowheads="1"/>
            </p:cNvSpPr>
            <p:nvPr/>
          </p:nvSpPr>
          <p:spPr bwMode="auto">
            <a:xfrm>
              <a:off x="109538" y="1298575"/>
              <a:ext cx="4095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smtClean="0">
                  <a:solidFill>
                    <a:srgbClr val="000000"/>
                  </a:solidFill>
                  <a:ea typeface="宋体" pitchFamily="2" charset="-122"/>
                  <a:sym typeface="Symbol" pitchFamily="18" charset="2"/>
                </a:rPr>
                <a:t>4s</a:t>
              </a:r>
            </a:p>
          </p:txBody>
        </p:sp>
        <p:sp>
          <p:nvSpPr>
            <p:cNvPr id="8262" name="Rectangle 71"/>
            <p:cNvSpPr>
              <a:spLocks noChangeArrowheads="1"/>
            </p:cNvSpPr>
            <p:nvPr/>
          </p:nvSpPr>
          <p:spPr bwMode="auto">
            <a:xfrm>
              <a:off x="109538" y="1514475"/>
              <a:ext cx="438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smtClean="0">
                  <a:solidFill>
                    <a:srgbClr val="000000"/>
                  </a:solidFill>
                  <a:ea typeface="宋体" pitchFamily="2" charset="-122"/>
                  <a:sym typeface="Symbol" pitchFamily="18" charset="2"/>
                </a:rPr>
                <a:t>3d</a:t>
              </a:r>
            </a:p>
          </p:txBody>
        </p:sp>
        <p:sp>
          <p:nvSpPr>
            <p:cNvPr id="8263" name="Line 72"/>
            <p:cNvSpPr>
              <a:spLocks noChangeShapeType="1"/>
            </p:cNvSpPr>
            <p:nvPr/>
          </p:nvSpPr>
          <p:spPr bwMode="auto">
            <a:xfrm>
              <a:off x="1773238" y="6308725"/>
              <a:ext cx="1611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64" name="Line 73"/>
            <p:cNvSpPr>
              <a:spLocks noChangeShapeType="1"/>
            </p:cNvSpPr>
            <p:nvPr/>
          </p:nvSpPr>
          <p:spPr bwMode="auto">
            <a:xfrm>
              <a:off x="1773238" y="6061075"/>
              <a:ext cx="161131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65" name="Line 74"/>
            <p:cNvSpPr>
              <a:spLocks noChangeShapeType="1"/>
            </p:cNvSpPr>
            <p:nvPr/>
          </p:nvSpPr>
          <p:spPr bwMode="auto">
            <a:xfrm>
              <a:off x="1773238" y="5908675"/>
              <a:ext cx="161131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66" name="Line 75"/>
            <p:cNvSpPr>
              <a:spLocks noChangeShapeType="1"/>
            </p:cNvSpPr>
            <p:nvPr/>
          </p:nvSpPr>
          <p:spPr bwMode="auto">
            <a:xfrm>
              <a:off x="1773238" y="5581650"/>
              <a:ext cx="1611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67" name="Line 76"/>
            <p:cNvSpPr>
              <a:spLocks noChangeShapeType="1"/>
            </p:cNvSpPr>
            <p:nvPr/>
          </p:nvSpPr>
          <p:spPr bwMode="auto">
            <a:xfrm>
              <a:off x="1773238" y="5334000"/>
              <a:ext cx="18002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68" name="Line 77"/>
            <p:cNvSpPr>
              <a:spLocks noChangeShapeType="1"/>
            </p:cNvSpPr>
            <p:nvPr/>
          </p:nvSpPr>
          <p:spPr bwMode="auto">
            <a:xfrm>
              <a:off x="1773238" y="5410200"/>
              <a:ext cx="18002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69" name="Line 78"/>
            <p:cNvSpPr>
              <a:spLocks noChangeShapeType="1"/>
            </p:cNvSpPr>
            <p:nvPr/>
          </p:nvSpPr>
          <p:spPr bwMode="auto">
            <a:xfrm>
              <a:off x="1773238" y="4945063"/>
              <a:ext cx="161131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70" name="Line 79"/>
            <p:cNvSpPr>
              <a:spLocks noChangeShapeType="1"/>
            </p:cNvSpPr>
            <p:nvPr/>
          </p:nvSpPr>
          <p:spPr bwMode="auto">
            <a:xfrm>
              <a:off x="1773238" y="4575175"/>
              <a:ext cx="1800225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71" name="Line 80"/>
            <p:cNvSpPr>
              <a:spLocks noChangeShapeType="1"/>
            </p:cNvSpPr>
            <p:nvPr/>
          </p:nvSpPr>
          <p:spPr bwMode="auto">
            <a:xfrm>
              <a:off x="1773238" y="4633913"/>
              <a:ext cx="1800225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72" name="Line 81"/>
            <p:cNvSpPr>
              <a:spLocks noChangeShapeType="1"/>
            </p:cNvSpPr>
            <p:nvPr/>
          </p:nvSpPr>
          <p:spPr bwMode="auto">
            <a:xfrm>
              <a:off x="1773238" y="4470400"/>
              <a:ext cx="161131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73" name="Line 82"/>
            <p:cNvSpPr>
              <a:spLocks noChangeShapeType="1"/>
            </p:cNvSpPr>
            <p:nvPr/>
          </p:nvSpPr>
          <p:spPr bwMode="auto">
            <a:xfrm>
              <a:off x="1773238" y="4394200"/>
              <a:ext cx="1611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74" name="Line 83"/>
            <p:cNvSpPr>
              <a:spLocks noChangeShapeType="1"/>
            </p:cNvSpPr>
            <p:nvPr/>
          </p:nvSpPr>
          <p:spPr bwMode="auto">
            <a:xfrm>
              <a:off x="1773238" y="4041775"/>
              <a:ext cx="18002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75" name="Line 84"/>
            <p:cNvSpPr>
              <a:spLocks noChangeShapeType="1"/>
            </p:cNvSpPr>
            <p:nvPr/>
          </p:nvSpPr>
          <p:spPr bwMode="auto">
            <a:xfrm>
              <a:off x="1773238" y="3965575"/>
              <a:ext cx="18002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76" name="Line 85"/>
            <p:cNvSpPr>
              <a:spLocks noChangeShapeType="1"/>
            </p:cNvSpPr>
            <p:nvPr/>
          </p:nvSpPr>
          <p:spPr bwMode="auto">
            <a:xfrm>
              <a:off x="1773238" y="3813175"/>
              <a:ext cx="18002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77" name="Line 86"/>
            <p:cNvSpPr>
              <a:spLocks noChangeShapeType="1"/>
            </p:cNvSpPr>
            <p:nvPr/>
          </p:nvSpPr>
          <p:spPr bwMode="auto">
            <a:xfrm>
              <a:off x="1773238" y="3736975"/>
              <a:ext cx="18002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78" name="Line 87"/>
            <p:cNvSpPr>
              <a:spLocks noChangeShapeType="1"/>
            </p:cNvSpPr>
            <p:nvPr/>
          </p:nvSpPr>
          <p:spPr bwMode="auto">
            <a:xfrm>
              <a:off x="1773238" y="3644900"/>
              <a:ext cx="161131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79" name="Line 88"/>
            <p:cNvSpPr>
              <a:spLocks noChangeShapeType="1"/>
            </p:cNvSpPr>
            <p:nvPr/>
          </p:nvSpPr>
          <p:spPr bwMode="auto">
            <a:xfrm>
              <a:off x="1773238" y="3182938"/>
              <a:ext cx="1800225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80" name="Line 89"/>
            <p:cNvSpPr>
              <a:spLocks noChangeShapeType="1"/>
            </p:cNvSpPr>
            <p:nvPr/>
          </p:nvSpPr>
          <p:spPr bwMode="auto">
            <a:xfrm>
              <a:off x="1770063" y="3127375"/>
              <a:ext cx="1800225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81" name="Line 90"/>
            <p:cNvSpPr>
              <a:spLocks noChangeShapeType="1"/>
            </p:cNvSpPr>
            <p:nvPr/>
          </p:nvSpPr>
          <p:spPr bwMode="auto">
            <a:xfrm>
              <a:off x="1770063" y="2898775"/>
              <a:ext cx="1800225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82" name="Line 91"/>
            <p:cNvSpPr>
              <a:spLocks noChangeShapeType="1"/>
            </p:cNvSpPr>
            <p:nvPr/>
          </p:nvSpPr>
          <p:spPr bwMode="auto">
            <a:xfrm>
              <a:off x="1765300" y="2794000"/>
              <a:ext cx="1800225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83" name="Line 92"/>
            <p:cNvSpPr>
              <a:spLocks noChangeShapeType="1"/>
            </p:cNvSpPr>
            <p:nvPr/>
          </p:nvSpPr>
          <p:spPr bwMode="auto">
            <a:xfrm>
              <a:off x="1765300" y="2641600"/>
              <a:ext cx="1611313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84" name="Line 93"/>
            <p:cNvSpPr>
              <a:spLocks noChangeShapeType="1"/>
            </p:cNvSpPr>
            <p:nvPr/>
          </p:nvSpPr>
          <p:spPr bwMode="auto">
            <a:xfrm>
              <a:off x="1765300" y="2593975"/>
              <a:ext cx="1611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85" name="Line 94"/>
            <p:cNvSpPr>
              <a:spLocks noChangeShapeType="1"/>
            </p:cNvSpPr>
            <p:nvPr/>
          </p:nvSpPr>
          <p:spPr bwMode="auto">
            <a:xfrm>
              <a:off x="1770063" y="1865313"/>
              <a:ext cx="18002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86" name="Line 95"/>
            <p:cNvSpPr>
              <a:spLocks noChangeShapeType="1"/>
            </p:cNvSpPr>
            <p:nvPr/>
          </p:nvSpPr>
          <p:spPr bwMode="auto">
            <a:xfrm>
              <a:off x="1770063" y="2138363"/>
              <a:ext cx="18002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87" name="Line 96"/>
            <p:cNvSpPr>
              <a:spLocks noChangeShapeType="1"/>
            </p:cNvSpPr>
            <p:nvPr/>
          </p:nvSpPr>
          <p:spPr bwMode="auto">
            <a:xfrm>
              <a:off x="1770063" y="1785938"/>
              <a:ext cx="14398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88" name="Line 97"/>
            <p:cNvSpPr>
              <a:spLocks noChangeShapeType="1"/>
            </p:cNvSpPr>
            <p:nvPr/>
          </p:nvSpPr>
          <p:spPr bwMode="auto">
            <a:xfrm>
              <a:off x="1770063" y="1984375"/>
              <a:ext cx="14398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89" name="Line 98"/>
            <p:cNvSpPr>
              <a:spLocks noChangeShapeType="1"/>
            </p:cNvSpPr>
            <p:nvPr/>
          </p:nvSpPr>
          <p:spPr bwMode="auto">
            <a:xfrm>
              <a:off x="1770063" y="1511300"/>
              <a:ext cx="18002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90" name="Line 99"/>
            <p:cNvSpPr>
              <a:spLocks noChangeShapeType="1"/>
            </p:cNvSpPr>
            <p:nvPr/>
          </p:nvSpPr>
          <p:spPr bwMode="auto">
            <a:xfrm>
              <a:off x="1770063" y="1587500"/>
              <a:ext cx="18002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91" name="Line 100"/>
            <p:cNvSpPr>
              <a:spLocks noChangeShapeType="1"/>
            </p:cNvSpPr>
            <p:nvPr/>
          </p:nvSpPr>
          <p:spPr bwMode="auto">
            <a:xfrm>
              <a:off x="1770063" y="1374775"/>
              <a:ext cx="1611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92" name="Line 101"/>
            <p:cNvSpPr>
              <a:spLocks noChangeShapeType="1"/>
            </p:cNvSpPr>
            <p:nvPr/>
          </p:nvSpPr>
          <p:spPr bwMode="auto">
            <a:xfrm>
              <a:off x="1238250" y="841375"/>
              <a:ext cx="53340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93" name="AutoShape 102"/>
            <p:cNvSpPr>
              <a:spLocks noChangeArrowheads="1"/>
            </p:cNvSpPr>
            <p:nvPr/>
          </p:nvSpPr>
          <p:spPr bwMode="auto">
            <a:xfrm>
              <a:off x="2127250" y="2143125"/>
              <a:ext cx="879475" cy="444500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mtClean="0">
                  <a:solidFill>
                    <a:srgbClr val="FFFFFF"/>
                  </a:solidFill>
                  <a:ea typeface="宋体" pitchFamily="2" charset="-122"/>
                </a:rPr>
                <a:t>126</a:t>
              </a:r>
            </a:p>
          </p:txBody>
        </p:sp>
        <p:sp>
          <p:nvSpPr>
            <p:cNvPr id="8294" name="Rectangle 103"/>
            <p:cNvSpPr>
              <a:spLocks noChangeArrowheads="1"/>
            </p:cNvSpPr>
            <p:nvPr/>
          </p:nvSpPr>
          <p:spPr bwMode="auto">
            <a:xfrm>
              <a:off x="3719513" y="5080000"/>
              <a:ext cx="56515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600" smtClean="0">
                  <a:solidFill>
                    <a:srgbClr val="3333CC"/>
                  </a:solidFill>
                  <a:ea typeface="宋体" pitchFamily="2" charset="-122"/>
                </a:rPr>
                <a:t>2s</a:t>
              </a:r>
              <a:r>
                <a:rPr kumimoji="1" lang="en-US" altLang="zh-CN" sz="1600" baseline="-25000" smtClean="0">
                  <a:solidFill>
                    <a:srgbClr val="3333CC"/>
                  </a:solidFill>
                  <a:ea typeface="宋体" pitchFamily="2" charset="-122"/>
                </a:rPr>
                <a:t>1/2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600" smtClean="0">
                  <a:solidFill>
                    <a:srgbClr val="3333CC"/>
                  </a:solidFill>
                  <a:ea typeface="宋体" pitchFamily="2" charset="-122"/>
                </a:rPr>
                <a:t>1d</a:t>
              </a:r>
              <a:r>
                <a:rPr kumimoji="1" lang="en-US" altLang="zh-CN" sz="1600" baseline="-25000" smtClean="0">
                  <a:solidFill>
                    <a:srgbClr val="3333CC"/>
                  </a:solidFill>
                  <a:ea typeface="宋体" pitchFamily="2" charset="-122"/>
                </a:rPr>
                <a:t>3/2</a:t>
              </a:r>
              <a:endParaRPr kumimoji="1" lang="zh-CN" altLang="en-US" sz="1600" baseline="-25000" smtClean="0">
                <a:solidFill>
                  <a:srgbClr val="3333CC"/>
                </a:solidFill>
                <a:ea typeface="宋体" pitchFamily="2" charset="-122"/>
              </a:endParaRPr>
            </a:p>
          </p:txBody>
        </p:sp>
        <p:sp>
          <p:nvSpPr>
            <p:cNvPr id="8295" name="AutoShape 104"/>
            <p:cNvSpPr>
              <a:spLocks/>
            </p:cNvSpPr>
            <p:nvPr/>
          </p:nvSpPr>
          <p:spPr bwMode="auto">
            <a:xfrm>
              <a:off x="3636963" y="5302250"/>
              <a:ext cx="144462" cy="142875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96" name="Rectangle 105"/>
            <p:cNvSpPr>
              <a:spLocks noChangeArrowheads="1"/>
            </p:cNvSpPr>
            <p:nvPr/>
          </p:nvSpPr>
          <p:spPr bwMode="auto">
            <a:xfrm>
              <a:off x="3717925" y="4287838"/>
              <a:ext cx="56515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600" smtClean="0">
                  <a:solidFill>
                    <a:srgbClr val="3333CC"/>
                  </a:solidFill>
                  <a:ea typeface="宋体" pitchFamily="2" charset="-122"/>
                </a:rPr>
                <a:t>2p</a:t>
              </a:r>
              <a:r>
                <a:rPr kumimoji="1" lang="en-US" altLang="zh-CN" sz="1600" baseline="-25000" smtClean="0">
                  <a:solidFill>
                    <a:srgbClr val="3333CC"/>
                  </a:solidFill>
                  <a:ea typeface="宋体" pitchFamily="2" charset="-122"/>
                </a:rPr>
                <a:t>3/2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600" smtClean="0">
                  <a:solidFill>
                    <a:srgbClr val="3333CC"/>
                  </a:solidFill>
                  <a:ea typeface="宋体" pitchFamily="2" charset="-122"/>
                </a:rPr>
                <a:t>1f</a:t>
              </a:r>
              <a:r>
                <a:rPr kumimoji="1" lang="en-US" altLang="zh-CN" sz="1600" baseline="-25000" smtClean="0">
                  <a:solidFill>
                    <a:srgbClr val="3333CC"/>
                  </a:solidFill>
                  <a:ea typeface="宋体" pitchFamily="2" charset="-122"/>
                </a:rPr>
                <a:t>5/2</a:t>
              </a:r>
              <a:endParaRPr kumimoji="1" lang="zh-CN" altLang="en-US" sz="1600" baseline="-25000" smtClean="0">
                <a:solidFill>
                  <a:srgbClr val="3333CC"/>
                </a:solidFill>
                <a:ea typeface="宋体" pitchFamily="2" charset="-122"/>
              </a:endParaRPr>
            </a:p>
          </p:txBody>
        </p:sp>
        <p:sp>
          <p:nvSpPr>
            <p:cNvPr id="8297" name="AutoShape 106"/>
            <p:cNvSpPr>
              <a:spLocks/>
            </p:cNvSpPr>
            <p:nvPr/>
          </p:nvSpPr>
          <p:spPr bwMode="auto">
            <a:xfrm>
              <a:off x="3635375" y="4551363"/>
              <a:ext cx="144463" cy="10795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98" name="AutoShape 108"/>
            <p:cNvSpPr>
              <a:spLocks/>
            </p:cNvSpPr>
            <p:nvPr/>
          </p:nvSpPr>
          <p:spPr bwMode="auto">
            <a:xfrm>
              <a:off x="3635375" y="2781300"/>
              <a:ext cx="144463" cy="144463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99" name="Rectangle 109"/>
            <p:cNvSpPr>
              <a:spLocks noChangeArrowheads="1"/>
            </p:cNvSpPr>
            <p:nvPr/>
          </p:nvSpPr>
          <p:spPr bwMode="auto">
            <a:xfrm>
              <a:off x="3717925" y="2852738"/>
              <a:ext cx="56515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600" smtClean="0">
                  <a:solidFill>
                    <a:srgbClr val="3333CC"/>
                  </a:solidFill>
                  <a:ea typeface="宋体" pitchFamily="2" charset="-122"/>
                </a:rPr>
                <a:t>2f</a:t>
              </a:r>
              <a:r>
                <a:rPr kumimoji="1" lang="en-US" altLang="zh-CN" sz="1600" baseline="-25000" smtClean="0">
                  <a:solidFill>
                    <a:srgbClr val="3333CC"/>
                  </a:solidFill>
                  <a:ea typeface="宋体" pitchFamily="2" charset="-122"/>
                </a:rPr>
                <a:t>7/2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600" smtClean="0">
                  <a:solidFill>
                    <a:srgbClr val="3333CC"/>
                  </a:solidFill>
                  <a:ea typeface="宋体" pitchFamily="2" charset="-122"/>
                </a:rPr>
                <a:t>1h</a:t>
              </a:r>
              <a:r>
                <a:rPr kumimoji="1" lang="en-US" altLang="zh-CN" sz="1600" baseline="-25000" smtClean="0">
                  <a:solidFill>
                    <a:srgbClr val="3333CC"/>
                  </a:solidFill>
                  <a:ea typeface="宋体" pitchFamily="2" charset="-122"/>
                </a:rPr>
                <a:t>9/2</a:t>
              </a:r>
              <a:endParaRPr kumimoji="1" lang="zh-CN" altLang="en-US" sz="1600" baseline="-25000" smtClean="0">
                <a:solidFill>
                  <a:srgbClr val="3333CC"/>
                </a:solidFill>
                <a:ea typeface="宋体" pitchFamily="2" charset="-122"/>
              </a:endParaRPr>
            </a:p>
          </p:txBody>
        </p:sp>
        <p:sp>
          <p:nvSpPr>
            <p:cNvPr id="8300" name="AutoShape 110"/>
            <p:cNvSpPr>
              <a:spLocks/>
            </p:cNvSpPr>
            <p:nvPr/>
          </p:nvSpPr>
          <p:spPr bwMode="auto">
            <a:xfrm>
              <a:off x="3635375" y="3105150"/>
              <a:ext cx="144463" cy="10795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301" name="AutoShape 113"/>
            <p:cNvSpPr>
              <a:spLocks/>
            </p:cNvSpPr>
            <p:nvPr/>
          </p:nvSpPr>
          <p:spPr bwMode="auto">
            <a:xfrm>
              <a:off x="3635375" y="3716338"/>
              <a:ext cx="144463" cy="144462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302" name="AutoShape 114"/>
            <p:cNvSpPr>
              <a:spLocks/>
            </p:cNvSpPr>
            <p:nvPr/>
          </p:nvSpPr>
          <p:spPr bwMode="auto">
            <a:xfrm>
              <a:off x="3635375" y="1484313"/>
              <a:ext cx="144463" cy="144462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303" name="Rectangle 116"/>
            <p:cNvSpPr>
              <a:spLocks noChangeArrowheads="1"/>
            </p:cNvSpPr>
            <p:nvPr/>
          </p:nvSpPr>
          <p:spPr bwMode="auto">
            <a:xfrm>
              <a:off x="3717925" y="3716338"/>
              <a:ext cx="56515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600" dirty="0" smtClean="0">
                  <a:solidFill>
                    <a:srgbClr val="3333CC"/>
                  </a:solidFill>
                  <a:ea typeface="宋体" pitchFamily="2" charset="-122"/>
                </a:rPr>
                <a:t>2d</a:t>
              </a:r>
              <a:r>
                <a:rPr kumimoji="1" lang="en-US" altLang="zh-CN" sz="1600" baseline="-25000" dirty="0" smtClean="0">
                  <a:solidFill>
                    <a:srgbClr val="3333CC"/>
                  </a:solidFill>
                  <a:ea typeface="宋体" pitchFamily="2" charset="-122"/>
                </a:rPr>
                <a:t>5/2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600" dirty="0" smtClean="0">
                  <a:solidFill>
                    <a:srgbClr val="3333CC"/>
                  </a:solidFill>
                  <a:ea typeface="宋体" pitchFamily="2" charset="-122"/>
                </a:rPr>
                <a:t>1g</a:t>
              </a:r>
              <a:r>
                <a:rPr kumimoji="1" lang="en-US" altLang="zh-CN" sz="1600" baseline="-25000" dirty="0" smtClean="0">
                  <a:solidFill>
                    <a:srgbClr val="3333CC"/>
                  </a:solidFill>
                  <a:ea typeface="宋体" pitchFamily="2" charset="-122"/>
                </a:rPr>
                <a:t>7/2</a:t>
              </a:r>
              <a:endParaRPr kumimoji="1" lang="zh-CN" altLang="en-US" sz="1600" baseline="-25000" dirty="0" smtClean="0">
                <a:solidFill>
                  <a:srgbClr val="3333CC"/>
                </a:solidFill>
                <a:ea typeface="宋体" pitchFamily="2" charset="-122"/>
              </a:endParaRPr>
            </a:p>
          </p:txBody>
        </p:sp>
        <p:sp>
          <p:nvSpPr>
            <p:cNvPr id="8304" name="AutoShape 117"/>
            <p:cNvSpPr>
              <a:spLocks/>
            </p:cNvSpPr>
            <p:nvPr/>
          </p:nvSpPr>
          <p:spPr bwMode="auto">
            <a:xfrm>
              <a:off x="3635375" y="3933825"/>
              <a:ext cx="144463" cy="144463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305" name="Rectangle 118"/>
            <p:cNvSpPr>
              <a:spLocks noChangeArrowheads="1"/>
            </p:cNvSpPr>
            <p:nvPr/>
          </p:nvSpPr>
          <p:spPr bwMode="auto">
            <a:xfrm>
              <a:off x="3708400" y="1695450"/>
              <a:ext cx="59055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600" smtClean="0">
                  <a:solidFill>
                    <a:srgbClr val="3333CC"/>
                  </a:solidFill>
                  <a:ea typeface="宋体" pitchFamily="2" charset="-122"/>
                </a:rPr>
                <a:t>2g</a:t>
              </a:r>
              <a:r>
                <a:rPr kumimoji="1" lang="en-US" altLang="zh-CN" sz="1600" baseline="-25000" smtClean="0">
                  <a:solidFill>
                    <a:srgbClr val="3333CC"/>
                  </a:solidFill>
                  <a:ea typeface="宋体" pitchFamily="2" charset="-122"/>
                </a:rPr>
                <a:t>9/2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600" smtClean="0">
                  <a:solidFill>
                    <a:srgbClr val="3333CC"/>
                  </a:solidFill>
                  <a:ea typeface="宋体" pitchFamily="2" charset="-122"/>
                </a:rPr>
                <a:t>1i</a:t>
              </a:r>
              <a:r>
                <a:rPr kumimoji="1" lang="en-US" altLang="zh-CN" sz="1600" baseline="-25000" smtClean="0">
                  <a:solidFill>
                    <a:srgbClr val="3333CC"/>
                  </a:solidFill>
                  <a:ea typeface="宋体" pitchFamily="2" charset="-122"/>
                </a:rPr>
                <a:t>11/2</a:t>
              </a:r>
              <a:endParaRPr kumimoji="1" lang="zh-CN" altLang="en-US" sz="1600" baseline="-25000" smtClean="0">
                <a:solidFill>
                  <a:srgbClr val="3333CC"/>
                </a:solidFill>
                <a:ea typeface="宋体" pitchFamily="2" charset="-122"/>
              </a:endParaRPr>
            </a:p>
          </p:txBody>
        </p:sp>
        <p:sp>
          <p:nvSpPr>
            <p:cNvPr id="8306" name="AutoShape 119"/>
            <p:cNvSpPr>
              <a:spLocks/>
            </p:cNvSpPr>
            <p:nvPr/>
          </p:nvSpPr>
          <p:spPr bwMode="auto">
            <a:xfrm>
              <a:off x="3635375" y="1844675"/>
              <a:ext cx="144463" cy="293688"/>
            </a:xfrm>
            <a:prstGeom prst="rightBrace">
              <a:avLst>
                <a:gd name="adj1" fmla="val 16941"/>
                <a:gd name="adj2" fmla="val 50000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307" name="AutoShape 120"/>
            <p:cNvSpPr>
              <a:spLocks/>
            </p:cNvSpPr>
            <p:nvPr/>
          </p:nvSpPr>
          <p:spPr bwMode="auto">
            <a:xfrm>
              <a:off x="3276600" y="1773238"/>
              <a:ext cx="144463" cy="217487"/>
            </a:xfrm>
            <a:prstGeom prst="rightBrace">
              <a:avLst>
                <a:gd name="adj1" fmla="val 12546"/>
                <a:gd name="adj2" fmla="val 50000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sp>
        <p:nvSpPr>
          <p:cNvPr id="8308" name="Rectangle 121"/>
          <p:cNvSpPr>
            <a:spLocks noChangeArrowheads="1"/>
          </p:cNvSpPr>
          <p:nvPr/>
        </p:nvSpPr>
        <p:spPr bwMode="auto">
          <a:xfrm>
            <a:off x="4787454" y="4869160"/>
            <a:ext cx="24488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000" dirty="0" smtClean="0">
                <a:solidFill>
                  <a:srgbClr val="3333CC"/>
                </a:solidFill>
                <a:ea typeface="宋体" pitchFamily="2" charset="-122"/>
              </a:rPr>
              <a:t>(</a:t>
            </a:r>
            <a:r>
              <a:rPr kumimoji="1" lang="en-US" altLang="zh-CN" sz="2000" i="1" dirty="0" smtClean="0">
                <a:solidFill>
                  <a:srgbClr val="3333CC"/>
                </a:solidFill>
                <a:ea typeface="宋体" pitchFamily="2" charset="-122"/>
              </a:rPr>
              <a:t>n</a:t>
            </a:r>
            <a:r>
              <a:rPr kumimoji="1" lang="en-US" altLang="zh-CN" sz="2000" dirty="0" smtClean="0">
                <a:solidFill>
                  <a:srgbClr val="3333CC"/>
                </a:solidFill>
                <a:ea typeface="宋体" pitchFamily="2" charset="-122"/>
              </a:rPr>
              <a:t>+1, </a:t>
            </a:r>
            <a:r>
              <a:rPr kumimoji="1" lang="en-US" altLang="zh-CN" sz="2000" i="1" dirty="0" smtClean="0">
                <a:solidFill>
                  <a:srgbClr val="3333CC"/>
                </a:solidFill>
                <a:ea typeface="宋体" pitchFamily="2" charset="-122"/>
              </a:rPr>
              <a:t>l</a:t>
            </a:r>
            <a:r>
              <a:rPr kumimoji="1" lang="en-US" altLang="zh-CN" sz="2000" dirty="0" smtClean="0">
                <a:solidFill>
                  <a:srgbClr val="3333CC"/>
                </a:solidFill>
                <a:ea typeface="宋体" pitchFamily="2" charset="-122"/>
              </a:rPr>
              <a:t>,     </a:t>
            </a:r>
            <a:r>
              <a:rPr kumimoji="1" lang="en-US" altLang="zh-CN" sz="2000" i="1" dirty="0" smtClean="0">
                <a:solidFill>
                  <a:srgbClr val="3333CC"/>
                </a:solidFill>
                <a:ea typeface="宋体" pitchFamily="2" charset="-122"/>
              </a:rPr>
              <a:t>j </a:t>
            </a:r>
            <a:r>
              <a:rPr kumimoji="1" lang="en-US" altLang="zh-CN" sz="2000" dirty="0" smtClean="0">
                <a:solidFill>
                  <a:srgbClr val="3333CC"/>
                </a:solidFill>
                <a:ea typeface="宋体" pitchFamily="2" charset="-122"/>
              </a:rPr>
              <a:t>= </a:t>
            </a:r>
            <a:r>
              <a:rPr kumimoji="1" lang="en-US" altLang="zh-CN" sz="2000" i="1" dirty="0" smtClean="0">
                <a:solidFill>
                  <a:srgbClr val="3333CC"/>
                </a:solidFill>
                <a:ea typeface="宋体" pitchFamily="2" charset="-122"/>
              </a:rPr>
              <a:t>l</a:t>
            </a:r>
            <a:r>
              <a:rPr kumimoji="1" lang="en-US" altLang="zh-CN" sz="2000" dirty="0" smtClean="0">
                <a:solidFill>
                  <a:srgbClr val="3333CC"/>
                </a:solidFill>
                <a:ea typeface="宋体" pitchFamily="2" charset="-122"/>
              </a:rPr>
              <a:t>+1/2)</a:t>
            </a:r>
            <a:endParaRPr kumimoji="1" lang="en-US" altLang="zh-CN" sz="2000" baseline="-25000" dirty="0" smtClean="0">
              <a:solidFill>
                <a:srgbClr val="3333CC"/>
              </a:solidFill>
              <a:ea typeface="宋体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000" dirty="0" smtClean="0">
                <a:solidFill>
                  <a:srgbClr val="3333CC"/>
                </a:solidFill>
                <a:ea typeface="宋体" pitchFamily="2" charset="-122"/>
              </a:rPr>
              <a:t>(</a:t>
            </a:r>
            <a:r>
              <a:rPr kumimoji="1" lang="en-US" altLang="zh-CN" sz="2000" i="1" dirty="0" smtClean="0">
                <a:solidFill>
                  <a:srgbClr val="3333CC"/>
                </a:solidFill>
                <a:ea typeface="宋体" pitchFamily="2" charset="-122"/>
              </a:rPr>
              <a:t>n</a:t>
            </a:r>
            <a:r>
              <a:rPr kumimoji="1" lang="en-US" altLang="zh-CN" sz="2000" dirty="0" smtClean="0">
                <a:solidFill>
                  <a:srgbClr val="3333CC"/>
                </a:solidFill>
                <a:ea typeface="宋体" pitchFamily="2" charset="-122"/>
              </a:rPr>
              <a:t>    , </a:t>
            </a:r>
            <a:r>
              <a:rPr kumimoji="1" lang="en-US" altLang="zh-CN" sz="2000" i="1" dirty="0" smtClean="0">
                <a:solidFill>
                  <a:srgbClr val="3333CC"/>
                </a:solidFill>
                <a:ea typeface="宋体" pitchFamily="2" charset="-122"/>
              </a:rPr>
              <a:t>l</a:t>
            </a:r>
            <a:r>
              <a:rPr kumimoji="1" lang="en-US" altLang="zh-CN" sz="2000" dirty="0" smtClean="0">
                <a:solidFill>
                  <a:srgbClr val="3333CC"/>
                </a:solidFill>
                <a:ea typeface="宋体" pitchFamily="2" charset="-122"/>
              </a:rPr>
              <a:t>+2, </a:t>
            </a:r>
            <a:r>
              <a:rPr kumimoji="1" lang="en-US" altLang="zh-CN" sz="2000" i="1" dirty="0" smtClean="0">
                <a:solidFill>
                  <a:srgbClr val="3333CC"/>
                </a:solidFill>
                <a:ea typeface="宋体" pitchFamily="2" charset="-122"/>
              </a:rPr>
              <a:t>j </a:t>
            </a:r>
            <a:r>
              <a:rPr kumimoji="1" lang="en-US" altLang="zh-CN" sz="2000" dirty="0" smtClean="0">
                <a:solidFill>
                  <a:srgbClr val="3333CC"/>
                </a:solidFill>
                <a:ea typeface="宋体" pitchFamily="2" charset="-122"/>
              </a:rPr>
              <a:t>= </a:t>
            </a:r>
            <a:r>
              <a:rPr kumimoji="1" lang="en-US" altLang="zh-CN" sz="2000" i="1" dirty="0" smtClean="0">
                <a:solidFill>
                  <a:srgbClr val="3333CC"/>
                </a:solidFill>
                <a:ea typeface="宋体" pitchFamily="2" charset="-122"/>
              </a:rPr>
              <a:t>l</a:t>
            </a:r>
            <a:r>
              <a:rPr kumimoji="1" lang="en-US" altLang="zh-CN" sz="2000" dirty="0" smtClean="0">
                <a:solidFill>
                  <a:srgbClr val="3333CC"/>
                </a:solidFill>
                <a:ea typeface="宋体" pitchFamily="2" charset="-122"/>
              </a:rPr>
              <a:t>+3/2)</a:t>
            </a:r>
            <a:endParaRPr kumimoji="1" lang="zh-CN" altLang="en-US" sz="2000" baseline="-25000" dirty="0" smtClean="0">
              <a:solidFill>
                <a:srgbClr val="3333CC"/>
              </a:solidFill>
              <a:ea typeface="宋体" pitchFamily="2" charset="-122"/>
            </a:endParaRPr>
          </a:p>
        </p:txBody>
      </p:sp>
      <p:pic>
        <p:nvPicPr>
          <p:cNvPr id="8309" name="Picture 12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2404" y="4897736"/>
            <a:ext cx="970036" cy="67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" name="Rectangle 108"/>
          <p:cNvSpPr>
            <a:spLocks noChangeArrowheads="1"/>
          </p:cNvSpPr>
          <p:nvPr/>
        </p:nvSpPr>
        <p:spPr bwMode="auto">
          <a:xfrm>
            <a:off x="5081821" y="6146140"/>
            <a:ext cx="3810659" cy="52322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1400" dirty="0" err="1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Arima</a:t>
            </a:r>
            <a:r>
              <a:rPr kumimoji="1" lang="en-US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Harvey, Shimizu, </a:t>
            </a:r>
            <a:r>
              <a:rPr kumimoji="1" lang="en-US" altLang="zh-CN" sz="1400" i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PLB</a:t>
            </a:r>
            <a:r>
              <a:rPr kumimoji="1" lang="en-US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en-US" altLang="zh-CN" sz="1400" b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30</a:t>
            </a:r>
            <a:r>
              <a:rPr kumimoji="1" lang="en-US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517 (1969)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Hecht, Adler, </a:t>
            </a:r>
            <a:r>
              <a:rPr kumimoji="1" lang="en-US" altLang="zh-CN" sz="1400" i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NPA</a:t>
            </a:r>
            <a:r>
              <a:rPr kumimoji="1" lang="en-US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en-US" altLang="zh-CN" sz="1400" b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137</a:t>
            </a:r>
            <a:r>
              <a:rPr kumimoji="1" lang="en-US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129 (1969)</a:t>
            </a:r>
          </a:p>
        </p:txBody>
      </p:sp>
      <p:sp>
        <p:nvSpPr>
          <p:cNvPr id="224" name="Rectangle 4"/>
          <p:cNvSpPr>
            <a:spLocks noChangeArrowheads="1"/>
          </p:cNvSpPr>
          <p:nvPr/>
        </p:nvSpPr>
        <p:spPr bwMode="auto">
          <a:xfrm>
            <a:off x="179388" y="179388"/>
            <a:ext cx="8839200" cy="68580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800" dirty="0" smtClean="0">
                <a:solidFill>
                  <a:srgbClr val="FFFFFF"/>
                </a:solidFill>
                <a:latin typeface="Lucida Console" pitchFamily="49" charset="0"/>
              </a:rPr>
              <a:t>Nuclear single particle level scheme</a:t>
            </a:r>
            <a:endParaRPr lang="en-US" altLang="zh-CN" sz="2800" dirty="0">
              <a:solidFill>
                <a:srgbClr val="FFFFFF"/>
              </a:solidFill>
              <a:latin typeface="Lucida Console" pitchFamily="49" charset="0"/>
            </a:endParaRPr>
          </a:p>
        </p:txBody>
      </p:sp>
      <p:sp>
        <p:nvSpPr>
          <p:cNvPr id="121" name="Rectangle 108"/>
          <p:cNvSpPr>
            <a:spLocks noChangeArrowheads="1"/>
          </p:cNvSpPr>
          <p:nvPr/>
        </p:nvSpPr>
        <p:spPr bwMode="auto">
          <a:xfrm>
            <a:off x="251520" y="6433591"/>
            <a:ext cx="2028119" cy="30777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1400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Courtesy of S.G. Zhou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8" grpId="0"/>
      <p:bldP spid="1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179388" y="179388"/>
            <a:ext cx="8839200" cy="68580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Lucida Console" pitchFamily="49" charset="0"/>
              </a:rPr>
              <a:t>Acknowledgments</a:t>
            </a:r>
            <a:endParaRPr lang="en-US" altLang="zh-CN" sz="3200" dirty="0">
              <a:solidFill>
                <a:schemeClr val="bg1"/>
              </a:solidFill>
              <a:latin typeface="Lucida Console" pitchFamily="49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250825" y="980728"/>
            <a:ext cx="8642350" cy="21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rgbClr val="6600FF"/>
              </a:buClr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We would like to express our gratitude to all the collaborators and colleagues who contributed to the investigations presented, in particular to</a:t>
            </a:r>
          </a:p>
          <a:p>
            <a:pPr algn="just">
              <a:lnSpc>
                <a:spcPct val="125000"/>
              </a:lnSpc>
              <a:spcBef>
                <a:spcPct val="20000"/>
              </a:spcBef>
              <a:buClr>
                <a:srgbClr val="6600FF"/>
              </a:buClr>
            </a:pPr>
            <a:r>
              <a:rPr lang="en-US" altLang="zh-CN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A. </a:t>
            </a:r>
            <a:r>
              <a:rPr lang="en-US" altLang="zh-CN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Arima</a:t>
            </a:r>
            <a:r>
              <a:rPr lang="en-US" altLang="zh-CN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, T.S. Chen, L.S. </a:t>
            </a:r>
            <a:r>
              <a:rPr lang="en-US" altLang="zh-CN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Geng</a:t>
            </a:r>
            <a:r>
              <a:rPr lang="en-US" altLang="zh-CN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, J.N. </a:t>
            </a:r>
            <a:r>
              <a:rPr lang="en-US" altLang="zh-CN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Ginocchio</a:t>
            </a:r>
            <a:r>
              <a:rPr lang="en-US" altLang="zh-CN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, J.Y. </a:t>
            </a:r>
            <a:r>
              <a:rPr lang="en-US" altLang="zh-CN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Guo</a:t>
            </a:r>
            <a:r>
              <a:rPr lang="en-US" altLang="zh-CN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, X.T. He, R.V. </a:t>
            </a:r>
            <a:r>
              <a:rPr lang="en-US" altLang="zh-CN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Jolos</a:t>
            </a:r>
            <a:r>
              <a:rPr lang="en-US" altLang="zh-CN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, A. </a:t>
            </a:r>
            <a:r>
              <a:rPr lang="en-US" altLang="zh-CN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Leviatan</a:t>
            </a:r>
            <a:r>
              <a:rPr lang="en-US" altLang="zh-CN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, F.Q. Li, W.H. Long, B.N. Lu, H.F. Lu, P. Ring, H. Sagawa, W. </a:t>
            </a:r>
            <a:r>
              <a:rPr lang="en-US" altLang="zh-CN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Scheid</a:t>
            </a:r>
            <a:r>
              <a:rPr lang="en-US" altLang="zh-CN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, S.H. </a:t>
            </a:r>
            <a:r>
              <a:rPr lang="en-US" altLang="zh-CN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Shen</a:t>
            </a:r>
            <a:r>
              <a:rPr lang="en-US" altLang="zh-CN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, C.Y. Song, K. Sugawara-Tanabe, H. Toki, N. Van </a:t>
            </a:r>
            <a:r>
              <a:rPr lang="en-US" altLang="zh-CN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Giai</a:t>
            </a:r>
            <a:r>
              <a:rPr lang="en-US" altLang="zh-CN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, S. </a:t>
            </a:r>
            <a:r>
              <a:rPr lang="en-US" altLang="zh-CN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Yamaji</a:t>
            </a:r>
            <a:r>
              <a:rPr lang="en-US" altLang="zh-CN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, S.C. Yang, J.M. Yao, S.Q. Zhang, Y. Zhang, E.G. Zhao, and P.W. Zhao.</a:t>
            </a:r>
            <a:endParaRPr lang="en-US" altLang="zh-CN" sz="1600" i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4283968" y="5472608"/>
            <a:ext cx="4499992" cy="1124744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zh-CN" sz="8000" kern="0" dirty="0">
                <a:solidFill>
                  <a:srgbClr val="6600FF"/>
                </a:solidFill>
                <a:latin typeface="Monotype Corsiva" pitchFamily="66" charset="0"/>
                <a:ea typeface="+mn-ea"/>
              </a:rPr>
              <a:t>Thank   you!</a:t>
            </a:r>
          </a:p>
        </p:txBody>
      </p:sp>
      <p:sp>
        <p:nvSpPr>
          <p:cNvPr id="9" name="Rectangle 108"/>
          <p:cNvSpPr>
            <a:spLocks noChangeArrowheads="1"/>
          </p:cNvSpPr>
          <p:nvPr/>
        </p:nvSpPr>
        <p:spPr bwMode="auto">
          <a:xfrm>
            <a:off x="262724" y="5795972"/>
            <a:ext cx="308514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fr-FR" altLang="zh-CN" b="1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84 pages, 58 figures, 10 tables</a:t>
            </a:r>
            <a:endParaRPr kumimoji="1" lang="en-US" altLang="zh-CN" b="1" dirty="0" smtClean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1248"/>
            <a:ext cx="6384000" cy="2520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250825" y="5589240"/>
            <a:ext cx="8642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rgbClr val="6600FF"/>
              </a:buClr>
              <a:buFont typeface="Wingdings" pitchFamily="2" charset="2"/>
              <a:buChar char="p"/>
            </a:pPr>
            <a:r>
              <a:rPr lang="en-US" altLang="zh-CN" sz="2000" dirty="0" smtClean="0">
                <a:solidFill>
                  <a:prstClr val="black"/>
                </a:solidFill>
                <a:latin typeface="Comic Sans MS" pitchFamily="66" charset="0"/>
              </a:rPr>
              <a:t>Splitting of both spin and </a:t>
            </a:r>
            <a:r>
              <a:rPr lang="en-US" altLang="zh-CN" sz="2000" dirty="0" err="1" smtClean="0">
                <a:solidFill>
                  <a:prstClr val="black"/>
                </a:solidFill>
                <a:latin typeface="Comic Sans MS" pitchFamily="66" charset="0"/>
              </a:rPr>
              <a:t>pseudospin</a:t>
            </a:r>
            <a:r>
              <a:rPr lang="en-US" altLang="zh-CN" sz="2000" dirty="0" smtClean="0">
                <a:solidFill>
                  <a:prstClr val="black"/>
                </a:solidFill>
                <a:latin typeface="Comic Sans MS" pitchFamily="66" charset="0"/>
              </a:rPr>
              <a:t> doublets play important roles in the shell structure evolutions.</a:t>
            </a:r>
          </a:p>
        </p:txBody>
      </p:sp>
      <p:sp>
        <p:nvSpPr>
          <p:cNvPr id="17" name="Rectangle 108"/>
          <p:cNvSpPr>
            <a:spLocks noChangeArrowheads="1"/>
          </p:cNvSpPr>
          <p:nvPr/>
        </p:nvSpPr>
        <p:spPr bwMode="auto">
          <a:xfrm>
            <a:off x="5064316" y="4665330"/>
            <a:ext cx="3756156" cy="70788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</a:pPr>
            <a:r>
              <a:rPr kumimoji="1" lang="en-US" altLang="zh-CN" sz="16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  </a:t>
            </a:r>
            <a:r>
              <a:rPr kumimoji="1" lang="en-US" altLang="zh-CN" sz="1600" dirty="0" err="1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Pseudospin</a:t>
            </a:r>
            <a:r>
              <a:rPr kumimoji="1" lang="en-US" altLang="zh-CN" sz="16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-orbit splitting in </a:t>
            </a:r>
            <a:r>
              <a:rPr kumimoji="1" lang="en-US" altLang="zh-CN" sz="1600" dirty="0" err="1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Sn</a:t>
            </a:r>
            <a:r>
              <a:rPr kumimoji="1" lang="en-US" altLang="zh-CN" sz="16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 isotopes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1200" dirty="0" err="1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Meng</a:t>
            </a:r>
            <a:r>
              <a:rPr kumimoji="1" lang="en-US" altLang="zh-CN" sz="12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Sugawara-Tanabe, </a:t>
            </a:r>
            <a:r>
              <a:rPr kumimoji="1" lang="en-US" altLang="zh-CN" sz="1200" dirty="0" err="1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Yamaji</a:t>
            </a:r>
            <a:r>
              <a:rPr kumimoji="1" lang="en-US" altLang="zh-CN" sz="12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kumimoji="1" lang="en-US" altLang="zh-CN" sz="1200" dirty="0" err="1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Arima</a:t>
            </a:r>
            <a:r>
              <a:rPr kumimoji="1" lang="en-US" altLang="zh-CN" sz="12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1200" i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PRC</a:t>
            </a:r>
            <a:r>
              <a:rPr kumimoji="1" lang="en-US" altLang="zh-CN" sz="12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en-US" altLang="zh-CN" sz="1200" b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59</a:t>
            </a:r>
            <a:r>
              <a:rPr kumimoji="1" lang="en-US" altLang="zh-CN" sz="12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154 (1999)</a:t>
            </a:r>
          </a:p>
        </p:txBody>
      </p:sp>
      <p:pic>
        <p:nvPicPr>
          <p:cNvPr id="3074" name="Picture 2" descr="E:\lab\My talks\2014-10 PSS overview\figs\Z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80954"/>
            <a:ext cx="3851565" cy="3240000"/>
          </a:xfrm>
          <a:prstGeom prst="rect">
            <a:avLst/>
          </a:prstGeom>
          <a:noFill/>
        </p:spPr>
      </p:pic>
      <p:pic>
        <p:nvPicPr>
          <p:cNvPr id="3075" name="Picture 3" descr="E:\lab\My talks\2014-10 PSS overview\figs\PSSS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070" y="1280954"/>
            <a:ext cx="3878231" cy="3240000"/>
          </a:xfrm>
          <a:prstGeom prst="rect">
            <a:avLst/>
          </a:prstGeom>
          <a:noFill/>
        </p:spPr>
      </p:pic>
      <p:sp>
        <p:nvSpPr>
          <p:cNvPr id="12" name="Rectangle 108"/>
          <p:cNvSpPr>
            <a:spLocks noChangeArrowheads="1"/>
          </p:cNvSpPr>
          <p:nvPr/>
        </p:nvSpPr>
        <p:spPr bwMode="auto">
          <a:xfrm>
            <a:off x="683568" y="4665330"/>
            <a:ext cx="3793026" cy="70788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</a:pPr>
            <a:r>
              <a:rPr kumimoji="1" lang="en-US" altLang="zh-CN" sz="16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  Proton single-particle energies for </a:t>
            </a:r>
            <a:r>
              <a:rPr kumimoji="1" lang="en-US" altLang="zh-CN" sz="1600" baseline="300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146</a:t>
            </a:r>
            <a:r>
              <a:rPr kumimoji="1" lang="en-US" altLang="zh-CN" sz="16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Gd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12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Long, </a:t>
            </a:r>
            <a:r>
              <a:rPr kumimoji="1" lang="en-US" altLang="zh-CN" sz="1200" dirty="0" err="1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Nakatsukasa</a:t>
            </a:r>
            <a:r>
              <a:rPr kumimoji="1" lang="en-US" altLang="zh-CN" sz="12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Sagawa, </a:t>
            </a:r>
            <a:r>
              <a:rPr kumimoji="1" lang="en-US" altLang="zh-CN" sz="1200" dirty="0" err="1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Meng</a:t>
            </a:r>
            <a:r>
              <a:rPr kumimoji="1" lang="en-US" altLang="zh-CN" sz="12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kumimoji="1" lang="en-US" altLang="zh-CN" sz="1200" dirty="0" err="1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Nakada</a:t>
            </a:r>
            <a:r>
              <a:rPr kumimoji="1" lang="en-US" altLang="zh-CN" sz="12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Zhang,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1200" i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PLB</a:t>
            </a:r>
            <a:r>
              <a:rPr kumimoji="1" lang="en-US" altLang="zh-CN" sz="12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en-US" altLang="zh-CN" sz="1200" b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680</a:t>
            </a:r>
            <a:r>
              <a:rPr kumimoji="1" lang="en-US" altLang="zh-CN" sz="12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428 (2009)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79388" y="179388"/>
            <a:ext cx="8839200" cy="68580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800" dirty="0" smtClean="0">
                <a:solidFill>
                  <a:prstClr val="white"/>
                </a:solidFill>
                <a:latin typeface="Lucida Console" pitchFamily="49" charset="0"/>
              </a:rPr>
              <a:t>PSS in shell structure evolutions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864096"/>
            <a:ext cx="8642350" cy="59939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sz="2000" b="1" dirty="0" smtClean="0">
                <a:latin typeface="Times New Roman" pitchFamily="18" charset="0"/>
              </a:rPr>
              <a:t>Introduction</a:t>
            </a:r>
          </a:p>
          <a:p>
            <a:pPr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sz="2000" b="1" dirty="0" smtClean="0">
                <a:latin typeface="Times New Roman" pitchFamily="18" charset="0"/>
              </a:rPr>
              <a:t>General Features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latin typeface="Times New Roman" pitchFamily="18" charset="0"/>
              </a:rPr>
              <a:t>Dirac and Schrödinger-like equations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latin typeface="Times New Roman" pitchFamily="18" charset="0"/>
              </a:rPr>
              <a:t>Analytical solutions at PSS limit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latin typeface="Times New Roman" pitchFamily="18" charset="0"/>
              </a:rPr>
              <a:t>PSS breaking in realistic nuclei</a:t>
            </a:r>
          </a:p>
          <a:p>
            <a:pPr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sz="2000" b="1" dirty="0" smtClean="0">
                <a:latin typeface="Times New Roman" pitchFamily="18" charset="0"/>
              </a:rPr>
              <a:t>PSS and SS in Various Systems and Potentials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latin typeface="Times New Roman" pitchFamily="18" charset="0"/>
              </a:rPr>
              <a:t>From stable nuclei to exotic nuclei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latin typeface="Times New Roman" pitchFamily="18" charset="0"/>
              </a:rPr>
              <a:t>From non-confining potentials to confining potentials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latin typeface="Times New Roman" pitchFamily="18" charset="0"/>
              </a:rPr>
              <a:t>From local potentials to non-local potentials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latin typeface="Times New Roman" pitchFamily="18" charset="0"/>
              </a:rPr>
              <a:t>From central potentials to tensor potentials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latin typeface="Times New Roman" pitchFamily="18" charset="0"/>
              </a:rPr>
              <a:t>From bound states to resonant states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latin typeface="Times New Roman" pitchFamily="18" charset="0"/>
              </a:rPr>
              <a:t>From nucleon spectra to anti-nucleon spectra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latin typeface="Times New Roman" pitchFamily="18" charset="0"/>
              </a:rPr>
              <a:t>From nucleon spectra to </a:t>
            </a:r>
            <a:r>
              <a:rPr lang="en-US" altLang="zh-CN" sz="1800" dirty="0" err="1" smtClean="0">
                <a:latin typeface="Times New Roman" pitchFamily="18" charset="0"/>
              </a:rPr>
              <a:t>hyperon</a:t>
            </a:r>
            <a:r>
              <a:rPr lang="en-US" altLang="zh-CN" sz="1800" dirty="0" smtClean="0">
                <a:latin typeface="Times New Roman" pitchFamily="18" charset="0"/>
              </a:rPr>
              <a:t> spectra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latin typeface="Times New Roman" pitchFamily="18" charset="0"/>
              </a:rPr>
              <a:t>From spherical nuclei to deformed nuclei</a:t>
            </a:r>
          </a:p>
          <a:p>
            <a:pPr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sz="2000" b="1" dirty="0" smtClean="0">
                <a:latin typeface="Times New Roman" pitchFamily="18" charset="0"/>
              </a:rPr>
              <a:t>Open Issues on PSS and SS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err="1" smtClean="0">
                <a:latin typeface="Times New Roman" pitchFamily="18" charset="0"/>
              </a:rPr>
              <a:t>Perturbative</a:t>
            </a:r>
            <a:r>
              <a:rPr lang="en-US" altLang="zh-CN" sz="1800" dirty="0" smtClean="0">
                <a:latin typeface="Times New Roman" pitchFamily="18" charset="0"/>
              </a:rPr>
              <a:t> or not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latin typeface="Times New Roman" pitchFamily="18" charset="0"/>
              </a:rPr>
              <a:t>Intruder states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latin typeface="Times New Roman" pitchFamily="18" charset="0"/>
              </a:rPr>
              <a:t>SUSY and SRG</a:t>
            </a:r>
          </a:p>
          <a:p>
            <a:pPr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sz="2000" b="1" dirty="0" smtClean="0">
                <a:latin typeface="Times New Roman" pitchFamily="18" charset="0"/>
              </a:rPr>
              <a:t>Summary and Perspectives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388" y="179388"/>
            <a:ext cx="8839200" cy="68580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Lucida Console" pitchFamily="49" charset="0"/>
              </a:rPr>
              <a:t>Contents</a:t>
            </a:r>
            <a:endParaRPr lang="en-US" altLang="zh-CN" sz="2800" dirty="0">
              <a:solidFill>
                <a:schemeClr val="bg1"/>
              </a:solidFill>
              <a:latin typeface="Lucida Console" pitchFamily="49" charset="0"/>
            </a:endParaRPr>
          </a:p>
        </p:txBody>
      </p:sp>
      <p:sp>
        <p:nvSpPr>
          <p:cNvPr id="5" name="Rectangle 108"/>
          <p:cNvSpPr>
            <a:spLocks noChangeArrowheads="1"/>
          </p:cNvSpPr>
          <p:nvPr/>
        </p:nvSpPr>
        <p:spPr bwMode="auto">
          <a:xfrm>
            <a:off x="4833355" y="6309320"/>
            <a:ext cx="4059125" cy="30777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Liang, </a:t>
            </a:r>
            <a:r>
              <a:rPr kumimoji="1" lang="en-US" altLang="zh-CN" sz="1400" dirty="0" err="1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Meng</a:t>
            </a:r>
            <a:r>
              <a:rPr kumimoji="1" lang="en-US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Zhou, </a:t>
            </a:r>
            <a:r>
              <a:rPr kumimoji="1" lang="en-US" altLang="zh-CN" sz="1400" i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Phys. Rep.</a:t>
            </a:r>
            <a:r>
              <a:rPr kumimoji="1" lang="en-US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en-US" altLang="zh-CN" sz="1400" b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570</a:t>
            </a:r>
            <a:r>
              <a:rPr kumimoji="1" lang="en-US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1-84 (2015)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864096"/>
            <a:ext cx="8642350" cy="59939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sz="2000" b="1" dirty="0" smtClean="0">
                <a:latin typeface="Times New Roman" pitchFamily="18" charset="0"/>
              </a:rPr>
              <a:t>Introduction</a:t>
            </a:r>
          </a:p>
          <a:p>
            <a:pPr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sz="2000" b="1" dirty="0" smtClean="0">
                <a:latin typeface="Times New Roman" pitchFamily="18" charset="0"/>
              </a:rPr>
              <a:t>General Features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rgbClr val="0000FF"/>
                </a:solidFill>
                <a:latin typeface="Times New Roman" pitchFamily="18" charset="0"/>
              </a:rPr>
              <a:t>Dirac and Schrödinger-like equations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Analytical solutions at PSS limit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PSS breaking in realistic nuclei</a:t>
            </a:r>
          </a:p>
          <a:p>
            <a:pPr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sz="2000" b="1" dirty="0" smtClean="0">
                <a:latin typeface="Times New Roman" pitchFamily="18" charset="0"/>
              </a:rPr>
              <a:t>PSS and SS in Various Systems and Potentials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rgbClr val="0000FF"/>
                </a:solidFill>
                <a:latin typeface="Times New Roman" pitchFamily="18" charset="0"/>
              </a:rPr>
              <a:t>From stable nuclei to exotic nuclei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From non-confining potentials to confining potentials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From local potentials to non-local potentials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rgbClr val="0000FF"/>
                </a:solidFill>
                <a:latin typeface="Times New Roman" pitchFamily="18" charset="0"/>
              </a:rPr>
              <a:t>From central potentials to tensor potentials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rgbClr val="FF0000"/>
                </a:solidFill>
                <a:latin typeface="Times New Roman" pitchFamily="18" charset="0"/>
              </a:rPr>
              <a:t>From bound states to resonant states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rgbClr val="0000FF"/>
                </a:solidFill>
                <a:latin typeface="Times New Roman" pitchFamily="18" charset="0"/>
              </a:rPr>
              <a:t>From nucleon spectra to anti-nucleon spectra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rgbClr val="0000FF"/>
                </a:solidFill>
                <a:latin typeface="Times New Roman" pitchFamily="18" charset="0"/>
              </a:rPr>
              <a:t>From nucleon spectra to </a:t>
            </a:r>
            <a:r>
              <a:rPr lang="en-US" altLang="zh-CN" sz="1800" dirty="0" err="1" smtClean="0">
                <a:solidFill>
                  <a:srgbClr val="0000FF"/>
                </a:solidFill>
                <a:latin typeface="Times New Roman" pitchFamily="18" charset="0"/>
              </a:rPr>
              <a:t>hyperon</a:t>
            </a:r>
            <a:r>
              <a:rPr lang="en-US" altLang="zh-CN" sz="1800" dirty="0" smtClean="0">
                <a:solidFill>
                  <a:srgbClr val="0000FF"/>
                </a:solidFill>
                <a:latin typeface="Times New Roman" pitchFamily="18" charset="0"/>
              </a:rPr>
              <a:t> spectra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From spherical nuclei to deformed nuclei</a:t>
            </a:r>
          </a:p>
          <a:p>
            <a:pPr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sz="2000" b="1" dirty="0" smtClean="0">
                <a:latin typeface="Times New Roman" pitchFamily="18" charset="0"/>
              </a:rPr>
              <a:t>Open Issues on PSS and SS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err="1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Perturbative</a:t>
            </a:r>
            <a:r>
              <a:rPr lang="en-US" altLang="zh-CN" sz="1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 or not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Intruder states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rgbClr val="FF0000"/>
                </a:solidFill>
                <a:latin typeface="Times New Roman" pitchFamily="18" charset="0"/>
              </a:rPr>
              <a:t>SUSY and SRG</a:t>
            </a:r>
          </a:p>
          <a:p>
            <a:pPr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sz="2000" b="1" dirty="0" smtClean="0">
                <a:latin typeface="Times New Roman" pitchFamily="18" charset="0"/>
              </a:rPr>
              <a:t>Summary and Perspectives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388" y="179388"/>
            <a:ext cx="8839200" cy="68580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Lucida Console" pitchFamily="49" charset="0"/>
              </a:rPr>
              <a:t>Contents</a:t>
            </a:r>
            <a:endParaRPr lang="en-US" altLang="zh-CN" sz="2800" dirty="0">
              <a:solidFill>
                <a:schemeClr val="bg1"/>
              </a:solidFill>
              <a:latin typeface="Lucida Console" pitchFamily="49" charset="0"/>
            </a:endParaRPr>
          </a:p>
        </p:txBody>
      </p:sp>
      <p:sp>
        <p:nvSpPr>
          <p:cNvPr id="7" name="Rectangle 108"/>
          <p:cNvSpPr>
            <a:spLocks noChangeArrowheads="1"/>
          </p:cNvSpPr>
          <p:nvPr/>
        </p:nvSpPr>
        <p:spPr bwMode="auto">
          <a:xfrm>
            <a:off x="4833355" y="6309320"/>
            <a:ext cx="4059125" cy="30777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Liang, </a:t>
            </a:r>
            <a:r>
              <a:rPr kumimoji="1" lang="en-US" altLang="zh-CN" sz="1400" dirty="0" err="1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Meng</a:t>
            </a:r>
            <a:r>
              <a:rPr kumimoji="1" lang="en-US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Zhou, </a:t>
            </a:r>
            <a:r>
              <a:rPr kumimoji="1" lang="en-US" altLang="zh-CN" sz="1400" i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Phys. Rep.</a:t>
            </a:r>
            <a:r>
              <a:rPr kumimoji="1" lang="en-US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en-US" altLang="zh-CN" sz="1400" b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570</a:t>
            </a:r>
            <a:r>
              <a:rPr kumimoji="1" lang="en-US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1-84 (2015)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864096"/>
            <a:ext cx="8642350" cy="59939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Introduction</a:t>
            </a:r>
          </a:p>
          <a:p>
            <a:pPr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sz="2000" b="1" dirty="0" smtClean="0">
                <a:latin typeface="Times New Roman" pitchFamily="18" charset="0"/>
              </a:rPr>
              <a:t>General Features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rgbClr val="0000FF"/>
                </a:solidFill>
                <a:latin typeface="Times New Roman" pitchFamily="18" charset="0"/>
              </a:rPr>
              <a:t>Dirac and Schrödinger-like equations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Analytical solutions at PSS limit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PSS breaking in realistic nuclei</a:t>
            </a:r>
          </a:p>
          <a:p>
            <a:pPr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PSS and SS in Various Systems and Potentials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From stable nuclei to exotic nuclei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From non-confining potentials to confining potentials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From local potentials to non-local potentials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From central potentials to tensor potentials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From bound states to resonant states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From nucleon spectra to anti-nucleon spectra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From nucleon spectra to </a:t>
            </a:r>
            <a:r>
              <a:rPr lang="en-US" altLang="zh-CN" sz="1800" dirty="0" err="1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hyperon</a:t>
            </a:r>
            <a:r>
              <a:rPr lang="en-US" altLang="zh-CN" sz="1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 spectra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From spherical nuclei to deformed nuclei</a:t>
            </a:r>
          </a:p>
          <a:p>
            <a:pPr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Open Issues on PSS and SS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err="1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Perturbative</a:t>
            </a:r>
            <a:r>
              <a:rPr lang="en-US" altLang="zh-CN" sz="1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 or not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Intruder states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SUSY and SRG</a:t>
            </a:r>
          </a:p>
          <a:p>
            <a:pPr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rPr>
              <a:t>Summary and Perspectives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388" y="179388"/>
            <a:ext cx="8839200" cy="68580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Lucida Console" pitchFamily="49" charset="0"/>
              </a:rPr>
              <a:t>Contents</a:t>
            </a:r>
            <a:endParaRPr lang="en-US" altLang="zh-CN" sz="2800" dirty="0">
              <a:solidFill>
                <a:schemeClr val="bg1"/>
              </a:solidFill>
              <a:latin typeface="Lucida Console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50825" y="1052736"/>
            <a:ext cx="8642350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6600FF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</a:rPr>
              <a:t>Equation of motion for nucleons: Schrödinger / Dirac equations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p"/>
            </a:pPr>
            <a:r>
              <a:rPr lang="en-US" altLang="zh-CN" sz="2000" dirty="0" smtClean="0">
                <a:solidFill>
                  <a:srgbClr val="FF0000"/>
                </a:solidFill>
                <a:latin typeface="Comic Sans MS" pitchFamily="66" charset="0"/>
              </a:rPr>
              <a:t>What is     ? </a:t>
            </a:r>
          </a:p>
          <a:p>
            <a:pPr marL="342900" indent="-342900">
              <a:spcBef>
                <a:spcPts val="600"/>
              </a:spcBef>
              <a:buClr>
                <a:srgbClr val="6600FF"/>
              </a:buClr>
              <a:buFont typeface="Wingdings" pitchFamily="2" charset="2"/>
              <a:buChar char="Ø"/>
            </a:pPr>
            <a:endParaRPr lang="en-US" altLang="zh-CN" sz="2000" dirty="0" smtClean="0">
              <a:latin typeface="Times New Roman" pitchFamily="18" charset="0"/>
            </a:endParaRPr>
          </a:p>
          <a:p>
            <a:pPr marL="342900" indent="-342900">
              <a:spcBef>
                <a:spcPts val="600"/>
              </a:spcBef>
              <a:buClr>
                <a:srgbClr val="6600FF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</a:rPr>
              <a:t>Dirac </a:t>
            </a:r>
            <a:r>
              <a:rPr lang="en-US" altLang="zh-CN" sz="2000" dirty="0" err="1" smtClean="0">
                <a:latin typeface="Times New Roman" pitchFamily="18" charset="0"/>
              </a:rPr>
              <a:t>spinor</a:t>
            </a:r>
            <a:r>
              <a:rPr lang="en-US" altLang="zh-CN" sz="2000" dirty="0" smtClean="0">
                <a:latin typeface="Times New Roman" pitchFamily="18" charset="0"/>
              </a:rPr>
              <a:t>: </a:t>
            </a:r>
          </a:p>
          <a:p>
            <a:pPr marL="342900" indent="-342900">
              <a:spcBef>
                <a:spcPts val="600"/>
              </a:spcBef>
              <a:buClr>
                <a:srgbClr val="6600FF"/>
              </a:buClr>
              <a:buFont typeface="Wingdings" pitchFamily="2" charset="2"/>
              <a:buChar char="Ø"/>
            </a:pPr>
            <a:endParaRPr lang="en-US" altLang="zh-CN" sz="2000" dirty="0" smtClean="0">
              <a:latin typeface="Times New Roman" pitchFamily="18" charset="0"/>
            </a:endParaRPr>
          </a:p>
          <a:p>
            <a:pPr marL="342900" indent="-342900">
              <a:spcBef>
                <a:spcPts val="600"/>
              </a:spcBef>
              <a:buClr>
                <a:srgbClr val="6600FF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</a:rPr>
              <a:t>Relations of quantum numbers: </a:t>
            </a:r>
          </a:p>
          <a:p>
            <a:pPr marL="342900" indent="-342900">
              <a:spcBef>
                <a:spcPts val="600"/>
              </a:spcBef>
              <a:buClr>
                <a:srgbClr val="6600FF"/>
              </a:buClr>
              <a:buFont typeface="Wingdings" pitchFamily="2" charset="2"/>
              <a:buChar char="Ø"/>
            </a:pPr>
            <a:endParaRPr lang="en-US" altLang="zh-CN" sz="2000" dirty="0" smtClean="0">
              <a:latin typeface="Times New Roman" pitchFamily="18" charset="0"/>
            </a:endParaRPr>
          </a:p>
          <a:p>
            <a:pPr marL="342900" indent="-342900">
              <a:spcBef>
                <a:spcPts val="600"/>
              </a:spcBef>
              <a:buClr>
                <a:srgbClr val="6600FF"/>
              </a:buClr>
              <a:buFont typeface="Wingdings" pitchFamily="2" charset="2"/>
              <a:buChar char="Ø"/>
            </a:pPr>
            <a:endParaRPr lang="en-US" altLang="zh-CN" sz="2000" dirty="0" smtClean="0">
              <a:latin typeface="Times New Roman" pitchFamily="18" charset="0"/>
            </a:endParaRPr>
          </a:p>
          <a:p>
            <a:pPr marL="342900" indent="-342900">
              <a:spcBef>
                <a:spcPts val="600"/>
              </a:spcBef>
              <a:buClr>
                <a:srgbClr val="6600FF"/>
              </a:buClr>
              <a:buFont typeface="Wingdings" pitchFamily="2" charset="2"/>
              <a:buChar char="Ø"/>
            </a:pPr>
            <a:endParaRPr lang="en-US" altLang="zh-CN" sz="2000" dirty="0" smtClean="0">
              <a:latin typeface="Times New Roman" pitchFamily="18" charset="0"/>
            </a:endParaRPr>
          </a:p>
          <a:p>
            <a:pPr marL="342900" indent="-342900">
              <a:spcBef>
                <a:spcPts val="600"/>
              </a:spcBef>
              <a:buClr>
                <a:srgbClr val="6600FF"/>
              </a:buClr>
              <a:buFont typeface="Wingdings" pitchFamily="2" charset="2"/>
              <a:buChar char="Ø"/>
            </a:pPr>
            <a:endParaRPr lang="en-US" altLang="zh-CN" sz="2000" dirty="0" smtClean="0">
              <a:latin typeface="Times New Roman" pitchFamily="18" charset="0"/>
            </a:endParaRPr>
          </a:p>
        </p:txBody>
      </p:sp>
      <p:pic>
        <p:nvPicPr>
          <p:cNvPr id="12293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3065264"/>
            <a:ext cx="30988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992" y="4173441"/>
            <a:ext cx="4064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2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4173441"/>
            <a:ext cx="4064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82410" y="5140424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79388" y="179388"/>
            <a:ext cx="8839200" cy="68580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Lucida Console" pitchFamily="49" charset="0"/>
              </a:rPr>
              <a:t>Pseudo quantum numbers &amp; lower component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50825" y="5673442"/>
            <a:ext cx="8642350" cy="707886"/>
            <a:chOff x="250825" y="5589240"/>
            <a:chExt cx="8642350" cy="707886"/>
          </a:xfrm>
        </p:grpSpPr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250825" y="5589240"/>
              <a:ext cx="864235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just">
                <a:spcBef>
                  <a:spcPts val="600"/>
                </a:spcBef>
                <a:spcAft>
                  <a:spcPts val="600"/>
                </a:spcAft>
                <a:buClr>
                  <a:srgbClr val="6600FF"/>
                </a:buClr>
                <a:buFont typeface="Wingdings" pitchFamily="2" charset="2"/>
                <a:buChar char="p"/>
              </a:pPr>
              <a:r>
                <a:rPr lang="en-US" altLang="zh-CN" sz="2000" dirty="0" smtClean="0">
                  <a:latin typeface="Comic Sans MS" pitchFamily="66" charset="0"/>
                </a:rPr>
                <a:t>    is the orbital angular momentum of the lower component of the Dirac </a:t>
              </a:r>
              <a:r>
                <a:rPr lang="en-US" altLang="zh-CN" sz="2000" dirty="0" err="1" smtClean="0">
                  <a:latin typeface="Comic Sans MS" pitchFamily="66" charset="0"/>
                </a:rPr>
                <a:t>spinor</a:t>
              </a:r>
              <a:r>
                <a:rPr lang="en-US" altLang="zh-CN" sz="2000" dirty="0" smtClean="0">
                  <a:latin typeface="Comic Sans MS" pitchFamily="66" charset="0"/>
                </a:rPr>
                <a:t>.</a:t>
              </a: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83568" y="5589240"/>
              <a:ext cx="18097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Rectangle 108"/>
          <p:cNvSpPr>
            <a:spLocks noChangeArrowheads="1"/>
          </p:cNvSpPr>
          <p:nvPr/>
        </p:nvSpPr>
        <p:spPr bwMode="auto">
          <a:xfrm>
            <a:off x="6156176" y="6145559"/>
            <a:ext cx="2712548" cy="30777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Ginocchio, </a:t>
            </a:r>
            <a:r>
              <a:rPr kumimoji="1" lang="it-IT" altLang="zh-CN" sz="1400" i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PRL</a:t>
            </a: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it-IT" altLang="zh-CN" sz="1400" b="1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78</a:t>
            </a:r>
            <a:r>
              <a:rPr kumimoji="1" lang="it-IT" altLang="zh-CN" sz="14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, 436 (1997)</a:t>
            </a:r>
            <a:endParaRPr kumimoji="1" lang="en-US" altLang="zh-CN" sz="1400" dirty="0" smtClean="0">
              <a:solidFill>
                <a:srgbClr val="0000FF"/>
              </a:solidFill>
              <a:latin typeface="Comic Sans MS" pitchFamily="66" charset="0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39752" y="2060952"/>
            <a:ext cx="2945517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54721" y="1484784"/>
            <a:ext cx="1809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50825" y="1052736"/>
            <a:ext cx="8642350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6600FF"/>
              </a:buClr>
              <a:buFont typeface="Wingdings" pitchFamily="2" charset="2"/>
              <a:buChar char="Ø"/>
            </a:pPr>
            <a:endParaRPr lang="en-US" altLang="zh-CN" sz="2000" dirty="0" smtClean="0">
              <a:latin typeface="Times New Roman" pitchFamily="18" charset="0"/>
            </a:endParaRPr>
          </a:p>
          <a:p>
            <a:pPr marL="342900" indent="-342900">
              <a:spcBef>
                <a:spcPts val="600"/>
              </a:spcBef>
              <a:buClr>
                <a:srgbClr val="6600FF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</a:rPr>
              <a:t>Dirac equation</a:t>
            </a:r>
            <a:br>
              <a:rPr lang="en-US" altLang="zh-CN" sz="2000" dirty="0" smtClean="0">
                <a:latin typeface="Times New Roman" pitchFamily="18" charset="0"/>
              </a:rPr>
            </a:br>
            <a:r>
              <a:rPr lang="en-US" altLang="zh-CN" sz="2000" dirty="0" smtClean="0">
                <a:latin typeface="Times New Roman" pitchFamily="18" charset="0"/>
              </a:rPr>
              <a:t/>
            </a:r>
            <a:br>
              <a:rPr lang="en-US" altLang="zh-CN" sz="2000" dirty="0" smtClean="0">
                <a:latin typeface="Times New Roman" pitchFamily="18" charset="0"/>
              </a:rPr>
            </a:br>
            <a:r>
              <a:rPr lang="en-US" altLang="zh-CN" sz="2000" dirty="0" smtClean="0">
                <a:latin typeface="Times New Roman" pitchFamily="18" charset="0"/>
              </a:rPr>
              <a:t/>
            </a:r>
            <a:br>
              <a:rPr lang="en-US" altLang="zh-CN" sz="2000" dirty="0" smtClean="0">
                <a:latin typeface="Times New Roman" pitchFamily="18" charset="0"/>
              </a:rPr>
            </a:br>
            <a:r>
              <a:rPr lang="en-US" altLang="zh-CN" sz="2000" dirty="0" smtClean="0">
                <a:latin typeface="Times New Roman" pitchFamily="18" charset="0"/>
              </a:rPr>
              <a:t/>
            </a:r>
            <a:br>
              <a:rPr lang="en-US" altLang="zh-CN" sz="2000" dirty="0" smtClean="0">
                <a:latin typeface="Times New Roman" pitchFamily="18" charset="0"/>
              </a:rPr>
            </a:br>
            <a:r>
              <a:rPr lang="en-US" altLang="zh-CN" sz="1200" dirty="0" smtClean="0">
                <a:latin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</a:rPr>
              <a:t/>
            </a:r>
            <a:br>
              <a:rPr lang="en-US" altLang="zh-CN" sz="2000" dirty="0" smtClean="0">
                <a:latin typeface="Times New Roman" pitchFamily="18" charset="0"/>
              </a:rPr>
            </a:br>
            <a:r>
              <a:rPr lang="en-US" altLang="zh-CN" sz="2000" dirty="0" smtClean="0">
                <a:latin typeface="Times New Roman" pitchFamily="18" charset="0"/>
              </a:rPr>
              <a:t>where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79388" y="179388"/>
            <a:ext cx="8839200" cy="68580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Lucida Console" pitchFamily="49" charset="0"/>
              </a:rPr>
              <a:t>Dirac and Schrödinger-like equations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6283" y="1916832"/>
            <a:ext cx="5996186" cy="92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2689" y="2974374"/>
            <a:ext cx="4528411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3253" y="3321024"/>
            <a:ext cx="3466939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color}&#10;\begin{document}&#10;\color{blue}&#10;\noindent&#10; $\tilde{l} = l+1$\\&#10; $\tilde{s} = 1/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32"/>
  <p:tag name="BOXHEIGHT" val="367"/>
  <p:tag name="BOXFONT" val="10"/>
  <p:tag name="BOXWRAP" val="False"/>
  <p:tag name="WORKAROUNDTRANSPARENCYBUG" val="False"/>
  <p:tag name="ALLOWFONTSUBSTITUTION" val="False"/>
  <p:tag name="BITMAPFORMAT" val="png16m"/>
  <p:tag name="ORIGWIDTH" val="36"/>
  <p:tag name="PICTUREFILESIZE" val="42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color,bm}&#10;\begin{document}&#10;&#10;%\color{blue}&#10;&#10;%\begin{equation}&#10;$$&#10;  \left\{&#10;   \begin{array}{l}&#10;j = l \pm 1/2&#10;\\&#10;\kappa = (-1)^{j+l+1/2}(j+1/2)&#10;\\&#10;\tilde{l}=l-{\mathrm{sign}}(\kappa)&#10;   \end{array}&#10;  \right. %,&#10;$$&#10;%\end{equation}&#10;&#10;\end{document}&#10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32"/>
  <p:tag name="BOXHEIGHT" val="367"/>
  <p:tag name="BOXFONT" val="10"/>
  <p:tag name="BOXWRAP" val="False"/>
  <p:tag name="WORKAROUNDTRANSPARENCYBUG" val="False"/>
  <p:tag name="ALLOWFONTSUBSTITUTION" val="False"/>
  <p:tag name="BITMAPFORMAT" val="png16m"/>
  <p:tag name="ORIGWIDTH" val="122"/>
  <p:tag name="PICTUREFILESIZE" val="156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color,bm}&#10;\begin{document}&#10;&#10;%\color{blue}&#10;&#10;%\begin{equation}&#10;$$&#10;2s_{1/2}:\&#10;  \left(&#10;   \begin{array}{l}&#10;    n=2, l=0, j=l+1/2 \\&#10;    {\color{red}&#10;    \tilde{n}=2, \tilde{l}=1, j=\tilde{l}-1/2&#10;    }&#10;   \end{array}&#10;  \right) %,&#10;$$&#10;%\end{equation}&#10;&#10;\end{document}&#10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32"/>
  <p:tag name="BOXHEIGHT" val="367"/>
  <p:tag name="BOXFONT" val="10"/>
  <p:tag name="BOXWRAP" val="False"/>
  <p:tag name="WORKAROUNDTRANSPARENCYBUG" val="False"/>
  <p:tag name="ALLOWFONTSUBSTITUTION" val="False"/>
  <p:tag name="BITMAPFORMAT" val="png16m"/>
  <p:tag name="ORIGWIDTH" val="160"/>
  <p:tag name="PICTUREFILESIZE" val="147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color,bm}&#10;\begin{document}&#10;&#10;%\color{blue}&#10;&#10;%\begin{equation}&#10;$$&#10;1d_{3/2}:\&#10;  \left(&#10;   \begin{array}{l}&#10;    n=1, l=2, j=l-1/2 \\&#10;    {\color{red}&#10;    \tilde{n}=2, \tilde{l}=1, j=\tilde{l}+1/2&#10;    } &#10;   \end{array}&#10;  \right) %,&#10;$$&#10;%\end{equation}&#10;&#10;\end{document}&#10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32"/>
  <p:tag name="BOXHEIGHT" val="367"/>
  <p:tag name="BOXFONT" val="10"/>
  <p:tag name="BOXWRAP" val="False"/>
  <p:tag name="WORKAROUNDTRANSPARENCYBUG" val="False"/>
  <p:tag name="ALLOWFONTSUBSTITUTION" val="False"/>
  <p:tag name="BITMAPFORMAT" val="png16m"/>
  <p:tag name="ORIGWIDTH" val="160"/>
  <p:tag name="PICTUREFILESIZE" val="1456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color,bm}&#10;\begin{document}&#10;&#10;%\color{blue}&#10;&#10;%\begin{equation}&#10;$$&#10;(2s_{1/2}, 1d_{3/2}) \Rightarrow &#10;({\color{red}&#10;2\tilde{p}_{1/2,3/2} %,&#10;}&#10;)&#10;$$&#10;%\end{equation}&#10;&#10;\end{document}&#10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32"/>
  <p:tag name="BOXHEIGHT" val="367"/>
  <p:tag name="BOXFONT" val="10"/>
  <p:tag name="BOXWRAP" val="False"/>
  <p:tag name="WORKAROUNDTRANSPARENCYBUG" val="False"/>
  <p:tag name="ALLOWFONTSUBSTITUTION" val="False"/>
  <p:tag name="BITMAPFORMAT" val="png16m"/>
  <p:tag name="ORIGWIDTH" val="117"/>
  <p:tag name="PICTUREFILESIZE" val="933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color,bm}&#10;\begin{document}&#10;&#10;%\color{blue}&#10;&#10;$$&#10; E=E_{{\rm res}}-i{\Gamma_{{\rm res}}}/{2}=\sqrt{p^{2}+M^{2}}&#10;$$&#10;&#10;\end{document}&#10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32"/>
  <p:tag name="BOXHEIGHT" val="367"/>
  <p:tag name="BOXFONT" val="10"/>
  <p:tag name="BOXWRAP" val="False"/>
  <p:tag name="WORKAROUNDTRANSPARENCYBUG" val="False"/>
  <p:tag name="ALLOWFONTSUBSTITUTION" val="False"/>
  <p:tag name="BITMAPFORMAT" val="png16m"/>
  <p:tag name="ORIGWIDTH" val="142"/>
  <p:tag name="PICTUREFILESIZE" val="821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演示文稿1">
  <a:themeElements>
    <a:clrScheme name="演示文稿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演示文稿1">
      <a:majorFont>
        <a:latin typeface="Arial Rounded MT Bold"/>
        <a:ea typeface="黑体"/>
        <a:cs typeface=""/>
      </a:majorFont>
      <a:minorFont>
        <a:latin typeface="Times New Roman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演示文稿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文稿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演示文稿1">
  <a:themeElements>
    <a:clrScheme name="演示文稿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演示文稿1">
      <a:majorFont>
        <a:latin typeface="Arial Rounded MT Bold"/>
        <a:ea typeface="黑体"/>
        <a:cs typeface=""/>
      </a:majorFont>
      <a:minorFont>
        <a:latin typeface="Times New Roman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演示文稿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文稿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演示文稿1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2965</TotalTime>
  <Words>2279</Words>
  <Application>Microsoft Office PowerPoint</Application>
  <PresentationFormat>On-screen Show (4:3)</PresentationFormat>
  <Paragraphs>344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Office 主题</vt:lpstr>
      <vt:lpstr>演示文稿1</vt:lpstr>
      <vt:lpstr>1_演示文稿1</vt:lpstr>
      <vt:lpstr>1_Office 主题</vt:lpstr>
      <vt:lpstr>Hidden pseudospin and spin symmetries in nuclei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Spin and Isospin Physics  in Covariant Density Functional Theory</dc:title>
  <dc:creator>xiaopigliang</dc:creator>
  <cp:lastModifiedBy>NCNP2011</cp:lastModifiedBy>
  <cp:revision>361</cp:revision>
  <dcterms:created xsi:type="dcterms:W3CDTF">2014-06-05T13:57:22Z</dcterms:created>
  <dcterms:modified xsi:type="dcterms:W3CDTF">2015-04-20T15:14:40Z</dcterms:modified>
</cp:coreProperties>
</file>