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7" r:id="rId2"/>
    <p:sldId id="258" r:id="rId3"/>
    <p:sldId id="259" r:id="rId4"/>
    <p:sldId id="260" r:id="rId5"/>
    <p:sldId id="269" r:id="rId6"/>
    <p:sldId id="262" r:id="rId7"/>
    <p:sldId id="263" r:id="rId8"/>
    <p:sldId id="264" r:id="rId9"/>
    <p:sldId id="265" r:id="rId10"/>
    <p:sldId id="266" r:id="rId11"/>
    <p:sldId id="281" r:id="rId12"/>
    <p:sldId id="270" r:id="rId13"/>
    <p:sldId id="278" r:id="rId14"/>
    <p:sldId id="279" r:id="rId15"/>
    <p:sldId id="280" r:id="rId16"/>
    <p:sldId id="272" r:id="rId17"/>
    <p:sldId id="273" r:id="rId18"/>
    <p:sldId id="274" r:id="rId19"/>
    <p:sldId id="276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4E8"/>
    <a:srgbClr val="000000"/>
    <a:srgbClr val="428057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9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76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12" Type="http://schemas.openxmlformats.org/officeDocument/2006/relationships/image" Target="../media/image75.wmf"/><Relationship Id="rId17" Type="http://schemas.openxmlformats.org/officeDocument/2006/relationships/image" Target="../media/image80.wmf"/><Relationship Id="rId2" Type="http://schemas.openxmlformats.org/officeDocument/2006/relationships/image" Target="../media/image65.wmf"/><Relationship Id="rId16" Type="http://schemas.openxmlformats.org/officeDocument/2006/relationships/image" Target="../media/image79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5" Type="http://schemas.openxmlformats.org/officeDocument/2006/relationships/image" Target="../media/image68.wmf"/><Relationship Id="rId15" Type="http://schemas.openxmlformats.org/officeDocument/2006/relationships/image" Target="../media/image78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Relationship Id="rId14" Type="http://schemas.openxmlformats.org/officeDocument/2006/relationships/image" Target="../media/image7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image" Target="../media/image93.wmf"/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12" Type="http://schemas.openxmlformats.org/officeDocument/2006/relationships/image" Target="../media/image92.wmf"/><Relationship Id="rId17" Type="http://schemas.openxmlformats.org/officeDocument/2006/relationships/image" Target="../media/image97.wmf"/><Relationship Id="rId2" Type="http://schemas.openxmlformats.org/officeDocument/2006/relationships/image" Target="../media/image82.wmf"/><Relationship Id="rId16" Type="http://schemas.openxmlformats.org/officeDocument/2006/relationships/image" Target="../media/image96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11" Type="http://schemas.openxmlformats.org/officeDocument/2006/relationships/image" Target="../media/image91.wmf"/><Relationship Id="rId5" Type="http://schemas.openxmlformats.org/officeDocument/2006/relationships/image" Target="../media/image85.wmf"/><Relationship Id="rId15" Type="http://schemas.openxmlformats.org/officeDocument/2006/relationships/image" Target="../media/image95.wmf"/><Relationship Id="rId10" Type="http://schemas.openxmlformats.org/officeDocument/2006/relationships/image" Target="../media/image90.wmf"/><Relationship Id="rId4" Type="http://schemas.openxmlformats.org/officeDocument/2006/relationships/image" Target="../media/image84.wmf"/><Relationship Id="rId9" Type="http://schemas.openxmlformats.org/officeDocument/2006/relationships/image" Target="../media/image89.wmf"/><Relationship Id="rId14" Type="http://schemas.openxmlformats.org/officeDocument/2006/relationships/image" Target="../media/image9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19.wmf"/><Relationship Id="rId5" Type="http://schemas.openxmlformats.org/officeDocument/2006/relationships/image" Target="../media/image21.wmf"/><Relationship Id="rId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19.wmf"/><Relationship Id="rId5" Type="http://schemas.openxmlformats.org/officeDocument/2006/relationships/image" Target="../media/image21.wmf"/><Relationship Id="rId4" Type="http://schemas.openxmlformats.org/officeDocument/2006/relationships/image" Target="../media/image6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885C372-471B-4DF7-80B2-2CD9C7939CA5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7CE12A8-5F1D-4049-B7BE-5C5D91A6B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64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E12A8-5F1D-4049-B7BE-5C5D91A6B4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90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E12A8-5F1D-4049-B7BE-5C5D91A6B4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08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E12A8-5F1D-4049-B7BE-5C5D91A6B4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90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E12A8-5F1D-4049-B7BE-5C5D91A6B41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90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EA36-6FEF-4CEB-9400-52D638F8F7B1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792B-5B4B-4E29-BC01-152B13EF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7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EA36-6FEF-4CEB-9400-52D638F8F7B1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792B-5B4B-4E29-BC01-152B13EF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66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EA36-6FEF-4CEB-9400-52D638F8F7B1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792B-5B4B-4E29-BC01-152B13EF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EA36-6FEF-4CEB-9400-52D638F8F7B1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792B-5B4B-4E29-BC01-152B13EF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7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EA36-6FEF-4CEB-9400-52D638F8F7B1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792B-5B4B-4E29-BC01-152B13EF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9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EA36-6FEF-4CEB-9400-52D638F8F7B1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792B-5B4B-4E29-BC01-152B13EF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5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EA36-6FEF-4CEB-9400-52D638F8F7B1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792B-5B4B-4E29-BC01-152B13EF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9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EA36-6FEF-4CEB-9400-52D638F8F7B1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792B-5B4B-4E29-BC01-152B13EF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09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EA36-6FEF-4CEB-9400-52D638F8F7B1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792B-5B4B-4E29-BC01-152B13EF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60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EA36-6FEF-4CEB-9400-52D638F8F7B1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792B-5B4B-4E29-BC01-152B13EF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EA36-6FEF-4CEB-9400-52D638F8F7B1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792B-5B4B-4E29-BC01-152B13EF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4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8EA36-6FEF-4CEB-9400-52D638F8F7B1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3792B-5B4B-4E29-BC01-152B13EF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1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4.png"/><Relationship Id="rId11" Type="http://schemas.openxmlformats.org/officeDocument/2006/relationships/image" Target="../media/image50.wmf"/><Relationship Id="rId5" Type="http://schemas.openxmlformats.org/officeDocument/2006/relationships/image" Target="../media/image53.png"/><Relationship Id="rId10" Type="http://schemas.openxmlformats.org/officeDocument/2006/relationships/oleObject" Target="../embeddings/oleObject34.bin"/><Relationship Id="rId4" Type="http://schemas.openxmlformats.org/officeDocument/2006/relationships/image" Target="../media/image52.png"/><Relationship Id="rId9" Type="http://schemas.openxmlformats.org/officeDocument/2006/relationships/image" Target="../media/image4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oleObject" Target="../embeddings/oleObject38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7.wmf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37.bin"/><Relationship Id="rId5" Type="http://schemas.openxmlformats.org/officeDocument/2006/relationships/image" Target="../media/image46.png"/><Relationship Id="rId10" Type="http://schemas.openxmlformats.org/officeDocument/2006/relationships/image" Target="../media/image58.wmf"/><Relationship Id="rId4" Type="http://schemas.openxmlformats.org/officeDocument/2006/relationships/image" Target="../media/image61.png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6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43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25.wmf"/><Relationship Id="rId4" Type="http://schemas.openxmlformats.org/officeDocument/2006/relationships/image" Target="../media/image27.png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71.wmf"/><Relationship Id="rId26" Type="http://schemas.openxmlformats.org/officeDocument/2006/relationships/oleObject" Target="../embeddings/oleObject56.bin"/><Relationship Id="rId39" Type="http://schemas.openxmlformats.org/officeDocument/2006/relationships/image" Target="../media/image80.wmf"/><Relationship Id="rId3" Type="http://schemas.openxmlformats.org/officeDocument/2006/relationships/oleObject" Target="../embeddings/oleObject44.bin"/><Relationship Id="rId21" Type="http://schemas.openxmlformats.org/officeDocument/2006/relationships/oleObject" Target="../embeddings/oleObject53.bin"/><Relationship Id="rId34" Type="http://schemas.openxmlformats.org/officeDocument/2006/relationships/image" Target="../media/image78.wmf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51.bin"/><Relationship Id="rId25" Type="http://schemas.openxmlformats.org/officeDocument/2006/relationships/oleObject" Target="../embeddings/oleObject55.bin"/><Relationship Id="rId33" Type="http://schemas.openxmlformats.org/officeDocument/2006/relationships/oleObject" Target="../embeddings/oleObject60.bin"/><Relationship Id="rId38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0.wmf"/><Relationship Id="rId20" Type="http://schemas.openxmlformats.org/officeDocument/2006/relationships/image" Target="../media/image72.wmf"/><Relationship Id="rId29" Type="http://schemas.openxmlformats.org/officeDocument/2006/relationships/oleObject" Target="../embeddings/oleObject58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48.bin"/><Relationship Id="rId24" Type="http://schemas.openxmlformats.org/officeDocument/2006/relationships/image" Target="../media/image74.wmf"/><Relationship Id="rId32" Type="http://schemas.openxmlformats.org/officeDocument/2006/relationships/image" Target="../media/image77.wmf"/><Relationship Id="rId37" Type="http://schemas.openxmlformats.org/officeDocument/2006/relationships/image" Target="../media/image79.wmf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23" Type="http://schemas.openxmlformats.org/officeDocument/2006/relationships/oleObject" Target="../embeddings/oleObject54.bin"/><Relationship Id="rId28" Type="http://schemas.openxmlformats.org/officeDocument/2006/relationships/image" Target="../media/image75.wmf"/><Relationship Id="rId36" Type="http://schemas.openxmlformats.org/officeDocument/2006/relationships/oleObject" Target="../embeddings/oleObject62.bin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52.bin"/><Relationship Id="rId31" Type="http://schemas.openxmlformats.org/officeDocument/2006/relationships/oleObject" Target="../embeddings/oleObject59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69.wmf"/><Relationship Id="rId22" Type="http://schemas.openxmlformats.org/officeDocument/2006/relationships/image" Target="../media/image73.wmf"/><Relationship Id="rId27" Type="http://schemas.openxmlformats.org/officeDocument/2006/relationships/oleObject" Target="../embeddings/oleObject57.bin"/><Relationship Id="rId30" Type="http://schemas.openxmlformats.org/officeDocument/2006/relationships/image" Target="../media/image76.wmf"/><Relationship Id="rId35" Type="http://schemas.openxmlformats.org/officeDocument/2006/relationships/oleObject" Target="../embeddings/oleObject6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88.wmf"/><Relationship Id="rId26" Type="http://schemas.openxmlformats.org/officeDocument/2006/relationships/image" Target="../media/image91.wmf"/><Relationship Id="rId3" Type="http://schemas.openxmlformats.org/officeDocument/2006/relationships/oleObject" Target="../embeddings/oleObject64.bin"/><Relationship Id="rId21" Type="http://schemas.openxmlformats.org/officeDocument/2006/relationships/oleObject" Target="../embeddings/oleObject73.bin"/><Relationship Id="rId34" Type="http://schemas.openxmlformats.org/officeDocument/2006/relationships/image" Target="../media/image95.wmf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85.wmf"/><Relationship Id="rId17" Type="http://schemas.openxmlformats.org/officeDocument/2006/relationships/oleObject" Target="../embeddings/oleObject71.bin"/><Relationship Id="rId25" Type="http://schemas.openxmlformats.org/officeDocument/2006/relationships/oleObject" Target="../embeddings/oleObject76.bin"/><Relationship Id="rId33" Type="http://schemas.openxmlformats.org/officeDocument/2006/relationships/oleObject" Target="../embeddings/oleObject80.bin"/><Relationship Id="rId38" Type="http://schemas.openxmlformats.org/officeDocument/2006/relationships/image" Target="../media/image9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7.wmf"/><Relationship Id="rId20" Type="http://schemas.openxmlformats.org/officeDocument/2006/relationships/image" Target="../media/image89.wmf"/><Relationship Id="rId29" Type="http://schemas.openxmlformats.org/officeDocument/2006/relationships/oleObject" Target="../embeddings/oleObject78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82.wmf"/><Relationship Id="rId11" Type="http://schemas.openxmlformats.org/officeDocument/2006/relationships/oleObject" Target="../embeddings/oleObject68.bin"/><Relationship Id="rId24" Type="http://schemas.openxmlformats.org/officeDocument/2006/relationships/oleObject" Target="../embeddings/oleObject75.bin"/><Relationship Id="rId32" Type="http://schemas.openxmlformats.org/officeDocument/2006/relationships/image" Target="../media/image94.wmf"/><Relationship Id="rId37" Type="http://schemas.openxmlformats.org/officeDocument/2006/relationships/oleObject" Target="../embeddings/oleObject82.bin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0.bin"/><Relationship Id="rId23" Type="http://schemas.openxmlformats.org/officeDocument/2006/relationships/oleObject" Target="../embeddings/oleObject74.bin"/><Relationship Id="rId28" Type="http://schemas.openxmlformats.org/officeDocument/2006/relationships/image" Target="../media/image92.wmf"/><Relationship Id="rId36" Type="http://schemas.openxmlformats.org/officeDocument/2006/relationships/image" Target="../media/image96.wmf"/><Relationship Id="rId10" Type="http://schemas.openxmlformats.org/officeDocument/2006/relationships/image" Target="../media/image84.wmf"/><Relationship Id="rId19" Type="http://schemas.openxmlformats.org/officeDocument/2006/relationships/oleObject" Target="../embeddings/oleObject72.bin"/><Relationship Id="rId31" Type="http://schemas.openxmlformats.org/officeDocument/2006/relationships/oleObject" Target="../embeddings/oleObject79.bin"/><Relationship Id="rId4" Type="http://schemas.openxmlformats.org/officeDocument/2006/relationships/image" Target="../media/image81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86.wmf"/><Relationship Id="rId22" Type="http://schemas.openxmlformats.org/officeDocument/2006/relationships/image" Target="../media/image90.wmf"/><Relationship Id="rId27" Type="http://schemas.openxmlformats.org/officeDocument/2006/relationships/oleObject" Target="../embeddings/oleObject77.bin"/><Relationship Id="rId30" Type="http://schemas.openxmlformats.org/officeDocument/2006/relationships/image" Target="../media/image93.wmf"/><Relationship Id="rId35" Type="http://schemas.openxmlformats.org/officeDocument/2006/relationships/oleObject" Target="../embeddings/oleObject8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98.wmf"/><Relationship Id="rId4" Type="http://schemas.openxmlformats.org/officeDocument/2006/relationships/oleObject" Target="../embeddings/oleObject8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8.wmf"/><Relationship Id="rId26" Type="http://schemas.openxmlformats.org/officeDocument/2006/relationships/image" Target="../media/image22.w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29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21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28" Type="http://schemas.openxmlformats.org/officeDocument/2006/relationships/oleObject" Target="../embeddings/oleObject15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Relationship Id="rId27" Type="http://schemas.openxmlformats.org/officeDocument/2006/relationships/oleObject" Target="../embeddings/oleObject14.bin"/><Relationship Id="rId30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1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5.wmf"/><Relationship Id="rId4" Type="http://schemas.openxmlformats.org/officeDocument/2006/relationships/image" Target="../media/image27.png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31.png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2.png"/><Relationship Id="rId11" Type="http://schemas.openxmlformats.org/officeDocument/2006/relationships/image" Target="../media/image30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7.wmf"/><Relationship Id="rId3" Type="http://schemas.openxmlformats.org/officeDocument/2006/relationships/image" Target="../media/image39.png"/><Relationship Id="rId7" Type="http://schemas.openxmlformats.org/officeDocument/2006/relationships/image" Target="../media/image41.png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0.png"/><Relationship Id="rId11" Type="http://schemas.openxmlformats.org/officeDocument/2006/relationships/image" Target="../media/image36.wmf"/><Relationship Id="rId5" Type="http://schemas.openxmlformats.org/officeDocument/2006/relationships/image" Target="../media/image34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3.bin"/><Relationship Id="rId3" Type="http://schemas.openxmlformats.org/officeDocument/2006/relationships/image" Target="../media/image46.png"/><Relationship Id="rId7" Type="http://schemas.openxmlformats.org/officeDocument/2006/relationships/image" Target="../media/image42.wmf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2.bin"/><Relationship Id="rId5" Type="http://schemas.openxmlformats.org/officeDocument/2006/relationships/image" Target="../media/image48.png"/><Relationship Id="rId10" Type="http://schemas.openxmlformats.org/officeDocument/2006/relationships/image" Target="../media/image49.png"/><Relationship Id="rId4" Type="http://schemas.openxmlformats.org/officeDocument/2006/relationships/image" Target="../media/image47.png"/><Relationship Id="rId9" Type="http://schemas.openxmlformats.org/officeDocument/2006/relationships/image" Target="../media/image43.wmf"/><Relationship Id="rId14" Type="http://schemas.openxmlformats.org/officeDocument/2006/relationships/image" Target="../media/image4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http://colleges.usnews.rankingsandreviews.com/img/college-photo_2616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-27450"/>
            <a:ext cx="9142412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标题 1"/>
          <p:cNvSpPr>
            <a:spLocks noGrp="1"/>
          </p:cNvSpPr>
          <p:nvPr>
            <p:ph type="title"/>
          </p:nvPr>
        </p:nvSpPr>
        <p:spPr>
          <a:xfrm>
            <a:off x="2920585" y="-8838"/>
            <a:ext cx="5146270" cy="1171943"/>
          </a:xfrm>
        </p:spPr>
        <p:txBody>
          <a:bodyPr>
            <a:normAutofit fontScale="90000"/>
          </a:bodyPr>
          <a:lstStyle/>
          <a:p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BCS </a:t>
            </a:r>
            <a:r>
              <a:rPr lang="en-US" altLang="zh-CN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superfluidity</a:t>
            </a:r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2D </a:t>
            </a:r>
            <a:b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Fermi-Hubbard model</a:t>
            </a:r>
            <a:endParaRPr lang="zh-CN" alt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 descr="D:\Dropbox\share\icons\UST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3955" y="4965200"/>
            <a:ext cx="883315" cy="870563"/>
          </a:xfrm>
          <a:prstGeom prst="rect">
            <a:avLst/>
          </a:prstGeom>
          <a:noFill/>
        </p:spPr>
      </p:pic>
      <p:pic>
        <p:nvPicPr>
          <p:cNvPr id="6" name="Picture 2" descr="D:\Dropbox\share\icons\umasslogo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7020" y="4965200"/>
            <a:ext cx="908297" cy="866932"/>
          </a:xfrm>
          <a:prstGeom prst="rect">
            <a:avLst/>
          </a:prstGeom>
          <a:noFill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52485" y="4970497"/>
            <a:ext cx="943576" cy="87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77145" y="5963730"/>
            <a:ext cx="695130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NSF, Simons Foundation, AFOSR MURI, NNSFC, CAS, NKBRSFC</a:t>
            </a:r>
            <a:endParaRPr lang="zh-CN" alt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99723" y="6396335"/>
            <a:ext cx="3159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Nordita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July 14, 2016</a:t>
            </a:r>
          </a:p>
        </p:txBody>
      </p:sp>
    </p:spTree>
    <p:extLst>
      <p:ext uri="{BB962C8B-B14F-4D97-AF65-F5344CB8AC3E}">
        <p14:creationId xmlns:p14="http://schemas.microsoft.com/office/powerpoint/2010/main" val="993916179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7020" y="3736240"/>
            <a:ext cx="3926038" cy="806505"/>
            <a:chOff x="808310" y="3889860"/>
            <a:chExt cx="3926038" cy="806505"/>
          </a:xfrm>
        </p:grpSpPr>
        <p:pic>
          <p:nvPicPr>
            <p:cNvPr id="2765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310" y="3889860"/>
              <a:ext cx="1923204" cy="806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5800" y="3889860"/>
              <a:ext cx="1698548" cy="806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40" y="1009485"/>
            <a:ext cx="2967057" cy="521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35" y="2814520"/>
            <a:ext cx="6054024" cy="652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84758" y="1662369"/>
            <a:ext cx="4056812" cy="883316"/>
            <a:chOff x="2742678" y="702244"/>
            <a:chExt cx="4056812" cy="883316"/>
          </a:xfrm>
        </p:grpSpPr>
        <p:pic>
          <p:nvPicPr>
            <p:cNvPr id="27658" name="Picture 1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2860" y="708323"/>
              <a:ext cx="1766630" cy="838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9" name="Picture 1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2678" y="702244"/>
              <a:ext cx="1675702" cy="883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0" y="126170"/>
            <a:ext cx="8717934" cy="788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08200" y="1799930"/>
            <a:ext cx="2460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p-pairing  dominates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13269" y="3950610"/>
            <a:ext cx="18069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d-pairing </a:t>
            </a:r>
          </a:p>
        </p:txBody>
      </p:sp>
      <p:sp>
        <p:nvSpPr>
          <p:cNvPr id="5" name="Down Arrow 4"/>
          <p:cNvSpPr/>
          <p:nvPr/>
        </p:nvSpPr>
        <p:spPr>
          <a:xfrm>
            <a:off x="4418380" y="4619555"/>
            <a:ext cx="345645" cy="384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294023"/>
              </p:ext>
            </p:extLst>
          </p:nvPr>
        </p:nvGraphicFramePr>
        <p:xfrm>
          <a:off x="2368550" y="5272088"/>
          <a:ext cx="437832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6" name="Equation" r:id="rId10" imgW="2031840" imgH="241200" progId="Equation.DSMT4">
                  <p:embed/>
                </p:oleObj>
              </mc:Choice>
              <mc:Fallback>
                <p:oleObj name="Equation" r:id="rId10" imgW="203184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550" y="5272088"/>
                        <a:ext cx="4378325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455315" y="5333190"/>
            <a:ext cx="242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82915" y="202980"/>
            <a:ext cx="101822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88343526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215" y="1102107"/>
            <a:ext cx="2730430" cy="445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0" y="49360"/>
            <a:ext cx="8717934" cy="788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23525" y="1102107"/>
            <a:ext cx="6173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Finite  n:                                                and expansion to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6993978" y="1086295"/>
          <a:ext cx="496802" cy="39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0" name="Equation" r:id="rId6" imgW="215640" imgH="203040" progId="Equation.DSMT4">
                  <p:embed/>
                </p:oleObj>
              </mc:Choice>
              <mc:Fallback>
                <p:oleObj name="Equation" r:id="rId6" imgW="215640" imgH="2030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3978" y="1086295"/>
                        <a:ext cx="496802" cy="39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2370"/>
            <a:ext cx="6779597" cy="44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307575" y="1985970"/>
          <a:ext cx="4381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1" name="Equation" r:id="rId9" imgW="190440" imgH="228600" progId="Equation.DSMT4">
                  <p:embed/>
                </p:oleObj>
              </mc:Choice>
              <mc:Fallback>
                <p:oleObj name="Equation" r:id="rId9" imgW="190440" imgH="2286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7575" y="1985970"/>
                        <a:ext cx="4381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74247" y="6178100"/>
            <a:ext cx="1710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3034E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phase for  </a:t>
            </a:r>
            <a:endParaRPr lang="en-US" sz="2000" b="1" dirty="0">
              <a:solidFill>
                <a:srgbClr val="3034E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795345" y="6155755"/>
          <a:ext cx="4381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2" name="Equation" r:id="rId11" imgW="190440" imgH="228600" progId="Equation.DSMT4">
                  <p:embed/>
                </p:oleObj>
              </mc:Choice>
              <mc:Fallback>
                <p:oleObj name="Equation" r:id="rId11" imgW="190440" imgH="2286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345" y="6155755"/>
                        <a:ext cx="4381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3293140" y="6194160"/>
          <a:ext cx="21621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3" name="Equation" r:id="rId13" imgW="939600" imgH="177480" progId="Equation.DSMT4">
                  <p:embed/>
                </p:oleObj>
              </mc:Choice>
              <mc:Fallback>
                <p:oleObj name="Equation" r:id="rId13" imgW="939600" imgH="1774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3140" y="6194160"/>
                        <a:ext cx="216217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7682805" y="894270"/>
            <a:ext cx="960125" cy="934114"/>
            <a:chOff x="385855" y="1623965"/>
            <a:chExt cx="960125" cy="934114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24260" y="1623965"/>
              <a:ext cx="883315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846715" y="1623965"/>
              <a:ext cx="115215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96936" y="2545685"/>
              <a:ext cx="949044" cy="12394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896201" y="2545685"/>
              <a:ext cx="115215" cy="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62665" y="1623965"/>
              <a:ext cx="844910" cy="921720"/>
            </a:xfrm>
            <a:prstGeom prst="line">
              <a:avLst/>
            </a:prstGeom>
            <a:ln w="12700">
              <a:solidFill>
                <a:srgbClr val="3034E8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85855" y="1623965"/>
              <a:ext cx="883315" cy="921720"/>
            </a:xfrm>
            <a:prstGeom prst="line">
              <a:avLst/>
            </a:prstGeom>
            <a:ln w="12700">
              <a:solidFill>
                <a:srgbClr val="3034E8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7337160" y="2084825"/>
            <a:ext cx="1665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Hlubina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PRB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59, 9600 (1999)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093906" y="2814520"/>
            <a:ext cx="20185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Repeated by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Raghu,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Kivelson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Scalapino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PRB 81, 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224505 (2010)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they missed p6</a:t>
            </a:r>
          </a:p>
        </p:txBody>
      </p:sp>
    </p:spTree>
    <p:extLst>
      <p:ext uri="{BB962C8B-B14F-4D97-AF65-F5344CB8AC3E}">
        <p14:creationId xmlns:p14="http://schemas.microsoft.com/office/powerpoint/2010/main" val="39080824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65717" y="548624"/>
            <a:ext cx="7823593" cy="5683941"/>
            <a:chOff x="665717" y="318194"/>
            <a:chExt cx="7823593" cy="5683941"/>
          </a:xfrm>
        </p:grpSpPr>
        <p:pic>
          <p:nvPicPr>
            <p:cNvPr id="2355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717" y="318194"/>
              <a:ext cx="7823593" cy="5301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29360599"/>
                </p:ext>
              </p:extLst>
            </p:nvPr>
          </p:nvGraphicFramePr>
          <p:xfrm>
            <a:off x="5263290" y="3352190"/>
            <a:ext cx="962025" cy="781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023" name="Equation" r:id="rId5" imgW="368140" imgH="266584" progId="Equation.DSMT4">
                    <p:embed/>
                  </p:oleObj>
                </mc:Choice>
                <mc:Fallback>
                  <p:oleObj name="Equation" r:id="rId5" imgW="368140" imgH="266584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63290" y="3352190"/>
                          <a:ext cx="962025" cy="781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Rectangle 2"/>
            <p:cNvSpPr/>
            <p:nvPr/>
          </p:nvSpPr>
          <p:spPr>
            <a:xfrm>
              <a:off x="6069795" y="2814520"/>
              <a:ext cx="729695" cy="5376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5624270"/>
                </p:ext>
              </p:extLst>
            </p:nvPr>
          </p:nvGraphicFramePr>
          <p:xfrm>
            <a:off x="3688685" y="3160165"/>
            <a:ext cx="563563" cy="706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024" name="Equation" r:id="rId7" imgW="215640" imgH="241200" progId="Equation.DSMT4">
                    <p:embed/>
                  </p:oleObj>
                </mc:Choice>
                <mc:Fallback>
                  <p:oleObj name="Equation" r:id="rId7" imgW="21564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8685" y="3160165"/>
                          <a:ext cx="563563" cy="7064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ctangle 5"/>
            <p:cNvSpPr/>
            <p:nvPr/>
          </p:nvSpPr>
          <p:spPr>
            <a:xfrm>
              <a:off x="3995925" y="2814520"/>
              <a:ext cx="729695" cy="5376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22055" y="2891330"/>
              <a:ext cx="729695" cy="5376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2004061"/>
                </p:ext>
              </p:extLst>
            </p:nvPr>
          </p:nvGraphicFramePr>
          <p:xfrm>
            <a:off x="2076450" y="2968625"/>
            <a:ext cx="398463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025" name="Equation" r:id="rId9" imgW="152280" imgH="164880" progId="Equation.DSMT4">
                    <p:embed/>
                  </p:oleObj>
                </mc:Choice>
                <mc:Fallback>
                  <p:oleObj name="Equation" r:id="rId9" imgW="1522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6450" y="2968625"/>
                          <a:ext cx="398463" cy="48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ctangle 10"/>
            <p:cNvSpPr/>
            <p:nvPr/>
          </p:nvSpPr>
          <p:spPr>
            <a:xfrm>
              <a:off x="4303165" y="4235505"/>
              <a:ext cx="422455" cy="3840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5920539"/>
                </p:ext>
              </p:extLst>
            </p:nvPr>
          </p:nvGraphicFramePr>
          <p:xfrm>
            <a:off x="4149545" y="4005075"/>
            <a:ext cx="498475" cy="668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026" name="Equation" r:id="rId11" imgW="190440" imgH="228600" progId="Equation.DSMT4">
                    <p:embed/>
                  </p:oleObj>
                </mc:Choice>
                <mc:Fallback>
                  <p:oleObj name="Equation" r:id="rId11" imgW="1904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9545" y="4005075"/>
                          <a:ext cx="498475" cy="668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ctangle 12"/>
            <p:cNvSpPr/>
            <p:nvPr/>
          </p:nvSpPr>
          <p:spPr>
            <a:xfrm>
              <a:off x="4149545" y="5464465"/>
              <a:ext cx="729695" cy="5376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0366163"/>
                </p:ext>
              </p:extLst>
            </p:nvPr>
          </p:nvGraphicFramePr>
          <p:xfrm>
            <a:off x="4418380" y="5426060"/>
            <a:ext cx="310095" cy="384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027" name="Equation" r:id="rId13" imgW="126835" imgH="139518" progId="Equation.DSMT4">
                    <p:embed/>
                  </p:oleObj>
                </mc:Choice>
                <mc:Fallback>
                  <p:oleObj name="Equation" r:id="rId13" imgW="126835" imgH="139518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8380" y="5426060"/>
                          <a:ext cx="310095" cy="384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37329919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160465"/>
              </p:ext>
            </p:extLst>
          </p:nvPr>
        </p:nvGraphicFramePr>
        <p:xfrm>
          <a:off x="4418380" y="1469185"/>
          <a:ext cx="54927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6" name="Equation" r:id="rId3" imgW="279400" imgH="190500" progId="Equation.DSMT4">
                  <p:embed/>
                </p:oleObj>
              </mc:Choice>
              <mc:Fallback>
                <p:oleObj name="Equation" r:id="rId3" imgW="2794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8380" y="1469185"/>
                        <a:ext cx="54927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646159"/>
              </p:ext>
            </p:extLst>
          </p:nvPr>
        </p:nvGraphicFramePr>
        <p:xfrm>
          <a:off x="5748823" y="1513823"/>
          <a:ext cx="966787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7" name="Equation" r:id="rId5" imgW="495085" imgH="152334" progId="Equation.DSMT4">
                  <p:embed/>
                </p:oleObj>
              </mc:Choice>
              <mc:Fallback>
                <p:oleObj name="Equation" r:id="rId5" imgW="495085" imgH="15233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8823" y="1513823"/>
                        <a:ext cx="966787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197601"/>
              </p:ext>
            </p:extLst>
          </p:nvPr>
        </p:nvGraphicFramePr>
        <p:xfrm>
          <a:off x="5992985" y="1777452"/>
          <a:ext cx="282416" cy="307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8" name="Equation" r:id="rId7" imgW="164814" imgH="177492" progId="Equation.DSMT4">
                  <p:embed/>
                </p:oleObj>
              </mc:Choice>
              <mc:Fallback>
                <p:oleObj name="Equation" r:id="rId7" imgW="164814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2985" y="1777452"/>
                        <a:ext cx="282416" cy="3073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5032860" y="1686860"/>
            <a:ext cx="609600" cy="1588"/>
          </a:xfrm>
          <a:prstGeom prst="line">
            <a:avLst/>
          </a:prstGeom>
          <a:ln w="19050" cmpd="sng">
            <a:solidFill>
              <a:srgbClr val="008A3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248760" y="1700775"/>
            <a:ext cx="195263" cy="3175"/>
          </a:xfrm>
          <a:prstGeom prst="straightConnector1">
            <a:avLst/>
          </a:prstGeom>
          <a:ln w="9525">
            <a:solidFill>
              <a:srgbClr val="008A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6710559" y="1416914"/>
            <a:ext cx="813089" cy="245411"/>
          </a:xfrm>
          <a:custGeom>
            <a:avLst/>
            <a:gdLst>
              <a:gd name="connsiteX0" fmla="*/ 0 w 771525"/>
              <a:gd name="connsiteY0" fmla="*/ 138112 h 280987"/>
              <a:gd name="connsiteX1" fmla="*/ 285750 w 771525"/>
              <a:gd name="connsiteY1" fmla="*/ 23812 h 280987"/>
              <a:gd name="connsiteX2" fmla="*/ 771525 w 771525"/>
              <a:gd name="connsiteY2" fmla="*/ 280987 h 280987"/>
              <a:gd name="connsiteX0" fmla="*/ 0 w 771525"/>
              <a:gd name="connsiteY0" fmla="*/ 116505 h 259380"/>
              <a:gd name="connsiteX1" fmla="*/ 452742 w 771525"/>
              <a:gd name="connsiteY1" fmla="*/ 23812 h 259380"/>
              <a:gd name="connsiteX2" fmla="*/ 771525 w 771525"/>
              <a:gd name="connsiteY2" fmla="*/ 259380 h 259380"/>
              <a:gd name="connsiteX0" fmla="*/ 0 w 771525"/>
              <a:gd name="connsiteY0" fmla="*/ 116505 h 259380"/>
              <a:gd name="connsiteX1" fmla="*/ 452742 w 771525"/>
              <a:gd name="connsiteY1" fmla="*/ 23812 h 259380"/>
              <a:gd name="connsiteX2" fmla="*/ 771525 w 771525"/>
              <a:gd name="connsiteY2" fmla="*/ 259380 h 259380"/>
              <a:gd name="connsiteX0" fmla="*/ 0 w 771525"/>
              <a:gd name="connsiteY0" fmla="*/ 116505 h 259380"/>
              <a:gd name="connsiteX1" fmla="*/ 452742 w 771525"/>
              <a:gd name="connsiteY1" fmla="*/ 23812 h 259380"/>
              <a:gd name="connsiteX2" fmla="*/ 771525 w 771525"/>
              <a:gd name="connsiteY2" fmla="*/ 259380 h 259380"/>
              <a:gd name="connsiteX0" fmla="*/ 0 w 771525"/>
              <a:gd name="connsiteY0" fmla="*/ 108938 h 251813"/>
              <a:gd name="connsiteX1" fmla="*/ 452742 w 771525"/>
              <a:gd name="connsiteY1" fmla="*/ 16245 h 251813"/>
              <a:gd name="connsiteX2" fmla="*/ 771525 w 771525"/>
              <a:gd name="connsiteY2" fmla="*/ 251813 h 251813"/>
              <a:gd name="connsiteX0" fmla="*/ 0 w 813089"/>
              <a:gd name="connsiteY0" fmla="*/ 228105 h 235576"/>
              <a:gd name="connsiteX1" fmla="*/ 494306 w 813089"/>
              <a:gd name="connsiteY1" fmla="*/ 8 h 235576"/>
              <a:gd name="connsiteX2" fmla="*/ 813089 w 813089"/>
              <a:gd name="connsiteY2" fmla="*/ 235576 h 235576"/>
              <a:gd name="connsiteX0" fmla="*/ 0 w 813089"/>
              <a:gd name="connsiteY0" fmla="*/ 238519 h 245990"/>
              <a:gd name="connsiteX1" fmla="*/ 431961 w 813089"/>
              <a:gd name="connsiteY1" fmla="*/ 6 h 245990"/>
              <a:gd name="connsiteX2" fmla="*/ 813089 w 813089"/>
              <a:gd name="connsiteY2" fmla="*/ 245990 h 245990"/>
              <a:gd name="connsiteX0" fmla="*/ 0 w 813089"/>
              <a:gd name="connsiteY0" fmla="*/ 238519 h 245990"/>
              <a:gd name="connsiteX1" fmla="*/ 431961 w 813089"/>
              <a:gd name="connsiteY1" fmla="*/ 6 h 245990"/>
              <a:gd name="connsiteX2" fmla="*/ 813089 w 813089"/>
              <a:gd name="connsiteY2" fmla="*/ 245990 h 245990"/>
              <a:gd name="connsiteX0" fmla="*/ 0 w 813089"/>
              <a:gd name="connsiteY0" fmla="*/ 238519 h 245990"/>
              <a:gd name="connsiteX1" fmla="*/ 431961 w 813089"/>
              <a:gd name="connsiteY1" fmla="*/ 6 h 245990"/>
              <a:gd name="connsiteX2" fmla="*/ 813089 w 813089"/>
              <a:gd name="connsiteY2" fmla="*/ 245990 h 245990"/>
              <a:gd name="connsiteX0" fmla="*/ 0 w 813089"/>
              <a:gd name="connsiteY0" fmla="*/ 238519 h 245990"/>
              <a:gd name="connsiteX1" fmla="*/ 431961 w 813089"/>
              <a:gd name="connsiteY1" fmla="*/ 6 h 245990"/>
              <a:gd name="connsiteX2" fmla="*/ 813089 w 813089"/>
              <a:gd name="connsiteY2" fmla="*/ 245990 h 245990"/>
              <a:gd name="connsiteX0" fmla="*/ 0 w 813089"/>
              <a:gd name="connsiteY0" fmla="*/ 238526 h 245997"/>
              <a:gd name="connsiteX1" fmla="*/ 431961 w 813089"/>
              <a:gd name="connsiteY1" fmla="*/ 13 h 245997"/>
              <a:gd name="connsiteX2" fmla="*/ 813089 w 813089"/>
              <a:gd name="connsiteY2" fmla="*/ 245997 h 24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3089" h="245997">
                <a:moveTo>
                  <a:pt x="0" y="238526"/>
                </a:moveTo>
                <a:cubicBezTo>
                  <a:pt x="109753" y="86144"/>
                  <a:pt x="286055" y="-1232"/>
                  <a:pt x="431961" y="13"/>
                </a:cubicBezTo>
                <a:cubicBezTo>
                  <a:pt x="577867" y="1258"/>
                  <a:pt x="709475" y="92505"/>
                  <a:pt x="813089" y="24599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Freeform 22"/>
          <p:cNvSpPr/>
          <p:nvPr/>
        </p:nvSpPr>
        <p:spPr>
          <a:xfrm flipV="1">
            <a:off x="6733794" y="1661459"/>
            <a:ext cx="800966" cy="233284"/>
          </a:xfrm>
          <a:custGeom>
            <a:avLst/>
            <a:gdLst>
              <a:gd name="connsiteX0" fmla="*/ 0 w 771525"/>
              <a:gd name="connsiteY0" fmla="*/ 138112 h 280987"/>
              <a:gd name="connsiteX1" fmla="*/ 285750 w 771525"/>
              <a:gd name="connsiteY1" fmla="*/ 23812 h 280987"/>
              <a:gd name="connsiteX2" fmla="*/ 771525 w 771525"/>
              <a:gd name="connsiteY2" fmla="*/ 280987 h 280987"/>
              <a:gd name="connsiteX0" fmla="*/ 0 w 771525"/>
              <a:gd name="connsiteY0" fmla="*/ 116505 h 259380"/>
              <a:gd name="connsiteX1" fmla="*/ 452742 w 771525"/>
              <a:gd name="connsiteY1" fmla="*/ 23812 h 259380"/>
              <a:gd name="connsiteX2" fmla="*/ 771525 w 771525"/>
              <a:gd name="connsiteY2" fmla="*/ 259380 h 259380"/>
              <a:gd name="connsiteX0" fmla="*/ 0 w 771525"/>
              <a:gd name="connsiteY0" fmla="*/ 116505 h 259380"/>
              <a:gd name="connsiteX1" fmla="*/ 452742 w 771525"/>
              <a:gd name="connsiteY1" fmla="*/ 23812 h 259380"/>
              <a:gd name="connsiteX2" fmla="*/ 771525 w 771525"/>
              <a:gd name="connsiteY2" fmla="*/ 259380 h 259380"/>
              <a:gd name="connsiteX0" fmla="*/ 0 w 771525"/>
              <a:gd name="connsiteY0" fmla="*/ 116505 h 259380"/>
              <a:gd name="connsiteX1" fmla="*/ 452742 w 771525"/>
              <a:gd name="connsiteY1" fmla="*/ 23812 h 259380"/>
              <a:gd name="connsiteX2" fmla="*/ 771525 w 771525"/>
              <a:gd name="connsiteY2" fmla="*/ 259380 h 259380"/>
              <a:gd name="connsiteX0" fmla="*/ 0 w 756726"/>
              <a:gd name="connsiteY0" fmla="*/ 116505 h 259379"/>
              <a:gd name="connsiteX1" fmla="*/ 452742 w 756726"/>
              <a:gd name="connsiteY1" fmla="*/ 23812 h 259379"/>
              <a:gd name="connsiteX2" fmla="*/ 756726 w 756726"/>
              <a:gd name="connsiteY2" fmla="*/ 259379 h 259379"/>
              <a:gd name="connsiteX0" fmla="*/ 0 w 766672"/>
              <a:gd name="connsiteY0" fmla="*/ 195720 h 238135"/>
              <a:gd name="connsiteX1" fmla="*/ 462688 w 766672"/>
              <a:gd name="connsiteY1" fmla="*/ 2568 h 238135"/>
              <a:gd name="connsiteX2" fmla="*/ 766672 w 766672"/>
              <a:gd name="connsiteY2" fmla="*/ 238135 h 238135"/>
              <a:gd name="connsiteX0" fmla="*/ 0 w 766672"/>
              <a:gd name="connsiteY0" fmla="*/ 195720 h 238135"/>
              <a:gd name="connsiteX1" fmla="*/ 403013 w 766672"/>
              <a:gd name="connsiteY1" fmla="*/ 2568 h 238135"/>
              <a:gd name="connsiteX2" fmla="*/ 766672 w 766672"/>
              <a:gd name="connsiteY2" fmla="*/ 238135 h 238135"/>
              <a:gd name="connsiteX0" fmla="*/ 0 w 766672"/>
              <a:gd name="connsiteY0" fmla="*/ 195720 h 238135"/>
              <a:gd name="connsiteX1" fmla="*/ 403013 w 766672"/>
              <a:gd name="connsiteY1" fmla="*/ 2568 h 238135"/>
              <a:gd name="connsiteX2" fmla="*/ 766672 w 766672"/>
              <a:gd name="connsiteY2" fmla="*/ 238135 h 238135"/>
              <a:gd name="connsiteX0" fmla="*/ 0 w 766672"/>
              <a:gd name="connsiteY0" fmla="*/ 193995 h 236410"/>
              <a:gd name="connsiteX1" fmla="*/ 403013 w 766672"/>
              <a:gd name="connsiteY1" fmla="*/ 843 h 236410"/>
              <a:gd name="connsiteX2" fmla="*/ 766672 w 766672"/>
              <a:gd name="connsiteY2" fmla="*/ 236410 h 236410"/>
              <a:gd name="connsiteX0" fmla="*/ 0 w 766672"/>
              <a:gd name="connsiteY0" fmla="*/ 194150 h 236565"/>
              <a:gd name="connsiteX1" fmla="*/ 403013 w 766672"/>
              <a:gd name="connsiteY1" fmla="*/ 998 h 236565"/>
              <a:gd name="connsiteX2" fmla="*/ 766672 w 766672"/>
              <a:gd name="connsiteY2" fmla="*/ 236565 h 236565"/>
              <a:gd name="connsiteX0" fmla="*/ 0 w 766672"/>
              <a:gd name="connsiteY0" fmla="*/ 193566 h 235981"/>
              <a:gd name="connsiteX1" fmla="*/ 403013 w 766672"/>
              <a:gd name="connsiteY1" fmla="*/ 414 h 235981"/>
              <a:gd name="connsiteX2" fmla="*/ 766672 w 766672"/>
              <a:gd name="connsiteY2" fmla="*/ 235981 h 235981"/>
              <a:gd name="connsiteX0" fmla="*/ 0 w 766672"/>
              <a:gd name="connsiteY0" fmla="*/ 193167 h 235582"/>
              <a:gd name="connsiteX1" fmla="*/ 403013 w 766672"/>
              <a:gd name="connsiteY1" fmla="*/ 15 h 235582"/>
              <a:gd name="connsiteX2" fmla="*/ 766672 w 766672"/>
              <a:gd name="connsiteY2" fmla="*/ 235582 h 235582"/>
              <a:gd name="connsiteX0" fmla="*/ 0 w 766672"/>
              <a:gd name="connsiteY0" fmla="*/ 183123 h 225538"/>
              <a:gd name="connsiteX1" fmla="*/ 363229 w 766672"/>
              <a:gd name="connsiteY1" fmla="*/ 17 h 225538"/>
              <a:gd name="connsiteX2" fmla="*/ 766672 w 766672"/>
              <a:gd name="connsiteY2" fmla="*/ 225538 h 225538"/>
              <a:gd name="connsiteX0" fmla="*/ 0 w 766672"/>
              <a:gd name="connsiteY0" fmla="*/ 183123 h 225538"/>
              <a:gd name="connsiteX1" fmla="*/ 363229 w 766672"/>
              <a:gd name="connsiteY1" fmla="*/ 17 h 225538"/>
              <a:gd name="connsiteX2" fmla="*/ 766672 w 766672"/>
              <a:gd name="connsiteY2" fmla="*/ 225538 h 22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6672" h="225538">
                <a:moveTo>
                  <a:pt x="0" y="183123"/>
                </a:moveTo>
                <a:cubicBezTo>
                  <a:pt x="78581" y="114067"/>
                  <a:pt x="246312" y="1292"/>
                  <a:pt x="363229" y="17"/>
                </a:cubicBezTo>
                <a:cubicBezTo>
                  <a:pt x="480146" y="-1258"/>
                  <a:pt x="663058" y="72046"/>
                  <a:pt x="766672" y="225538"/>
                </a:cubicBezTo>
              </a:path>
            </a:pathLst>
          </a:custGeom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970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66889"/>
              </p:ext>
            </p:extLst>
          </p:nvPr>
        </p:nvGraphicFramePr>
        <p:xfrm>
          <a:off x="6991515" y="1047890"/>
          <a:ext cx="499265" cy="421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9" name="Equation" r:id="rId9" imgW="304536" imgH="253780" progId="Equation.DSMT4">
                  <p:embed/>
                </p:oleObj>
              </mc:Choice>
              <mc:Fallback>
                <p:oleObj name="Equation" r:id="rId9" imgW="304536" imgH="2537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1515" y="1047890"/>
                        <a:ext cx="499265" cy="4212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9" name="Object 5"/>
          <p:cNvGraphicFramePr>
            <a:graphicFrameLocks noChangeAspect="1"/>
          </p:cNvGraphicFramePr>
          <p:nvPr/>
        </p:nvGraphicFramePr>
        <p:xfrm>
          <a:off x="923925" y="3127375"/>
          <a:ext cx="564038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0" name="Equation" r:id="rId11" imgW="2641600" imgH="152400" progId="Equation.DSMT4">
                  <p:embed/>
                </p:oleObj>
              </mc:Choice>
              <mc:Fallback>
                <p:oleObj name="Equation" r:id="rId11" imgW="26416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3127375"/>
                        <a:ext cx="5640388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3" name="Straight Connector 62"/>
          <p:cNvCxnSpPr/>
          <p:nvPr/>
        </p:nvCxnSpPr>
        <p:spPr>
          <a:xfrm>
            <a:off x="1541463" y="3319463"/>
            <a:ext cx="728662" cy="0"/>
          </a:xfrm>
          <a:prstGeom prst="line">
            <a:avLst/>
          </a:prstGeom>
          <a:ln w="38100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reeform 64"/>
          <p:cNvSpPr/>
          <p:nvPr/>
        </p:nvSpPr>
        <p:spPr>
          <a:xfrm>
            <a:off x="1546225" y="2971800"/>
            <a:ext cx="703263" cy="350838"/>
          </a:xfrm>
          <a:custGeom>
            <a:avLst/>
            <a:gdLst>
              <a:gd name="connsiteX0" fmla="*/ 703384 w 703384"/>
              <a:gd name="connsiteY0" fmla="*/ 351692 h 351692"/>
              <a:gd name="connsiteX1" fmla="*/ 351692 w 703384"/>
              <a:gd name="connsiteY1" fmla="*/ 0 h 351692"/>
              <a:gd name="connsiteX2" fmla="*/ 0 w 703384"/>
              <a:gd name="connsiteY2" fmla="*/ 351692 h 351692"/>
              <a:gd name="connsiteX0" fmla="*/ 703384 w 704338"/>
              <a:gd name="connsiteY0" fmla="*/ 351692 h 351692"/>
              <a:gd name="connsiteX1" fmla="*/ 351692 w 704338"/>
              <a:gd name="connsiteY1" fmla="*/ 0 h 351692"/>
              <a:gd name="connsiteX2" fmla="*/ 0 w 704338"/>
              <a:gd name="connsiteY2" fmla="*/ 351692 h 351692"/>
              <a:gd name="connsiteX0" fmla="*/ 748899 w 749853"/>
              <a:gd name="connsiteY0" fmla="*/ 351692 h 351692"/>
              <a:gd name="connsiteX1" fmla="*/ 397207 w 749853"/>
              <a:gd name="connsiteY1" fmla="*/ 0 h 351692"/>
              <a:gd name="connsiteX2" fmla="*/ 45515 w 749853"/>
              <a:gd name="connsiteY2" fmla="*/ 351692 h 351692"/>
              <a:gd name="connsiteX0" fmla="*/ 703384 w 704338"/>
              <a:gd name="connsiteY0" fmla="*/ 351692 h 351692"/>
              <a:gd name="connsiteX1" fmla="*/ 351692 w 704338"/>
              <a:gd name="connsiteY1" fmla="*/ 0 h 351692"/>
              <a:gd name="connsiteX2" fmla="*/ 0 w 704338"/>
              <a:gd name="connsiteY2" fmla="*/ 351692 h 351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4338" h="351692">
                <a:moveTo>
                  <a:pt x="703384" y="351692"/>
                </a:moveTo>
                <a:cubicBezTo>
                  <a:pt x="704338" y="164171"/>
                  <a:pt x="468923" y="0"/>
                  <a:pt x="351692" y="0"/>
                </a:cubicBezTo>
                <a:cubicBezTo>
                  <a:pt x="234461" y="0"/>
                  <a:pt x="36238" y="158967"/>
                  <a:pt x="0" y="351692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971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147687"/>
              </p:ext>
            </p:extLst>
          </p:nvPr>
        </p:nvGraphicFramePr>
        <p:xfrm>
          <a:off x="6991515" y="1884466"/>
          <a:ext cx="509142" cy="429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1" name="Equation" r:id="rId13" imgW="304536" imgH="253780" progId="Equation.DSMT4">
                  <p:embed/>
                </p:oleObj>
              </mc:Choice>
              <mc:Fallback>
                <p:oleObj name="Equation" r:id="rId13" imgW="304536" imgH="2537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1515" y="1884466"/>
                        <a:ext cx="509142" cy="4296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713" name="Group 104"/>
          <p:cNvGrpSpPr>
            <a:grpSpLocks/>
          </p:cNvGrpSpPr>
          <p:nvPr/>
        </p:nvGrpSpPr>
        <p:grpSpPr bwMode="auto">
          <a:xfrm>
            <a:off x="2846388" y="2781300"/>
            <a:ext cx="2841625" cy="774700"/>
            <a:chOff x="2229295" y="2923688"/>
            <a:chExt cx="3226020" cy="774147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2229295" y="3464640"/>
              <a:ext cx="729909" cy="0"/>
            </a:xfrm>
            <a:prstGeom prst="line">
              <a:avLst/>
            </a:prstGeom>
            <a:ln w="38100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Freeform 68"/>
            <p:cNvSpPr/>
            <p:nvPr/>
          </p:nvSpPr>
          <p:spPr>
            <a:xfrm flipV="1">
              <a:off x="2921357" y="3467812"/>
              <a:ext cx="574916" cy="191950"/>
            </a:xfrm>
            <a:custGeom>
              <a:avLst/>
              <a:gdLst>
                <a:gd name="connsiteX0" fmla="*/ 703384 w 703384"/>
                <a:gd name="connsiteY0" fmla="*/ 351692 h 351692"/>
                <a:gd name="connsiteX1" fmla="*/ 351692 w 703384"/>
                <a:gd name="connsiteY1" fmla="*/ 0 h 351692"/>
                <a:gd name="connsiteX2" fmla="*/ 0 w 703384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  <a:gd name="connsiteX0" fmla="*/ 748899 w 749853"/>
                <a:gd name="connsiteY0" fmla="*/ 351692 h 351692"/>
                <a:gd name="connsiteX1" fmla="*/ 397207 w 749853"/>
                <a:gd name="connsiteY1" fmla="*/ 0 h 351692"/>
                <a:gd name="connsiteX2" fmla="*/ 45515 w 749853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4338" h="351692">
                  <a:moveTo>
                    <a:pt x="703384" y="351692"/>
                  </a:moveTo>
                  <a:cubicBezTo>
                    <a:pt x="704338" y="164171"/>
                    <a:pt x="468923" y="0"/>
                    <a:pt x="351692" y="0"/>
                  </a:cubicBezTo>
                  <a:cubicBezTo>
                    <a:pt x="234461" y="0"/>
                    <a:pt x="36238" y="158967"/>
                    <a:pt x="0" y="351692"/>
                  </a:cubicBezTo>
                </a:path>
              </a:pathLst>
            </a:custGeom>
            <a:ln w="38100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4725405" y="3469398"/>
              <a:ext cx="729910" cy="0"/>
            </a:xfrm>
            <a:prstGeom prst="line">
              <a:avLst/>
            </a:prstGeom>
            <a:ln w="38100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Freeform 71"/>
            <p:cNvSpPr/>
            <p:nvPr/>
          </p:nvSpPr>
          <p:spPr>
            <a:xfrm>
              <a:off x="3483658" y="3121984"/>
              <a:ext cx="1933809" cy="352173"/>
            </a:xfrm>
            <a:custGeom>
              <a:avLst/>
              <a:gdLst>
                <a:gd name="connsiteX0" fmla="*/ 703384 w 703384"/>
                <a:gd name="connsiteY0" fmla="*/ 351692 h 351692"/>
                <a:gd name="connsiteX1" fmla="*/ 351692 w 703384"/>
                <a:gd name="connsiteY1" fmla="*/ 0 h 351692"/>
                <a:gd name="connsiteX2" fmla="*/ 0 w 703384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  <a:gd name="connsiteX0" fmla="*/ 748899 w 749853"/>
                <a:gd name="connsiteY0" fmla="*/ 351692 h 351692"/>
                <a:gd name="connsiteX1" fmla="*/ 397207 w 749853"/>
                <a:gd name="connsiteY1" fmla="*/ 0 h 351692"/>
                <a:gd name="connsiteX2" fmla="*/ 45515 w 749853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4338" h="351692">
                  <a:moveTo>
                    <a:pt x="703384" y="351692"/>
                  </a:moveTo>
                  <a:cubicBezTo>
                    <a:pt x="704338" y="164171"/>
                    <a:pt x="468923" y="0"/>
                    <a:pt x="351692" y="0"/>
                  </a:cubicBezTo>
                  <a:cubicBezTo>
                    <a:pt x="234461" y="0"/>
                    <a:pt x="36238" y="158967"/>
                    <a:pt x="0" y="351692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Freeform 72"/>
            <p:cNvSpPr/>
            <p:nvPr/>
          </p:nvSpPr>
          <p:spPr>
            <a:xfrm>
              <a:off x="2234701" y="3115639"/>
              <a:ext cx="1991482" cy="352173"/>
            </a:xfrm>
            <a:custGeom>
              <a:avLst/>
              <a:gdLst>
                <a:gd name="connsiteX0" fmla="*/ 703384 w 703384"/>
                <a:gd name="connsiteY0" fmla="*/ 351692 h 351692"/>
                <a:gd name="connsiteX1" fmla="*/ 351692 w 703384"/>
                <a:gd name="connsiteY1" fmla="*/ 0 h 351692"/>
                <a:gd name="connsiteX2" fmla="*/ 0 w 703384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  <a:gd name="connsiteX0" fmla="*/ 748899 w 749853"/>
                <a:gd name="connsiteY0" fmla="*/ 351692 h 351692"/>
                <a:gd name="connsiteX1" fmla="*/ 397207 w 749853"/>
                <a:gd name="connsiteY1" fmla="*/ 0 h 351692"/>
                <a:gd name="connsiteX2" fmla="*/ 45515 w 749853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4338" h="351692">
                  <a:moveTo>
                    <a:pt x="703384" y="351692"/>
                  </a:moveTo>
                  <a:cubicBezTo>
                    <a:pt x="704338" y="164171"/>
                    <a:pt x="468923" y="0"/>
                    <a:pt x="351692" y="0"/>
                  </a:cubicBezTo>
                  <a:cubicBezTo>
                    <a:pt x="234461" y="0"/>
                    <a:pt x="36238" y="158967"/>
                    <a:pt x="0" y="351692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" name="Straight Connector 73"/>
            <p:cNvCxnSpPr/>
            <p:nvPr/>
          </p:nvCxnSpPr>
          <p:spPr>
            <a:xfrm>
              <a:off x="3496273" y="3464640"/>
              <a:ext cx="729910" cy="0"/>
            </a:xfrm>
            <a:prstGeom prst="line">
              <a:avLst/>
            </a:prstGeom>
            <a:ln w="38100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Freeform 75"/>
            <p:cNvSpPr/>
            <p:nvPr/>
          </p:nvSpPr>
          <p:spPr>
            <a:xfrm flipV="1">
              <a:off x="4226183" y="3467812"/>
              <a:ext cx="511838" cy="230023"/>
            </a:xfrm>
            <a:custGeom>
              <a:avLst/>
              <a:gdLst>
                <a:gd name="connsiteX0" fmla="*/ 703384 w 703384"/>
                <a:gd name="connsiteY0" fmla="*/ 351692 h 351692"/>
                <a:gd name="connsiteX1" fmla="*/ 351692 w 703384"/>
                <a:gd name="connsiteY1" fmla="*/ 0 h 351692"/>
                <a:gd name="connsiteX2" fmla="*/ 0 w 703384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  <a:gd name="connsiteX0" fmla="*/ 748899 w 749853"/>
                <a:gd name="connsiteY0" fmla="*/ 351692 h 351692"/>
                <a:gd name="connsiteX1" fmla="*/ 397207 w 749853"/>
                <a:gd name="connsiteY1" fmla="*/ 0 h 351692"/>
                <a:gd name="connsiteX2" fmla="*/ 45515 w 749853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4338" h="351692">
                  <a:moveTo>
                    <a:pt x="703384" y="351692"/>
                  </a:moveTo>
                  <a:cubicBezTo>
                    <a:pt x="704338" y="164171"/>
                    <a:pt x="468923" y="0"/>
                    <a:pt x="351692" y="0"/>
                  </a:cubicBezTo>
                  <a:cubicBezTo>
                    <a:pt x="234461" y="0"/>
                    <a:pt x="36238" y="158967"/>
                    <a:pt x="0" y="351692"/>
                  </a:cubicBezTo>
                </a:path>
              </a:pathLst>
            </a:custGeom>
            <a:ln w="38100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921357" y="2923688"/>
              <a:ext cx="1804047" cy="544124"/>
            </a:xfrm>
            <a:custGeom>
              <a:avLst/>
              <a:gdLst>
                <a:gd name="connsiteX0" fmla="*/ 703384 w 703384"/>
                <a:gd name="connsiteY0" fmla="*/ 351692 h 351692"/>
                <a:gd name="connsiteX1" fmla="*/ 351692 w 703384"/>
                <a:gd name="connsiteY1" fmla="*/ 0 h 351692"/>
                <a:gd name="connsiteX2" fmla="*/ 0 w 703384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  <a:gd name="connsiteX0" fmla="*/ 748899 w 749853"/>
                <a:gd name="connsiteY0" fmla="*/ 351692 h 351692"/>
                <a:gd name="connsiteX1" fmla="*/ 397207 w 749853"/>
                <a:gd name="connsiteY1" fmla="*/ 0 h 351692"/>
                <a:gd name="connsiteX2" fmla="*/ 45515 w 749853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4338" h="351692">
                  <a:moveTo>
                    <a:pt x="703384" y="351692"/>
                  </a:moveTo>
                  <a:cubicBezTo>
                    <a:pt x="704338" y="164171"/>
                    <a:pt x="468923" y="0"/>
                    <a:pt x="351692" y="0"/>
                  </a:cubicBezTo>
                  <a:cubicBezTo>
                    <a:pt x="234461" y="0"/>
                    <a:pt x="36238" y="158967"/>
                    <a:pt x="0" y="351692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106" name="Straight Connector 105"/>
          <p:cNvCxnSpPr/>
          <p:nvPr/>
        </p:nvCxnSpPr>
        <p:spPr>
          <a:xfrm>
            <a:off x="7534760" y="1658285"/>
            <a:ext cx="609600" cy="1588"/>
          </a:xfrm>
          <a:prstGeom prst="line">
            <a:avLst/>
          </a:prstGeom>
          <a:ln w="19050" cmpd="sng">
            <a:solidFill>
              <a:srgbClr val="008A3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7720498" y="1658285"/>
            <a:ext cx="195262" cy="3175"/>
          </a:xfrm>
          <a:prstGeom prst="straightConnector1">
            <a:avLst/>
          </a:prstGeom>
          <a:ln w="15875">
            <a:solidFill>
              <a:srgbClr val="008A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716" name="Object 5"/>
          <p:cNvGraphicFramePr>
            <a:graphicFrameLocks noChangeAspect="1"/>
          </p:cNvGraphicFramePr>
          <p:nvPr/>
        </p:nvGraphicFramePr>
        <p:xfrm>
          <a:off x="895350" y="4100513"/>
          <a:ext cx="76485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2" name="Equation" r:id="rId15" imgW="3581400" imgH="203200" progId="Equation.DSMT4">
                  <p:embed/>
                </p:oleObj>
              </mc:Choice>
              <mc:Fallback>
                <p:oleObj name="Equation" r:id="rId15" imgW="35814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4100513"/>
                        <a:ext cx="76485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717" name="Group 123"/>
          <p:cNvGrpSpPr>
            <a:grpSpLocks/>
          </p:cNvGrpSpPr>
          <p:nvPr/>
        </p:nvGrpSpPr>
        <p:grpSpPr bwMode="auto">
          <a:xfrm>
            <a:off x="1733550" y="3987800"/>
            <a:ext cx="1817688" cy="665163"/>
            <a:chOff x="987287" y="4920748"/>
            <a:chExt cx="1818083" cy="664979"/>
          </a:xfrm>
        </p:grpSpPr>
        <p:sp>
          <p:nvSpPr>
            <p:cNvPr id="108" name="Freeform 107"/>
            <p:cNvSpPr/>
            <p:nvPr/>
          </p:nvSpPr>
          <p:spPr>
            <a:xfrm>
              <a:off x="987287" y="4920748"/>
              <a:ext cx="705003" cy="312651"/>
            </a:xfrm>
            <a:custGeom>
              <a:avLst/>
              <a:gdLst>
                <a:gd name="connsiteX0" fmla="*/ 703384 w 703384"/>
                <a:gd name="connsiteY0" fmla="*/ 351692 h 351692"/>
                <a:gd name="connsiteX1" fmla="*/ 351692 w 703384"/>
                <a:gd name="connsiteY1" fmla="*/ 0 h 351692"/>
                <a:gd name="connsiteX2" fmla="*/ 0 w 703384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  <a:gd name="connsiteX0" fmla="*/ 748899 w 749853"/>
                <a:gd name="connsiteY0" fmla="*/ 351692 h 351692"/>
                <a:gd name="connsiteX1" fmla="*/ 397207 w 749853"/>
                <a:gd name="connsiteY1" fmla="*/ 0 h 351692"/>
                <a:gd name="connsiteX2" fmla="*/ 45515 w 749853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4338" h="351692">
                  <a:moveTo>
                    <a:pt x="703384" y="351692"/>
                  </a:moveTo>
                  <a:cubicBezTo>
                    <a:pt x="704338" y="164171"/>
                    <a:pt x="468923" y="0"/>
                    <a:pt x="351692" y="0"/>
                  </a:cubicBezTo>
                  <a:cubicBezTo>
                    <a:pt x="234461" y="0"/>
                    <a:pt x="36238" y="158967"/>
                    <a:pt x="0" y="351692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 flipV="1">
              <a:off x="987287" y="5238160"/>
              <a:ext cx="705003" cy="303129"/>
            </a:xfrm>
            <a:custGeom>
              <a:avLst/>
              <a:gdLst>
                <a:gd name="connsiteX0" fmla="*/ 703384 w 703384"/>
                <a:gd name="connsiteY0" fmla="*/ 351692 h 351692"/>
                <a:gd name="connsiteX1" fmla="*/ 351692 w 703384"/>
                <a:gd name="connsiteY1" fmla="*/ 0 h 351692"/>
                <a:gd name="connsiteX2" fmla="*/ 0 w 703384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  <a:gd name="connsiteX0" fmla="*/ 748899 w 749853"/>
                <a:gd name="connsiteY0" fmla="*/ 351692 h 351692"/>
                <a:gd name="connsiteX1" fmla="*/ 397207 w 749853"/>
                <a:gd name="connsiteY1" fmla="*/ 0 h 351692"/>
                <a:gd name="connsiteX2" fmla="*/ 45515 w 749853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4338" h="351692">
                  <a:moveTo>
                    <a:pt x="703384" y="351692"/>
                  </a:moveTo>
                  <a:cubicBezTo>
                    <a:pt x="704338" y="164171"/>
                    <a:pt x="468923" y="0"/>
                    <a:pt x="351692" y="0"/>
                  </a:cubicBezTo>
                  <a:cubicBezTo>
                    <a:pt x="234461" y="0"/>
                    <a:pt x="36238" y="158967"/>
                    <a:pt x="0" y="351692"/>
                  </a:cubicBezTo>
                </a:path>
              </a:pathLst>
            </a:custGeom>
            <a:ln w="38100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2100367" y="4965186"/>
              <a:ext cx="705003" cy="312651"/>
            </a:xfrm>
            <a:custGeom>
              <a:avLst/>
              <a:gdLst>
                <a:gd name="connsiteX0" fmla="*/ 703384 w 703384"/>
                <a:gd name="connsiteY0" fmla="*/ 351692 h 351692"/>
                <a:gd name="connsiteX1" fmla="*/ 351692 w 703384"/>
                <a:gd name="connsiteY1" fmla="*/ 0 h 351692"/>
                <a:gd name="connsiteX2" fmla="*/ 0 w 703384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  <a:gd name="connsiteX0" fmla="*/ 748899 w 749853"/>
                <a:gd name="connsiteY0" fmla="*/ 351692 h 351692"/>
                <a:gd name="connsiteX1" fmla="*/ 397207 w 749853"/>
                <a:gd name="connsiteY1" fmla="*/ 0 h 351692"/>
                <a:gd name="connsiteX2" fmla="*/ 45515 w 749853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4338" h="351692">
                  <a:moveTo>
                    <a:pt x="703384" y="351692"/>
                  </a:moveTo>
                  <a:cubicBezTo>
                    <a:pt x="704338" y="164171"/>
                    <a:pt x="468923" y="0"/>
                    <a:pt x="351692" y="0"/>
                  </a:cubicBezTo>
                  <a:cubicBezTo>
                    <a:pt x="234461" y="0"/>
                    <a:pt x="36238" y="158967"/>
                    <a:pt x="0" y="351692"/>
                  </a:cubicBezTo>
                </a:path>
              </a:pathLst>
            </a:cu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 flipV="1">
              <a:off x="2100367" y="5282598"/>
              <a:ext cx="705003" cy="303129"/>
            </a:xfrm>
            <a:custGeom>
              <a:avLst/>
              <a:gdLst>
                <a:gd name="connsiteX0" fmla="*/ 703384 w 703384"/>
                <a:gd name="connsiteY0" fmla="*/ 351692 h 351692"/>
                <a:gd name="connsiteX1" fmla="*/ 351692 w 703384"/>
                <a:gd name="connsiteY1" fmla="*/ 0 h 351692"/>
                <a:gd name="connsiteX2" fmla="*/ 0 w 703384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  <a:gd name="connsiteX0" fmla="*/ 748899 w 749853"/>
                <a:gd name="connsiteY0" fmla="*/ 351692 h 351692"/>
                <a:gd name="connsiteX1" fmla="*/ 397207 w 749853"/>
                <a:gd name="connsiteY1" fmla="*/ 0 h 351692"/>
                <a:gd name="connsiteX2" fmla="*/ 45515 w 749853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4338" h="351692">
                  <a:moveTo>
                    <a:pt x="703384" y="351692"/>
                  </a:moveTo>
                  <a:cubicBezTo>
                    <a:pt x="704338" y="164171"/>
                    <a:pt x="468923" y="0"/>
                    <a:pt x="351692" y="0"/>
                  </a:cubicBezTo>
                  <a:cubicBezTo>
                    <a:pt x="234461" y="0"/>
                    <a:pt x="36238" y="158967"/>
                    <a:pt x="0" y="351692"/>
                  </a:cubicBezTo>
                </a:path>
              </a:pathLst>
            </a:custGeom>
            <a:ln w="952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9718" name="Group 122"/>
          <p:cNvGrpSpPr>
            <a:grpSpLocks/>
          </p:cNvGrpSpPr>
          <p:nvPr/>
        </p:nvGrpSpPr>
        <p:grpSpPr bwMode="auto">
          <a:xfrm>
            <a:off x="4435475" y="3757613"/>
            <a:ext cx="2995613" cy="812800"/>
            <a:chOff x="3535065" y="4690318"/>
            <a:chExt cx="2995590" cy="812551"/>
          </a:xfrm>
        </p:grpSpPr>
        <p:sp>
          <p:nvSpPr>
            <p:cNvPr id="114" name="Freeform 113"/>
            <p:cNvSpPr/>
            <p:nvPr/>
          </p:nvSpPr>
          <p:spPr>
            <a:xfrm flipV="1">
              <a:off x="3535065" y="5234663"/>
              <a:ext cx="507996" cy="192029"/>
            </a:xfrm>
            <a:custGeom>
              <a:avLst/>
              <a:gdLst>
                <a:gd name="connsiteX0" fmla="*/ 703384 w 703384"/>
                <a:gd name="connsiteY0" fmla="*/ 351692 h 351692"/>
                <a:gd name="connsiteX1" fmla="*/ 351692 w 703384"/>
                <a:gd name="connsiteY1" fmla="*/ 0 h 351692"/>
                <a:gd name="connsiteX2" fmla="*/ 0 w 703384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  <a:gd name="connsiteX0" fmla="*/ 748899 w 749853"/>
                <a:gd name="connsiteY0" fmla="*/ 351692 h 351692"/>
                <a:gd name="connsiteX1" fmla="*/ 397207 w 749853"/>
                <a:gd name="connsiteY1" fmla="*/ 0 h 351692"/>
                <a:gd name="connsiteX2" fmla="*/ 45515 w 749853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4338" h="351692">
                  <a:moveTo>
                    <a:pt x="703384" y="351692"/>
                  </a:moveTo>
                  <a:cubicBezTo>
                    <a:pt x="704338" y="164171"/>
                    <a:pt x="468923" y="0"/>
                    <a:pt x="351692" y="0"/>
                  </a:cubicBezTo>
                  <a:cubicBezTo>
                    <a:pt x="234461" y="0"/>
                    <a:pt x="36238" y="158967"/>
                    <a:pt x="0" y="351692"/>
                  </a:cubicBezTo>
                </a:path>
              </a:pathLst>
            </a:custGeom>
            <a:ln w="38100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5" name="Straight Connector 114"/>
            <p:cNvCxnSpPr/>
            <p:nvPr/>
          </p:nvCxnSpPr>
          <p:spPr>
            <a:xfrm>
              <a:off x="5416239" y="5234663"/>
              <a:ext cx="642932" cy="0"/>
            </a:xfrm>
            <a:prstGeom prst="line">
              <a:avLst/>
            </a:prstGeom>
            <a:ln w="38100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Freeform 115"/>
            <p:cNvSpPr/>
            <p:nvPr/>
          </p:nvSpPr>
          <p:spPr>
            <a:xfrm>
              <a:off x="3535065" y="4888694"/>
              <a:ext cx="1881174" cy="350731"/>
            </a:xfrm>
            <a:custGeom>
              <a:avLst/>
              <a:gdLst>
                <a:gd name="connsiteX0" fmla="*/ 703384 w 703384"/>
                <a:gd name="connsiteY0" fmla="*/ 351692 h 351692"/>
                <a:gd name="connsiteX1" fmla="*/ 351692 w 703384"/>
                <a:gd name="connsiteY1" fmla="*/ 0 h 351692"/>
                <a:gd name="connsiteX2" fmla="*/ 0 w 703384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  <a:gd name="connsiteX0" fmla="*/ 748899 w 749853"/>
                <a:gd name="connsiteY0" fmla="*/ 351692 h 351692"/>
                <a:gd name="connsiteX1" fmla="*/ 397207 w 749853"/>
                <a:gd name="connsiteY1" fmla="*/ 0 h 351692"/>
                <a:gd name="connsiteX2" fmla="*/ 45515 w 749853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4338" h="351692">
                  <a:moveTo>
                    <a:pt x="703384" y="351692"/>
                  </a:moveTo>
                  <a:cubicBezTo>
                    <a:pt x="704338" y="164171"/>
                    <a:pt x="468923" y="0"/>
                    <a:pt x="351692" y="0"/>
                  </a:cubicBezTo>
                  <a:cubicBezTo>
                    <a:pt x="234461" y="0"/>
                    <a:pt x="36238" y="158967"/>
                    <a:pt x="0" y="351692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8" name="Straight Connector 117"/>
            <p:cNvCxnSpPr/>
            <p:nvPr/>
          </p:nvCxnSpPr>
          <p:spPr>
            <a:xfrm>
              <a:off x="4035124" y="5234663"/>
              <a:ext cx="641345" cy="0"/>
            </a:xfrm>
            <a:prstGeom prst="line">
              <a:avLst/>
            </a:prstGeom>
            <a:ln w="38100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Freeform 118"/>
            <p:cNvSpPr/>
            <p:nvPr/>
          </p:nvSpPr>
          <p:spPr>
            <a:xfrm flipV="1">
              <a:off x="6070284" y="5234663"/>
              <a:ext cx="450847" cy="230117"/>
            </a:xfrm>
            <a:custGeom>
              <a:avLst/>
              <a:gdLst>
                <a:gd name="connsiteX0" fmla="*/ 703384 w 703384"/>
                <a:gd name="connsiteY0" fmla="*/ 351692 h 351692"/>
                <a:gd name="connsiteX1" fmla="*/ 351692 w 703384"/>
                <a:gd name="connsiteY1" fmla="*/ 0 h 351692"/>
                <a:gd name="connsiteX2" fmla="*/ 0 w 703384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  <a:gd name="connsiteX0" fmla="*/ 748899 w 749853"/>
                <a:gd name="connsiteY0" fmla="*/ 351692 h 351692"/>
                <a:gd name="connsiteX1" fmla="*/ 397207 w 749853"/>
                <a:gd name="connsiteY1" fmla="*/ 0 h 351692"/>
                <a:gd name="connsiteX2" fmla="*/ 45515 w 749853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4338" h="351692">
                  <a:moveTo>
                    <a:pt x="703384" y="351692"/>
                  </a:moveTo>
                  <a:cubicBezTo>
                    <a:pt x="704338" y="164171"/>
                    <a:pt x="468923" y="0"/>
                    <a:pt x="351692" y="0"/>
                  </a:cubicBezTo>
                  <a:cubicBezTo>
                    <a:pt x="234461" y="0"/>
                    <a:pt x="36238" y="158967"/>
                    <a:pt x="0" y="351692"/>
                  </a:cubicBezTo>
                </a:path>
              </a:pathLst>
            </a:custGeom>
            <a:ln w="38100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033536" y="4690318"/>
              <a:ext cx="2036747" cy="544345"/>
            </a:xfrm>
            <a:custGeom>
              <a:avLst/>
              <a:gdLst>
                <a:gd name="connsiteX0" fmla="*/ 703384 w 703384"/>
                <a:gd name="connsiteY0" fmla="*/ 351692 h 351692"/>
                <a:gd name="connsiteX1" fmla="*/ 351692 w 703384"/>
                <a:gd name="connsiteY1" fmla="*/ 0 h 351692"/>
                <a:gd name="connsiteX2" fmla="*/ 0 w 703384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  <a:gd name="connsiteX0" fmla="*/ 748899 w 749853"/>
                <a:gd name="connsiteY0" fmla="*/ 351692 h 351692"/>
                <a:gd name="connsiteX1" fmla="*/ 397207 w 749853"/>
                <a:gd name="connsiteY1" fmla="*/ 0 h 351692"/>
                <a:gd name="connsiteX2" fmla="*/ 45515 w 749853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4338" h="351692">
                  <a:moveTo>
                    <a:pt x="703384" y="351692"/>
                  </a:moveTo>
                  <a:cubicBezTo>
                    <a:pt x="704338" y="164171"/>
                    <a:pt x="468923" y="0"/>
                    <a:pt x="351692" y="0"/>
                  </a:cubicBezTo>
                  <a:cubicBezTo>
                    <a:pt x="234461" y="0"/>
                    <a:pt x="36238" y="158967"/>
                    <a:pt x="0" y="351692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649481" y="4888694"/>
              <a:ext cx="1881174" cy="350731"/>
            </a:xfrm>
            <a:custGeom>
              <a:avLst/>
              <a:gdLst>
                <a:gd name="connsiteX0" fmla="*/ 703384 w 703384"/>
                <a:gd name="connsiteY0" fmla="*/ 351692 h 351692"/>
                <a:gd name="connsiteX1" fmla="*/ 351692 w 703384"/>
                <a:gd name="connsiteY1" fmla="*/ 0 h 351692"/>
                <a:gd name="connsiteX2" fmla="*/ 0 w 703384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  <a:gd name="connsiteX0" fmla="*/ 748899 w 749853"/>
                <a:gd name="connsiteY0" fmla="*/ 351692 h 351692"/>
                <a:gd name="connsiteX1" fmla="*/ 397207 w 749853"/>
                <a:gd name="connsiteY1" fmla="*/ 0 h 351692"/>
                <a:gd name="connsiteX2" fmla="*/ 45515 w 749853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4338" h="351692">
                  <a:moveTo>
                    <a:pt x="703384" y="351692"/>
                  </a:moveTo>
                  <a:cubicBezTo>
                    <a:pt x="704338" y="164171"/>
                    <a:pt x="468923" y="0"/>
                    <a:pt x="351692" y="0"/>
                  </a:cubicBezTo>
                  <a:cubicBezTo>
                    <a:pt x="234461" y="0"/>
                    <a:pt x="36238" y="158967"/>
                    <a:pt x="0" y="351692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 flipV="1">
              <a:off x="4679644" y="5234663"/>
              <a:ext cx="736594" cy="268206"/>
            </a:xfrm>
            <a:custGeom>
              <a:avLst/>
              <a:gdLst>
                <a:gd name="connsiteX0" fmla="*/ 703384 w 703384"/>
                <a:gd name="connsiteY0" fmla="*/ 351692 h 351692"/>
                <a:gd name="connsiteX1" fmla="*/ 351692 w 703384"/>
                <a:gd name="connsiteY1" fmla="*/ 0 h 351692"/>
                <a:gd name="connsiteX2" fmla="*/ 0 w 703384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  <a:gd name="connsiteX0" fmla="*/ 748899 w 749853"/>
                <a:gd name="connsiteY0" fmla="*/ 351692 h 351692"/>
                <a:gd name="connsiteX1" fmla="*/ 397207 w 749853"/>
                <a:gd name="connsiteY1" fmla="*/ 0 h 351692"/>
                <a:gd name="connsiteX2" fmla="*/ 45515 w 749853"/>
                <a:gd name="connsiteY2" fmla="*/ 351692 h 351692"/>
                <a:gd name="connsiteX0" fmla="*/ 703384 w 704338"/>
                <a:gd name="connsiteY0" fmla="*/ 351692 h 351692"/>
                <a:gd name="connsiteX1" fmla="*/ 351692 w 704338"/>
                <a:gd name="connsiteY1" fmla="*/ 0 h 351692"/>
                <a:gd name="connsiteX2" fmla="*/ 0 w 704338"/>
                <a:gd name="connsiteY2" fmla="*/ 351692 h 35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4338" h="351692">
                  <a:moveTo>
                    <a:pt x="703384" y="351692"/>
                  </a:moveTo>
                  <a:cubicBezTo>
                    <a:pt x="704338" y="164171"/>
                    <a:pt x="468923" y="0"/>
                    <a:pt x="351692" y="0"/>
                  </a:cubicBezTo>
                  <a:cubicBezTo>
                    <a:pt x="234461" y="0"/>
                    <a:pt x="36238" y="158967"/>
                    <a:pt x="0" y="351692"/>
                  </a:cubicBezTo>
                </a:path>
              </a:pathLst>
            </a:custGeom>
            <a:ln w="38100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125" name="Straight Arrow Connector 124"/>
          <p:cNvCxnSpPr/>
          <p:nvPr/>
        </p:nvCxnSpPr>
        <p:spPr>
          <a:xfrm>
            <a:off x="5913438" y="5764738"/>
            <a:ext cx="76200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5761038" y="5764738"/>
            <a:ext cx="3810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6613525" y="5764738"/>
            <a:ext cx="304800" cy="15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6627813" y="5764738"/>
            <a:ext cx="3810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Oval 128"/>
          <p:cNvSpPr/>
          <p:nvPr/>
        </p:nvSpPr>
        <p:spPr>
          <a:xfrm>
            <a:off x="6161088" y="5536138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30" name="Straight Arrow Connector 129"/>
          <p:cNvCxnSpPr/>
          <p:nvPr/>
        </p:nvCxnSpPr>
        <p:spPr>
          <a:xfrm>
            <a:off x="4072735" y="5794150"/>
            <a:ext cx="254790" cy="233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4037013" y="5794900"/>
            <a:ext cx="381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5089525" y="5763150"/>
            <a:ext cx="762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4937125" y="5763150"/>
            <a:ext cx="381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8" name="TextBox 133"/>
          <p:cNvSpPr txBox="1">
            <a:spLocks noChangeArrowheads="1"/>
          </p:cNvSpPr>
          <p:nvPr/>
        </p:nvSpPr>
        <p:spPr bwMode="auto">
          <a:xfrm>
            <a:off x="1307575" y="5626625"/>
            <a:ext cx="17411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Dyson Equations:</a:t>
            </a:r>
          </a:p>
        </p:txBody>
      </p:sp>
      <p:graphicFrame>
        <p:nvGraphicFramePr>
          <p:cNvPr id="2972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357571"/>
              </p:ext>
            </p:extLst>
          </p:nvPr>
        </p:nvGraphicFramePr>
        <p:xfrm>
          <a:off x="4546600" y="6272738"/>
          <a:ext cx="1166813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3" name="Equation" r:id="rId17" imgW="596900" imgH="152400" progId="Equation.DSMT4">
                  <p:embed/>
                </p:oleObj>
              </mc:Choice>
              <mc:Fallback>
                <p:oleObj name="Equation" r:id="rId17" imgW="5969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6600" y="6272738"/>
                        <a:ext cx="1166813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6" name="Straight Connector 135"/>
          <p:cNvCxnSpPr>
            <a:endCxn id="137" idx="2"/>
          </p:cNvCxnSpPr>
          <p:nvPr/>
        </p:nvCxnSpPr>
        <p:spPr>
          <a:xfrm flipV="1">
            <a:off x="5819775" y="6426725"/>
            <a:ext cx="315913" cy="3175"/>
          </a:xfrm>
          <a:prstGeom prst="line">
            <a:avLst/>
          </a:prstGeom>
          <a:ln w="19050">
            <a:solidFill>
              <a:srgbClr val="008A3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>
          <a:xfrm>
            <a:off x="6135688" y="6160025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2973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197601"/>
              </p:ext>
            </p:extLst>
          </p:nvPr>
        </p:nvGraphicFramePr>
        <p:xfrm>
          <a:off x="6305550" y="6325125"/>
          <a:ext cx="287338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4" name="Equation" r:id="rId19" imgW="203024" imgH="152268" progId="Equation.DSMT4">
                  <p:embed/>
                </p:oleObj>
              </mc:Choice>
              <mc:Fallback>
                <p:oleObj name="Equation" r:id="rId19" imgW="203024" imgH="15226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5550" y="6325125"/>
                        <a:ext cx="287338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9" name="Straight Connector 138"/>
          <p:cNvCxnSpPr/>
          <p:nvPr/>
        </p:nvCxnSpPr>
        <p:spPr>
          <a:xfrm flipH="1" flipV="1">
            <a:off x="3990975" y="6429900"/>
            <a:ext cx="444500" cy="0"/>
          </a:xfrm>
          <a:prstGeom prst="line">
            <a:avLst/>
          </a:prstGeom>
          <a:ln w="38100">
            <a:solidFill>
              <a:srgbClr val="008A3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V="1">
            <a:off x="6669088" y="6429900"/>
            <a:ext cx="427037" cy="0"/>
          </a:xfrm>
          <a:prstGeom prst="line">
            <a:avLst/>
          </a:prstGeom>
          <a:ln w="38100">
            <a:solidFill>
              <a:srgbClr val="008A3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73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565567"/>
              </p:ext>
            </p:extLst>
          </p:nvPr>
        </p:nvGraphicFramePr>
        <p:xfrm>
          <a:off x="6296025" y="5656788"/>
          <a:ext cx="252413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5" name="Equation" r:id="rId21" imgW="177569" imgH="152202" progId="Equation.DSMT4">
                  <p:embed/>
                </p:oleObj>
              </mc:Choice>
              <mc:Fallback>
                <p:oleObj name="Equation" r:id="rId21" imgW="177569" imgH="1522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6025" y="5656788"/>
                        <a:ext cx="252413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138281"/>
              </p:ext>
            </p:extLst>
          </p:nvPr>
        </p:nvGraphicFramePr>
        <p:xfrm>
          <a:off x="4495800" y="5618688"/>
          <a:ext cx="2830513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6" name="Equation" r:id="rId23" imgW="1447172" imgH="152334" progId="Equation.DSMT4">
                  <p:embed/>
                </p:oleObj>
              </mc:Choice>
              <mc:Fallback>
                <p:oleObj name="Equation" r:id="rId23" imgW="1447172" imgH="15233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618688"/>
                        <a:ext cx="2830513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7" name="Straight Arrow Connector 146"/>
          <p:cNvCxnSpPr/>
          <p:nvPr/>
        </p:nvCxnSpPr>
        <p:spPr>
          <a:xfrm>
            <a:off x="4033838" y="6425138"/>
            <a:ext cx="304800" cy="1587"/>
          </a:xfrm>
          <a:prstGeom prst="straightConnector1">
            <a:avLst/>
          </a:prstGeom>
          <a:ln w="25400">
            <a:solidFill>
              <a:srgbClr val="008A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6684963" y="6425138"/>
            <a:ext cx="304800" cy="1587"/>
          </a:xfrm>
          <a:prstGeom prst="straightConnector1">
            <a:avLst/>
          </a:prstGeom>
          <a:ln w="25400">
            <a:solidFill>
              <a:srgbClr val="008A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5878513" y="6425138"/>
            <a:ext cx="150812" cy="1587"/>
          </a:xfrm>
          <a:prstGeom prst="straightConnector1">
            <a:avLst/>
          </a:prstGeom>
          <a:ln w="12700">
            <a:solidFill>
              <a:srgbClr val="008A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flipV="1">
            <a:off x="4908550" y="6425138"/>
            <a:ext cx="431800" cy="0"/>
          </a:xfrm>
          <a:prstGeom prst="line">
            <a:avLst/>
          </a:prstGeom>
          <a:ln w="19050">
            <a:solidFill>
              <a:srgbClr val="008A3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5005388" y="6425138"/>
            <a:ext cx="150812" cy="1587"/>
          </a:xfrm>
          <a:prstGeom prst="straightConnector1">
            <a:avLst/>
          </a:prstGeom>
          <a:ln w="12700">
            <a:solidFill>
              <a:srgbClr val="008A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Curved Left Arrow 153"/>
          <p:cNvSpPr/>
          <p:nvPr/>
        </p:nvSpPr>
        <p:spPr>
          <a:xfrm>
            <a:off x="8220075" y="3810000"/>
            <a:ext cx="730250" cy="2535238"/>
          </a:xfrm>
          <a:prstGeom prst="curvedLeftArrow">
            <a:avLst>
              <a:gd name="adj1" fmla="val 1848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5" name="Curved Left Arrow 154"/>
          <p:cNvSpPr/>
          <p:nvPr/>
        </p:nvSpPr>
        <p:spPr>
          <a:xfrm rot="10800000">
            <a:off x="193675" y="3643313"/>
            <a:ext cx="652463" cy="2509837"/>
          </a:xfrm>
          <a:prstGeom prst="curvedLeftArrow">
            <a:avLst>
              <a:gd name="adj1" fmla="val 1848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16285" y="49360"/>
            <a:ext cx="7873025" cy="907002"/>
            <a:chOff x="616285" y="49360"/>
            <a:chExt cx="7873025" cy="907002"/>
          </a:xfrm>
        </p:grpSpPr>
        <p:sp>
          <p:nvSpPr>
            <p:cNvPr id="29698" name="TextBox 3"/>
            <p:cNvSpPr txBox="1">
              <a:spLocks noChangeArrowheads="1"/>
            </p:cNvSpPr>
            <p:nvPr/>
          </p:nvSpPr>
          <p:spPr bwMode="auto">
            <a:xfrm>
              <a:off x="1153955" y="587030"/>
              <a:ext cx="68360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G&amp;T-matrix self-consistent  skeleton formulation (</a:t>
              </a:r>
              <a:r>
                <a:rPr lang="en-US" alt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contact potential</a:t>
              </a: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9745" name="TextBox 3"/>
            <p:cNvSpPr txBox="1">
              <a:spLocks noChangeArrowheads="1"/>
            </p:cNvSpPr>
            <p:nvPr/>
          </p:nvSpPr>
          <p:spPr bwMode="auto">
            <a:xfrm>
              <a:off x="2229295" y="49360"/>
              <a:ext cx="46773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BOLD DIAGRAMMATIC CALCULATION: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 flipV="1">
              <a:off x="616285" y="587031"/>
              <a:ext cx="7873025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471344"/>
              </p:ext>
            </p:extLst>
          </p:nvPr>
        </p:nvGraphicFramePr>
        <p:xfrm>
          <a:off x="2805370" y="3857312"/>
          <a:ext cx="357161" cy="301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7" name="Equation" r:id="rId25" imgW="304536" imgH="253780" progId="Equation.DSMT4">
                  <p:embed/>
                </p:oleObj>
              </mc:Choice>
              <mc:Fallback>
                <p:oleObj name="Equation" r:id="rId25" imgW="304536" imgH="2537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370" y="3857312"/>
                        <a:ext cx="357161" cy="3013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991473"/>
              </p:ext>
            </p:extLst>
          </p:nvPr>
        </p:nvGraphicFramePr>
        <p:xfrm>
          <a:off x="3381445" y="4504340"/>
          <a:ext cx="357160" cy="301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8" name="Equation" r:id="rId26" imgW="304536" imgH="253780" progId="Equation.DSMT4">
                  <p:embed/>
                </p:oleObj>
              </mc:Choice>
              <mc:Fallback>
                <p:oleObj name="Equation" r:id="rId26" imgW="304536" imgH="2537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445" y="4504340"/>
                        <a:ext cx="357160" cy="3013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670667"/>
              </p:ext>
            </p:extLst>
          </p:nvPr>
        </p:nvGraphicFramePr>
        <p:xfrm>
          <a:off x="2267700" y="4473137"/>
          <a:ext cx="23812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9" name="Equation" r:id="rId27" imgW="203040" imgH="253800" progId="Equation.DSMT4">
                  <p:embed/>
                </p:oleObj>
              </mc:Choice>
              <mc:Fallback>
                <p:oleObj name="Equation" r:id="rId27" imgW="20304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00" y="4473137"/>
                        <a:ext cx="238125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647726"/>
              </p:ext>
            </p:extLst>
          </p:nvPr>
        </p:nvGraphicFramePr>
        <p:xfrm>
          <a:off x="1653220" y="3820252"/>
          <a:ext cx="23812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0" name="Equation" r:id="rId29" imgW="203040" imgH="253800" progId="Equation.DSMT4">
                  <p:embed/>
                </p:oleObj>
              </mc:Choice>
              <mc:Fallback>
                <p:oleObj name="Equation" r:id="rId29" imgW="203040" imgH="253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3220" y="3820252"/>
                        <a:ext cx="238125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581554"/>
              </p:ext>
            </p:extLst>
          </p:nvPr>
        </p:nvGraphicFramePr>
        <p:xfrm>
          <a:off x="3611875" y="5563720"/>
          <a:ext cx="3905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1" name="Equation" r:id="rId31" imgW="215640" imgH="241200" progId="Equation.DSMT4">
                  <p:embed/>
                </p:oleObj>
              </mc:Choice>
              <mc:Fallback>
                <p:oleObj name="Equation" r:id="rId31" imgW="215640" imgH="241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1875" y="5563720"/>
                        <a:ext cx="3905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684460"/>
              </p:ext>
            </p:extLst>
          </p:nvPr>
        </p:nvGraphicFramePr>
        <p:xfrm>
          <a:off x="3644478" y="6216605"/>
          <a:ext cx="274637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2" name="Equation" r:id="rId33" imgW="139680" imgH="152280" progId="Equation.DSMT4">
                  <p:embed/>
                </p:oleObj>
              </mc:Choice>
              <mc:Fallback>
                <p:oleObj name="Equation" r:id="rId33" imgW="139680" imgH="1522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478" y="6216605"/>
                        <a:ext cx="274637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063297"/>
              </p:ext>
            </p:extLst>
          </p:nvPr>
        </p:nvGraphicFramePr>
        <p:xfrm>
          <a:off x="1830719" y="3352190"/>
          <a:ext cx="206551" cy="230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3" name="Equation" r:id="rId35" imgW="139639" imgH="152334" progId="Equation.DSMT4">
                  <p:embed/>
                </p:oleObj>
              </mc:Choice>
              <mc:Fallback>
                <p:oleObj name="Equation" r:id="rId35" imgW="139639" imgH="152334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719" y="3352190"/>
                        <a:ext cx="206551" cy="2304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TextBox 3"/>
          <p:cNvSpPr txBox="1">
            <a:spLocks noChangeArrowheads="1"/>
          </p:cNvSpPr>
          <p:nvPr/>
        </p:nvSpPr>
        <p:spPr bwMode="auto">
          <a:xfrm>
            <a:off x="1230765" y="1446390"/>
            <a:ext cx="31108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  “bare”  pair  propagator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exact solution of the two-body problem</a:t>
            </a:r>
            <a:r>
              <a:rPr lang="en-US" altLang="en-US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6" name="TextBox 144"/>
          <p:cNvSpPr txBox="1">
            <a:spLocks noChangeArrowheads="1"/>
          </p:cNvSpPr>
          <p:nvPr/>
        </p:nvSpPr>
        <p:spPr bwMode="auto">
          <a:xfrm>
            <a:off x="117020" y="2392065"/>
            <a:ext cx="1604927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Skeleton diagrams</a:t>
            </a:r>
          </a:p>
        </p:txBody>
      </p:sp>
      <p:sp>
        <p:nvSpPr>
          <p:cNvPr id="87" name="TextBox 144"/>
          <p:cNvSpPr txBox="1">
            <a:spLocks noChangeArrowheads="1"/>
          </p:cNvSpPr>
          <p:nvPr/>
        </p:nvSpPr>
        <p:spPr bwMode="auto">
          <a:xfrm>
            <a:off x="117020" y="5041473"/>
            <a:ext cx="4877435" cy="30777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terms of “exact” or “fully dressed” propagators         &amp;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413991"/>
              </p:ext>
            </p:extLst>
          </p:nvPr>
        </p:nvGraphicFramePr>
        <p:xfrm>
          <a:off x="4072735" y="4987925"/>
          <a:ext cx="39211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4" name="Equation" r:id="rId36" imgW="215640" imgH="241200" progId="Equation.DSMT4">
                  <p:embed/>
                </p:oleObj>
              </mc:Choice>
              <mc:Fallback>
                <p:oleObj name="Equation" r:id="rId36" imgW="215640" imgH="241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2735" y="4987925"/>
                        <a:ext cx="392112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491685"/>
              </p:ext>
            </p:extLst>
          </p:nvPr>
        </p:nvGraphicFramePr>
        <p:xfrm>
          <a:off x="4648997" y="5041900"/>
          <a:ext cx="274638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5" name="Equation" r:id="rId38" imgW="139680" imgH="152280" progId="Equation.DSMT4">
                  <p:embed/>
                </p:oleObj>
              </mc:Choice>
              <mc:Fallback>
                <p:oleObj name="Equation" r:id="rId38" imgW="139680" imgH="1522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997" y="5041900"/>
                        <a:ext cx="274638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Oval 26"/>
          <p:cNvSpPr/>
          <p:nvPr/>
        </p:nvSpPr>
        <p:spPr>
          <a:xfrm>
            <a:off x="6108200" y="1623965"/>
            <a:ext cx="76810" cy="768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6684275" y="1623965"/>
            <a:ext cx="76810" cy="768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63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210" y="56741"/>
            <a:ext cx="199706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Compensation trick: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498130" y="847075"/>
            <a:ext cx="806504" cy="4762"/>
          </a:xfrm>
          <a:prstGeom prst="line">
            <a:avLst/>
          </a:prstGeom>
          <a:ln w="63500">
            <a:solidFill>
              <a:srgbClr val="008A3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213951"/>
              </p:ext>
            </p:extLst>
          </p:nvPr>
        </p:nvGraphicFramePr>
        <p:xfrm>
          <a:off x="3496660" y="703263"/>
          <a:ext cx="1265237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86" name="Equation" r:id="rId3" imgW="647640" imgH="152280" progId="Equation.DSMT4">
                  <p:embed/>
                </p:oleObj>
              </mc:Choice>
              <mc:Fallback>
                <p:oleObj name="Equation" r:id="rId3" imgW="6476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6660" y="703263"/>
                        <a:ext cx="1265237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3"/>
          <p:cNvSpPr/>
          <p:nvPr/>
        </p:nvSpPr>
        <p:spPr>
          <a:xfrm>
            <a:off x="4034328" y="855575"/>
            <a:ext cx="76810" cy="768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4879240" y="846785"/>
            <a:ext cx="806504" cy="4762"/>
          </a:xfrm>
          <a:prstGeom prst="line">
            <a:avLst/>
          </a:prstGeom>
          <a:ln w="63500">
            <a:solidFill>
              <a:srgbClr val="008A3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186478" y="769975"/>
            <a:ext cx="115216" cy="15362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828371"/>
              </p:ext>
            </p:extLst>
          </p:nvPr>
        </p:nvGraphicFramePr>
        <p:xfrm>
          <a:off x="2925207" y="1123950"/>
          <a:ext cx="237648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87" name="Equation" r:id="rId5" imgW="1447560" imgH="228600" progId="Equation.DSMT4">
                  <p:embed/>
                </p:oleObj>
              </mc:Choice>
              <mc:Fallback>
                <p:oleObj name="Equation" r:id="rId5" imgW="1447560" imgH="2286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207" y="1123950"/>
                        <a:ext cx="2376488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8615" y="2584090"/>
            <a:ext cx="2112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Identical representation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(under integration)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0210" y="663593"/>
            <a:ext cx="19970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Original representation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791062"/>
              </p:ext>
            </p:extLst>
          </p:nvPr>
        </p:nvGraphicFramePr>
        <p:xfrm>
          <a:off x="2843775" y="3120228"/>
          <a:ext cx="26701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88" name="Equation" r:id="rId7" imgW="1625400" imgH="241200" progId="Equation.DSMT4">
                  <p:embed/>
                </p:oleObj>
              </mc:Choice>
              <mc:Fallback>
                <p:oleObj name="Equation" r:id="rId7" imgW="1625400" imgH="2412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775" y="3120228"/>
                        <a:ext cx="2670175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flipH="1">
            <a:off x="3304637" y="664130"/>
            <a:ext cx="153618" cy="1536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2344510" y="664130"/>
            <a:ext cx="153618" cy="1536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3304635" y="856155"/>
            <a:ext cx="115215" cy="115215"/>
          </a:xfrm>
          <a:prstGeom prst="straightConnector1">
            <a:avLst/>
          </a:prstGeom>
          <a:ln>
            <a:solidFill>
              <a:srgbClr val="3034E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2344510" y="856155"/>
            <a:ext cx="153618" cy="115215"/>
          </a:xfrm>
          <a:prstGeom prst="straightConnector1">
            <a:avLst/>
          </a:prstGeom>
          <a:ln>
            <a:solidFill>
              <a:srgbClr val="3034E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3880710" y="702245"/>
            <a:ext cx="153618" cy="1536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3880710" y="894270"/>
            <a:ext cx="153618" cy="115215"/>
          </a:xfrm>
          <a:prstGeom prst="straightConnector1">
            <a:avLst/>
          </a:prstGeom>
          <a:ln>
            <a:solidFill>
              <a:srgbClr val="3034E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4111140" y="702245"/>
            <a:ext cx="153618" cy="1536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4111138" y="894270"/>
            <a:ext cx="153622" cy="153620"/>
          </a:xfrm>
          <a:prstGeom prst="straightConnector1">
            <a:avLst/>
          </a:prstGeom>
          <a:ln>
            <a:solidFill>
              <a:srgbClr val="3034E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5685747" y="663840"/>
            <a:ext cx="153618" cy="1536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5685745" y="855865"/>
            <a:ext cx="115215" cy="115215"/>
          </a:xfrm>
          <a:prstGeom prst="straightConnector1">
            <a:avLst/>
          </a:prstGeom>
          <a:ln>
            <a:solidFill>
              <a:srgbClr val="3034E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4725620" y="663840"/>
            <a:ext cx="153618" cy="1536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4725620" y="855865"/>
            <a:ext cx="153618" cy="115215"/>
          </a:xfrm>
          <a:prstGeom prst="straightConnector1">
            <a:avLst/>
          </a:prstGeom>
          <a:ln>
            <a:solidFill>
              <a:srgbClr val="3034E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459725" y="2805440"/>
            <a:ext cx="806504" cy="4762"/>
          </a:xfrm>
          <a:prstGeom prst="line">
            <a:avLst/>
          </a:prstGeom>
          <a:ln w="63500">
            <a:solidFill>
              <a:srgbClr val="008A3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710924"/>
              </p:ext>
            </p:extLst>
          </p:nvPr>
        </p:nvGraphicFramePr>
        <p:xfrm>
          <a:off x="3441145" y="2660900"/>
          <a:ext cx="186055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89" name="Equation" r:id="rId9" imgW="952200" imgH="152280" progId="Equation.DSMT4">
                  <p:embed/>
                </p:oleObj>
              </mc:Choice>
              <mc:Fallback>
                <p:oleObj name="Equation" r:id="rId9" imgW="9522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145" y="2660900"/>
                        <a:ext cx="186055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Straight Connector 47"/>
          <p:cNvCxnSpPr/>
          <p:nvPr/>
        </p:nvCxnSpPr>
        <p:spPr>
          <a:xfrm flipH="1">
            <a:off x="5378505" y="2805440"/>
            <a:ext cx="806504" cy="4762"/>
          </a:xfrm>
          <a:prstGeom prst="line">
            <a:avLst/>
          </a:prstGeom>
          <a:ln w="63500">
            <a:solidFill>
              <a:srgbClr val="008A3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5685743" y="2728630"/>
            <a:ext cx="115216" cy="15362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3266232" y="2622495"/>
            <a:ext cx="153618" cy="1536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2306105" y="2622495"/>
            <a:ext cx="153618" cy="1536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3266230" y="2814520"/>
            <a:ext cx="153618" cy="153620"/>
          </a:xfrm>
          <a:prstGeom prst="straightConnector1">
            <a:avLst/>
          </a:prstGeom>
          <a:ln>
            <a:solidFill>
              <a:srgbClr val="3034E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2306105" y="2814520"/>
            <a:ext cx="153618" cy="115215"/>
          </a:xfrm>
          <a:prstGeom prst="straightConnector1">
            <a:avLst/>
          </a:prstGeom>
          <a:ln>
            <a:solidFill>
              <a:srgbClr val="3034E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6185012" y="2622495"/>
            <a:ext cx="153618" cy="1536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 flipV="1">
            <a:off x="6185010" y="2814520"/>
            <a:ext cx="153620" cy="153620"/>
          </a:xfrm>
          <a:prstGeom prst="straightConnector1">
            <a:avLst/>
          </a:prstGeom>
          <a:ln>
            <a:solidFill>
              <a:srgbClr val="3034E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5224885" y="2622495"/>
            <a:ext cx="153618" cy="1536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5224885" y="2814520"/>
            <a:ext cx="153618" cy="115215"/>
          </a:xfrm>
          <a:prstGeom prst="straightConnector1">
            <a:avLst/>
          </a:prstGeom>
          <a:ln>
            <a:solidFill>
              <a:srgbClr val="3034E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957520" y="2814520"/>
            <a:ext cx="883315" cy="76810"/>
          </a:xfrm>
          <a:prstGeom prst="rect">
            <a:avLst/>
          </a:prstGeom>
          <a:solidFill>
            <a:srgbClr val="428057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880710" y="2814230"/>
            <a:ext cx="76810" cy="768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3727092" y="2660900"/>
            <a:ext cx="153618" cy="1536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3727092" y="2852925"/>
            <a:ext cx="153618" cy="115215"/>
          </a:xfrm>
          <a:prstGeom prst="straightConnector1">
            <a:avLst/>
          </a:prstGeom>
          <a:ln>
            <a:solidFill>
              <a:srgbClr val="3034E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3957522" y="2660900"/>
            <a:ext cx="153618" cy="1536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3957521" y="2852925"/>
            <a:ext cx="153619" cy="153620"/>
          </a:xfrm>
          <a:prstGeom prst="straightConnector1">
            <a:avLst/>
          </a:prstGeom>
          <a:ln>
            <a:solidFill>
              <a:srgbClr val="3034E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450981"/>
              </p:ext>
            </p:extLst>
          </p:nvPr>
        </p:nvGraphicFramePr>
        <p:xfrm>
          <a:off x="3768843" y="3988770"/>
          <a:ext cx="1417637" cy="421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90" name="Equation" r:id="rId11" imgW="863280" imgH="279360" progId="Equation.DSMT4">
                  <p:embed/>
                </p:oleObj>
              </mc:Choice>
              <mc:Fallback>
                <p:oleObj name="Equation" r:id="rId11" imgW="863280" imgH="27936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8843" y="3988770"/>
                        <a:ext cx="1417637" cy="4211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1384385" y="4057416"/>
            <a:ext cx="24195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Arbitrary auxiliary function with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4418380" y="3621025"/>
            <a:ext cx="0" cy="26883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1384385" y="4518276"/>
            <a:ext cx="24195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“Design” it to compensate </a:t>
            </a:r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218814"/>
              </p:ext>
            </p:extLst>
          </p:nvPr>
        </p:nvGraphicFramePr>
        <p:xfrm>
          <a:off x="3227825" y="4449630"/>
          <a:ext cx="207168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91" name="Equation" r:id="rId13" imgW="1257120" imgH="241200" progId="Equation.DSMT4">
                  <p:embed/>
                </p:oleObj>
              </mc:Choice>
              <mc:Fallback>
                <p:oleObj name="Equation" r:id="rId13" imgW="1257120" imgH="241200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825" y="4449630"/>
                        <a:ext cx="207168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0" name="Group 89"/>
          <p:cNvGrpSpPr/>
          <p:nvPr/>
        </p:nvGrpSpPr>
        <p:grpSpPr>
          <a:xfrm>
            <a:off x="6684275" y="87765"/>
            <a:ext cx="2227490" cy="2112275"/>
            <a:chOff x="1461195" y="1393535"/>
            <a:chExt cx="2819502" cy="3571665"/>
          </a:xfrm>
        </p:grpSpPr>
        <p:cxnSp>
          <p:nvCxnSpPr>
            <p:cNvPr id="91" name="Straight Arrow Connector 90"/>
            <p:cNvCxnSpPr/>
            <p:nvPr/>
          </p:nvCxnSpPr>
          <p:spPr>
            <a:xfrm>
              <a:off x="1806840" y="3160165"/>
              <a:ext cx="241951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flipV="1">
              <a:off x="1806840" y="1393536"/>
              <a:ext cx="1220" cy="35716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3" name="Object 9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3672508"/>
                </p:ext>
              </p:extLst>
            </p:nvPr>
          </p:nvGraphicFramePr>
          <p:xfrm>
            <a:off x="1461195" y="1393535"/>
            <a:ext cx="230188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92" name="Equation" r:id="rId15" imgW="139680" imgH="152280" progId="Equation.DSMT4">
                    <p:embed/>
                  </p:oleObj>
                </mc:Choice>
                <mc:Fallback>
                  <p:oleObj name="Equation" r:id="rId15" imgW="139680" imgH="152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1195" y="1393535"/>
                          <a:ext cx="230188" cy="292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4" name="Object 9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2931857"/>
                </p:ext>
              </p:extLst>
            </p:nvPr>
          </p:nvGraphicFramePr>
          <p:xfrm>
            <a:off x="4072735" y="3467405"/>
            <a:ext cx="207962" cy="268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93" name="Equation" r:id="rId17" imgW="126720" imgH="139680" progId="Equation.DSMT4">
                    <p:embed/>
                  </p:oleObj>
                </mc:Choice>
                <mc:Fallback>
                  <p:oleObj name="Equation" r:id="rId17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2735" y="3467405"/>
                          <a:ext cx="207962" cy="2682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5" name="Rectangle 94"/>
            <p:cNvSpPr/>
            <p:nvPr/>
          </p:nvSpPr>
          <p:spPr>
            <a:xfrm>
              <a:off x="1806840" y="1623965"/>
              <a:ext cx="45719" cy="1536200"/>
            </a:xfrm>
            <a:prstGeom prst="rect">
              <a:avLst/>
            </a:prstGeom>
            <a:solidFill>
              <a:schemeClr val="tx1">
                <a:alpha val="31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96" name="Object 9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7690565"/>
                </p:ext>
              </p:extLst>
            </p:nvPr>
          </p:nvGraphicFramePr>
          <p:xfrm>
            <a:off x="1916686" y="1522524"/>
            <a:ext cx="711200" cy="390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94" name="Equation" r:id="rId19" imgW="431640" imgH="203040" progId="Equation.DSMT4">
                    <p:embed/>
                  </p:oleObj>
                </mc:Choice>
                <mc:Fallback>
                  <p:oleObj name="Equation" r:id="rId19" imgW="43164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6686" y="1522524"/>
                          <a:ext cx="711200" cy="3905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7" name="Freeform 96"/>
            <p:cNvSpPr/>
            <p:nvPr/>
          </p:nvSpPr>
          <p:spPr>
            <a:xfrm>
              <a:off x="1818409" y="3210793"/>
              <a:ext cx="2078182" cy="1693726"/>
            </a:xfrm>
            <a:custGeom>
              <a:avLst/>
              <a:gdLst>
                <a:gd name="connsiteX0" fmla="*/ 0 w 2078182"/>
                <a:gd name="connsiteY0" fmla="*/ 1710467 h 1710467"/>
                <a:gd name="connsiteX1" fmla="*/ 280555 w 2078182"/>
                <a:gd name="connsiteY1" fmla="*/ 421994 h 1710467"/>
                <a:gd name="connsiteX2" fmla="*/ 935182 w 2078182"/>
                <a:gd name="connsiteY2" fmla="*/ 47922 h 1710467"/>
                <a:gd name="connsiteX3" fmla="*/ 2078182 w 2078182"/>
                <a:gd name="connsiteY3" fmla="*/ 16749 h 1710467"/>
                <a:gd name="connsiteX0" fmla="*/ 0 w 2078182"/>
                <a:gd name="connsiteY0" fmla="*/ 1710467 h 1710475"/>
                <a:gd name="connsiteX1" fmla="*/ 280555 w 2078182"/>
                <a:gd name="connsiteY1" fmla="*/ 421994 h 1710475"/>
                <a:gd name="connsiteX2" fmla="*/ 935182 w 2078182"/>
                <a:gd name="connsiteY2" fmla="*/ 47922 h 1710475"/>
                <a:gd name="connsiteX3" fmla="*/ 2078182 w 2078182"/>
                <a:gd name="connsiteY3" fmla="*/ 16749 h 1710475"/>
                <a:gd name="connsiteX0" fmla="*/ 0 w 2078182"/>
                <a:gd name="connsiteY0" fmla="*/ 1710467 h 1710475"/>
                <a:gd name="connsiteX1" fmla="*/ 280555 w 2078182"/>
                <a:gd name="connsiteY1" fmla="*/ 421994 h 1710475"/>
                <a:gd name="connsiteX2" fmla="*/ 935182 w 2078182"/>
                <a:gd name="connsiteY2" fmla="*/ 47922 h 1710475"/>
                <a:gd name="connsiteX3" fmla="*/ 2078182 w 2078182"/>
                <a:gd name="connsiteY3" fmla="*/ 16749 h 1710475"/>
                <a:gd name="connsiteX0" fmla="*/ 0 w 2078182"/>
                <a:gd name="connsiteY0" fmla="*/ 1710467 h 1710475"/>
                <a:gd name="connsiteX1" fmla="*/ 280555 w 2078182"/>
                <a:gd name="connsiteY1" fmla="*/ 421994 h 1710475"/>
                <a:gd name="connsiteX2" fmla="*/ 935182 w 2078182"/>
                <a:gd name="connsiteY2" fmla="*/ 47922 h 1710475"/>
                <a:gd name="connsiteX3" fmla="*/ 2078182 w 2078182"/>
                <a:gd name="connsiteY3" fmla="*/ 16749 h 1710475"/>
                <a:gd name="connsiteX0" fmla="*/ 0 w 2078182"/>
                <a:gd name="connsiteY0" fmla="*/ 1699658 h 1699666"/>
                <a:gd name="connsiteX1" fmla="*/ 280555 w 2078182"/>
                <a:gd name="connsiteY1" fmla="*/ 411185 h 1699666"/>
                <a:gd name="connsiteX2" fmla="*/ 955964 w 2078182"/>
                <a:gd name="connsiteY2" fmla="*/ 78676 h 1699666"/>
                <a:gd name="connsiteX3" fmla="*/ 2078182 w 2078182"/>
                <a:gd name="connsiteY3" fmla="*/ 5940 h 1699666"/>
                <a:gd name="connsiteX0" fmla="*/ 0 w 2078182"/>
                <a:gd name="connsiteY0" fmla="*/ 1696531 h 1696539"/>
                <a:gd name="connsiteX1" fmla="*/ 280555 w 2078182"/>
                <a:gd name="connsiteY1" fmla="*/ 408058 h 1696539"/>
                <a:gd name="connsiteX2" fmla="*/ 955964 w 2078182"/>
                <a:gd name="connsiteY2" fmla="*/ 75549 h 1696539"/>
                <a:gd name="connsiteX3" fmla="*/ 2078182 w 2078182"/>
                <a:gd name="connsiteY3" fmla="*/ 2813 h 1696539"/>
                <a:gd name="connsiteX0" fmla="*/ 0 w 2078182"/>
                <a:gd name="connsiteY0" fmla="*/ 1693718 h 1693726"/>
                <a:gd name="connsiteX1" fmla="*/ 280555 w 2078182"/>
                <a:gd name="connsiteY1" fmla="*/ 405245 h 1693726"/>
                <a:gd name="connsiteX2" fmla="*/ 2078182 w 2078182"/>
                <a:gd name="connsiteY2" fmla="*/ 0 h 1693726"/>
                <a:gd name="connsiteX0" fmla="*/ 0 w 2078182"/>
                <a:gd name="connsiteY0" fmla="*/ 1693718 h 1693726"/>
                <a:gd name="connsiteX1" fmla="*/ 280555 w 2078182"/>
                <a:gd name="connsiteY1" fmla="*/ 405245 h 1693726"/>
                <a:gd name="connsiteX2" fmla="*/ 2078182 w 2078182"/>
                <a:gd name="connsiteY2" fmla="*/ 0 h 1693726"/>
                <a:gd name="connsiteX0" fmla="*/ 0 w 2078182"/>
                <a:gd name="connsiteY0" fmla="*/ 1693718 h 1693725"/>
                <a:gd name="connsiteX1" fmla="*/ 394855 w 2078182"/>
                <a:gd name="connsiteY1" fmla="*/ 290945 h 1693725"/>
                <a:gd name="connsiteX2" fmla="*/ 2078182 w 2078182"/>
                <a:gd name="connsiteY2" fmla="*/ 0 h 1693725"/>
                <a:gd name="connsiteX0" fmla="*/ 0 w 2078182"/>
                <a:gd name="connsiteY0" fmla="*/ 1693718 h 1693725"/>
                <a:gd name="connsiteX1" fmla="*/ 394855 w 2078182"/>
                <a:gd name="connsiteY1" fmla="*/ 290945 h 1693725"/>
                <a:gd name="connsiteX2" fmla="*/ 2078182 w 2078182"/>
                <a:gd name="connsiteY2" fmla="*/ 0 h 1693725"/>
                <a:gd name="connsiteX0" fmla="*/ 0 w 2078182"/>
                <a:gd name="connsiteY0" fmla="*/ 1693718 h 1693725"/>
                <a:gd name="connsiteX1" fmla="*/ 394855 w 2078182"/>
                <a:gd name="connsiteY1" fmla="*/ 290945 h 1693725"/>
                <a:gd name="connsiteX2" fmla="*/ 2078182 w 2078182"/>
                <a:gd name="connsiteY2" fmla="*/ 0 h 1693725"/>
                <a:gd name="connsiteX0" fmla="*/ 0 w 2078182"/>
                <a:gd name="connsiteY0" fmla="*/ 1693718 h 1693726"/>
                <a:gd name="connsiteX1" fmla="*/ 394855 w 2078182"/>
                <a:gd name="connsiteY1" fmla="*/ 290945 h 1693726"/>
                <a:gd name="connsiteX2" fmla="*/ 2078182 w 2078182"/>
                <a:gd name="connsiteY2" fmla="*/ 0 h 1693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78182" h="1693726">
                  <a:moveTo>
                    <a:pt x="0" y="1693718"/>
                  </a:moveTo>
                  <a:cubicBezTo>
                    <a:pt x="166254" y="1697181"/>
                    <a:pt x="58882" y="604404"/>
                    <a:pt x="394855" y="290945"/>
                  </a:cubicBezTo>
                  <a:cubicBezTo>
                    <a:pt x="730828" y="-22514"/>
                    <a:pt x="1163350" y="22081"/>
                    <a:pt x="2078182" y="0"/>
                  </a:cubicBezTo>
                </a:path>
              </a:pathLst>
            </a:custGeom>
            <a:noFill/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98" name="Object 9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0451714"/>
                </p:ext>
              </p:extLst>
            </p:nvPr>
          </p:nvGraphicFramePr>
          <p:xfrm>
            <a:off x="2344738" y="3508375"/>
            <a:ext cx="230187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95" name="Equation" r:id="rId21" imgW="139680" imgH="190440" progId="Equation.DSMT4">
                    <p:embed/>
                  </p:oleObj>
                </mc:Choice>
                <mc:Fallback>
                  <p:oleObj name="Equation" r:id="rId21" imgW="139680" imgH="1904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4738" y="3508375"/>
                          <a:ext cx="230187" cy="365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9" name="Group 98"/>
          <p:cNvGrpSpPr/>
          <p:nvPr/>
        </p:nvGrpSpPr>
        <p:grpSpPr>
          <a:xfrm>
            <a:off x="6645870" y="2430470"/>
            <a:ext cx="2304300" cy="2381110"/>
            <a:chOff x="4824898" y="1393535"/>
            <a:chExt cx="2819502" cy="3571665"/>
          </a:xfrm>
        </p:grpSpPr>
        <p:cxnSp>
          <p:nvCxnSpPr>
            <p:cNvPr id="100" name="Straight Arrow Connector 99"/>
            <p:cNvCxnSpPr/>
            <p:nvPr/>
          </p:nvCxnSpPr>
          <p:spPr>
            <a:xfrm>
              <a:off x="5170543" y="3160165"/>
              <a:ext cx="241951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V="1">
              <a:off x="5170543" y="1393536"/>
              <a:ext cx="1220" cy="35716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2" name="Object 10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75605443"/>
                </p:ext>
              </p:extLst>
            </p:nvPr>
          </p:nvGraphicFramePr>
          <p:xfrm>
            <a:off x="4824898" y="1393535"/>
            <a:ext cx="230188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96" name="Equation" r:id="rId23" imgW="139680" imgH="152280" progId="Equation.DSMT4">
                    <p:embed/>
                  </p:oleObj>
                </mc:Choice>
                <mc:Fallback>
                  <p:oleObj name="Equation" r:id="rId23" imgW="139680" imgH="152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24898" y="1393535"/>
                          <a:ext cx="230188" cy="292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" name="Object 10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83381439"/>
                </p:ext>
              </p:extLst>
            </p:nvPr>
          </p:nvGraphicFramePr>
          <p:xfrm>
            <a:off x="7436438" y="3467405"/>
            <a:ext cx="207962" cy="268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97" name="Equation" r:id="rId24" imgW="126720" imgH="139680" progId="Equation.DSMT4">
                    <p:embed/>
                  </p:oleObj>
                </mc:Choice>
                <mc:Fallback>
                  <p:oleObj name="Equation" r:id="rId24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36438" y="3467405"/>
                          <a:ext cx="207962" cy="2682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" name="Object 10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4486759"/>
                </p:ext>
              </p:extLst>
            </p:nvPr>
          </p:nvGraphicFramePr>
          <p:xfrm>
            <a:off x="5340100" y="1547155"/>
            <a:ext cx="623450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98" name="Equation" r:id="rId25" imgW="330120" imgH="228600" progId="Equation.DSMT4">
                    <p:embed/>
                  </p:oleObj>
                </mc:Choice>
                <mc:Fallback>
                  <p:oleObj name="Equation" r:id="rId25" imgW="33012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0100" y="1547155"/>
                          <a:ext cx="623450" cy="439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" name="Freeform 104"/>
            <p:cNvSpPr/>
            <p:nvPr/>
          </p:nvSpPr>
          <p:spPr>
            <a:xfrm>
              <a:off x="5182112" y="3210793"/>
              <a:ext cx="2078182" cy="1693726"/>
            </a:xfrm>
            <a:custGeom>
              <a:avLst/>
              <a:gdLst>
                <a:gd name="connsiteX0" fmla="*/ 0 w 2078182"/>
                <a:gd name="connsiteY0" fmla="*/ 1710467 h 1710467"/>
                <a:gd name="connsiteX1" fmla="*/ 280555 w 2078182"/>
                <a:gd name="connsiteY1" fmla="*/ 421994 h 1710467"/>
                <a:gd name="connsiteX2" fmla="*/ 935182 w 2078182"/>
                <a:gd name="connsiteY2" fmla="*/ 47922 h 1710467"/>
                <a:gd name="connsiteX3" fmla="*/ 2078182 w 2078182"/>
                <a:gd name="connsiteY3" fmla="*/ 16749 h 1710467"/>
                <a:gd name="connsiteX0" fmla="*/ 0 w 2078182"/>
                <a:gd name="connsiteY0" fmla="*/ 1710467 h 1710475"/>
                <a:gd name="connsiteX1" fmla="*/ 280555 w 2078182"/>
                <a:gd name="connsiteY1" fmla="*/ 421994 h 1710475"/>
                <a:gd name="connsiteX2" fmla="*/ 935182 w 2078182"/>
                <a:gd name="connsiteY2" fmla="*/ 47922 h 1710475"/>
                <a:gd name="connsiteX3" fmla="*/ 2078182 w 2078182"/>
                <a:gd name="connsiteY3" fmla="*/ 16749 h 1710475"/>
                <a:gd name="connsiteX0" fmla="*/ 0 w 2078182"/>
                <a:gd name="connsiteY0" fmla="*/ 1710467 h 1710475"/>
                <a:gd name="connsiteX1" fmla="*/ 280555 w 2078182"/>
                <a:gd name="connsiteY1" fmla="*/ 421994 h 1710475"/>
                <a:gd name="connsiteX2" fmla="*/ 935182 w 2078182"/>
                <a:gd name="connsiteY2" fmla="*/ 47922 h 1710475"/>
                <a:gd name="connsiteX3" fmla="*/ 2078182 w 2078182"/>
                <a:gd name="connsiteY3" fmla="*/ 16749 h 1710475"/>
                <a:gd name="connsiteX0" fmla="*/ 0 w 2078182"/>
                <a:gd name="connsiteY0" fmla="*/ 1710467 h 1710475"/>
                <a:gd name="connsiteX1" fmla="*/ 280555 w 2078182"/>
                <a:gd name="connsiteY1" fmla="*/ 421994 h 1710475"/>
                <a:gd name="connsiteX2" fmla="*/ 935182 w 2078182"/>
                <a:gd name="connsiteY2" fmla="*/ 47922 h 1710475"/>
                <a:gd name="connsiteX3" fmla="*/ 2078182 w 2078182"/>
                <a:gd name="connsiteY3" fmla="*/ 16749 h 1710475"/>
                <a:gd name="connsiteX0" fmla="*/ 0 w 2078182"/>
                <a:gd name="connsiteY0" fmla="*/ 1699658 h 1699666"/>
                <a:gd name="connsiteX1" fmla="*/ 280555 w 2078182"/>
                <a:gd name="connsiteY1" fmla="*/ 411185 h 1699666"/>
                <a:gd name="connsiteX2" fmla="*/ 955964 w 2078182"/>
                <a:gd name="connsiteY2" fmla="*/ 78676 h 1699666"/>
                <a:gd name="connsiteX3" fmla="*/ 2078182 w 2078182"/>
                <a:gd name="connsiteY3" fmla="*/ 5940 h 1699666"/>
                <a:gd name="connsiteX0" fmla="*/ 0 w 2078182"/>
                <a:gd name="connsiteY0" fmla="*/ 1696531 h 1696539"/>
                <a:gd name="connsiteX1" fmla="*/ 280555 w 2078182"/>
                <a:gd name="connsiteY1" fmla="*/ 408058 h 1696539"/>
                <a:gd name="connsiteX2" fmla="*/ 955964 w 2078182"/>
                <a:gd name="connsiteY2" fmla="*/ 75549 h 1696539"/>
                <a:gd name="connsiteX3" fmla="*/ 2078182 w 2078182"/>
                <a:gd name="connsiteY3" fmla="*/ 2813 h 1696539"/>
                <a:gd name="connsiteX0" fmla="*/ 0 w 2078182"/>
                <a:gd name="connsiteY0" fmla="*/ 1693718 h 1693726"/>
                <a:gd name="connsiteX1" fmla="*/ 280555 w 2078182"/>
                <a:gd name="connsiteY1" fmla="*/ 405245 h 1693726"/>
                <a:gd name="connsiteX2" fmla="*/ 2078182 w 2078182"/>
                <a:gd name="connsiteY2" fmla="*/ 0 h 1693726"/>
                <a:gd name="connsiteX0" fmla="*/ 0 w 2078182"/>
                <a:gd name="connsiteY0" fmla="*/ 1693718 h 1693726"/>
                <a:gd name="connsiteX1" fmla="*/ 280555 w 2078182"/>
                <a:gd name="connsiteY1" fmla="*/ 405245 h 1693726"/>
                <a:gd name="connsiteX2" fmla="*/ 2078182 w 2078182"/>
                <a:gd name="connsiteY2" fmla="*/ 0 h 1693726"/>
                <a:gd name="connsiteX0" fmla="*/ 0 w 2078182"/>
                <a:gd name="connsiteY0" fmla="*/ 1693718 h 1693725"/>
                <a:gd name="connsiteX1" fmla="*/ 394855 w 2078182"/>
                <a:gd name="connsiteY1" fmla="*/ 290945 h 1693725"/>
                <a:gd name="connsiteX2" fmla="*/ 2078182 w 2078182"/>
                <a:gd name="connsiteY2" fmla="*/ 0 h 1693725"/>
                <a:gd name="connsiteX0" fmla="*/ 0 w 2078182"/>
                <a:gd name="connsiteY0" fmla="*/ 1693718 h 1693725"/>
                <a:gd name="connsiteX1" fmla="*/ 394855 w 2078182"/>
                <a:gd name="connsiteY1" fmla="*/ 290945 h 1693725"/>
                <a:gd name="connsiteX2" fmla="*/ 2078182 w 2078182"/>
                <a:gd name="connsiteY2" fmla="*/ 0 h 1693725"/>
                <a:gd name="connsiteX0" fmla="*/ 0 w 2078182"/>
                <a:gd name="connsiteY0" fmla="*/ 1693718 h 1693725"/>
                <a:gd name="connsiteX1" fmla="*/ 394855 w 2078182"/>
                <a:gd name="connsiteY1" fmla="*/ 290945 h 1693725"/>
                <a:gd name="connsiteX2" fmla="*/ 2078182 w 2078182"/>
                <a:gd name="connsiteY2" fmla="*/ 0 h 1693725"/>
                <a:gd name="connsiteX0" fmla="*/ 0 w 2078182"/>
                <a:gd name="connsiteY0" fmla="*/ 1693718 h 1693726"/>
                <a:gd name="connsiteX1" fmla="*/ 394855 w 2078182"/>
                <a:gd name="connsiteY1" fmla="*/ 290945 h 1693726"/>
                <a:gd name="connsiteX2" fmla="*/ 2078182 w 2078182"/>
                <a:gd name="connsiteY2" fmla="*/ 0 h 1693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78182" h="1693726">
                  <a:moveTo>
                    <a:pt x="0" y="1693718"/>
                  </a:moveTo>
                  <a:cubicBezTo>
                    <a:pt x="166254" y="1697181"/>
                    <a:pt x="58882" y="604404"/>
                    <a:pt x="394855" y="290945"/>
                  </a:cubicBezTo>
                  <a:cubicBezTo>
                    <a:pt x="730828" y="-22514"/>
                    <a:pt x="1163350" y="22081"/>
                    <a:pt x="2078182" y="0"/>
                  </a:cubicBezTo>
                </a:path>
              </a:pathLst>
            </a:custGeom>
            <a:noFill/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6" name="Object 10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3472370"/>
                </p:ext>
              </p:extLst>
            </p:nvPr>
          </p:nvGraphicFramePr>
          <p:xfrm>
            <a:off x="5708441" y="3508375"/>
            <a:ext cx="230187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99" name="Equation" r:id="rId27" imgW="139680" imgH="190440" progId="Equation.DSMT4">
                    <p:embed/>
                  </p:oleObj>
                </mc:Choice>
                <mc:Fallback>
                  <p:oleObj name="Equation" r:id="rId27" imgW="139680" imgH="1904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08441" y="3508375"/>
                          <a:ext cx="230187" cy="365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7" name="Freeform 106"/>
            <p:cNvSpPr/>
            <p:nvPr/>
          </p:nvSpPr>
          <p:spPr>
            <a:xfrm flipV="1">
              <a:off x="5186480" y="1585560"/>
              <a:ext cx="2073870" cy="1536200"/>
            </a:xfrm>
            <a:custGeom>
              <a:avLst/>
              <a:gdLst>
                <a:gd name="connsiteX0" fmla="*/ 0 w 2078182"/>
                <a:gd name="connsiteY0" fmla="*/ 1710467 h 1710467"/>
                <a:gd name="connsiteX1" fmla="*/ 280555 w 2078182"/>
                <a:gd name="connsiteY1" fmla="*/ 421994 h 1710467"/>
                <a:gd name="connsiteX2" fmla="*/ 935182 w 2078182"/>
                <a:gd name="connsiteY2" fmla="*/ 47922 h 1710467"/>
                <a:gd name="connsiteX3" fmla="*/ 2078182 w 2078182"/>
                <a:gd name="connsiteY3" fmla="*/ 16749 h 1710467"/>
                <a:gd name="connsiteX0" fmla="*/ 0 w 2078182"/>
                <a:gd name="connsiteY0" fmla="*/ 1710467 h 1710475"/>
                <a:gd name="connsiteX1" fmla="*/ 280555 w 2078182"/>
                <a:gd name="connsiteY1" fmla="*/ 421994 h 1710475"/>
                <a:gd name="connsiteX2" fmla="*/ 935182 w 2078182"/>
                <a:gd name="connsiteY2" fmla="*/ 47922 h 1710475"/>
                <a:gd name="connsiteX3" fmla="*/ 2078182 w 2078182"/>
                <a:gd name="connsiteY3" fmla="*/ 16749 h 1710475"/>
                <a:gd name="connsiteX0" fmla="*/ 0 w 2078182"/>
                <a:gd name="connsiteY0" fmla="*/ 1710467 h 1710475"/>
                <a:gd name="connsiteX1" fmla="*/ 280555 w 2078182"/>
                <a:gd name="connsiteY1" fmla="*/ 421994 h 1710475"/>
                <a:gd name="connsiteX2" fmla="*/ 935182 w 2078182"/>
                <a:gd name="connsiteY2" fmla="*/ 47922 h 1710475"/>
                <a:gd name="connsiteX3" fmla="*/ 2078182 w 2078182"/>
                <a:gd name="connsiteY3" fmla="*/ 16749 h 1710475"/>
                <a:gd name="connsiteX0" fmla="*/ 0 w 2078182"/>
                <a:gd name="connsiteY0" fmla="*/ 1710467 h 1710475"/>
                <a:gd name="connsiteX1" fmla="*/ 280555 w 2078182"/>
                <a:gd name="connsiteY1" fmla="*/ 421994 h 1710475"/>
                <a:gd name="connsiteX2" fmla="*/ 935182 w 2078182"/>
                <a:gd name="connsiteY2" fmla="*/ 47922 h 1710475"/>
                <a:gd name="connsiteX3" fmla="*/ 2078182 w 2078182"/>
                <a:gd name="connsiteY3" fmla="*/ 16749 h 1710475"/>
                <a:gd name="connsiteX0" fmla="*/ 0 w 2078182"/>
                <a:gd name="connsiteY0" fmla="*/ 1699658 h 1699666"/>
                <a:gd name="connsiteX1" fmla="*/ 280555 w 2078182"/>
                <a:gd name="connsiteY1" fmla="*/ 411185 h 1699666"/>
                <a:gd name="connsiteX2" fmla="*/ 955964 w 2078182"/>
                <a:gd name="connsiteY2" fmla="*/ 78676 h 1699666"/>
                <a:gd name="connsiteX3" fmla="*/ 2078182 w 2078182"/>
                <a:gd name="connsiteY3" fmla="*/ 5940 h 1699666"/>
                <a:gd name="connsiteX0" fmla="*/ 0 w 2078182"/>
                <a:gd name="connsiteY0" fmla="*/ 1696531 h 1696539"/>
                <a:gd name="connsiteX1" fmla="*/ 280555 w 2078182"/>
                <a:gd name="connsiteY1" fmla="*/ 408058 h 1696539"/>
                <a:gd name="connsiteX2" fmla="*/ 955964 w 2078182"/>
                <a:gd name="connsiteY2" fmla="*/ 75549 h 1696539"/>
                <a:gd name="connsiteX3" fmla="*/ 2078182 w 2078182"/>
                <a:gd name="connsiteY3" fmla="*/ 2813 h 1696539"/>
                <a:gd name="connsiteX0" fmla="*/ 0 w 2078182"/>
                <a:gd name="connsiteY0" fmla="*/ 1693718 h 1693726"/>
                <a:gd name="connsiteX1" fmla="*/ 280555 w 2078182"/>
                <a:gd name="connsiteY1" fmla="*/ 405245 h 1693726"/>
                <a:gd name="connsiteX2" fmla="*/ 2078182 w 2078182"/>
                <a:gd name="connsiteY2" fmla="*/ 0 h 1693726"/>
                <a:gd name="connsiteX0" fmla="*/ 0 w 2078182"/>
                <a:gd name="connsiteY0" fmla="*/ 1693718 h 1693726"/>
                <a:gd name="connsiteX1" fmla="*/ 280555 w 2078182"/>
                <a:gd name="connsiteY1" fmla="*/ 405245 h 1693726"/>
                <a:gd name="connsiteX2" fmla="*/ 2078182 w 2078182"/>
                <a:gd name="connsiteY2" fmla="*/ 0 h 1693726"/>
                <a:gd name="connsiteX0" fmla="*/ 0 w 2078182"/>
                <a:gd name="connsiteY0" fmla="*/ 1693718 h 1693725"/>
                <a:gd name="connsiteX1" fmla="*/ 394855 w 2078182"/>
                <a:gd name="connsiteY1" fmla="*/ 290945 h 1693725"/>
                <a:gd name="connsiteX2" fmla="*/ 2078182 w 2078182"/>
                <a:gd name="connsiteY2" fmla="*/ 0 h 1693725"/>
                <a:gd name="connsiteX0" fmla="*/ 0 w 2078182"/>
                <a:gd name="connsiteY0" fmla="*/ 1693718 h 1693725"/>
                <a:gd name="connsiteX1" fmla="*/ 394855 w 2078182"/>
                <a:gd name="connsiteY1" fmla="*/ 290945 h 1693725"/>
                <a:gd name="connsiteX2" fmla="*/ 2078182 w 2078182"/>
                <a:gd name="connsiteY2" fmla="*/ 0 h 1693725"/>
                <a:gd name="connsiteX0" fmla="*/ 0 w 2078182"/>
                <a:gd name="connsiteY0" fmla="*/ 1693718 h 1693725"/>
                <a:gd name="connsiteX1" fmla="*/ 394855 w 2078182"/>
                <a:gd name="connsiteY1" fmla="*/ 290945 h 1693725"/>
                <a:gd name="connsiteX2" fmla="*/ 2078182 w 2078182"/>
                <a:gd name="connsiteY2" fmla="*/ 0 h 1693725"/>
                <a:gd name="connsiteX0" fmla="*/ 0 w 2078182"/>
                <a:gd name="connsiteY0" fmla="*/ 1693718 h 1693726"/>
                <a:gd name="connsiteX1" fmla="*/ 394855 w 2078182"/>
                <a:gd name="connsiteY1" fmla="*/ 290945 h 1693726"/>
                <a:gd name="connsiteX2" fmla="*/ 2078182 w 2078182"/>
                <a:gd name="connsiteY2" fmla="*/ 0 h 1693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78182" h="1693726">
                  <a:moveTo>
                    <a:pt x="0" y="1693718"/>
                  </a:moveTo>
                  <a:cubicBezTo>
                    <a:pt x="166254" y="1697181"/>
                    <a:pt x="58882" y="604404"/>
                    <a:pt x="394855" y="290945"/>
                  </a:cubicBezTo>
                  <a:cubicBezTo>
                    <a:pt x="730828" y="-22514"/>
                    <a:pt x="1163350" y="22081"/>
                    <a:pt x="2078182" y="0"/>
                  </a:cubicBezTo>
                </a:path>
              </a:pathLst>
            </a:custGeom>
            <a:noFill/>
            <a:ln w="34925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8" name="Straight Connector 107"/>
          <p:cNvCxnSpPr/>
          <p:nvPr/>
        </p:nvCxnSpPr>
        <p:spPr>
          <a:xfrm flipH="1">
            <a:off x="1566947" y="5809264"/>
            <a:ext cx="806504" cy="4762"/>
          </a:xfrm>
          <a:prstGeom prst="line">
            <a:avLst/>
          </a:prstGeom>
          <a:ln w="63500">
            <a:solidFill>
              <a:srgbClr val="008A3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>
            <a:off x="2373455" y="5319807"/>
            <a:ext cx="537667" cy="4601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 flipV="1">
            <a:off x="1413327" y="5626319"/>
            <a:ext cx="153618" cy="1536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 flipV="1">
            <a:off x="2373453" y="5818345"/>
            <a:ext cx="537669" cy="538397"/>
          </a:xfrm>
          <a:prstGeom prst="straightConnector1">
            <a:avLst/>
          </a:prstGeom>
          <a:ln w="28575">
            <a:solidFill>
              <a:srgbClr val="3034E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>
            <a:off x="1413327" y="5818344"/>
            <a:ext cx="153618" cy="115215"/>
          </a:xfrm>
          <a:prstGeom prst="straightConnector1">
            <a:avLst/>
          </a:prstGeom>
          <a:ln>
            <a:solidFill>
              <a:srgbClr val="3034E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7" name="Object 1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171063"/>
              </p:ext>
            </p:extLst>
          </p:nvPr>
        </p:nvGraphicFramePr>
        <p:xfrm>
          <a:off x="1528542" y="5956957"/>
          <a:ext cx="114380" cy="246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0" name="Equation" r:id="rId29" imgW="88560" imgH="164880" progId="Equation.DSMT4">
                  <p:embed/>
                </p:oleObj>
              </mc:Choice>
              <mc:Fallback>
                <p:oleObj name="Equation" r:id="rId29" imgW="88560" imgH="1648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542" y="5956957"/>
                        <a:ext cx="114380" cy="2461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2" name="Object 337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314811"/>
              </p:ext>
            </p:extLst>
          </p:nvPr>
        </p:nvGraphicFramePr>
        <p:xfrm>
          <a:off x="2272822" y="5972895"/>
          <a:ext cx="163513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1" name="Equation" r:id="rId31" imgW="126720" imgH="164880" progId="Equation.DSMT4">
                  <p:embed/>
                </p:oleObj>
              </mc:Choice>
              <mc:Fallback>
                <p:oleObj name="Equation" r:id="rId31" imgW="126720" imgH="164880" progId="Equation.DSMT4">
                  <p:embed/>
                  <p:pic>
                    <p:nvPicPr>
                      <p:cNvPr id="0" name="Object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2822" y="5972895"/>
                        <a:ext cx="163513" cy="24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3" name="Object 337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207161"/>
              </p:ext>
            </p:extLst>
          </p:nvPr>
        </p:nvGraphicFramePr>
        <p:xfrm>
          <a:off x="2949527" y="5118820"/>
          <a:ext cx="147637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2" name="Equation" r:id="rId33" imgW="114120" imgH="177480" progId="Equation.DSMT4">
                  <p:embed/>
                </p:oleObj>
              </mc:Choice>
              <mc:Fallback>
                <p:oleObj name="Equation" r:id="rId33" imgW="114120" imgH="177480" progId="Equation.DSMT4">
                  <p:embed/>
                  <p:pic>
                    <p:nvPicPr>
                      <p:cNvPr id="0" name="Object 337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527" y="5118820"/>
                        <a:ext cx="147637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37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840714"/>
              </p:ext>
            </p:extLst>
          </p:nvPr>
        </p:nvGraphicFramePr>
        <p:xfrm>
          <a:off x="2947510" y="6293570"/>
          <a:ext cx="165100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3" name="Equation" r:id="rId35" imgW="126720" imgH="164880" progId="Equation.DSMT4">
                  <p:embed/>
                </p:oleObj>
              </mc:Choice>
              <mc:Fallback>
                <p:oleObj name="Equation" r:id="rId35" imgW="126720" imgH="164880" progId="Equation.DSMT4">
                  <p:embed/>
                  <p:pic>
                    <p:nvPicPr>
                      <p:cNvPr id="0" name="Object 337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7510" y="6293570"/>
                        <a:ext cx="165100" cy="24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337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36724"/>
              </p:ext>
            </p:extLst>
          </p:nvPr>
        </p:nvGraphicFramePr>
        <p:xfrm>
          <a:off x="3189420" y="5656490"/>
          <a:ext cx="4540595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4" name="Equation" r:id="rId37" imgW="2476440" imgH="482400" progId="Equation.DSMT4">
                  <p:embed/>
                </p:oleObj>
              </mc:Choice>
              <mc:Fallback>
                <p:oleObj name="Equation" r:id="rId37" imgW="2476440" imgH="4824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420" y="5656490"/>
                        <a:ext cx="4540595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Rectangle 33796"/>
          <p:cNvSpPr/>
          <p:nvPr/>
        </p:nvSpPr>
        <p:spPr>
          <a:xfrm>
            <a:off x="1192360" y="5118820"/>
            <a:ext cx="6720875" cy="157460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6306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616285" y="49360"/>
            <a:ext cx="7873025" cy="907002"/>
            <a:chOff x="616285" y="49360"/>
            <a:chExt cx="7873025" cy="907002"/>
          </a:xfrm>
        </p:grpSpPr>
        <p:sp>
          <p:nvSpPr>
            <p:cNvPr id="33" name="TextBox 3"/>
            <p:cNvSpPr txBox="1">
              <a:spLocks noChangeArrowheads="1"/>
            </p:cNvSpPr>
            <p:nvPr/>
          </p:nvSpPr>
          <p:spPr bwMode="auto">
            <a:xfrm>
              <a:off x="1653220" y="587030"/>
              <a:ext cx="57991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G&amp;T-matrix self-consistent  formulation (</a:t>
              </a:r>
              <a:r>
                <a:rPr lang="en-US" alt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contact potential</a:t>
              </a: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34" name="TextBox 3"/>
            <p:cNvSpPr txBox="1">
              <a:spLocks noChangeArrowheads="1"/>
            </p:cNvSpPr>
            <p:nvPr/>
          </p:nvSpPr>
          <p:spPr bwMode="auto">
            <a:xfrm>
              <a:off x="2229295" y="49360"/>
              <a:ext cx="46773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BOLD DIAGRAMMATIC CALCULATION: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616285" y="587031"/>
              <a:ext cx="7873025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4854" name="Picture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05" y="1316725"/>
            <a:ext cx="7562445" cy="457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84385" y="2161635"/>
            <a:ext cx="1459390" cy="9985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14078" y="269901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190888" y="2545685"/>
            <a:ext cx="153622" cy="15362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960460" y="2776115"/>
            <a:ext cx="153620" cy="153620"/>
          </a:xfrm>
          <a:prstGeom prst="straightConnector1">
            <a:avLst/>
          </a:prstGeom>
          <a:ln>
            <a:solidFill>
              <a:srgbClr val="3034E8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60460" y="2584090"/>
            <a:ext cx="153620" cy="115215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190890" y="2776115"/>
            <a:ext cx="153620" cy="153620"/>
          </a:xfrm>
          <a:prstGeom prst="straightConnector1">
            <a:avLst/>
          </a:prstGeom>
          <a:ln>
            <a:solidFill>
              <a:srgbClr val="3034E8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667478"/>
              </p:ext>
            </p:extLst>
          </p:nvPr>
        </p:nvGraphicFramePr>
        <p:xfrm>
          <a:off x="2075675" y="3002760"/>
          <a:ext cx="217842" cy="272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1" name="Equation" r:id="rId4" imgW="164880" imgH="177480" progId="Equation.DSMT4">
                  <p:embed/>
                </p:oleObj>
              </mc:Choice>
              <mc:Fallback>
                <p:oleObj name="Equation" r:id="rId4" imgW="164880" imgH="1774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5675" y="3002760"/>
                        <a:ext cx="217842" cy="2726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406306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" y="10954"/>
            <a:ext cx="9142195" cy="607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573044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" y="10955"/>
            <a:ext cx="9142196" cy="569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573044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05" y="1947265"/>
            <a:ext cx="5963283" cy="4028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91625" y="1969610"/>
            <a:ext cx="2227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p-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b="1" baseline="-25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0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 U&gt;4</a:t>
            </a:r>
            <a:endParaRPr lang="en-US" sz="2000" b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66965" y="3950610"/>
            <a:ext cx="276515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 U&lt;4 and n&lt;0.7</a:t>
            </a:r>
            <a:endParaRPr lang="en-US" sz="2000" b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8739" y="6095005"/>
            <a:ext cx="5107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dispersion relation for the same U and n</a:t>
            </a:r>
            <a:endParaRPr lang="en-US" sz="2000" b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8380" y="894270"/>
            <a:ext cx="3226020" cy="1200329"/>
          </a:xfrm>
          <a:prstGeom prst="rect">
            <a:avLst/>
          </a:prstGeom>
          <a:noFill/>
          <a:ln>
            <a:solidFill>
              <a:srgbClr val="3034E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3034E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U&gt;4  .and. n&gt;0.7</a:t>
            </a:r>
          </a:p>
          <a:p>
            <a:pPr algn="ctr"/>
            <a:r>
              <a:rPr lang="en-US" sz="2000" b="1" dirty="0">
                <a:solidFill>
                  <a:srgbClr val="3034E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need a different scheme</a:t>
            </a:r>
          </a:p>
          <a:p>
            <a:pPr algn="ctr"/>
            <a:r>
              <a:rPr lang="en-US" sz="2400" b="1" baseline="-25000" dirty="0">
                <a:solidFill>
                  <a:srgbClr val="3034E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SIMONS COLLABORATION ON MANY ELECTRON PROBLEM</a:t>
            </a: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0210" y="67973"/>
            <a:ext cx="4378170" cy="557462"/>
          </a:xfrm>
        </p:spPr>
        <p:txBody>
          <a:bodyPr>
            <a:normAutofit fontScale="90000"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Conclusions/perspectives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 rot="5400000" flipV="1">
            <a:off x="6548123" y="5181033"/>
            <a:ext cx="325931" cy="10504"/>
          </a:xfrm>
          <a:custGeom>
            <a:avLst/>
            <a:gdLst>
              <a:gd name="connsiteX0" fmla="*/ 0 w 5029200"/>
              <a:gd name="connsiteY0" fmla="*/ 0 h 944880"/>
              <a:gd name="connsiteX1" fmla="*/ 5029200 w 5029200"/>
              <a:gd name="connsiteY1" fmla="*/ 944880 h 944880"/>
              <a:gd name="connsiteX0" fmla="*/ 0 w 5029200"/>
              <a:gd name="connsiteY0" fmla="*/ 0 h 944880"/>
              <a:gd name="connsiteX1" fmla="*/ 5029200 w 5029200"/>
              <a:gd name="connsiteY1" fmla="*/ 944880 h 944880"/>
              <a:gd name="connsiteX0" fmla="*/ 0 w 5455920"/>
              <a:gd name="connsiteY0" fmla="*/ 0 h 1513770"/>
              <a:gd name="connsiteX1" fmla="*/ 5455920 w 5455920"/>
              <a:gd name="connsiteY1" fmla="*/ 1513770 h 1513770"/>
              <a:gd name="connsiteX0" fmla="*/ 0 w 5455920"/>
              <a:gd name="connsiteY0" fmla="*/ 0 h 1513770"/>
              <a:gd name="connsiteX1" fmla="*/ 5455920 w 5455920"/>
              <a:gd name="connsiteY1" fmla="*/ 1513770 h 1513770"/>
              <a:gd name="connsiteX0" fmla="*/ 0 w 1158240"/>
              <a:gd name="connsiteY0" fmla="*/ 0 h 375990"/>
              <a:gd name="connsiteX1" fmla="*/ 1158240 w 1158240"/>
              <a:gd name="connsiteY1" fmla="*/ 375990 h 375990"/>
              <a:gd name="connsiteX0" fmla="*/ 0 w 1158240"/>
              <a:gd name="connsiteY0" fmla="*/ 0 h 375990"/>
              <a:gd name="connsiteX1" fmla="*/ 1158240 w 1158240"/>
              <a:gd name="connsiteY1" fmla="*/ 375990 h 375990"/>
              <a:gd name="connsiteX0" fmla="*/ 0 w 1158240"/>
              <a:gd name="connsiteY0" fmla="*/ 0 h 440637"/>
              <a:gd name="connsiteX1" fmla="*/ 1158240 w 1158240"/>
              <a:gd name="connsiteY1" fmla="*/ 440637 h 440637"/>
              <a:gd name="connsiteX0" fmla="*/ 0 w 1158240"/>
              <a:gd name="connsiteY0" fmla="*/ 0 h 440637"/>
              <a:gd name="connsiteX1" fmla="*/ 1158240 w 1158240"/>
              <a:gd name="connsiteY1" fmla="*/ 440637 h 440637"/>
              <a:gd name="connsiteX0" fmla="*/ 0 w 579120"/>
              <a:gd name="connsiteY0" fmla="*/ 0 h 220838"/>
              <a:gd name="connsiteX1" fmla="*/ 579120 w 579120"/>
              <a:gd name="connsiteY1" fmla="*/ 220838 h 220838"/>
              <a:gd name="connsiteX0" fmla="*/ 0 w 579120"/>
              <a:gd name="connsiteY0" fmla="*/ 0 h 220838"/>
              <a:gd name="connsiteX1" fmla="*/ 579120 w 579120"/>
              <a:gd name="connsiteY1" fmla="*/ 220838 h 220838"/>
              <a:gd name="connsiteX0" fmla="*/ 0 w 548640"/>
              <a:gd name="connsiteY0" fmla="*/ 0 h 233767"/>
              <a:gd name="connsiteX1" fmla="*/ 548640 w 548640"/>
              <a:gd name="connsiteY1" fmla="*/ 233767 h 233767"/>
              <a:gd name="connsiteX0" fmla="*/ 0 w 548640"/>
              <a:gd name="connsiteY0" fmla="*/ 0 h 233767"/>
              <a:gd name="connsiteX1" fmla="*/ 548640 w 548640"/>
              <a:gd name="connsiteY1" fmla="*/ 233767 h 233767"/>
              <a:gd name="connsiteX0" fmla="*/ 0 w 548640"/>
              <a:gd name="connsiteY0" fmla="*/ 0 h 233767"/>
              <a:gd name="connsiteX1" fmla="*/ 548640 w 548640"/>
              <a:gd name="connsiteY1" fmla="*/ 233767 h 233767"/>
              <a:gd name="connsiteX0" fmla="*/ 0 w 548640"/>
              <a:gd name="connsiteY0" fmla="*/ 0 h 233767"/>
              <a:gd name="connsiteX1" fmla="*/ 548640 w 548640"/>
              <a:gd name="connsiteY1" fmla="*/ 233767 h 233767"/>
              <a:gd name="connsiteX0" fmla="*/ 0 w 643726"/>
              <a:gd name="connsiteY0" fmla="*/ 0 h 169846"/>
              <a:gd name="connsiteX1" fmla="*/ 643726 w 643726"/>
              <a:gd name="connsiteY1" fmla="*/ 169846 h 169846"/>
              <a:gd name="connsiteX0" fmla="*/ 0 w 709302"/>
              <a:gd name="connsiteY0" fmla="*/ 0 h 164035"/>
              <a:gd name="connsiteX1" fmla="*/ 709302 w 709302"/>
              <a:gd name="connsiteY1" fmla="*/ 164035 h 164035"/>
              <a:gd name="connsiteX0" fmla="*/ 0 w 728975"/>
              <a:gd name="connsiteY0" fmla="*/ 0 h 123358"/>
              <a:gd name="connsiteX1" fmla="*/ 728975 w 728975"/>
              <a:gd name="connsiteY1" fmla="*/ 123358 h 123358"/>
              <a:gd name="connsiteX0" fmla="*/ 0 w 1503531"/>
              <a:gd name="connsiteY0" fmla="*/ 0 h 115938"/>
              <a:gd name="connsiteX1" fmla="*/ 1503531 w 1503531"/>
              <a:gd name="connsiteY1" fmla="*/ 115938 h 115938"/>
              <a:gd name="connsiteX0" fmla="*/ 0 w 1503531"/>
              <a:gd name="connsiteY0" fmla="*/ 0 h 190183"/>
              <a:gd name="connsiteX1" fmla="*/ 1503531 w 1503531"/>
              <a:gd name="connsiteY1" fmla="*/ 115938 h 190183"/>
              <a:gd name="connsiteX0" fmla="*/ 0 w 1507718"/>
              <a:gd name="connsiteY0" fmla="*/ 0 h 141319"/>
              <a:gd name="connsiteX1" fmla="*/ 1507718 w 1507718"/>
              <a:gd name="connsiteY1" fmla="*/ 56576 h 141319"/>
              <a:gd name="connsiteX0" fmla="*/ 0 w 1507718"/>
              <a:gd name="connsiteY0" fmla="*/ 0 h 99455"/>
              <a:gd name="connsiteX1" fmla="*/ 1507718 w 1507718"/>
              <a:gd name="connsiteY1" fmla="*/ 56576 h 99455"/>
              <a:gd name="connsiteX0" fmla="*/ 0 w 1507718"/>
              <a:gd name="connsiteY0" fmla="*/ 225 h 97543"/>
              <a:gd name="connsiteX1" fmla="*/ 1507718 w 1507718"/>
              <a:gd name="connsiteY1" fmla="*/ 56801 h 97543"/>
              <a:gd name="connsiteX0" fmla="*/ 0 w 1530984"/>
              <a:gd name="connsiteY0" fmla="*/ 172 h 148263"/>
              <a:gd name="connsiteX1" fmla="*/ 1530984 w 1530984"/>
              <a:gd name="connsiteY1" fmla="*/ 114819 h 148263"/>
              <a:gd name="connsiteX0" fmla="*/ 0 w 1530984"/>
              <a:gd name="connsiteY0" fmla="*/ 6801 h 121448"/>
              <a:gd name="connsiteX1" fmla="*/ 1530984 w 1530984"/>
              <a:gd name="connsiteY1" fmla="*/ 121448 h 121448"/>
              <a:gd name="connsiteX0" fmla="*/ 0 w 1298334"/>
              <a:gd name="connsiteY0" fmla="*/ 13350 h 106880"/>
              <a:gd name="connsiteX1" fmla="*/ 1298334 w 1298334"/>
              <a:gd name="connsiteY1" fmla="*/ 106880 h 106880"/>
              <a:gd name="connsiteX0" fmla="*/ 0 w 1298334"/>
              <a:gd name="connsiteY0" fmla="*/ 43217 h 136747"/>
              <a:gd name="connsiteX1" fmla="*/ 1298334 w 1298334"/>
              <a:gd name="connsiteY1" fmla="*/ 136747 h 136747"/>
              <a:gd name="connsiteX0" fmla="*/ 0 w 1298334"/>
              <a:gd name="connsiteY0" fmla="*/ 20275 h 113805"/>
              <a:gd name="connsiteX1" fmla="*/ 1298334 w 1298334"/>
              <a:gd name="connsiteY1" fmla="*/ 113805 h 113805"/>
              <a:gd name="connsiteX0" fmla="*/ 0 w 1298334"/>
              <a:gd name="connsiteY0" fmla="*/ 19810 h 113340"/>
              <a:gd name="connsiteX1" fmla="*/ 1298334 w 1298334"/>
              <a:gd name="connsiteY1" fmla="*/ 113340 h 113340"/>
              <a:gd name="connsiteX0" fmla="*/ 0 w 1291034"/>
              <a:gd name="connsiteY0" fmla="*/ 17248 h 143519"/>
              <a:gd name="connsiteX1" fmla="*/ 1291034 w 1291034"/>
              <a:gd name="connsiteY1" fmla="*/ 143519 h 143519"/>
              <a:gd name="connsiteX0" fmla="*/ 0 w 1291034"/>
              <a:gd name="connsiteY0" fmla="*/ 600 h 126871"/>
              <a:gd name="connsiteX1" fmla="*/ 1291034 w 1291034"/>
              <a:gd name="connsiteY1" fmla="*/ 126871 h 126871"/>
              <a:gd name="connsiteX0" fmla="*/ 0 w 1291034"/>
              <a:gd name="connsiteY0" fmla="*/ 0 h 126271"/>
              <a:gd name="connsiteX1" fmla="*/ 1291034 w 1291034"/>
              <a:gd name="connsiteY1" fmla="*/ 126271 h 126271"/>
              <a:gd name="connsiteX0" fmla="*/ 0 w 1210742"/>
              <a:gd name="connsiteY0" fmla="*/ 0 h 98986"/>
              <a:gd name="connsiteX1" fmla="*/ 1210742 w 1210742"/>
              <a:gd name="connsiteY1" fmla="*/ 98986 h 98986"/>
              <a:gd name="connsiteX0" fmla="*/ 0 w 1210742"/>
              <a:gd name="connsiteY0" fmla="*/ 0 h 98986"/>
              <a:gd name="connsiteX1" fmla="*/ 1210742 w 1210742"/>
              <a:gd name="connsiteY1" fmla="*/ 98986 h 98986"/>
              <a:gd name="connsiteX0" fmla="*/ 0 w 670594"/>
              <a:gd name="connsiteY0" fmla="*/ 0 h 33502"/>
              <a:gd name="connsiteX1" fmla="*/ 670594 w 670594"/>
              <a:gd name="connsiteY1" fmla="*/ 33502 h 33502"/>
              <a:gd name="connsiteX0" fmla="*/ 0 w 670594"/>
              <a:gd name="connsiteY0" fmla="*/ 0 h 33502"/>
              <a:gd name="connsiteX1" fmla="*/ 670594 w 670594"/>
              <a:gd name="connsiteY1" fmla="*/ 33502 h 33502"/>
              <a:gd name="connsiteX0" fmla="*/ 0 w 269132"/>
              <a:gd name="connsiteY0" fmla="*/ 0 h 11673"/>
              <a:gd name="connsiteX1" fmla="*/ 269132 w 269132"/>
              <a:gd name="connsiteY1" fmla="*/ 11673 h 11673"/>
              <a:gd name="connsiteX0" fmla="*/ 0 w 269132"/>
              <a:gd name="connsiteY0" fmla="*/ 0 h 11712"/>
              <a:gd name="connsiteX1" fmla="*/ 269132 w 269132"/>
              <a:gd name="connsiteY1" fmla="*/ 11673 h 11712"/>
              <a:gd name="connsiteX0" fmla="*/ 0 w 269132"/>
              <a:gd name="connsiteY0" fmla="*/ 0 h 11696"/>
              <a:gd name="connsiteX1" fmla="*/ 269132 w 269132"/>
              <a:gd name="connsiteY1" fmla="*/ 11673 h 11696"/>
              <a:gd name="connsiteX0" fmla="*/ 0 w 269131"/>
              <a:gd name="connsiteY0" fmla="*/ 743 h 743"/>
              <a:gd name="connsiteX1" fmla="*/ 269131 w 269131"/>
              <a:gd name="connsiteY1" fmla="*/ 0 h 743"/>
              <a:gd name="connsiteX0" fmla="*/ 0 w 8699"/>
              <a:gd name="connsiteY0" fmla="*/ 0 h 56830"/>
              <a:gd name="connsiteX1" fmla="*/ 8699 w 8699"/>
              <a:gd name="connsiteY1" fmla="*/ 56830 h 56830"/>
              <a:gd name="connsiteX0" fmla="*/ 0 w 8130"/>
              <a:gd name="connsiteY0" fmla="*/ 7640 h 7640"/>
              <a:gd name="connsiteX1" fmla="*/ 8130 w 8130"/>
              <a:gd name="connsiteY1" fmla="*/ 0 h 7640"/>
              <a:gd name="connsiteX0" fmla="*/ 0 w 10000"/>
              <a:gd name="connsiteY0" fmla="*/ 0 h 5393"/>
              <a:gd name="connsiteX1" fmla="*/ 10000 w 10000"/>
              <a:gd name="connsiteY1" fmla="*/ 5393 h 5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5393">
                <a:moveTo>
                  <a:pt x="0" y="0"/>
                </a:moveTo>
                <a:lnTo>
                  <a:pt x="10000" y="5393"/>
                </a:lnTo>
              </a:path>
            </a:pathLst>
          </a:custGeom>
          <a:noFill/>
          <a:ln w="317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145135" y="5003605"/>
            <a:ext cx="1829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Zanchi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Schulz, 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PRB 61, 13609 (2000)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55315" y="4619555"/>
            <a:ext cx="249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x2-y2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-AFM for  U&lt;2 </a:t>
            </a:r>
            <a:endParaRPr lang="en-US" sz="2000" b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761085" y="5195630"/>
            <a:ext cx="345645" cy="384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1614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/>
      <p:bldP spid="8" grpId="0" animBg="1"/>
      <p:bldP spid="10" grpId="0" animBg="1"/>
      <p:bldP spid="2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2236" y="2123231"/>
            <a:ext cx="8641124" cy="1075339"/>
          </a:xfrm>
        </p:spPr>
        <p:txBody>
          <a:bodyPr>
            <a:normAutofit fontScale="90000"/>
          </a:bodyPr>
          <a:lstStyle/>
          <a:p>
            <a:b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High-order (at 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least order-6)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calculations based on fully-dressed propagators should become a norm!</a:t>
            </a:r>
            <a:b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6050" y="5733300"/>
            <a:ext cx="4144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Only 113824 self-consistent diagrams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8164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3074205" y="1585560"/>
            <a:ext cx="2648697" cy="3745331"/>
            <a:chOff x="5310182" y="2285992"/>
            <a:chExt cx="1900442" cy="2694611"/>
          </a:xfrm>
        </p:grpSpPr>
        <p:pic>
          <p:nvPicPr>
            <p:cNvPr id="23" name="Picture 2" descr="http://staff.ustc.edu.cn/~yjdeng/figure/Deng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10182" y="2285992"/>
              <a:ext cx="1900442" cy="23782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5470542" y="4714884"/>
              <a:ext cx="1535734" cy="2657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Youjin</a:t>
              </a:r>
              <a:r>
                <a:rPr lang="en-US" altLang="zh-CN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Deng, USTC</a:t>
              </a:r>
              <a:endPara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8" name="Picture 19" descr="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45" y="2852925"/>
            <a:ext cx="2432587" cy="3197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53" descr="kozi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90" y="356600"/>
            <a:ext cx="2863036" cy="358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5877770" y="4043480"/>
            <a:ext cx="3112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Evgeny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Kozik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King’s College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160" y="6194160"/>
            <a:ext cx="3403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Boris </a:t>
            </a:r>
            <a:r>
              <a:rPr lang="en-US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Svistunov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Umass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Amherst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75565" y="6462995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arXiv:1408.2088</a:t>
            </a:r>
          </a:p>
        </p:txBody>
      </p:sp>
    </p:spTree>
    <p:extLst>
      <p:ext uri="{BB962C8B-B14F-4D97-AF65-F5344CB8AC3E}">
        <p14:creationId xmlns:p14="http://schemas.microsoft.com/office/powerpoint/2010/main" val="258267354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85" y="164575"/>
            <a:ext cx="8831590" cy="353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343526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00" y="35740"/>
            <a:ext cx="9176084" cy="6734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63848"/>
              </p:ext>
            </p:extLst>
          </p:nvPr>
        </p:nvGraphicFramePr>
        <p:xfrm>
          <a:off x="7145135" y="4366780"/>
          <a:ext cx="1766630" cy="490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5" name="Equation" r:id="rId4" imgW="927000" imgH="228600" progId="Equation.DSMT4">
                  <p:embed/>
                </p:oleObj>
              </mc:Choice>
              <mc:Fallback>
                <p:oleObj name="Equation" r:id="rId4" imgW="927000" imgH="2286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5135" y="4366780"/>
                        <a:ext cx="1766630" cy="4904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07932" y="3966670"/>
            <a:ext cx="1880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Fermi-liquid @</a:t>
            </a:r>
          </a:p>
        </p:txBody>
      </p:sp>
      <p:sp>
        <p:nvSpPr>
          <p:cNvPr id="7" name="Right Brace 6"/>
          <p:cNvSpPr/>
          <p:nvPr/>
        </p:nvSpPr>
        <p:spPr>
          <a:xfrm>
            <a:off x="6761084" y="3928265"/>
            <a:ext cx="192025" cy="960125"/>
          </a:xfrm>
          <a:prstGeom prst="rightBrace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91515" y="5886920"/>
            <a:ext cx="19191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T-independent </a:t>
            </a:r>
          </a:p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Fermi-liquid 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6799489" y="5733300"/>
            <a:ext cx="192025" cy="960125"/>
          </a:xfrm>
          <a:prstGeom prst="rightBrace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352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9989" y="86960"/>
            <a:ext cx="6349626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we know with meaningful error bars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806840" y="765450"/>
            <a:ext cx="13346" cy="545318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820186" y="6218631"/>
            <a:ext cx="5440164" cy="32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338630" y="1149500"/>
            <a:ext cx="0" cy="50694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189795"/>
              </p:ext>
            </p:extLst>
          </p:nvPr>
        </p:nvGraphicFramePr>
        <p:xfrm>
          <a:off x="6261820" y="6295771"/>
          <a:ext cx="192025" cy="402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62" name="Equation" r:id="rId3" imgW="88560" imgH="164880" progId="Equation.DSMT4">
                  <p:embed/>
                </p:oleObj>
              </mc:Choice>
              <mc:Fallback>
                <p:oleObj name="Equation" r:id="rId3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820" y="6295771"/>
                        <a:ext cx="192025" cy="4020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010515"/>
              </p:ext>
            </p:extLst>
          </p:nvPr>
        </p:nvGraphicFramePr>
        <p:xfrm>
          <a:off x="1383718" y="5066810"/>
          <a:ext cx="264383" cy="387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63" name="Equation" r:id="rId5" imgW="126720" imgH="164880" progId="Equation.DSMT4">
                  <p:embed/>
                </p:oleObj>
              </mc:Choice>
              <mc:Fallback>
                <p:oleObj name="Equation" r:id="rId5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3718" y="5066810"/>
                        <a:ext cx="264383" cy="3870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540927"/>
              </p:ext>
            </p:extLst>
          </p:nvPr>
        </p:nvGraphicFramePr>
        <p:xfrm>
          <a:off x="1384385" y="4183495"/>
          <a:ext cx="264383" cy="387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64" name="Equation" r:id="rId7" imgW="126720" imgH="164880" progId="Equation.DSMT4">
                  <p:embed/>
                </p:oleObj>
              </mc:Choice>
              <mc:Fallback>
                <p:oleObj name="Equation" r:id="rId7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85" y="4183495"/>
                        <a:ext cx="264383" cy="3870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663280"/>
              </p:ext>
            </p:extLst>
          </p:nvPr>
        </p:nvGraphicFramePr>
        <p:xfrm>
          <a:off x="1384385" y="3261775"/>
          <a:ext cx="264383" cy="416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65"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85" y="3261775"/>
                        <a:ext cx="264383" cy="416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085534"/>
              </p:ext>
            </p:extLst>
          </p:nvPr>
        </p:nvGraphicFramePr>
        <p:xfrm>
          <a:off x="1422790" y="2340055"/>
          <a:ext cx="237629" cy="416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66" name="Equation" r:id="rId11" imgW="114120" imgH="177480" progId="Equation.DSMT4">
                  <p:embed/>
                </p:oleObj>
              </mc:Choice>
              <mc:Fallback>
                <p:oleObj name="Equation" r:id="rId11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790" y="2340055"/>
                        <a:ext cx="237629" cy="4161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Freeform 20"/>
          <p:cNvSpPr/>
          <p:nvPr/>
        </p:nvSpPr>
        <p:spPr>
          <a:xfrm rot="16697385" flipV="1">
            <a:off x="5301303" y="1226557"/>
            <a:ext cx="989854" cy="156700"/>
          </a:xfrm>
          <a:custGeom>
            <a:avLst/>
            <a:gdLst>
              <a:gd name="connsiteX0" fmla="*/ 0 w 5029200"/>
              <a:gd name="connsiteY0" fmla="*/ 0 h 944880"/>
              <a:gd name="connsiteX1" fmla="*/ 5029200 w 5029200"/>
              <a:gd name="connsiteY1" fmla="*/ 944880 h 944880"/>
              <a:gd name="connsiteX0" fmla="*/ 0 w 5029200"/>
              <a:gd name="connsiteY0" fmla="*/ 0 h 944880"/>
              <a:gd name="connsiteX1" fmla="*/ 5029200 w 5029200"/>
              <a:gd name="connsiteY1" fmla="*/ 944880 h 944880"/>
              <a:gd name="connsiteX0" fmla="*/ 0 w 6226622"/>
              <a:gd name="connsiteY0" fmla="*/ 529905 h 531384"/>
              <a:gd name="connsiteX1" fmla="*/ 6226622 w 6226622"/>
              <a:gd name="connsiteY1" fmla="*/ 72705 h 531384"/>
              <a:gd name="connsiteX0" fmla="*/ 0 w 4169512"/>
              <a:gd name="connsiteY0" fmla="*/ 818024 h 819107"/>
              <a:gd name="connsiteX1" fmla="*/ 4169512 w 4169512"/>
              <a:gd name="connsiteY1" fmla="*/ 56024 h 819107"/>
              <a:gd name="connsiteX0" fmla="*/ 0 w 4169512"/>
              <a:gd name="connsiteY0" fmla="*/ 833443 h 833443"/>
              <a:gd name="connsiteX1" fmla="*/ 4169512 w 4169512"/>
              <a:gd name="connsiteY1" fmla="*/ 71443 h 833443"/>
              <a:gd name="connsiteX0" fmla="*/ 0 w 4169512"/>
              <a:gd name="connsiteY0" fmla="*/ 762000 h 762000"/>
              <a:gd name="connsiteX1" fmla="*/ 4169512 w 4169512"/>
              <a:gd name="connsiteY1" fmla="*/ 0 h 762000"/>
              <a:gd name="connsiteX0" fmla="*/ 0 w 4243914"/>
              <a:gd name="connsiteY0" fmla="*/ 310820 h 310820"/>
              <a:gd name="connsiteX1" fmla="*/ 4243914 w 4243914"/>
              <a:gd name="connsiteY1" fmla="*/ 0 h 310820"/>
              <a:gd name="connsiteX0" fmla="*/ 0 w 4243914"/>
              <a:gd name="connsiteY0" fmla="*/ 310820 h 310820"/>
              <a:gd name="connsiteX1" fmla="*/ 4243914 w 4243914"/>
              <a:gd name="connsiteY1" fmla="*/ 0 h 310820"/>
              <a:gd name="connsiteX0" fmla="*/ 0 w 4281115"/>
              <a:gd name="connsiteY0" fmla="*/ 411082 h 411082"/>
              <a:gd name="connsiteX1" fmla="*/ 4281115 w 4281115"/>
              <a:gd name="connsiteY1" fmla="*/ 0 h 411082"/>
              <a:gd name="connsiteX0" fmla="*/ 0 w 4281115"/>
              <a:gd name="connsiteY0" fmla="*/ 411082 h 411082"/>
              <a:gd name="connsiteX1" fmla="*/ 4281115 w 4281115"/>
              <a:gd name="connsiteY1" fmla="*/ 0 h 41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115" h="411082">
                <a:moveTo>
                  <a:pt x="0" y="411082"/>
                </a:moveTo>
                <a:cubicBezTo>
                  <a:pt x="1631671" y="282001"/>
                  <a:pt x="2543309" y="142240"/>
                  <a:pt x="4281115" y="0"/>
                </a:cubicBezTo>
              </a:path>
            </a:pathLst>
          </a:cu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 rot="4708503" flipV="1">
            <a:off x="4675203" y="1257455"/>
            <a:ext cx="989854" cy="78350"/>
          </a:xfrm>
          <a:custGeom>
            <a:avLst/>
            <a:gdLst>
              <a:gd name="connsiteX0" fmla="*/ 0 w 5029200"/>
              <a:gd name="connsiteY0" fmla="*/ 0 h 944880"/>
              <a:gd name="connsiteX1" fmla="*/ 5029200 w 5029200"/>
              <a:gd name="connsiteY1" fmla="*/ 944880 h 944880"/>
              <a:gd name="connsiteX0" fmla="*/ 0 w 5029200"/>
              <a:gd name="connsiteY0" fmla="*/ 0 h 944880"/>
              <a:gd name="connsiteX1" fmla="*/ 5029200 w 5029200"/>
              <a:gd name="connsiteY1" fmla="*/ 944880 h 944880"/>
              <a:gd name="connsiteX0" fmla="*/ 0 w 6226622"/>
              <a:gd name="connsiteY0" fmla="*/ 529905 h 531384"/>
              <a:gd name="connsiteX1" fmla="*/ 6226622 w 6226622"/>
              <a:gd name="connsiteY1" fmla="*/ 72705 h 531384"/>
              <a:gd name="connsiteX0" fmla="*/ 0 w 4169512"/>
              <a:gd name="connsiteY0" fmla="*/ 818024 h 819107"/>
              <a:gd name="connsiteX1" fmla="*/ 4169512 w 4169512"/>
              <a:gd name="connsiteY1" fmla="*/ 56024 h 819107"/>
              <a:gd name="connsiteX0" fmla="*/ 0 w 4169512"/>
              <a:gd name="connsiteY0" fmla="*/ 833443 h 833443"/>
              <a:gd name="connsiteX1" fmla="*/ 4169512 w 4169512"/>
              <a:gd name="connsiteY1" fmla="*/ 71443 h 833443"/>
              <a:gd name="connsiteX0" fmla="*/ 0 w 4169512"/>
              <a:gd name="connsiteY0" fmla="*/ 762000 h 762000"/>
              <a:gd name="connsiteX1" fmla="*/ 4169512 w 4169512"/>
              <a:gd name="connsiteY1" fmla="*/ 0 h 762000"/>
              <a:gd name="connsiteX0" fmla="*/ 0 w 4243914"/>
              <a:gd name="connsiteY0" fmla="*/ 310820 h 310820"/>
              <a:gd name="connsiteX1" fmla="*/ 4243914 w 4243914"/>
              <a:gd name="connsiteY1" fmla="*/ 0 h 310820"/>
              <a:gd name="connsiteX0" fmla="*/ 0 w 4243914"/>
              <a:gd name="connsiteY0" fmla="*/ 310820 h 310820"/>
              <a:gd name="connsiteX1" fmla="*/ 4243914 w 4243914"/>
              <a:gd name="connsiteY1" fmla="*/ 0 h 310820"/>
              <a:gd name="connsiteX0" fmla="*/ 0 w 4281115"/>
              <a:gd name="connsiteY0" fmla="*/ 411082 h 411082"/>
              <a:gd name="connsiteX1" fmla="*/ 4281115 w 4281115"/>
              <a:gd name="connsiteY1" fmla="*/ 0 h 411082"/>
              <a:gd name="connsiteX0" fmla="*/ 0 w 4281115"/>
              <a:gd name="connsiteY0" fmla="*/ 411082 h 411082"/>
              <a:gd name="connsiteX1" fmla="*/ 4281115 w 4281115"/>
              <a:gd name="connsiteY1" fmla="*/ 0 h 41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115" h="411082">
                <a:moveTo>
                  <a:pt x="0" y="411082"/>
                </a:moveTo>
                <a:cubicBezTo>
                  <a:pt x="1631671" y="282001"/>
                  <a:pt x="2543309" y="142240"/>
                  <a:pt x="4281115" y="0"/>
                </a:cubicBezTo>
              </a:path>
            </a:pathLst>
          </a:cu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flipV="1">
            <a:off x="1951830" y="4619555"/>
            <a:ext cx="661515" cy="1322693"/>
          </a:xfrm>
          <a:custGeom>
            <a:avLst/>
            <a:gdLst>
              <a:gd name="connsiteX0" fmla="*/ 0 w 5029200"/>
              <a:gd name="connsiteY0" fmla="*/ 0 h 944880"/>
              <a:gd name="connsiteX1" fmla="*/ 5029200 w 5029200"/>
              <a:gd name="connsiteY1" fmla="*/ 944880 h 944880"/>
              <a:gd name="connsiteX0" fmla="*/ 0 w 5029200"/>
              <a:gd name="connsiteY0" fmla="*/ 0 h 944880"/>
              <a:gd name="connsiteX1" fmla="*/ 5029200 w 5029200"/>
              <a:gd name="connsiteY1" fmla="*/ 944880 h 944880"/>
              <a:gd name="connsiteX0" fmla="*/ 0 w 5455920"/>
              <a:gd name="connsiteY0" fmla="*/ 0 h 1513770"/>
              <a:gd name="connsiteX1" fmla="*/ 5455920 w 5455920"/>
              <a:gd name="connsiteY1" fmla="*/ 1513770 h 1513770"/>
              <a:gd name="connsiteX0" fmla="*/ 0 w 5455920"/>
              <a:gd name="connsiteY0" fmla="*/ 0 h 1513770"/>
              <a:gd name="connsiteX1" fmla="*/ 5455920 w 5455920"/>
              <a:gd name="connsiteY1" fmla="*/ 1513770 h 1513770"/>
              <a:gd name="connsiteX0" fmla="*/ 0 w 1158240"/>
              <a:gd name="connsiteY0" fmla="*/ 0 h 375990"/>
              <a:gd name="connsiteX1" fmla="*/ 1158240 w 1158240"/>
              <a:gd name="connsiteY1" fmla="*/ 375990 h 375990"/>
              <a:gd name="connsiteX0" fmla="*/ 0 w 1158240"/>
              <a:gd name="connsiteY0" fmla="*/ 0 h 375990"/>
              <a:gd name="connsiteX1" fmla="*/ 1158240 w 1158240"/>
              <a:gd name="connsiteY1" fmla="*/ 375990 h 375990"/>
              <a:gd name="connsiteX0" fmla="*/ 0 w 1158240"/>
              <a:gd name="connsiteY0" fmla="*/ 0 h 440637"/>
              <a:gd name="connsiteX1" fmla="*/ 1158240 w 1158240"/>
              <a:gd name="connsiteY1" fmla="*/ 440637 h 440637"/>
              <a:gd name="connsiteX0" fmla="*/ 0 w 1158240"/>
              <a:gd name="connsiteY0" fmla="*/ 0 h 440637"/>
              <a:gd name="connsiteX1" fmla="*/ 1158240 w 1158240"/>
              <a:gd name="connsiteY1" fmla="*/ 440637 h 440637"/>
              <a:gd name="connsiteX0" fmla="*/ 0 w 579120"/>
              <a:gd name="connsiteY0" fmla="*/ 0 h 220838"/>
              <a:gd name="connsiteX1" fmla="*/ 579120 w 579120"/>
              <a:gd name="connsiteY1" fmla="*/ 220838 h 220838"/>
              <a:gd name="connsiteX0" fmla="*/ 0 w 579120"/>
              <a:gd name="connsiteY0" fmla="*/ 0 h 220838"/>
              <a:gd name="connsiteX1" fmla="*/ 579120 w 579120"/>
              <a:gd name="connsiteY1" fmla="*/ 220838 h 220838"/>
              <a:gd name="connsiteX0" fmla="*/ 0 w 548640"/>
              <a:gd name="connsiteY0" fmla="*/ 0 h 233767"/>
              <a:gd name="connsiteX1" fmla="*/ 548640 w 548640"/>
              <a:gd name="connsiteY1" fmla="*/ 233767 h 233767"/>
              <a:gd name="connsiteX0" fmla="*/ 0 w 548640"/>
              <a:gd name="connsiteY0" fmla="*/ 0 h 233767"/>
              <a:gd name="connsiteX1" fmla="*/ 548640 w 548640"/>
              <a:gd name="connsiteY1" fmla="*/ 233767 h 233767"/>
              <a:gd name="connsiteX0" fmla="*/ 0 w 548640"/>
              <a:gd name="connsiteY0" fmla="*/ 0 h 233767"/>
              <a:gd name="connsiteX1" fmla="*/ 548640 w 548640"/>
              <a:gd name="connsiteY1" fmla="*/ 233767 h 233767"/>
              <a:gd name="connsiteX0" fmla="*/ 0 w 546924"/>
              <a:gd name="connsiteY0" fmla="*/ 0 h 193162"/>
              <a:gd name="connsiteX1" fmla="*/ 546924 w 546924"/>
              <a:gd name="connsiteY1" fmla="*/ 193162 h 193162"/>
              <a:gd name="connsiteX0" fmla="*/ 0 w 546924"/>
              <a:gd name="connsiteY0" fmla="*/ 0 h 193162"/>
              <a:gd name="connsiteX1" fmla="*/ 546924 w 546924"/>
              <a:gd name="connsiteY1" fmla="*/ 193162 h 193162"/>
              <a:gd name="connsiteX0" fmla="*/ 0 w 548640"/>
              <a:gd name="connsiteY0" fmla="*/ 0 h 180340"/>
              <a:gd name="connsiteX1" fmla="*/ 548640 w 548640"/>
              <a:gd name="connsiteY1" fmla="*/ 180340 h 18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8640" h="180340">
                <a:moveTo>
                  <a:pt x="0" y="0"/>
                </a:moveTo>
                <a:cubicBezTo>
                  <a:pt x="175220" y="65431"/>
                  <a:pt x="289560" y="98001"/>
                  <a:pt x="548640" y="180340"/>
                </a:cubicBezTo>
              </a:path>
            </a:pathLst>
          </a:custGeom>
          <a:noFill/>
          <a:ln>
            <a:solidFill>
              <a:srgbClr val="3034E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 rot="21180429" flipV="1">
            <a:off x="1829727" y="5958113"/>
            <a:ext cx="146009" cy="242034"/>
          </a:xfrm>
          <a:custGeom>
            <a:avLst/>
            <a:gdLst>
              <a:gd name="connsiteX0" fmla="*/ 0 w 5029200"/>
              <a:gd name="connsiteY0" fmla="*/ 0 h 944880"/>
              <a:gd name="connsiteX1" fmla="*/ 5029200 w 5029200"/>
              <a:gd name="connsiteY1" fmla="*/ 944880 h 944880"/>
              <a:gd name="connsiteX0" fmla="*/ 0 w 5029200"/>
              <a:gd name="connsiteY0" fmla="*/ 0 h 944880"/>
              <a:gd name="connsiteX1" fmla="*/ 5029200 w 5029200"/>
              <a:gd name="connsiteY1" fmla="*/ 944880 h 944880"/>
              <a:gd name="connsiteX0" fmla="*/ 0 w 5455920"/>
              <a:gd name="connsiteY0" fmla="*/ 0 h 1513770"/>
              <a:gd name="connsiteX1" fmla="*/ 5455920 w 5455920"/>
              <a:gd name="connsiteY1" fmla="*/ 1513770 h 1513770"/>
              <a:gd name="connsiteX0" fmla="*/ 0 w 5455920"/>
              <a:gd name="connsiteY0" fmla="*/ 0 h 1513770"/>
              <a:gd name="connsiteX1" fmla="*/ 5455920 w 5455920"/>
              <a:gd name="connsiteY1" fmla="*/ 1513770 h 1513770"/>
              <a:gd name="connsiteX0" fmla="*/ 0 w 1158240"/>
              <a:gd name="connsiteY0" fmla="*/ 0 h 375990"/>
              <a:gd name="connsiteX1" fmla="*/ 1158240 w 1158240"/>
              <a:gd name="connsiteY1" fmla="*/ 375990 h 375990"/>
              <a:gd name="connsiteX0" fmla="*/ 0 w 1158240"/>
              <a:gd name="connsiteY0" fmla="*/ 0 h 375990"/>
              <a:gd name="connsiteX1" fmla="*/ 1158240 w 1158240"/>
              <a:gd name="connsiteY1" fmla="*/ 375990 h 375990"/>
              <a:gd name="connsiteX0" fmla="*/ 0 w 1158240"/>
              <a:gd name="connsiteY0" fmla="*/ 0 h 440637"/>
              <a:gd name="connsiteX1" fmla="*/ 1158240 w 1158240"/>
              <a:gd name="connsiteY1" fmla="*/ 440637 h 440637"/>
              <a:gd name="connsiteX0" fmla="*/ 0 w 1158240"/>
              <a:gd name="connsiteY0" fmla="*/ 0 h 440637"/>
              <a:gd name="connsiteX1" fmla="*/ 1158240 w 1158240"/>
              <a:gd name="connsiteY1" fmla="*/ 440637 h 440637"/>
              <a:gd name="connsiteX0" fmla="*/ 0 w 579120"/>
              <a:gd name="connsiteY0" fmla="*/ 0 h 220838"/>
              <a:gd name="connsiteX1" fmla="*/ 579120 w 579120"/>
              <a:gd name="connsiteY1" fmla="*/ 220838 h 220838"/>
              <a:gd name="connsiteX0" fmla="*/ 0 w 579120"/>
              <a:gd name="connsiteY0" fmla="*/ 0 h 220838"/>
              <a:gd name="connsiteX1" fmla="*/ 579120 w 579120"/>
              <a:gd name="connsiteY1" fmla="*/ 220838 h 220838"/>
              <a:gd name="connsiteX0" fmla="*/ 0 w 548640"/>
              <a:gd name="connsiteY0" fmla="*/ 0 h 233767"/>
              <a:gd name="connsiteX1" fmla="*/ 548640 w 548640"/>
              <a:gd name="connsiteY1" fmla="*/ 233767 h 233767"/>
              <a:gd name="connsiteX0" fmla="*/ 0 w 548640"/>
              <a:gd name="connsiteY0" fmla="*/ 0 h 233767"/>
              <a:gd name="connsiteX1" fmla="*/ 548640 w 548640"/>
              <a:gd name="connsiteY1" fmla="*/ 233767 h 23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8640" h="233767">
                <a:moveTo>
                  <a:pt x="0" y="0"/>
                </a:moveTo>
                <a:cubicBezTo>
                  <a:pt x="182880" y="53569"/>
                  <a:pt x="289560" y="138606"/>
                  <a:pt x="548640" y="233767"/>
                </a:cubicBezTo>
              </a:path>
            </a:pathLst>
          </a:cu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768997"/>
              </p:ext>
            </p:extLst>
          </p:nvPr>
        </p:nvGraphicFramePr>
        <p:xfrm>
          <a:off x="2882180" y="5258835"/>
          <a:ext cx="554443" cy="693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67" name="Equation" r:id="rId13" imgW="215640" imgH="241200" progId="Equation.DSMT4">
                  <p:embed/>
                </p:oleObj>
              </mc:Choice>
              <mc:Fallback>
                <p:oleObj name="Equation" r:id="rId13" imgW="215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180" y="5258835"/>
                        <a:ext cx="554443" cy="6937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47464"/>
              </p:ext>
            </p:extLst>
          </p:nvPr>
        </p:nvGraphicFramePr>
        <p:xfrm>
          <a:off x="4840835" y="3607420"/>
          <a:ext cx="961384" cy="779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68" name="Equation" r:id="rId15" imgW="368280" imgH="266400" progId="Equation.DSMT4">
                  <p:embed/>
                </p:oleObj>
              </mc:Choice>
              <mc:Fallback>
                <p:oleObj name="Equation" r:id="rId15" imgW="3682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0835" y="3607420"/>
                        <a:ext cx="961384" cy="779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908604"/>
              </p:ext>
            </p:extLst>
          </p:nvPr>
        </p:nvGraphicFramePr>
        <p:xfrm>
          <a:off x="1845245" y="4759570"/>
          <a:ext cx="391998" cy="477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69" name="Equation" r:id="rId17" imgW="152280" imgH="164880" progId="Equation.DSMT4">
                  <p:embed/>
                </p:oleObj>
              </mc:Choice>
              <mc:Fallback>
                <p:oleObj name="Equation" r:id="rId17" imgW="152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5245" y="4759570"/>
                        <a:ext cx="391998" cy="4770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Oval 29"/>
          <p:cNvSpPr/>
          <p:nvPr/>
        </p:nvSpPr>
        <p:spPr>
          <a:xfrm>
            <a:off x="4341570" y="1879195"/>
            <a:ext cx="1766630" cy="1703425"/>
          </a:xfrm>
          <a:prstGeom prst="ellipse">
            <a:avLst/>
          </a:prstGeom>
          <a:noFill/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 rot="5400000">
            <a:off x="6080077" y="2790634"/>
            <a:ext cx="970655" cy="376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MOTT, AFM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01695" y="919070"/>
            <a:ext cx="366123" cy="376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FM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33595" y="2392065"/>
            <a:ext cx="1391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Stripes?</a:t>
            </a:r>
          </a:p>
        </p:txBody>
      </p:sp>
      <p:sp>
        <p:nvSpPr>
          <p:cNvPr id="34" name="Rectangle 33"/>
          <p:cNvSpPr/>
          <p:nvPr/>
        </p:nvSpPr>
        <p:spPr>
          <a:xfrm rot="16200000">
            <a:off x="4798743" y="2489987"/>
            <a:ext cx="3118179" cy="1152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292233"/>
              </p:ext>
            </p:extLst>
          </p:nvPr>
        </p:nvGraphicFramePr>
        <p:xfrm>
          <a:off x="5148075" y="5374050"/>
          <a:ext cx="961535" cy="780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0" name="Equation" r:id="rId19" imgW="368280" imgH="266400" progId="Equation.DSMT4">
                  <p:embed/>
                </p:oleObj>
              </mc:Choice>
              <mc:Fallback>
                <p:oleObj name="Equation" r:id="rId19" imgW="3682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75" y="5374050"/>
                        <a:ext cx="961535" cy="7805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5"/>
          <p:cNvSpPr/>
          <p:nvPr/>
        </p:nvSpPr>
        <p:spPr>
          <a:xfrm rot="10800000">
            <a:off x="6300226" y="3146560"/>
            <a:ext cx="115214" cy="931956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 rot="5400000">
            <a:off x="6038748" y="4742128"/>
            <a:ext cx="6912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AFM</a:t>
            </a:r>
          </a:p>
        </p:txBody>
      </p:sp>
      <p:sp>
        <p:nvSpPr>
          <p:cNvPr id="38" name="Freeform 37"/>
          <p:cNvSpPr/>
          <p:nvPr/>
        </p:nvSpPr>
        <p:spPr>
          <a:xfrm rot="5400000" flipV="1">
            <a:off x="4831126" y="4711440"/>
            <a:ext cx="2651329" cy="346865"/>
          </a:xfrm>
          <a:custGeom>
            <a:avLst/>
            <a:gdLst>
              <a:gd name="connsiteX0" fmla="*/ 0 w 5029200"/>
              <a:gd name="connsiteY0" fmla="*/ 0 h 944880"/>
              <a:gd name="connsiteX1" fmla="*/ 5029200 w 5029200"/>
              <a:gd name="connsiteY1" fmla="*/ 944880 h 944880"/>
              <a:gd name="connsiteX0" fmla="*/ 0 w 5029200"/>
              <a:gd name="connsiteY0" fmla="*/ 0 h 944880"/>
              <a:gd name="connsiteX1" fmla="*/ 5029200 w 5029200"/>
              <a:gd name="connsiteY1" fmla="*/ 944880 h 944880"/>
              <a:gd name="connsiteX0" fmla="*/ 0 w 5455920"/>
              <a:gd name="connsiteY0" fmla="*/ 0 h 1513770"/>
              <a:gd name="connsiteX1" fmla="*/ 5455920 w 5455920"/>
              <a:gd name="connsiteY1" fmla="*/ 1513770 h 1513770"/>
              <a:gd name="connsiteX0" fmla="*/ 0 w 5455920"/>
              <a:gd name="connsiteY0" fmla="*/ 0 h 1513770"/>
              <a:gd name="connsiteX1" fmla="*/ 5455920 w 5455920"/>
              <a:gd name="connsiteY1" fmla="*/ 1513770 h 1513770"/>
              <a:gd name="connsiteX0" fmla="*/ 0 w 1158240"/>
              <a:gd name="connsiteY0" fmla="*/ 0 h 375990"/>
              <a:gd name="connsiteX1" fmla="*/ 1158240 w 1158240"/>
              <a:gd name="connsiteY1" fmla="*/ 375990 h 375990"/>
              <a:gd name="connsiteX0" fmla="*/ 0 w 1158240"/>
              <a:gd name="connsiteY0" fmla="*/ 0 h 375990"/>
              <a:gd name="connsiteX1" fmla="*/ 1158240 w 1158240"/>
              <a:gd name="connsiteY1" fmla="*/ 375990 h 375990"/>
              <a:gd name="connsiteX0" fmla="*/ 0 w 1158240"/>
              <a:gd name="connsiteY0" fmla="*/ 0 h 440637"/>
              <a:gd name="connsiteX1" fmla="*/ 1158240 w 1158240"/>
              <a:gd name="connsiteY1" fmla="*/ 440637 h 440637"/>
              <a:gd name="connsiteX0" fmla="*/ 0 w 1158240"/>
              <a:gd name="connsiteY0" fmla="*/ 0 h 440637"/>
              <a:gd name="connsiteX1" fmla="*/ 1158240 w 1158240"/>
              <a:gd name="connsiteY1" fmla="*/ 440637 h 440637"/>
              <a:gd name="connsiteX0" fmla="*/ 0 w 579120"/>
              <a:gd name="connsiteY0" fmla="*/ 0 h 220838"/>
              <a:gd name="connsiteX1" fmla="*/ 579120 w 579120"/>
              <a:gd name="connsiteY1" fmla="*/ 220838 h 220838"/>
              <a:gd name="connsiteX0" fmla="*/ 0 w 579120"/>
              <a:gd name="connsiteY0" fmla="*/ 0 h 220838"/>
              <a:gd name="connsiteX1" fmla="*/ 579120 w 579120"/>
              <a:gd name="connsiteY1" fmla="*/ 220838 h 220838"/>
              <a:gd name="connsiteX0" fmla="*/ 0 w 548640"/>
              <a:gd name="connsiteY0" fmla="*/ 0 h 233767"/>
              <a:gd name="connsiteX1" fmla="*/ 548640 w 548640"/>
              <a:gd name="connsiteY1" fmla="*/ 233767 h 233767"/>
              <a:gd name="connsiteX0" fmla="*/ 0 w 548640"/>
              <a:gd name="connsiteY0" fmla="*/ 0 h 233767"/>
              <a:gd name="connsiteX1" fmla="*/ 548640 w 548640"/>
              <a:gd name="connsiteY1" fmla="*/ 233767 h 233767"/>
              <a:gd name="connsiteX0" fmla="*/ 0 w 548640"/>
              <a:gd name="connsiteY0" fmla="*/ 0 h 233767"/>
              <a:gd name="connsiteX1" fmla="*/ 548640 w 548640"/>
              <a:gd name="connsiteY1" fmla="*/ 233767 h 233767"/>
              <a:gd name="connsiteX0" fmla="*/ 0 w 548640"/>
              <a:gd name="connsiteY0" fmla="*/ 0 h 233767"/>
              <a:gd name="connsiteX1" fmla="*/ 548640 w 548640"/>
              <a:gd name="connsiteY1" fmla="*/ 233767 h 233767"/>
              <a:gd name="connsiteX0" fmla="*/ 0 w 643726"/>
              <a:gd name="connsiteY0" fmla="*/ 0 h 169846"/>
              <a:gd name="connsiteX1" fmla="*/ 643726 w 643726"/>
              <a:gd name="connsiteY1" fmla="*/ 169846 h 169846"/>
              <a:gd name="connsiteX0" fmla="*/ 0 w 709302"/>
              <a:gd name="connsiteY0" fmla="*/ 0 h 164035"/>
              <a:gd name="connsiteX1" fmla="*/ 709302 w 709302"/>
              <a:gd name="connsiteY1" fmla="*/ 164035 h 164035"/>
              <a:gd name="connsiteX0" fmla="*/ 0 w 728975"/>
              <a:gd name="connsiteY0" fmla="*/ 0 h 123358"/>
              <a:gd name="connsiteX1" fmla="*/ 728975 w 728975"/>
              <a:gd name="connsiteY1" fmla="*/ 123358 h 123358"/>
              <a:gd name="connsiteX0" fmla="*/ 0 w 1503531"/>
              <a:gd name="connsiteY0" fmla="*/ 0 h 115938"/>
              <a:gd name="connsiteX1" fmla="*/ 1503531 w 1503531"/>
              <a:gd name="connsiteY1" fmla="*/ 115938 h 115938"/>
              <a:gd name="connsiteX0" fmla="*/ 0 w 1503531"/>
              <a:gd name="connsiteY0" fmla="*/ 0 h 190183"/>
              <a:gd name="connsiteX1" fmla="*/ 1503531 w 1503531"/>
              <a:gd name="connsiteY1" fmla="*/ 115938 h 190183"/>
              <a:gd name="connsiteX0" fmla="*/ 0 w 1507718"/>
              <a:gd name="connsiteY0" fmla="*/ 0 h 141319"/>
              <a:gd name="connsiteX1" fmla="*/ 1507718 w 1507718"/>
              <a:gd name="connsiteY1" fmla="*/ 56576 h 141319"/>
              <a:gd name="connsiteX0" fmla="*/ 0 w 1507718"/>
              <a:gd name="connsiteY0" fmla="*/ 0 h 99455"/>
              <a:gd name="connsiteX1" fmla="*/ 1507718 w 1507718"/>
              <a:gd name="connsiteY1" fmla="*/ 56576 h 99455"/>
              <a:gd name="connsiteX0" fmla="*/ 0 w 1507718"/>
              <a:gd name="connsiteY0" fmla="*/ 225 h 97543"/>
              <a:gd name="connsiteX1" fmla="*/ 1507718 w 1507718"/>
              <a:gd name="connsiteY1" fmla="*/ 56801 h 97543"/>
              <a:gd name="connsiteX0" fmla="*/ 0 w 1530984"/>
              <a:gd name="connsiteY0" fmla="*/ 172 h 148263"/>
              <a:gd name="connsiteX1" fmla="*/ 1530984 w 1530984"/>
              <a:gd name="connsiteY1" fmla="*/ 114819 h 148263"/>
              <a:gd name="connsiteX0" fmla="*/ 0 w 1530984"/>
              <a:gd name="connsiteY0" fmla="*/ 6801 h 121448"/>
              <a:gd name="connsiteX1" fmla="*/ 1530984 w 1530984"/>
              <a:gd name="connsiteY1" fmla="*/ 121448 h 121448"/>
              <a:gd name="connsiteX0" fmla="*/ 0 w 1298334"/>
              <a:gd name="connsiteY0" fmla="*/ 13350 h 106880"/>
              <a:gd name="connsiteX1" fmla="*/ 1298334 w 1298334"/>
              <a:gd name="connsiteY1" fmla="*/ 106880 h 106880"/>
              <a:gd name="connsiteX0" fmla="*/ 0 w 1298334"/>
              <a:gd name="connsiteY0" fmla="*/ 43217 h 136747"/>
              <a:gd name="connsiteX1" fmla="*/ 1298334 w 1298334"/>
              <a:gd name="connsiteY1" fmla="*/ 136747 h 136747"/>
              <a:gd name="connsiteX0" fmla="*/ 0 w 1298334"/>
              <a:gd name="connsiteY0" fmla="*/ 20275 h 113805"/>
              <a:gd name="connsiteX1" fmla="*/ 1298334 w 1298334"/>
              <a:gd name="connsiteY1" fmla="*/ 113805 h 113805"/>
              <a:gd name="connsiteX0" fmla="*/ 0 w 1298334"/>
              <a:gd name="connsiteY0" fmla="*/ 19810 h 113340"/>
              <a:gd name="connsiteX1" fmla="*/ 1298334 w 1298334"/>
              <a:gd name="connsiteY1" fmla="*/ 113340 h 113340"/>
              <a:gd name="connsiteX0" fmla="*/ 0 w 1291034"/>
              <a:gd name="connsiteY0" fmla="*/ 17248 h 143519"/>
              <a:gd name="connsiteX1" fmla="*/ 1291034 w 1291034"/>
              <a:gd name="connsiteY1" fmla="*/ 143519 h 143519"/>
              <a:gd name="connsiteX0" fmla="*/ 0 w 1291034"/>
              <a:gd name="connsiteY0" fmla="*/ 600 h 126871"/>
              <a:gd name="connsiteX1" fmla="*/ 1291034 w 1291034"/>
              <a:gd name="connsiteY1" fmla="*/ 126871 h 126871"/>
              <a:gd name="connsiteX0" fmla="*/ 0 w 1291034"/>
              <a:gd name="connsiteY0" fmla="*/ 0 h 126271"/>
              <a:gd name="connsiteX1" fmla="*/ 1291034 w 1291034"/>
              <a:gd name="connsiteY1" fmla="*/ 126271 h 126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91034" h="126271">
                <a:moveTo>
                  <a:pt x="0" y="0"/>
                </a:moveTo>
                <a:cubicBezTo>
                  <a:pt x="518237" y="5706"/>
                  <a:pt x="635152" y="124397"/>
                  <a:pt x="1291034" y="126271"/>
                </a:cubicBezTo>
              </a:path>
            </a:pathLst>
          </a:custGeom>
          <a:noFill/>
          <a:ln w="317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 rot="2939226" flipH="1" flipV="1">
            <a:off x="3399150" y="3519476"/>
            <a:ext cx="1181686" cy="279910"/>
          </a:xfrm>
          <a:custGeom>
            <a:avLst/>
            <a:gdLst>
              <a:gd name="connsiteX0" fmla="*/ 0 w 5029200"/>
              <a:gd name="connsiteY0" fmla="*/ 0 h 944880"/>
              <a:gd name="connsiteX1" fmla="*/ 5029200 w 5029200"/>
              <a:gd name="connsiteY1" fmla="*/ 944880 h 944880"/>
              <a:gd name="connsiteX0" fmla="*/ 0 w 5029200"/>
              <a:gd name="connsiteY0" fmla="*/ 0 h 944880"/>
              <a:gd name="connsiteX1" fmla="*/ 5029200 w 5029200"/>
              <a:gd name="connsiteY1" fmla="*/ 944880 h 944880"/>
              <a:gd name="connsiteX0" fmla="*/ 0 w 5455920"/>
              <a:gd name="connsiteY0" fmla="*/ 0 h 1513770"/>
              <a:gd name="connsiteX1" fmla="*/ 5455920 w 5455920"/>
              <a:gd name="connsiteY1" fmla="*/ 1513770 h 1513770"/>
              <a:gd name="connsiteX0" fmla="*/ 0 w 5455920"/>
              <a:gd name="connsiteY0" fmla="*/ 0 h 1513770"/>
              <a:gd name="connsiteX1" fmla="*/ 5455920 w 5455920"/>
              <a:gd name="connsiteY1" fmla="*/ 1513770 h 1513770"/>
              <a:gd name="connsiteX0" fmla="*/ 0 w 1158240"/>
              <a:gd name="connsiteY0" fmla="*/ 0 h 375990"/>
              <a:gd name="connsiteX1" fmla="*/ 1158240 w 1158240"/>
              <a:gd name="connsiteY1" fmla="*/ 375990 h 375990"/>
              <a:gd name="connsiteX0" fmla="*/ 0 w 1158240"/>
              <a:gd name="connsiteY0" fmla="*/ 0 h 375990"/>
              <a:gd name="connsiteX1" fmla="*/ 1158240 w 1158240"/>
              <a:gd name="connsiteY1" fmla="*/ 375990 h 375990"/>
              <a:gd name="connsiteX0" fmla="*/ 0 w 1158240"/>
              <a:gd name="connsiteY0" fmla="*/ 0 h 440637"/>
              <a:gd name="connsiteX1" fmla="*/ 1158240 w 1158240"/>
              <a:gd name="connsiteY1" fmla="*/ 440637 h 440637"/>
              <a:gd name="connsiteX0" fmla="*/ 0 w 1158240"/>
              <a:gd name="connsiteY0" fmla="*/ 0 h 440637"/>
              <a:gd name="connsiteX1" fmla="*/ 1158240 w 1158240"/>
              <a:gd name="connsiteY1" fmla="*/ 440637 h 440637"/>
              <a:gd name="connsiteX0" fmla="*/ 0 w 579120"/>
              <a:gd name="connsiteY0" fmla="*/ 0 h 220838"/>
              <a:gd name="connsiteX1" fmla="*/ 579120 w 579120"/>
              <a:gd name="connsiteY1" fmla="*/ 220838 h 220838"/>
              <a:gd name="connsiteX0" fmla="*/ 0 w 579120"/>
              <a:gd name="connsiteY0" fmla="*/ 0 h 220838"/>
              <a:gd name="connsiteX1" fmla="*/ 579120 w 579120"/>
              <a:gd name="connsiteY1" fmla="*/ 220838 h 220838"/>
              <a:gd name="connsiteX0" fmla="*/ 0 w 548640"/>
              <a:gd name="connsiteY0" fmla="*/ 0 h 233767"/>
              <a:gd name="connsiteX1" fmla="*/ 548640 w 548640"/>
              <a:gd name="connsiteY1" fmla="*/ 233767 h 233767"/>
              <a:gd name="connsiteX0" fmla="*/ 0 w 548640"/>
              <a:gd name="connsiteY0" fmla="*/ 0 h 233767"/>
              <a:gd name="connsiteX1" fmla="*/ 548640 w 548640"/>
              <a:gd name="connsiteY1" fmla="*/ 233767 h 233767"/>
              <a:gd name="connsiteX0" fmla="*/ 0 w 1542931"/>
              <a:gd name="connsiteY0" fmla="*/ 0 h 230342"/>
              <a:gd name="connsiteX1" fmla="*/ 1542931 w 1542931"/>
              <a:gd name="connsiteY1" fmla="*/ 230342 h 230342"/>
              <a:gd name="connsiteX0" fmla="*/ 0 w 1542931"/>
              <a:gd name="connsiteY0" fmla="*/ 0 h 230342"/>
              <a:gd name="connsiteX1" fmla="*/ 1542931 w 1542931"/>
              <a:gd name="connsiteY1" fmla="*/ 230342 h 230342"/>
              <a:gd name="connsiteX0" fmla="*/ 0 w 2868655"/>
              <a:gd name="connsiteY0" fmla="*/ 0 h 221779"/>
              <a:gd name="connsiteX1" fmla="*/ 2868655 w 2868655"/>
              <a:gd name="connsiteY1" fmla="*/ 221779 h 221779"/>
              <a:gd name="connsiteX0" fmla="*/ 0 w 2470939"/>
              <a:gd name="connsiteY0" fmla="*/ 0 h 223492"/>
              <a:gd name="connsiteX1" fmla="*/ 2470939 w 2470939"/>
              <a:gd name="connsiteY1" fmla="*/ 223492 h 223492"/>
              <a:gd name="connsiteX0" fmla="*/ 0 w 3798897"/>
              <a:gd name="connsiteY0" fmla="*/ 0 h 221892"/>
              <a:gd name="connsiteX1" fmla="*/ 3798897 w 3798897"/>
              <a:gd name="connsiteY1" fmla="*/ 221892 h 221892"/>
              <a:gd name="connsiteX0" fmla="*/ 0 w 3798897"/>
              <a:gd name="connsiteY0" fmla="*/ 0 h 225315"/>
              <a:gd name="connsiteX1" fmla="*/ 3798897 w 3798897"/>
              <a:gd name="connsiteY1" fmla="*/ 221892 h 225315"/>
              <a:gd name="connsiteX0" fmla="*/ 0 w 9000074"/>
              <a:gd name="connsiteY0" fmla="*/ 0 h 155538"/>
              <a:gd name="connsiteX1" fmla="*/ 9000074 w 9000074"/>
              <a:gd name="connsiteY1" fmla="*/ 150529 h 155538"/>
              <a:gd name="connsiteX0" fmla="*/ 0 w 9000074"/>
              <a:gd name="connsiteY0" fmla="*/ 0 h 155092"/>
              <a:gd name="connsiteX1" fmla="*/ 9000074 w 9000074"/>
              <a:gd name="connsiteY1" fmla="*/ 150529 h 155092"/>
              <a:gd name="connsiteX0" fmla="*/ 0 w 8889412"/>
              <a:gd name="connsiteY0" fmla="*/ 0 h 148326"/>
              <a:gd name="connsiteX1" fmla="*/ 8889412 w 8889412"/>
              <a:gd name="connsiteY1" fmla="*/ 143567 h 148326"/>
              <a:gd name="connsiteX0" fmla="*/ 0 w 8889412"/>
              <a:gd name="connsiteY0" fmla="*/ 0 h 143567"/>
              <a:gd name="connsiteX1" fmla="*/ 8889412 w 8889412"/>
              <a:gd name="connsiteY1" fmla="*/ 143567 h 143567"/>
              <a:gd name="connsiteX0" fmla="*/ 0 w 8446757"/>
              <a:gd name="connsiteY0" fmla="*/ 0 h 119199"/>
              <a:gd name="connsiteX1" fmla="*/ 8446757 w 8446757"/>
              <a:gd name="connsiteY1" fmla="*/ 119199 h 119199"/>
              <a:gd name="connsiteX0" fmla="*/ 0 w 8446757"/>
              <a:gd name="connsiteY0" fmla="*/ 0 h 119199"/>
              <a:gd name="connsiteX1" fmla="*/ 8446757 w 8446757"/>
              <a:gd name="connsiteY1" fmla="*/ 119199 h 119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46757" h="119199">
                <a:moveTo>
                  <a:pt x="0" y="0"/>
                </a:moveTo>
                <a:cubicBezTo>
                  <a:pt x="2949462" y="41385"/>
                  <a:pt x="3009530" y="109333"/>
                  <a:pt x="8446757" y="119199"/>
                </a:cubicBezTo>
              </a:path>
            </a:pathLst>
          </a:cu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532125" y="1508750"/>
            <a:ext cx="29206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071265" y="1470345"/>
            <a:ext cx="29206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83650" y="5617280"/>
            <a:ext cx="34564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3034E8"/>
                </a:solidFill>
              </a:rPr>
              <a:t>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610405" y="1662370"/>
            <a:ext cx="38405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379975" y="3146560"/>
            <a:ext cx="38405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100961"/>
              </p:ext>
            </p:extLst>
          </p:nvPr>
        </p:nvGraphicFramePr>
        <p:xfrm>
          <a:off x="1000335" y="842260"/>
          <a:ext cx="7461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1" name="Equation" r:id="rId21" imgW="317160" imgH="177480" progId="Equation.DSMT4">
                  <p:embed/>
                </p:oleObj>
              </mc:Choice>
              <mc:Fallback>
                <p:oleObj name="Equation" r:id="rId21" imgW="31716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335" y="842260"/>
                        <a:ext cx="74612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682389"/>
              </p:ext>
            </p:extLst>
          </p:nvPr>
        </p:nvGraphicFramePr>
        <p:xfrm>
          <a:off x="6876300" y="6295770"/>
          <a:ext cx="37941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2" name="Equation" r:id="rId23" imgW="126720" imgH="139680" progId="Equation.DSMT4">
                  <p:embed/>
                </p:oleObj>
              </mc:Choice>
              <mc:Fallback>
                <p:oleObj name="Equation" r:id="rId23" imgW="126720" imgH="1396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300" y="6295770"/>
                        <a:ext cx="37941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Freeform 50"/>
          <p:cNvSpPr/>
          <p:nvPr/>
        </p:nvSpPr>
        <p:spPr>
          <a:xfrm>
            <a:off x="3266229" y="4197100"/>
            <a:ext cx="1805035" cy="1138545"/>
          </a:xfrm>
          <a:custGeom>
            <a:avLst/>
            <a:gdLst>
              <a:gd name="connsiteX0" fmla="*/ 312509 w 1274267"/>
              <a:gd name="connsiteY0" fmla="*/ 98280 h 958052"/>
              <a:gd name="connsiteX1" fmla="*/ 963438 w 1274267"/>
              <a:gd name="connsiteY1" fmla="*/ 36287 h 958052"/>
              <a:gd name="connsiteX2" fmla="*/ 1257906 w 1274267"/>
              <a:gd name="connsiteY2" fmla="*/ 640721 h 958052"/>
              <a:gd name="connsiteX3" fmla="*/ 498489 w 1274267"/>
              <a:gd name="connsiteY3" fmla="*/ 950687 h 958052"/>
              <a:gd name="connsiteX4" fmla="*/ 2543 w 1274267"/>
              <a:gd name="connsiteY4" fmla="*/ 346253 h 958052"/>
              <a:gd name="connsiteX5" fmla="*/ 312509 w 1274267"/>
              <a:gd name="connsiteY5" fmla="*/ 98280 h 958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267" h="958052">
                <a:moveTo>
                  <a:pt x="312509" y="98280"/>
                </a:moveTo>
                <a:cubicBezTo>
                  <a:pt x="472658" y="46619"/>
                  <a:pt x="805872" y="-54120"/>
                  <a:pt x="963438" y="36287"/>
                </a:cubicBezTo>
                <a:cubicBezTo>
                  <a:pt x="1121004" y="126694"/>
                  <a:pt x="1335397" y="488321"/>
                  <a:pt x="1257906" y="640721"/>
                </a:cubicBezTo>
                <a:cubicBezTo>
                  <a:pt x="1180415" y="793121"/>
                  <a:pt x="707716" y="999765"/>
                  <a:pt x="498489" y="950687"/>
                </a:cubicBezTo>
                <a:cubicBezTo>
                  <a:pt x="289262" y="901609"/>
                  <a:pt x="28373" y="493487"/>
                  <a:pt x="2543" y="346253"/>
                </a:cubicBezTo>
                <a:cubicBezTo>
                  <a:pt x="-23287" y="199019"/>
                  <a:pt x="152360" y="149941"/>
                  <a:pt x="312509" y="98280"/>
                </a:cubicBezTo>
                <a:close/>
              </a:path>
            </a:pathLst>
          </a:custGeom>
          <a:noFill/>
          <a:ln w="412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 rot="17103124" flipH="1">
            <a:off x="4172480" y="5630742"/>
            <a:ext cx="1116261" cy="120191"/>
          </a:xfrm>
          <a:custGeom>
            <a:avLst/>
            <a:gdLst>
              <a:gd name="connsiteX0" fmla="*/ 0 w 5029200"/>
              <a:gd name="connsiteY0" fmla="*/ 0 h 944880"/>
              <a:gd name="connsiteX1" fmla="*/ 5029200 w 5029200"/>
              <a:gd name="connsiteY1" fmla="*/ 944880 h 944880"/>
              <a:gd name="connsiteX0" fmla="*/ 0 w 5029200"/>
              <a:gd name="connsiteY0" fmla="*/ 0 h 944880"/>
              <a:gd name="connsiteX1" fmla="*/ 5029200 w 5029200"/>
              <a:gd name="connsiteY1" fmla="*/ 944880 h 944880"/>
              <a:gd name="connsiteX0" fmla="*/ 0 w 5455920"/>
              <a:gd name="connsiteY0" fmla="*/ 0 h 1513770"/>
              <a:gd name="connsiteX1" fmla="*/ 5455920 w 5455920"/>
              <a:gd name="connsiteY1" fmla="*/ 1513770 h 1513770"/>
              <a:gd name="connsiteX0" fmla="*/ 0 w 5455920"/>
              <a:gd name="connsiteY0" fmla="*/ 0 h 1513770"/>
              <a:gd name="connsiteX1" fmla="*/ 5455920 w 5455920"/>
              <a:gd name="connsiteY1" fmla="*/ 1513770 h 1513770"/>
              <a:gd name="connsiteX0" fmla="*/ 0 w 1158240"/>
              <a:gd name="connsiteY0" fmla="*/ 0 h 375990"/>
              <a:gd name="connsiteX1" fmla="*/ 1158240 w 1158240"/>
              <a:gd name="connsiteY1" fmla="*/ 375990 h 375990"/>
              <a:gd name="connsiteX0" fmla="*/ 0 w 1158240"/>
              <a:gd name="connsiteY0" fmla="*/ 0 h 375990"/>
              <a:gd name="connsiteX1" fmla="*/ 1158240 w 1158240"/>
              <a:gd name="connsiteY1" fmla="*/ 375990 h 375990"/>
              <a:gd name="connsiteX0" fmla="*/ 0 w 1158240"/>
              <a:gd name="connsiteY0" fmla="*/ 0 h 440637"/>
              <a:gd name="connsiteX1" fmla="*/ 1158240 w 1158240"/>
              <a:gd name="connsiteY1" fmla="*/ 440637 h 440637"/>
              <a:gd name="connsiteX0" fmla="*/ 0 w 1158240"/>
              <a:gd name="connsiteY0" fmla="*/ 0 h 440637"/>
              <a:gd name="connsiteX1" fmla="*/ 1158240 w 1158240"/>
              <a:gd name="connsiteY1" fmla="*/ 440637 h 440637"/>
              <a:gd name="connsiteX0" fmla="*/ 0 w 579120"/>
              <a:gd name="connsiteY0" fmla="*/ 0 h 220838"/>
              <a:gd name="connsiteX1" fmla="*/ 579120 w 579120"/>
              <a:gd name="connsiteY1" fmla="*/ 220838 h 220838"/>
              <a:gd name="connsiteX0" fmla="*/ 0 w 579120"/>
              <a:gd name="connsiteY0" fmla="*/ 0 h 220838"/>
              <a:gd name="connsiteX1" fmla="*/ 579120 w 579120"/>
              <a:gd name="connsiteY1" fmla="*/ 220838 h 220838"/>
              <a:gd name="connsiteX0" fmla="*/ 0 w 548640"/>
              <a:gd name="connsiteY0" fmla="*/ 0 h 233767"/>
              <a:gd name="connsiteX1" fmla="*/ 548640 w 548640"/>
              <a:gd name="connsiteY1" fmla="*/ 233767 h 233767"/>
              <a:gd name="connsiteX0" fmla="*/ 0 w 548640"/>
              <a:gd name="connsiteY0" fmla="*/ 0 h 233767"/>
              <a:gd name="connsiteX1" fmla="*/ 548640 w 548640"/>
              <a:gd name="connsiteY1" fmla="*/ 233767 h 233767"/>
              <a:gd name="connsiteX0" fmla="*/ 0 w 1542931"/>
              <a:gd name="connsiteY0" fmla="*/ 0 h 230342"/>
              <a:gd name="connsiteX1" fmla="*/ 1542931 w 1542931"/>
              <a:gd name="connsiteY1" fmla="*/ 230342 h 230342"/>
              <a:gd name="connsiteX0" fmla="*/ 0 w 1542931"/>
              <a:gd name="connsiteY0" fmla="*/ 0 h 230342"/>
              <a:gd name="connsiteX1" fmla="*/ 1542931 w 1542931"/>
              <a:gd name="connsiteY1" fmla="*/ 230342 h 230342"/>
              <a:gd name="connsiteX0" fmla="*/ 0 w 2868655"/>
              <a:gd name="connsiteY0" fmla="*/ 0 h 221779"/>
              <a:gd name="connsiteX1" fmla="*/ 2868655 w 2868655"/>
              <a:gd name="connsiteY1" fmla="*/ 221779 h 221779"/>
              <a:gd name="connsiteX0" fmla="*/ 0 w 2470939"/>
              <a:gd name="connsiteY0" fmla="*/ 0 h 223492"/>
              <a:gd name="connsiteX1" fmla="*/ 2470939 w 2470939"/>
              <a:gd name="connsiteY1" fmla="*/ 223492 h 223492"/>
              <a:gd name="connsiteX0" fmla="*/ 0 w 3798897"/>
              <a:gd name="connsiteY0" fmla="*/ 0 h 221892"/>
              <a:gd name="connsiteX1" fmla="*/ 3798897 w 3798897"/>
              <a:gd name="connsiteY1" fmla="*/ 221892 h 221892"/>
              <a:gd name="connsiteX0" fmla="*/ 0 w 3798897"/>
              <a:gd name="connsiteY0" fmla="*/ 0 h 225315"/>
              <a:gd name="connsiteX1" fmla="*/ 3798897 w 3798897"/>
              <a:gd name="connsiteY1" fmla="*/ 221892 h 225315"/>
              <a:gd name="connsiteX0" fmla="*/ 0 w 9000074"/>
              <a:gd name="connsiteY0" fmla="*/ 0 h 155538"/>
              <a:gd name="connsiteX1" fmla="*/ 9000074 w 9000074"/>
              <a:gd name="connsiteY1" fmla="*/ 150529 h 155538"/>
              <a:gd name="connsiteX0" fmla="*/ 0 w 9000074"/>
              <a:gd name="connsiteY0" fmla="*/ 0 h 155092"/>
              <a:gd name="connsiteX1" fmla="*/ 9000074 w 9000074"/>
              <a:gd name="connsiteY1" fmla="*/ 150529 h 155092"/>
              <a:gd name="connsiteX0" fmla="*/ 0 w 8889412"/>
              <a:gd name="connsiteY0" fmla="*/ 0 h 148326"/>
              <a:gd name="connsiteX1" fmla="*/ 8889412 w 8889412"/>
              <a:gd name="connsiteY1" fmla="*/ 143567 h 148326"/>
              <a:gd name="connsiteX0" fmla="*/ 0 w 8889412"/>
              <a:gd name="connsiteY0" fmla="*/ 0 h 143567"/>
              <a:gd name="connsiteX1" fmla="*/ 8889412 w 8889412"/>
              <a:gd name="connsiteY1" fmla="*/ 143567 h 143567"/>
              <a:gd name="connsiteX0" fmla="*/ 0 w 8446757"/>
              <a:gd name="connsiteY0" fmla="*/ 0 h 119199"/>
              <a:gd name="connsiteX1" fmla="*/ 8446757 w 8446757"/>
              <a:gd name="connsiteY1" fmla="*/ 119199 h 119199"/>
              <a:gd name="connsiteX0" fmla="*/ 0 w 8446757"/>
              <a:gd name="connsiteY0" fmla="*/ 0 h 119199"/>
              <a:gd name="connsiteX1" fmla="*/ 8446757 w 8446757"/>
              <a:gd name="connsiteY1" fmla="*/ 119199 h 119199"/>
              <a:gd name="connsiteX0" fmla="*/ -3 w 13039015"/>
              <a:gd name="connsiteY0" fmla="*/ 11546 h 25990"/>
              <a:gd name="connsiteX1" fmla="*/ 13039015 w 13039015"/>
              <a:gd name="connsiteY1" fmla="*/ 1086 h 25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039015" h="25990">
                <a:moveTo>
                  <a:pt x="-3" y="11546"/>
                </a:moveTo>
                <a:cubicBezTo>
                  <a:pt x="2949459" y="52931"/>
                  <a:pt x="7601788" y="-8780"/>
                  <a:pt x="13039015" y="1086"/>
                </a:cubicBezTo>
              </a:path>
            </a:pathLst>
          </a:cu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643034"/>
              </p:ext>
            </p:extLst>
          </p:nvPr>
        </p:nvGraphicFramePr>
        <p:xfrm>
          <a:off x="4149545" y="4529140"/>
          <a:ext cx="3429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3" name="Equation" r:id="rId25" imgW="114120" imgH="177480" progId="Equation.DSMT4">
                  <p:embed/>
                </p:oleObj>
              </mc:Choice>
              <mc:Fallback>
                <p:oleObj name="Equation" r:id="rId25" imgW="114120" imgH="1774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9545" y="4529140"/>
                        <a:ext cx="34290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26"/>
              </p:ext>
            </p:extLst>
          </p:nvPr>
        </p:nvGraphicFramePr>
        <p:xfrm>
          <a:off x="5803705" y="3313785"/>
          <a:ext cx="342900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4" name="Equation" r:id="rId27" imgW="114120" imgH="177480" progId="Equation.DSMT4">
                  <p:embed/>
                </p:oleObj>
              </mc:Choice>
              <mc:Fallback>
                <p:oleObj name="Equation" r:id="rId27" imgW="114120" imgH="1774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3705" y="3313785"/>
                        <a:ext cx="342900" cy="5984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3880710" y="3467405"/>
            <a:ext cx="38405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?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957520" y="5387655"/>
            <a:ext cx="38405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?</a:t>
            </a:r>
          </a:p>
        </p:txBody>
      </p:sp>
      <p:sp>
        <p:nvSpPr>
          <p:cNvPr id="61" name="Oval 60"/>
          <p:cNvSpPr/>
          <p:nvPr/>
        </p:nvSpPr>
        <p:spPr>
          <a:xfrm>
            <a:off x="4495190" y="6155755"/>
            <a:ext cx="76810" cy="7681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5400000" flipV="1">
            <a:off x="6039907" y="5901776"/>
            <a:ext cx="552702" cy="32065"/>
          </a:xfrm>
          <a:custGeom>
            <a:avLst/>
            <a:gdLst>
              <a:gd name="connsiteX0" fmla="*/ 0 w 5029200"/>
              <a:gd name="connsiteY0" fmla="*/ 0 h 944880"/>
              <a:gd name="connsiteX1" fmla="*/ 5029200 w 5029200"/>
              <a:gd name="connsiteY1" fmla="*/ 944880 h 944880"/>
              <a:gd name="connsiteX0" fmla="*/ 0 w 5029200"/>
              <a:gd name="connsiteY0" fmla="*/ 0 h 944880"/>
              <a:gd name="connsiteX1" fmla="*/ 5029200 w 5029200"/>
              <a:gd name="connsiteY1" fmla="*/ 944880 h 944880"/>
              <a:gd name="connsiteX0" fmla="*/ 0 w 5455920"/>
              <a:gd name="connsiteY0" fmla="*/ 0 h 1513770"/>
              <a:gd name="connsiteX1" fmla="*/ 5455920 w 5455920"/>
              <a:gd name="connsiteY1" fmla="*/ 1513770 h 1513770"/>
              <a:gd name="connsiteX0" fmla="*/ 0 w 5455920"/>
              <a:gd name="connsiteY0" fmla="*/ 0 h 1513770"/>
              <a:gd name="connsiteX1" fmla="*/ 5455920 w 5455920"/>
              <a:gd name="connsiteY1" fmla="*/ 1513770 h 1513770"/>
              <a:gd name="connsiteX0" fmla="*/ 0 w 1158240"/>
              <a:gd name="connsiteY0" fmla="*/ 0 h 375990"/>
              <a:gd name="connsiteX1" fmla="*/ 1158240 w 1158240"/>
              <a:gd name="connsiteY1" fmla="*/ 375990 h 375990"/>
              <a:gd name="connsiteX0" fmla="*/ 0 w 1158240"/>
              <a:gd name="connsiteY0" fmla="*/ 0 h 375990"/>
              <a:gd name="connsiteX1" fmla="*/ 1158240 w 1158240"/>
              <a:gd name="connsiteY1" fmla="*/ 375990 h 375990"/>
              <a:gd name="connsiteX0" fmla="*/ 0 w 1158240"/>
              <a:gd name="connsiteY0" fmla="*/ 0 h 440637"/>
              <a:gd name="connsiteX1" fmla="*/ 1158240 w 1158240"/>
              <a:gd name="connsiteY1" fmla="*/ 440637 h 440637"/>
              <a:gd name="connsiteX0" fmla="*/ 0 w 1158240"/>
              <a:gd name="connsiteY0" fmla="*/ 0 h 440637"/>
              <a:gd name="connsiteX1" fmla="*/ 1158240 w 1158240"/>
              <a:gd name="connsiteY1" fmla="*/ 440637 h 440637"/>
              <a:gd name="connsiteX0" fmla="*/ 0 w 579120"/>
              <a:gd name="connsiteY0" fmla="*/ 0 h 220838"/>
              <a:gd name="connsiteX1" fmla="*/ 579120 w 579120"/>
              <a:gd name="connsiteY1" fmla="*/ 220838 h 220838"/>
              <a:gd name="connsiteX0" fmla="*/ 0 w 579120"/>
              <a:gd name="connsiteY0" fmla="*/ 0 h 220838"/>
              <a:gd name="connsiteX1" fmla="*/ 579120 w 579120"/>
              <a:gd name="connsiteY1" fmla="*/ 220838 h 220838"/>
              <a:gd name="connsiteX0" fmla="*/ 0 w 548640"/>
              <a:gd name="connsiteY0" fmla="*/ 0 h 233767"/>
              <a:gd name="connsiteX1" fmla="*/ 548640 w 548640"/>
              <a:gd name="connsiteY1" fmla="*/ 233767 h 233767"/>
              <a:gd name="connsiteX0" fmla="*/ 0 w 548640"/>
              <a:gd name="connsiteY0" fmla="*/ 0 h 233767"/>
              <a:gd name="connsiteX1" fmla="*/ 548640 w 548640"/>
              <a:gd name="connsiteY1" fmla="*/ 233767 h 233767"/>
              <a:gd name="connsiteX0" fmla="*/ 0 w 548640"/>
              <a:gd name="connsiteY0" fmla="*/ 0 h 233767"/>
              <a:gd name="connsiteX1" fmla="*/ 548640 w 548640"/>
              <a:gd name="connsiteY1" fmla="*/ 233767 h 233767"/>
              <a:gd name="connsiteX0" fmla="*/ 0 w 548640"/>
              <a:gd name="connsiteY0" fmla="*/ 0 h 233767"/>
              <a:gd name="connsiteX1" fmla="*/ 548640 w 548640"/>
              <a:gd name="connsiteY1" fmla="*/ 233767 h 233767"/>
              <a:gd name="connsiteX0" fmla="*/ 0 w 643726"/>
              <a:gd name="connsiteY0" fmla="*/ 0 h 169846"/>
              <a:gd name="connsiteX1" fmla="*/ 643726 w 643726"/>
              <a:gd name="connsiteY1" fmla="*/ 169846 h 169846"/>
              <a:gd name="connsiteX0" fmla="*/ 0 w 709302"/>
              <a:gd name="connsiteY0" fmla="*/ 0 h 164035"/>
              <a:gd name="connsiteX1" fmla="*/ 709302 w 709302"/>
              <a:gd name="connsiteY1" fmla="*/ 164035 h 164035"/>
              <a:gd name="connsiteX0" fmla="*/ 0 w 728975"/>
              <a:gd name="connsiteY0" fmla="*/ 0 h 123358"/>
              <a:gd name="connsiteX1" fmla="*/ 728975 w 728975"/>
              <a:gd name="connsiteY1" fmla="*/ 123358 h 123358"/>
              <a:gd name="connsiteX0" fmla="*/ 0 w 1503531"/>
              <a:gd name="connsiteY0" fmla="*/ 0 h 115938"/>
              <a:gd name="connsiteX1" fmla="*/ 1503531 w 1503531"/>
              <a:gd name="connsiteY1" fmla="*/ 115938 h 115938"/>
              <a:gd name="connsiteX0" fmla="*/ 0 w 1503531"/>
              <a:gd name="connsiteY0" fmla="*/ 0 h 190183"/>
              <a:gd name="connsiteX1" fmla="*/ 1503531 w 1503531"/>
              <a:gd name="connsiteY1" fmla="*/ 115938 h 190183"/>
              <a:gd name="connsiteX0" fmla="*/ 0 w 1507718"/>
              <a:gd name="connsiteY0" fmla="*/ 0 h 141319"/>
              <a:gd name="connsiteX1" fmla="*/ 1507718 w 1507718"/>
              <a:gd name="connsiteY1" fmla="*/ 56576 h 141319"/>
              <a:gd name="connsiteX0" fmla="*/ 0 w 1507718"/>
              <a:gd name="connsiteY0" fmla="*/ 0 h 99455"/>
              <a:gd name="connsiteX1" fmla="*/ 1507718 w 1507718"/>
              <a:gd name="connsiteY1" fmla="*/ 56576 h 99455"/>
              <a:gd name="connsiteX0" fmla="*/ 0 w 1507718"/>
              <a:gd name="connsiteY0" fmla="*/ 225 h 97543"/>
              <a:gd name="connsiteX1" fmla="*/ 1507718 w 1507718"/>
              <a:gd name="connsiteY1" fmla="*/ 56801 h 97543"/>
              <a:gd name="connsiteX0" fmla="*/ 0 w 1530984"/>
              <a:gd name="connsiteY0" fmla="*/ 172 h 148263"/>
              <a:gd name="connsiteX1" fmla="*/ 1530984 w 1530984"/>
              <a:gd name="connsiteY1" fmla="*/ 114819 h 148263"/>
              <a:gd name="connsiteX0" fmla="*/ 0 w 1530984"/>
              <a:gd name="connsiteY0" fmla="*/ 6801 h 121448"/>
              <a:gd name="connsiteX1" fmla="*/ 1530984 w 1530984"/>
              <a:gd name="connsiteY1" fmla="*/ 121448 h 121448"/>
              <a:gd name="connsiteX0" fmla="*/ 0 w 1298334"/>
              <a:gd name="connsiteY0" fmla="*/ 13350 h 106880"/>
              <a:gd name="connsiteX1" fmla="*/ 1298334 w 1298334"/>
              <a:gd name="connsiteY1" fmla="*/ 106880 h 106880"/>
              <a:gd name="connsiteX0" fmla="*/ 0 w 1298334"/>
              <a:gd name="connsiteY0" fmla="*/ 43217 h 136747"/>
              <a:gd name="connsiteX1" fmla="*/ 1298334 w 1298334"/>
              <a:gd name="connsiteY1" fmla="*/ 136747 h 136747"/>
              <a:gd name="connsiteX0" fmla="*/ 0 w 1298334"/>
              <a:gd name="connsiteY0" fmla="*/ 20275 h 113805"/>
              <a:gd name="connsiteX1" fmla="*/ 1298334 w 1298334"/>
              <a:gd name="connsiteY1" fmla="*/ 113805 h 113805"/>
              <a:gd name="connsiteX0" fmla="*/ 0 w 1298334"/>
              <a:gd name="connsiteY0" fmla="*/ 19810 h 113340"/>
              <a:gd name="connsiteX1" fmla="*/ 1298334 w 1298334"/>
              <a:gd name="connsiteY1" fmla="*/ 113340 h 113340"/>
              <a:gd name="connsiteX0" fmla="*/ 0 w 1291034"/>
              <a:gd name="connsiteY0" fmla="*/ 17248 h 143519"/>
              <a:gd name="connsiteX1" fmla="*/ 1291034 w 1291034"/>
              <a:gd name="connsiteY1" fmla="*/ 143519 h 143519"/>
              <a:gd name="connsiteX0" fmla="*/ 0 w 1291034"/>
              <a:gd name="connsiteY0" fmla="*/ 600 h 126871"/>
              <a:gd name="connsiteX1" fmla="*/ 1291034 w 1291034"/>
              <a:gd name="connsiteY1" fmla="*/ 126871 h 126871"/>
              <a:gd name="connsiteX0" fmla="*/ 0 w 1291034"/>
              <a:gd name="connsiteY0" fmla="*/ 0 h 126271"/>
              <a:gd name="connsiteX1" fmla="*/ 1291034 w 1291034"/>
              <a:gd name="connsiteY1" fmla="*/ 126271 h 126271"/>
              <a:gd name="connsiteX0" fmla="*/ 0 w 1210742"/>
              <a:gd name="connsiteY0" fmla="*/ 0 h 98986"/>
              <a:gd name="connsiteX1" fmla="*/ 1210742 w 1210742"/>
              <a:gd name="connsiteY1" fmla="*/ 98986 h 98986"/>
              <a:gd name="connsiteX0" fmla="*/ 0 w 1210742"/>
              <a:gd name="connsiteY0" fmla="*/ 0 h 98986"/>
              <a:gd name="connsiteX1" fmla="*/ 1210742 w 1210742"/>
              <a:gd name="connsiteY1" fmla="*/ 98986 h 98986"/>
              <a:gd name="connsiteX0" fmla="*/ 0 w 670594"/>
              <a:gd name="connsiteY0" fmla="*/ 0 h 33502"/>
              <a:gd name="connsiteX1" fmla="*/ 670594 w 670594"/>
              <a:gd name="connsiteY1" fmla="*/ 33502 h 33502"/>
              <a:gd name="connsiteX0" fmla="*/ 0 w 670594"/>
              <a:gd name="connsiteY0" fmla="*/ 0 h 33502"/>
              <a:gd name="connsiteX1" fmla="*/ 670594 w 670594"/>
              <a:gd name="connsiteY1" fmla="*/ 33502 h 33502"/>
              <a:gd name="connsiteX0" fmla="*/ 0 w 269132"/>
              <a:gd name="connsiteY0" fmla="*/ 0 h 11673"/>
              <a:gd name="connsiteX1" fmla="*/ 269132 w 269132"/>
              <a:gd name="connsiteY1" fmla="*/ 11673 h 1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9132" h="11673">
                <a:moveTo>
                  <a:pt x="0" y="0"/>
                </a:moveTo>
                <a:cubicBezTo>
                  <a:pt x="153274" y="5707"/>
                  <a:pt x="7413" y="9800"/>
                  <a:pt x="269132" y="11673"/>
                </a:cubicBezTo>
              </a:path>
            </a:pathLst>
          </a:custGeom>
          <a:noFill/>
          <a:ln w="317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357582"/>
              </p:ext>
            </p:extLst>
          </p:nvPr>
        </p:nvGraphicFramePr>
        <p:xfrm>
          <a:off x="6069795" y="5494514"/>
          <a:ext cx="268835" cy="469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5" name="Equation" r:id="rId28" imgW="114102" imgH="177492" progId="Equation.DSMT4">
                  <p:embed/>
                </p:oleObj>
              </mc:Choice>
              <mc:Fallback>
                <p:oleObj name="Equation" r:id="rId28" imgW="114102" imgH="177492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795" y="5494514"/>
                        <a:ext cx="268835" cy="46921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Oval 44"/>
          <p:cNvSpPr/>
          <p:nvPr/>
        </p:nvSpPr>
        <p:spPr>
          <a:xfrm>
            <a:off x="4226355" y="6155755"/>
            <a:ext cx="76810" cy="7681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5778514" flipH="1">
            <a:off x="3466442" y="5316893"/>
            <a:ext cx="959169" cy="742059"/>
          </a:xfrm>
          <a:custGeom>
            <a:avLst/>
            <a:gdLst>
              <a:gd name="connsiteX0" fmla="*/ 0 w 5029200"/>
              <a:gd name="connsiteY0" fmla="*/ 0 h 944880"/>
              <a:gd name="connsiteX1" fmla="*/ 5029200 w 5029200"/>
              <a:gd name="connsiteY1" fmla="*/ 944880 h 944880"/>
              <a:gd name="connsiteX0" fmla="*/ 0 w 5029200"/>
              <a:gd name="connsiteY0" fmla="*/ 0 h 944880"/>
              <a:gd name="connsiteX1" fmla="*/ 5029200 w 5029200"/>
              <a:gd name="connsiteY1" fmla="*/ 944880 h 944880"/>
              <a:gd name="connsiteX0" fmla="*/ 0 w 5455920"/>
              <a:gd name="connsiteY0" fmla="*/ 0 h 1513770"/>
              <a:gd name="connsiteX1" fmla="*/ 5455920 w 5455920"/>
              <a:gd name="connsiteY1" fmla="*/ 1513770 h 1513770"/>
              <a:gd name="connsiteX0" fmla="*/ 0 w 5455920"/>
              <a:gd name="connsiteY0" fmla="*/ 0 h 1513770"/>
              <a:gd name="connsiteX1" fmla="*/ 5455920 w 5455920"/>
              <a:gd name="connsiteY1" fmla="*/ 1513770 h 1513770"/>
              <a:gd name="connsiteX0" fmla="*/ 0 w 1158240"/>
              <a:gd name="connsiteY0" fmla="*/ 0 h 375990"/>
              <a:gd name="connsiteX1" fmla="*/ 1158240 w 1158240"/>
              <a:gd name="connsiteY1" fmla="*/ 375990 h 375990"/>
              <a:gd name="connsiteX0" fmla="*/ 0 w 1158240"/>
              <a:gd name="connsiteY0" fmla="*/ 0 h 375990"/>
              <a:gd name="connsiteX1" fmla="*/ 1158240 w 1158240"/>
              <a:gd name="connsiteY1" fmla="*/ 375990 h 375990"/>
              <a:gd name="connsiteX0" fmla="*/ 0 w 1158240"/>
              <a:gd name="connsiteY0" fmla="*/ 0 h 440637"/>
              <a:gd name="connsiteX1" fmla="*/ 1158240 w 1158240"/>
              <a:gd name="connsiteY1" fmla="*/ 440637 h 440637"/>
              <a:gd name="connsiteX0" fmla="*/ 0 w 1158240"/>
              <a:gd name="connsiteY0" fmla="*/ 0 h 440637"/>
              <a:gd name="connsiteX1" fmla="*/ 1158240 w 1158240"/>
              <a:gd name="connsiteY1" fmla="*/ 440637 h 440637"/>
              <a:gd name="connsiteX0" fmla="*/ 0 w 579120"/>
              <a:gd name="connsiteY0" fmla="*/ 0 h 220838"/>
              <a:gd name="connsiteX1" fmla="*/ 579120 w 579120"/>
              <a:gd name="connsiteY1" fmla="*/ 220838 h 220838"/>
              <a:gd name="connsiteX0" fmla="*/ 0 w 579120"/>
              <a:gd name="connsiteY0" fmla="*/ 0 h 220838"/>
              <a:gd name="connsiteX1" fmla="*/ 579120 w 579120"/>
              <a:gd name="connsiteY1" fmla="*/ 220838 h 220838"/>
              <a:gd name="connsiteX0" fmla="*/ 0 w 548640"/>
              <a:gd name="connsiteY0" fmla="*/ 0 h 233767"/>
              <a:gd name="connsiteX1" fmla="*/ 548640 w 548640"/>
              <a:gd name="connsiteY1" fmla="*/ 233767 h 233767"/>
              <a:gd name="connsiteX0" fmla="*/ 0 w 548640"/>
              <a:gd name="connsiteY0" fmla="*/ 0 h 233767"/>
              <a:gd name="connsiteX1" fmla="*/ 548640 w 548640"/>
              <a:gd name="connsiteY1" fmla="*/ 233767 h 233767"/>
              <a:gd name="connsiteX0" fmla="*/ 0 w 1542931"/>
              <a:gd name="connsiteY0" fmla="*/ 0 h 230342"/>
              <a:gd name="connsiteX1" fmla="*/ 1542931 w 1542931"/>
              <a:gd name="connsiteY1" fmla="*/ 230342 h 230342"/>
              <a:gd name="connsiteX0" fmla="*/ 0 w 1542931"/>
              <a:gd name="connsiteY0" fmla="*/ 0 h 230342"/>
              <a:gd name="connsiteX1" fmla="*/ 1542931 w 1542931"/>
              <a:gd name="connsiteY1" fmla="*/ 230342 h 230342"/>
              <a:gd name="connsiteX0" fmla="*/ 0 w 2868655"/>
              <a:gd name="connsiteY0" fmla="*/ 0 h 221779"/>
              <a:gd name="connsiteX1" fmla="*/ 2868655 w 2868655"/>
              <a:gd name="connsiteY1" fmla="*/ 221779 h 221779"/>
              <a:gd name="connsiteX0" fmla="*/ 0 w 2470939"/>
              <a:gd name="connsiteY0" fmla="*/ 0 h 223492"/>
              <a:gd name="connsiteX1" fmla="*/ 2470939 w 2470939"/>
              <a:gd name="connsiteY1" fmla="*/ 223492 h 223492"/>
              <a:gd name="connsiteX0" fmla="*/ 0 w 3798897"/>
              <a:gd name="connsiteY0" fmla="*/ 0 h 221892"/>
              <a:gd name="connsiteX1" fmla="*/ 3798897 w 3798897"/>
              <a:gd name="connsiteY1" fmla="*/ 221892 h 221892"/>
              <a:gd name="connsiteX0" fmla="*/ 0 w 3798897"/>
              <a:gd name="connsiteY0" fmla="*/ 0 h 225315"/>
              <a:gd name="connsiteX1" fmla="*/ 3798897 w 3798897"/>
              <a:gd name="connsiteY1" fmla="*/ 221892 h 225315"/>
              <a:gd name="connsiteX0" fmla="*/ 0 w 9000074"/>
              <a:gd name="connsiteY0" fmla="*/ 0 h 155538"/>
              <a:gd name="connsiteX1" fmla="*/ 9000074 w 9000074"/>
              <a:gd name="connsiteY1" fmla="*/ 150529 h 155538"/>
              <a:gd name="connsiteX0" fmla="*/ 0 w 9000074"/>
              <a:gd name="connsiteY0" fmla="*/ 0 h 155092"/>
              <a:gd name="connsiteX1" fmla="*/ 9000074 w 9000074"/>
              <a:gd name="connsiteY1" fmla="*/ 150529 h 155092"/>
              <a:gd name="connsiteX0" fmla="*/ 0 w 8889412"/>
              <a:gd name="connsiteY0" fmla="*/ 0 h 148326"/>
              <a:gd name="connsiteX1" fmla="*/ 8889412 w 8889412"/>
              <a:gd name="connsiteY1" fmla="*/ 143567 h 148326"/>
              <a:gd name="connsiteX0" fmla="*/ 0 w 8889412"/>
              <a:gd name="connsiteY0" fmla="*/ 0 h 143567"/>
              <a:gd name="connsiteX1" fmla="*/ 8889412 w 8889412"/>
              <a:gd name="connsiteY1" fmla="*/ 143567 h 143567"/>
              <a:gd name="connsiteX0" fmla="*/ 0 w 8446757"/>
              <a:gd name="connsiteY0" fmla="*/ 0 h 119199"/>
              <a:gd name="connsiteX1" fmla="*/ 8446757 w 8446757"/>
              <a:gd name="connsiteY1" fmla="*/ 119199 h 119199"/>
              <a:gd name="connsiteX0" fmla="*/ 0 w 8446757"/>
              <a:gd name="connsiteY0" fmla="*/ 0 h 119199"/>
              <a:gd name="connsiteX1" fmla="*/ 8446757 w 8446757"/>
              <a:gd name="connsiteY1" fmla="*/ 119199 h 119199"/>
              <a:gd name="connsiteX0" fmla="*/ 0 w 11204027"/>
              <a:gd name="connsiteY0" fmla="*/ 0 h 153261"/>
              <a:gd name="connsiteX1" fmla="*/ 11204024 w 11204027"/>
              <a:gd name="connsiteY1" fmla="*/ 153261 h 153261"/>
              <a:gd name="connsiteX0" fmla="*/ 0 w 11204027"/>
              <a:gd name="connsiteY0" fmla="*/ 0 h 160462"/>
              <a:gd name="connsiteX1" fmla="*/ 11204024 w 11204027"/>
              <a:gd name="connsiteY1" fmla="*/ 153261 h 160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204027" h="160462">
                <a:moveTo>
                  <a:pt x="0" y="0"/>
                </a:moveTo>
                <a:cubicBezTo>
                  <a:pt x="2949462" y="41385"/>
                  <a:pt x="7320993" y="195294"/>
                  <a:pt x="11204024" y="153261"/>
                </a:cubicBezTo>
              </a:path>
            </a:pathLst>
          </a:cu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481798"/>
              </p:ext>
            </p:extLst>
          </p:nvPr>
        </p:nvGraphicFramePr>
        <p:xfrm>
          <a:off x="4187950" y="5694895"/>
          <a:ext cx="39211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6" name="Equation" r:id="rId29" imgW="152280" imgH="164880" progId="Equation.DSMT4">
                  <p:embed/>
                </p:oleObj>
              </mc:Choice>
              <mc:Fallback>
                <p:oleObj name="Equation" r:id="rId29" imgW="152280" imgH="16488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7950" y="5694895"/>
                        <a:ext cx="392112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243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30" grpId="0" animBg="1"/>
      <p:bldP spid="34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6" grpId="0" animBg="1"/>
      <p:bldP spid="51" grpId="0" animBg="1"/>
      <p:bldP spid="52" grpId="0" animBg="1"/>
      <p:bldP spid="58" grpId="0" animBg="1"/>
      <p:bldP spid="59" grpId="0" animBg="1"/>
      <p:bldP spid="44" grpId="0" animBg="1"/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55425" y="126170"/>
            <a:ext cx="8871555" cy="6490445"/>
            <a:chOff x="665717" y="318194"/>
            <a:chExt cx="7823593" cy="5683941"/>
          </a:xfrm>
        </p:grpSpPr>
        <p:pic>
          <p:nvPicPr>
            <p:cNvPr id="2355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717" y="318194"/>
              <a:ext cx="7823593" cy="5301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9252715"/>
                </p:ext>
              </p:extLst>
            </p:nvPr>
          </p:nvGraphicFramePr>
          <p:xfrm>
            <a:off x="5263290" y="3352190"/>
            <a:ext cx="962025" cy="781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78" name="Equation" r:id="rId5" imgW="368140" imgH="266584" progId="Equation.DSMT4">
                    <p:embed/>
                  </p:oleObj>
                </mc:Choice>
                <mc:Fallback>
                  <p:oleObj name="Equation" r:id="rId5" imgW="368140" imgH="266584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63290" y="3352190"/>
                          <a:ext cx="962025" cy="781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Rectangle 2"/>
            <p:cNvSpPr/>
            <p:nvPr/>
          </p:nvSpPr>
          <p:spPr>
            <a:xfrm>
              <a:off x="6069795" y="2814520"/>
              <a:ext cx="729695" cy="5376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0530441"/>
                </p:ext>
              </p:extLst>
            </p:nvPr>
          </p:nvGraphicFramePr>
          <p:xfrm>
            <a:off x="3688685" y="3160165"/>
            <a:ext cx="563563" cy="706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79" name="Equation" r:id="rId7" imgW="215640" imgH="241200" progId="Equation.DSMT4">
                    <p:embed/>
                  </p:oleObj>
                </mc:Choice>
                <mc:Fallback>
                  <p:oleObj name="Equation" r:id="rId7" imgW="215640" imgH="2412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8685" y="3160165"/>
                          <a:ext cx="563563" cy="7064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ctangle 5"/>
            <p:cNvSpPr/>
            <p:nvPr/>
          </p:nvSpPr>
          <p:spPr>
            <a:xfrm>
              <a:off x="3995925" y="2814520"/>
              <a:ext cx="729695" cy="5376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22055" y="2891330"/>
              <a:ext cx="729695" cy="5376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467862"/>
                </p:ext>
              </p:extLst>
            </p:nvPr>
          </p:nvGraphicFramePr>
          <p:xfrm>
            <a:off x="2076450" y="2968625"/>
            <a:ext cx="398463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80" name="Equation" r:id="rId9" imgW="152280" imgH="164880" progId="Equation.DSMT4">
                    <p:embed/>
                  </p:oleObj>
                </mc:Choice>
                <mc:Fallback>
                  <p:oleObj name="Equation" r:id="rId9" imgW="152280" imgH="16488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6450" y="2968625"/>
                          <a:ext cx="398463" cy="48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ctangle 10"/>
            <p:cNvSpPr/>
            <p:nvPr/>
          </p:nvSpPr>
          <p:spPr>
            <a:xfrm>
              <a:off x="4303165" y="4235505"/>
              <a:ext cx="422455" cy="3840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65006976"/>
                </p:ext>
              </p:extLst>
            </p:nvPr>
          </p:nvGraphicFramePr>
          <p:xfrm>
            <a:off x="4149545" y="4005075"/>
            <a:ext cx="498475" cy="668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81" name="Equation" r:id="rId11" imgW="190440" imgH="228600" progId="Equation.DSMT4">
                    <p:embed/>
                  </p:oleObj>
                </mc:Choice>
                <mc:Fallback>
                  <p:oleObj name="Equation" r:id="rId11" imgW="190440" imgH="2286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9545" y="4005075"/>
                          <a:ext cx="498475" cy="668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ctangle 12"/>
            <p:cNvSpPr/>
            <p:nvPr/>
          </p:nvSpPr>
          <p:spPr>
            <a:xfrm>
              <a:off x="4149545" y="5464465"/>
              <a:ext cx="729695" cy="5376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53390836"/>
                </p:ext>
              </p:extLst>
            </p:nvPr>
          </p:nvGraphicFramePr>
          <p:xfrm>
            <a:off x="4418380" y="5426060"/>
            <a:ext cx="310095" cy="384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82" name="Equation" r:id="rId13" imgW="126835" imgH="139518" progId="Equation.DSMT4">
                    <p:embed/>
                  </p:oleObj>
                </mc:Choice>
                <mc:Fallback>
                  <p:oleObj name="Equation" r:id="rId13" imgW="126835" imgH="139518" progId="Equation.DSMT4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8380" y="5426060"/>
                          <a:ext cx="310095" cy="384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88343526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20" y="697600"/>
            <a:ext cx="8917247" cy="165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7020" y="87765"/>
            <a:ext cx="501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Cooper instability in the BCS regime</a:t>
            </a:r>
            <a:endParaRPr lang="en-US" sz="24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006639"/>
              </p:ext>
            </p:extLst>
          </p:nvPr>
        </p:nvGraphicFramePr>
        <p:xfrm>
          <a:off x="424260" y="2430470"/>
          <a:ext cx="138588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9" name="Equation" r:id="rId4" imgW="698400" imgH="253800" progId="Equation.DSMT4">
                  <p:embed/>
                </p:oleObj>
              </mc:Choice>
              <mc:Fallback>
                <p:oleObj name="Equation" r:id="rId4" imgW="698400" imgH="2538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260" y="2430470"/>
                        <a:ext cx="1385888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85" y="3383205"/>
            <a:ext cx="6956099" cy="967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6415440" y="2200040"/>
            <a:ext cx="0" cy="9985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957" y="4657960"/>
            <a:ext cx="3537303" cy="96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54579" y="4926795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Fermi-liquid form at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1138" y="6055258"/>
            <a:ext cx="1323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determines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287081"/>
              </p:ext>
            </p:extLst>
          </p:nvPr>
        </p:nvGraphicFramePr>
        <p:xfrm>
          <a:off x="2619375" y="4926013"/>
          <a:ext cx="14700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30" name="Equation" r:id="rId8" imgW="927000" imgH="228600" progId="Equation.DSMT4">
                  <p:embed/>
                </p:oleObj>
              </mc:Choice>
              <mc:Fallback>
                <p:oleObj name="Equation" r:id="rId8" imgW="9270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75" y="4926013"/>
                        <a:ext cx="147002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4034330" y="4197100"/>
            <a:ext cx="1267365" cy="576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108822"/>
              </p:ext>
            </p:extLst>
          </p:nvPr>
        </p:nvGraphicFramePr>
        <p:xfrm>
          <a:off x="1863725" y="5921375"/>
          <a:ext cx="46545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31" name="Equation" r:id="rId10" imgW="2336760" imgH="266400" progId="Equation.DSMT4">
                  <p:embed/>
                </p:oleObj>
              </mc:Choice>
              <mc:Fallback>
                <p:oleObj name="Equation" r:id="rId10" imgW="2336760" imgH="266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725" y="5921375"/>
                        <a:ext cx="465455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806730" y="2536355"/>
            <a:ext cx="583172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temperature  (and frequency) independent in the limit  </a:t>
            </a:r>
          </a:p>
        </p:txBody>
      </p:sp>
    </p:spTree>
    <p:extLst>
      <p:ext uri="{BB962C8B-B14F-4D97-AF65-F5344CB8AC3E}">
        <p14:creationId xmlns:p14="http://schemas.microsoft.com/office/powerpoint/2010/main" val="88343526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195" y="1467164"/>
            <a:ext cx="4291150" cy="73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3830" y="202980"/>
            <a:ext cx="1382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Protocol: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328025"/>
              </p:ext>
            </p:extLst>
          </p:nvPr>
        </p:nvGraphicFramePr>
        <p:xfrm>
          <a:off x="3752107" y="702245"/>
          <a:ext cx="2125663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08" name="Equation" r:id="rId4" imgW="1066680" imgH="228600" progId="Equation.DSMT4">
                  <p:embed/>
                </p:oleObj>
              </mc:Choice>
              <mc:Fallback>
                <p:oleObj name="Equation" r:id="rId4" imgW="106668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107" y="702245"/>
                        <a:ext cx="2125663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5425" y="775874"/>
            <a:ext cx="8837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 Fermi surface parameters                                     ; verify their T-independence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3830" y="1659189"/>
            <a:ext cx="1302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3830" y="2595627"/>
            <a:ext cx="4303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Solve for eigenvectors and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eigenfunctions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734" y="2273669"/>
            <a:ext cx="3638716" cy="92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35978" y="3709372"/>
            <a:ext cx="8387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Predicted divergence                                                       (standard weak-coupling BCS)</a:t>
            </a:r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535" y="3502629"/>
            <a:ext cx="2685182" cy="886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65608" y="4773175"/>
            <a:ext cx="5509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      compute correction  (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work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 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747775"/>
              </p:ext>
            </p:extLst>
          </p:nvPr>
        </p:nvGraphicFramePr>
        <p:xfrm>
          <a:off x="1730030" y="4811580"/>
          <a:ext cx="227013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09" name="Equation" r:id="rId8" imgW="114120" imgH="139680" progId="Equation.DSMT4">
                  <p:embed/>
                </p:oleObj>
              </mc:Choice>
              <mc:Fallback>
                <p:oleObj name="Equation" r:id="rId8" imgW="114120" imgH="1396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030" y="4811580"/>
                        <a:ext cx="227013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591051"/>
              </p:ext>
            </p:extLst>
          </p:nvPr>
        </p:nvGraphicFramePr>
        <p:xfrm>
          <a:off x="1404938" y="5157788"/>
          <a:ext cx="70866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0" name="Equation" r:id="rId10" imgW="3149280" imgH="279360" progId="Equation.DSMT4">
                  <p:embed/>
                </p:oleObj>
              </mc:Choice>
              <mc:Fallback>
                <p:oleObj name="Equation" r:id="rId10" imgW="3149280" imgH="279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5157788"/>
                        <a:ext cx="708660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970917"/>
              </p:ext>
            </p:extLst>
          </p:nvPr>
        </p:nvGraphicFramePr>
        <p:xfrm>
          <a:off x="1481138" y="5924550"/>
          <a:ext cx="2309812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1" name="Equation" r:id="rId12" imgW="1333440" imgH="482400" progId="Equation.DSMT4">
                  <p:embed/>
                </p:oleObj>
              </mc:Choice>
              <mc:Fallback>
                <p:oleObj name="Equation" r:id="rId12" imgW="133344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5924550"/>
                        <a:ext cx="2309812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922401" y="6193501"/>
            <a:ext cx="4935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   -independent, to leading order in small g </a:t>
            </a:r>
            <a:r>
              <a:rPr lang="en-US" b="1" dirty="0">
                <a:latin typeface="Calibri" panose="020F0502020204030204" pitchFamily="34" charset="0"/>
              </a:rPr>
              <a:t>      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167544"/>
              </p:ext>
            </p:extLst>
          </p:nvPr>
        </p:nvGraphicFramePr>
        <p:xfrm>
          <a:off x="4191236" y="6227996"/>
          <a:ext cx="227012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2" name="Equation" r:id="rId14" imgW="114120" imgH="139680" progId="Equation.DSMT4">
                  <p:embed/>
                </p:oleObj>
              </mc:Choice>
              <mc:Fallback>
                <p:oleObj name="Equation" r:id="rId14" imgW="114120" imgH="1396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236" y="6227996"/>
                        <a:ext cx="227012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347450" y="4619555"/>
            <a:ext cx="852591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260350" y="2660900"/>
            <a:ext cx="115215" cy="307240"/>
          </a:xfrm>
          <a:prstGeom prst="rect">
            <a:avLst/>
          </a:prstGeom>
          <a:solidFill>
            <a:srgbClr val="FFC00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49545" y="3544215"/>
            <a:ext cx="115215" cy="307240"/>
          </a:xfrm>
          <a:prstGeom prst="rect">
            <a:avLst/>
          </a:prstGeom>
          <a:solidFill>
            <a:srgbClr val="FFC00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688685" y="4005075"/>
            <a:ext cx="115215" cy="307240"/>
          </a:xfrm>
          <a:prstGeom prst="rect">
            <a:avLst/>
          </a:prstGeom>
          <a:solidFill>
            <a:srgbClr val="FFC00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3526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0" y="126170"/>
            <a:ext cx="8717934" cy="788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4648810" y="932675"/>
            <a:ext cx="4228432" cy="1174438"/>
            <a:chOff x="193830" y="1009485"/>
            <a:chExt cx="4228432" cy="1174438"/>
          </a:xfrm>
        </p:grpSpPr>
        <p:pic>
          <p:nvPicPr>
            <p:cNvPr id="266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235" y="1009485"/>
              <a:ext cx="2488916" cy="646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2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830" y="1585560"/>
              <a:ext cx="4228432" cy="598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993890"/>
              </p:ext>
            </p:extLst>
          </p:nvPr>
        </p:nvGraphicFramePr>
        <p:xfrm>
          <a:off x="4712570" y="2208462"/>
          <a:ext cx="187166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12" name="Equation" r:id="rId6" imgW="939600" imgH="203040" progId="Equation.DSMT4">
                  <p:embed/>
                </p:oleObj>
              </mc:Choice>
              <mc:Fallback>
                <p:oleObj name="Equation" r:id="rId6" imgW="939600" imgH="203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2570" y="2208462"/>
                        <a:ext cx="187166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99447" y="2222385"/>
            <a:ext cx="875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404133"/>
              </p:ext>
            </p:extLst>
          </p:nvPr>
        </p:nvGraphicFramePr>
        <p:xfrm>
          <a:off x="7429142" y="2131652"/>
          <a:ext cx="44568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13" name="Equation" r:id="rId8" imgW="203040" imgH="203040" progId="Equation.DSMT4">
                  <p:embed/>
                </p:oleObj>
              </mc:Choice>
              <mc:Fallback>
                <p:oleObj name="Equation" r:id="rId8" imgW="20304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142" y="2131652"/>
                        <a:ext cx="445688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885120" y="3416606"/>
            <a:ext cx="88331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307575" y="3416606"/>
            <a:ext cx="115215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57796" y="4338326"/>
            <a:ext cx="949044" cy="12394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357061" y="4338326"/>
            <a:ext cx="115215" cy="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23525" y="3416606"/>
            <a:ext cx="844910" cy="921720"/>
          </a:xfrm>
          <a:prstGeom prst="line">
            <a:avLst/>
          </a:prstGeom>
          <a:ln w="12700">
            <a:solidFill>
              <a:srgbClr val="3034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846715" y="3416606"/>
            <a:ext cx="883315" cy="921720"/>
          </a:xfrm>
          <a:prstGeom prst="line">
            <a:avLst/>
          </a:prstGeom>
          <a:ln w="12700">
            <a:solidFill>
              <a:srgbClr val="3034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45" y="1086295"/>
            <a:ext cx="1997060" cy="83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246085"/>
              </p:ext>
            </p:extLst>
          </p:nvPr>
        </p:nvGraphicFramePr>
        <p:xfrm>
          <a:off x="290821" y="2330457"/>
          <a:ext cx="91122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14" name="Equation" r:id="rId11" imgW="457200" imgH="177480" progId="Equation.DSMT4">
                  <p:embed/>
                </p:oleObj>
              </mc:Choice>
              <mc:Fallback>
                <p:oleObj name="Equation" r:id="rId11" imgW="457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21" y="2330457"/>
                        <a:ext cx="911225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207216" y="2306904"/>
            <a:ext cx="875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 </a:t>
            </a: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117514"/>
              </p:ext>
            </p:extLst>
          </p:nvPr>
        </p:nvGraphicFramePr>
        <p:xfrm>
          <a:off x="1922074" y="2246868"/>
          <a:ext cx="47466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15" name="Equation" r:id="rId13" imgW="215640" imgH="203040" progId="Equation.DSMT4">
                  <p:embed/>
                </p:oleObj>
              </mc:Choice>
              <mc:Fallback>
                <p:oleObj name="Equation" r:id="rId13" imgW="215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074" y="2246868"/>
                        <a:ext cx="474663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Connector 37"/>
          <p:cNvCxnSpPr/>
          <p:nvPr/>
        </p:nvCxnSpPr>
        <p:spPr>
          <a:xfrm>
            <a:off x="3151015" y="3390595"/>
            <a:ext cx="88331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573470" y="3390595"/>
            <a:ext cx="115215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123691" y="4312315"/>
            <a:ext cx="949044" cy="12394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622956" y="4312315"/>
            <a:ext cx="115215" cy="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189420" y="3390595"/>
            <a:ext cx="614480" cy="921720"/>
          </a:xfrm>
          <a:prstGeom prst="line">
            <a:avLst/>
          </a:prstGeom>
          <a:ln w="12700">
            <a:solidFill>
              <a:srgbClr val="3034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3112610" y="3390595"/>
            <a:ext cx="883315" cy="921720"/>
          </a:xfrm>
          <a:prstGeom prst="line">
            <a:avLst/>
          </a:prstGeom>
          <a:ln w="12700">
            <a:solidFill>
              <a:srgbClr val="3034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496660" y="3390595"/>
            <a:ext cx="614480" cy="921720"/>
          </a:xfrm>
          <a:prstGeom prst="line">
            <a:avLst/>
          </a:prstGeom>
          <a:ln w="12700">
            <a:solidFill>
              <a:srgbClr val="3034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725620" y="3390595"/>
            <a:ext cx="88331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148075" y="3390595"/>
            <a:ext cx="115215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698296" y="4312315"/>
            <a:ext cx="949044" cy="12394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197561" y="4312315"/>
            <a:ext cx="115215" cy="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764025" y="3390595"/>
            <a:ext cx="844910" cy="921720"/>
          </a:xfrm>
          <a:prstGeom prst="line">
            <a:avLst/>
          </a:prstGeom>
          <a:ln w="12700">
            <a:solidFill>
              <a:srgbClr val="3034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4994455" y="3429000"/>
            <a:ext cx="576076" cy="883315"/>
          </a:xfrm>
          <a:prstGeom prst="line">
            <a:avLst/>
          </a:prstGeom>
          <a:ln w="12700">
            <a:solidFill>
              <a:srgbClr val="3034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4725620" y="3429000"/>
            <a:ext cx="576076" cy="883315"/>
          </a:xfrm>
          <a:prstGeom prst="line">
            <a:avLst/>
          </a:prstGeom>
          <a:ln w="12700">
            <a:solidFill>
              <a:srgbClr val="3034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984844" y="5234035"/>
            <a:ext cx="111374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4511433" y="5234035"/>
            <a:ext cx="115215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957520" y="6155755"/>
            <a:ext cx="110266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60919" y="6155755"/>
            <a:ext cx="115215" cy="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445704" y="5272440"/>
            <a:ext cx="0" cy="883315"/>
          </a:xfrm>
          <a:prstGeom prst="line">
            <a:avLst/>
          </a:prstGeom>
          <a:ln w="12700">
            <a:solidFill>
              <a:srgbClr val="3034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4215274" y="4773175"/>
            <a:ext cx="499265" cy="268835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>
            <a:off x="4215274" y="4926795"/>
            <a:ext cx="0" cy="307240"/>
          </a:xfrm>
          <a:prstGeom prst="line">
            <a:avLst/>
          </a:prstGeom>
          <a:ln w="12700">
            <a:solidFill>
              <a:srgbClr val="3034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714539" y="4926795"/>
            <a:ext cx="0" cy="307240"/>
          </a:xfrm>
          <a:prstGeom prst="line">
            <a:avLst/>
          </a:prstGeom>
          <a:ln w="12700">
            <a:solidFill>
              <a:srgbClr val="3034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789879" y="5234035"/>
            <a:ext cx="111374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6316468" y="5234035"/>
            <a:ext cx="115215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762555" y="6155755"/>
            <a:ext cx="110266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6365954" y="6155755"/>
            <a:ext cx="115215" cy="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250739" y="5272440"/>
            <a:ext cx="0" cy="883315"/>
          </a:xfrm>
          <a:prstGeom prst="line">
            <a:avLst/>
          </a:prstGeom>
          <a:ln w="12700">
            <a:solidFill>
              <a:srgbClr val="3034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6020309" y="6347780"/>
            <a:ext cx="499265" cy="268835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/>
          <p:nvPr/>
        </p:nvCxnSpPr>
        <p:spPr>
          <a:xfrm>
            <a:off x="6020309" y="6155755"/>
            <a:ext cx="0" cy="307240"/>
          </a:xfrm>
          <a:prstGeom prst="line">
            <a:avLst/>
          </a:prstGeom>
          <a:ln w="12700">
            <a:solidFill>
              <a:srgbClr val="3034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519574" y="6155755"/>
            <a:ext cx="0" cy="307240"/>
          </a:xfrm>
          <a:prstGeom prst="line">
            <a:avLst/>
          </a:prstGeom>
          <a:ln w="12700">
            <a:solidFill>
              <a:srgbClr val="3034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7644400" y="3352190"/>
            <a:ext cx="88331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8066855" y="3352190"/>
            <a:ext cx="115215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7655481" y="4338326"/>
            <a:ext cx="949044" cy="12394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8154746" y="4350720"/>
            <a:ext cx="115215" cy="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7951640" y="3352190"/>
            <a:ext cx="0" cy="307240"/>
          </a:xfrm>
          <a:prstGeom prst="line">
            <a:avLst/>
          </a:prstGeom>
          <a:ln w="12700">
            <a:solidFill>
              <a:srgbClr val="3034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8450905" y="3697835"/>
            <a:ext cx="0" cy="307240"/>
          </a:xfrm>
          <a:prstGeom prst="line">
            <a:avLst/>
          </a:prstGeom>
          <a:ln w="12700">
            <a:solidFill>
              <a:srgbClr val="3034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951640" y="4043480"/>
            <a:ext cx="0" cy="307240"/>
          </a:xfrm>
          <a:prstGeom prst="line">
            <a:avLst/>
          </a:prstGeom>
          <a:ln w="12700">
            <a:solidFill>
              <a:srgbClr val="3034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>
          <a:xfrm>
            <a:off x="7951640" y="3505810"/>
            <a:ext cx="499265" cy="268835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7951640" y="3889860"/>
            <a:ext cx="499265" cy="268835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6185010" y="3390595"/>
            <a:ext cx="88331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6673194" y="3390595"/>
            <a:ext cx="115215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6157686" y="4312315"/>
            <a:ext cx="949044" cy="12394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6722680" y="4312315"/>
            <a:ext cx="115215" cy="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223415" y="3390595"/>
            <a:ext cx="844910" cy="921720"/>
          </a:xfrm>
          <a:prstGeom prst="line">
            <a:avLst/>
          </a:prstGeom>
          <a:ln w="12700">
            <a:solidFill>
              <a:srgbClr val="3034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6146605" y="3390595"/>
            <a:ext cx="883315" cy="921720"/>
          </a:xfrm>
          <a:prstGeom prst="line">
            <a:avLst/>
          </a:prstGeom>
          <a:ln w="12700">
            <a:solidFill>
              <a:srgbClr val="3034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07465" y="3402989"/>
            <a:ext cx="38405" cy="921720"/>
          </a:xfrm>
          <a:prstGeom prst="line">
            <a:avLst/>
          </a:prstGeom>
          <a:ln w="12700">
            <a:solidFill>
              <a:srgbClr val="3034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32235" y="971080"/>
            <a:ext cx="2189085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Hlubina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PRB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59, 9600 (1999)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43526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b="1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</TotalTime>
  <Words>319</Words>
  <Application>Microsoft Office PowerPoint</Application>
  <PresentationFormat>On-screen Show (4:3)</PresentationFormat>
  <Paragraphs>81</Paragraphs>
  <Slides>19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宋体</vt:lpstr>
      <vt:lpstr>Arial</vt:lpstr>
      <vt:lpstr>Calibri</vt:lpstr>
      <vt:lpstr>Times New Roman</vt:lpstr>
      <vt:lpstr>Wingdings</vt:lpstr>
      <vt:lpstr>Office Theme</vt:lpstr>
      <vt:lpstr>Equation</vt:lpstr>
      <vt:lpstr>MathType 6.0 Equation</vt:lpstr>
      <vt:lpstr>BCS superfluidity in the 2D  Fermi-Hubbard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Conclusions/perspectives</vt:lpstr>
      <vt:lpstr> High-order (at least order-6) calculations based on fully-dressed propagators should become a norm!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Kolya</dc:creator>
  <cp:lastModifiedBy>Kolya</cp:lastModifiedBy>
  <cp:revision>194</cp:revision>
  <cp:lastPrinted>2014-04-15T14:41:53Z</cp:lastPrinted>
  <dcterms:created xsi:type="dcterms:W3CDTF">2013-09-13T18:32:49Z</dcterms:created>
  <dcterms:modified xsi:type="dcterms:W3CDTF">2016-07-14T06:41:43Z</dcterms:modified>
</cp:coreProperties>
</file>