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522" r:id="rId2"/>
    <p:sldId id="567" r:id="rId3"/>
    <p:sldId id="427" r:id="rId4"/>
    <p:sldId id="531" r:id="rId5"/>
    <p:sldId id="343" r:id="rId6"/>
    <p:sldId id="431" r:id="rId7"/>
    <p:sldId id="432" r:id="rId8"/>
    <p:sldId id="433" r:id="rId9"/>
    <p:sldId id="416" r:id="rId10"/>
    <p:sldId id="548" r:id="rId11"/>
    <p:sldId id="544" r:id="rId12"/>
    <p:sldId id="545" r:id="rId13"/>
    <p:sldId id="549" r:id="rId14"/>
    <p:sldId id="550" r:id="rId15"/>
    <p:sldId id="551" r:id="rId16"/>
    <p:sldId id="552" r:id="rId17"/>
    <p:sldId id="553" r:id="rId18"/>
    <p:sldId id="554" r:id="rId19"/>
    <p:sldId id="555" r:id="rId20"/>
    <p:sldId id="556" r:id="rId21"/>
    <p:sldId id="557" r:id="rId22"/>
    <p:sldId id="558" r:id="rId23"/>
    <p:sldId id="559" r:id="rId24"/>
    <p:sldId id="561" r:id="rId25"/>
    <p:sldId id="562" r:id="rId26"/>
    <p:sldId id="563" r:id="rId27"/>
    <p:sldId id="564" r:id="rId28"/>
    <p:sldId id="565" r:id="rId29"/>
    <p:sldId id="566" r:id="rId30"/>
    <p:sldId id="538" r:id="rId31"/>
    <p:sldId id="542" r:id="rId32"/>
    <p:sldId id="492" r:id="rId33"/>
    <p:sldId id="568" r:id="rId34"/>
    <p:sldId id="569" r:id="rId35"/>
    <p:sldId id="570" r:id="rId36"/>
    <p:sldId id="490" r:id="rId37"/>
    <p:sldId id="571" r:id="rId38"/>
    <p:sldId id="57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364B4E8-BCBA-45B2-927E-DE91F69B6C9A}">
          <p14:sldIdLst>
            <p14:sldId id="522"/>
            <p14:sldId id="567"/>
            <p14:sldId id="427"/>
            <p14:sldId id="531"/>
            <p14:sldId id="343"/>
            <p14:sldId id="431"/>
            <p14:sldId id="432"/>
            <p14:sldId id="433"/>
            <p14:sldId id="416"/>
            <p14:sldId id="548"/>
            <p14:sldId id="544"/>
            <p14:sldId id="545"/>
          </p14:sldIdLst>
        </p14:section>
        <p14:section name="Tunable Interactions" id="{D244317A-5D59-4133-9479-0BC21DD8665F}">
          <p14:sldIdLst>
            <p14:sldId id="549"/>
            <p14:sldId id="550"/>
            <p14:sldId id="551"/>
            <p14:sldId id="552"/>
            <p14:sldId id="553"/>
            <p14:sldId id="554"/>
            <p14:sldId id="555"/>
            <p14:sldId id="556"/>
            <p14:sldId id="557"/>
            <p14:sldId id="558"/>
            <p14:sldId id="559"/>
            <p14:sldId id="561"/>
            <p14:sldId id="562"/>
            <p14:sldId id="563"/>
            <p14:sldId id="564"/>
            <p14:sldId id="565"/>
            <p14:sldId id="566"/>
          </p14:sldIdLst>
        </p14:section>
        <p14:section name="Electron Waveguides" id="{9FC2D0A0-AD7D-4A01-AA4F-DDDC3D4C66D7}">
          <p14:sldIdLst>
            <p14:sldId id="538"/>
            <p14:sldId id="542"/>
            <p14:sldId id="492"/>
            <p14:sldId id="568"/>
            <p14:sldId id="569"/>
            <p14:sldId id="570"/>
            <p14:sldId id="490"/>
            <p14:sldId id="571"/>
          </p14:sldIdLst>
        </p14:section>
        <p14:section name="Untitled Section" id="{B6F5F9D1-1E5B-410A-9A15-C0B94660F7F2}">
          <p14:sldIdLst>
            <p14:sldId id="57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emy Levy" initials="JL" lastIdx="1" clrIdx="0">
    <p:extLst>
      <p:ext uri="{19B8F6BF-5375-455C-9EA6-DF929625EA0E}">
        <p15:presenceInfo xmlns:p15="http://schemas.microsoft.com/office/powerpoint/2012/main" userId="169131c53d25ec6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E7E6E6"/>
    <a:srgbClr val="5B9BD5"/>
    <a:srgbClr val="C55A11"/>
    <a:srgbClr val="7F7F7F"/>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35" autoAdjust="0"/>
    <p:restoredTop sz="86478" autoAdjust="0"/>
  </p:normalViewPr>
  <p:slideViewPr>
    <p:cSldViewPr snapToGrid="0">
      <p:cViewPr varScale="1">
        <p:scale>
          <a:sx n="80" d="100"/>
          <a:sy n="80" d="100"/>
        </p:scale>
        <p:origin x="1476" y="96"/>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664F00-303E-4AEB-8AA2-B5A7E75B8C96}" type="datetimeFigureOut">
              <a:rPr lang="en-US" smtClean="0"/>
              <a:t>7/26/2016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64813-9FEF-42AD-91CA-CDF786D6A626}" type="slidenum">
              <a:rPr lang="en-US" smtClean="0"/>
              <a:t>‹#›</a:t>
            </a:fld>
            <a:endParaRPr lang="en-US"/>
          </a:p>
        </p:txBody>
      </p:sp>
    </p:spTree>
    <p:extLst>
      <p:ext uri="{BB962C8B-B14F-4D97-AF65-F5344CB8AC3E}">
        <p14:creationId xmlns:p14="http://schemas.microsoft.com/office/powerpoint/2010/main" val="1758406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qm2016.co.uk/#!artacho/bbt2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Electron Pairing and Superconductivity SrTiO</a:t>
            </a:r>
            <a:r>
              <a:rPr lang="en-US" sz="1200" b="1" kern="1200" baseline="-25000" dirty="0" smtClean="0">
                <a:solidFill>
                  <a:schemeClr val="tx1"/>
                </a:solidFill>
                <a:effectLst/>
                <a:latin typeface="+mn-lt"/>
                <a:ea typeface="+mn-ea"/>
                <a:cs typeface="+mn-cs"/>
              </a:rPr>
              <a:t>3</a:t>
            </a:r>
            <a:r>
              <a:rPr lang="en-US" sz="1200" b="1" kern="1200" dirty="0" smtClean="0">
                <a:solidFill>
                  <a:schemeClr val="tx1"/>
                </a:solidFill>
                <a:effectLst/>
                <a:latin typeface="+mn-lt"/>
                <a:ea typeface="+mn-ea"/>
                <a:cs typeface="+mn-cs"/>
              </a:rPr>
              <a:t>-based Nanostructures and Waveguides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study of strongly correlated electronic systems and the development of quantum transport in </a:t>
            </a:r>
            <a:r>
              <a:rPr lang="en-US" sz="1200" kern="1200" dirty="0" err="1" smtClean="0">
                <a:solidFill>
                  <a:schemeClr val="tx1"/>
                </a:solidFill>
                <a:effectLst/>
                <a:latin typeface="+mn-lt"/>
                <a:ea typeface="+mn-ea"/>
                <a:cs typeface="+mn-cs"/>
              </a:rPr>
              <a:t>nanoelectronic</a:t>
            </a:r>
            <a:r>
              <a:rPr lang="en-US" sz="1200" kern="1200" dirty="0" smtClean="0">
                <a:solidFill>
                  <a:schemeClr val="tx1"/>
                </a:solidFill>
                <a:effectLst/>
                <a:latin typeface="+mn-lt"/>
                <a:ea typeface="+mn-ea"/>
                <a:cs typeface="+mn-cs"/>
              </a:rPr>
              <a:t> devices have followed distinct, mostly non-overlapping paths.  Electronic correlations of complex materials lead to emergent properties such as superconductivity, magnetism, and Mott insulator phases.  Nanoelectronics generally starts with far simpler materials (e.g., carbon-based or semiconductors) and derives functionality from doping and spatial confinement to two or fewer spatial dimensions.  In the last decade, these two fields have begun to overlap.  The development of new growth techniques for complex oxides have enabled new families of heterostructures which can be electrostatically gated between insulating, ferromagnetic, conducting and superconducting phases.   We use a scanning probe to “write” and “erase” conducting nanostructures at the buried LaAlO</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/SrTiO</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interface with a precision of two nanometers.  Using this technique, we investigate the phenomenon of electron pairing in SrTiO</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Low-temperature measurements of sketched single-electron transistors reveal clear signatures of electron pairing, far outside the regime of temperatures and magnetic fields that permit them to become phase coherent and superconducting.  Electron pairing without superconductivity is also observed in open ballistic quantum wires that exhibit quantized conductance.  An understanding of electron pairing in SrTiO</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-based nanostructures creates new constraints for theory, and raises the prospect that an unconventional “high-temperature” (relative to carrier density) superconductor may be deeply understood.</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FD64813-9FEF-42AD-91CA-CDF786D6A626}" type="slidenum">
              <a:rPr lang="en-US" smtClean="0"/>
              <a:t>1</a:t>
            </a:fld>
            <a:endParaRPr lang="en-US"/>
          </a:p>
        </p:txBody>
      </p:sp>
    </p:spTree>
    <p:extLst>
      <p:ext uri="{BB962C8B-B14F-4D97-AF65-F5344CB8AC3E}">
        <p14:creationId xmlns:p14="http://schemas.microsoft.com/office/powerpoint/2010/main" val="411364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0A1D137-9592-4884-8CAE-01BE5D5A987C}" type="slidenum">
              <a:rPr lang="en-US" smtClean="0"/>
              <a:pPr>
                <a:defRPr/>
              </a:pPr>
              <a:t>12</a:t>
            </a:fld>
            <a:endParaRPr lang="en-US"/>
          </a:p>
        </p:txBody>
      </p:sp>
    </p:spTree>
    <p:extLst>
      <p:ext uri="{BB962C8B-B14F-4D97-AF65-F5344CB8AC3E}">
        <p14:creationId xmlns:p14="http://schemas.microsoft.com/office/powerpoint/2010/main" val="3310210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D64813-9FEF-42AD-91CA-CDF786D6A626}" type="slidenum">
              <a:rPr lang="en-US" smtClean="0"/>
              <a:t>13</a:t>
            </a:fld>
            <a:endParaRPr lang="en-US"/>
          </a:p>
        </p:txBody>
      </p:sp>
    </p:spTree>
    <p:extLst>
      <p:ext uri="{BB962C8B-B14F-4D97-AF65-F5344CB8AC3E}">
        <p14:creationId xmlns:p14="http://schemas.microsoft.com/office/powerpoint/2010/main" val="54181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 M. Eagles</a:t>
            </a:r>
            <a:endParaRPr lang="en-US" dirty="0"/>
          </a:p>
        </p:txBody>
      </p:sp>
      <p:sp>
        <p:nvSpPr>
          <p:cNvPr id="4" name="Slide Number Placeholder 3"/>
          <p:cNvSpPr>
            <a:spLocks noGrp="1"/>
          </p:cNvSpPr>
          <p:nvPr>
            <p:ph type="sldNum" sz="quarter" idx="10"/>
          </p:nvPr>
        </p:nvSpPr>
        <p:spPr/>
        <p:txBody>
          <a:bodyPr/>
          <a:lstStyle/>
          <a:p>
            <a:fld id="{8FD64813-9FEF-42AD-91CA-CDF786D6A626}" type="slidenum">
              <a:rPr lang="en-US" smtClean="0"/>
              <a:t>17</a:t>
            </a:fld>
            <a:endParaRPr lang="en-US"/>
          </a:p>
        </p:txBody>
      </p:sp>
    </p:spTree>
    <p:extLst>
      <p:ext uri="{BB962C8B-B14F-4D97-AF65-F5344CB8AC3E}">
        <p14:creationId xmlns:p14="http://schemas.microsoft.com/office/powerpoint/2010/main" val="325912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F48A94-107E-4278-AEBC-7C395786E7A5}" type="slidenum">
              <a:rPr lang="en-US" smtClean="0"/>
              <a:t>21</a:t>
            </a:fld>
            <a:endParaRPr lang="en-US"/>
          </a:p>
        </p:txBody>
      </p:sp>
    </p:spTree>
    <p:extLst>
      <p:ext uri="{BB962C8B-B14F-4D97-AF65-F5344CB8AC3E}">
        <p14:creationId xmlns:p14="http://schemas.microsoft.com/office/powerpoint/2010/main" val="2480627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F48A94-107E-4278-AEBC-7C395786E7A5}" type="slidenum">
              <a:rPr lang="en-US" smtClean="0"/>
              <a:t>22</a:t>
            </a:fld>
            <a:endParaRPr lang="en-US"/>
          </a:p>
        </p:txBody>
      </p:sp>
    </p:spTree>
    <p:extLst>
      <p:ext uri="{BB962C8B-B14F-4D97-AF65-F5344CB8AC3E}">
        <p14:creationId xmlns:p14="http://schemas.microsoft.com/office/powerpoint/2010/main" val="568187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transport,</a:t>
            </a:r>
            <a:r>
              <a:rPr lang="en-US" baseline="0" dirty="0" smtClean="0"/>
              <a:t> we see diamonds-shaped regions of no conductance, but in a field, instead of just changing size, we see a doubling of the diamonds. If we look at the positions of the conductance peaks as a function of the magnetic field, we see that at low fields, the peak spacing is insensitive to field, then at some finite critical field, the peaks begin to split. </a:t>
            </a:r>
            <a:endParaRPr lang="en-US" dirty="0"/>
          </a:p>
        </p:txBody>
      </p:sp>
      <p:sp>
        <p:nvSpPr>
          <p:cNvPr id="4" name="Slide Number Placeholder 3"/>
          <p:cNvSpPr>
            <a:spLocks noGrp="1"/>
          </p:cNvSpPr>
          <p:nvPr>
            <p:ph type="sldNum" sz="quarter" idx="10"/>
          </p:nvPr>
        </p:nvSpPr>
        <p:spPr/>
        <p:txBody>
          <a:bodyPr/>
          <a:lstStyle/>
          <a:p>
            <a:fld id="{C1F48A94-107E-4278-AEBC-7C395786E7A5}" type="slidenum">
              <a:rPr lang="en-US" smtClean="0"/>
              <a:t>23</a:t>
            </a:fld>
            <a:endParaRPr lang="en-US"/>
          </a:p>
        </p:txBody>
      </p:sp>
    </p:spTree>
    <p:extLst>
      <p:ext uri="{BB962C8B-B14F-4D97-AF65-F5344CB8AC3E}">
        <p14:creationId xmlns:p14="http://schemas.microsoft.com/office/powerpoint/2010/main" val="1401193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briefly</a:t>
            </a:r>
            <a:r>
              <a:rPr lang="en-US" baseline="0" dirty="0" smtClean="0"/>
              <a:t> take a closer look at what these </a:t>
            </a:r>
            <a:r>
              <a:rPr lang="en-US" baseline="0" dirty="0" err="1" smtClean="0"/>
              <a:t>splittings</a:t>
            </a:r>
            <a:r>
              <a:rPr lang="en-US" baseline="0" dirty="0" smtClean="0"/>
              <a:t> mean for transport. At zero field here we see three diamonds and two peaks. The two peaks begin to broaden at 2T, and by 3T we see that each peak has begun to split, with small islands emerging between them. By 4T these islands have grown into new diamonds.</a:t>
            </a:r>
            <a:endParaRPr lang="en-US" dirty="0"/>
          </a:p>
        </p:txBody>
      </p:sp>
      <p:sp>
        <p:nvSpPr>
          <p:cNvPr id="4" name="Slide Number Placeholder 3"/>
          <p:cNvSpPr>
            <a:spLocks noGrp="1"/>
          </p:cNvSpPr>
          <p:nvPr>
            <p:ph type="sldNum" sz="quarter" idx="10"/>
          </p:nvPr>
        </p:nvSpPr>
        <p:spPr/>
        <p:txBody>
          <a:bodyPr/>
          <a:lstStyle/>
          <a:p>
            <a:fld id="{C1F48A94-107E-4278-AEBC-7C395786E7A5}" type="slidenum">
              <a:rPr lang="en-US" smtClean="0"/>
              <a:t>24</a:t>
            </a:fld>
            <a:endParaRPr lang="en-US"/>
          </a:p>
        </p:txBody>
      </p:sp>
    </p:spTree>
    <p:extLst>
      <p:ext uri="{BB962C8B-B14F-4D97-AF65-F5344CB8AC3E}">
        <p14:creationId xmlns:p14="http://schemas.microsoft.com/office/powerpoint/2010/main" val="3106506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briefly</a:t>
            </a:r>
            <a:r>
              <a:rPr lang="en-US" baseline="0" dirty="0" smtClean="0"/>
              <a:t> take a closer look at what these </a:t>
            </a:r>
            <a:r>
              <a:rPr lang="en-US" baseline="0" dirty="0" err="1" smtClean="0"/>
              <a:t>splittings</a:t>
            </a:r>
            <a:r>
              <a:rPr lang="en-US" baseline="0" dirty="0" smtClean="0"/>
              <a:t> mean for transport. At zero field here we see three diamonds and two peaks. The two peaks begin to broaden at 2T, and by 3T we see that each peak has begun to split, with small islands emerging between them. By 4T these islands have grown into new diamonds.</a:t>
            </a:r>
            <a:endParaRPr lang="en-US" dirty="0"/>
          </a:p>
        </p:txBody>
      </p:sp>
      <p:sp>
        <p:nvSpPr>
          <p:cNvPr id="4" name="Slide Number Placeholder 3"/>
          <p:cNvSpPr>
            <a:spLocks noGrp="1"/>
          </p:cNvSpPr>
          <p:nvPr>
            <p:ph type="sldNum" sz="quarter" idx="10"/>
          </p:nvPr>
        </p:nvSpPr>
        <p:spPr/>
        <p:txBody>
          <a:bodyPr/>
          <a:lstStyle/>
          <a:p>
            <a:fld id="{C1F48A94-107E-4278-AEBC-7C395786E7A5}" type="slidenum">
              <a:rPr lang="en-US" smtClean="0"/>
              <a:t>25</a:t>
            </a:fld>
            <a:endParaRPr lang="en-US"/>
          </a:p>
        </p:txBody>
      </p:sp>
    </p:spTree>
    <p:extLst>
      <p:ext uri="{BB962C8B-B14F-4D97-AF65-F5344CB8AC3E}">
        <p14:creationId xmlns:p14="http://schemas.microsoft.com/office/powerpoint/2010/main" val="924799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D64813-9FEF-42AD-91CA-CDF786D6A626}" type="slidenum">
              <a:rPr lang="en-US" smtClean="0"/>
              <a:t>26</a:t>
            </a:fld>
            <a:endParaRPr lang="en-US"/>
          </a:p>
        </p:txBody>
      </p:sp>
    </p:spTree>
    <p:extLst>
      <p:ext uri="{BB962C8B-B14F-4D97-AF65-F5344CB8AC3E}">
        <p14:creationId xmlns:p14="http://schemas.microsoft.com/office/powerpoint/2010/main" val="3312502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D64813-9FEF-42AD-91CA-CDF786D6A626}" type="slidenum">
              <a:rPr lang="en-US" smtClean="0"/>
              <a:t>38</a:t>
            </a:fld>
            <a:endParaRPr lang="en-US"/>
          </a:p>
        </p:txBody>
      </p:sp>
    </p:spTree>
    <p:extLst>
      <p:ext uri="{BB962C8B-B14F-4D97-AF65-F5344CB8AC3E}">
        <p14:creationId xmlns:p14="http://schemas.microsoft.com/office/powerpoint/2010/main" val="2003183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D64813-9FEF-42AD-91CA-CDF786D6A626}" type="slidenum">
              <a:rPr lang="en-US" smtClean="0"/>
              <a:t>2</a:t>
            </a:fld>
            <a:endParaRPr lang="en-US"/>
          </a:p>
        </p:txBody>
      </p:sp>
    </p:spTree>
    <p:extLst>
      <p:ext uri="{BB962C8B-B14F-4D97-AF65-F5344CB8AC3E}">
        <p14:creationId xmlns:p14="http://schemas.microsoft.com/office/powerpoint/2010/main" val="3343427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0A1D137-9592-4884-8CAE-01BE5D5A987C}" type="slidenum">
              <a:rPr lang="en-US" smtClean="0"/>
              <a:pPr>
                <a:defRPr/>
              </a:pPr>
              <a:t>4</a:t>
            </a:fld>
            <a:endParaRPr lang="en-US"/>
          </a:p>
        </p:txBody>
      </p:sp>
    </p:spTree>
    <p:extLst>
      <p:ext uri="{BB962C8B-B14F-4D97-AF65-F5344CB8AC3E}">
        <p14:creationId xmlns:p14="http://schemas.microsoft.com/office/powerpoint/2010/main" val="1496514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fontAlgn="base"/>
            <a:r>
              <a:rPr lang="en-US" dirty="0" smtClean="0">
                <a:hlinkClick r:id="rId3"/>
              </a:rPr>
              <a:t>Emilio </a:t>
            </a:r>
            <a:r>
              <a:rPr lang="en-US" dirty="0" err="1" smtClean="0">
                <a:hlinkClick r:id="rId3"/>
              </a:rPr>
              <a:t>Artacho</a:t>
            </a:r>
            <a:r>
              <a:rPr lang="en-US" dirty="0" smtClean="0"/>
              <a:t> gave a nice introduction on Wednesday.</a:t>
            </a:r>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F7555CB5-CE79-478B-B667-6BD9669743D5}" type="slidenum">
              <a:rPr lang="en-US" smtClean="0"/>
              <a:pPr>
                <a:defRPr/>
              </a:pPr>
              <a:t>5</a:t>
            </a:fld>
            <a:endParaRPr lang="en-US"/>
          </a:p>
        </p:txBody>
      </p:sp>
    </p:spTree>
    <p:extLst>
      <p:ext uri="{BB962C8B-B14F-4D97-AF65-F5344CB8AC3E}">
        <p14:creationId xmlns:p14="http://schemas.microsoft.com/office/powerpoint/2010/main" val="565929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0A1D137-9592-4884-8CAE-01BE5D5A987C}" type="slidenum">
              <a:rPr lang="en-US" smtClean="0"/>
              <a:pPr>
                <a:defRPr/>
              </a:pPr>
              <a:t>6</a:t>
            </a:fld>
            <a:endParaRPr lang="en-US"/>
          </a:p>
        </p:txBody>
      </p:sp>
    </p:spTree>
    <p:extLst>
      <p:ext uri="{BB962C8B-B14F-4D97-AF65-F5344CB8AC3E}">
        <p14:creationId xmlns:p14="http://schemas.microsoft.com/office/powerpoint/2010/main" val="2002984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0A1D137-9592-4884-8CAE-01BE5D5A987C}" type="slidenum">
              <a:rPr lang="en-US" smtClean="0"/>
              <a:pPr>
                <a:defRPr/>
              </a:pPr>
              <a:t>7</a:t>
            </a:fld>
            <a:endParaRPr lang="en-US"/>
          </a:p>
        </p:txBody>
      </p:sp>
    </p:spTree>
    <p:extLst>
      <p:ext uri="{BB962C8B-B14F-4D97-AF65-F5344CB8AC3E}">
        <p14:creationId xmlns:p14="http://schemas.microsoft.com/office/powerpoint/2010/main" val="980193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0A1D137-9592-4884-8CAE-01BE5D5A987C}" type="slidenum">
              <a:rPr lang="en-US" smtClean="0"/>
              <a:pPr>
                <a:defRPr/>
              </a:pPr>
              <a:t>8</a:t>
            </a:fld>
            <a:endParaRPr lang="en-US"/>
          </a:p>
        </p:txBody>
      </p:sp>
    </p:spTree>
    <p:extLst>
      <p:ext uri="{BB962C8B-B14F-4D97-AF65-F5344CB8AC3E}">
        <p14:creationId xmlns:p14="http://schemas.microsoft.com/office/powerpoint/2010/main" val="1898332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0A1D137-9592-4884-8CAE-01BE5D5A987C}" type="slidenum">
              <a:rPr lang="en-US" smtClean="0"/>
              <a:pPr>
                <a:defRPr/>
              </a:pPr>
              <a:t>9</a:t>
            </a:fld>
            <a:endParaRPr lang="en-US"/>
          </a:p>
        </p:txBody>
      </p:sp>
    </p:spTree>
    <p:extLst>
      <p:ext uri="{BB962C8B-B14F-4D97-AF65-F5344CB8AC3E}">
        <p14:creationId xmlns:p14="http://schemas.microsoft.com/office/powerpoint/2010/main" val="2574838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0A1D137-9592-4884-8CAE-01BE5D5A987C}" type="slidenum">
              <a:rPr lang="en-US" smtClean="0"/>
              <a:pPr>
                <a:defRPr/>
              </a:pPr>
              <a:t>11</a:t>
            </a:fld>
            <a:endParaRPr lang="en-US"/>
          </a:p>
        </p:txBody>
      </p:sp>
    </p:spTree>
    <p:extLst>
      <p:ext uri="{BB962C8B-B14F-4D97-AF65-F5344CB8AC3E}">
        <p14:creationId xmlns:p14="http://schemas.microsoft.com/office/powerpoint/2010/main" val="1672456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F873EB-708A-45DD-B954-9369F51E3901}" type="datetimeFigureOut">
              <a:rPr lang="en-US" smtClean="0"/>
              <a:t>7/26/2016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DCC20-1EED-42B7-B510-1928B247E3A1}" type="slidenum">
              <a:rPr lang="en-US" smtClean="0"/>
              <a:t>‹#›</a:t>
            </a:fld>
            <a:endParaRPr lang="en-US"/>
          </a:p>
        </p:txBody>
      </p:sp>
    </p:spTree>
    <p:extLst>
      <p:ext uri="{BB962C8B-B14F-4D97-AF65-F5344CB8AC3E}">
        <p14:creationId xmlns:p14="http://schemas.microsoft.com/office/powerpoint/2010/main" val="38966762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F873EB-708A-45DD-B954-9369F51E3901}" type="datetimeFigureOut">
              <a:rPr lang="en-US" smtClean="0"/>
              <a:t>7/26/2016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DCC20-1EED-42B7-B510-1928B247E3A1}" type="slidenum">
              <a:rPr lang="en-US" smtClean="0"/>
              <a:t>‹#›</a:t>
            </a:fld>
            <a:endParaRPr lang="en-US"/>
          </a:p>
        </p:txBody>
      </p:sp>
    </p:spTree>
    <p:extLst>
      <p:ext uri="{BB962C8B-B14F-4D97-AF65-F5344CB8AC3E}">
        <p14:creationId xmlns:p14="http://schemas.microsoft.com/office/powerpoint/2010/main" val="21706326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F873EB-708A-45DD-B954-9369F51E3901}" type="datetimeFigureOut">
              <a:rPr lang="en-US" smtClean="0"/>
              <a:t>7/26/2016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DCC20-1EED-42B7-B510-1928B247E3A1}" type="slidenum">
              <a:rPr lang="en-US" smtClean="0"/>
              <a:t>‹#›</a:t>
            </a:fld>
            <a:endParaRPr lang="en-US"/>
          </a:p>
        </p:txBody>
      </p:sp>
    </p:spTree>
    <p:extLst>
      <p:ext uri="{BB962C8B-B14F-4D97-AF65-F5344CB8AC3E}">
        <p14:creationId xmlns:p14="http://schemas.microsoft.com/office/powerpoint/2010/main" val="11150044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000"/>
          </a:xfrm>
          <a:noFill/>
        </p:spPr>
        <p:txBody>
          <a:bodyPr/>
          <a:lstStyle>
            <a:lvl1pPr>
              <a:defRPr sz="5400">
                <a:solidFill>
                  <a:schemeClr val="tx1"/>
                </a:solidFill>
              </a:defRPr>
            </a:lvl1pPr>
          </a:lstStyle>
          <a:p>
            <a:r>
              <a:rPr lang="en-US" smtClean="0"/>
              <a:t>Click to edit Master title style</a:t>
            </a:r>
            <a:endParaRPr lang="en-US"/>
          </a:p>
        </p:txBody>
      </p:sp>
      <p:sp>
        <p:nvSpPr>
          <p:cNvPr id="3" name="Slide Number Placeholder 2"/>
          <p:cNvSpPr>
            <a:spLocks noGrp="1"/>
          </p:cNvSpPr>
          <p:nvPr>
            <p:ph type="sldNum" sz="quarter" idx="10"/>
          </p:nvPr>
        </p:nvSpPr>
        <p:spPr>
          <a:xfrm>
            <a:off x="101600" y="7217160"/>
            <a:ext cx="812800" cy="304800"/>
          </a:xfrm>
          <a:prstGeom prst="rect">
            <a:avLst/>
          </a:prstGeom>
        </p:spPr>
        <p:txBody>
          <a:bodyPr/>
          <a:lstStyle/>
          <a:p>
            <a:fld id="{FAB7F0A5-B2A7-47D4-94BF-0C894798F99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04933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4876800" cy="2209800"/>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1219200" y="3581400"/>
            <a:ext cx="10363200" cy="27741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783AD40-4F62-46A5-AD67-734471BB2365}" type="datetimeFigureOut">
              <a:rPr lang="en-US" smtClean="0"/>
              <a:pPr/>
              <a:t>7/26/2016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C1AAA-90B6-4E0E-A3B2-8547B0D9D36D}" type="slidenum">
              <a:rPr lang="en-US" smtClean="0"/>
              <a:pPr/>
              <a:t>‹#›</a:t>
            </a:fld>
            <a:endParaRPr lang="en-US"/>
          </a:p>
        </p:txBody>
      </p:sp>
      <p:sp>
        <p:nvSpPr>
          <p:cNvPr id="8" name="Media Placeholder 7"/>
          <p:cNvSpPr>
            <a:spLocks noGrp="1"/>
          </p:cNvSpPr>
          <p:nvPr>
            <p:ph type="media" sz="quarter" idx="13"/>
          </p:nvPr>
        </p:nvSpPr>
        <p:spPr>
          <a:xfrm>
            <a:off x="6502400" y="304800"/>
            <a:ext cx="5384800" cy="2743200"/>
          </a:xfrm>
        </p:spPr>
        <p:txBody>
          <a:bodyPr/>
          <a:lstStyle/>
          <a:p>
            <a:endParaRPr lang="en-US"/>
          </a:p>
        </p:txBody>
      </p:sp>
      <p:sp>
        <p:nvSpPr>
          <p:cNvPr id="9" name="Action Button: Home 8">
            <a:hlinkClick r:id="" action="ppaction://hlinkshowjump?jump=firstslide" highlightClick="1"/>
            <a:hlinkHover r:id="" action="ppaction://hlinkshowjump?jump=firstslide"/>
          </p:cNvPr>
          <p:cNvSpPr/>
          <p:nvPr userDrawn="1"/>
        </p:nvSpPr>
        <p:spPr>
          <a:xfrm>
            <a:off x="0" y="1"/>
            <a:ext cx="404773" cy="22768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355449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F873EB-708A-45DD-B954-9369F51E3901}" type="datetimeFigureOut">
              <a:rPr lang="en-US" smtClean="0"/>
              <a:t>7/26/2016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DCC20-1EED-42B7-B510-1928B247E3A1}" type="slidenum">
              <a:rPr lang="en-US" smtClean="0"/>
              <a:t>‹#›</a:t>
            </a:fld>
            <a:endParaRPr lang="en-US"/>
          </a:p>
        </p:txBody>
      </p:sp>
    </p:spTree>
    <p:extLst>
      <p:ext uri="{BB962C8B-B14F-4D97-AF65-F5344CB8AC3E}">
        <p14:creationId xmlns:p14="http://schemas.microsoft.com/office/powerpoint/2010/main" val="2205292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F873EB-708A-45DD-B954-9369F51E3901}" type="datetimeFigureOut">
              <a:rPr lang="en-US" smtClean="0"/>
              <a:t>7/26/2016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DCC20-1EED-42B7-B510-1928B247E3A1}" type="slidenum">
              <a:rPr lang="en-US" smtClean="0"/>
              <a:t>‹#›</a:t>
            </a:fld>
            <a:endParaRPr lang="en-US"/>
          </a:p>
        </p:txBody>
      </p:sp>
    </p:spTree>
    <p:extLst>
      <p:ext uri="{BB962C8B-B14F-4D97-AF65-F5344CB8AC3E}">
        <p14:creationId xmlns:p14="http://schemas.microsoft.com/office/powerpoint/2010/main" val="30464823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F873EB-708A-45DD-B954-9369F51E3901}" type="datetimeFigureOut">
              <a:rPr lang="en-US" smtClean="0"/>
              <a:t>7/26/2016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DCC20-1EED-42B7-B510-1928B247E3A1}" type="slidenum">
              <a:rPr lang="en-US" smtClean="0"/>
              <a:t>‹#›</a:t>
            </a:fld>
            <a:endParaRPr lang="en-US"/>
          </a:p>
        </p:txBody>
      </p:sp>
    </p:spTree>
    <p:extLst>
      <p:ext uri="{BB962C8B-B14F-4D97-AF65-F5344CB8AC3E}">
        <p14:creationId xmlns:p14="http://schemas.microsoft.com/office/powerpoint/2010/main" val="17474664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F873EB-708A-45DD-B954-9369F51E3901}" type="datetimeFigureOut">
              <a:rPr lang="en-US" smtClean="0"/>
              <a:t>7/26/2016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3DCC20-1EED-42B7-B510-1928B247E3A1}" type="slidenum">
              <a:rPr lang="en-US" smtClean="0"/>
              <a:t>‹#›</a:t>
            </a:fld>
            <a:endParaRPr lang="en-US"/>
          </a:p>
        </p:txBody>
      </p:sp>
    </p:spTree>
    <p:extLst>
      <p:ext uri="{BB962C8B-B14F-4D97-AF65-F5344CB8AC3E}">
        <p14:creationId xmlns:p14="http://schemas.microsoft.com/office/powerpoint/2010/main" val="38856761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F873EB-708A-45DD-B954-9369F51E3901}" type="datetimeFigureOut">
              <a:rPr lang="en-US" smtClean="0"/>
              <a:t>7/26/2016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3DCC20-1EED-42B7-B510-1928B247E3A1}" type="slidenum">
              <a:rPr lang="en-US" smtClean="0"/>
              <a:t>‹#›</a:t>
            </a:fld>
            <a:endParaRPr lang="en-US"/>
          </a:p>
        </p:txBody>
      </p:sp>
    </p:spTree>
    <p:extLst>
      <p:ext uri="{BB962C8B-B14F-4D97-AF65-F5344CB8AC3E}">
        <p14:creationId xmlns:p14="http://schemas.microsoft.com/office/powerpoint/2010/main" val="29469399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F873EB-708A-45DD-B954-9369F51E3901}" type="datetimeFigureOut">
              <a:rPr lang="en-US" smtClean="0"/>
              <a:t>7/26/2016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3DCC20-1EED-42B7-B510-1928B247E3A1}" type="slidenum">
              <a:rPr lang="en-US" smtClean="0"/>
              <a:t>‹#›</a:t>
            </a:fld>
            <a:endParaRPr lang="en-US"/>
          </a:p>
        </p:txBody>
      </p:sp>
    </p:spTree>
    <p:extLst>
      <p:ext uri="{BB962C8B-B14F-4D97-AF65-F5344CB8AC3E}">
        <p14:creationId xmlns:p14="http://schemas.microsoft.com/office/powerpoint/2010/main" val="19482718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F873EB-708A-45DD-B954-9369F51E3901}" type="datetimeFigureOut">
              <a:rPr lang="en-US" smtClean="0"/>
              <a:t>7/26/2016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DCC20-1EED-42B7-B510-1928B247E3A1}" type="slidenum">
              <a:rPr lang="en-US" smtClean="0"/>
              <a:t>‹#›</a:t>
            </a:fld>
            <a:endParaRPr lang="en-US"/>
          </a:p>
        </p:txBody>
      </p:sp>
    </p:spTree>
    <p:extLst>
      <p:ext uri="{BB962C8B-B14F-4D97-AF65-F5344CB8AC3E}">
        <p14:creationId xmlns:p14="http://schemas.microsoft.com/office/powerpoint/2010/main" val="41674291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F873EB-708A-45DD-B954-9369F51E3901}" type="datetimeFigureOut">
              <a:rPr lang="en-US" smtClean="0"/>
              <a:t>7/26/2016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DCC20-1EED-42B7-B510-1928B247E3A1}" type="slidenum">
              <a:rPr lang="en-US" smtClean="0"/>
              <a:t>‹#›</a:t>
            </a:fld>
            <a:endParaRPr lang="en-US"/>
          </a:p>
        </p:txBody>
      </p:sp>
    </p:spTree>
    <p:extLst>
      <p:ext uri="{BB962C8B-B14F-4D97-AF65-F5344CB8AC3E}">
        <p14:creationId xmlns:p14="http://schemas.microsoft.com/office/powerpoint/2010/main" val="41100177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873EB-708A-45DD-B954-9369F51E3901}" type="datetimeFigureOut">
              <a:rPr lang="en-US" smtClean="0"/>
              <a:t>7/26/2016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DCC20-1EED-42B7-B510-1928B247E3A1}" type="slidenum">
              <a:rPr lang="en-US" smtClean="0"/>
              <a:t>‹#›</a:t>
            </a:fld>
            <a:endParaRPr lang="en-US"/>
          </a:p>
        </p:txBody>
      </p:sp>
    </p:spTree>
    <p:extLst>
      <p:ext uri="{BB962C8B-B14F-4D97-AF65-F5344CB8AC3E}">
        <p14:creationId xmlns:p14="http://schemas.microsoft.com/office/powerpoint/2010/main" val="1236287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emf"/><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4.xml"/><Relationship Id="rId7" Type="http://schemas.openxmlformats.org/officeDocument/2006/relationships/image" Target="../media/image4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9.xml"/><Relationship Id="rId7"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46.gif"/><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tiff"/></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0.xml"/><Relationship Id="rId7" Type="http://schemas.openxmlformats.org/officeDocument/2006/relationships/image" Target="../media/image53.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gif"/><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jpeg"/><Relationship Id="rId18" Type="http://schemas.openxmlformats.org/officeDocument/2006/relationships/image" Target="../media/image18.jpeg"/><Relationship Id="rId3" Type="http://schemas.openxmlformats.org/officeDocument/2006/relationships/image" Target="../media/image12.jpeg"/><Relationship Id="rId21" Type="http://schemas.openxmlformats.org/officeDocument/2006/relationships/image" Target="../media/image21.jpeg"/><Relationship Id="rId7" Type="http://schemas.openxmlformats.org/officeDocument/2006/relationships/image" Target="../media/image2.png"/><Relationship Id="rId12" Type="http://schemas.openxmlformats.org/officeDocument/2006/relationships/image" Target="../media/image7.jpeg"/><Relationship Id="rId17" Type="http://schemas.openxmlformats.org/officeDocument/2006/relationships/image" Target="../media/image17.jpeg"/><Relationship Id="rId2" Type="http://schemas.openxmlformats.org/officeDocument/2006/relationships/notesSlide" Target="../notesSlides/notesSlide2.xml"/><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4.png"/><Relationship Id="rId15" Type="http://schemas.openxmlformats.org/officeDocument/2006/relationships/image" Target="../media/image15.png"/><Relationship Id="rId10" Type="http://schemas.openxmlformats.org/officeDocument/2006/relationships/image" Target="../media/image5.png"/><Relationship Id="rId19"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4.gif"/><Relationship Id="rId14" Type="http://schemas.openxmlformats.org/officeDocument/2006/relationships/image" Target="../media/image9.png"/><Relationship Id="rId22" Type="http://schemas.openxmlformats.org/officeDocument/2006/relationships/image" Target="../media/image2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77.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0.jpg"/><Relationship Id="rId4" Type="http://schemas.openxmlformats.org/officeDocument/2006/relationships/image" Target="../media/image79.wmf"/></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jpeg"/><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85.png"/><Relationship Id="rId7" Type="http://schemas.openxmlformats.org/officeDocument/2006/relationships/image" Target="../media/image89.emf"/><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87.jpeg"/><Relationship Id="rId10" Type="http://schemas.openxmlformats.org/officeDocument/2006/relationships/image" Target="../media/image92.emf"/><Relationship Id="rId4" Type="http://schemas.openxmlformats.org/officeDocument/2006/relationships/image" Target="../media/image86.png"/><Relationship Id="rId9" Type="http://schemas.openxmlformats.org/officeDocument/2006/relationships/image" Target="../media/image91.emf"/></Relationships>
</file>

<file path=ppt/slides/_rels/slide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8.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2.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6.gi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020" y="514598"/>
            <a:ext cx="11739238" cy="866210"/>
          </a:xfrm>
        </p:spPr>
        <p:txBody>
          <a:bodyPr>
            <a:noAutofit/>
          </a:bodyPr>
          <a:lstStyle/>
          <a:p>
            <a:r>
              <a:rPr lang="en-US" sz="4400" dirty="0"/>
              <a:t>Electron Pairing and Superconductivity </a:t>
            </a:r>
            <a:r>
              <a:rPr lang="en-US" sz="4400" dirty="0" smtClean="0"/>
              <a:t>in </a:t>
            </a:r>
            <a:br>
              <a:rPr lang="en-US" sz="4400" dirty="0" smtClean="0"/>
            </a:br>
            <a:r>
              <a:rPr lang="en-US" sz="4400" dirty="0" smtClean="0"/>
              <a:t>SrTiO</a:t>
            </a:r>
            <a:r>
              <a:rPr lang="en-US" sz="4400" baseline="-25000" dirty="0" smtClean="0"/>
              <a:t>3</a:t>
            </a:r>
            <a:r>
              <a:rPr lang="en-US" sz="4400" dirty="0" smtClean="0"/>
              <a:t>-based </a:t>
            </a:r>
            <a:r>
              <a:rPr lang="en-US" sz="4400" dirty="0"/>
              <a:t>Nanostructures and Waveguides</a:t>
            </a:r>
          </a:p>
        </p:txBody>
      </p:sp>
      <p:sp>
        <p:nvSpPr>
          <p:cNvPr id="9" name="TextBox 8"/>
          <p:cNvSpPr txBox="1"/>
          <p:nvPr/>
        </p:nvSpPr>
        <p:spPr>
          <a:xfrm>
            <a:off x="334345" y="1353677"/>
            <a:ext cx="6573058" cy="4524315"/>
          </a:xfrm>
          <a:prstGeom prst="rect">
            <a:avLst/>
          </a:prstGeom>
          <a:noFill/>
        </p:spPr>
        <p:txBody>
          <a:bodyPr wrap="square" rtlCol="0">
            <a:spAutoFit/>
          </a:bodyPr>
          <a:lstStyle/>
          <a:p>
            <a:r>
              <a:rPr lang="en-US" sz="3600" dirty="0" smtClean="0"/>
              <a:t>Jeremy Levy</a:t>
            </a:r>
          </a:p>
          <a:p>
            <a:r>
              <a:rPr lang="en-US" sz="2000" i="1" dirty="0" smtClean="0"/>
              <a:t>Pittsburgh Quantum Institute</a:t>
            </a:r>
          </a:p>
          <a:p>
            <a:r>
              <a:rPr lang="en-US" sz="2000" i="1" dirty="0" smtClean="0"/>
              <a:t>Department of Physics and Astronomy</a:t>
            </a:r>
            <a:br>
              <a:rPr lang="en-US" sz="2000" i="1" dirty="0" smtClean="0"/>
            </a:br>
            <a:r>
              <a:rPr lang="en-US" sz="2000" i="1" dirty="0" smtClean="0"/>
              <a:t>University of Pittsburgh</a:t>
            </a:r>
          </a:p>
          <a:p>
            <a:endParaRPr lang="en-US" sz="2400" dirty="0" smtClean="0"/>
          </a:p>
          <a:p>
            <a:r>
              <a:rPr lang="en-US" sz="2400" dirty="0" smtClean="0"/>
              <a:t>Nordita Program on Multi-Component </a:t>
            </a:r>
            <a:r>
              <a:rPr lang="en-US" sz="2400" dirty="0"/>
              <a:t>and Strongly-Correlated </a:t>
            </a:r>
            <a:r>
              <a:rPr lang="en-US" sz="2400" dirty="0" smtClean="0"/>
              <a:t>Superconductors</a:t>
            </a:r>
            <a:br>
              <a:rPr lang="en-US" sz="2400" dirty="0" smtClean="0"/>
            </a:br>
            <a:r>
              <a:rPr lang="en-US" sz="2400" dirty="0" smtClean="0"/>
              <a:t/>
            </a:r>
            <a:br>
              <a:rPr lang="en-US" sz="2400" dirty="0" smtClean="0"/>
            </a:br>
            <a:r>
              <a:rPr lang="en-US" sz="2400" dirty="0" smtClean="0"/>
              <a:t>Stockholm, Sweden</a:t>
            </a:r>
            <a:br>
              <a:rPr lang="en-US" sz="2400" dirty="0" smtClean="0"/>
            </a:br>
            <a:r>
              <a:rPr lang="en-US" sz="2400" dirty="0" smtClean="0"/>
              <a:t/>
            </a:r>
            <a:br>
              <a:rPr lang="en-US" sz="2400" dirty="0" smtClean="0"/>
            </a:br>
            <a:r>
              <a:rPr lang="en-US" sz="2400" dirty="0" smtClean="0"/>
              <a:t>4 July 2016</a:t>
            </a:r>
          </a:p>
          <a:p>
            <a:endParaRPr lang="en-US" sz="2400" dirty="0"/>
          </a:p>
        </p:txBody>
      </p:sp>
      <p:grpSp>
        <p:nvGrpSpPr>
          <p:cNvPr id="8" name="Group 7"/>
          <p:cNvGrpSpPr/>
          <p:nvPr/>
        </p:nvGrpSpPr>
        <p:grpSpPr>
          <a:xfrm>
            <a:off x="187020" y="5861561"/>
            <a:ext cx="11739238" cy="952500"/>
            <a:chOff x="187020" y="5861561"/>
            <a:chExt cx="11739238" cy="9525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399" y="5999290"/>
              <a:ext cx="2537576" cy="643689"/>
            </a:xfrm>
            <a:prstGeom prst="rect">
              <a:avLst/>
            </a:prstGeom>
          </p:spPr>
        </p:pic>
        <p:pic>
          <p:nvPicPr>
            <p:cNvPr id="12294" name="Picture 6" descr="https://upload.wikimedia.org/wikipedia/en/thumb/2/2d/University_of_Pittsburgh_Seal_(official).svg/1024px-University_of_Pittsburgh_Seal_(official).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020" y="5935490"/>
              <a:ext cx="804644" cy="8046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p:cNvPicPr>
              <a:picLocks noChangeAspect="1" noChangeArrowheads="1"/>
            </p:cNvPicPr>
            <p:nvPr/>
          </p:nvPicPr>
          <p:blipFill>
            <a:blip r:embed="rId5" cstate="print"/>
            <a:srcRect l="2557" t="2557" r="1704" b="1989"/>
            <a:stretch>
              <a:fillRect/>
            </a:stretch>
          </p:blipFill>
          <p:spPr bwMode="auto">
            <a:xfrm>
              <a:off x="7178819" y="5940034"/>
              <a:ext cx="802482" cy="800100"/>
            </a:xfrm>
            <a:prstGeom prst="rect">
              <a:avLst/>
            </a:prstGeom>
            <a:noFill/>
            <a:ln w="9525">
              <a:noFill/>
              <a:miter lim="800000"/>
              <a:headEnd/>
              <a:tailEnd/>
            </a:ln>
            <a:effectLst/>
          </p:spPr>
        </p:pic>
        <p:pic>
          <p:nvPicPr>
            <p:cNvPr id="16" name="Picture 15" descr="nsf_animated.gif"/>
            <p:cNvPicPr>
              <a:picLocks noChangeAspect="1"/>
            </p:cNvPicPr>
            <p:nvPr/>
          </p:nvPicPr>
          <p:blipFill>
            <a:blip r:embed="rId6" cstate="print"/>
            <a:stretch>
              <a:fillRect/>
            </a:stretch>
          </p:blipFill>
          <p:spPr>
            <a:xfrm>
              <a:off x="3963210" y="5861561"/>
              <a:ext cx="866775" cy="952500"/>
            </a:xfrm>
            <a:prstGeom prst="rect">
              <a:avLst/>
            </a:prstGeom>
          </p:spPr>
        </p:pic>
        <p:pic>
          <p:nvPicPr>
            <p:cNvPr id="17" name="Picture 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224908" y="5911459"/>
              <a:ext cx="838200" cy="857250"/>
            </a:xfrm>
            <a:prstGeom prst="rect">
              <a:avLst/>
            </a:prstGeom>
            <a:noFill/>
            <a:ln w="9525">
              <a:noFill/>
              <a:miter lim="800000"/>
              <a:headEnd/>
              <a:tailEnd/>
            </a:ln>
          </p:spPr>
        </p:pic>
        <p:pic>
          <p:nvPicPr>
            <p:cNvPr id="19" name="Picture 2" descr="http://www.levylab.org/_/rsrc/1316090323634/config/NRI-1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6713" y="5951961"/>
              <a:ext cx="738349" cy="7383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pacific-science.com/ad7/sites/default/files/MIL_US_ONR_Logo_l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6478" y="5938863"/>
              <a:ext cx="1609780" cy="72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denmark.usembassy.gov/dodlogo.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3592" y="5921481"/>
              <a:ext cx="816748" cy="81674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upload.wikimedia.org/wikipedia/commons/thumb/b/bf/US-DeptOfEnergy-Seal.svg/2000px-US-DeptOfEnergy-Seal.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33947" y="5937179"/>
              <a:ext cx="801265" cy="801265"/>
            </a:xfrm>
            <a:prstGeom prst="rect">
              <a:avLst/>
            </a:prstGeom>
            <a:noFill/>
            <a:extLst>
              <a:ext uri="{909E8E84-426E-40DD-AFC4-6F175D3DCCD1}">
                <a14:hiddenFill xmlns:a14="http://schemas.microsoft.com/office/drawing/2010/main">
                  <a:solidFill>
                    <a:srgbClr val="FFFFFF"/>
                  </a:solidFill>
                </a14:hiddenFill>
              </a:ext>
            </a:extLst>
          </p:spPr>
        </p:pic>
      </p:grpSp>
      <p:pic>
        <p:nvPicPr>
          <p:cNvPr id="12290" name="Picture 2" descr="Nordita logotyp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20874" y="4081370"/>
            <a:ext cx="1625108" cy="162511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3"/>
          <a:stretch>
            <a:fillRect/>
          </a:stretch>
        </p:blipFill>
        <p:spPr>
          <a:xfrm>
            <a:off x="6785654" y="1470091"/>
            <a:ext cx="3973696" cy="4236389"/>
          </a:xfrm>
          <a:prstGeom prst="rect">
            <a:avLst/>
          </a:prstGeom>
        </p:spPr>
      </p:pic>
    </p:spTree>
    <p:extLst>
      <p:ext uri="{BB962C8B-B14F-4D97-AF65-F5344CB8AC3E}">
        <p14:creationId xmlns:p14="http://schemas.microsoft.com/office/powerpoint/2010/main" val="707617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second version_30s.mp4">
            <a:hlinkClick r:id="" action="ppaction://media"/>
          </p:cNvPr>
          <p:cNvPicPr>
            <a:picLocks noChangeAspect="1"/>
          </p:cNvPicPr>
          <p:nvPr>
            <a:videoFile r:link="rId1"/>
            <p:extLst>
              <p:ext uri="{DAA4B4D4-6D71-4841-9C94-3DE7FCFB9230}">
                <p14:media xmlns:p14="http://schemas.microsoft.com/office/powerpoint/2010/main" r:embed="rId2">
                  <p14:trim st="7662"/>
                </p14:media>
              </p:ext>
            </p:extLst>
          </p:nvPr>
        </p:nvPicPr>
        <p:blipFill rotWithShape="1">
          <a:blip r:embed="rId4"/>
          <a:srcRect l="2336" t="3070" r="21443" b="1857"/>
          <a:stretch/>
        </p:blipFill>
        <p:spPr>
          <a:xfrm>
            <a:off x="6912701" y="215036"/>
            <a:ext cx="4950197" cy="3473231"/>
          </a:xfrm>
          <a:prstGeom prst="rect">
            <a:avLst/>
          </a:prstGeom>
        </p:spPr>
      </p:pic>
      <p:sp>
        <p:nvSpPr>
          <p:cNvPr id="2" name="Title 1"/>
          <p:cNvSpPr>
            <a:spLocks noGrp="1"/>
          </p:cNvSpPr>
          <p:nvPr>
            <p:ph type="title"/>
          </p:nvPr>
        </p:nvSpPr>
        <p:spPr>
          <a:xfrm>
            <a:off x="838200" y="-5035"/>
            <a:ext cx="10515600" cy="1325563"/>
          </a:xfrm>
        </p:spPr>
        <p:txBody>
          <a:bodyPr>
            <a:normAutofit/>
          </a:bodyPr>
          <a:lstStyle/>
          <a:p>
            <a:r>
              <a:rPr lang="en-US" dirty="0" smtClean="0"/>
              <a:t>LaAlO</a:t>
            </a:r>
            <a:r>
              <a:rPr lang="en-US" baseline="-25000" dirty="0" smtClean="0"/>
              <a:t>3</a:t>
            </a:r>
            <a:r>
              <a:rPr lang="en-US" dirty="0" smtClean="0"/>
              <a:t>/SrTiO</a:t>
            </a:r>
            <a:r>
              <a:rPr lang="en-US" baseline="-25000" dirty="0" smtClean="0"/>
              <a:t>3</a:t>
            </a:r>
            <a:r>
              <a:rPr lang="en-US" dirty="0" smtClean="0"/>
              <a:t> Nanostructures</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50" y="1797550"/>
            <a:ext cx="5852172" cy="438912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350" y="1795585"/>
            <a:ext cx="5852172" cy="438912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350" y="1797550"/>
            <a:ext cx="5852172" cy="438912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952" y="1793620"/>
            <a:ext cx="5852172" cy="438912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651" y="1795585"/>
            <a:ext cx="5852172" cy="4389129"/>
          </a:xfrm>
          <a:prstGeom prst="rect">
            <a:avLst/>
          </a:prstGeom>
        </p:spPr>
      </p:pic>
      <p:sp>
        <p:nvSpPr>
          <p:cNvPr id="8" name="TextBox 7"/>
          <p:cNvSpPr txBox="1"/>
          <p:nvPr/>
        </p:nvSpPr>
        <p:spPr>
          <a:xfrm rot="1000800">
            <a:off x="1842830" y="4989283"/>
            <a:ext cx="659792"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chemeClr val="bg1"/>
                </a:solidFill>
                <a:effectLst/>
                <a:uFillTx/>
                <a:latin typeface="+mn-lt"/>
                <a:ea typeface="+mj-ea"/>
                <a:cs typeface="+mj-cs"/>
                <a:sym typeface="Helvetica Neue"/>
              </a:rPr>
              <a:t>SrTiO</a:t>
            </a:r>
            <a:r>
              <a:rPr kumimoji="0" lang="en-US" sz="1600" b="0" i="0" u="none" strike="noStrike" cap="none" spc="0" normalizeH="0" baseline="-25000" dirty="0" smtClean="0">
                <a:ln>
                  <a:noFill/>
                </a:ln>
                <a:solidFill>
                  <a:schemeClr val="bg1"/>
                </a:solidFill>
                <a:effectLst/>
                <a:uFillTx/>
                <a:latin typeface="+mn-lt"/>
                <a:ea typeface="+mj-ea"/>
                <a:cs typeface="+mj-cs"/>
                <a:sym typeface="Helvetica Neue"/>
              </a:rPr>
              <a:t>3</a:t>
            </a:r>
            <a:endParaRPr kumimoji="0" lang="en-US" sz="1600" b="0" i="0" u="none" strike="noStrike" cap="none" spc="0" normalizeH="0" baseline="-25000" dirty="0">
              <a:ln>
                <a:noFill/>
              </a:ln>
              <a:solidFill>
                <a:schemeClr val="bg1"/>
              </a:solidFill>
              <a:effectLst/>
              <a:uFillTx/>
              <a:latin typeface="+mn-lt"/>
              <a:ea typeface="+mj-ea"/>
              <a:cs typeface="+mj-cs"/>
              <a:sym typeface="Helvetica Neue"/>
            </a:endParaRPr>
          </a:p>
        </p:txBody>
      </p:sp>
      <p:sp>
        <p:nvSpPr>
          <p:cNvPr id="9" name="TextBox 8"/>
          <p:cNvSpPr txBox="1"/>
          <p:nvPr/>
        </p:nvSpPr>
        <p:spPr>
          <a:xfrm rot="995398">
            <a:off x="1838721" y="4047514"/>
            <a:ext cx="704676"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chemeClr val="bg1"/>
                </a:solidFill>
                <a:effectLst/>
                <a:uFillTx/>
                <a:latin typeface="+mn-lt"/>
                <a:ea typeface="+mj-ea"/>
                <a:cs typeface="+mj-cs"/>
                <a:sym typeface="Helvetica Neue"/>
              </a:rPr>
              <a:t>LaAlO</a:t>
            </a:r>
            <a:r>
              <a:rPr kumimoji="0" lang="en-US" sz="1600" b="0" i="0" u="none" strike="noStrike" cap="none" spc="0" normalizeH="0" baseline="-25000" dirty="0" smtClean="0">
                <a:ln>
                  <a:noFill/>
                </a:ln>
                <a:solidFill>
                  <a:schemeClr val="bg1"/>
                </a:solidFill>
                <a:effectLst/>
                <a:uFillTx/>
                <a:latin typeface="+mn-lt"/>
                <a:ea typeface="+mj-ea"/>
                <a:cs typeface="+mj-cs"/>
                <a:sym typeface="Helvetica Neue"/>
              </a:rPr>
              <a:t>3</a:t>
            </a:r>
            <a:endParaRPr kumimoji="0" lang="en-US" sz="1600" b="0" i="0" u="none" strike="noStrike" cap="none" spc="0" normalizeH="0" baseline="-25000" dirty="0">
              <a:ln>
                <a:noFill/>
              </a:ln>
              <a:solidFill>
                <a:schemeClr val="bg1"/>
              </a:solidFill>
              <a:effectLst/>
              <a:uFillTx/>
              <a:latin typeface="+mn-lt"/>
              <a:ea typeface="+mj-ea"/>
              <a:cs typeface="+mj-cs"/>
              <a:sym typeface="Helvetica Neue"/>
            </a:endParaRPr>
          </a:p>
        </p:txBody>
      </p:sp>
      <p:grpSp>
        <p:nvGrpSpPr>
          <p:cNvPr id="10" name="Group 9"/>
          <p:cNvGrpSpPr/>
          <p:nvPr/>
        </p:nvGrpSpPr>
        <p:grpSpPr>
          <a:xfrm>
            <a:off x="5373391" y="3635605"/>
            <a:ext cx="1508806" cy="1077464"/>
            <a:chOff x="6569955" y="3356646"/>
            <a:chExt cx="1508806" cy="1077464"/>
          </a:xfrm>
        </p:grpSpPr>
        <p:sp>
          <p:nvSpPr>
            <p:cNvPr id="11" name="Rectangle 10"/>
            <p:cNvSpPr/>
            <p:nvPr/>
          </p:nvSpPr>
          <p:spPr>
            <a:xfrm>
              <a:off x="6569955" y="3356646"/>
              <a:ext cx="720069" cy="338554"/>
            </a:xfrm>
            <a:prstGeom prst="rect">
              <a:avLst/>
            </a:prstGeom>
          </p:spPr>
          <p:txBody>
            <a:bodyPr wrap="none">
              <a:spAutoFit/>
            </a:bodyPr>
            <a:lstStyle/>
            <a:p>
              <a:r>
                <a:rPr lang="en-US" sz="1600" dirty="0" smtClean="0">
                  <a:latin typeface="+mn-lt"/>
                </a:rPr>
                <a:t>Ti/Au </a:t>
              </a:r>
              <a:endParaRPr lang="en-US" sz="1600" dirty="0">
                <a:latin typeface="+mn-lt"/>
              </a:endParaRPr>
            </a:p>
          </p:txBody>
        </p:sp>
        <p:sp>
          <p:nvSpPr>
            <p:cNvPr id="12" name="TextBox 11"/>
            <p:cNvSpPr txBox="1"/>
            <p:nvPr/>
          </p:nvSpPr>
          <p:spPr>
            <a:xfrm>
              <a:off x="7067709" y="3849339"/>
              <a:ext cx="1011052"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600" dirty="0" smtClean="0">
                  <a:latin typeface="+mn-lt"/>
                </a:rPr>
                <a:t>interface</a:t>
              </a:r>
            </a:p>
            <a:p>
              <a:pPr marL="0" marR="0" indent="0" algn="ctr" defTabSz="914400" rtl="0" fontAlgn="auto" latinLnBrk="0" hangingPunct="0">
                <a:lnSpc>
                  <a:spcPct val="100000"/>
                </a:lnSpc>
                <a:spcBef>
                  <a:spcPts val="0"/>
                </a:spcBef>
                <a:spcAft>
                  <a:spcPts val="0"/>
                </a:spcAft>
                <a:buClrTx/>
                <a:buSzTx/>
                <a:buFontTx/>
                <a:buNone/>
                <a:tabLst/>
              </a:pPr>
              <a:r>
                <a:rPr lang="en-US" sz="1600" dirty="0" smtClean="0">
                  <a:latin typeface="+mn-lt"/>
                </a:rPr>
                <a:t>contact</a:t>
              </a:r>
            </a:p>
          </p:txBody>
        </p:sp>
        <p:cxnSp>
          <p:nvCxnSpPr>
            <p:cNvPr id="13" name="Straight Arrow Connector 3"/>
            <p:cNvCxnSpPr/>
            <p:nvPr/>
          </p:nvCxnSpPr>
          <p:spPr>
            <a:xfrm rot="10800000">
              <a:off x="6941826" y="3771901"/>
              <a:ext cx="258018" cy="160023"/>
            </a:xfrm>
            <a:prstGeom prst="curvedConnector3">
              <a:avLst>
                <a:gd name="adj1" fmla="val 50000"/>
              </a:avLst>
            </a:prstGeom>
            <a:noFill/>
            <a:ln w="25400" cap="flat">
              <a:solidFill>
                <a:schemeClr val="tx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grpSp>
      <p:sp>
        <p:nvSpPr>
          <p:cNvPr id="14" name="TextBox 13"/>
          <p:cNvSpPr txBox="1"/>
          <p:nvPr/>
        </p:nvSpPr>
        <p:spPr>
          <a:xfrm rot="814162">
            <a:off x="1255098" y="2130095"/>
            <a:ext cx="210570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chemeClr val="bg1"/>
                </a:solidFill>
                <a:effectLst/>
                <a:uFillTx/>
                <a:latin typeface="+mn-lt"/>
                <a:ea typeface="+mj-ea"/>
                <a:cs typeface="+mj-cs"/>
                <a:sym typeface="Helvetica Neue"/>
              </a:rPr>
              <a:t>Conductive AFM tip</a:t>
            </a:r>
            <a:endParaRPr kumimoji="0" lang="en-US" sz="1800" b="0" i="0" u="none" strike="noStrike" cap="none" spc="0" normalizeH="0" baseline="0" dirty="0">
              <a:ln>
                <a:noFill/>
              </a:ln>
              <a:solidFill>
                <a:schemeClr val="bg1"/>
              </a:solidFill>
              <a:effectLst/>
              <a:uFillTx/>
              <a:latin typeface="+mn-lt"/>
              <a:ea typeface="+mj-ea"/>
              <a:cs typeface="+mj-cs"/>
              <a:sym typeface="Helvetica Neue"/>
            </a:endParaRPr>
          </a:p>
        </p:txBody>
      </p:sp>
      <p:grpSp>
        <p:nvGrpSpPr>
          <p:cNvPr id="15" name="Group 14"/>
          <p:cNvGrpSpPr/>
          <p:nvPr/>
        </p:nvGrpSpPr>
        <p:grpSpPr>
          <a:xfrm>
            <a:off x="211375" y="2356738"/>
            <a:ext cx="2006974" cy="1448144"/>
            <a:chOff x="1407939" y="2077779"/>
            <a:chExt cx="2006974" cy="1448144"/>
          </a:xfrm>
        </p:grpSpPr>
        <p:sp>
          <p:nvSpPr>
            <p:cNvPr id="16" name="TextBox 15"/>
            <p:cNvSpPr txBox="1"/>
            <p:nvPr/>
          </p:nvSpPr>
          <p:spPr>
            <a:xfrm>
              <a:off x="2998777" y="2532100"/>
              <a:ext cx="41613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smtClean="0">
                  <a:ln>
                    <a:noFill/>
                  </a:ln>
                  <a:solidFill>
                    <a:srgbClr val="000000"/>
                  </a:solidFill>
                  <a:effectLst/>
                  <a:uFillTx/>
                  <a:latin typeface="+mn-lt"/>
                  <a:ea typeface="+mj-ea"/>
                  <a:cs typeface="+mj-cs"/>
                  <a:sym typeface="Helvetica Neue"/>
                </a:rPr>
                <a:t>V</a:t>
              </a:r>
              <a:r>
                <a:rPr kumimoji="0" lang="en-US" sz="1800" b="0" i="0" u="none" strike="noStrike" cap="none" spc="0" normalizeH="0" baseline="-25000" dirty="0" smtClean="0">
                  <a:ln>
                    <a:noFill/>
                  </a:ln>
                  <a:solidFill>
                    <a:srgbClr val="000000"/>
                  </a:solidFill>
                  <a:effectLst/>
                  <a:uFillTx/>
                  <a:latin typeface="+mn-lt"/>
                  <a:ea typeface="+mj-ea"/>
                  <a:cs typeface="+mj-cs"/>
                  <a:sym typeface="Helvetica Neue"/>
                </a:rPr>
                <a:t>tip</a:t>
              </a:r>
              <a:endParaRPr kumimoji="0" lang="en-US" sz="1800" b="0" i="0" u="none" strike="noStrike" cap="none" spc="0" normalizeH="0" baseline="-25000" dirty="0">
                <a:ln>
                  <a:noFill/>
                </a:ln>
                <a:solidFill>
                  <a:srgbClr val="000000"/>
                </a:solidFill>
                <a:effectLst/>
                <a:uFillTx/>
                <a:latin typeface="+mn-lt"/>
                <a:ea typeface="+mj-ea"/>
                <a:cs typeface="+mj-cs"/>
                <a:sym typeface="Helvetica Neue"/>
              </a:endParaRPr>
            </a:p>
          </p:txBody>
        </p:sp>
        <p:cxnSp>
          <p:nvCxnSpPr>
            <p:cNvPr id="17" name="Straight Connector 16"/>
            <p:cNvCxnSpPr/>
            <p:nvPr/>
          </p:nvCxnSpPr>
          <p:spPr>
            <a:xfrm flipV="1">
              <a:off x="2797889" y="2777872"/>
              <a:ext cx="8265" cy="704762"/>
            </a:xfrm>
            <a:prstGeom prst="line">
              <a:avLst/>
            </a:prstGeom>
            <a:no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8" name="Straight Connector 17"/>
            <p:cNvCxnSpPr/>
            <p:nvPr/>
          </p:nvCxnSpPr>
          <p:spPr>
            <a:xfrm flipV="1">
              <a:off x="2809329" y="2091060"/>
              <a:ext cx="8265" cy="553141"/>
            </a:xfrm>
            <a:prstGeom prst="line">
              <a:avLst/>
            </a:prstGeom>
            <a:no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19" name="Oval 18"/>
            <p:cNvSpPr/>
            <p:nvPr/>
          </p:nvSpPr>
          <p:spPr>
            <a:xfrm>
              <a:off x="2747156" y="2077779"/>
              <a:ext cx="140875" cy="137160"/>
            </a:xfrm>
            <a:prstGeom prst="ellipse">
              <a:avLst/>
            </a:prstGeom>
            <a:solidFill>
              <a:schemeClr val="bg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j-ea"/>
                <a:cs typeface="+mj-cs"/>
                <a:sym typeface="Helvetica Neue"/>
              </a:endParaRPr>
            </a:p>
          </p:txBody>
        </p:sp>
        <p:sp>
          <p:nvSpPr>
            <p:cNvPr id="20" name="Oval 19"/>
            <p:cNvSpPr/>
            <p:nvPr/>
          </p:nvSpPr>
          <p:spPr>
            <a:xfrm>
              <a:off x="2733239" y="3388763"/>
              <a:ext cx="137160" cy="137160"/>
            </a:xfrm>
            <a:prstGeom prst="ellipse">
              <a:avLst/>
            </a:prstGeom>
            <a:solidFill>
              <a:schemeClr val="bg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j-ea"/>
                <a:cs typeface="+mj-cs"/>
                <a:sym typeface="Helvetica Neue"/>
              </a:endParaRPr>
            </a:p>
          </p:txBody>
        </p:sp>
        <p:cxnSp>
          <p:nvCxnSpPr>
            <p:cNvPr id="21" name="Straight Connector 20"/>
            <p:cNvCxnSpPr/>
            <p:nvPr/>
          </p:nvCxnSpPr>
          <p:spPr>
            <a:xfrm flipH="1" flipV="1">
              <a:off x="2637019" y="2657482"/>
              <a:ext cx="321554" cy="3853"/>
            </a:xfrm>
            <a:prstGeom prst="line">
              <a:avLst/>
            </a:prstGeom>
            <a:no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2" name="Straight Connector 21"/>
            <p:cNvCxnSpPr/>
            <p:nvPr/>
          </p:nvCxnSpPr>
          <p:spPr>
            <a:xfrm flipH="1">
              <a:off x="2713990" y="2777872"/>
              <a:ext cx="164516" cy="0"/>
            </a:xfrm>
            <a:prstGeom prst="line">
              <a:avLst/>
            </a:prstGeom>
            <a:no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23" name="TextBox 22"/>
            <p:cNvSpPr txBox="1"/>
            <p:nvPr/>
          </p:nvSpPr>
          <p:spPr>
            <a:xfrm>
              <a:off x="1407939" y="2235861"/>
              <a:ext cx="136190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a:r>
                <a:rPr lang="en-US" i="1" dirty="0" err="1" smtClean="0">
                  <a:solidFill>
                    <a:srgbClr val="00B050"/>
                  </a:solidFill>
                  <a:latin typeface="+mn-lt"/>
                </a:rPr>
                <a:t>V</a:t>
              </a:r>
              <a:r>
                <a:rPr lang="en-US" baseline="-25000" dirty="0" err="1" smtClean="0">
                  <a:solidFill>
                    <a:srgbClr val="00B050"/>
                  </a:solidFill>
                  <a:latin typeface="+mn-lt"/>
                </a:rPr>
                <a:t>tip</a:t>
              </a:r>
              <a:r>
                <a:rPr lang="en-US" dirty="0" smtClean="0">
                  <a:solidFill>
                    <a:srgbClr val="00B050"/>
                  </a:solidFill>
                  <a:latin typeface="+mn-lt"/>
                </a:rPr>
                <a:t>&gt;0 writes</a:t>
              </a:r>
            </a:p>
          </p:txBody>
        </p:sp>
      </p:grpSp>
      <p:grpSp>
        <p:nvGrpSpPr>
          <p:cNvPr id="24" name="Group 23"/>
          <p:cNvGrpSpPr/>
          <p:nvPr/>
        </p:nvGrpSpPr>
        <p:grpSpPr>
          <a:xfrm>
            <a:off x="1759051" y="2927551"/>
            <a:ext cx="4866673" cy="1638993"/>
            <a:chOff x="2955615" y="2648592"/>
            <a:chExt cx="4866673" cy="1638993"/>
          </a:xfrm>
        </p:grpSpPr>
        <p:grpSp>
          <p:nvGrpSpPr>
            <p:cNvPr id="25" name="Group 24"/>
            <p:cNvGrpSpPr/>
            <p:nvPr/>
          </p:nvGrpSpPr>
          <p:grpSpPr>
            <a:xfrm>
              <a:off x="2955615" y="3121227"/>
              <a:ext cx="3605135" cy="1166358"/>
              <a:chOff x="2813045" y="3948635"/>
              <a:chExt cx="3605135" cy="1166358"/>
            </a:xfrm>
          </p:grpSpPr>
          <p:grpSp>
            <p:nvGrpSpPr>
              <p:cNvPr id="28" name="Group 27"/>
              <p:cNvGrpSpPr/>
              <p:nvPr/>
            </p:nvGrpSpPr>
            <p:grpSpPr>
              <a:xfrm>
                <a:off x="2813045" y="4302061"/>
                <a:ext cx="1222993" cy="604962"/>
                <a:chOff x="2813045" y="4302061"/>
                <a:chExt cx="1222993" cy="604962"/>
              </a:xfrm>
            </p:grpSpPr>
            <p:sp>
              <p:nvSpPr>
                <p:cNvPr id="45" name="TextBox 44"/>
                <p:cNvSpPr txBox="1"/>
                <p:nvPr/>
              </p:nvSpPr>
              <p:spPr>
                <a:xfrm>
                  <a:off x="2813045" y="4302061"/>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46" name="TextBox 45"/>
                <p:cNvSpPr txBox="1"/>
                <p:nvPr/>
              </p:nvSpPr>
              <p:spPr>
                <a:xfrm>
                  <a:off x="3064853" y="4376358"/>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47" name="TextBox 46"/>
                <p:cNvSpPr txBox="1"/>
                <p:nvPr/>
              </p:nvSpPr>
              <p:spPr>
                <a:xfrm>
                  <a:off x="3316661" y="4450655"/>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48" name="TextBox 47"/>
                <p:cNvSpPr txBox="1"/>
                <p:nvPr/>
              </p:nvSpPr>
              <p:spPr>
                <a:xfrm>
                  <a:off x="3568469" y="4524952"/>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49" name="TextBox 48"/>
                <p:cNvSpPr txBox="1"/>
                <p:nvPr/>
              </p:nvSpPr>
              <p:spPr>
                <a:xfrm>
                  <a:off x="3820277" y="4599250"/>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grpSp>
          <p:sp>
            <p:nvSpPr>
              <p:cNvPr id="29" name="TextBox 28"/>
              <p:cNvSpPr txBox="1"/>
              <p:nvPr/>
            </p:nvSpPr>
            <p:spPr>
              <a:xfrm>
                <a:off x="4523539" y="4807220"/>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grpSp>
            <p:nvGrpSpPr>
              <p:cNvPr id="30" name="Group 29"/>
              <p:cNvGrpSpPr/>
              <p:nvPr/>
            </p:nvGrpSpPr>
            <p:grpSpPr>
              <a:xfrm>
                <a:off x="4410360" y="3948635"/>
                <a:ext cx="394709" cy="815472"/>
                <a:chOff x="4410360" y="3948635"/>
                <a:chExt cx="394709" cy="815472"/>
              </a:xfrm>
            </p:grpSpPr>
            <p:sp>
              <p:nvSpPr>
                <p:cNvPr id="37" name="TextBox 36"/>
                <p:cNvSpPr txBox="1"/>
                <p:nvPr/>
              </p:nvSpPr>
              <p:spPr>
                <a:xfrm>
                  <a:off x="4448480" y="4456334"/>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38" name="TextBox 37"/>
                <p:cNvSpPr txBox="1"/>
                <p:nvPr/>
              </p:nvSpPr>
              <p:spPr>
                <a:xfrm>
                  <a:off x="4588391" y="4371526"/>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grpSp>
              <p:nvGrpSpPr>
                <p:cNvPr id="39" name="Group 38"/>
                <p:cNvGrpSpPr/>
                <p:nvPr/>
              </p:nvGrpSpPr>
              <p:grpSpPr>
                <a:xfrm>
                  <a:off x="4410360" y="3948635"/>
                  <a:ext cx="394709" cy="636733"/>
                  <a:chOff x="4410360" y="3948635"/>
                  <a:chExt cx="394709" cy="636733"/>
                </a:xfrm>
              </p:grpSpPr>
              <p:sp>
                <p:nvSpPr>
                  <p:cNvPr id="40" name="TextBox 39"/>
                  <p:cNvSpPr txBox="1"/>
                  <p:nvPr/>
                </p:nvSpPr>
                <p:spPr>
                  <a:xfrm>
                    <a:off x="4429430" y="4277595"/>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41" name="TextBox 40"/>
                  <p:cNvSpPr txBox="1"/>
                  <p:nvPr/>
                </p:nvSpPr>
                <p:spPr>
                  <a:xfrm>
                    <a:off x="4589308" y="4202311"/>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42" name="TextBox 41"/>
                  <p:cNvSpPr txBox="1"/>
                  <p:nvPr/>
                </p:nvSpPr>
                <p:spPr>
                  <a:xfrm>
                    <a:off x="4412018" y="4102521"/>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43" name="TextBox 42"/>
                  <p:cNvSpPr txBox="1"/>
                  <p:nvPr/>
                </p:nvSpPr>
                <p:spPr>
                  <a:xfrm>
                    <a:off x="4587649" y="4023572"/>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44" name="TextBox 43"/>
                  <p:cNvSpPr txBox="1"/>
                  <p:nvPr/>
                </p:nvSpPr>
                <p:spPr>
                  <a:xfrm>
                    <a:off x="4410360" y="3948635"/>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grpSp>
          </p:grpSp>
          <p:grpSp>
            <p:nvGrpSpPr>
              <p:cNvPr id="31" name="Group 30"/>
              <p:cNvGrpSpPr/>
              <p:nvPr/>
            </p:nvGrpSpPr>
            <p:grpSpPr>
              <a:xfrm>
                <a:off x="5206286" y="4296505"/>
                <a:ext cx="1211894" cy="609582"/>
                <a:chOff x="5206286" y="4296505"/>
                <a:chExt cx="1211894" cy="609582"/>
              </a:xfrm>
            </p:grpSpPr>
            <p:sp>
              <p:nvSpPr>
                <p:cNvPr id="32" name="TextBox 31"/>
                <p:cNvSpPr txBox="1"/>
                <p:nvPr/>
              </p:nvSpPr>
              <p:spPr>
                <a:xfrm>
                  <a:off x="5206286" y="4598314"/>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33" name="TextBox 32"/>
                <p:cNvSpPr txBox="1"/>
                <p:nvPr/>
              </p:nvSpPr>
              <p:spPr>
                <a:xfrm>
                  <a:off x="5455319" y="4522861"/>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34" name="TextBox 33"/>
                <p:cNvSpPr txBox="1"/>
                <p:nvPr/>
              </p:nvSpPr>
              <p:spPr>
                <a:xfrm>
                  <a:off x="5704352" y="4447409"/>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35" name="TextBox 34"/>
                <p:cNvSpPr txBox="1"/>
                <p:nvPr/>
              </p:nvSpPr>
              <p:spPr>
                <a:xfrm>
                  <a:off x="5953385" y="4371957"/>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36" name="TextBox 35"/>
                <p:cNvSpPr txBox="1"/>
                <p:nvPr/>
              </p:nvSpPr>
              <p:spPr>
                <a:xfrm>
                  <a:off x="6202419" y="4296505"/>
                  <a:ext cx="21576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1400" b="0" i="0" u="none" strike="noStrike" cap="none" spc="0" normalizeH="0" baseline="0" dirty="0">
                    <a:ln>
                      <a:noFill/>
                    </a:ln>
                    <a:solidFill>
                      <a:srgbClr val="000000"/>
                    </a:solidFill>
                    <a:effectLst/>
                    <a:uFillTx/>
                    <a:latin typeface="+mn-lt"/>
                    <a:ea typeface="+mj-ea"/>
                    <a:cs typeface="+mj-cs"/>
                    <a:sym typeface="Helvetica Neue"/>
                  </a:endParaRPr>
                </a:p>
              </p:txBody>
            </p:sp>
          </p:grpSp>
        </p:grpSp>
        <p:sp>
          <p:nvSpPr>
            <p:cNvPr id="26" name="TextBox 25"/>
            <p:cNvSpPr txBox="1"/>
            <p:nvPr/>
          </p:nvSpPr>
          <p:spPr>
            <a:xfrm>
              <a:off x="7026240" y="2648592"/>
              <a:ext cx="796048"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0000"/>
                  </a:solidFill>
                  <a:effectLst/>
                  <a:uFillTx/>
                  <a:latin typeface="+mn-lt"/>
                  <a:ea typeface="+mj-ea"/>
                  <a:cs typeface="+mj-cs"/>
                  <a:sym typeface="Helvetica Neue"/>
                </a:rPr>
                <a:t>protons</a:t>
              </a:r>
              <a:endParaRPr kumimoji="0" lang="en-US" sz="1600" b="0" i="0" u="none" strike="noStrike" cap="none" spc="0" normalizeH="0" baseline="-25000" dirty="0">
                <a:ln>
                  <a:noFill/>
                </a:ln>
                <a:solidFill>
                  <a:srgbClr val="000000"/>
                </a:solidFill>
                <a:effectLst/>
                <a:uFillTx/>
                <a:latin typeface="+mn-lt"/>
                <a:ea typeface="+mj-ea"/>
                <a:cs typeface="+mj-cs"/>
                <a:sym typeface="Helvetica Neue"/>
              </a:endParaRPr>
            </a:p>
          </p:txBody>
        </p:sp>
        <p:cxnSp>
          <p:nvCxnSpPr>
            <p:cNvPr id="27" name="Curved Connector 26"/>
            <p:cNvCxnSpPr>
              <a:stCxn id="26" idx="1"/>
              <a:endCxn id="32" idx="0"/>
            </p:cNvCxnSpPr>
            <p:nvPr/>
          </p:nvCxnSpPr>
          <p:spPr>
            <a:xfrm rot="10800000" flipV="1">
              <a:off x="5456738" y="2817866"/>
              <a:ext cx="1569503" cy="953039"/>
            </a:xfrm>
            <a:prstGeom prst="curvedConnector2">
              <a:avLst/>
            </a:prstGeom>
            <a:noFill/>
            <a:ln w="25400" cap="flat">
              <a:solidFill>
                <a:schemeClr val="tx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grpSp>
      <p:grpSp>
        <p:nvGrpSpPr>
          <p:cNvPr id="50" name="Group 49"/>
          <p:cNvGrpSpPr/>
          <p:nvPr/>
        </p:nvGrpSpPr>
        <p:grpSpPr>
          <a:xfrm>
            <a:off x="3471116" y="4148784"/>
            <a:ext cx="3091726" cy="1200915"/>
            <a:chOff x="4667680" y="3869825"/>
            <a:chExt cx="3091726" cy="1200915"/>
          </a:xfrm>
        </p:grpSpPr>
        <p:sp>
          <p:nvSpPr>
            <p:cNvPr id="51" name="TextBox 50"/>
            <p:cNvSpPr txBox="1"/>
            <p:nvPr/>
          </p:nvSpPr>
          <p:spPr>
            <a:xfrm>
              <a:off x="4667680" y="4435666"/>
              <a:ext cx="21576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2400" b="0" i="0" u="none" strike="noStrike" cap="none" spc="0" normalizeH="0" baseline="0" dirty="0">
                <a:ln>
                  <a:noFill/>
                </a:ln>
                <a:solidFill>
                  <a:srgbClr val="000000"/>
                </a:solidFill>
                <a:effectLst/>
                <a:uFillTx/>
                <a:latin typeface="+mn-lt"/>
                <a:ea typeface="+mj-ea"/>
                <a:cs typeface="+mj-cs"/>
                <a:sym typeface="Helvetica Neue"/>
              </a:endParaRPr>
            </a:p>
          </p:txBody>
        </p:sp>
        <p:grpSp>
          <p:nvGrpSpPr>
            <p:cNvPr id="52" name="Group 51"/>
            <p:cNvGrpSpPr/>
            <p:nvPr/>
          </p:nvGrpSpPr>
          <p:grpSpPr>
            <a:xfrm>
              <a:off x="5431677" y="3869825"/>
              <a:ext cx="2327729" cy="1200915"/>
              <a:chOff x="5285627" y="4739775"/>
              <a:chExt cx="2327729" cy="1200915"/>
            </a:xfrm>
          </p:grpSpPr>
          <p:sp>
            <p:nvSpPr>
              <p:cNvPr id="54" name="TextBox 53"/>
              <p:cNvSpPr txBox="1"/>
              <p:nvPr/>
            </p:nvSpPr>
            <p:spPr>
              <a:xfrm>
                <a:off x="5285627" y="5062700"/>
                <a:ext cx="21576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2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55" name="TextBox 54"/>
              <p:cNvSpPr txBox="1"/>
              <p:nvPr/>
            </p:nvSpPr>
            <p:spPr>
              <a:xfrm>
                <a:off x="5518325" y="4981968"/>
                <a:ext cx="21576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2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56" name="TextBox 55"/>
              <p:cNvSpPr txBox="1"/>
              <p:nvPr/>
            </p:nvSpPr>
            <p:spPr>
              <a:xfrm>
                <a:off x="5751023" y="4901237"/>
                <a:ext cx="21576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2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57" name="TextBox 56"/>
              <p:cNvSpPr txBox="1"/>
              <p:nvPr/>
            </p:nvSpPr>
            <p:spPr>
              <a:xfrm>
                <a:off x="5983721" y="4820506"/>
                <a:ext cx="21576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2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58" name="TextBox 57"/>
              <p:cNvSpPr txBox="1"/>
              <p:nvPr/>
            </p:nvSpPr>
            <p:spPr>
              <a:xfrm>
                <a:off x="6216419" y="4739775"/>
                <a:ext cx="21576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j-ea"/>
                    <a:cs typeface="+mj-cs"/>
                    <a:sym typeface="Helvetica Neue"/>
                  </a:rPr>
                  <a:t>-</a:t>
                </a:r>
                <a:endParaRPr kumimoji="0" lang="en-US" sz="2400" b="0" i="0" u="none" strike="noStrike" cap="none" spc="0" normalizeH="0" baseline="0" dirty="0">
                  <a:ln>
                    <a:noFill/>
                  </a:ln>
                  <a:solidFill>
                    <a:srgbClr val="000000"/>
                  </a:solidFill>
                  <a:effectLst/>
                  <a:uFillTx/>
                  <a:latin typeface="+mn-lt"/>
                  <a:ea typeface="+mj-ea"/>
                  <a:cs typeface="+mj-cs"/>
                  <a:sym typeface="Helvetica Neue"/>
                </a:endParaRPr>
              </a:p>
            </p:txBody>
          </p:sp>
          <p:sp>
            <p:nvSpPr>
              <p:cNvPr id="59" name="TextBox 58"/>
              <p:cNvSpPr txBox="1"/>
              <p:nvPr/>
            </p:nvSpPr>
            <p:spPr>
              <a:xfrm>
                <a:off x="6689068" y="5602140"/>
                <a:ext cx="924288"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chemeClr val="tx1"/>
                    </a:solidFill>
                    <a:effectLst/>
                    <a:uFillTx/>
                    <a:latin typeface="+mn-lt"/>
                    <a:ea typeface="+mj-ea"/>
                    <a:cs typeface="+mj-cs"/>
                    <a:sym typeface="Helvetica Neue"/>
                  </a:rPr>
                  <a:t>electrons</a:t>
                </a:r>
                <a:endParaRPr kumimoji="0" lang="en-US" sz="1800" b="0" i="0" u="none" strike="noStrike" cap="none" spc="0" normalizeH="0" baseline="-25000" dirty="0">
                  <a:ln>
                    <a:noFill/>
                  </a:ln>
                  <a:solidFill>
                    <a:schemeClr val="tx1"/>
                  </a:solidFill>
                  <a:effectLst/>
                  <a:uFillTx/>
                  <a:latin typeface="+mn-lt"/>
                  <a:ea typeface="+mj-ea"/>
                  <a:cs typeface="+mj-cs"/>
                  <a:sym typeface="Helvetica Neue"/>
                </a:endParaRPr>
              </a:p>
            </p:txBody>
          </p:sp>
        </p:grpSp>
        <p:cxnSp>
          <p:nvCxnSpPr>
            <p:cNvPr id="53" name="Curved Connector 52"/>
            <p:cNvCxnSpPr>
              <a:stCxn id="59" idx="1"/>
              <a:endCxn id="57" idx="2"/>
            </p:cNvCxnSpPr>
            <p:nvPr/>
          </p:nvCxnSpPr>
          <p:spPr>
            <a:xfrm rot="10800000">
              <a:off x="6237652" y="4412217"/>
              <a:ext cx="597466" cy="489248"/>
            </a:xfrm>
            <a:prstGeom prst="curvedConnector2">
              <a:avLst/>
            </a:prstGeom>
            <a:noFill/>
            <a:ln w="25400" cap="flat">
              <a:solidFill>
                <a:schemeClr val="tx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grpSp>
      <p:grpSp>
        <p:nvGrpSpPr>
          <p:cNvPr id="60" name="Group 59"/>
          <p:cNvGrpSpPr/>
          <p:nvPr/>
        </p:nvGrpSpPr>
        <p:grpSpPr>
          <a:xfrm>
            <a:off x="2379714" y="3569461"/>
            <a:ext cx="1741011" cy="276995"/>
            <a:chOff x="3449278" y="4097921"/>
            <a:chExt cx="1741011" cy="276995"/>
          </a:xfrm>
        </p:grpSpPr>
        <p:cxnSp>
          <p:nvCxnSpPr>
            <p:cNvPr id="61" name="Straight Arrow Connector 60"/>
            <p:cNvCxnSpPr/>
            <p:nvPr/>
          </p:nvCxnSpPr>
          <p:spPr>
            <a:xfrm>
              <a:off x="4047298" y="4236419"/>
              <a:ext cx="385795" cy="0"/>
            </a:xfrm>
            <a:prstGeom prst="straightConnector1">
              <a:avLst/>
            </a:prstGeom>
            <a:noFill/>
            <a:ln w="25400" cap="flat">
              <a:solidFill>
                <a:schemeClr val="bg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62" name="Straight Arrow Connector 61"/>
            <p:cNvCxnSpPr/>
            <p:nvPr/>
          </p:nvCxnSpPr>
          <p:spPr>
            <a:xfrm flipH="1">
              <a:off x="4804494" y="4238454"/>
              <a:ext cx="385795" cy="0"/>
            </a:xfrm>
            <a:prstGeom prst="straightConnector1">
              <a:avLst/>
            </a:prstGeom>
            <a:noFill/>
            <a:ln w="25400" cap="flat">
              <a:solidFill>
                <a:schemeClr val="bg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63" name="TextBox 62"/>
            <p:cNvSpPr txBox="1"/>
            <p:nvPr/>
          </p:nvSpPr>
          <p:spPr>
            <a:xfrm>
              <a:off x="3449278" y="4097921"/>
              <a:ext cx="584451"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dirty="0" smtClean="0">
                  <a:solidFill>
                    <a:schemeClr val="bg1"/>
                  </a:solidFill>
                  <a:latin typeface="+mn-lt"/>
                </a:rPr>
                <a:t>≥ </a:t>
              </a:r>
              <a:r>
                <a:rPr kumimoji="0" lang="en-US" sz="1200" b="0" i="0" u="none" strike="noStrike" cap="none" spc="0" normalizeH="0" baseline="0" dirty="0" smtClean="0">
                  <a:ln>
                    <a:noFill/>
                  </a:ln>
                  <a:solidFill>
                    <a:schemeClr val="bg1"/>
                  </a:solidFill>
                  <a:effectLst/>
                  <a:uFillTx/>
                  <a:latin typeface="+mn-lt"/>
                  <a:sym typeface="Helvetica Neue"/>
                </a:rPr>
                <a:t>2 nm</a:t>
              </a:r>
              <a:endParaRPr kumimoji="0" lang="en-US" sz="1200" b="0" i="0" u="none" strike="noStrike" cap="none" spc="0" normalizeH="0" baseline="-25000" dirty="0">
                <a:ln>
                  <a:noFill/>
                </a:ln>
                <a:solidFill>
                  <a:schemeClr val="bg1"/>
                </a:solidFill>
                <a:effectLst/>
                <a:uFillTx/>
                <a:latin typeface="+mn-lt"/>
                <a:sym typeface="Helvetica Neue"/>
              </a:endParaRPr>
            </a:p>
          </p:txBody>
        </p:sp>
      </p:grpSp>
      <p:sp>
        <p:nvSpPr>
          <p:cNvPr id="64" name="TextBox 63"/>
          <p:cNvSpPr txBox="1"/>
          <p:nvPr/>
        </p:nvSpPr>
        <p:spPr>
          <a:xfrm rot="1010447">
            <a:off x="1745900" y="4419766"/>
            <a:ext cx="990011"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1" u="none" strike="noStrike" cap="none" spc="0" normalizeH="0" baseline="0" dirty="0" smtClean="0">
                <a:ln>
                  <a:noFill/>
                </a:ln>
                <a:solidFill>
                  <a:srgbClr val="000000"/>
                </a:solidFill>
                <a:effectLst/>
                <a:uFillTx/>
                <a:latin typeface="+mn-lt"/>
                <a:ea typeface="+mj-ea"/>
                <a:cs typeface="+mj-cs"/>
                <a:sym typeface="Helvetica Neue"/>
              </a:rPr>
              <a:t>n </a:t>
            </a:r>
            <a:r>
              <a:rPr kumimoji="0" lang="en-US" sz="1200" b="0" i="0" u="none" strike="noStrike" cap="none" spc="0" normalizeH="0" baseline="0" dirty="0" smtClean="0">
                <a:ln>
                  <a:noFill/>
                </a:ln>
                <a:solidFill>
                  <a:srgbClr val="000000"/>
                </a:solidFill>
                <a:effectLst/>
                <a:uFillTx/>
                <a:latin typeface="+mn-lt"/>
                <a:ea typeface="+mj-ea"/>
                <a:cs typeface="+mj-cs"/>
                <a:sym typeface="Helvetica Neue"/>
              </a:rPr>
              <a:t>~ 10</a:t>
            </a:r>
            <a:r>
              <a:rPr kumimoji="0" lang="en-US" sz="1200" b="0" i="0" u="none" strike="noStrike" cap="none" spc="0" normalizeH="0" baseline="30000" dirty="0" smtClean="0">
                <a:ln>
                  <a:noFill/>
                </a:ln>
                <a:solidFill>
                  <a:srgbClr val="000000"/>
                </a:solidFill>
                <a:effectLst/>
                <a:uFillTx/>
                <a:latin typeface="+mn-lt"/>
                <a:ea typeface="+mj-ea"/>
                <a:cs typeface="+mj-cs"/>
                <a:sym typeface="Helvetica Neue"/>
              </a:rPr>
              <a:t>13</a:t>
            </a:r>
            <a:r>
              <a:rPr kumimoji="0" lang="en-US" sz="1200" b="0" i="0" u="none" strike="noStrike" cap="none" spc="0" normalizeH="0" baseline="0" dirty="0" smtClean="0">
                <a:ln>
                  <a:noFill/>
                </a:ln>
                <a:solidFill>
                  <a:srgbClr val="000000"/>
                </a:solidFill>
                <a:effectLst/>
                <a:uFillTx/>
                <a:latin typeface="+mn-lt"/>
                <a:ea typeface="+mj-ea"/>
                <a:cs typeface="+mj-cs"/>
                <a:sym typeface="Helvetica Neue"/>
              </a:rPr>
              <a:t> cm</a:t>
            </a:r>
            <a:r>
              <a:rPr kumimoji="0" lang="en-US" sz="1200" b="0" i="0" u="none" strike="noStrike" cap="none" spc="0" normalizeH="0" baseline="30000" dirty="0" smtClean="0">
                <a:ln>
                  <a:noFill/>
                </a:ln>
                <a:solidFill>
                  <a:srgbClr val="000000"/>
                </a:solidFill>
                <a:effectLst/>
                <a:uFillTx/>
                <a:latin typeface="+mn-lt"/>
                <a:ea typeface="+mj-ea"/>
                <a:cs typeface="+mj-cs"/>
                <a:sym typeface="Helvetica Neue"/>
              </a:rPr>
              <a:t>-2</a:t>
            </a:r>
            <a:endParaRPr kumimoji="0" lang="en-US" sz="1200" b="0" i="0" u="none" strike="noStrike" cap="none" spc="0" normalizeH="0" baseline="30000" dirty="0">
              <a:ln>
                <a:noFill/>
              </a:ln>
              <a:solidFill>
                <a:srgbClr val="000000"/>
              </a:solidFill>
              <a:effectLst/>
              <a:uFillTx/>
              <a:latin typeface="+mn-lt"/>
              <a:ea typeface="+mj-ea"/>
              <a:cs typeface="+mj-cs"/>
              <a:sym typeface="Helvetica Neue"/>
            </a:endParaRPr>
          </a:p>
        </p:txBody>
      </p:sp>
      <p:grpSp>
        <p:nvGrpSpPr>
          <p:cNvPr id="65" name="Group 64"/>
          <p:cNvGrpSpPr/>
          <p:nvPr/>
        </p:nvGrpSpPr>
        <p:grpSpPr>
          <a:xfrm>
            <a:off x="3946936" y="4881439"/>
            <a:ext cx="1348652" cy="1011153"/>
            <a:chOff x="4144344" y="5520390"/>
            <a:chExt cx="1348652" cy="1011153"/>
          </a:xfrm>
        </p:grpSpPr>
        <p:sp>
          <p:nvSpPr>
            <p:cNvPr id="66" name="TextBox 65"/>
            <p:cNvSpPr txBox="1"/>
            <p:nvPr/>
          </p:nvSpPr>
          <p:spPr>
            <a:xfrm>
              <a:off x="4807556" y="6192993"/>
              <a:ext cx="685440"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chemeClr val="tx1"/>
                  </a:solidFill>
                  <a:effectLst/>
                  <a:uFillTx/>
                  <a:latin typeface="+mn-lt"/>
                  <a:ea typeface="+mj-ea"/>
                  <a:cs typeface="+mj-cs"/>
                  <a:sym typeface="Helvetica Neue"/>
                </a:rPr>
                <a:t>barrier</a:t>
              </a:r>
              <a:endParaRPr kumimoji="0" lang="en-US" sz="1600" b="0" i="0" u="none" strike="noStrike" cap="none" spc="0" normalizeH="0" baseline="-25000" dirty="0">
                <a:ln>
                  <a:noFill/>
                </a:ln>
                <a:solidFill>
                  <a:schemeClr val="tx1"/>
                </a:solidFill>
                <a:effectLst/>
                <a:uFillTx/>
                <a:latin typeface="+mn-lt"/>
                <a:ea typeface="+mj-ea"/>
                <a:cs typeface="+mj-cs"/>
                <a:sym typeface="Helvetica Neue"/>
              </a:endParaRPr>
            </a:p>
          </p:txBody>
        </p:sp>
        <p:cxnSp>
          <p:nvCxnSpPr>
            <p:cNvPr id="67" name="Straight Arrow Connector 82"/>
            <p:cNvCxnSpPr>
              <a:stCxn id="66" idx="1"/>
            </p:cNvCxnSpPr>
            <p:nvPr/>
          </p:nvCxnSpPr>
          <p:spPr>
            <a:xfrm rot="10800000">
              <a:off x="4144344" y="5520390"/>
              <a:ext cx="663212" cy="841878"/>
            </a:xfrm>
            <a:prstGeom prst="curved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Group 67"/>
          <p:cNvGrpSpPr/>
          <p:nvPr/>
        </p:nvGrpSpPr>
        <p:grpSpPr>
          <a:xfrm>
            <a:off x="2745088" y="4089937"/>
            <a:ext cx="654346" cy="1224182"/>
            <a:chOff x="4574379" y="4663953"/>
            <a:chExt cx="654346" cy="1224182"/>
          </a:xfrm>
        </p:grpSpPr>
        <p:cxnSp>
          <p:nvCxnSpPr>
            <p:cNvPr id="69" name="Straight Arrow Connector 68"/>
            <p:cNvCxnSpPr/>
            <p:nvPr/>
          </p:nvCxnSpPr>
          <p:spPr>
            <a:xfrm>
              <a:off x="5036028" y="4663953"/>
              <a:ext cx="1" cy="241890"/>
            </a:xfrm>
            <a:prstGeom prst="straightConnector1">
              <a:avLst/>
            </a:prstGeom>
            <a:noFill/>
            <a:ln w="25400" cap="flat">
              <a:solidFill>
                <a:schemeClr val="bg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70" name="Straight Arrow Connector 69"/>
            <p:cNvCxnSpPr/>
            <p:nvPr/>
          </p:nvCxnSpPr>
          <p:spPr>
            <a:xfrm flipV="1">
              <a:off x="5034893" y="5325334"/>
              <a:ext cx="0" cy="318716"/>
            </a:xfrm>
            <a:prstGeom prst="straightConnector1">
              <a:avLst/>
            </a:prstGeom>
            <a:noFill/>
            <a:ln w="25400" cap="flat">
              <a:solidFill>
                <a:schemeClr val="bg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71" name="Rectangle 70"/>
            <p:cNvSpPr/>
            <p:nvPr/>
          </p:nvSpPr>
          <p:spPr>
            <a:xfrm>
              <a:off x="4574379" y="5611136"/>
              <a:ext cx="654346" cy="276999"/>
            </a:xfrm>
            <a:prstGeom prst="rect">
              <a:avLst/>
            </a:prstGeom>
          </p:spPr>
          <p:txBody>
            <a:bodyPr wrap="none">
              <a:spAutoFit/>
            </a:bodyPr>
            <a:lstStyle/>
            <a:p>
              <a:r>
                <a:rPr lang="en-US" sz="1200" dirty="0" smtClean="0">
                  <a:solidFill>
                    <a:schemeClr val="bg1"/>
                  </a:solidFill>
                  <a:latin typeface="+mn-lt"/>
                </a:rPr>
                <a:t>1.2 nm</a:t>
              </a:r>
              <a:endParaRPr lang="en-US" sz="1200" dirty="0">
                <a:latin typeface="+mn-lt"/>
              </a:endParaRPr>
            </a:p>
          </p:txBody>
        </p:sp>
      </p:grpSp>
      <p:sp>
        <p:nvSpPr>
          <p:cNvPr id="72" name="Rectangle 71"/>
          <p:cNvSpPr/>
          <p:nvPr/>
        </p:nvSpPr>
        <p:spPr>
          <a:xfrm>
            <a:off x="123750" y="3088785"/>
            <a:ext cx="1526379" cy="369332"/>
          </a:xfrm>
          <a:prstGeom prst="rect">
            <a:avLst/>
          </a:prstGeom>
        </p:spPr>
        <p:txBody>
          <a:bodyPr wrap="none">
            <a:spAutoFit/>
          </a:bodyPr>
          <a:lstStyle/>
          <a:p>
            <a:pPr algn="ctr"/>
            <a:r>
              <a:rPr lang="en-US" i="1" dirty="0" err="1">
                <a:solidFill>
                  <a:srgbClr val="C00000"/>
                </a:solidFill>
                <a:latin typeface="+mn-lt"/>
              </a:rPr>
              <a:t>V</a:t>
            </a:r>
            <a:r>
              <a:rPr lang="en-US" baseline="-25000" dirty="0" err="1">
                <a:solidFill>
                  <a:srgbClr val="C00000"/>
                </a:solidFill>
                <a:latin typeface="+mn-lt"/>
              </a:rPr>
              <a:t>tip</a:t>
            </a:r>
            <a:r>
              <a:rPr lang="en-US" dirty="0">
                <a:solidFill>
                  <a:srgbClr val="C00000"/>
                </a:solidFill>
                <a:latin typeface="+mn-lt"/>
              </a:rPr>
              <a:t>&lt;0 erases</a:t>
            </a:r>
            <a:endParaRPr lang="en-US" dirty="0">
              <a:solidFill>
                <a:srgbClr val="00B050"/>
              </a:solidFill>
              <a:latin typeface="+mn-lt"/>
            </a:endParaRPr>
          </a:p>
        </p:txBody>
      </p:sp>
      <p:grpSp>
        <p:nvGrpSpPr>
          <p:cNvPr id="74" name="Group 73"/>
          <p:cNvGrpSpPr/>
          <p:nvPr/>
        </p:nvGrpSpPr>
        <p:grpSpPr>
          <a:xfrm>
            <a:off x="7582415" y="4006090"/>
            <a:ext cx="3981842" cy="2851910"/>
            <a:chOff x="9061361" y="3793589"/>
            <a:chExt cx="2915905" cy="2088455"/>
          </a:xfrm>
        </p:grpSpPr>
        <p:pic>
          <p:nvPicPr>
            <p:cNvPr id="75" name="Picture 2"/>
            <p:cNvPicPr>
              <a:picLocks noChangeAspect="1" noChangeArrowheads="1"/>
            </p:cNvPicPr>
            <p:nvPr/>
          </p:nvPicPr>
          <p:blipFill rotWithShape="1">
            <a:blip r:embed="rId10" cstate="print"/>
            <a:srcRect l="50224"/>
            <a:stretch/>
          </p:blipFill>
          <p:spPr bwMode="auto">
            <a:xfrm>
              <a:off x="9061361" y="3793589"/>
              <a:ext cx="2915905" cy="2088455"/>
            </a:xfrm>
            <a:prstGeom prst="rect">
              <a:avLst/>
            </a:prstGeom>
            <a:noFill/>
            <a:ln w="12700">
              <a:noFill/>
              <a:miter lim="800000"/>
              <a:headEnd type="none" w="sm" len="sm"/>
              <a:tailEnd type="none" w="lg" len="lg"/>
            </a:ln>
          </p:spPr>
        </p:pic>
        <p:sp>
          <p:nvSpPr>
            <p:cNvPr id="76" name="TextBox 75"/>
            <p:cNvSpPr txBox="1"/>
            <p:nvPr/>
          </p:nvSpPr>
          <p:spPr>
            <a:xfrm>
              <a:off x="10643481" y="3937533"/>
              <a:ext cx="740908" cy="307777"/>
            </a:xfrm>
            <a:prstGeom prst="rect">
              <a:avLst/>
            </a:prstGeom>
            <a:noFill/>
          </p:spPr>
          <p:txBody>
            <a:bodyPr wrap="none" rtlCol="0">
              <a:spAutoFit/>
            </a:bodyPr>
            <a:lstStyle/>
            <a:p>
              <a:r>
                <a:rPr lang="en-US" sz="1400" i="1" dirty="0" err="1" smtClean="0"/>
                <a:t>V</a:t>
              </a:r>
              <a:r>
                <a:rPr lang="en-US" sz="1400" baseline="-25000" dirty="0" err="1" smtClean="0"/>
                <a:t>tip</a:t>
              </a:r>
              <a:r>
                <a:rPr lang="en-US" sz="1400" dirty="0" smtClean="0"/>
                <a:t>=3 V</a:t>
              </a:r>
              <a:endParaRPr lang="en-US" sz="1400" dirty="0"/>
            </a:p>
          </p:txBody>
        </p:sp>
      </p:grpSp>
      <p:sp>
        <p:nvSpPr>
          <p:cNvPr id="77" name="Rectangle 76"/>
          <p:cNvSpPr/>
          <p:nvPr/>
        </p:nvSpPr>
        <p:spPr>
          <a:xfrm>
            <a:off x="325479" y="6284504"/>
            <a:ext cx="7906124" cy="261610"/>
          </a:xfrm>
          <a:prstGeom prst="rect">
            <a:avLst/>
          </a:prstGeom>
        </p:spPr>
        <p:txBody>
          <a:bodyPr wrap="square">
            <a:spAutoFit/>
          </a:bodyPr>
          <a:lstStyle/>
          <a:p>
            <a:r>
              <a:rPr lang="en-US" sz="1100" dirty="0">
                <a:solidFill>
                  <a:prstClr val="black"/>
                </a:solidFill>
              </a:rPr>
              <a:t>C. Cen et al,  </a:t>
            </a:r>
            <a:r>
              <a:rPr lang="en-US" sz="1100" i="1" dirty="0">
                <a:solidFill>
                  <a:prstClr val="black"/>
                </a:solidFill>
              </a:rPr>
              <a:t>Nature Materials </a:t>
            </a:r>
            <a:r>
              <a:rPr lang="en-US" sz="1100" b="1" i="1" dirty="0">
                <a:solidFill>
                  <a:prstClr val="black"/>
                </a:solidFill>
              </a:rPr>
              <a:t>7</a:t>
            </a:r>
            <a:r>
              <a:rPr lang="en-US" sz="1100" i="1" dirty="0">
                <a:solidFill>
                  <a:prstClr val="black"/>
                </a:solidFill>
              </a:rPr>
              <a:t>, 298 (2008</a:t>
            </a:r>
            <a:r>
              <a:rPr lang="en-US" sz="1100" i="1" dirty="0" smtClean="0">
                <a:solidFill>
                  <a:prstClr val="black"/>
                </a:solidFill>
              </a:rPr>
              <a:t>).                                                     C. Cen et al, Science </a:t>
            </a:r>
            <a:r>
              <a:rPr lang="en-US" sz="1100" b="1" i="1" dirty="0" smtClean="0">
                <a:solidFill>
                  <a:prstClr val="black"/>
                </a:solidFill>
              </a:rPr>
              <a:t>323</a:t>
            </a:r>
            <a:r>
              <a:rPr lang="en-US" sz="1100" i="1" dirty="0" smtClean="0">
                <a:solidFill>
                  <a:prstClr val="black"/>
                </a:solidFill>
              </a:rPr>
              <a:t>, 1026 (2009)</a:t>
            </a:r>
            <a:endParaRPr lang="en-US" sz="1100" i="1" dirty="0">
              <a:solidFill>
                <a:prstClr val="black"/>
              </a:solidFill>
            </a:endParaRPr>
          </a:p>
        </p:txBody>
      </p:sp>
    </p:spTree>
    <p:extLst>
      <p:ext uri="{BB962C8B-B14F-4D97-AF65-F5344CB8AC3E}">
        <p14:creationId xmlns:p14="http://schemas.microsoft.com/office/powerpoint/2010/main" val="14306019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 presetClass="mediacall" presetSubtype="0" fill="hold" nodeType="withEffect">
                                  <p:stCondLst>
                                    <p:cond delay="0"/>
                                  </p:stCondLst>
                                  <p:childTnLst>
                                    <p:cmd type="call" cmd="playFrom(0.0)">
                                      <p:cBhvr>
                                        <p:cTn id="9" dur="23429" fill="hold"/>
                                        <p:tgtEl>
                                          <p:spTgt spid="73"/>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500"/>
                                        <p:tgtEl>
                                          <p:spTgt spid="6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2">
                                            <p:txEl>
                                              <p:pRg st="0" end="0"/>
                                            </p:txEl>
                                          </p:spTgt>
                                        </p:tgtEl>
                                        <p:attrNameLst>
                                          <p:attrName>style.visibility</p:attrName>
                                        </p:attrNameLst>
                                      </p:cBhvr>
                                      <p:to>
                                        <p:strVal val="visible"/>
                                      </p:to>
                                    </p:set>
                                    <p:animEffect transition="in" filter="fade">
                                      <p:cBhvr>
                                        <p:cTn id="55" dur="500"/>
                                        <p:tgtEl>
                                          <p:spTgt spid="72">
                                            <p:txEl>
                                              <p:pRg st="0" end="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fade">
                                      <p:cBhvr>
                                        <p:cTn id="58" dur="500"/>
                                        <p:tgtEl>
                                          <p:spTgt spid="6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fade">
                                      <p:cBhvr>
                                        <p:cTn id="6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73"/>
                </p:tgtEl>
              </p:cMediaNode>
            </p:video>
          </p:childTnLst>
        </p:cTn>
      </p:par>
    </p:tnLst>
    <p:bldLst>
      <p:bldP spid="14" grpId="0"/>
      <p:bldP spid="6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535" y="1"/>
            <a:ext cx="8229600" cy="628155"/>
          </a:xfrm>
        </p:spPr>
        <p:txBody>
          <a:bodyPr>
            <a:noAutofit/>
          </a:bodyPr>
          <a:lstStyle/>
          <a:p>
            <a:r>
              <a:rPr lang="en-US" dirty="0" smtClean="0"/>
              <a:t>Oxide Nanoelectronics On Demand</a:t>
            </a:r>
            <a:endParaRPr lang="en-US" dirty="0"/>
          </a:p>
        </p:txBody>
      </p:sp>
      <p:grpSp>
        <p:nvGrpSpPr>
          <p:cNvPr id="31" name="Group 30"/>
          <p:cNvGrpSpPr/>
          <p:nvPr/>
        </p:nvGrpSpPr>
        <p:grpSpPr>
          <a:xfrm>
            <a:off x="511640" y="775326"/>
            <a:ext cx="2743200" cy="2743200"/>
            <a:chOff x="181635" y="579102"/>
            <a:chExt cx="2743200" cy="2743200"/>
          </a:xfrm>
        </p:grpSpPr>
        <p:grpSp>
          <p:nvGrpSpPr>
            <p:cNvPr id="32" name="Group 56"/>
            <p:cNvGrpSpPr/>
            <p:nvPr/>
          </p:nvGrpSpPr>
          <p:grpSpPr>
            <a:xfrm>
              <a:off x="181635" y="579102"/>
              <a:ext cx="2743200" cy="2743200"/>
              <a:chOff x="743157" y="495962"/>
              <a:chExt cx="2743200" cy="2743200"/>
            </a:xfrm>
          </p:grpSpPr>
          <p:sp>
            <p:nvSpPr>
              <p:cNvPr id="34" name="Rectangle 57"/>
              <p:cNvSpPr/>
              <p:nvPr/>
            </p:nvSpPr>
            <p:spPr>
              <a:xfrm>
                <a:off x="743157" y="495962"/>
                <a:ext cx="2743200" cy="2743200"/>
              </a:xfrm>
              <a:prstGeom prst="rect">
                <a:avLst/>
              </a:prstGeom>
              <a:solidFill>
                <a:srgbClr val="FFFFFF"/>
              </a:solidFill>
              <a:ln w="6350" cap="flat">
                <a:solidFill>
                  <a:schemeClr val="bg2">
                    <a:lumMod val="60000"/>
                    <a:lumOff val="4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Neue"/>
                </a:endParaRPr>
              </a:p>
            </p:txBody>
          </p:sp>
          <p:grpSp>
            <p:nvGrpSpPr>
              <p:cNvPr id="35" name="Group 58"/>
              <p:cNvGrpSpPr/>
              <p:nvPr/>
            </p:nvGrpSpPr>
            <p:grpSpPr>
              <a:xfrm>
                <a:off x="759261" y="517316"/>
                <a:ext cx="2727096" cy="2713127"/>
                <a:chOff x="527237" y="592117"/>
                <a:chExt cx="2727096" cy="2713127"/>
              </a:xfrm>
            </p:grpSpPr>
            <p:sp>
              <p:nvSpPr>
                <p:cNvPr id="40" name="Shape 216"/>
                <p:cNvSpPr/>
                <p:nvPr/>
              </p:nvSpPr>
              <p:spPr>
                <a:xfrm>
                  <a:off x="527237" y="592117"/>
                  <a:ext cx="2727096" cy="2462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300">
                      <a:latin typeface="Helvetica Neue Light"/>
                      <a:ea typeface="Helvetica Neue Light"/>
                      <a:cs typeface="Helvetica Neue Light"/>
                      <a:sym typeface="Helvetica Neue Light"/>
                    </a:defRPr>
                  </a:lvl1pPr>
                </a:lstStyle>
                <a:p>
                  <a:r>
                    <a:rPr lang="en-GB" sz="1600" dirty="0" err="1" smtClean="0">
                      <a:latin typeface="Segoe UI Light" panose="020B0502040204020203" pitchFamily="34" charset="0"/>
                      <a:cs typeface="Segoe UI Light" panose="020B0502040204020203" pitchFamily="34" charset="0"/>
                    </a:rPr>
                    <a:t>SketchFET</a:t>
                  </a:r>
                  <a:r>
                    <a:rPr lang="en-GB" sz="1600" dirty="0" smtClean="0">
                      <a:latin typeface="Segoe UI Light" panose="020B0502040204020203" pitchFamily="34" charset="0"/>
                      <a:cs typeface="Segoe UI Light" panose="020B0502040204020203" pitchFamily="34" charset="0"/>
                    </a:rPr>
                    <a:t> Transistors</a:t>
                  </a:r>
                  <a:endParaRPr sz="1600" dirty="0">
                    <a:latin typeface="Segoe UI Light" panose="020B0502040204020203" pitchFamily="34" charset="0"/>
                    <a:cs typeface="Segoe UI Light" panose="020B0502040204020203" pitchFamily="34" charset="0"/>
                  </a:endParaRPr>
                </a:p>
              </p:txBody>
            </p:sp>
            <p:sp>
              <p:nvSpPr>
                <p:cNvPr id="41" name="Rectangle 61"/>
                <p:cNvSpPr/>
                <p:nvPr/>
              </p:nvSpPr>
              <p:spPr>
                <a:xfrm>
                  <a:off x="530942" y="3028245"/>
                  <a:ext cx="2712505" cy="276999"/>
                </a:xfrm>
                <a:prstGeom prst="rect">
                  <a:avLst/>
                </a:prstGeom>
              </p:spPr>
              <p:txBody>
                <a:bodyPr wrap="square">
                  <a:spAutoFit/>
                </a:bodyPr>
                <a:lstStyle/>
                <a:p>
                  <a:pPr algn="ctr"/>
                  <a:r>
                    <a:rPr lang="en-GB" sz="1200" i="1" dirty="0" smtClean="0">
                      <a:latin typeface="Segoe UI Light" panose="020B0502040204020203" pitchFamily="34" charset="0"/>
                      <a:cs typeface="Segoe UI Light" panose="020B0502040204020203" pitchFamily="34" charset="0"/>
                    </a:rPr>
                    <a:t>Cen et al., Science </a:t>
                  </a:r>
                  <a:r>
                    <a:rPr lang="en-GB" sz="1200" b="1" i="1" dirty="0" smtClean="0">
                      <a:latin typeface="Segoe UI Light" panose="020B0502040204020203" pitchFamily="34" charset="0"/>
                      <a:cs typeface="Segoe UI Light" panose="020B0502040204020203" pitchFamily="34" charset="0"/>
                    </a:rPr>
                    <a:t>6</a:t>
                  </a:r>
                  <a:r>
                    <a:rPr lang="en-GB" sz="1200" i="1" dirty="0">
                      <a:latin typeface="Segoe UI Light" panose="020B0502040204020203" pitchFamily="34" charset="0"/>
                      <a:cs typeface="Segoe UI Light" panose="020B0502040204020203" pitchFamily="34" charset="0"/>
                    </a:rPr>
                    <a:t>, </a:t>
                  </a:r>
                  <a:r>
                    <a:rPr lang="en-GB" sz="1200" dirty="0">
                      <a:latin typeface="Segoe UI Light" panose="020B0502040204020203" pitchFamily="34" charset="0"/>
                      <a:cs typeface="Segoe UI Light" panose="020B0502040204020203" pitchFamily="34" charset="0"/>
                    </a:rPr>
                    <a:t>343 (</a:t>
                  </a:r>
                  <a:r>
                    <a:rPr lang="en-GB" sz="1200" dirty="0" smtClean="0">
                      <a:latin typeface="Segoe UI Light" panose="020B0502040204020203" pitchFamily="34" charset="0"/>
                      <a:cs typeface="Segoe UI Light" panose="020B0502040204020203" pitchFamily="34" charset="0"/>
                    </a:rPr>
                    <a:t>2009)</a:t>
                  </a:r>
                  <a:endParaRPr lang="en-GB" sz="1200" dirty="0">
                    <a:latin typeface="Segoe UI Light" panose="020B0502040204020203" pitchFamily="34" charset="0"/>
                    <a:cs typeface="Segoe UI Light" panose="020B0502040204020203" pitchFamily="34" charset="0"/>
                  </a:endParaRPr>
                </a:p>
              </p:txBody>
            </p:sp>
          </p:grpSp>
        </p:grpSp>
        <p:pic>
          <p:nvPicPr>
            <p:cNvPr id="33" name="Picture 32"/>
            <p:cNvPicPr/>
            <p:nvPr/>
          </p:nvPicPr>
          <p:blipFill>
            <a:blip r:embed="rId4" cstate="print">
              <a:extLst>
                <a:ext uri="{28A0092B-C50C-407E-A947-70E740481C1C}">
                  <a14:useLocalDpi xmlns:a14="http://schemas.microsoft.com/office/drawing/2010/main" val="0"/>
                </a:ext>
              </a:extLst>
            </a:blip>
            <a:stretch>
              <a:fillRect/>
            </a:stretch>
          </p:blipFill>
          <p:spPr>
            <a:xfrm>
              <a:off x="407074" y="931650"/>
              <a:ext cx="2079884" cy="2104934"/>
            </a:xfrm>
            <a:prstGeom prst="rect">
              <a:avLst/>
            </a:prstGeom>
          </p:spPr>
        </p:pic>
      </p:grpSp>
      <p:grpSp>
        <p:nvGrpSpPr>
          <p:cNvPr id="42" name="Group 41"/>
          <p:cNvGrpSpPr/>
          <p:nvPr/>
        </p:nvGrpSpPr>
        <p:grpSpPr>
          <a:xfrm>
            <a:off x="4242653" y="796680"/>
            <a:ext cx="2743200" cy="2743200"/>
            <a:chOff x="75416" y="3626305"/>
            <a:chExt cx="2743200" cy="2743200"/>
          </a:xfrm>
        </p:grpSpPr>
        <p:grpSp>
          <p:nvGrpSpPr>
            <p:cNvPr id="43" name="Group 56"/>
            <p:cNvGrpSpPr/>
            <p:nvPr/>
          </p:nvGrpSpPr>
          <p:grpSpPr>
            <a:xfrm>
              <a:off x="75416" y="3626305"/>
              <a:ext cx="2743200" cy="2743200"/>
              <a:chOff x="743157" y="495962"/>
              <a:chExt cx="2743200" cy="2743200"/>
            </a:xfrm>
          </p:grpSpPr>
          <p:sp>
            <p:nvSpPr>
              <p:cNvPr id="45" name="Rectangle 57"/>
              <p:cNvSpPr/>
              <p:nvPr/>
            </p:nvSpPr>
            <p:spPr>
              <a:xfrm>
                <a:off x="743157" y="495962"/>
                <a:ext cx="2743200" cy="2743200"/>
              </a:xfrm>
              <a:prstGeom prst="rect">
                <a:avLst/>
              </a:prstGeom>
              <a:solidFill>
                <a:srgbClr val="FFFFFF"/>
              </a:solidFill>
              <a:ln w="6350" cap="flat">
                <a:solidFill>
                  <a:schemeClr val="bg2">
                    <a:lumMod val="60000"/>
                    <a:lumOff val="4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Neue"/>
                </a:endParaRPr>
              </a:p>
            </p:txBody>
          </p:sp>
          <p:grpSp>
            <p:nvGrpSpPr>
              <p:cNvPr id="46" name="Group 58"/>
              <p:cNvGrpSpPr/>
              <p:nvPr/>
            </p:nvGrpSpPr>
            <p:grpSpPr>
              <a:xfrm>
                <a:off x="759261" y="517316"/>
                <a:ext cx="2727096" cy="2713127"/>
                <a:chOff x="527237" y="592117"/>
                <a:chExt cx="2727096" cy="2713127"/>
              </a:xfrm>
            </p:grpSpPr>
            <p:sp>
              <p:nvSpPr>
                <p:cNvPr id="47" name="Shape 216"/>
                <p:cNvSpPr/>
                <p:nvPr/>
              </p:nvSpPr>
              <p:spPr>
                <a:xfrm>
                  <a:off x="527237" y="592117"/>
                  <a:ext cx="2727096" cy="2462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300">
                      <a:latin typeface="Helvetica Neue Light"/>
                      <a:ea typeface="Helvetica Neue Light"/>
                      <a:cs typeface="Helvetica Neue Light"/>
                      <a:sym typeface="Helvetica Neue Light"/>
                    </a:defRPr>
                  </a:lvl1pPr>
                </a:lstStyle>
                <a:p>
                  <a:r>
                    <a:rPr lang="en-GB" sz="1600" dirty="0" smtClean="0">
                      <a:latin typeface="Segoe UI Light" panose="020B0502040204020203" pitchFamily="34" charset="0"/>
                      <a:cs typeface="Segoe UI Light" panose="020B0502040204020203" pitchFamily="34" charset="0"/>
                    </a:rPr>
                    <a:t>Nanoscale Diodes</a:t>
                  </a:r>
                  <a:endParaRPr sz="1600" dirty="0">
                    <a:latin typeface="Segoe UI Light" panose="020B0502040204020203" pitchFamily="34" charset="0"/>
                    <a:cs typeface="Segoe UI Light" panose="020B0502040204020203" pitchFamily="34" charset="0"/>
                  </a:endParaRPr>
                </a:p>
              </p:txBody>
            </p:sp>
            <p:sp>
              <p:nvSpPr>
                <p:cNvPr id="48" name="Rectangle 61"/>
                <p:cNvSpPr/>
                <p:nvPr/>
              </p:nvSpPr>
              <p:spPr>
                <a:xfrm>
                  <a:off x="530942" y="3028245"/>
                  <a:ext cx="2712505" cy="276999"/>
                </a:xfrm>
                <a:prstGeom prst="rect">
                  <a:avLst/>
                </a:prstGeom>
              </p:spPr>
              <p:txBody>
                <a:bodyPr wrap="square">
                  <a:spAutoFit/>
                </a:bodyPr>
                <a:lstStyle/>
                <a:p>
                  <a:pPr algn="ctr"/>
                  <a:r>
                    <a:rPr lang="en-GB" sz="1200" i="1" dirty="0" err="1" smtClean="0">
                      <a:latin typeface="Segoe UI Light" panose="020B0502040204020203" pitchFamily="34" charset="0"/>
                      <a:cs typeface="Segoe UI Light" panose="020B0502040204020203" pitchFamily="34" charset="0"/>
                    </a:rPr>
                    <a:t>Bogorin</a:t>
                  </a:r>
                  <a:r>
                    <a:rPr lang="en-GB" sz="1200" i="1" dirty="0" smtClean="0">
                      <a:latin typeface="Segoe UI Light" panose="020B0502040204020203" pitchFamily="34" charset="0"/>
                      <a:cs typeface="Segoe UI Light" panose="020B0502040204020203" pitchFamily="34" charset="0"/>
                    </a:rPr>
                    <a:t> et al., APL </a:t>
                  </a:r>
                  <a:r>
                    <a:rPr lang="en-GB" sz="1200" b="1" i="1" dirty="0" smtClean="0">
                      <a:latin typeface="Segoe UI Light" panose="020B0502040204020203" pitchFamily="34" charset="0"/>
                      <a:cs typeface="Segoe UI Light" panose="020B0502040204020203" pitchFamily="34" charset="0"/>
                    </a:rPr>
                    <a:t>97</a:t>
                  </a:r>
                  <a:r>
                    <a:rPr lang="en-GB" sz="1200" i="1" dirty="0" smtClean="0">
                      <a:latin typeface="Segoe UI Light" panose="020B0502040204020203" pitchFamily="34" charset="0"/>
                      <a:cs typeface="Segoe UI Light" panose="020B0502040204020203" pitchFamily="34" charset="0"/>
                    </a:rPr>
                    <a:t>, </a:t>
                  </a:r>
                  <a:r>
                    <a:rPr lang="en-GB" sz="1200" dirty="0" smtClean="0">
                      <a:latin typeface="Segoe UI Light" panose="020B0502040204020203" pitchFamily="34" charset="0"/>
                      <a:cs typeface="Segoe UI Light" panose="020B0502040204020203" pitchFamily="34" charset="0"/>
                    </a:rPr>
                    <a:t>013102 </a:t>
                  </a:r>
                  <a:r>
                    <a:rPr lang="en-GB" sz="1200" dirty="0">
                      <a:latin typeface="Segoe UI Light" panose="020B0502040204020203" pitchFamily="34" charset="0"/>
                      <a:cs typeface="Segoe UI Light" panose="020B0502040204020203" pitchFamily="34" charset="0"/>
                    </a:rPr>
                    <a:t>(</a:t>
                  </a:r>
                  <a:r>
                    <a:rPr lang="en-GB" sz="1200" dirty="0" smtClean="0">
                      <a:latin typeface="Segoe UI Light" panose="020B0502040204020203" pitchFamily="34" charset="0"/>
                      <a:cs typeface="Segoe UI Light" panose="020B0502040204020203" pitchFamily="34" charset="0"/>
                    </a:rPr>
                    <a:t>2010)</a:t>
                  </a:r>
                  <a:endParaRPr lang="en-GB" sz="1200" dirty="0">
                    <a:latin typeface="Segoe UI Light" panose="020B0502040204020203" pitchFamily="34" charset="0"/>
                    <a:cs typeface="Segoe UI Light" panose="020B0502040204020203" pitchFamily="34" charset="0"/>
                  </a:endParaRPr>
                </a:p>
              </p:txBody>
            </p:sp>
          </p:grpSp>
        </p:grpSp>
        <p:pic>
          <p:nvPicPr>
            <p:cNvPr id="4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31260" t="48916" b="1"/>
            <a:stretch/>
          </p:blipFill>
          <p:spPr bwMode="auto">
            <a:xfrm>
              <a:off x="170065" y="3872249"/>
              <a:ext cx="2550996" cy="209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9" name="Group 48"/>
          <p:cNvGrpSpPr/>
          <p:nvPr/>
        </p:nvGrpSpPr>
        <p:grpSpPr>
          <a:xfrm>
            <a:off x="4266673" y="3881042"/>
            <a:ext cx="2743200" cy="2743200"/>
            <a:chOff x="3216504" y="3651728"/>
            <a:chExt cx="2743200" cy="2743200"/>
          </a:xfrm>
        </p:grpSpPr>
        <p:sp>
          <p:nvSpPr>
            <p:cNvPr id="50" name="Rectangle 57"/>
            <p:cNvSpPr/>
            <p:nvPr/>
          </p:nvSpPr>
          <p:spPr>
            <a:xfrm>
              <a:off x="3216504" y="3651728"/>
              <a:ext cx="2743200" cy="2743200"/>
            </a:xfrm>
            <a:prstGeom prst="rect">
              <a:avLst/>
            </a:prstGeom>
            <a:solidFill>
              <a:srgbClr val="FFFFFF"/>
            </a:solidFill>
            <a:ln w="6350" cap="flat">
              <a:solidFill>
                <a:schemeClr val="bg2">
                  <a:lumMod val="60000"/>
                  <a:lumOff val="4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Neue"/>
              </a:endParaRPr>
            </a:p>
          </p:txBody>
        </p:sp>
        <p:grpSp>
          <p:nvGrpSpPr>
            <p:cNvPr id="51" name="Group 58"/>
            <p:cNvGrpSpPr/>
            <p:nvPr/>
          </p:nvGrpSpPr>
          <p:grpSpPr>
            <a:xfrm>
              <a:off x="3232608" y="3673082"/>
              <a:ext cx="2727096" cy="2713127"/>
              <a:chOff x="527237" y="592117"/>
              <a:chExt cx="2727096" cy="2713127"/>
            </a:xfrm>
          </p:grpSpPr>
          <p:sp>
            <p:nvSpPr>
              <p:cNvPr id="54" name="Shape 216"/>
              <p:cNvSpPr/>
              <p:nvPr/>
            </p:nvSpPr>
            <p:spPr>
              <a:xfrm>
                <a:off x="527237" y="592117"/>
                <a:ext cx="2727096" cy="2462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300">
                    <a:latin typeface="Helvetica Neue Light"/>
                    <a:ea typeface="Helvetica Neue Light"/>
                    <a:cs typeface="Helvetica Neue Light"/>
                    <a:sym typeface="Helvetica Neue Light"/>
                  </a:defRPr>
                </a:lvl1pPr>
              </a:lstStyle>
              <a:p>
                <a:r>
                  <a:rPr lang="en-GB" sz="1600" dirty="0" smtClean="0">
                    <a:latin typeface="Segoe UI Light" panose="020B0502040204020203" pitchFamily="34" charset="0"/>
                    <a:cs typeface="Segoe UI Light" panose="020B0502040204020203" pitchFamily="34" charset="0"/>
                  </a:rPr>
                  <a:t>Anomalous High Mobility @ RT</a:t>
                </a:r>
                <a:endParaRPr sz="1600" dirty="0">
                  <a:latin typeface="Segoe UI Light" panose="020B0502040204020203" pitchFamily="34" charset="0"/>
                  <a:cs typeface="Segoe UI Light" panose="020B0502040204020203" pitchFamily="34" charset="0"/>
                </a:endParaRPr>
              </a:p>
            </p:txBody>
          </p:sp>
          <p:sp>
            <p:nvSpPr>
              <p:cNvPr id="55" name="Rectangle 61"/>
              <p:cNvSpPr/>
              <p:nvPr/>
            </p:nvSpPr>
            <p:spPr>
              <a:xfrm>
                <a:off x="530942" y="3028245"/>
                <a:ext cx="2712505" cy="276999"/>
              </a:xfrm>
              <a:prstGeom prst="rect">
                <a:avLst/>
              </a:prstGeom>
            </p:spPr>
            <p:txBody>
              <a:bodyPr wrap="square">
                <a:spAutoFit/>
              </a:bodyPr>
              <a:lstStyle/>
              <a:p>
                <a:pPr algn="ctr"/>
                <a:r>
                  <a:rPr lang="en-GB" sz="1200" i="1" dirty="0" smtClean="0">
                    <a:latin typeface="Segoe UI Light" panose="020B0502040204020203" pitchFamily="34" charset="0"/>
                    <a:cs typeface="Segoe UI Light" panose="020B0502040204020203" pitchFamily="34" charset="0"/>
                  </a:rPr>
                  <a:t>Irvin et al., Nano Letters </a:t>
                </a:r>
                <a:r>
                  <a:rPr lang="en-GB" sz="1200" b="1" i="1" dirty="0" smtClean="0">
                    <a:latin typeface="Segoe UI Light" panose="020B0502040204020203" pitchFamily="34" charset="0"/>
                    <a:cs typeface="Segoe UI Light" panose="020B0502040204020203" pitchFamily="34" charset="0"/>
                  </a:rPr>
                  <a:t>13</a:t>
                </a:r>
                <a:r>
                  <a:rPr lang="en-GB" sz="1200" i="1" dirty="0" smtClean="0">
                    <a:latin typeface="Segoe UI Light" panose="020B0502040204020203" pitchFamily="34" charset="0"/>
                    <a:cs typeface="Segoe UI Light" panose="020B0502040204020203" pitchFamily="34" charset="0"/>
                  </a:rPr>
                  <a:t>, </a:t>
                </a:r>
                <a:r>
                  <a:rPr lang="en-GB" sz="1200" dirty="0" smtClean="0">
                    <a:latin typeface="Segoe UI Light" panose="020B0502040204020203" pitchFamily="34" charset="0"/>
                    <a:cs typeface="Segoe UI Light" panose="020B0502040204020203" pitchFamily="34" charset="0"/>
                  </a:rPr>
                  <a:t>364 </a:t>
                </a:r>
                <a:r>
                  <a:rPr lang="en-GB" sz="1200" dirty="0">
                    <a:latin typeface="Segoe UI Light" panose="020B0502040204020203" pitchFamily="34" charset="0"/>
                    <a:cs typeface="Segoe UI Light" panose="020B0502040204020203" pitchFamily="34" charset="0"/>
                  </a:rPr>
                  <a:t>(</a:t>
                </a:r>
                <a:r>
                  <a:rPr lang="en-GB" sz="1200" dirty="0" smtClean="0">
                    <a:latin typeface="Segoe UI Light" panose="020B0502040204020203" pitchFamily="34" charset="0"/>
                    <a:cs typeface="Segoe UI Light" panose="020B0502040204020203" pitchFamily="34" charset="0"/>
                  </a:rPr>
                  <a:t>2013)</a:t>
                </a:r>
                <a:endParaRPr lang="en-GB" sz="1200" dirty="0">
                  <a:latin typeface="Segoe UI Light" panose="020B0502040204020203" pitchFamily="34" charset="0"/>
                  <a:cs typeface="Segoe UI Light" panose="020B0502040204020203" pitchFamily="34" charset="0"/>
                </a:endParaRPr>
              </a:p>
            </p:txBody>
          </p:sp>
        </p:grpSp>
        <p:pic>
          <p:nvPicPr>
            <p:cNvPr id="52" name="Picture 2" descr="Abstract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33624"/>
            <a:stretch/>
          </p:blipFill>
          <p:spPr bwMode="auto">
            <a:xfrm>
              <a:off x="3305870" y="3947379"/>
              <a:ext cx="2532259" cy="213640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Abstract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258" r="66928" b="7091"/>
            <a:stretch/>
          </p:blipFill>
          <p:spPr bwMode="auto">
            <a:xfrm rot="5400000">
              <a:off x="4668188" y="3943758"/>
              <a:ext cx="675784" cy="10144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p:cNvGrpSpPr/>
          <p:nvPr/>
        </p:nvGrpSpPr>
        <p:grpSpPr>
          <a:xfrm>
            <a:off x="511640" y="3928735"/>
            <a:ext cx="2743200" cy="2743200"/>
            <a:chOff x="3200400" y="600456"/>
            <a:chExt cx="2743200" cy="2743200"/>
          </a:xfrm>
        </p:grpSpPr>
        <p:grpSp>
          <p:nvGrpSpPr>
            <p:cNvPr id="57" name="Group 56"/>
            <p:cNvGrpSpPr/>
            <p:nvPr/>
          </p:nvGrpSpPr>
          <p:grpSpPr>
            <a:xfrm>
              <a:off x="3200400" y="600456"/>
              <a:ext cx="2743200" cy="2743200"/>
              <a:chOff x="743157" y="495962"/>
              <a:chExt cx="2743200" cy="2743200"/>
            </a:xfrm>
          </p:grpSpPr>
          <p:sp>
            <p:nvSpPr>
              <p:cNvPr id="59" name="Rectangle 57"/>
              <p:cNvSpPr/>
              <p:nvPr/>
            </p:nvSpPr>
            <p:spPr>
              <a:xfrm>
                <a:off x="743157" y="495962"/>
                <a:ext cx="2743200" cy="2743200"/>
              </a:xfrm>
              <a:prstGeom prst="rect">
                <a:avLst/>
              </a:prstGeom>
              <a:solidFill>
                <a:srgbClr val="FFFFFF"/>
              </a:solidFill>
              <a:ln w="6350" cap="flat">
                <a:solidFill>
                  <a:schemeClr val="bg2">
                    <a:lumMod val="60000"/>
                    <a:lumOff val="4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Neue"/>
                </a:endParaRPr>
              </a:p>
            </p:txBody>
          </p:sp>
          <p:grpSp>
            <p:nvGrpSpPr>
              <p:cNvPr id="60" name="Group 58"/>
              <p:cNvGrpSpPr/>
              <p:nvPr/>
            </p:nvGrpSpPr>
            <p:grpSpPr>
              <a:xfrm>
                <a:off x="759261" y="517316"/>
                <a:ext cx="2727096" cy="2713127"/>
                <a:chOff x="527237" y="592117"/>
                <a:chExt cx="2727096" cy="2713127"/>
              </a:xfrm>
            </p:grpSpPr>
            <p:sp>
              <p:nvSpPr>
                <p:cNvPr id="61" name="Shape 216"/>
                <p:cNvSpPr/>
                <p:nvPr/>
              </p:nvSpPr>
              <p:spPr>
                <a:xfrm>
                  <a:off x="527237" y="592117"/>
                  <a:ext cx="2727096" cy="2462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300">
                      <a:latin typeface="Helvetica Neue Light"/>
                      <a:ea typeface="Helvetica Neue Light"/>
                      <a:cs typeface="Helvetica Neue Light"/>
                      <a:sym typeface="Helvetica Neue Light"/>
                    </a:defRPr>
                  </a:lvl1pPr>
                </a:lstStyle>
                <a:p>
                  <a:r>
                    <a:rPr lang="en-GB" sz="1600" dirty="0" smtClean="0">
                      <a:latin typeface="Segoe UI Light" panose="020B0502040204020203" pitchFamily="34" charset="0"/>
                      <a:cs typeface="Segoe UI Light" panose="020B0502040204020203" pitchFamily="34" charset="0"/>
                    </a:rPr>
                    <a:t>Multiple Tip Lithography</a:t>
                  </a:r>
                  <a:endParaRPr sz="1600" dirty="0">
                    <a:latin typeface="Segoe UI Light" panose="020B0502040204020203" pitchFamily="34" charset="0"/>
                    <a:cs typeface="Segoe UI Light" panose="020B0502040204020203" pitchFamily="34" charset="0"/>
                  </a:endParaRPr>
                </a:p>
              </p:txBody>
            </p:sp>
            <p:sp>
              <p:nvSpPr>
                <p:cNvPr id="62" name="Rectangle 61"/>
                <p:cNvSpPr/>
                <p:nvPr/>
              </p:nvSpPr>
              <p:spPr>
                <a:xfrm>
                  <a:off x="530942" y="3028245"/>
                  <a:ext cx="2712505" cy="276999"/>
                </a:xfrm>
                <a:prstGeom prst="rect">
                  <a:avLst/>
                </a:prstGeom>
              </p:spPr>
              <p:txBody>
                <a:bodyPr wrap="square">
                  <a:spAutoFit/>
                </a:bodyPr>
                <a:lstStyle/>
                <a:p>
                  <a:pPr algn="ctr"/>
                  <a:r>
                    <a:rPr lang="en-GB" sz="1200" i="1" dirty="0" smtClean="0">
                      <a:latin typeface="Segoe UI Light" panose="020B0502040204020203" pitchFamily="34" charset="0"/>
                      <a:cs typeface="Segoe UI Light" panose="020B0502040204020203" pitchFamily="34" charset="0"/>
                    </a:rPr>
                    <a:t>Li et al., IEEE Trans. Nano. </a:t>
                  </a:r>
                  <a:r>
                    <a:rPr lang="en-GB" sz="1200" b="1" i="1" dirty="0" smtClean="0">
                      <a:latin typeface="Segoe UI Light" panose="020B0502040204020203" pitchFamily="34" charset="0"/>
                      <a:cs typeface="Segoe UI Light" panose="020B0502040204020203" pitchFamily="34" charset="0"/>
                    </a:rPr>
                    <a:t>12</a:t>
                  </a:r>
                  <a:r>
                    <a:rPr lang="en-GB" sz="1200" i="1" dirty="0" smtClean="0">
                      <a:latin typeface="Segoe UI Light" panose="020B0502040204020203" pitchFamily="34" charset="0"/>
                      <a:cs typeface="Segoe UI Light" panose="020B0502040204020203" pitchFamily="34" charset="0"/>
                    </a:rPr>
                    <a:t>, </a:t>
                  </a:r>
                  <a:r>
                    <a:rPr lang="en-GB" sz="1200" dirty="0" smtClean="0">
                      <a:latin typeface="Segoe UI Light" panose="020B0502040204020203" pitchFamily="34" charset="0"/>
                      <a:cs typeface="Segoe UI Light" panose="020B0502040204020203" pitchFamily="34" charset="0"/>
                    </a:rPr>
                    <a:t>518 </a:t>
                  </a:r>
                  <a:r>
                    <a:rPr lang="en-GB" sz="1200" dirty="0">
                      <a:latin typeface="Segoe UI Light" panose="020B0502040204020203" pitchFamily="34" charset="0"/>
                      <a:cs typeface="Segoe UI Light" panose="020B0502040204020203" pitchFamily="34" charset="0"/>
                    </a:rPr>
                    <a:t>(</a:t>
                  </a:r>
                  <a:r>
                    <a:rPr lang="en-GB" sz="1200" dirty="0" smtClean="0">
                      <a:latin typeface="Segoe UI Light" panose="020B0502040204020203" pitchFamily="34" charset="0"/>
                      <a:cs typeface="Segoe UI Light" panose="020B0502040204020203" pitchFamily="34" charset="0"/>
                    </a:rPr>
                    <a:t>2013)</a:t>
                  </a:r>
                  <a:endParaRPr lang="en-GB" sz="1200" dirty="0">
                    <a:latin typeface="Segoe UI Light" panose="020B0502040204020203" pitchFamily="34" charset="0"/>
                    <a:cs typeface="Segoe UI Light" panose="020B0502040204020203" pitchFamily="34" charset="0"/>
                  </a:endParaRPr>
                </a:p>
              </p:txBody>
            </p:sp>
          </p:grpSp>
        </p:grpSp>
        <p:pic>
          <p:nvPicPr>
            <p:cNvPr id="58" name="Picture 57"/>
            <p:cNvPicPr/>
            <p:nvPr/>
          </p:nvPicPr>
          <p:blipFill rotWithShape="1">
            <a:blip r:embed="rId7">
              <a:clrChange>
                <a:clrFrom>
                  <a:srgbClr val="FFFBF0"/>
                </a:clrFrom>
                <a:clrTo>
                  <a:srgbClr val="FFFBF0">
                    <a:alpha val="0"/>
                  </a:srgbClr>
                </a:clrTo>
              </a:clrChange>
              <a:extLst>
                <a:ext uri="{28A0092B-C50C-407E-A947-70E740481C1C}">
                  <a14:useLocalDpi xmlns:a14="http://schemas.microsoft.com/office/drawing/2010/main" val="0"/>
                </a:ext>
              </a:extLst>
            </a:blip>
            <a:srcRect l="14777" t="49237" r="54034" b="30421"/>
            <a:stretch/>
          </p:blipFill>
          <p:spPr bwMode="auto">
            <a:xfrm>
              <a:off x="3411341" y="953716"/>
              <a:ext cx="2321317" cy="2018536"/>
            </a:xfrm>
            <a:prstGeom prst="rect">
              <a:avLst/>
            </a:prstGeom>
            <a:noFill/>
          </p:spPr>
        </p:pic>
      </p:grpSp>
      <p:grpSp>
        <p:nvGrpSpPr>
          <p:cNvPr id="63" name="Group 62"/>
          <p:cNvGrpSpPr/>
          <p:nvPr/>
        </p:nvGrpSpPr>
        <p:grpSpPr>
          <a:xfrm>
            <a:off x="8180366" y="3881042"/>
            <a:ext cx="2743200" cy="2764554"/>
            <a:chOff x="6219165" y="612517"/>
            <a:chExt cx="2743200" cy="2764554"/>
          </a:xfrm>
        </p:grpSpPr>
        <p:grpSp>
          <p:nvGrpSpPr>
            <p:cNvPr id="64" name="Group 56"/>
            <p:cNvGrpSpPr/>
            <p:nvPr/>
          </p:nvGrpSpPr>
          <p:grpSpPr>
            <a:xfrm>
              <a:off x="6219165" y="612517"/>
              <a:ext cx="2743200" cy="2764554"/>
              <a:chOff x="743157" y="495962"/>
              <a:chExt cx="2743200" cy="2764554"/>
            </a:xfrm>
          </p:grpSpPr>
          <p:sp>
            <p:nvSpPr>
              <p:cNvPr id="66" name="Rectangle 57"/>
              <p:cNvSpPr/>
              <p:nvPr/>
            </p:nvSpPr>
            <p:spPr>
              <a:xfrm>
                <a:off x="743157" y="495962"/>
                <a:ext cx="2743200" cy="2743200"/>
              </a:xfrm>
              <a:prstGeom prst="rect">
                <a:avLst/>
              </a:prstGeom>
              <a:solidFill>
                <a:srgbClr val="FFFFFF"/>
              </a:solidFill>
              <a:ln w="6350" cap="flat">
                <a:solidFill>
                  <a:schemeClr val="bg2">
                    <a:lumMod val="60000"/>
                    <a:lumOff val="4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Neue"/>
                </a:endParaRPr>
              </a:p>
            </p:txBody>
          </p:sp>
          <p:grpSp>
            <p:nvGrpSpPr>
              <p:cNvPr id="67" name="Group 58"/>
              <p:cNvGrpSpPr/>
              <p:nvPr/>
            </p:nvGrpSpPr>
            <p:grpSpPr>
              <a:xfrm>
                <a:off x="758504" y="517316"/>
                <a:ext cx="2727853" cy="2743200"/>
                <a:chOff x="526480" y="592117"/>
                <a:chExt cx="2727853" cy="2743200"/>
              </a:xfrm>
            </p:grpSpPr>
            <p:sp>
              <p:nvSpPr>
                <p:cNvPr id="68" name="Shape 216"/>
                <p:cNvSpPr/>
                <p:nvPr/>
              </p:nvSpPr>
              <p:spPr>
                <a:xfrm>
                  <a:off x="527237" y="592117"/>
                  <a:ext cx="2727096" cy="4924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300">
                      <a:latin typeface="Helvetica Neue Light"/>
                      <a:ea typeface="Helvetica Neue Light"/>
                      <a:cs typeface="Helvetica Neue Light"/>
                      <a:sym typeface="Helvetica Neue Light"/>
                    </a:defRPr>
                  </a:lvl1pPr>
                </a:lstStyle>
                <a:p>
                  <a:r>
                    <a:rPr lang="en-GB" sz="1600" dirty="0" smtClean="0">
                      <a:latin typeface="Segoe UI Light" panose="020B0502040204020203" pitchFamily="34" charset="0"/>
                      <a:cs typeface="Segoe UI Light" panose="020B0502040204020203" pitchFamily="34" charset="0"/>
                    </a:rPr>
                    <a:t>Molecular-Scale THz Spectroscopy</a:t>
                  </a:r>
                  <a:endParaRPr sz="1600" dirty="0">
                    <a:latin typeface="Segoe UI Light" panose="020B0502040204020203" pitchFamily="34" charset="0"/>
                    <a:cs typeface="Segoe UI Light" panose="020B0502040204020203" pitchFamily="34" charset="0"/>
                  </a:endParaRPr>
                </a:p>
              </p:txBody>
            </p:sp>
            <p:sp>
              <p:nvSpPr>
                <p:cNvPr id="69" name="Rectangle 61"/>
                <p:cNvSpPr/>
                <p:nvPr/>
              </p:nvSpPr>
              <p:spPr>
                <a:xfrm>
                  <a:off x="526480" y="2873652"/>
                  <a:ext cx="2712505" cy="461665"/>
                </a:xfrm>
                <a:prstGeom prst="rect">
                  <a:avLst/>
                </a:prstGeom>
              </p:spPr>
              <p:txBody>
                <a:bodyPr wrap="square">
                  <a:spAutoFit/>
                </a:bodyPr>
                <a:lstStyle/>
                <a:p>
                  <a:pPr algn="ctr"/>
                  <a:r>
                    <a:rPr lang="en-GB" sz="1200" i="1" dirty="0" smtClean="0">
                      <a:latin typeface="Segoe UI Light" panose="020B0502040204020203" pitchFamily="34" charset="0"/>
                      <a:cs typeface="Segoe UI Light" panose="020B0502040204020203" pitchFamily="34" charset="0"/>
                    </a:rPr>
                    <a:t>Ma et al., Nano Lett </a:t>
                  </a:r>
                  <a:r>
                    <a:rPr lang="en-GB" sz="1200" b="1" i="1" dirty="0" smtClean="0">
                      <a:latin typeface="Segoe UI Light" panose="020B0502040204020203" pitchFamily="34" charset="0"/>
                      <a:cs typeface="Segoe UI Light" panose="020B0502040204020203" pitchFamily="34" charset="0"/>
                    </a:rPr>
                    <a:t>13</a:t>
                  </a:r>
                  <a:r>
                    <a:rPr lang="en-GB" sz="1200" i="1" dirty="0" smtClean="0">
                      <a:latin typeface="Segoe UI Light" panose="020B0502040204020203" pitchFamily="34" charset="0"/>
                      <a:cs typeface="Segoe UI Light" panose="020B0502040204020203" pitchFamily="34" charset="0"/>
                    </a:rPr>
                    <a:t>, </a:t>
                  </a:r>
                  <a:r>
                    <a:rPr lang="en-GB" sz="1200" dirty="0" smtClean="0">
                      <a:latin typeface="Segoe UI Light" panose="020B0502040204020203" pitchFamily="34" charset="0"/>
                      <a:cs typeface="Segoe UI Light" panose="020B0502040204020203" pitchFamily="34" charset="0"/>
                    </a:rPr>
                    <a:t>2884 </a:t>
                  </a:r>
                  <a:r>
                    <a:rPr lang="en-GB" sz="1200" dirty="0">
                      <a:latin typeface="Segoe UI Light" panose="020B0502040204020203" pitchFamily="34" charset="0"/>
                      <a:cs typeface="Segoe UI Light" panose="020B0502040204020203" pitchFamily="34" charset="0"/>
                    </a:rPr>
                    <a:t>(</a:t>
                  </a:r>
                  <a:r>
                    <a:rPr lang="en-GB" sz="1200" dirty="0" smtClean="0">
                      <a:latin typeface="Segoe UI Light" panose="020B0502040204020203" pitchFamily="34" charset="0"/>
                      <a:cs typeface="Segoe UI Light" panose="020B0502040204020203" pitchFamily="34" charset="0"/>
                    </a:rPr>
                    <a:t>2013)</a:t>
                  </a:r>
                  <a:br>
                    <a:rPr lang="en-GB" sz="1200" dirty="0" smtClean="0">
                      <a:latin typeface="Segoe UI Light" panose="020B0502040204020203" pitchFamily="34" charset="0"/>
                      <a:cs typeface="Segoe UI Light" panose="020B0502040204020203" pitchFamily="34" charset="0"/>
                    </a:rPr>
                  </a:br>
                  <a:r>
                    <a:rPr lang="en-GB" sz="1200" i="1" dirty="0" smtClean="0">
                      <a:latin typeface="Segoe UI Light" panose="020B0502040204020203" pitchFamily="34" charset="0"/>
                      <a:cs typeface="Segoe UI Light" panose="020B0502040204020203" pitchFamily="34" charset="0"/>
                    </a:rPr>
                    <a:t>Jnawali et al</a:t>
                  </a:r>
                  <a:r>
                    <a:rPr lang="en-GB" sz="1200" dirty="0" smtClean="0">
                      <a:latin typeface="Segoe UI Light" panose="020B0502040204020203" pitchFamily="34" charset="0"/>
                      <a:cs typeface="Segoe UI Light" panose="020B0502040204020203" pitchFamily="34" charset="0"/>
                    </a:rPr>
                    <a:t>., APL </a:t>
                  </a:r>
                  <a:r>
                    <a:rPr lang="en-GB" sz="1200" b="1" dirty="0" smtClean="0">
                      <a:latin typeface="Segoe UI Light" panose="020B0502040204020203" pitchFamily="34" charset="0"/>
                      <a:cs typeface="Segoe UI Light" panose="020B0502040204020203" pitchFamily="34" charset="0"/>
                    </a:rPr>
                    <a:t>106</a:t>
                  </a:r>
                  <a:r>
                    <a:rPr lang="en-GB" sz="1200" dirty="0" smtClean="0">
                      <a:latin typeface="Segoe UI Light" panose="020B0502040204020203" pitchFamily="34" charset="0"/>
                      <a:cs typeface="Segoe UI Light" panose="020B0502040204020203" pitchFamily="34" charset="0"/>
                    </a:rPr>
                    <a:t>, 211101 (2015)</a:t>
                  </a:r>
                  <a:endParaRPr lang="en-GB" sz="1200" dirty="0">
                    <a:latin typeface="Segoe UI Light" panose="020B0502040204020203" pitchFamily="34" charset="0"/>
                    <a:cs typeface="Segoe UI Light" panose="020B0502040204020203" pitchFamily="34" charset="0"/>
                  </a:endParaRPr>
                </a:p>
              </p:txBody>
            </p:sp>
          </p:grpSp>
        </p:grpSp>
        <p:pic>
          <p:nvPicPr>
            <p:cNvPr id="65" name="Picture 2" descr="http://images.sciencedaily.com/2013/08/130805223512-lar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56639" y="1149120"/>
              <a:ext cx="2468252" cy="17454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0" name="Group 69"/>
          <p:cNvGrpSpPr/>
          <p:nvPr/>
        </p:nvGrpSpPr>
        <p:grpSpPr>
          <a:xfrm>
            <a:off x="8022269" y="702603"/>
            <a:ext cx="2809749" cy="2743200"/>
            <a:chOff x="125244" y="579102"/>
            <a:chExt cx="2809749" cy="2743200"/>
          </a:xfrm>
        </p:grpSpPr>
        <p:grpSp>
          <p:nvGrpSpPr>
            <p:cNvPr id="71" name="Group 70"/>
            <p:cNvGrpSpPr/>
            <p:nvPr/>
          </p:nvGrpSpPr>
          <p:grpSpPr>
            <a:xfrm>
              <a:off x="125244" y="579102"/>
              <a:ext cx="2809749" cy="2743200"/>
              <a:chOff x="686766" y="495962"/>
              <a:chExt cx="2809749" cy="2743200"/>
            </a:xfrm>
          </p:grpSpPr>
          <p:sp>
            <p:nvSpPr>
              <p:cNvPr id="73" name="Rectangle 72"/>
              <p:cNvSpPr/>
              <p:nvPr/>
            </p:nvSpPr>
            <p:spPr>
              <a:xfrm>
                <a:off x="743157" y="495962"/>
                <a:ext cx="2743200" cy="2743200"/>
              </a:xfrm>
              <a:prstGeom prst="rect">
                <a:avLst/>
              </a:prstGeom>
              <a:solidFill>
                <a:srgbClr val="FFFFFF"/>
              </a:solidFill>
              <a:ln w="6350" cap="flat">
                <a:solidFill>
                  <a:schemeClr val="bg2">
                    <a:lumMod val="60000"/>
                    <a:lumOff val="4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Neue"/>
                </a:endParaRPr>
              </a:p>
            </p:txBody>
          </p:sp>
          <p:grpSp>
            <p:nvGrpSpPr>
              <p:cNvPr id="74" name="Group 73"/>
              <p:cNvGrpSpPr/>
              <p:nvPr/>
            </p:nvGrpSpPr>
            <p:grpSpPr>
              <a:xfrm>
                <a:off x="686766" y="517316"/>
                <a:ext cx="2809749" cy="2713127"/>
                <a:chOff x="454742" y="592117"/>
                <a:chExt cx="2809749" cy="2713127"/>
              </a:xfrm>
            </p:grpSpPr>
            <p:sp>
              <p:nvSpPr>
                <p:cNvPr id="75" name="Shape 216"/>
                <p:cNvSpPr/>
                <p:nvPr/>
              </p:nvSpPr>
              <p:spPr>
                <a:xfrm>
                  <a:off x="527237" y="592117"/>
                  <a:ext cx="2727096" cy="2462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300">
                      <a:latin typeface="Helvetica Neue Light"/>
                      <a:ea typeface="Helvetica Neue Light"/>
                      <a:cs typeface="Helvetica Neue Light"/>
                      <a:sym typeface="Helvetica Neue Light"/>
                    </a:defRPr>
                  </a:lvl1pPr>
                </a:lstStyle>
                <a:p>
                  <a:r>
                    <a:rPr lang="en-GB" sz="1600" dirty="0">
                      <a:latin typeface="Segoe UI Light" panose="020B0502040204020203" pitchFamily="34" charset="0"/>
                      <a:cs typeface="Segoe UI Light" panose="020B0502040204020203" pitchFamily="34" charset="0"/>
                    </a:rPr>
                    <a:t>Nanoscale Photodetector</a:t>
                  </a:r>
                  <a:endParaRPr sz="1600" dirty="0">
                    <a:latin typeface="Segoe UI Light" panose="020B0502040204020203" pitchFamily="34" charset="0"/>
                    <a:cs typeface="Segoe UI Light" panose="020B0502040204020203" pitchFamily="34" charset="0"/>
                  </a:endParaRPr>
                </a:p>
              </p:txBody>
            </p:sp>
            <p:sp>
              <p:nvSpPr>
                <p:cNvPr id="76" name="Rectangle 75"/>
                <p:cNvSpPr/>
                <p:nvPr/>
              </p:nvSpPr>
              <p:spPr>
                <a:xfrm>
                  <a:off x="454742" y="3028245"/>
                  <a:ext cx="2809749" cy="276999"/>
                </a:xfrm>
                <a:prstGeom prst="rect">
                  <a:avLst/>
                </a:prstGeom>
              </p:spPr>
              <p:txBody>
                <a:bodyPr wrap="square">
                  <a:spAutoFit/>
                </a:bodyPr>
                <a:lstStyle/>
                <a:p>
                  <a:pPr algn="ctr"/>
                  <a:r>
                    <a:rPr lang="en-US" sz="1200" i="1" dirty="0" smtClean="0">
                      <a:latin typeface="Segoe UI Light" panose="020B0502040204020203" pitchFamily="34" charset="0"/>
                    </a:rPr>
                    <a:t>Irvin et al, </a:t>
                  </a:r>
                  <a:r>
                    <a:rPr lang="en-US" sz="1200" dirty="0" smtClean="0">
                      <a:latin typeface="Segoe UI Light" panose="020B0502040204020203" pitchFamily="34" charset="0"/>
                    </a:rPr>
                    <a:t>Nature </a:t>
                  </a:r>
                  <a:r>
                    <a:rPr lang="en-US" sz="1200" dirty="0">
                      <a:latin typeface="Segoe UI Light" panose="020B0502040204020203" pitchFamily="34" charset="0"/>
                    </a:rPr>
                    <a:t>Photonics</a:t>
                  </a:r>
                  <a:r>
                    <a:rPr lang="en-US" sz="1200" i="1" dirty="0">
                      <a:latin typeface="Segoe UI Light" panose="020B0502040204020203" pitchFamily="34" charset="0"/>
                    </a:rPr>
                    <a:t> </a:t>
                  </a:r>
                  <a:r>
                    <a:rPr lang="en-US" sz="1200" b="1" i="1" dirty="0">
                      <a:latin typeface="Segoe UI Light" panose="020B0502040204020203" pitchFamily="34" charset="0"/>
                    </a:rPr>
                    <a:t>4</a:t>
                  </a:r>
                  <a:r>
                    <a:rPr lang="en-US" sz="1200" dirty="0">
                      <a:latin typeface="Segoe UI Light" panose="020B0502040204020203" pitchFamily="34" charset="0"/>
                    </a:rPr>
                    <a:t>, </a:t>
                  </a:r>
                  <a:r>
                    <a:rPr lang="en-US" sz="1200" dirty="0" smtClean="0">
                      <a:latin typeface="Segoe UI Light" panose="020B0502040204020203" pitchFamily="34" charset="0"/>
                    </a:rPr>
                    <a:t>849 </a:t>
                  </a:r>
                  <a:r>
                    <a:rPr lang="en-US" sz="1200" dirty="0">
                      <a:latin typeface="Segoe UI Light" panose="020B0502040204020203" pitchFamily="34" charset="0"/>
                    </a:rPr>
                    <a:t>(2010)</a:t>
                  </a:r>
                  <a:endParaRPr lang="en-GB" sz="1200" i="1" dirty="0">
                    <a:latin typeface="Segoe UI Light" panose="020B0502040204020203" pitchFamily="34" charset="0"/>
                    <a:cs typeface="Segoe UI Light" panose="020B0502040204020203" pitchFamily="34" charset="0"/>
                  </a:endParaRPr>
                </a:p>
              </p:txBody>
            </p:sp>
          </p:grpSp>
        </p:grpSp>
        <p:pic>
          <p:nvPicPr>
            <p:cNvPr id="72" name="Picture 2" descr="P:\comm\ms\99 old\2010 - SketchFET_Optical\cover\ZOOMside.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8356" y="868031"/>
              <a:ext cx="2569757" cy="2082590"/>
            </a:xfrm>
            <a:prstGeom prst="rect">
              <a:avLst/>
            </a:prstGeom>
            <a:noFill/>
            <a:extLst>
              <a:ext uri="{909E8E84-426E-40dd-AFC4-6F175D3DCCD1}">
                <a14:hiddenFill xmlns:a14="http://schemas.microsoft.com/office/drawing/2010/main" xmlns="">
                  <a:solidFill>
                    <a:srgbClr val="FFFFFF"/>
                  </a:solidFill>
                </a14:hiddenFill>
              </a:ext>
            </a:extLst>
          </p:spPr>
        </p:pic>
      </p:grpSp>
    </p:spTree>
    <p:custDataLst>
      <p:tags r:id="rId1"/>
    </p:custDataLst>
    <p:extLst>
      <p:ext uri="{BB962C8B-B14F-4D97-AF65-F5344CB8AC3E}">
        <p14:creationId xmlns:p14="http://schemas.microsoft.com/office/powerpoint/2010/main" val="625056717"/>
      </p:ext>
    </p:extLst>
  </p:cSld>
  <p:clrMapOvr>
    <a:masterClrMapping/>
  </p:clrMapOvr>
  <mc:AlternateContent xmlns:mc="http://schemas.openxmlformats.org/markup-compatibility/2006" xmlns:p14="http://schemas.microsoft.com/office/powerpoint/2010/main">
    <mc:Choice Requires="p14">
      <p:transition p14:dur="300" advTm="30493">
        <p:fade/>
      </p:transition>
    </mc:Choice>
    <mc:Fallback xmlns="">
      <p:transition advTm="304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535" y="1"/>
            <a:ext cx="8229600" cy="628155"/>
          </a:xfrm>
        </p:spPr>
        <p:txBody>
          <a:bodyPr>
            <a:noAutofit/>
          </a:bodyPr>
          <a:lstStyle/>
          <a:p>
            <a:r>
              <a:rPr lang="en-US" dirty="0" smtClean="0"/>
              <a:t>Oxide Nanoelectronics On Demand</a:t>
            </a:r>
            <a:endParaRPr lang="en-US" dirty="0"/>
          </a:p>
        </p:txBody>
      </p:sp>
      <p:grpSp>
        <p:nvGrpSpPr>
          <p:cNvPr id="77" name="Group 98"/>
          <p:cNvGrpSpPr/>
          <p:nvPr/>
        </p:nvGrpSpPr>
        <p:grpSpPr>
          <a:xfrm>
            <a:off x="489868" y="649510"/>
            <a:ext cx="2743200" cy="2743200"/>
            <a:chOff x="3119208" y="570850"/>
            <a:chExt cx="2743200" cy="2743200"/>
          </a:xfrm>
        </p:grpSpPr>
        <p:sp>
          <p:nvSpPr>
            <p:cNvPr id="78" name="Rectangle 99"/>
            <p:cNvSpPr/>
            <p:nvPr/>
          </p:nvSpPr>
          <p:spPr>
            <a:xfrm>
              <a:off x="3119208" y="570850"/>
              <a:ext cx="2743200" cy="2743200"/>
            </a:xfrm>
            <a:prstGeom prst="rect">
              <a:avLst/>
            </a:prstGeom>
            <a:solidFill>
              <a:srgbClr val="FFFFFF"/>
            </a:solidFill>
            <a:ln w="6350" cap="flat">
              <a:solidFill>
                <a:schemeClr val="bg2">
                  <a:lumMod val="60000"/>
                  <a:lumOff val="4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Neue"/>
              </a:endParaRPr>
            </a:p>
          </p:txBody>
        </p:sp>
        <p:sp>
          <p:nvSpPr>
            <p:cNvPr id="79" name="Shape 216"/>
            <p:cNvSpPr/>
            <p:nvPr/>
          </p:nvSpPr>
          <p:spPr>
            <a:xfrm>
              <a:off x="3119208" y="590505"/>
              <a:ext cx="2743200" cy="2536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300">
                  <a:latin typeface="Helvetica Neue Light"/>
                  <a:ea typeface="Helvetica Neue Light"/>
                  <a:cs typeface="Helvetica Neue Light"/>
                  <a:sym typeface="Helvetica Neue Light"/>
                </a:defRPr>
              </a:lvl1pPr>
            </a:lstStyle>
            <a:p>
              <a:r>
                <a:rPr lang="en-GB" sz="1600" dirty="0">
                  <a:latin typeface="Segoe UI Light" panose="020B0502040204020203" pitchFamily="34" charset="0"/>
                  <a:cs typeface="Segoe UI Light" panose="020B0502040204020203" pitchFamily="34" charset="0"/>
                </a:rPr>
                <a:t>Single Electron Transistor</a:t>
              </a:r>
              <a:endParaRPr sz="1600" dirty="0">
                <a:latin typeface="Segoe UI Light" panose="020B0502040204020203" pitchFamily="34" charset="0"/>
                <a:cs typeface="Segoe UI Light" panose="020B0502040204020203" pitchFamily="34" charset="0"/>
              </a:endParaRPr>
            </a:p>
          </p:txBody>
        </p:sp>
        <p:sp>
          <p:nvSpPr>
            <p:cNvPr id="80" name="Rectangle 101"/>
            <p:cNvSpPr/>
            <p:nvPr/>
          </p:nvSpPr>
          <p:spPr>
            <a:xfrm>
              <a:off x="3129915" y="3028332"/>
              <a:ext cx="2721607" cy="276999"/>
            </a:xfrm>
            <a:prstGeom prst="rect">
              <a:avLst/>
            </a:prstGeom>
          </p:spPr>
          <p:txBody>
            <a:bodyPr wrap="square">
              <a:spAutoFit/>
            </a:bodyPr>
            <a:lstStyle/>
            <a:p>
              <a:r>
                <a:rPr lang="en-GB" sz="1200" i="1" dirty="0" smtClean="0">
                  <a:latin typeface="Segoe UI Light" panose="020B0502040204020203" pitchFamily="34" charset="0"/>
                  <a:cs typeface="Segoe UI Light" panose="020B0502040204020203" pitchFamily="34" charset="0"/>
                </a:rPr>
                <a:t>Cheng et al, Nature Nano </a:t>
              </a:r>
              <a:r>
                <a:rPr lang="en-GB" sz="1200" b="1" i="1" dirty="0">
                  <a:latin typeface="Segoe UI Light" panose="020B0502040204020203" pitchFamily="34" charset="0"/>
                  <a:cs typeface="Segoe UI Light" panose="020B0502040204020203" pitchFamily="34" charset="0"/>
                </a:rPr>
                <a:t>6</a:t>
              </a:r>
              <a:r>
                <a:rPr lang="en-GB" sz="1200" i="1" dirty="0">
                  <a:latin typeface="Segoe UI Light" panose="020B0502040204020203" pitchFamily="34" charset="0"/>
                  <a:cs typeface="Segoe UI Light" panose="020B0502040204020203" pitchFamily="34" charset="0"/>
                </a:rPr>
                <a:t>, </a:t>
              </a:r>
              <a:r>
                <a:rPr lang="en-GB" sz="1200" dirty="0">
                  <a:latin typeface="Segoe UI Light" panose="020B0502040204020203" pitchFamily="34" charset="0"/>
                  <a:cs typeface="Segoe UI Light" panose="020B0502040204020203" pitchFamily="34" charset="0"/>
                </a:rPr>
                <a:t>343 (2011)</a:t>
              </a:r>
            </a:p>
          </p:txBody>
        </p:sp>
        <p:pic>
          <p:nvPicPr>
            <p:cNvPr id="81" name="Picture 2" descr="http://www.nature.com/nnano/journal/v6/n6/covers/largecover.gif"/>
            <p:cNvPicPr>
              <a:picLocks noChangeAspect="1" noChangeArrowheads="1"/>
            </p:cNvPicPr>
            <p:nvPr/>
          </p:nvPicPr>
          <p:blipFill rotWithShape="1">
            <a:blip r:embed="rId4">
              <a:extLst>
                <a:ext uri="{28A0092B-C50C-407E-A947-70E740481C1C}">
                  <a14:useLocalDpi xmlns:a14="http://schemas.microsoft.com/office/drawing/2010/main" val="0"/>
                </a:ext>
              </a:extLst>
            </a:blip>
            <a:srcRect t="31724"/>
            <a:stretch/>
          </p:blipFill>
          <p:spPr bwMode="auto">
            <a:xfrm>
              <a:off x="3450196" y="988512"/>
              <a:ext cx="2144127" cy="19263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p:cNvGrpSpPr/>
          <p:nvPr/>
        </p:nvGrpSpPr>
        <p:grpSpPr>
          <a:xfrm>
            <a:off x="7938315" y="659865"/>
            <a:ext cx="2760241" cy="2743200"/>
            <a:chOff x="6219165" y="3673082"/>
            <a:chExt cx="2760241" cy="2743200"/>
          </a:xfrm>
        </p:grpSpPr>
        <p:pic>
          <p:nvPicPr>
            <p:cNvPr id="83" name="Picture 9" descr="http://prx.aps.org/files/prx_assets/b2c327d2cb9674d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5254" y="3881793"/>
              <a:ext cx="1961208" cy="980604"/>
            </a:xfrm>
            <a:prstGeom prst="rect">
              <a:avLst/>
            </a:prstGeom>
            <a:noFill/>
            <a:extLst>
              <a:ext uri="{909E8E84-426E-40DD-AFC4-6F175D3DCCD1}">
                <a14:hiddenFill xmlns:a14="http://schemas.microsoft.com/office/drawing/2010/main">
                  <a:solidFill>
                    <a:srgbClr val="FFFFFF"/>
                  </a:solidFill>
                </a14:hiddenFill>
              </a:ext>
            </a:extLst>
          </p:spPr>
        </p:pic>
        <p:grpSp>
          <p:nvGrpSpPr>
            <p:cNvPr id="84" name="Group 56"/>
            <p:cNvGrpSpPr/>
            <p:nvPr/>
          </p:nvGrpSpPr>
          <p:grpSpPr>
            <a:xfrm>
              <a:off x="6219165" y="3673082"/>
              <a:ext cx="2760241" cy="2743200"/>
              <a:chOff x="726116" y="495962"/>
              <a:chExt cx="2760241" cy="2743200"/>
            </a:xfrm>
            <a:noFill/>
          </p:grpSpPr>
          <p:sp>
            <p:nvSpPr>
              <p:cNvPr id="86" name="Rectangle 57"/>
              <p:cNvSpPr/>
              <p:nvPr/>
            </p:nvSpPr>
            <p:spPr>
              <a:xfrm>
                <a:off x="743157" y="495962"/>
                <a:ext cx="2743200" cy="2743200"/>
              </a:xfrm>
              <a:prstGeom prst="rect">
                <a:avLst/>
              </a:prstGeom>
              <a:grpFill/>
              <a:ln w="6350" cap="flat">
                <a:solidFill>
                  <a:schemeClr val="bg2">
                    <a:lumMod val="60000"/>
                    <a:lumOff val="4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Neue"/>
                </a:endParaRPr>
              </a:p>
            </p:txBody>
          </p:sp>
          <p:grpSp>
            <p:nvGrpSpPr>
              <p:cNvPr id="87" name="Group 58"/>
              <p:cNvGrpSpPr/>
              <p:nvPr/>
            </p:nvGrpSpPr>
            <p:grpSpPr>
              <a:xfrm>
                <a:off x="726116" y="517316"/>
                <a:ext cx="2760241" cy="2718344"/>
                <a:chOff x="494092" y="592117"/>
                <a:chExt cx="2760241" cy="2718344"/>
              </a:xfrm>
              <a:grpFill/>
            </p:grpSpPr>
            <p:sp>
              <p:nvSpPr>
                <p:cNvPr id="88" name="Shape 216"/>
                <p:cNvSpPr/>
                <p:nvPr/>
              </p:nvSpPr>
              <p:spPr>
                <a:xfrm>
                  <a:off x="527237" y="592117"/>
                  <a:ext cx="2727096" cy="246221"/>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300">
                      <a:latin typeface="Helvetica Neue Light"/>
                      <a:ea typeface="Helvetica Neue Light"/>
                      <a:cs typeface="Helvetica Neue Light"/>
                      <a:sym typeface="Helvetica Neue Light"/>
                    </a:defRPr>
                  </a:lvl1pPr>
                </a:lstStyle>
                <a:p>
                  <a:r>
                    <a:rPr lang="en-GB" sz="1600" dirty="0" smtClean="0">
                      <a:latin typeface="Segoe UI Light" panose="020B0502040204020203" pitchFamily="34" charset="0"/>
                      <a:cs typeface="Segoe UI Light" panose="020B0502040204020203" pitchFamily="34" charset="0"/>
                    </a:rPr>
                    <a:t>Nonlocal Transport</a:t>
                  </a:r>
                  <a:endParaRPr sz="1600" dirty="0">
                    <a:latin typeface="Segoe UI Light" panose="020B0502040204020203" pitchFamily="34" charset="0"/>
                    <a:cs typeface="Segoe UI Light" panose="020B0502040204020203" pitchFamily="34" charset="0"/>
                  </a:endParaRPr>
                </a:p>
              </p:txBody>
            </p:sp>
            <p:sp>
              <p:nvSpPr>
                <p:cNvPr id="89" name="Rectangle 61"/>
                <p:cNvSpPr/>
                <p:nvPr/>
              </p:nvSpPr>
              <p:spPr>
                <a:xfrm>
                  <a:off x="494092" y="2817948"/>
                  <a:ext cx="2712505" cy="276999"/>
                </a:xfrm>
                <a:prstGeom prst="rect">
                  <a:avLst/>
                </a:prstGeom>
                <a:grpFill/>
              </p:spPr>
              <p:txBody>
                <a:bodyPr wrap="square">
                  <a:spAutoFit/>
                </a:bodyPr>
                <a:lstStyle/>
                <a:p>
                  <a:pPr algn="ctr"/>
                  <a:r>
                    <a:rPr lang="en-GB" sz="1200" i="1" dirty="0" smtClean="0">
                      <a:latin typeface="Segoe UI Light" panose="020B0502040204020203" pitchFamily="34" charset="0"/>
                      <a:cs typeface="Segoe UI Light" panose="020B0502040204020203" pitchFamily="34" charset="0"/>
                    </a:rPr>
                    <a:t>Cheng et al, PRX </a:t>
                  </a:r>
                  <a:r>
                    <a:rPr lang="en-GB" sz="1200" b="1" i="1" dirty="0" smtClean="0">
                      <a:latin typeface="Segoe UI Light" panose="020B0502040204020203" pitchFamily="34" charset="0"/>
                      <a:cs typeface="Segoe UI Light" panose="020B0502040204020203" pitchFamily="34" charset="0"/>
                    </a:rPr>
                    <a:t>3</a:t>
                  </a:r>
                  <a:r>
                    <a:rPr lang="en-GB" sz="1200" i="1" dirty="0" smtClean="0">
                      <a:latin typeface="Segoe UI Light" panose="020B0502040204020203" pitchFamily="34" charset="0"/>
                      <a:cs typeface="Segoe UI Light" panose="020B0502040204020203" pitchFamily="34" charset="0"/>
                    </a:rPr>
                    <a:t>, </a:t>
                  </a:r>
                  <a:r>
                    <a:rPr lang="en-GB" sz="1200" dirty="0" smtClean="0">
                      <a:latin typeface="Segoe UI Light" panose="020B0502040204020203" pitchFamily="34" charset="0"/>
                      <a:cs typeface="Segoe UI Light" panose="020B0502040204020203" pitchFamily="34" charset="0"/>
                    </a:rPr>
                    <a:t>011021 </a:t>
                  </a:r>
                  <a:r>
                    <a:rPr lang="en-GB" sz="1200" dirty="0">
                      <a:latin typeface="Segoe UI Light" panose="020B0502040204020203" pitchFamily="34" charset="0"/>
                      <a:cs typeface="Segoe UI Light" panose="020B0502040204020203" pitchFamily="34" charset="0"/>
                    </a:rPr>
                    <a:t>(</a:t>
                  </a:r>
                  <a:r>
                    <a:rPr lang="en-GB" sz="1200" dirty="0" smtClean="0">
                      <a:latin typeface="Segoe UI Light" panose="020B0502040204020203" pitchFamily="34" charset="0"/>
                      <a:cs typeface="Segoe UI Light" panose="020B0502040204020203" pitchFamily="34" charset="0"/>
                    </a:rPr>
                    <a:t>2013)</a:t>
                  </a:r>
                  <a:endParaRPr lang="en-GB" sz="1200" dirty="0">
                    <a:latin typeface="Segoe UI Light" panose="020B0502040204020203" pitchFamily="34" charset="0"/>
                    <a:cs typeface="Segoe UI Light" panose="020B0502040204020203" pitchFamily="34" charset="0"/>
                  </a:endParaRPr>
                </a:p>
              </p:txBody>
            </p:sp>
            <p:sp>
              <p:nvSpPr>
                <p:cNvPr id="90" name="Rectangle 61"/>
                <p:cNvSpPr/>
                <p:nvPr/>
              </p:nvSpPr>
              <p:spPr>
                <a:xfrm>
                  <a:off x="494092" y="3033462"/>
                  <a:ext cx="2712505" cy="276999"/>
                </a:xfrm>
                <a:prstGeom prst="rect">
                  <a:avLst/>
                </a:prstGeom>
                <a:grpFill/>
              </p:spPr>
              <p:txBody>
                <a:bodyPr wrap="square">
                  <a:spAutoFit/>
                </a:bodyPr>
                <a:lstStyle/>
                <a:p>
                  <a:pPr algn="ctr"/>
                  <a:r>
                    <a:rPr lang="en-GB" sz="1200" i="1" dirty="0" smtClean="0">
                      <a:latin typeface="Segoe UI Light" panose="020B0502040204020203" pitchFamily="34" charset="0"/>
                      <a:cs typeface="Segoe UI Light" panose="020B0502040204020203" pitchFamily="34" charset="0"/>
                    </a:rPr>
                    <a:t>Veazey et al, EPL </a:t>
                  </a:r>
                  <a:r>
                    <a:rPr lang="en-GB" sz="1200" b="1" i="1" dirty="0" smtClean="0">
                      <a:latin typeface="Segoe UI Light" panose="020B0502040204020203" pitchFamily="34" charset="0"/>
                      <a:cs typeface="Segoe UI Light" panose="020B0502040204020203" pitchFamily="34" charset="0"/>
                    </a:rPr>
                    <a:t>103</a:t>
                  </a:r>
                  <a:r>
                    <a:rPr lang="en-GB" sz="1200" i="1" dirty="0" smtClean="0">
                      <a:latin typeface="Segoe UI Light" panose="020B0502040204020203" pitchFamily="34" charset="0"/>
                      <a:cs typeface="Segoe UI Light" panose="020B0502040204020203" pitchFamily="34" charset="0"/>
                    </a:rPr>
                    <a:t>, </a:t>
                  </a:r>
                  <a:r>
                    <a:rPr lang="en-GB" sz="1200" dirty="0" smtClean="0">
                      <a:latin typeface="Segoe UI Light" panose="020B0502040204020203" pitchFamily="34" charset="0"/>
                      <a:cs typeface="Segoe UI Light" panose="020B0502040204020203" pitchFamily="34" charset="0"/>
                    </a:rPr>
                    <a:t>57001 </a:t>
                  </a:r>
                  <a:r>
                    <a:rPr lang="en-GB" sz="1200" dirty="0">
                      <a:latin typeface="Segoe UI Light" panose="020B0502040204020203" pitchFamily="34" charset="0"/>
                      <a:cs typeface="Segoe UI Light" panose="020B0502040204020203" pitchFamily="34" charset="0"/>
                    </a:rPr>
                    <a:t>(</a:t>
                  </a:r>
                  <a:r>
                    <a:rPr lang="en-GB" sz="1200" dirty="0" smtClean="0">
                      <a:latin typeface="Segoe UI Light" panose="020B0502040204020203" pitchFamily="34" charset="0"/>
                      <a:cs typeface="Segoe UI Light" panose="020B0502040204020203" pitchFamily="34" charset="0"/>
                    </a:rPr>
                    <a:t>2013)</a:t>
                  </a:r>
                  <a:endParaRPr lang="en-GB" sz="1200" dirty="0">
                    <a:latin typeface="Segoe UI Light" panose="020B0502040204020203" pitchFamily="34" charset="0"/>
                    <a:cs typeface="Segoe UI Light" panose="020B0502040204020203" pitchFamily="34" charset="0"/>
                  </a:endParaRPr>
                </a:p>
              </p:txBody>
            </p:sp>
          </p:grpSp>
        </p:grpSp>
        <p:pic>
          <p:nvPicPr>
            <p:cNvPr id="85" name="Picture 84"/>
            <p:cNvPicPr>
              <a:picLocks noChangeAspect="1"/>
            </p:cNvPicPr>
            <p:nvPr/>
          </p:nvPicPr>
          <p:blipFill>
            <a:blip r:embed="rId6"/>
            <a:stretch>
              <a:fillRect/>
            </a:stretch>
          </p:blipFill>
          <p:spPr>
            <a:xfrm>
              <a:off x="6652305" y="4922594"/>
              <a:ext cx="1846224" cy="1037402"/>
            </a:xfrm>
            <a:prstGeom prst="rect">
              <a:avLst/>
            </a:prstGeom>
          </p:spPr>
        </p:pic>
      </p:grpSp>
      <p:grpSp>
        <p:nvGrpSpPr>
          <p:cNvPr id="91" name="Group 90"/>
          <p:cNvGrpSpPr/>
          <p:nvPr/>
        </p:nvGrpSpPr>
        <p:grpSpPr>
          <a:xfrm>
            <a:off x="7938315" y="3896564"/>
            <a:ext cx="2752112" cy="2743200"/>
            <a:chOff x="39332" y="3510085"/>
            <a:chExt cx="2752112" cy="2743200"/>
          </a:xfrm>
        </p:grpSpPr>
        <p:grpSp>
          <p:nvGrpSpPr>
            <p:cNvPr id="92" name="Group 91"/>
            <p:cNvGrpSpPr/>
            <p:nvPr/>
          </p:nvGrpSpPr>
          <p:grpSpPr>
            <a:xfrm>
              <a:off x="39332" y="3510085"/>
              <a:ext cx="2752112" cy="2743200"/>
              <a:chOff x="918978" y="3536382"/>
              <a:chExt cx="2752112" cy="2743200"/>
            </a:xfrm>
          </p:grpSpPr>
          <p:sp>
            <p:nvSpPr>
              <p:cNvPr id="98" name="Rectangle 97"/>
              <p:cNvSpPr/>
              <p:nvPr/>
            </p:nvSpPr>
            <p:spPr>
              <a:xfrm>
                <a:off x="918978" y="3536382"/>
                <a:ext cx="2743200" cy="2743200"/>
              </a:xfrm>
              <a:prstGeom prst="rect">
                <a:avLst/>
              </a:prstGeom>
              <a:solidFill>
                <a:srgbClr val="FFFFFF"/>
              </a:solidFill>
              <a:ln w="6350" cap="flat">
                <a:solidFill>
                  <a:schemeClr val="bg2">
                    <a:lumMod val="60000"/>
                    <a:lumOff val="4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Neue"/>
                </a:endParaRPr>
              </a:p>
            </p:txBody>
          </p:sp>
          <p:sp>
            <p:nvSpPr>
              <p:cNvPr id="99" name="Shape 216"/>
              <p:cNvSpPr/>
              <p:nvPr/>
            </p:nvSpPr>
            <p:spPr>
              <a:xfrm>
                <a:off x="933569" y="3540652"/>
                <a:ext cx="2728609" cy="4924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300">
                    <a:latin typeface="Helvetica Neue Light"/>
                    <a:ea typeface="Helvetica Neue Light"/>
                    <a:cs typeface="Helvetica Neue Light"/>
                    <a:sym typeface="Helvetica Neue Light"/>
                  </a:defRPr>
                </a:lvl1pPr>
              </a:lstStyle>
              <a:p>
                <a:r>
                  <a:rPr lang="en-US" sz="1600" dirty="0">
                    <a:latin typeface="Segoe UI Light" panose="020B0502040204020203" pitchFamily="34" charset="0"/>
                    <a:cs typeface="Segoe UI Light" panose="020B0502040204020203" pitchFamily="34" charset="0"/>
                  </a:rPr>
                  <a:t>Electron </a:t>
                </a:r>
                <a:r>
                  <a:rPr sz="1600" dirty="0">
                    <a:latin typeface="Segoe UI Light" panose="020B0502040204020203" pitchFamily="34" charset="0"/>
                    <a:cs typeface="Segoe UI Light" panose="020B0502040204020203" pitchFamily="34" charset="0"/>
                  </a:rPr>
                  <a:t>Pairing w</a:t>
                </a:r>
                <a:r>
                  <a:rPr lang="en-US" sz="1600" dirty="0">
                    <a:latin typeface="Segoe UI Light" panose="020B0502040204020203" pitchFamily="34" charset="0"/>
                    <a:cs typeface="Segoe UI Light" panose="020B0502040204020203" pitchFamily="34" charset="0"/>
                  </a:rPr>
                  <a:t>ithout</a:t>
                </a:r>
                <a:r>
                  <a:rPr sz="1600" dirty="0">
                    <a:latin typeface="Segoe UI Light" panose="020B0502040204020203" pitchFamily="34" charset="0"/>
                    <a:cs typeface="Segoe UI Light" panose="020B0502040204020203" pitchFamily="34" charset="0"/>
                  </a:rPr>
                  <a:t> Superconductivity</a:t>
                </a:r>
              </a:p>
            </p:txBody>
          </p:sp>
          <p:sp>
            <p:nvSpPr>
              <p:cNvPr id="100" name="Shape 217"/>
              <p:cNvSpPr/>
              <p:nvPr/>
            </p:nvSpPr>
            <p:spPr>
              <a:xfrm>
                <a:off x="933570" y="5976073"/>
                <a:ext cx="2737520" cy="2769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defRPr sz="1200">
                    <a:latin typeface="Segoe UI Light"/>
                    <a:ea typeface="Segoe UI Light"/>
                    <a:cs typeface="Segoe UI Light"/>
                    <a:sym typeface="Segoe UI Light"/>
                  </a:defRPr>
                </a:lvl1pPr>
              </a:lstStyle>
              <a:p>
                <a:pPr algn="ctr"/>
                <a:r>
                  <a:rPr lang="en-US" i="1" dirty="0" smtClean="0"/>
                  <a:t>Cheng et al, </a:t>
                </a:r>
                <a:r>
                  <a:rPr i="1" dirty="0" smtClean="0"/>
                  <a:t>Nature</a:t>
                </a:r>
                <a:r>
                  <a:rPr dirty="0" smtClean="0"/>
                  <a:t> </a:t>
                </a:r>
                <a:r>
                  <a:rPr b="1" dirty="0"/>
                  <a:t>521</a:t>
                </a:r>
                <a:r>
                  <a:rPr dirty="0"/>
                  <a:t>, 196 (2015)</a:t>
                </a:r>
                <a:endParaRPr lang="en-GB" dirty="0">
                  <a:latin typeface="Segoe UI Light" panose="020B0502040204020203" pitchFamily="34" charset="0"/>
                  <a:cs typeface="Segoe UI Light" panose="020B0502040204020203" pitchFamily="34" charset="0"/>
                </a:endParaRPr>
              </a:p>
            </p:txBody>
          </p:sp>
        </p:grpSp>
        <p:grpSp>
          <p:nvGrpSpPr>
            <p:cNvPr id="93" name="Group 92"/>
            <p:cNvGrpSpPr/>
            <p:nvPr/>
          </p:nvGrpSpPr>
          <p:grpSpPr>
            <a:xfrm>
              <a:off x="442132" y="3991891"/>
              <a:ext cx="1737374" cy="1931371"/>
              <a:chOff x="2770360" y="1251536"/>
              <a:chExt cx="3565999" cy="3820464"/>
            </a:xfrm>
          </p:grpSpPr>
          <p:grpSp>
            <p:nvGrpSpPr>
              <p:cNvPr id="94" name="Group 93"/>
              <p:cNvGrpSpPr/>
              <p:nvPr/>
            </p:nvGrpSpPr>
            <p:grpSpPr>
              <a:xfrm>
                <a:off x="2770360" y="1251536"/>
                <a:ext cx="3565999" cy="3820464"/>
                <a:chOff x="160510" y="727661"/>
                <a:chExt cx="3565999" cy="3820464"/>
              </a:xfrm>
            </p:grpSpPr>
            <p:pic>
              <p:nvPicPr>
                <p:cNvPr id="96" name="image16.png"/>
                <p:cNvPicPr>
                  <a:picLocks noChangeAspect="1"/>
                </p:cNvPicPr>
                <p:nvPr/>
              </p:nvPicPr>
              <p:blipFill rotWithShape="1">
                <a:blip r:embed="rId7">
                  <a:extLst/>
                </a:blip>
                <a:srcRect l="8967" t="83508" r="14762" b="1013"/>
                <a:stretch/>
              </p:blipFill>
              <p:spPr>
                <a:xfrm>
                  <a:off x="535633" y="3818780"/>
                  <a:ext cx="3190876" cy="729345"/>
                </a:xfrm>
                <a:prstGeom prst="rect">
                  <a:avLst/>
                </a:prstGeom>
                <a:ln w="12700" cap="flat">
                  <a:noFill/>
                  <a:miter lim="400000"/>
                </a:ln>
                <a:effectLst/>
              </p:spPr>
            </p:pic>
            <p:pic>
              <p:nvPicPr>
                <p:cNvPr id="97" name="image16.png"/>
                <p:cNvPicPr>
                  <a:picLocks noChangeAspect="1"/>
                </p:cNvPicPr>
                <p:nvPr/>
              </p:nvPicPr>
              <p:blipFill rotWithShape="1">
                <a:blip r:embed="rId7">
                  <a:extLst/>
                </a:blip>
                <a:srcRect r="16128" b="33820"/>
                <a:stretch/>
              </p:blipFill>
              <p:spPr>
                <a:xfrm>
                  <a:off x="160510" y="727661"/>
                  <a:ext cx="3508851" cy="3118336"/>
                </a:xfrm>
                <a:prstGeom prst="rect">
                  <a:avLst/>
                </a:prstGeom>
                <a:ln w="12700" cap="flat">
                  <a:noFill/>
                  <a:miter lim="400000"/>
                </a:ln>
                <a:effectLst/>
              </p:spPr>
            </p:pic>
          </p:grpSp>
          <p:sp>
            <p:nvSpPr>
              <p:cNvPr id="95" name="Rectangle 94"/>
              <p:cNvSpPr/>
              <p:nvPr/>
            </p:nvSpPr>
            <p:spPr>
              <a:xfrm>
                <a:off x="3078809" y="4221553"/>
                <a:ext cx="228600" cy="228600"/>
              </a:xfrm>
              <a:prstGeom prst="rect">
                <a:avLst/>
              </a:prstGeom>
              <a:ln w="25400" cap="flat">
                <a:solidFill>
                  <a:schemeClr val="bg1"/>
                </a:solidFill>
                <a:prstDash val="solid"/>
                <a:round/>
              </a:ln>
              <a:effectLst/>
              <a:sp3d/>
            </p:spPr>
            <p:style>
              <a:lnRef idx="0">
                <a:scrgbClr r="0" g="0" b="0"/>
              </a:lnRef>
              <a:fillRef idx="1001">
                <a:schemeClr val="lt1"/>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Neue"/>
                </a:endParaRPr>
              </a:p>
            </p:txBody>
          </p:sp>
        </p:grpSp>
      </p:grpSp>
      <p:grpSp>
        <p:nvGrpSpPr>
          <p:cNvPr id="101" name="Group 100"/>
          <p:cNvGrpSpPr/>
          <p:nvPr/>
        </p:nvGrpSpPr>
        <p:grpSpPr>
          <a:xfrm>
            <a:off x="4293172" y="669165"/>
            <a:ext cx="2743200" cy="2743200"/>
            <a:chOff x="214484" y="561664"/>
            <a:chExt cx="2743200" cy="2743200"/>
          </a:xfrm>
        </p:grpSpPr>
        <p:grpSp>
          <p:nvGrpSpPr>
            <p:cNvPr id="102" name="Group 45"/>
            <p:cNvGrpSpPr/>
            <p:nvPr/>
          </p:nvGrpSpPr>
          <p:grpSpPr>
            <a:xfrm>
              <a:off x="214484" y="561664"/>
              <a:ext cx="2743200" cy="2743200"/>
              <a:chOff x="5969207" y="3608619"/>
              <a:chExt cx="2743200" cy="2743200"/>
            </a:xfrm>
          </p:grpSpPr>
          <p:sp>
            <p:nvSpPr>
              <p:cNvPr id="104" name="Rectangle 46"/>
              <p:cNvSpPr/>
              <p:nvPr/>
            </p:nvSpPr>
            <p:spPr>
              <a:xfrm>
                <a:off x="5969207" y="3608619"/>
                <a:ext cx="2743200" cy="2743200"/>
              </a:xfrm>
              <a:prstGeom prst="rect">
                <a:avLst/>
              </a:prstGeom>
              <a:solidFill>
                <a:srgbClr val="FFFFFF"/>
              </a:solidFill>
              <a:ln w="6350" cap="flat">
                <a:solidFill>
                  <a:schemeClr val="bg2">
                    <a:lumMod val="60000"/>
                    <a:lumOff val="4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Neue"/>
                </a:endParaRPr>
              </a:p>
            </p:txBody>
          </p:sp>
          <p:sp>
            <p:nvSpPr>
              <p:cNvPr id="105" name="Shape 216"/>
              <p:cNvSpPr/>
              <p:nvPr/>
            </p:nvSpPr>
            <p:spPr>
              <a:xfrm>
                <a:off x="5985311" y="3629973"/>
                <a:ext cx="2727096" cy="7386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300">
                    <a:latin typeface="Helvetica Neue Light"/>
                    <a:ea typeface="Helvetica Neue Light"/>
                    <a:cs typeface="Helvetica Neue Light"/>
                    <a:sym typeface="Helvetica Neue Light"/>
                  </a:defRPr>
                </a:lvl1pPr>
              </a:lstStyle>
              <a:p>
                <a:r>
                  <a:rPr lang="en-GB" sz="1600" dirty="0" smtClean="0">
                    <a:latin typeface="Segoe UI Light" panose="020B0502040204020203" pitchFamily="34" charset="0"/>
                    <a:cs typeface="Segoe UI Light" panose="020B0502040204020203" pitchFamily="34" charset="0"/>
                  </a:rPr>
                  <a:t>Reconfigurable Superconducting Nanoelectronics</a:t>
                </a:r>
                <a:endParaRPr sz="1600" dirty="0">
                  <a:latin typeface="Segoe UI Light" panose="020B0502040204020203" pitchFamily="34" charset="0"/>
                  <a:cs typeface="Segoe UI Light" panose="020B0502040204020203" pitchFamily="34" charset="0"/>
                </a:endParaRPr>
              </a:p>
            </p:txBody>
          </p:sp>
          <p:sp>
            <p:nvSpPr>
              <p:cNvPr id="106" name="Rectangle 48"/>
              <p:cNvSpPr/>
              <p:nvPr/>
            </p:nvSpPr>
            <p:spPr>
              <a:xfrm>
                <a:off x="5992606" y="5890154"/>
                <a:ext cx="2712505" cy="461665"/>
              </a:xfrm>
              <a:prstGeom prst="rect">
                <a:avLst/>
              </a:prstGeom>
            </p:spPr>
            <p:txBody>
              <a:bodyPr wrap="square">
                <a:spAutoFit/>
              </a:bodyPr>
              <a:lstStyle/>
              <a:p>
                <a:pPr algn="ctr"/>
                <a:r>
                  <a:rPr lang="en-GB" sz="1200" i="1" dirty="0" smtClean="0">
                    <a:latin typeface="Segoe UI Light" panose="020B0502040204020203" pitchFamily="34" charset="0"/>
                    <a:cs typeface="Segoe UI Light" panose="020B0502040204020203" pitchFamily="34" charset="0"/>
                  </a:rPr>
                  <a:t>Veazey et al, Nanotechnology </a:t>
                </a:r>
                <a:br>
                  <a:rPr lang="en-GB" sz="1200" i="1" dirty="0" smtClean="0">
                    <a:latin typeface="Segoe UI Light" panose="020B0502040204020203" pitchFamily="34" charset="0"/>
                    <a:cs typeface="Segoe UI Light" panose="020B0502040204020203" pitchFamily="34" charset="0"/>
                  </a:rPr>
                </a:br>
                <a:r>
                  <a:rPr lang="en-GB" sz="1200" b="1" i="1" dirty="0" smtClean="0">
                    <a:latin typeface="Segoe UI Light" panose="020B0502040204020203" pitchFamily="34" charset="0"/>
                    <a:cs typeface="Segoe UI Light" panose="020B0502040204020203" pitchFamily="34" charset="0"/>
                  </a:rPr>
                  <a:t>24</a:t>
                </a:r>
                <a:r>
                  <a:rPr lang="en-GB" sz="1200" i="1" dirty="0" smtClean="0">
                    <a:latin typeface="Segoe UI Light" panose="020B0502040204020203" pitchFamily="34" charset="0"/>
                    <a:cs typeface="Segoe UI Light" panose="020B0502040204020203" pitchFamily="34" charset="0"/>
                  </a:rPr>
                  <a:t>, </a:t>
                </a:r>
                <a:r>
                  <a:rPr lang="en-GB" sz="1200" dirty="0" smtClean="0">
                    <a:latin typeface="Segoe UI Light" panose="020B0502040204020203" pitchFamily="34" charset="0"/>
                    <a:cs typeface="Segoe UI Light" panose="020B0502040204020203" pitchFamily="34" charset="0"/>
                  </a:rPr>
                  <a:t>375201 </a:t>
                </a:r>
                <a:r>
                  <a:rPr lang="en-GB" sz="1200" dirty="0">
                    <a:latin typeface="Segoe UI Light" panose="020B0502040204020203" pitchFamily="34" charset="0"/>
                    <a:cs typeface="Segoe UI Light" panose="020B0502040204020203" pitchFamily="34" charset="0"/>
                  </a:rPr>
                  <a:t>(2013)</a:t>
                </a:r>
              </a:p>
            </p:txBody>
          </p:sp>
        </p:grpSp>
        <p:pic>
          <p:nvPicPr>
            <p:cNvPr id="103" name="Picture 102"/>
            <p:cNvPicPr>
              <a:picLocks noChangeAspect="1"/>
            </p:cNvPicPr>
            <p:nvPr/>
          </p:nvPicPr>
          <p:blipFill rotWithShape="1">
            <a:blip r:embed="rId8"/>
            <a:srcRect t="47812"/>
            <a:stretch/>
          </p:blipFill>
          <p:spPr>
            <a:xfrm>
              <a:off x="230588" y="1415964"/>
              <a:ext cx="2335981" cy="1332953"/>
            </a:xfrm>
            <a:prstGeom prst="rect">
              <a:avLst/>
            </a:prstGeom>
          </p:spPr>
        </p:pic>
      </p:grpSp>
      <p:grpSp>
        <p:nvGrpSpPr>
          <p:cNvPr id="51" name="Group 50"/>
          <p:cNvGrpSpPr/>
          <p:nvPr/>
        </p:nvGrpSpPr>
        <p:grpSpPr>
          <a:xfrm>
            <a:off x="4285876" y="3896564"/>
            <a:ext cx="2743200" cy="2743200"/>
            <a:chOff x="226728" y="3498625"/>
            <a:chExt cx="2743200" cy="2743200"/>
          </a:xfrm>
        </p:grpSpPr>
        <p:grpSp>
          <p:nvGrpSpPr>
            <p:cNvPr id="52" name="Group 45"/>
            <p:cNvGrpSpPr/>
            <p:nvPr/>
          </p:nvGrpSpPr>
          <p:grpSpPr>
            <a:xfrm>
              <a:off x="226728" y="3498625"/>
              <a:ext cx="2743200" cy="2743200"/>
              <a:chOff x="5969207" y="3608619"/>
              <a:chExt cx="2743200" cy="2743200"/>
            </a:xfrm>
          </p:grpSpPr>
          <p:sp>
            <p:nvSpPr>
              <p:cNvPr id="54" name="Rectangle 46"/>
              <p:cNvSpPr/>
              <p:nvPr/>
            </p:nvSpPr>
            <p:spPr>
              <a:xfrm>
                <a:off x="5969207" y="3608619"/>
                <a:ext cx="2743200" cy="2743200"/>
              </a:xfrm>
              <a:prstGeom prst="rect">
                <a:avLst/>
              </a:prstGeom>
              <a:solidFill>
                <a:srgbClr val="FFFFFF"/>
              </a:solidFill>
              <a:ln w="6350" cap="flat">
                <a:solidFill>
                  <a:schemeClr val="bg2">
                    <a:lumMod val="60000"/>
                    <a:lumOff val="4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Neue"/>
                </a:endParaRPr>
              </a:p>
            </p:txBody>
          </p:sp>
          <p:sp>
            <p:nvSpPr>
              <p:cNvPr id="55" name="Shape 216"/>
              <p:cNvSpPr/>
              <p:nvPr/>
            </p:nvSpPr>
            <p:spPr>
              <a:xfrm>
                <a:off x="5985311" y="3629973"/>
                <a:ext cx="2727096" cy="4924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300">
                    <a:latin typeface="Helvetica Neue Light"/>
                    <a:ea typeface="Helvetica Neue Light"/>
                    <a:cs typeface="Helvetica Neue Light"/>
                    <a:sym typeface="Helvetica Neue Light"/>
                  </a:defRPr>
                </a:lvl1pPr>
              </a:lstStyle>
              <a:p>
                <a:r>
                  <a:rPr lang="en-GB" sz="1600" dirty="0" smtClean="0">
                    <a:latin typeface="Segoe UI Light" panose="020B0502040204020203" pitchFamily="34" charset="0"/>
                    <a:cs typeface="Segoe UI Light" panose="020B0502040204020203" pitchFamily="34" charset="0"/>
                  </a:rPr>
                  <a:t>Graphene-Complex Oxide Heterostructures</a:t>
                </a:r>
                <a:endParaRPr sz="1600" dirty="0">
                  <a:latin typeface="Segoe UI Light" panose="020B0502040204020203" pitchFamily="34" charset="0"/>
                  <a:cs typeface="Segoe UI Light" panose="020B0502040204020203" pitchFamily="34" charset="0"/>
                </a:endParaRPr>
              </a:p>
            </p:txBody>
          </p:sp>
          <p:sp>
            <p:nvSpPr>
              <p:cNvPr id="56" name="Rectangle 48"/>
              <p:cNvSpPr/>
              <p:nvPr/>
            </p:nvSpPr>
            <p:spPr>
              <a:xfrm>
                <a:off x="5992606" y="5890154"/>
                <a:ext cx="2712505" cy="461665"/>
              </a:xfrm>
              <a:prstGeom prst="rect">
                <a:avLst/>
              </a:prstGeom>
            </p:spPr>
            <p:txBody>
              <a:bodyPr wrap="square">
                <a:spAutoFit/>
              </a:bodyPr>
              <a:lstStyle/>
              <a:p>
                <a:pPr algn="ctr"/>
                <a:r>
                  <a:rPr lang="en-GB" sz="1200" i="1" dirty="0" smtClean="0">
                    <a:latin typeface="Segoe UI Light" panose="020B0502040204020203" pitchFamily="34" charset="0"/>
                    <a:cs typeface="Segoe UI Light" panose="020B0502040204020203" pitchFamily="34" charset="0"/>
                  </a:rPr>
                  <a:t>Huang et al,</a:t>
                </a:r>
                <a:r>
                  <a:rPr lang="en-GB" sz="1200" dirty="0" smtClean="0">
                    <a:latin typeface="Segoe UI Light" panose="020B0502040204020203" pitchFamily="34" charset="0"/>
                    <a:cs typeface="Segoe UI Light" panose="020B0502040204020203" pitchFamily="34" charset="0"/>
                  </a:rPr>
                  <a:t> APL Materials </a:t>
                </a:r>
                <a:r>
                  <a:rPr lang="en-GB" sz="1200" b="1" dirty="0" smtClean="0">
                    <a:latin typeface="Segoe UI Light" panose="020B0502040204020203" pitchFamily="34" charset="0"/>
                    <a:cs typeface="Segoe UI Light" panose="020B0502040204020203" pitchFamily="34" charset="0"/>
                  </a:rPr>
                  <a:t>3</a:t>
                </a:r>
                <a:r>
                  <a:rPr lang="en-GB" sz="1200" dirty="0" smtClean="0">
                    <a:latin typeface="Segoe UI Light" panose="020B0502040204020203" pitchFamily="34" charset="0"/>
                    <a:cs typeface="Segoe UI Light" panose="020B0502040204020203" pitchFamily="34" charset="0"/>
                  </a:rPr>
                  <a:t>, 062502</a:t>
                </a:r>
                <a:r>
                  <a:rPr lang="en-GB" sz="1200" i="1" dirty="0" smtClean="0">
                    <a:latin typeface="Segoe UI Light" panose="020B0502040204020203" pitchFamily="34" charset="0"/>
                    <a:cs typeface="Segoe UI Light" panose="020B0502040204020203" pitchFamily="34" charset="0"/>
                  </a:rPr>
                  <a:t/>
                </a:r>
                <a:br>
                  <a:rPr lang="en-GB" sz="1200" i="1" dirty="0" smtClean="0">
                    <a:latin typeface="Segoe UI Light" panose="020B0502040204020203" pitchFamily="34" charset="0"/>
                    <a:cs typeface="Segoe UI Light" panose="020B0502040204020203" pitchFamily="34" charset="0"/>
                  </a:rPr>
                </a:br>
                <a:r>
                  <a:rPr lang="en-GB" sz="1200" dirty="0" smtClean="0">
                    <a:latin typeface="Segoe UI Light" panose="020B0502040204020203" pitchFamily="34" charset="0"/>
                    <a:cs typeface="Segoe UI Light" panose="020B0502040204020203" pitchFamily="34" charset="0"/>
                  </a:rPr>
                  <a:t>(2015)</a:t>
                </a:r>
                <a:endParaRPr lang="en-GB" sz="1200" dirty="0">
                  <a:latin typeface="Segoe UI Light" panose="020B0502040204020203" pitchFamily="34" charset="0"/>
                  <a:cs typeface="Segoe UI Light" panose="020B0502040204020203" pitchFamily="34" charset="0"/>
                </a:endParaRPr>
              </a:p>
            </p:txBody>
          </p:sp>
        </p:grpSp>
        <p:pic>
          <p:nvPicPr>
            <p:cNvPr id="53" name="Picture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149" y="4012422"/>
              <a:ext cx="2151972" cy="1877721"/>
            </a:xfrm>
            <a:prstGeom prst="rect">
              <a:avLst/>
            </a:prstGeom>
          </p:spPr>
        </p:pic>
      </p:grpSp>
      <p:grpSp>
        <p:nvGrpSpPr>
          <p:cNvPr id="61" name="Group 60"/>
          <p:cNvGrpSpPr/>
          <p:nvPr/>
        </p:nvGrpSpPr>
        <p:grpSpPr>
          <a:xfrm>
            <a:off x="521319" y="3917918"/>
            <a:ext cx="2743200" cy="2743200"/>
            <a:chOff x="-2945680" y="3502478"/>
            <a:chExt cx="2743200" cy="2743200"/>
          </a:xfrm>
        </p:grpSpPr>
        <p:grpSp>
          <p:nvGrpSpPr>
            <p:cNvPr id="62" name="Group 45"/>
            <p:cNvGrpSpPr/>
            <p:nvPr/>
          </p:nvGrpSpPr>
          <p:grpSpPr>
            <a:xfrm>
              <a:off x="-2945680" y="3502478"/>
              <a:ext cx="2743200" cy="2743200"/>
              <a:chOff x="5969207" y="3608619"/>
              <a:chExt cx="2743200" cy="2743200"/>
            </a:xfrm>
          </p:grpSpPr>
          <p:sp>
            <p:nvSpPr>
              <p:cNvPr id="64" name="Rectangle 46"/>
              <p:cNvSpPr/>
              <p:nvPr/>
            </p:nvSpPr>
            <p:spPr>
              <a:xfrm>
                <a:off x="5969207" y="3608619"/>
                <a:ext cx="2743200" cy="2743200"/>
              </a:xfrm>
              <a:prstGeom prst="rect">
                <a:avLst/>
              </a:prstGeom>
              <a:solidFill>
                <a:srgbClr val="FFFFFF"/>
              </a:solidFill>
              <a:ln w="6350" cap="flat">
                <a:solidFill>
                  <a:schemeClr val="bg2">
                    <a:lumMod val="60000"/>
                    <a:lumOff val="4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Neue"/>
                </a:endParaRPr>
              </a:p>
            </p:txBody>
          </p:sp>
          <p:sp>
            <p:nvSpPr>
              <p:cNvPr id="65" name="Shape 216"/>
              <p:cNvSpPr/>
              <p:nvPr/>
            </p:nvSpPr>
            <p:spPr>
              <a:xfrm>
                <a:off x="5985311" y="3629973"/>
                <a:ext cx="2727096" cy="4924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300">
                    <a:latin typeface="Helvetica Neue Light"/>
                    <a:ea typeface="Helvetica Neue Light"/>
                    <a:cs typeface="Helvetica Neue Light"/>
                    <a:sym typeface="Helvetica Neue Light"/>
                  </a:defRPr>
                </a:lvl1pPr>
              </a:lstStyle>
              <a:p>
                <a:r>
                  <a:rPr lang="en-GB" sz="1600" dirty="0" smtClean="0">
                    <a:latin typeface="Segoe UI Light" panose="020B0502040204020203" pitchFamily="34" charset="0"/>
                    <a:cs typeface="Segoe UI Light" panose="020B0502040204020203" pitchFamily="34" charset="0"/>
                  </a:rPr>
                  <a:t>Electronically Controlled Ferromagnetism @ RT</a:t>
                </a:r>
                <a:endParaRPr sz="1600" dirty="0">
                  <a:latin typeface="Segoe UI Light" panose="020B0502040204020203" pitchFamily="34" charset="0"/>
                  <a:cs typeface="Segoe UI Light" panose="020B0502040204020203" pitchFamily="34" charset="0"/>
                </a:endParaRPr>
              </a:p>
            </p:txBody>
          </p:sp>
          <p:sp>
            <p:nvSpPr>
              <p:cNvPr id="66" name="Rectangle 48"/>
              <p:cNvSpPr/>
              <p:nvPr/>
            </p:nvSpPr>
            <p:spPr>
              <a:xfrm>
                <a:off x="5992606" y="5890154"/>
                <a:ext cx="2712505" cy="461665"/>
              </a:xfrm>
              <a:prstGeom prst="rect">
                <a:avLst/>
              </a:prstGeom>
            </p:spPr>
            <p:txBody>
              <a:bodyPr wrap="square">
                <a:spAutoFit/>
              </a:bodyPr>
              <a:lstStyle/>
              <a:p>
                <a:pPr algn="ctr"/>
                <a:r>
                  <a:rPr lang="en-GB" sz="1200" i="1" dirty="0" smtClean="0">
                    <a:latin typeface="Segoe UI Light" panose="020B0502040204020203" pitchFamily="34" charset="0"/>
                    <a:cs typeface="Segoe UI Light" panose="020B0502040204020203" pitchFamily="34" charset="0"/>
                  </a:rPr>
                  <a:t>Bi et al,</a:t>
                </a:r>
                <a:r>
                  <a:rPr lang="en-GB" sz="1200" dirty="0" smtClean="0">
                    <a:latin typeface="Segoe UI Light" panose="020B0502040204020203" pitchFamily="34" charset="0"/>
                    <a:cs typeface="Segoe UI Light" panose="020B0502040204020203" pitchFamily="34" charset="0"/>
                  </a:rPr>
                  <a:t> Nature Communications </a:t>
                </a:r>
                <a:br>
                  <a:rPr lang="en-GB" sz="1200" dirty="0" smtClean="0">
                    <a:latin typeface="Segoe UI Light" panose="020B0502040204020203" pitchFamily="34" charset="0"/>
                    <a:cs typeface="Segoe UI Light" panose="020B0502040204020203" pitchFamily="34" charset="0"/>
                  </a:rPr>
                </a:br>
                <a:r>
                  <a:rPr lang="en-GB" sz="1200" b="1" dirty="0" smtClean="0">
                    <a:latin typeface="Segoe UI Light" panose="020B0502040204020203" pitchFamily="34" charset="0"/>
                    <a:cs typeface="Segoe UI Light" panose="020B0502040204020203" pitchFamily="34" charset="0"/>
                  </a:rPr>
                  <a:t>5</a:t>
                </a:r>
                <a:r>
                  <a:rPr lang="en-GB" sz="1200" dirty="0" smtClean="0">
                    <a:latin typeface="Segoe UI Light" panose="020B0502040204020203" pitchFamily="34" charset="0"/>
                    <a:cs typeface="Segoe UI Light" panose="020B0502040204020203" pitchFamily="34" charset="0"/>
                  </a:rPr>
                  <a:t>, 5019</a:t>
                </a:r>
                <a:r>
                  <a:rPr lang="en-GB" sz="1200" i="1" dirty="0">
                    <a:latin typeface="Segoe UI Light" panose="020B0502040204020203" pitchFamily="34" charset="0"/>
                    <a:cs typeface="Segoe UI Light" panose="020B0502040204020203" pitchFamily="34" charset="0"/>
                  </a:rPr>
                  <a:t> </a:t>
                </a:r>
                <a:r>
                  <a:rPr lang="en-GB" sz="1200" dirty="0" smtClean="0">
                    <a:latin typeface="Segoe UI Light" panose="020B0502040204020203" pitchFamily="34" charset="0"/>
                    <a:cs typeface="Segoe UI Light" panose="020B0502040204020203" pitchFamily="34" charset="0"/>
                  </a:rPr>
                  <a:t>(2014)</a:t>
                </a:r>
                <a:endParaRPr lang="en-GB" sz="1200" dirty="0">
                  <a:latin typeface="Segoe UI Light" panose="020B0502040204020203" pitchFamily="34" charset="0"/>
                  <a:cs typeface="Segoe UI Light" panose="020B0502040204020203" pitchFamily="34" charset="0"/>
                </a:endParaRPr>
              </a:p>
            </p:txBody>
          </p:sp>
        </p:grpSp>
        <p:pic>
          <p:nvPicPr>
            <p:cNvPr id="63" name="Picture 6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2992" y="4012422"/>
              <a:ext cx="1760761" cy="1766591"/>
            </a:xfrm>
            <a:prstGeom prst="rect">
              <a:avLst/>
            </a:prstGeom>
          </p:spPr>
        </p:pic>
      </p:grpSp>
    </p:spTree>
    <p:custDataLst>
      <p:tags r:id="rId1"/>
    </p:custDataLst>
    <p:extLst>
      <p:ext uri="{BB962C8B-B14F-4D97-AF65-F5344CB8AC3E}">
        <p14:creationId xmlns:p14="http://schemas.microsoft.com/office/powerpoint/2010/main" val="3458889589"/>
      </p:ext>
    </p:extLst>
  </p:cSld>
  <p:clrMapOvr>
    <a:masterClrMapping/>
  </p:clrMapOvr>
  <mc:AlternateContent xmlns:mc="http://schemas.openxmlformats.org/markup-compatibility/2006" xmlns:p14="http://schemas.microsoft.com/office/powerpoint/2010/main">
    <mc:Choice Requires="p14">
      <p:transition p14:dur="300" advTm="30493">
        <p:fade/>
      </p:transition>
    </mc:Choice>
    <mc:Fallback xmlns="">
      <p:transition advTm="304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5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fade">
                                      <p:cBhvr>
                                        <p:cTn id="3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8040" y="3553097"/>
            <a:ext cx="11656241" cy="1009378"/>
          </a:xfrm>
        </p:spPr>
        <p:txBody>
          <a:bodyPr>
            <a:normAutofit fontScale="90000"/>
          </a:bodyPr>
          <a:lstStyle/>
          <a:p>
            <a:r>
              <a:rPr lang="en-US" b="1" dirty="0" smtClean="0"/>
              <a:t>Electron Pairing Without Superconductivity</a:t>
            </a:r>
            <a:endParaRPr lang="en-US" b="1" dirty="0"/>
          </a:p>
        </p:txBody>
      </p:sp>
      <p:sp>
        <p:nvSpPr>
          <p:cNvPr id="4" name="Text Placeholder 3"/>
          <p:cNvSpPr>
            <a:spLocks noGrp="1"/>
          </p:cNvSpPr>
          <p:nvPr>
            <p:ph type="body" idx="1"/>
          </p:nvPr>
        </p:nvSpPr>
        <p:spPr>
          <a:xfrm>
            <a:off x="318041" y="4589463"/>
            <a:ext cx="10515600" cy="1500187"/>
          </a:xfrm>
        </p:spPr>
        <p:txBody>
          <a:bodyPr>
            <a:noAutofit/>
          </a:bodyPr>
          <a:lstStyle/>
          <a:p>
            <a:r>
              <a:rPr lang="en-US" sz="3200" dirty="0"/>
              <a:t>Nature </a:t>
            </a:r>
            <a:r>
              <a:rPr lang="en-US" sz="3200" b="1" dirty="0"/>
              <a:t>521</a:t>
            </a:r>
            <a:r>
              <a:rPr lang="en-US" sz="3200" dirty="0"/>
              <a:t>, 196 (2015)</a:t>
            </a:r>
          </a:p>
          <a:p>
            <a:endParaRPr lang="en-US" sz="3200" dirty="0"/>
          </a:p>
        </p:txBody>
      </p:sp>
      <p:sp>
        <p:nvSpPr>
          <p:cNvPr id="25" name="Rectangle 24"/>
          <p:cNvSpPr/>
          <p:nvPr/>
        </p:nvSpPr>
        <p:spPr>
          <a:xfrm>
            <a:off x="1207364" y="1054049"/>
            <a:ext cx="406400" cy="595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16.png"/>
          <p:cNvPicPr>
            <a:picLocks noChangeAspect="1"/>
          </p:cNvPicPr>
          <p:nvPr/>
        </p:nvPicPr>
        <p:blipFill rotWithShape="1">
          <a:blip r:embed="rId3">
            <a:extLst/>
          </a:blip>
          <a:srcRect r="16128" b="33820"/>
          <a:stretch/>
        </p:blipFill>
        <p:spPr>
          <a:xfrm>
            <a:off x="7824748" y="2053"/>
            <a:ext cx="3850885" cy="3551044"/>
          </a:xfrm>
          <a:prstGeom prst="rect">
            <a:avLst/>
          </a:prstGeom>
          <a:ln w="12700" cap="flat">
            <a:noFill/>
            <a:miter lim="400000"/>
          </a:ln>
          <a:effectLst/>
        </p:spPr>
      </p:pic>
    </p:spTree>
    <p:extLst>
      <p:ext uri="{BB962C8B-B14F-4D97-AF65-F5344CB8AC3E}">
        <p14:creationId xmlns:p14="http://schemas.microsoft.com/office/powerpoint/2010/main" val="29615416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324394" y="190954"/>
            <a:ext cx="6224452" cy="1325563"/>
          </a:xfrm>
        </p:spPr>
        <p:txBody>
          <a:bodyPr/>
          <a:lstStyle/>
          <a:p>
            <a:r>
              <a:rPr lang="en-US" dirty="0" smtClean="0"/>
              <a:t>Electron-Electron Interactions</a:t>
            </a:r>
            <a:endParaRPr lang="en-US" dirty="0"/>
          </a:p>
        </p:txBody>
      </p:sp>
      <p:sp>
        <p:nvSpPr>
          <p:cNvPr id="5" name="Content Placeholder 4"/>
          <p:cNvSpPr>
            <a:spLocks noGrp="1"/>
          </p:cNvSpPr>
          <p:nvPr>
            <p:ph idx="1"/>
          </p:nvPr>
        </p:nvSpPr>
        <p:spPr>
          <a:xfrm>
            <a:off x="604333" y="1843042"/>
            <a:ext cx="5118463" cy="4351338"/>
          </a:xfrm>
        </p:spPr>
        <p:txBody>
          <a:bodyPr>
            <a:normAutofit fontScale="92500" lnSpcReduction="10000"/>
          </a:bodyPr>
          <a:lstStyle/>
          <a:p>
            <a:r>
              <a:rPr lang="en-US" dirty="0" smtClean="0"/>
              <a:t>Attractive interactions (U&lt;0) lead to electron pairing and superconductivity</a:t>
            </a:r>
            <a:br>
              <a:rPr lang="en-US" dirty="0" smtClean="0"/>
            </a:br>
            <a:endParaRPr lang="en-US" dirty="0" smtClean="0"/>
          </a:p>
          <a:p>
            <a:r>
              <a:rPr lang="en-US" dirty="0" smtClean="0"/>
              <a:t>Repulsive interactions (U&gt;0) associated with Mott insulator, Wigner crystal (and possibly high-Tc SC)</a:t>
            </a:r>
          </a:p>
          <a:p>
            <a:endParaRPr lang="en-US" dirty="0"/>
          </a:p>
          <a:p>
            <a:r>
              <a:rPr lang="en-US" dirty="0" smtClean="0"/>
              <a:t>Strategy: probe electron-electron interactions in LAO/STO quantum dot</a:t>
            </a:r>
            <a:endParaRPr lang="en-US" dirty="0"/>
          </a:p>
        </p:txBody>
      </p:sp>
      <p:pic>
        <p:nvPicPr>
          <p:cNvPr id="6" name="Picture 5"/>
          <p:cNvPicPr>
            <a:picLocks noChangeAspect="1"/>
          </p:cNvPicPr>
          <p:nvPr/>
        </p:nvPicPr>
        <p:blipFill rotWithShape="1">
          <a:blip r:embed="rId2"/>
          <a:srcRect l="4619" t="3414" r="3568" b="4818"/>
          <a:stretch/>
        </p:blipFill>
        <p:spPr>
          <a:xfrm>
            <a:off x="7166815" y="3292990"/>
            <a:ext cx="3483767" cy="3447666"/>
          </a:xfrm>
          <a:prstGeom prst="rect">
            <a:avLst/>
          </a:prstGeom>
        </p:spPr>
      </p:pic>
      <p:grpSp>
        <p:nvGrpSpPr>
          <p:cNvPr id="15" name="Group 14"/>
          <p:cNvGrpSpPr/>
          <p:nvPr/>
        </p:nvGrpSpPr>
        <p:grpSpPr>
          <a:xfrm>
            <a:off x="6255810" y="190954"/>
            <a:ext cx="2444051" cy="2768315"/>
            <a:chOff x="8111148" y="365125"/>
            <a:chExt cx="2857500" cy="3236617"/>
          </a:xfrm>
        </p:grpSpPr>
        <p:pic>
          <p:nvPicPr>
            <p:cNvPr id="7" name="Picture 6"/>
            <p:cNvPicPr>
              <a:picLocks noChangeAspect="1"/>
            </p:cNvPicPr>
            <p:nvPr/>
          </p:nvPicPr>
          <p:blipFill>
            <a:blip r:embed="rId3"/>
            <a:stretch>
              <a:fillRect/>
            </a:stretch>
          </p:blipFill>
          <p:spPr>
            <a:xfrm>
              <a:off x="8111148" y="365125"/>
              <a:ext cx="2857500" cy="2428875"/>
            </a:xfrm>
            <a:prstGeom prst="rect">
              <a:avLst/>
            </a:prstGeom>
          </p:spPr>
        </p:pic>
        <p:sp>
          <p:nvSpPr>
            <p:cNvPr id="12" name="TextBox 11"/>
            <p:cNvSpPr txBox="1"/>
            <p:nvPr/>
          </p:nvSpPr>
          <p:spPr>
            <a:xfrm>
              <a:off x="8862670" y="2770745"/>
              <a:ext cx="1197764" cy="830997"/>
            </a:xfrm>
            <a:prstGeom prst="rect">
              <a:avLst/>
            </a:prstGeom>
            <a:noFill/>
          </p:spPr>
          <p:txBody>
            <a:bodyPr wrap="none" rtlCol="0">
              <a:spAutoFit/>
            </a:bodyPr>
            <a:lstStyle/>
            <a:p>
              <a:r>
                <a:rPr lang="en-US" sz="4800" i="1" dirty="0" smtClean="0"/>
                <a:t>U</a:t>
              </a:r>
              <a:r>
                <a:rPr lang="en-US" sz="4800" dirty="0" smtClean="0"/>
                <a:t>&lt;0</a:t>
              </a:r>
              <a:endParaRPr lang="en-US" sz="4800" dirty="0"/>
            </a:p>
          </p:txBody>
        </p:sp>
      </p:grpSp>
      <p:grpSp>
        <p:nvGrpSpPr>
          <p:cNvPr id="16" name="Group 15"/>
          <p:cNvGrpSpPr/>
          <p:nvPr/>
        </p:nvGrpSpPr>
        <p:grpSpPr>
          <a:xfrm>
            <a:off x="9397459" y="136093"/>
            <a:ext cx="2460345" cy="2843066"/>
            <a:chOff x="8111148" y="3220691"/>
            <a:chExt cx="2876550" cy="3324013"/>
          </a:xfrm>
        </p:grpSpPr>
        <p:pic>
          <p:nvPicPr>
            <p:cNvPr id="8" name="Picture 7"/>
            <p:cNvPicPr>
              <a:picLocks noChangeAspect="1"/>
            </p:cNvPicPr>
            <p:nvPr/>
          </p:nvPicPr>
          <p:blipFill>
            <a:blip r:embed="rId4"/>
            <a:stretch>
              <a:fillRect/>
            </a:stretch>
          </p:blipFill>
          <p:spPr>
            <a:xfrm>
              <a:off x="8111148" y="3220691"/>
              <a:ext cx="2876550" cy="2495550"/>
            </a:xfrm>
            <a:prstGeom prst="rect">
              <a:avLst/>
            </a:prstGeom>
          </p:spPr>
        </p:pic>
        <p:sp>
          <p:nvSpPr>
            <p:cNvPr id="14" name="TextBox 13"/>
            <p:cNvSpPr txBox="1"/>
            <p:nvPr/>
          </p:nvSpPr>
          <p:spPr>
            <a:xfrm>
              <a:off x="8950540" y="5713707"/>
              <a:ext cx="1197764" cy="830997"/>
            </a:xfrm>
            <a:prstGeom prst="rect">
              <a:avLst/>
            </a:prstGeom>
            <a:noFill/>
          </p:spPr>
          <p:txBody>
            <a:bodyPr wrap="none" rtlCol="0">
              <a:spAutoFit/>
            </a:bodyPr>
            <a:lstStyle/>
            <a:p>
              <a:r>
                <a:rPr lang="en-US" sz="4800" i="1" dirty="0" smtClean="0"/>
                <a:t>U</a:t>
              </a:r>
              <a:r>
                <a:rPr lang="en-US" sz="4800" dirty="0" smtClean="0"/>
                <a:t>&gt;0</a:t>
              </a:r>
              <a:endParaRPr lang="en-US" sz="4800" dirty="0"/>
            </a:p>
          </p:txBody>
        </p:sp>
      </p:grpSp>
    </p:spTree>
    <p:extLst>
      <p:ext uri="{BB962C8B-B14F-4D97-AF65-F5344CB8AC3E}">
        <p14:creationId xmlns:p14="http://schemas.microsoft.com/office/powerpoint/2010/main" val="30562680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953" y="3324735"/>
            <a:ext cx="4648200" cy="2846998"/>
          </a:xfrm>
        </p:spPr>
        <p:txBody>
          <a:bodyPr/>
          <a:lstStyle/>
          <a:p>
            <a:r>
              <a:rPr lang="en-US" dirty="0" smtClean="0"/>
              <a:t>SrTiO</a:t>
            </a:r>
            <a:r>
              <a:rPr lang="en-US" baseline="-25000" dirty="0" smtClean="0"/>
              <a:t>3</a:t>
            </a:r>
            <a:r>
              <a:rPr lang="en-US" dirty="0" smtClean="0"/>
              <a:t>: The First Superconducting Semiconductor</a:t>
            </a:r>
            <a:endParaRPr lang="en-US" dirty="0"/>
          </a:p>
        </p:txBody>
      </p:sp>
      <p:pic>
        <p:nvPicPr>
          <p:cNvPr id="4" name="Picture 3"/>
          <p:cNvPicPr>
            <a:picLocks noChangeAspect="1"/>
          </p:cNvPicPr>
          <p:nvPr/>
        </p:nvPicPr>
        <p:blipFill>
          <a:blip r:embed="rId2"/>
          <a:stretch>
            <a:fillRect/>
          </a:stretch>
        </p:blipFill>
        <p:spPr>
          <a:xfrm>
            <a:off x="1430215" y="0"/>
            <a:ext cx="8790476" cy="2663781"/>
          </a:xfrm>
          <a:prstGeom prst="rect">
            <a:avLst/>
          </a:prstGeom>
        </p:spPr>
      </p:pic>
      <p:pic>
        <p:nvPicPr>
          <p:cNvPr id="5" name="Content Placeholder 4"/>
          <p:cNvPicPr>
            <a:picLocks noGrp="1" noChangeAspect="1"/>
          </p:cNvPicPr>
          <p:nvPr>
            <p:ph idx="1"/>
          </p:nvPr>
        </p:nvPicPr>
        <p:blipFill rotWithShape="1">
          <a:blip r:embed="rId3"/>
          <a:srcRect b="13310"/>
          <a:stretch/>
        </p:blipFill>
        <p:spPr>
          <a:xfrm>
            <a:off x="6077522" y="2862140"/>
            <a:ext cx="4630568" cy="3772188"/>
          </a:xfrm>
          <a:prstGeom prst="rect">
            <a:avLst/>
          </a:prstGeom>
        </p:spPr>
      </p:pic>
    </p:spTree>
    <p:extLst>
      <p:ext uri="{BB962C8B-B14F-4D97-AF65-F5344CB8AC3E}">
        <p14:creationId xmlns:p14="http://schemas.microsoft.com/office/powerpoint/2010/main" val="10942370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66700" y="90488"/>
            <a:ext cx="11658600" cy="3200400"/>
          </a:xfrm>
          <a:prstGeom prst="rect">
            <a:avLst/>
          </a:prstGeom>
        </p:spPr>
      </p:pic>
      <p:pic>
        <p:nvPicPr>
          <p:cNvPr id="5" name="Picture 4"/>
          <p:cNvPicPr>
            <a:picLocks noChangeAspect="1"/>
          </p:cNvPicPr>
          <p:nvPr/>
        </p:nvPicPr>
        <p:blipFill>
          <a:blip r:embed="rId3"/>
          <a:stretch>
            <a:fillRect/>
          </a:stretch>
        </p:blipFill>
        <p:spPr>
          <a:xfrm>
            <a:off x="6096000" y="3290888"/>
            <a:ext cx="5514975" cy="3657600"/>
          </a:xfrm>
          <a:prstGeom prst="rect">
            <a:avLst/>
          </a:prstGeom>
        </p:spPr>
      </p:pic>
      <p:sp>
        <p:nvSpPr>
          <p:cNvPr id="6" name="TextBox 5"/>
          <p:cNvSpPr txBox="1"/>
          <p:nvPr/>
        </p:nvSpPr>
        <p:spPr>
          <a:xfrm>
            <a:off x="473319" y="4199087"/>
            <a:ext cx="5416062" cy="1938992"/>
          </a:xfrm>
          <a:prstGeom prst="rect">
            <a:avLst/>
          </a:prstGeom>
          <a:noFill/>
        </p:spPr>
        <p:txBody>
          <a:bodyPr wrap="square" rtlCol="0">
            <a:spAutoFit/>
          </a:bodyPr>
          <a:lstStyle/>
          <a:p>
            <a:r>
              <a:rPr lang="en-US" sz="2400" i="1" dirty="0" smtClean="0"/>
              <a:t>“…the non-monotonic temperature dependence bears a striking resemblance to high temperature superconductors—which will be discovered twenty years from now.”</a:t>
            </a:r>
            <a:endParaRPr lang="en-US" sz="2400" i="1" dirty="0"/>
          </a:p>
        </p:txBody>
      </p:sp>
    </p:spTree>
    <p:extLst>
      <p:ext uri="{BB962C8B-B14F-4D97-AF65-F5344CB8AC3E}">
        <p14:creationId xmlns:p14="http://schemas.microsoft.com/office/powerpoint/2010/main" val="2341566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24015" y="0"/>
            <a:ext cx="9052299" cy="4278923"/>
          </a:xfrm>
          <a:prstGeom prst="rect">
            <a:avLst/>
          </a:prstGeom>
        </p:spPr>
      </p:pic>
      <p:grpSp>
        <p:nvGrpSpPr>
          <p:cNvPr id="7" name="Group 6"/>
          <p:cNvGrpSpPr/>
          <p:nvPr/>
        </p:nvGrpSpPr>
        <p:grpSpPr>
          <a:xfrm>
            <a:off x="454070" y="4278923"/>
            <a:ext cx="8877500" cy="2444640"/>
            <a:chOff x="454070" y="4278923"/>
            <a:chExt cx="8877500" cy="2444640"/>
          </a:xfrm>
        </p:grpSpPr>
        <p:pic>
          <p:nvPicPr>
            <p:cNvPr id="5" name="Picture 4"/>
            <p:cNvPicPr>
              <a:picLocks noChangeAspect="1"/>
            </p:cNvPicPr>
            <p:nvPr/>
          </p:nvPicPr>
          <p:blipFill>
            <a:blip r:embed="rId4"/>
            <a:stretch>
              <a:fillRect/>
            </a:stretch>
          </p:blipFill>
          <p:spPr>
            <a:xfrm>
              <a:off x="2799490" y="4278923"/>
              <a:ext cx="6532080" cy="2444640"/>
            </a:xfrm>
            <a:prstGeom prst="rect">
              <a:avLst/>
            </a:prstGeom>
          </p:spPr>
        </p:pic>
        <p:sp>
          <p:nvSpPr>
            <p:cNvPr id="6" name="TextBox 5"/>
            <p:cNvSpPr txBox="1"/>
            <p:nvPr/>
          </p:nvSpPr>
          <p:spPr>
            <a:xfrm>
              <a:off x="454070" y="5131911"/>
              <a:ext cx="1939890" cy="369332"/>
            </a:xfrm>
            <a:prstGeom prst="rect">
              <a:avLst/>
            </a:prstGeom>
            <a:noFill/>
          </p:spPr>
          <p:txBody>
            <a:bodyPr wrap="none" rtlCol="0">
              <a:spAutoFit/>
            </a:bodyPr>
            <a:lstStyle/>
            <a:p>
              <a:r>
                <a:rPr lang="en-US" dirty="0" smtClean="0"/>
                <a:t>BEC-BCS Crossover</a:t>
              </a:r>
              <a:endParaRPr lang="en-US" dirty="0"/>
            </a:p>
          </p:txBody>
        </p:sp>
      </p:grpSp>
    </p:spTree>
    <p:extLst>
      <p:ext uri="{BB962C8B-B14F-4D97-AF65-F5344CB8AC3E}">
        <p14:creationId xmlns:p14="http://schemas.microsoft.com/office/powerpoint/2010/main" val="14419208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Fast-forward to the present…</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35579390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56" y="58517"/>
            <a:ext cx="8271217" cy="994172"/>
          </a:xfrm>
        </p:spPr>
        <p:txBody>
          <a:bodyPr>
            <a:normAutofit/>
          </a:bodyPr>
          <a:lstStyle/>
          <a:p>
            <a:r>
              <a:rPr lang="en-US" sz="3000" dirty="0" smtClean="0"/>
              <a:t>Pseudogap phase in LAO/STO</a:t>
            </a:r>
            <a:endParaRPr lang="en-US" sz="3000" baseline="-25000" dirty="0"/>
          </a:p>
        </p:txBody>
      </p:sp>
      <p:pic>
        <p:nvPicPr>
          <p:cNvPr id="4" name="Picture 3"/>
          <p:cNvPicPr>
            <a:picLocks noChangeAspect="1"/>
          </p:cNvPicPr>
          <p:nvPr/>
        </p:nvPicPr>
        <p:blipFill>
          <a:blip r:embed="rId2"/>
          <a:stretch>
            <a:fillRect/>
          </a:stretch>
        </p:blipFill>
        <p:spPr>
          <a:xfrm>
            <a:off x="6236604" y="411812"/>
            <a:ext cx="5740637" cy="1605021"/>
          </a:xfrm>
          <a:prstGeom prst="rect">
            <a:avLst/>
          </a:prstGeom>
        </p:spPr>
      </p:pic>
      <p:pic>
        <p:nvPicPr>
          <p:cNvPr id="7" name="Picture 6"/>
          <p:cNvPicPr>
            <a:picLocks noChangeAspect="1"/>
          </p:cNvPicPr>
          <p:nvPr/>
        </p:nvPicPr>
        <p:blipFill>
          <a:blip r:embed="rId3"/>
          <a:stretch>
            <a:fillRect/>
          </a:stretch>
        </p:blipFill>
        <p:spPr>
          <a:xfrm>
            <a:off x="7760668" y="2438732"/>
            <a:ext cx="4317429" cy="3461551"/>
          </a:xfrm>
          <a:prstGeom prst="rect">
            <a:avLst/>
          </a:prstGeom>
        </p:spPr>
      </p:pic>
      <p:sp>
        <p:nvSpPr>
          <p:cNvPr id="6" name="Rectangle 1"/>
          <p:cNvSpPr>
            <a:spLocks noChangeArrowheads="1"/>
          </p:cNvSpPr>
          <p:nvPr/>
        </p:nvSpPr>
        <p:spPr bwMode="auto">
          <a:xfrm>
            <a:off x="8096892" y="6513989"/>
            <a:ext cx="2293076"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dirty="0">
                <a:solidFill>
                  <a:srgbClr val="333333"/>
                </a:solidFill>
                <a:cs typeface="Arial" panose="020B0604020202020204" pitchFamily="34" charset="0"/>
              </a:rPr>
              <a:t>Nature </a:t>
            </a:r>
            <a:r>
              <a:rPr lang="en-US" altLang="en-US" sz="1200" b="1" dirty="0">
                <a:solidFill>
                  <a:srgbClr val="333333"/>
                </a:solidFill>
                <a:cs typeface="Arial" panose="020B0604020202020204" pitchFamily="34" charset="0"/>
              </a:rPr>
              <a:t>502</a:t>
            </a:r>
            <a:r>
              <a:rPr lang="en-US" altLang="en-US" sz="1200" dirty="0">
                <a:solidFill>
                  <a:srgbClr val="333333"/>
                </a:solidFill>
                <a:cs typeface="Arial" panose="020B0604020202020204" pitchFamily="34" charset="0"/>
              </a:rPr>
              <a:t>,</a:t>
            </a:r>
            <a:r>
              <a:rPr lang="en-US" altLang="en-US" sz="1200" b="1" dirty="0">
                <a:solidFill>
                  <a:srgbClr val="333333"/>
                </a:solidFill>
                <a:cs typeface="Arial" panose="020B0604020202020204" pitchFamily="34" charset="0"/>
              </a:rPr>
              <a:t> </a:t>
            </a:r>
            <a:r>
              <a:rPr lang="en-US" altLang="en-US" sz="1200" dirty="0">
                <a:solidFill>
                  <a:srgbClr val="333333"/>
                </a:solidFill>
                <a:cs typeface="Arial" panose="020B0604020202020204" pitchFamily="34" charset="0"/>
              </a:rPr>
              <a:t>528–531 (2013)</a:t>
            </a:r>
          </a:p>
        </p:txBody>
      </p:sp>
      <p:grpSp>
        <p:nvGrpSpPr>
          <p:cNvPr id="10" name="Group 9"/>
          <p:cNvGrpSpPr/>
          <p:nvPr/>
        </p:nvGrpSpPr>
        <p:grpSpPr>
          <a:xfrm>
            <a:off x="4780299" y="2208476"/>
            <a:ext cx="3092726" cy="2840254"/>
            <a:chOff x="1896717" y="3518451"/>
            <a:chExt cx="3092726" cy="2840254"/>
          </a:xfrm>
        </p:grpSpPr>
        <p:pic>
          <p:nvPicPr>
            <p:cNvPr id="3" name="Picture 2"/>
            <p:cNvPicPr>
              <a:picLocks noChangeAspect="1"/>
            </p:cNvPicPr>
            <p:nvPr/>
          </p:nvPicPr>
          <p:blipFill>
            <a:blip r:embed="rId4"/>
            <a:stretch>
              <a:fillRect/>
            </a:stretch>
          </p:blipFill>
          <p:spPr>
            <a:xfrm>
              <a:off x="1936828" y="3605327"/>
              <a:ext cx="2785395" cy="2753378"/>
            </a:xfrm>
            <a:prstGeom prst="rect">
              <a:avLst/>
            </a:prstGeom>
          </p:spPr>
        </p:pic>
        <p:sp>
          <p:nvSpPr>
            <p:cNvPr id="8" name="Rectangle 7"/>
            <p:cNvSpPr/>
            <p:nvPr/>
          </p:nvSpPr>
          <p:spPr>
            <a:xfrm>
              <a:off x="4641574" y="3558209"/>
              <a:ext cx="347869" cy="216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96717" y="3518451"/>
              <a:ext cx="347869" cy="460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p:nvPicPr>
        <p:blipFill>
          <a:blip r:embed="rId5"/>
          <a:stretch>
            <a:fillRect/>
          </a:stretch>
        </p:blipFill>
        <p:spPr>
          <a:xfrm>
            <a:off x="29195" y="3797710"/>
            <a:ext cx="5104588" cy="3060290"/>
          </a:xfrm>
          <a:prstGeom prst="rect">
            <a:avLst/>
          </a:prstGeom>
        </p:spPr>
      </p:pic>
      <p:pic>
        <p:nvPicPr>
          <p:cNvPr id="5" name="Picture 4"/>
          <p:cNvPicPr>
            <a:picLocks noChangeAspect="1"/>
          </p:cNvPicPr>
          <p:nvPr/>
        </p:nvPicPr>
        <p:blipFill rotWithShape="1">
          <a:blip r:embed="rId6"/>
          <a:srcRect l="2374"/>
          <a:stretch/>
        </p:blipFill>
        <p:spPr>
          <a:xfrm>
            <a:off x="394356" y="1085026"/>
            <a:ext cx="4273279" cy="2262857"/>
          </a:xfrm>
          <a:prstGeom prst="rect">
            <a:avLst/>
          </a:prstGeom>
        </p:spPr>
      </p:pic>
    </p:spTree>
    <p:extLst>
      <p:ext uri="{BB962C8B-B14F-4D97-AF65-F5344CB8AC3E}">
        <p14:creationId xmlns:p14="http://schemas.microsoft.com/office/powerpoint/2010/main" val="19653444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87" y="-250832"/>
            <a:ext cx="10515600" cy="1325563"/>
          </a:xfrm>
        </p:spPr>
        <p:txBody>
          <a:bodyPr/>
          <a:lstStyle/>
          <a:p>
            <a:r>
              <a:rPr lang="en-US" dirty="0" smtClean="0"/>
              <a:t>Acknowledgements</a:t>
            </a:r>
            <a:endParaRPr lang="en-US" dirty="0"/>
          </a:p>
        </p:txBody>
      </p:sp>
      <p:grpSp>
        <p:nvGrpSpPr>
          <p:cNvPr id="12" name="Group 11"/>
          <p:cNvGrpSpPr/>
          <p:nvPr/>
        </p:nvGrpSpPr>
        <p:grpSpPr>
          <a:xfrm>
            <a:off x="0" y="833119"/>
            <a:ext cx="12192000" cy="2017313"/>
            <a:chOff x="0" y="833119"/>
            <a:chExt cx="12192000" cy="2017313"/>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5430" b="54445"/>
            <a:stretch/>
          </p:blipFill>
          <p:spPr>
            <a:xfrm>
              <a:off x="0" y="833119"/>
              <a:ext cx="12192000" cy="1635761"/>
            </a:xfrm>
            <a:prstGeom prst="rect">
              <a:avLst/>
            </a:prstGeom>
          </p:spPr>
        </p:pic>
        <p:sp>
          <p:nvSpPr>
            <p:cNvPr id="37" name="TextBox 36"/>
            <p:cNvSpPr txBox="1"/>
            <p:nvPr/>
          </p:nvSpPr>
          <p:spPr>
            <a:xfrm>
              <a:off x="714281" y="2481100"/>
              <a:ext cx="11143690" cy="369332"/>
            </a:xfrm>
            <a:prstGeom prst="rect">
              <a:avLst/>
            </a:prstGeom>
            <a:noFill/>
          </p:spPr>
          <p:txBody>
            <a:bodyPr wrap="square" rtlCol="0">
              <a:spAutoFit/>
            </a:bodyPr>
            <a:lstStyle/>
            <a:p>
              <a:r>
                <a:rPr lang="en-US" dirty="0" smtClean="0"/>
                <a:t>Mengchen Huang       Shicheng Lu           </a:t>
              </a:r>
              <a:r>
                <a:rPr lang="en-US" dirty="0" smtClean="0">
                  <a:solidFill>
                    <a:schemeClr val="bg1"/>
                  </a:solidFill>
                </a:rPr>
                <a:t>Jeremy Levy                         </a:t>
              </a:r>
              <a:r>
                <a:rPr lang="en-US" dirty="0" smtClean="0"/>
                <a:t>Guanglei Cheng    Michelle Tomczyk    Patrick Irvin</a:t>
              </a:r>
              <a:endParaRPr lang="en-US" dirty="0"/>
            </a:p>
          </p:txBody>
        </p:sp>
      </p:grpSp>
      <p:grpSp>
        <p:nvGrpSpPr>
          <p:cNvPr id="14343" name="Group 14342"/>
          <p:cNvGrpSpPr/>
          <p:nvPr/>
        </p:nvGrpSpPr>
        <p:grpSpPr>
          <a:xfrm>
            <a:off x="8786262" y="3108640"/>
            <a:ext cx="3119615" cy="1773767"/>
            <a:chOff x="8786262" y="3108640"/>
            <a:chExt cx="3119615" cy="1773767"/>
          </a:xfrm>
        </p:grpSpPr>
        <p:grpSp>
          <p:nvGrpSpPr>
            <p:cNvPr id="14339" name="Group 14338"/>
            <p:cNvGrpSpPr/>
            <p:nvPr/>
          </p:nvGrpSpPr>
          <p:grpSpPr>
            <a:xfrm>
              <a:off x="9867272" y="3181848"/>
              <a:ext cx="976036" cy="1700559"/>
              <a:chOff x="9867272" y="3181848"/>
              <a:chExt cx="976036" cy="1700559"/>
            </a:xfrm>
          </p:grpSpPr>
          <p:pic>
            <p:nvPicPr>
              <p:cNvPr id="9222" name="Picture 6" descr="https://www.gvsu.edu/cms4/asset/E6F52B11-DF9D-DA74-C350862E46EC8A42/josh-veazey%5b1414419003000%5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9467" y="3181848"/>
                <a:ext cx="874185" cy="110912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867272" y="4297632"/>
                <a:ext cx="976036" cy="584775"/>
              </a:xfrm>
              <a:prstGeom prst="rect">
                <a:avLst/>
              </a:prstGeom>
              <a:noFill/>
            </p:spPr>
            <p:txBody>
              <a:bodyPr wrap="none" rtlCol="0">
                <a:spAutoFit/>
              </a:bodyPr>
              <a:lstStyle/>
              <a:p>
                <a:pPr algn="ctr"/>
                <a:r>
                  <a:rPr lang="en-US" sz="1600" dirty="0" smtClean="0"/>
                  <a:t>Joshua P. </a:t>
                </a:r>
                <a:br>
                  <a:rPr lang="en-US" sz="1600" dirty="0" smtClean="0"/>
                </a:br>
                <a:r>
                  <a:rPr lang="en-US" sz="1600" dirty="0" smtClean="0"/>
                  <a:t>Veazey</a:t>
                </a:r>
              </a:p>
            </p:txBody>
          </p:sp>
        </p:grpSp>
        <p:grpSp>
          <p:nvGrpSpPr>
            <p:cNvPr id="14341" name="Group 14340"/>
            <p:cNvGrpSpPr/>
            <p:nvPr/>
          </p:nvGrpSpPr>
          <p:grpSpPr>
            <a:xfrm>
              <a:off x="11056753" y="3160763"/>
              <a:ext cx="849124" cy="1707018"/>
              <a:chOff x="11056753" y="3160763"/>
              <a:chExt cx="849124" cy="1707018"/>
            </a:xfrm>
          </p:grpSpPr>
          <p:pic>
            <p:nvPicPr>
              <p:cNvPr id="36" name="Picture 35"/>
              <p:cNvPicPr>
                <a:picLocks noChangeAspect="1"/>
              </p:cNvPicPr>
              <p:nvPr/>
            </p:nvPicPr>
            <p:blipFill rotWithShape="1">
              <a:blip r:embed="rId5"/>
              <a:srcRect l="57445" t="52233" r="30450" b="35045"/>
              <a:stretch/>
            </p:blipFill>
            <p:spPr>
              <a:xfrm>
                <a:off x="11056753" y="3160763"/>
                <a:ext cx="849124" cy="1126390"/>
              </a:xfrm>
              <a:prstGeom prst="rect">
                <a:avLst/>
              </a:prstGeom>
            </p:spPr>
          </p:pic>
          <p:sp>
            <p:nvSpPr>
              <p:cNvPr id="38" name="TextBox 37"/>
              <p:cNvSpPr txBox="1"/>
              <p:nvPr/>
            </p:nvSpPr>
            <p:spPr>
              <a:xfrm>
                <a:off x="11056753" y="4283006"/>
                <a:ext cx="769763" cy="584775"/>
              </a:xfrm>
              <a:prstGeom prst="rect">
                <a:avLst/>
              </a:prstGeom>
              <a:noFill/>
            </p:spPr>
            <p:txBody>
              <a:bodyPr wrap="none" rtlCol="0">
                <a:spAutoFit/>
              </a:bodyPr>
              <a:lstStyle/>
              <a:p>
                <a:pPr algn="ctr"/>
                <a:r>
                  <a:rPr lang="en-US" sz="1600" dirty="0" smtClean="0"/>
                  <a:t>Anil </a:t>
                </a:r>
                <a:br>
                  <a:rPr lang="en-US" sz="1600" dirty="0" smtClean="0"/>
                </a:br>
                <a:r>
                  <a:rPr lang="en-US" sz="1600" dirty="0" smtClean="0"/>
                  <a:t>Annadi</a:t>
                </a:r>
                <a:endParaRPr lang="en-US" sz="1600" dirty="0"/>
              </a:p>
            </p:txBody>
          </p:sp>
        </p:grpSp>
        <p:grpSp>
          <p:nvGrpSpPr>
            <p:cNvPr id="14338" name="Group 14337"/>
            <p:cNvGrpSpPr/>
            <p:nvPr/>
          </p:nvGrpSpPr>
          <p:grpSpPr>
            <a:xfrm>
              <a:off x="8786262" y="3108640"/>
              <a:ext cx="918491" cy="1579570"/>
              <a:chOff x="8786262" y="3108640"/>
              <a:chExt cx="918491" cy="1579570"/>
            </a:xfrm>
          </p:grpSpPr>
          <p:pic>
            <p:nvPicPr>
              <p:cNvPr id="55" name="Picture 54"/>
              <p:cNvPicPr>
                <a:picLocks noChangeAspect="1"/>
              </p:cNvPicPr>
              <p:nvPr/>
            </p:nvPicPr>
            <p:blipFill rotWithShape="1">
              <a:blip r:embed="rId5"/>
              <a:srcRect l="3655" t="76603" r="78454" b="6210"/>
              <a:stretch/>
            </p:blipFill>
            <p:spPr>
              <a:xfrm>
                <a:off x="8786262" y="3108640"/>
                <a:ext cx="918491" cy="1113760"/>
              </a:xfrm>
              <a:prstGeom prst="rect">
                <a:avLst/>
              </a:prstGeom>
            </p:spPr>
          </p:pic>
          <p:sp>
            <p:nvSpPr>
              <p:cNvPr id="56" name="TextBox 55"/>
              <p:cNvSpPr txBox="1"/>
              <p:nvPr/>
            </p:nvSpPr>
            <p:spPr>
              <a:xfrm>
                <a:off x="8881504" y="4270289"/>
                <a:ext cx="718394" cy="417921"/>
              </a:xfrm>
              <a:prstGeom prst="rect">
                <a:avLst/>
              </a:prstGeom>
              <a:noFill/>
            </p:spPr>
            <p:txBody>
              <a:bodyPr wrap="none" rtlCol="0">
                <a:spAutoFit/>
              </a:bodyPr>
              <a:lstStyle/>
              <a:p>
                <a:pPr algn="ctr"/>
                <a:r>
                  <a:rPr lang="en-US" sz="1600" dirty="0" smtClean="0"/>
                  <a:t>Megan</a:t>
                </a:r>
                <a:br>
                  <a:rPr lang="en-US" sz="1600" dirty="0" smtClean="0"/>
                </a:br>
                <a:r>
                  <a:rPr lang="en-US" sz="1600" dirty="0" smtClean="0"/>
                  <a:t>Kirkendall</a:t>
                </a:r>
                <a:endParaRPr lang="en-US" sz="1600" dirty="0"/>
              </a:p>
            </p:txBody>
          </p:sp>
        </p:grpSp>
      </p:grpSp>
      <p:grpSp>
        <p:nvGrpSpPr>
          <p:cNvPr id="57" name="Group 56"/>
          <p:cNvGrpSpPr/>
          <p:nvPr/>
        </p:nvGrpSpPr>
        <p:grpSpPr>
          <a:xfrm>
            <a:off x="187020" y="5861561"/>
            <a:ext cx="11739238" cy="952500"/>
            <a:chOff x="187020" y="5861561"/>
            <a:chExt cx="11739238" cy="952500"/>
          </a:xfrm>
        </p:grpSpPr>
        <p:pic>
          <p:nvPicPr>
            <p:cNvPr id="58" name="Picture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6399" y="5999290"/>
              <a:ext cx="2537576" cy="643689"/>
            </a:xfrm>
            <a:prstGeom prst="rect">
              <a:avLst/>
            </a:prstGeom>
          </p:spPr>
        </p:pic>
        <p:pic>
          <p:nvPicPr>
            <p:cNvPr id="59" name="Picture 6" descr="https://upload.wikimedia.org/wikipedia/en/thumb/2/2d/University_of_Pittsburgh_Seal_(official).svg/1024px-University_of_Pittsburgh_Seal_(official).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7020" y="5935490"/>
              <a:ext cx="804644" cy="80464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p:cNvPicPr>
              <a:picLocks noChangeAspect="1" noChangeArrowheads="1"/>
            </p:cNvPicPr>
            <p:nvPr/>
          </p:nvPicPr>
          <p:blipFill>
            <a:blip r:embed="rId8" cstate="print"/>
            <a:srcRect l="2557" t="2557" r="1704" b="1989"/>
            <a:stretch>
              <a:fillRect/>
            </a:stretch>
          </p:blipFill>
          <p:spPr bwMode="auto">
            <a:xfrm>
              <a:off x="7178819" y="5940034"/>
              <a:ext cx="802482" cy="800100"/>
            </a:xfrm>
            <a:prstGeom prst="rect">
              <a:avLst/>
            </a:prstGeom>
            <a:noFill/>
            <a:ln w="9525">
              <a:noFill/>
              <a:miter lim="800000"/>
              <a:headEnd/>
              <a:tailEnd/>
            </a:ln>
            <a:effectLst/>
          </p:spPr>
        </p:pic>
        <p:pic>
          <p:nvPicPr>
            <p:cNvPr id="61" name="Picture 60" descr="nsf_animated.gif"/>
            <p:cNvPicPr>
              <a:picLocks noChangeAspect="1"/>
            </p:cNvPicPr>
            <p:nvPr/>
          </p:nvPicPr>
          <p:blipFill>
            <a:blip r:embed="rId9" cstate="print"/>
            <a:stretch>
              <a:fillRect/>
            </a:stretch>
          </p:blipFill>
          <p:spPr>
            <a:xfrm>
              <a:off x="3963210" y="5861561"/>
              <a:ext cx="866775" cy="952500"/>
            </a:xfrm>
            <a:prstGeom prst="rect">
              <a:avLst/>
            </a:prstGeom>
          </p:spPr>
        </p:pic>
        <p:pic>
          <p:nvPicPr>
            <p:cNvPr id="62" name="Picture 1"/>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8224908" y="5911459"/>
              <a:ext cx="838200" cy="857250"/>
            </a:xfrm>
            <a:prstGeom prst="rect">
              <a:avLst/>
            </a:prstGeom>
            <a:noFill/>
            <a:ln w="9525">
              <a:noFill/>
              <a:miter lim="800000"/>
              <a:headEnd/>
              <a:tailEnd/>
            </a:ln>
          </p:spPr>
        </p:pic>
        <p:pic>
          <p:nvPicPr>
            <p:cNvPr id="63" name="Picture 2" descr="http://www.levylab.org/_/rsrc/1316090323634/config/NRI-10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6713" y="5951961"/>
              <a:ext cx="738349" cy="73834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www.pacific-science.com/ad7/sites/default/files/MIL_US_ONR_Logo_lg.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16478" y="5938863"/>
              <a:ext cx="1609780" cy="72440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http://denmark.usembassy.gov/dodlogo.jpg"/>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3592" y="5921481"/>
              <a:ext cx="816748" cy="81674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8" descr="https://upload.wikimedia.org/wikipedia/commons/thumb/b/bf/US-DeptOfEnergy-Seal.svg/2000px-US-DeptOfEnergy-Seal.sv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33947" y="5937179"/>
              <a:ext cx="801265" cy="8012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337" name="Group 14336"/>
          <p:cNvGrpSpPr/>
          <p:nvPr/>
        </p:nvGrpSpPr>
        <p:grpSpPr>
          <a:xfrm>
            <a:off x="6572820" y="3158760"/>
            <a:ext cx="2265425" cy="1709650"/>
            <a:chOff x="6572820" y="3158760"/>
            <a:chExt cx="2265425" cy="1709650"/>
          </a:xfrm>
        </p:grpSpPr>
        <p:pic>
          <p:nvPicPr>
            <p:cNvPr id="47" name="Picture 46"/>
            <p:cNvPicPr>
              <a:picLocks noChangeAspect="1"/>
            </p:cNvPicPr>
            <p:nvPr/>
          </p:nvPicPr>
          <p:blipFill rotWithShape="1">
            <a:blip r:embed="rId15"/>
            <a:srcRect l="10011" r="14943"/>
            <a:stretch/>
          </p:blipFill>
          <p:spPr>
            <a:xfrm>
              <a:off x="7762551" y="3160763"/>
              <a:ext cx="803359" cy="1110446"/>
            </a:xfrm>
            <a:prstGeom prst="rect">
              <a:avLst/>
            </a:prstGeom>
          </p:spPr>
        </p:pic>
        <p:sp>
          <p:nvSpPr>
            <p:cNvPr id="6" name="Rectangle 5"/>
            <p:cNvSpPr/>
            <p:nvPr/>
          </p:nvSpPr>
          <p:spPr>
            <a:xfrm>
              <a:off x="7434425" y="4262976"/>
              <a:ext cx="1403820" cy="584775"/>
            </a:xfrm>
            <a:prstGeom prst="rect">
              <a:avLst/>
            </a:prstGeom>
          </p:spPr>
          <p:txBody>
            <a:bodyPr wrap="square">
              <a:spAutoFit/>
            </a:bodyPr>
            <a:lstStyle/>
            <a:p>
              <a:pPr algn="ctr"/>
              <a:r>
                <a:rPr lang="en-US" sz="1600" dirty="0"/>
                <a:t>Anthony </a:t>
              </a:r>
              <a:br>
                <a:rPr lang="en-US" sz="1600" dirty="0"/>
              </a:br>
              <a:r>
                <a:rPr lang="en-US" sz="1600" dirty="0" smtClean="0"/>
                <a:t>Tylan-Tyler</a:t>
              </a:r>
              <a:endParaRPr lang="en-US" sz="1600" dirty="0"/>
            </a:p>
          </p:txBody>
        </p:sp>
        <p:grpSp>
          <p:nvGrpSpPr>
            <p:cNvPr id="26" name="Group 25"/>
            <p:cNvGrpSpPr/>
            <p:nvPr/>
          </p:nvGrpSpPr>
          <p:grpSpPr>
            <a:xfrm>
              <a:off x="6572820" y="3158760"/>
              <a:ext cx="953845" cy="1709650"/>
              <a:chOff x="6572820" y="3158760"/>
              <a:chExt cx="953845" cy="1709650"/>
            </a:xfrm>
          </p:grpSpPr>
          <p:pic>
            <p:nvPicPr>
              <p:cNvPr id="14344" name="Picture 8" descr="https://kitp-attachments.s3.amazonaws.com/people/images/pekker_d00.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61991" y="3158760"/>
                <a:ext cx="822716" cy="109903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572820" y="4222079"/>
                <a:ext cx="953845" cy="646331"/>
              </a:xfrm>
              <a:prstGeom prst="rect">
                <a:avLst/>
              </a:prstGeom>
            </p:spPr>
            <p:txBody>
              <a:bodyPr wrap="square">
                <a:spAutoFit/>
              </a:bodyPr>
              <a:lstStyle/>
              <a:p>
                <a:pPr algn="ctr"/>
                <a:r>
                  <a:rPr lang="en-US" dirty="0" smtClean="0"/>
                  <a:t>David Pekker</a:t>
                </a:r>
                <a:endParaRPr lang="en-US" dirty="0"/>
              </a:p>
            </p:txBody>
          </p:sp>
        </p:grpSp>
      </p:grpSp>
      <p:grpSp>
        <p:nvGrpSpPr>
          <p:cNvPr id="14345" name="Group 14344"/>
          <p:cNvGrpSpPr/>
          <p:nvPr/>
        </p:nvGrpSpPr>
        <p:grpSpPr>
          <a:xfrm>
            <a:off x="6762381" y="4899359"/>
            <a:ext cx="5095589" cy="786673"/>
            <a:chOff x="6762381" y="4899359"/>
            <a:chExt cx="5095589" cy="786673"/>
          </a:xfrm>
        </p:grpSpPr>
        <p:sp>
          <p:nvSpPr>
            <p:cNvPr id="7" name="Rectangle 6"/>
            <p:cNvSpPr/>
            <p:nvPr/>
          </p:nvSpPr>
          <p:spPr>
            <a:xfrm>
              <a:off x="8644008" y="5316700"/>
              <a:ext cx="1402115" cy="369332"/>
            </a:xfrm>
            <a:prstGeom prst="rect">
              <a:avLst/>
            </a:prstGeom>
          </p:spPr>
          <p:txBody>
            <a:bodyPr wrap="none">
              <a:spAutoFit/>
            </a:bodyPr>
            <a:lstStyle/>
            <a:p>
              <a:pPr algn="ctr"/>
              <a:r>
                <a:rPr lang="en-US" dirty="0"/>
                <a:t>U. Pittsburgh</a:t>
              </a:r>
            </a:p>
          </p:txBody>
        </p:sp>
        <p:sp>
          <p:nvSpPr>
            <p:cNvPr id="27" name="Left Brace 26"/>
            <p:cNvSpPr/>
            <p:nvPr/>
          </p:nvSpPr>
          <p:spPr>
            <a:xfrm rot="16200000">
              <a:off x="9161813" y="2499927"/>
              <a:ext cx="296726" cy="5095589"/>
            </a:xfrm>
            <a:prstGeom prst="lef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Group 30"/>
          <p:cNvGrpSpPr/>
          <p:nvPr/>
        </p:nvGrpSpPr>
        <p:grpSpPr>
          <a:xfrm>
            <a:off x="3388485" y="3186767"/>
            <a:ext cx="1913987" cy="2499265"/>
            <a:chOff x="3388485" y="3186767"/>
            <a:chExt cx="1913987" cy="2499265"/>
          </a:xfrm>
        </p:grpSpPr>
        <p:grpSp>
          <p:nvGrpSpPr>
            <p:cNvPr id="24" name="Group 23"/>
            <p:cNvGrpSpPr/>
            <p:nvPr/>
          </p:nvGrpSpPr>
          <p:grpSpPr>
            <a:xfrm>
              <a:off x="4348627" y="3186767"/>
              <a:ext cx="953845" cy="1740335"/>
              <a:chOff x="4348627" y="3186767"/>
              <a:chExt cx="953845" cy="1740335"/>
            </a:xfrm>
          </p:grpSpPr>
          <p:pic>
            <p:nvPicPr>
              <p:cNvPr id="14342" name="Picture 6" descr="http://www.mpq.mpg.de/5159744/Daley_Andrew.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51820" y="3186767"/>
                <a:ext cx="810347" cy="1099033"/>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4348627" y="4280771"/>
                <a:ext cx="953845" cy="646331"/>
              </a:xfrm>
              <a:prstGeom prst="rect">
                <a:avLst/>
              </a:prstGeom>
            </p:spPr>
            <p:txBody>
              <a:bodyPr wrap="square">
                <a:spAutoFit/>
              </a:bodyPr>
              <a:lstStyle/>
              <a:p>
                <a:pPr algn="ctr"/>
                <a:r>
                  <a:rPr lang="en-US" dirty="0" smtClean="0"/>
                  <a:t>Andrew Daley</a:t>
                </a:r>
                <a:endParaRPr lang="en-US" dirty="0"/>
              </a:p>
            </p:txBody>
          </p:sp>
        </p:grpSp>
        <p:grpSp>
          <p:nvGrpSpPr>
            <p:cNvPr id="25" name="Group 24"/>
            <p:cNvGrpSpPr/>
            <p:nvPr/>
          </p:nvGrpSpPr>
          <p:grpSpPr>
            <a:xfrm>
              <a:off x="3388485" y="3201360"/>
              <a:ext cx="1142587" cy="1750589"/>
              <a:chOff x="3388485" y="3201360"/>
              <a:chExt cx="1142587" cy="1750589"/>
            </a:xfrm>
          </p:grpSpPr>
          <p:pic>
            <p:nvPicPr>
              <p:cNvPr id="14340" name="Picture 4" descr="http://qoqms.phys.strath.ac.uk/photos/tacla.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9470" r="12975"/>
              <a:stretch/>
            </p:blipFill>
            <p:spPr bwMode="auto">
              <a:xfrm>
                <a:off x="3526501" y="3201360"/>
                <a:ext cx="844476" cy="1094338"/>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p:cNvSpPr/>
              <p:nvPr/>
            </p:nvSpPr>
            <p:spPr>
              <a:xfrm>
                <a:off x="3388485" y="4305618"/>
                <a:ext cx="1142587" cy="646331"/>
              </a:xfrm>
              <a:prstGeom prst="rect">
                <a:avLst/>
              </a:prstGeom>
            </p:spPr>
            <p:txBody>
              <a:bodyPr wrap="square">
                <a:spAutoFit/>
              </a:bodyPr>
              <a:lstStyle/>
              <a:p>
                <a:pPr algn="ctr"/>
                <a:r>
                  <a:rPr lang="en-US" dirty="0" smtClean="0"/>
                  <a:t>Alexander</a:t>
                </a:r>
              </a:p>
              <a:p>
                <a:pPr algn="ctr"/>
                <a:r>
                  <a:rPr lang="en-US" dirty="0" smtClean="0"/>
                  <a:t>Tacla</a:t>
                </a:r>
                <a:endParaRPr lang="en-US" dirty="0"/>
              </a:p>
            </p:txBody>
          </p:sp>
        </p:grpSp>
        <p:sp>
          <p:nvSpPr>
            <p:cNvPr id="68" name="Left Brace 67"/>
            <p:cNvSpPr/>
            <p:nvPr/>
          </p:nvSpPr>
          <p:spPr>
            <a:xfrm rot="16200000">
              <a:off x="4247862" y="4193394"/>
              <a:ext cx="297470" cy="1735782"/>
            </a:xfrm>
            <a:prstGeom prst="lef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Rectangle 68"/>
            <p:cNvSpPr/>
            <p:nvPr/>
          </p:nvSpPr>
          <p:spPr>
            <a:xfrm>
              <a:off x="3599933" y="5316700"/>
              <a:ext cx="1493550" cy="369332"/>
            </a:xfrm>
            <a:prstGeom prst="rect">
              <a:avLst/>
            </a:prstGeom>
          </p:spPr>
          <p:txBody>
            <a:bodyPr wrap="none">
              <a:spAutoFit/>
            </a:bodyPr>
            <a:lstStyle/>
            <a:p>
              <a:pPr algn="ctr"/>
              <a:r>
                <a:rPr lang="en-US" dirty="0"/>
                <a:t>U. </a:t>
              </a:r>
              <a:r>
                <a:rPr lang="en-US" dirty="0" smtClean="0"/>
                <a:t>Strathclyde</a:t>
              </a:r>
              <a:endParaRPr lang="en-US" dirty="0"/>
            </a:p>
          </p:txBody>
        </p:sp>
      </p:grpSp>
      <p:grpSp>
        <p:nvGrpSpPr>
          <p:cNvPr id="14336" name="Group 14335"/>
          <p:cNvGrpSpPr/>
          <p:nvPr/>
        </p:nvGrpSpPr>
        <p:grpSpPr>
          <a:xfrm>
            <a:off x="5455976" y="3164334"/>
            <a:ext cx="1126654" cy="2521698"/>
            <a:chOff x="5455976" y="3164334"/>
            <a:chExt cx="1126654" cy="2521698"/>
          </a:xfrm>
        </p:grpSpPr>
        <p:grpSp>
          <p:nvGrpSpPr>
            <p:cNvPr id="16" name="Group 15"/>
            <p:cNvGrpSpPr/>
            <p:nvPr/>
          </p:nvGrpSpPr>
          <p:grpSpPr>
            <a:xfrm>
              <a:off x="5455976" y="3164334"/>
              <a:ext cx="1126654" cy="1721959"/>
              <a:chOff x="5185972" y="3294791"/>
              <a:chExt cx="1576470" cy="2409448"/>
            </a:xfrm>
          </p:grpSpPr>
          <p:pic>
            <p:nvPicPr>
              <p:cNvPr id="53" name="Picture 52"/>
              <p:cNvPicPr>
                <a:picLocks noChangeAspect="1"/>
              </p:cNvPicPr>
              <p:nvPr/>
            </p:nvPicPr>
            <p:blipFill rotWithShape="1">
              <a:blip r:embed="rId19"/>
              <a:srcRect l="14749" r="20492" b="27867"/>
              <a:stretch/>
            </p:blipFill>
            <p:spPr>
              <a:xfrm>
                <a:off x="5312230" y="3294791"/>
                <a:ext cx="1249367" cy="1506116"/>
              </a:xfrm>
              <a:prstGeom prst="rect">
                <a:avLst/>
              </a:prstGeom>
            </p:spPr>
          </p:pic>
          <p:sp>
            <p:nvSpPr>
              <p:cNvPr id="54" name="TextBox 53"/>
              <p:cNvSpPr txBox="1"/>
              <p:nvPr/>
            </p:nvSpPr>
            <p:spPr>
              <a:xfrm>
                <a:off x="5185972" y="4885994"/>
                <a:ext cx="1576470" cy="818245"/>
              </a:xfrm>
              <a:prstGeom prst="rect">
                <a:avLst/>
              </a:prstGeom>
              <a:noFill/>
            </p:spPr>
            <p:txBody>
              <a:bodyPr wrap="none" rtlCol="0">
                <a:spAutoFit/>
              </a:bodyPr>
              <a:lstStyle/>
              <a:p>
                <a:pPr algn="ctr"/>
                <a:r>
                  <a:rPr lang="en-US" sz="1600" dirty="0" smtClean="0"/>
                  <a:t>C. Stephen </a:t>
                </a:r>
                <a:br>
                  <a:rPr lang="en-US" sz="1600" dirty="0" smtClean="0"/>
                </a:br>
                <a:r>
                  <a:rPr lang="en-US" sz="1600" dirty="0" smtClean="0"/>
                  <a:t>Hellberg</a:t>
                </a:r>
              </a:p>
            </p:txBody>
          </p:sp>
        </p:grpSp>
        <p:sp>
          <p:nvSpPr>
            <p:cNvPr id="29" name="Rectangle 28"/>
            <p:cNvSpPr/>
            <p:nvPr/>
          </p:nvSpPr>
          <p:spPr>
            <a:xfrm>
              <a:off x="5674491" y="5316700"/>
              <a:ext cx="556563" cy="369332"/>
            </a:xfrm>
            <a:prstGeom prst="rect">
              <a:avLst/>
            </a:prstGeom>
          </p:spPr>
          <p:txBody>
            <a:bodyPr wrap="none">
              <a:spAutoFit/>
            </a:bodyPr>
            <a:lstStyle/>
            <a:p>
              <a:pPr algn="ctr"/>
              <a:r>
                <a:rPr lang="en-US" dirty="0"/>
                <a:t>NRL</a:t>
              </a:r>
            </a:p>
          </p:txBody>
        </p:sp>
        <p:sp>
          <p:nvSpPr>
            <p:cNvPr id="70" name="Left Brace 69"/>
            <p:cNvSpPr/>
            <p:nvPr/>
          </p:nvSpPr>
          <p:spPr>
            <a:xfrm rot="16200000">
              <a:off x="5861683" y="4640576"/>
              <a:ext cx="236941" cy="867891"/>
            </a:xfrm>
            <a:prstGeom prst="lef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 name="Group 29"/>
          <p:cNvGrpSpPr/>
          <p:nvPr/>
        </p:nvGrpSpPr>
        <p:grpSpPr>
          <a:xfrm>
            <a:off x="-191228" y="3201360"/>
            <a:ext cx="3437442" cy="2484672"/>
            <a:chOff x="-191228" y="3201360"/>
            <a:chExt cx="3437442" cy="2484672"/>
          </a:xfrm>
        </p:grpSpPr>
        <p:pic>
          <p:nvPicPr>
            <p:cNvPr id="5128" name="Picture 8" descr="Profile Phot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7483" y="3201360"/>
              <a:ext cx="848882" cy="10698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91228" y="4383843"/>
              <a:ext cx="1486304" cy="830997"/>
            </a:xfrm>
            <a:prstGeom prst="rect">
              <a:avLst/>
            </a:prstGeom>
            <a:noFill/>
          </p:spPr>
          <p:txBody>
            <a:bodyPr wrap="none" rtlCol="0">
              <a:spAutoFit/>
            </a:bodyPr>
            <a:lstStyle/>
            <a:p>
              <a:pPr algn="ctr"/>
              <a:r>
                <a:rPr lang="en-US" sz="1600" dirty="0" smtClean="0">
                  <a:cs typeface="Arial" panose="020B0604020202020204" pitchFamily="34" charset="0"/>
                </a:rPr>
                <a:t>Chang-Beom</a:t>
              </a:r>
            </a:p>
            <a:p>
              <a:pPr algn="ctr"/>
              <a:r>
                <a:rPr lang="en-US" sz="1600" dirty="0" smtClean="0">
                  <a:cs typeface="Arial" panose="020B0604020202020204" pitchFamily="34" charset="0"/>
                </a:rPr>
                <a:t>Eom</a:t>
              </a:r>
              <a:endParaRPr lang="en-US" sz="1600" dirty="0">
                <a:cs typeface="Arial" panose="020B0604020202020204" pitchFamily="34" charset="0"/>
              </a:endParaRPr>
            </a:p>
            <a:p>
              <a:pPr algn="ctr"/>
              <a:r>
                <a:rPr lang="en-US" sz="1600" dirty="0" smtClean="0"/>
                <a:t>                            </a:t>
              </a:r>
              <a:endParaRPr lang="en-US" sz="1600" dirty="0"/>
            </a:p>
          </p:txBody>
        </p:sp>
        <p:pic>
          <p:nvPicPr>
            <p:cNvPr id="9218" name="Picture 2" descr="http://oxide.engr.wisc.edu/img/hyungwoo.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9300" t="2585" r="46943" b="26611"/>
            <a:stretch/>
          </p:blipFill>
          <p:spPr bwMode="auto">
            <a:xfrm>
              <a:off x="1249121" y="3229447"/>
              <a:ext cx="776263" cy="108206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211113" y="4379041"/>
              <a:ext cx="1080424" cy="584775"/>
            </a:xfrm>
            <a:prstGeom prst="rect">
              <a:avLst/>
            </a:prstGeom>
          </p:spPr>
          <p:txBody>
            <a:bodyPr wrap="none">
              <a:spAutoFit/>
            </a:bodyPr>
            <a:lstStyle/>
            <a:p>
              <a:pPr algn="ctr"/>
              <a:r>
                <a:rPr lang="en-US" sz="1600" dirty="0" smtClean="0">
                  <a:solidFill>
                    <a:srgbClr val="000000"/>
                  </a:solidFill>
                </a:rPr>
                <a:t>Hyungwoo</a:t>
              </a:r>
            </a:p>
            <a:p>
              <a:pPr algn="ctr"/>
              <a:r>
                <a:rPr lang="en-US" sz="1600" dirty="0" smtClean="0">
                  <a:solidFill>
                    <a:srgbClr val="000000"/>
                  </a:solidFill>
                </a:rPr>
                <a:t>Lee</a:t>
              </a:r>
              <a:endParaRPr lang="en-US" sz="1600" dirty="0"/>
            </a:p>
          </p:txBody>
        </p:sp>
        <p:pic>
          <p:nvPicPr>
            <p:cNvPr id="9220" name="Picture 4" descr="http://oxide.engr.wisc.edu/img/SangwooRyu.jp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32326" t="16245" r="28563" b="25830"/>
            <a:stretch/>
          </p:blipFill>
          <p:spPr bwMode="auto">
            <a:xfrm>
              <a:off x="2288668" y="3201360"/>
              <a:ext cx="957546" cy="109433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257549" y="4384935"/>
              <a:ext cx="944169" cy="584775"/>
            </a:xfrm>
            <a:prstGeom prst="rect">
              <a:avLst/>
            </a:prstGeom>
          </p:spPr>
          <p:txBody>
            <a:bodyPr wrap="none">
              <a:spAutoFit/>
            </a:bodyPr>
            <a:lstStyle/>
            <a:p>
              <a:pPr algn="ctr"/>
              <a:r>
                <a:rPr lang="en-US" sz="1600" dirty="0" smtClean="0">
                  <a:solidFill>
                    <a:srgbClr val="000000"/>
                  </a:solidFill>
                </a:rPr>
                <a:t>Sangwoo</a:t>
              </a:r>
            </a:p>
            <a:p>
              <a:pPr algn="ctr"/>
              <a:r>
                <a:rPr lang="en-US" sz="1600" dirty="0" smtClean="0">
                  <a:solidFill>
                    <a:srgbClr val="000000"/>
                  </a:solidFill>
                </a:rPr>
                <a:t>Ryu</a:t>
              </a:r>
              <a:endParaRPr lang="en-US" sz="1600" dirty="0"/>
            </a:p>
          </p:txBody>
        </p:sp>
        <p:sp>
          <p:nvSpPr>
            <p:cNvPr id="22" name="Rectangle 21"/>
            <p:cNvSpPr/>
            <p:nvPr/>
          </p:nvSpPr>
          <p:spPr>
            <a:xfrm>
              <a:off x="392104" y="5316700"/>
              <a:ext cx="2277034" cy="369332"/>
            </a:xfrm>
            <a:prstGeom prst="rect">
              <a:avLst/>
            </a:prstGeom>
          </p:spPr>
          <p:txBody>
            <a:bodyPr wrap="none">
              <a:spAutoFit/>
            </a:bodyPr>
            <a:lstStyle/>
            <a:p>
              <a:r>
                <a:rPr lang="en-US" dirty="0"/>
                <a:t>U. Wisconsin-Madison</a:t>
              </a:r>
            </a:p>
          </p:txBody>
        </p:sp>
        <p:sp>
          <p:nvSpPr>
            <p:cNvPr id="71" name="Left Brace 70"/>
            <p:cNvSpPr/>
            <p:nvPr/>
          </p:nvSpPr>
          <p:spPr>
            <a:xfrm rot="16200000">
              <a:off x="1514665" y="3484485"/>
              <a:ext cx="297470" cy="3165627"/>
            </a:xfrm>
            <a:prstGeom prst="lef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0715790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SrTiO</a:t>
            </a:r>
            <a:r>
              <a:rPr lang="en-US" baseline="-25000" dirty="0" smtClean="0"/>
              <a:t>3</a:t>
            </a:r>
            <a:r>
              <a:rPr lang="en-US" dirty="0" smtClean="0"/>
              <a:t> Single-Electron Transistor</a:t>
            </a:r>
            <a:endParaRPr lang="en-US" dirty="0"/>
          </a:p>
        </p:txBody>
      </p:sp>
      <p:sp>
        <p:nvSpPr>
          <p:cNvPr id="5" name="Text Placeholder 4"/>
          <p:cNvSpPr>
            <a:spLocks noGrp="1"/>
          </p:cNvSpPr>
          <p:nvPr>
            <p:ph type="body" idx="1"/>
          </p:nvPr>
        </p:nvSpPr>
        <p:spPr/>
        <p:txBody>
          <a:bodyPr/>
          <a:lstStyle/>
          <a:p>
            <a:r>
              <a:rPr lang="en-US" dirty="0" err="1"/>
              <a:t>Mesocopic</a:t>
            </a:r>
            <a:r>
              <a:rPr lang="en-US" dirty="0"/>
              <a:t> devices reveal properties of </a:t>
            </a:r>
            <a:r>
              <a:rPr lang="en-US" dirty="0" smtClean="0"/>
              <a:t>oxides</a:t>
            </a:r>
            <a:endParaRPr lang="en-US" dirty="0"/>
          </a:p>
        </p:txBody>
      </p:sp>
    </p:spTree>
    <p:extLst>
      <p:ext uri="{BB962C8B-B14F-4D97-AF65-F5344CB8AC3E}">
        <p14:creationId xmlns:p14="http://schemas.microsoft.com/office/powerpoint/2010/main" val="30122375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Transport in a single-electron transistor (SET)</a:t>
            </a:r>
            <a:endParaRPr lang="en-US" dirty="0"/>
          </a:p>
        </p:txBody>
      </p:sp>
      <p:sp>
        <p:nvSpPr>
          <p:cNvPr id="34" name="Rectangle 33"/>
          <p:cNvSpPr/>
          <p:nvPr/>
        </p:nvSpPr>
        <p:spPr>
          <a:xfrm>
            <a:off x="4406041" y="2576541"/>
            <a:ext cx="121919"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549041" y="2576541"/>
            <a:ext cx="121919"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4451759" y="4938741"/>
            <a:ext cx="1219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451759" y="3058330"/>
            <a:ext cx="1219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451759" y="4429930"/>
            <a:ext cx="1219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51759" y="3567141"/>
            <a:ext cx="121920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4756559" y="4662409"/>
            <a:ext cx="228600" cy="504933"/>
            <a:chOff x="474360" y="3107673"/>
            <a:chExt cx="228600" cy="504933"/>
          </a:xfrm>
        </p:grpSpPr>
        <p:sp>
          <p:nvSpPr>
            <p:cNvPr id="43" name="Oval 42"/>
            <p:cNvSpPr/>
            <p:nvPr/>
          </p:nvSpPr>
          <p:spPr>
            <a:xfrm flipH="1">
              <a:off x="474360" y="3253408"/>
              <a:ext cx="228600" cy="276334"/>
            </a:xfrm>
            <a:prstGeom prst="ellipse">
              <a:avLst/>
            </a:prstGeom>
            <a:gradFill flip="none" rotWithShape="1">
              <a:gsLst>
                <a:gs pos="30000">
                  <a:schemeClr val="accent2">
                    <a:lumMod val="100000"/>
                  </a:schemeClr>
                </a:gs>
                <a:gs pos="89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44" name="Straight Arrow Connector 43"/>
            <p:cNvCxnSpPr/>
            <p:nvPr/>
          </p:nvCxnSpPr>
          <p:spPr>
            <a:xfrm flipV="1">
              <a:off x="588660" y="3107673"/>
              <a:ext cx="0" cy="504933"/>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5061359" y="4201331"/>
            <a:ext cx="228600" cy="533401"/>
            <a:chOff x="1007760" y="3131539"/>
            <a:chExt cx="228600" cy="533401"/>
          </a:xfrm>
        </p:grpSpPr>
        <p:sp>
          <p:nvSpPr>
            <p:cNvPr id="46" name="Oval 45"/>
            <p:cNvSpPr/>
            <p:nvPr/>
          </p:nvSpPr>
          <p:spPr>
            <a:xfrm flipH="1">
              <a:off x="1007760" y="3253407"/>
              <a:ext cx="228600" cy="276334"/>
            </a:xfrm>
            <a:prstGeom prst="ellipse">
              <a:avLst/>
            </a:prstGeom>
            <a:gradFill flip="none" rotWithShape="1">
              <a:gsLst>
                <a:gs pos="30000">
                  <a:schemeClr val="accent2">
                    <a:lumMod val="100000"/>
                  </a:schemeClr>
                </a:gs>
                <a:gs pos="89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47" name="Straight Arrow Connector 46"/>
            <p:cNvCxnSpPr/>
            <p:nvPr/>
          </p:nvCxnSpPr>
          <p:spPr>
            <a:xfrm>
              <a:off x="1122060" y="3131539"/>
              <a:ext cx="0" cy="533401"/>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4756559" y="3338541"/>
            <a:ext cx="228600" cy="533401"/>
            <a:chOff x="1007760" y="3131539"/>
            <a:chExt cx="228600" cy="533401"/>
          </a:xfrm>
        </p:grpSpPr>
        <p:sp>
          <p:nvSpPr>
            <p:cNvPr id="49" name="Oval 48"/>
            <p:cNvSpPr/>
            <p:nvPr/>
          </p:nvSpPr>
          <p:spPr>
            <a:xfrm flipH="1">
              <a:off x="1007760" y="3253407"/>
              <a:ext cx="228600" cy="276334"/>
            </a:xfrm>
            <a:prstGeom prst="ellipse">
              <a:avLst/>
            </a:prstGeom>
            <a:gradFill flip="none" rotWithShape="1">
              <a:gsLst>
                <a:gs pos="30000">
                  <a:schemeClr val="accent2">
                    <a:lumMod val="100000"/>
                  </a:schemeClr>
                </a:gs>
                <a:gs pos="89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0" name="Straight Arrow Connector 49"/>
            <p:cNvCxnSpPr/>
            <p:nvPr/>
          </p:nvCxnSpPr>
          <p:spPr>
            <a:xfrm>
              <a:off x="1122060" y="3131539"/>
              <a:ext cx="0" cy="533401"/>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p:nvCxnSpPr>
        <p:spPr>
          <a:xfrm>
            <a:off x="3529741" y="3338541"/>
            <a:ext cx="92201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670959" y="3338541"/>
            <a:ext cx="83820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a:xfrm>
            <a:off x="7253997" y="2151683"/>
            <a:ext cx="5262100" cy="2295671"/>
            <a:chOff x="4074291" y="3742866"/>
            <a:chExt cx="5069065" cy="2759734"/>
          </a:xfrm>
        </p:grpSpPr>
        <p:cxnSp>
          <p:nvCxnSpPr>
            <p:cNvPr id="63" name="Straight Arrow Connector 62"/>
            <p:cNvCxnSpPr/>
            <p:nvPr/>
          </p:nvCxnSpPr>
          <p:spPr>
            <a:xfrm flipV="1">
              <a:off x="4525159" y="3886200"/>
              <a:ext cx="0" cy="2057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4525159" y="5940560"/>
              <a:ext cx="3784641" cy="1624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16200000">
              <a:off x="3142306" y="4674851"/>
              <a:ext cx="2308699" cy="444730"/>
            </a:xfrm>
            <a:prstGeom prst="rect">
              <a:avLst/>
            </a:prstGeom>
            <a:noFill/>
          </p:spPr>
          <p:txBody>
            <a:bodyPr wrap="square" rtlCol="0">
              <a:spAutoFit/>
            </a:bodyPr>
            <a:lstStyle/>
            <a:p>
              <a:r>
                <a:rPr lang="en-US" sz="2400" dirty="0"/>
                <a:t>Conductance</a:t>
              </a:r>
            </a:p>
          </p:txBody>
        </p:sp>
        <p:sp>
          <p:nvSpPr>
            <p:cNvPr id="66" name="TextBox 65"/>
            <p:cNvSpPr txBox="1"/>
            <p:nvPr/>
          </p:nvSpPr>
          <p:spPr>
            <a:xfrm>
              <a:off x="8101236" y="5947611"/>
              <a:ext cx="1042120" cy="554989"/>
            </a:xfrm>
            <a:prstGeom prst="rect">
              <a:avLst/>
            </a:prstGeom>
            <a:noFill/>
          </p:spPr>
          <p:txBody>
            <a:bodyPr wrap="square" rtlCol="0">
              <a:spAutoFit/>
            </a:bodyPr>
            <a:lstStyle/>
            <a:p>
              <a:r>
                <a:rPr lang="en-US" sz="2400" dirty="0" smtClean="0"/>
                <a:t>V</a:t>
              </a:r>
              <a:r>
                <a:rPr lang="en-US" sz="2400" baseline="-25000" dirty="0" smtClean="0"/>
                <a:t>gate</a:t>
              </a:r>
              <a:r>
                <a:rPr lang="en-US" sz="2400" dirty="0" smtClean="0"/>
                <a:t> </a:t>
              </a:r>
              <a:endParaRPr lang="en-US" sz="2400" dirty="0"/>
            </a:p>
          </p:txBody>
        </p:sp>
      </p:grpSp>
      <p:sp>
        <p:nvSpPr>
          <p:cNvPr id="67" name="TextBox 66"/>
          <p:cNvSpPr txBox="1"/>
          <p:nvPr/>
        </p:nvSpPr>
        <p:spPr>
          <a:xfrm>
            <a:off x="9931830" y="3180958"/>
            <a:ext cx="938552" cy="461665"/>
          </a:xfrm>
          <a:prstGeom prst="rect">
            <a:avLst/>
          </a:prstGeom>
          <a:noFill/>
        </p:spPr>
        <p:txBody>
          <a:bodyPr wrap="square" rtlCol="0">
            <a:spAutoFit/>
          </a:bodyPr>
          <a:lstStyle/>
          <a:p>
            <a:r>
              <a:rPr lang="en-US" sz="2400" dirty="0"/>
              <a:t>E</a:t>
            </a:r>
            <a:r>
              <a:rPr lang="en-US" sz="2400" baseline="-25000" dirty="0"/>
              <a:t>c</a:t>
            </a:r>
            <a:r>
              <a:rPr lang="en-US" sz="2400" dirty="0"/>
              <a:t>+</a:t>
            </a:r>
            <a:r>
              <a:rPr lang="el-GR" sz="2400" dirty="0"/>
              <a:t>ε</a:t>
            </a:r>
            <a:endParaRPr lang="en-US" sz="2400" dirty="0"/>
          </a:p>
        </p:txBody>
      </p:sp>
      <p:sp>
        <p:nvSpPr>
          <p:cNvPr id="68" name="TextBox 67"/>
          <p:cNvSpPr txBox="1"/>
          <p:nvPr/>
        </p:nvSpPr>
        <p:spPr>
          <a:xfrm>
            <a:off x="9053618" y="3180958"/>
            <a:ext cx="580998" cy="461665"/>
          </a:xfrm>
          <a:prstGeom prst="rect">
            <a:avLst/>
          </a:prstGeom>
          <a:noFill/>
        </p:spPr>
        <p:txBody>
          <a:bodyPr wrap="square" rtlCol="0">
            <a:spAutoFit/>
          </a:bodyPr>
          <a:lstStyle/>
          <a:p>
            <a:r>
              <a:rPr lang="en-US" sz="2400" dirty="0"/>
              <a:t>E</a:t>
            </a:r>
            <a:r>
              <a:rPr lang="en-US" sz="2400" baseline="-25000" dirty="0"/>
              <a:t>c</a:t>
            </a:r>
          </a:p>
        </p:txBody>
      </p:sp>
      <p:sp>
        <p:nvSpPr>
          <p:cNvPr id="69" name="Freeform 68"/>
          <p:cNvSpPr/>
          <p:nvPr/>
        </p:nvSpPr>
        <p:spPr>
          <a:xfrm>
            <a:off x="8541257" y="2863194"/>
            <a:ext cx="681628" cy="1123300"/>
          </a:xfrm>
          <a:custGeom>
            <a:avLst/>
            <a:gdLst>
              <a:gd name="connsiteX0" fmla="*/ 0 w 467360"/>
              <a:gd name="connsiteY0" fmla="*/ 721377 h 735917"/>
              <a:gd name="connsiteX1" fmla="*/ 101600 w 467360"/>
              <a:gd name="connsiteY1" fmla="*/ 640097 h 735917"/>
              <a:gd name="connsiteX2" fmla="*/ 193040 w 467360"/>
              <a:gd name="connsiteY2" fmla="*/ 17 h 735917"/>
              <a:gd name="connsiteX3" fmla="*/ 314960 w 467360"/>
              <a:gd name="connsiteY3" fmla="*/ 619777 h 735917"/>
              <a:gd name="connsiteX4" fmla="*/ 467360 w 467360"/>
              <a:gd name="connsiteY4" fmla="*/ 731537 h 735917"/>
              <a:gd name="connsiteX0" fmla="*/ 0 w 533083"/>
              <a:gd name="connsiteY0" fmla="*/ 733111 h 744808"/>
              <a:gd name="connsiteX1" fmla="*/ 167323 w 533083"/>
              <a:gd name="connsiteY1" fmla="*/ 640097 h 744808"/>
              <a:gd name="connsiteX2" fmla="*/ 258763 w 533083"/>
              <a:gd name="connsiteY2" fmla="*/ 17 h 744808"/>
              <a:gd name="connsiteX3" fmla="*/ 380683 w 533083"/>
              <a:gd name="connsiteY3" fmla="*/ 619777 h 744808"/>
              <a:gd name="connsiteX4" fmla="*/ 533083 w 533083"/>
              <a:gd name="connsiteY4" fmla="*/ 731537 h 744808"/>
              <a:gd name="connsiteX0" fmla="*/ 0 w 533083"/>
              <a:gd name="connsiteY0" fmla="*/ 733111 h 739595"/>
              <a:gd name="connsiteX1" fmla="*/ 167323 w 533083"/>
              <a:gd name="connsiteY1" fmla="*/ 640097 h 739595"/>
              <a:gd name="connsiteX2" fmla="*/ 258763 w 533083"/>
              <a:gd name="connsiteY2" fmla="*/ 17 h 739595"/>
              <a:gd name="connsiteX3" fmla="*/ 380683 w 533083"/>
              <a:gd name="connsiteY3" fmla="*/ 619777 h 739595"/>
              <a:gd name="connsiteX4" fmla="*/ 533083 w 533083"/>
              <a:gd name="connsiteY4" fmla="*/ 731537 h 739595"/>
              <a:gd name="connsiteX0" fmla="*/ 0 w 533083"/>
              <a:gd name="connsiteY0" fmla="*/ 733111 h 738552"/>
              <a:gd name="connsiteX1" fmla="*/ 167323 w 533083"/>
              <a:gd name="connsiteY1" fmla="*/ 640097 h 738552"/>
              <a:gd name="connsiteX2" fmla="*/ 258763 w 533083"/>
              <a:gd name="connsiteY2" fmla="*/ 17 h 738552"/>
              <a:gd name="connsiteX3" fmla="*/ 380683 w 533083"/>
              <a:gd name="connsiteY3" fmla="*/ 619777 h 738552"/>
              <a:gd name="connsiteX4" fmla="*/ 533083 w 533083"/>
              <a:gd name="connsiteY4" fmla="*/ 731537 h 738552"/>
              <a:gd name="connsiteX0" fmla="*/ 0 w 533083"/>
              <a:gd name="connsiteY0" fmla="*/ 754230 h 760453"/>
              <a:gd name="connsiteX1" fmla="*/ 167323 w 533083"/>
              <a:gd name="connsiteY1" fmla="*/ 661216 h 760453"/>
              <a:gd name="connsiteX2" fmla="*/ 289434 w 533083"/>
              <a:gd name="connsiteY2" fmla="*/ 16 h 760453"/>
              <a:gd name="connsiteX3" fmla="*/ 380683 w 533083"/>
              <a:gd name="connsiteY3" fmla="*/ 640896 h 760453"/>
              <a:gd name="connsiteX4" fmla="*/ 533083 w 533083"/>
              <a:gd name="connsiteY4" fmla="*/ 752656 h 760453"/>
              <a:gd name="connsiteX0" fmla="*/ 0 w 533083"/>
              <a:gd name="connsiteY0" fmla="*/ 754216 h 760438"/>
              <a:gd name="connsiteX1" fmla="*/ 167323 w 533083"/>
              <a:gd name="connsiteY1" fmla="*/ 661202 h 760438"/>
              <a:gd name="connsiteX2" fmla="*/ 289434 w 533083"/>
              <a:gd name="connsiteY2" fmla="*/ 2 h 760438"/>
              <a:gd name="connsiteX3" fmla="*/ 380683 w 533083"/>
              <a:gd name="connsiteY3" fmla="*/ 640882 h 760438"/>
              <a:gd name="connsiteX4" fmla="*/ 533083 w 533083"/>
              <a:gd name="connsiteY4" fmla="*/ 752642 h 760438"/>
              <a:gd name="connsiteX0" fmla="*/ 0 w 533083"/>
              <a:gd name="connsiteY0" fmla="*/ 754215 h 756766"/>
              <a:gd name="connsiteX1" fmla="*/ 206757 w 533083"/>
              <a:gd name="connsiteY1" fmla="*/ 642428 h 756766"/>
              <a:gd name="connsiteX2" fmla="*/ 289434 w 533083"/>
              <a:gd name="connsiteY2" fmla="*/ 1 h 756766"/>
              <a:gd name="connsiteX3" fmla="*/ 380683 w 533083"/>
              <a:gd name="connsiteY3" fmla="*/ 640881 h 756766"/>
              <a:gd name="connsiteX4" fmla="*/ 533083 w 533083"/>
              <a:gd name="connsiteY4" fmla="*/ 752641 h 756766"/>
              <a:gd name="connsiteX0" fmla="*/ 0 w 478314"/>
              <a:gd name="connsiteY0" fmla="*/ 754215 h 756766"/>
              <a:gd name="connsiteX1" fmla="*/ 151988 w 478314"/>
              <a:gd name="connsiteY1" fmla="*/ 642428 h 756766"/>
              <a:gd name="connsiteX2" fmla="*/ 234665 w 478314"/>
              <a:gd name="connsiteY2" fmla="*/ 1 h 756766"/>
              <a:gd name="connsiteX3" fmla="*/ 325914 w 478314"/>
              <a:gd name="connsiteY3" fmla="*/ 640881 h 756766"/>
              <a:gd name="connsiteX4" fmla="*/ 478314 w 478314"/>
              <a:gd name="connsiteY4" fmla="*/ 752641 h 756766"/>
              <a:gd name="connsiteX0" fmla="*/ 0 w 478314"/>
              <a:gd name="connsiteY0" fmla="*/ 754215 h 755040"/>
              <a:gd name="connsiteX1" fmla="*/ 151988 w 478314"/>
              <a:gd name="connsiteY1" fmla="*/ 642428 h 755040"/>
              <a:gd name="connsiteX2" fmla="*/ 234665 w 478314"/>
              <a:gd name="connsiteY2" fmla="*/ 1 h 755040"/>
              <a:gd name="connsiteX3" fmla="*/ 325914 w 478314"/>
              <a:gd name="connsiteY3" fmla="*/ 640881 h 755040"/>
              <a:gd name="connsiteX4" fmla="*/ 478314 w 478314"/>
              <a:gd name="connsiteY4" fmla="*/ 752641 h 755040"/>
              <a:gd name="connsiteX0" fmla="*/ 0 w 462979"/>
              <a:gd name="connsiteY0" fmla="*/ 754215 h 755040"/>
              <a:gd name="connsiteX1" fmla="*/ 136653 w 462979"/>
              <a:gd name="connsiteY1" fmla="*/ 642428 h 755040"/>
              <a:gd name="connsiteX2" fmla="*/ 219330 w 462979"/>
              <a:gd name="connsiteY2" fmla="*/ 1 h 755040"/>
              <a:gd name="connsiteX3" fmla="*/ 310579 w 462979"/>
              <a:gd name="connsiteY3" fmla="*/ 640881 h 755040"/>
              <a:gd name="connsiteX4" fmla="*/ 462979 w 462979"/>
              <a:gd name="connsiteY4" fmla="*/ 752641 h 755040"/>
              <a:gd name="connsiteX0" fmla="*/ 0 w 432309"/>
              <a:gd name="connsiteY0" fmla="*/ 754215 h 755040"/>
              <a:gd name="connsiteX1" fmla="*/ 136653 w 432309"/>
              <a:gd name="connsiteY1" fmla="*/ 642428 h 755040"/>
              <a:gd name="connsiteX2" fmla="*/ 219330 w 432309"/>
              <a:gd name="connsiteY2" fmla="*/ 1 h 755040"/>
              <a:gd name="connsiteX3" fmla="*/ 310579 w 432309"/>
              <a:gd name="connsiteY3" fmla="*/ 640881 h 755040"/>
              <a:gd name="connsiteX4" fmla="*/ 432309 w 432309"/>
              <a:gd name="connsiteY4" fmla="*/ 752641 h 755040"/>
              <a:gd name="connsiteX0" fmla="*/ 0 w 432309"/>
              <a:gd name="connsiteY0" fmla="*/ 754215 h 755040"/>
              <a:gd name="connsiteX1" fmla="*/ 136653 w 432309"/>
              <a:gd name="connsiteY1" fmla="*/ 642428 h 755040"/>
              <a:gd name="connsiteX2" fmla="*/ 219330 w 432309"/>
              <a:gd name="connsiteY2" fmla="*/ 1 h 755040"/>
              <a:gd name="connsiteX3" fmla="*/ 310579 w 432309"/>
              <a:gd name="connsiteY3" fmla="*/ 640881 h 755040"/>
              <a:gd name="connsiteX4" fmla="*/ 432309 w 432309"/>
              <a:gd name="connsiteY4" fmla="*/ 752641 h 755040"/>
              <a:gd name="connsiteX0" fmla="*/ 0 w 432309"/>
              <a:gd name="connsiteY0" fmla="*/ 754215 h 754215"/>
              <a:gd name="connsiteX1" fmla="*/ 136653 w 432309"/>
              <a:gd name="connsiteY1" fmla="*/ 642428 h 754215"/>
              <a:gd name="connsiteX2" fmla="*/ 219330 w 432309"/>
              <a:gd name="connsiteY2" fmla="*/ 1 h 754215"/>
              <a:gd name="connsiteX3" fmla="*/ 310579 w 432309"/>
              <a:gd name="connsiteY3" fmla="*/ 640881 h 754215"/>
              <a:gd name="connsiteX4" fmla="*/ 432309 w 432309"/>
              <a:gd name="connsiteY4" fmla="*/ 752641 h 754215"/>
              <a:gd name="connsiteX0" fmla="*/ 0 w 432309"/>
              <a:gd name="connsiteY0" fmla="*/ 754215 h 754215"/>
              <a:gd name="connsiteX1" fmla="*/ 156370 w 432309"/>
              <a:gd name="connsiteY1" fmla="*/ 640081 h 754215"/>
              <a:gd name="connsiteX2" fmla="*/ 219330 w 432309"/>
              <a:gd name="connsiteY2" fmla="*/ 1 h 754215"/>
              <a:gd name="connsiteX3" fmla="*/ 310579 w 432309"/>
              <a:gd name="connsiteY3" fmla="*/ 640881 h 754215"/>
              <a:gd name="connsiteX4" fmla="*/ 432309 w 432309"/>
              <a:gd name="connsiteY4" fmla="*/ 752641 h 754215"/>
              <a:gd name="connsiteX0" fmla="*/ 0 w 432309"/>
              <a:gd name="connsiteY0" fmla="*/ 754215 h 754215"/>
              <a:gd name="connsiteX1" fmla="*/ 156370 w 432309"/>
              <a:gd name="connsiteY1" fmla="*/ 640081 h 754215"/>
              <a:gd name="connsiteX2" fmla="*/ 219330 w 432309"/>
              <a:gd name="connsiteY2" fmla="*/ 1 h 754215"/>
              <a:gd name="connsiteX3" fmla="*/ 286482 w 432309"/>
              <a:gd name="connsiteY3" fmla="*/ 640881 h 754215"/>
              <a:gd name="connsiteX4" fmla="*/ 432309 w 432309"/>
              <a:gd name="connsiteY4" fmla="*/ 752641 h 754215"/>
              <a:gd name="connsiteX0" fmla="*/ 0 w 432309"/>
              <a:gd name="connsiteY0" fmla="*/ 754215 h 754215"/>
              <a:gd name="connsiteX1" fmla="*/ 156370 w 432309"/>
              <a:gd name="connsiteY1" fmla="*/ 640081 h 754215"/>
              <a:gd name="connsiteX2" fmla="*/ 219330 w 432309"/>
              <a:gd name="connsiteY2" fmla="*/ 1 h 754215"/>
              <a:gd name="connsiteX3" fmla="*/ 277719 w 432309"/>
              <a:gd name="connsiteY3" fmla="*/ 638533 h 754215"/>
              <a:gd name="connsiteX4" fmla="*/ 432309 w 432309"/>
              <a:gd name="connsiteY4" fmla="*/ 752641 h 754215"/>
              <a:gd name="connsiteX0" fmla="*/ 0 w 432309"/>
              <a:gd name="connsiteY0" fmla="*/ 754215 h 754215"/>
              <a:gd name="connsiteX1" fmla="*/ 165133 w 432309"/>
              <a:gd name="connsiteY1" fmla="*/ 640081 h 754215"/>
              <a:gd name="connsiteX2" fmla="*/ 219330 w 432309"/>
              <a:gd name="connsiteY2" fmla="*/ 1 h 754215"/>
              <a:gd name="connsiteX3" fmla="*/ 277719 w 432309"/>
              <a:gd name="connsiteY3" fmla="*/ 638533 h 754215"/>
              <a:gd name="connsiteX4" fmla="*/ 432309 w 432309"/>
              <a:gd name="connsiteY4" fmla="*/ 752641 h 754215"/>
              <a:gd name="connsiteX0" fmla="*/ 0 w 438881"/>
              <a:gd name="connsiteY0" fmla="*/ 754215 h 759681"/>
              <a:gd name="connsiteX1" fmla="*/ 165133 w 438881"/>
              <a:gd name="connsiteY1" fmla="*/ 640081 h 759681"/>
              <a:gd name="connsiteX2" fmla="*/ 219330 w 438881"/>
              <a:gd name="connsiteY2" fmla="*/ 1 h 759681"/>
              <a:gd name="connsiteX3" fmla="*/ 277719 w 438881"/>
              <a:gd name="connsiteY3" fmla="*/ 638533 h 759681"/>
              <a:gd name="connsiteX4" fmla="*/ 438881 w 438881"/>
              <a:gd name="connsiteY4" fmla="*/ 759681 h 759681"/>
              <a:gd name="connsiteX0" fmla="*/ 0 w 436690"/>
              <a:gd name="connsiteY0" fmla="*/ 754215 h 754215"/>
              <a:gd name="connsiteX1" fmla="*/ 165133 w 436690"/>
              <a:gd name="connsiteY1" fmla="*/ 640081 h 754215"/>
              <a:gd name="connsiteX2" fmla="*/ 219330 w 436690"/>
              <a:gd name="connsiteY2" fmla="*/ 1 h 754215"/>
              <a:gd name="connsiteX3" fmla="*/ 277719 w 436690"/>
              <a:gd name="connsiteY3" fmla="*/ 638533 h 754215"/>
              <a:gd name="connsiteX4" fmla="*/ 436690 w 436690"/>
              <a:gd name="connsiteY4" fmla="*/ 752641 h 754215"/>
              <a:gd name="connsiteX0" fmla="*/ 0 w 443262"/>
              <a:gd name="connsiteY0" fmla="*/ 754215 h 759681"/>
              <a:gd name="connsiteX1" fmla="*/ 165133 w 443262"/>
              <a:gd name="connsiteY1" fmla="*/ 640081 h 759681"/>
              <a:gd name="connsiteX2" fmla="*/ 219330 w 443262"/>
              <a:gd name="connsiteY2" fmla="*/ 1 h 759681"/>
              <a:gd name="connsiteX3" fmla="*/ 277719 w 443262"/>
              <a:gd name="connsiteY3" fmla="*/ 638533 h 759681"/>
              <a:gd name="connsiteX4" fmla="*/ 443262 w 443262"/>
              <a:gd name="connsiteY4" fmla="*/ 759681 h 759681"/>
              <a:gd name="connsiteX0" fmla="*/ 0 w 443262"/>
              <a:gd name="connsiteY0" fmla="*/ 754215 h 754215"/>
              <a:gd name="connsiteX1" fmla="*/ 165133 w 443262"/>
              <a:gd name="connsiteY1" fmla="*/ 640081 h 754215"/>
              <a:gd name="connsiteX2" fmla="*/ 219330 w 443262"/>
              <a:gd name="connsiteY2" fmla="*/ 1 h 754215"/>
              <a:gd name="connsiteX3" fmla="*/ 277719 w 443262"/>
              <a:gd name="connsiteY3" fmla="*/ 638533 h 754215"/>
              <a:gd name="connsiteX4" fmla="*/ 443262 w 443262"/>
              <a:gd name="connsiteY4" fmla="*/ 752641 h 754215"/>
              <a:gd name="connsiteX0" fmla="*/ 0 w 443262"/>
              <a:gd name="connsiteY0" fmla="*/ 754215 h 757334"/>
              <a:gd name="connsiteX1" fmla="*/ 165133 w 443262"/>
              <a:gd name="connsiteY1" fmla="*/ 640081 h 757334"/>
              <a:gd name="connsiteX2" fmla="*/ 219330 w 443262"/>
              <a:gd name="connsiteY2" fmla="*/ 1 h 757334"/>
              <a:gd name="connsiteX3" fmla="*/ 277719 w 443262"/>
              <a:gd name="connsiteY3" fmla="*/ 638533 h 757334"/>
              <a:gd name="connsiteX4" fmla="*/ 443262 w 443262"/>
              <a:gd name="connsiteY4" fmla="*/ 757334 h 757334"/>
              <a:gd name="connsiteX0" fmla="*/ 0 w 441071"/>
              <a:gd name="connsiteY0" fmla="*/ 754215 h 754215"/>
              <a:gd name="connsiteX1" fmla="*/ 165133 w 441071"/>
              <a:gd name="connsiteY1" fmla="*/ 640081 h 754215"/>
              <a:gd name="connsiteX2" fmla="*/ 219330 w 441071"/>
              <a:gd name="connsiteY2" fmla="*/ 1 h 754215"/>
              <a:gd name="connsiteX3" fmla="*/ 277719 w 441071"/>
              <a:gd name="connsiteY3" fmla="*/ 638533 h 754215"/>
              <a:gd name="connsiteX4" fmla="*/ 441071 w 441071"/>
              <a:gd name="connsiteY4" fmla="*/ 750294 h 754215"/>
              <a:gd name="connsiteX0" fmla="*/ 0 w 441071"/>
              <a:gd name="connsiteY0" fmla="*/ 754215 h 754215"/>
              <a:gd name="connsiteX1" fmla="*/ 165133 w 441071"/>
              <a:gd name="connsiteY1" fmla="*/ 640081 h 754215"/>
              <a:gd name="connsiteX2" fmla="*/ 219330 w 441071"/>
              <a:gd name="connsiteY2" fmla="*/ 1 h 754215"/>
              <a:gd name="connsiteX3" fmla="*/ 277719 w 441071"/>
              <a:gd name="connsiteY3" fmla="*/ 638533 h 754215"/>
              <a:gd name="connsiteX4" fmla="*/ 441071 w 441071"/>
              <a:gd name="connsiteY4" fmla="*/ 750294 h 754215"/>
              <a:gd name="connsiteX0" fmla="*/ 0 w 441071"/>
              <a:gd name="connsiteY0" fmla="*/ 754215 h 757334"/>
              <a:gd name="connsiteX1" fmla="*/ 165133 w 441071"/>
              <a:gd name="connsiteY1" fmla="*/ 640081 h 757334"/>
              <a:gd name="connsiteX2" fmla="*/ 219330 w 441071"/>
              <a:gd name="connsiteY2" fmla="*/ 1 h 757334"/>
              <a:gd name="connsiteX3" fmla="*/ 277719 w 441071"/>
              <a:gd name="connsiteY3" fmla="*/ 638533 h 757334"/>
              <a:gd name="connsiteX4" fmla="*/ 441071 w 441071"/>
              <a:gd name="connsiteY4" fmla="*/ 757334 h 757334"/>
              <a:gd name="connsiteX0" fmla="*/ 0 w 414157"/>
              <a:gd name="connsiteY0" fmla="*/ 754215 h 755199"/>
              <a:gd name="connsiteX1" fmla="*/ 165133 w 414157"/>
              <a:gd name="connsiteY1" fmla="*/ 640081 h 755199"/>
              <a:gd name="connsiteX2" fmla="*/ 219330 w 414157"/>
              <a:gd name="connsiteY2" fmla="*/ 1 h 755199"/>
              <a:gd name="connsiteX3" fmla="*/ 277719 w 414157"/>
              <a:gd name="connsiteY3" fmla="*/ 638533 h 755199"/>
              <a:gd name="connsiteX4" fmla="*/ 414157 w 414157"/>
              <a:gd name="connsiteY4" fmla="*/ 755199 h 755199"/>
              <a:gd name="connsiteX0" fmla="*/ 0 w 404545"/>
              <a:gd name="connsiteY0" fmla="*/ 754215 h 757334"/>
              <a:gd name="connsiteX1" fmla="*/ 165133 w 404545"/>
              <a:gd name="connsiteY1" fmla="*/ 640081 h 757334"/>
              <a:gd name="connsiteX2" fmla="*/ 219330 w 404545"/>
              <a:gd name="connsiteY2" fmla="*/ 1 h 757334"/>
              <a:gd name="connsiteX3" fmla="*/ 277719 w 404545"/>
              <a:gd name="connsiteY3" fmla="*/ 638533 h 757334"/>
              <a:gd name="connsiteX4" fmla="*/ 404545 w 404545"/>
              <a:gd name="connsiteY4" fmla="*/ 757334 h 757334"/>
              <a:gd name="connsiteX0" fmla="*/ 0 w 404545"/>
              <a:gd name="connsiteY0" fmla="*/ 754215 h 757334"/>
              <a:gd name="connsiteX1" fmla="*/ 165133 w 404545"/>
              <a:gd name="connsiteY1" fmla="*/ 640081 h 757334"/>
              <a:gd name="connsiteX2" fmla="*/ 219330 w 404545"/>
              <a:gd name="connsiteY2" fmla="*/ 1 h 757334"/>
              <a:gd name="connsiteX3" fmla="*/ 277719 w 404545"/>
              <a:gd name="connsiteY3" fmla="*/ 638533 h 757334"/>
              <a:gd name="connsiteX4" fmla="*/ 404545 w 404545"/>
              <a:gd name="connsiteY4" fmla="*/ 757334 h 757334"/>
              <a:gd name="connsiteX0" fmla="*/ 0 w 404545"/>
              <a:gd name="connsiteY0" fmla="*/ 754215 h 757334"/>
              <a:gd name="connsiteX1" fmla="*/ 165133 w 404545"/>
              <a:gd name="connsiteY1" fmla="*/ 640081 h 757334"/>
              <a:gd name="connsiteX2" fmla="*/ 219330 w 404545"/>
              <a:gd name="connsiteY2" fmla="*/ 1 h 757334"/>
              <a:gd name="connsiteX3" fmla="*/ 277719 w 404545"/>
              <a:gd name="connsiteY3" fmla="*/ 638533 h 757334"/>
              <a:gd name="connsiteX4" fmla="*/ 404545 w 404545"/>
              <a:gd name="connsiteY4" fmla="*/ 757334 h 757334"/>
              <a:gd name="connsiteX0" fmla="*/ 0 w 379554"/>
              <a:gd name="connsiteY0" fmla="*/ 754215 h 755199"/>
              <a:gd name="connsiteX1" fmla="*/ 165133 w 379554"/>
              <a:gd name="connsiteY1" fmla="*/ 640081 h 755199"/>
              <a:gd name="connsiteX2" fmla="*/ 219330 w 379554"/>
              <a:gd name="connsiteY2" fmla="*/ 1 h 755199"/>
              <a:gd name="connsiteX3" fmla="*/ 277719 w 379554"/>
              <a:gd name="connsiteY3" fmla="*/ 638533 h 755199"/>
              <a:gd name="connsiteX4" fmla="*/ 379554 w 379554"/>
              <a:gd name="connsiteY4" fmla="*/ 755199 h 755199"/>
              <a:gd name="connsiteX0" fmla="*/ 0 w 379554"/>
              <a:gd name="connsiteY0" fmla="*/ 754215 h 755199"/>
              <a:gd name="connsiteX1" fmla="*/ 165133 w 379554"/>
              <a:gd name="connsiteY1" fmla="*/ 640081 h 755199"/>
              <a:gd name="connsiteX2" fmla="*/ 219330 w 379554"/>
              <a:gd name="connsiteY2" fmla="*/ 1 h 755199"/>
              <a:gd name="connsiteX3" fmla="*/ 277719 w 379554"/>
              <a:gd name="connsiteY3" fmla="*/ 638533 h 755199"/>
              <a:gd name="connsiteX4" fmla="*/ 379554 w 379554"/>
              <a:gd name="connsiteY4" fmla="*/ 755199 h 755199"/>
              <a:gd name="connsiteX0" fmla="*/ 0 w 412715"/>
              <a:gd name="connsiteY0" fmla="*/ 754215 h 755199"/>
              <a:gd name="connsiteX1" fmla="*/ 165133 w 412715"/>
              <a:gd name="connsiteY1" fmla="*/ 640081 h 755199"/>
              <a:gd name="connsiteX2" fmla="*/ 219330 w 412715"/>
              <a:gd name="connsiteY2" fmla="*/ 1 h 755199"/>
              <a:gd name="connsiteX3" fmla="*/ 277719 w 412715"/>
              <a:gd name="connsiteY3" fmla="*/ 638533 h 755199"/>
              <a:gd name="connsiteX4" fmla="*/ 412715 w 412715"/>
              <a:gd name="connsiteY4" fmla="*/ 755199 h 75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15" h="755199">
                <a:moveTo>
                  <a:pt x="0" y="754215"/>
                </a:moveTo>
                <a:cubicBezTo>
                  <a:pt x="107008" y="750223"/>
                  <a:pt x="137341" y="770477"/>
                  <a:pt x="165133" y="640081"/>
                </a:cubicBezTo>
                <a:cubicBezTo>
                  <a:pt x="192925" y="509685"/>
                  <a:pt x="200566" y="259"/>
                  <a:pt x="219330" y="1"/>
                </a:cubicBezTo>
                <a:cubicBezTo>
                  <a:pt x="238094" y="-257"/>
                  <a:pt x="251015" y="512667"/>
                  <a:pt x="277719" y="638533"/>
                </a:cubicBezTo>
                <a:cubicBezTo>
                  <a:pt x="304423" y="764399"/>
                  <a:pt x="370148" y="752814"/>
                  <a:pt x="412715" y="7551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9222219" y="2862580"/>
            <a:ext cx="658373" cy="1125365"/>
          </a:xfrm>
          <a:custGeom>
            <a:avLst/>
            <a:gdLst>
              <a:gd name="connsiteX0" fmla="*/ 0 w 467360"/>
              <a:gd name="connsiteY0" fmla="*/ 721377 h 735917"/>
              <a:gd name="connsiteX1" fmla="*/ 101600 w 467360"/>
              <a:gd name="connsiteY1" fmla="*/ 640097 h 735917"/>
              <a:gd name="connsiteX2" fmla="*/ 193040 w 467360"/>
              <a:gd name="connsiteY2" fmla="*/ 17 h 735917"/>
              <a:gd name="connsiteX3" fmla="*/ 314960 w 467360"/>
              <a:gd name="connsiteY3" fmla="*/ 619777 h 735917"/>
              <a:gd name="connsiteX4" fmla="*/ 467360 w 467360"/>
              <a:gd name="connsiteY4" fmla="*/ 731537 h 735917"/>
              <a:gd name="connsiteX0" fmla="*/ 0 w 533083"/>
              <a:gd name="connsiteY0" fmla="*/ 733111 h 744808"/>
              <a:gd name="connsiteX1" fmla="*/ 167323 w 533083"/>
              <a:gd name="connsiteY1" fmla="*/ 640097 h 744808"/>
              <a:gd name="connsiteX2" fmla="*/ 258763 w 533083"/>
              <a:gd name="connsiteY2" fmla="*/ 17 h 744808"/>
              <a:gd name="connsiteX3" fmla="*/ 380683 w 533083"/>
              <a:gd name="connsiteY3" fmla="*/ 619777 h 744808"/>
              <a:gd name="connsiteX4" fmla="*/ 533083 w 533083"/>
              <a:gd name="connsiteY4" fmla="*/ 731537 h 744808"/>
              <a:gd name="connsiteX0" fmla="*/ 0 w 533083"/>
              <a:gd name="connsiteY0" fmla="*/ 733111 h 739595"/>
              <a:gd name="connsiteX1" fmla="*/ 167323 w 533083"/>
              <a:gd name="connsiteY1" fmla="*/ 640097 h 739595"/>
              <a:gd name="connsiteX2" fmla="*/ 258763 w 533083"/>
              <a:gd name="connsiteY2" fmla="*/ 17 h 739595"/>
              <a:gd name="connsiteX3" fmla="*/ 380683 w 533083"/>
              <a:gd name="connsiteY3" fmla="*/ 619777 h 739595"/>
              <a:gd name="connsiteX4" fmla="*/ 533083 w 533083"/>
              <a:gd name="connsiteY4" fmla="*/ 731537 h 739595"/>
              <a:gd name="connsiteX0" fmla="*/ 0 w 533083"/>
              <a:gd name="connsiteY0" fmla="*/ 733111 h 738552"/>
              <a:gd name="connsiteX1" fmla="*/ 167323 w 533083"/>
              <a:gd name="connsiteY1" fmla="*/ 640097 h 738552"/>
              <a:gd name="connsiteX2" fmla="*/ 258763 w 533083"/>
              <a:gd name="connsiteY2" fmla="*/ 17 h 738552"/>
              <a:gd name="connsiteX3" fmla="*/ 380683 w 533083"/>
              <a:gd name="connsiteY3" fmla="*/ 619777 h 738552"/>
              <a:gd name="connsiteX4" fmla="*/ 533083 w 533083"/>
              <a:gd name="connsiteY4" fmla="*/ 731537 h 738552"/>
              <a:gd name="connsiteX0" fmla="*/ 0 w 533083"/>
              <a:gd name="connsiteY0" fmla="*/ 754230 h 760453"/>
              <a:gd name="connsiteX1" fmla="*/ 167323 w 533083"/>
              <a:gd name="connsiteY1" fmla="*/ 661216 h 760453"/>
              <a:gd name="connsiteX2" fmla="*/ 289434 w 533083"/>
              <a:gd name="connsiteY2" fmla="*/ 16 h 760453"/>
              <a:gd name="connsiteX3" fmla="*/ 380683 w 533083"/>
              <a:gd name="connsiteY3" fmla="*/ 640896 h 760453"/>
              <a:gd name="connsiteX4" fmla="*/ 533083 w 533083"/>
              <a:gd name="connsiteY4" fmla="*/ 752656 h 760453"/>
              <a:gd name="connsiteX0" fmla="*/ 0 w 533083"/>
              <a:gd name="connsiteY0" fmla="*/ 754216 h 760438"/>
              <a:gd name="connsiteX1" fmla="*/ 167323 w 533083"/>
              <a:gd name="connsiteY1" fmla="*/ 661202 h 760438"/>
              <a:gd name="connsiteX2" fmla="*/ 289434 w 533083"/>
              <a:gd name="connsiteY2" fmla="*/ 2 h 760438"/>
              <a:gd name="connsiteX3" fmla="*/ 380683 w 533083"/>
              <a:gd name="connsiteY3" fmla="*/ 640882 h 760438"/>
              <a:gd name="connsiteX4" fmla="*/ 533083 w 533083"/>
              <a:gd name="connsiteY4" fmla="*/ 752642 h 760438"/>
              <a:gd name="connsiteX0" fmla="*/ 0 w 533083"/>
              <a:gd name="connsiteY0" fmla="*/ 754215 h 756766"/>
              <a:gd name="connsiteX1" fmla="*/ 206757 w 533083"/>
              <a:gd name="connsiteY1" fmla="*/ 642428 h 756766"/>
              <a:gd name="connsiteX2" fmla="*/ 289434 w 533083"/>
              <a:gd name="connsiteY2" fmla="*/ 1 h 756766"/>
              <a:gd name="connsiteX3" fmla="*/ 380683 w 533083"/>
              <a:gd name="connsiteY3" fmla="*/ 640881 h 756766"/>
              <a:gd name="connsiteX4" fmla="*/ 533083 w 533083"/>
              <a:gd name="connsiteY4" fmla="*/ 752641 h 756766"/>
              <a:gd name="connsiteX0" fmla="*/ 0 w 478314"/>
              <a:gd name="connsiteY0" fmla="*/ 754215 h 756766"/>
              <a:gd name="connsiteX1" fmla="*/ 151988 w 478314"/>
              <a:gd name="connsiteY1" fmla="*/ 642428 h 756766"/>
              <a:gd name="connsiteX2" fmla="*/ 234665 w 478314"/>
              <a:gd name="connsiteY2" fmla="*/ 1 h 756766"/>
              <a:gd name="connsiteX3" fmla="*/ 325914 w 478314"/>
              <a:gd name="connsiteY3" fmla="*/ 640881 h 756766"/>
              <a:gd name="connsiteX4" fmla="*/ 478314 w 478314"/>
              <a:gd name="connsiteY4" fmla="*/ 752641 h 756766"/>
              <a:gd name="connsiteX0" fmla="*/ 0 w 478314"/>
              <a:gd name="connsiteY0" fmla="*/ 754215 h 755040"/>
              <a:gd name="connsiteX1" fmla="*/ 151988 w 478314"/>
              <a:gd name="connsiteY1" fmla="*/ 642428 h 755040"/>
              <a:gd name="connsiteX2" fmla="*/ 234665 w 478314"/>
              <a:gd name="connsiteY2" fmla="*/ 1 h 755040"/>
              <a:gd name="connsiteX3" fmla="*/ 325914 w 478314"/>
              <a:gd name="connsiteY3" fmla="*/ 640881 h 755040"/>
              <a:gd name="connsiteX4" fmla="*/ 478314 w 478314"/>
              <a:gd name="connsiteY4" fmla="*/ 752641 h 755040"/>
              <a:gd name="connsiteX0" fmla="*/ 0 w 462979"/>
              <a:gd name="connsiteY0" fmla="*/ 754215 h 755040"/>
              <a:gd name="connsiteX1" fmla="*/ 136653 w 462979"/>
              <a:gd name="connsiteY1" fmla="*/ 642428 h 755040"/>
              <a:gd name="connsiteX2" fmla="*/ 219330 w 462979"/>
              <a:gd name="connsiteY2" fmla="*/ 1 h 755040"/>
              <a:gd name="connsiteX3" fmla="*/ 310579 w 462979"/>
              <a:gd name="connsiteY3" fmla="*/ 640881 h 755040"/>
              <a:gd name="connsiteX4" fmla="*/ 462979 w 462979"/>
              <a:gd name="connsiteY4" fmla="*/ 752641 h 755040"/>
              <a:gd name="connsiteX0" fmla="*/ 0 w 432309"/>
              <a:gd name="connsiteY0" fmla="*/ 754215 h 755040"/>
              <a:gd name="connsiteX1" fmla="*/ 136653 w 432309"/>
              <a:gd name="connsiteY1" fmla="*/ 642428 h 755040"/>
              <a:gd name="connsiteX2" fmla="*/ 219330 w 432309"/>
              <a:gd name="connsiteY2" fmla="*/ 1 h 755040"/>
              <a:gd name="connsiteX3" fmla="*/ 310579 w 432309"/>
              <a:gd name="connsiteY3" fmla="*/ 640881 h 755040"/>
              <a:gd name="connsiteX4" fmla="*/ 432309 w 432309"/>
              <a:gd name="connsiteY4" fmla="*/ 752641 h 755040"/>
              <a:gd name="connsiteX0" fmla="*/ 0 w 432309"/>
              <a:gd name="connsiteY0" fmla="*/ 754215 h 755040"/>
              <a:gd name="connsiteX1" fmla="*/ 136653 w 432309"/>
              <a:gd name="connsiteY1" fmla="*/ 642428 h 755040"/>
              <a:gd name="connsiteX2" fmla="*/ 219330 w 432309"/>
              <a:gd name="connsiteY2" fmla="*/ 1 h 755040"/>
              <a:gd name="connsiteX3" fmla="*/ 310579 w 432309"/>
              <a:gd name="connsiteY3" fmla="*/ 640881 h 755040"/>
              <a:gd name="connsiteX4" fmla="*/ 432309 w 432309"/>
              <a:gd name="connsiteY4" fmla="*/ 752641 h 755040"/>
              <a:gd name="connsiteX0" fmla="*/ 0 w 432309"/>
              <a:gd name="connsiteY0" fmla="*/ 754215 h 754215"/>
              <a:gd name="connsiteX1" fmla="*/ 136653 w 432309"/>
              <a:gd name="connsiteY1" fmla="*/ 642428 h 754215"/>
              <a:gd name="connsiteX2" fmla="*/ 219330 w 432309"/>
              <a:gd name="connsiteY2" fmla="*/ 1 h 754215"/>
              <a:gd name="connsiteX3" fmla="*/ 310579 w 432309"/>
              <a:gd name="connsiteY3" fmla="*/ 640881 h 754215"/>
              <a:gd name="connsiteX4" fmla="*/ 432309 w 432309"/>
              <a:gd name="connsiteY4" fmla="*/ 752641 h 754215"/>
              <a:gd name="connsiteX0" fmla="*/ 0 w 432309"/>
              <a:gd name="connsiteY0" fmla="*/ 754215 h 754215"/>
              <a:gd name="connsiteX1" fmla="*/ 156370 w 432309"/>
              <a:gd name="connsiteY1" fmla="*/ 640081 h 754215"/>
              <a:gd name="connsiteX2" fmla="*/ 219330 w 432309"/>
              <a:gd name="connsiteY2" fmla="*/ 1 h 754215"/>
              <a:gd name="connsiteX3" fmla="*/ 310579 w 432309"/>
              <a:gd name="connsiteY3" fmla="*/ 640881 h 754215"/>
              <a:gd name="connsiteX4" fmla="*/ 432309 w 432309"/>
              <a:gd name="connsiteY4" fmla="*/ 752641 h 754215"/>
              <a:gd name="connsiteX0" fmla="*/ 0 w 432309"/>
              <a:gd name="connsiteY0" fmla="*/ 754215 h 754215"/>
              <a:gd name="connsiteX1" fmla="*/ 156370 w 432309"/>
              <a:gd name="connsiteY1" fmla="*/ 640081 h 754215"/>
              <a:gd name="connsiteX2" fmla="*/ 219330 w 432309"/>
              <a:gd name="connsiteY2" fmla="*/ 1 h 754215"/>
              <a:gd name="connsiteX3" fmla="*/ 286482 w 432309"/>
              <a:gd name="connsiteY3" fmla="*/ 640881 h 754215"/>
              <a:gd name="connsiteX4" fmla="*/ 432309 w 432309"/>
              <a:gd name="connsiteY4" fmla="*/ 752641 h 754215"/>
              <a:gd name="connsiteX0" fmla="*/ 0 w 432309"/>
              <a:gd name="connsiteY0" fmla="*/ 754215 h 754215"/>
              <a:gd name="connsiteX1" fmla="*/ 156370 w 432309"/>
              <a:gd name="connsiteY1" fmla="*/ 640081 h 754215"/>
              <a:gd name="connsiteX2" fmla="*/ 219330 w 432309"/>
              <a:gd name="connsiteY2" fmla="*/ 1 h 754215"/>
              <a:gd name="connsiteX3" fmla="*/ 277719 w 432309"/>
              <a:gd name="connsiteY3" fmla="*/ 638533 h 754215"/>
              <a:gd name="connsiteX4" fmla="*/ 432309 w 432309"/>
              <a:gd name="connsiteY4" fmla="*/ 752641 h 754215"/>
              <a:gd name="connsiteX0" fmla="*/ 0 w 432309"/>
              <a:gd name="connsiteY0" fmla="*/ 754215 h 754215"/>
              <a:gd name="connsiteX1" fmla="*/ 165133 w 432309"/>
              <a:gd name="connsiteY1" fmla="*/ 640081 h 754215"/>
              <a:gd name="connsiteX2" fmla="*/ 219330 w 432309"/>
              <a:gd name="connsiteY2" fmla="*/ 1 h 754215"/>
              <a:gd name="connsiteX3" fmla="*/ 277719 w 432309"/>
              <a:gd name="connsiteY3" fmla="*/ 638533 h 754215"/>
              <a:gd name="connsiteX4" fmla="*/ 432309 w 432309"/>
              <a:gd name="connsiteY4" fmla="*/ 752641 h 754215"/>
              <a:gd name="connsiteX0" fmla="*/ 0 w 447644"/>
              <a:gd name="connsiteY0" fmla="*/ 754215 h 754988"/>
              <a:gd name="connsiteX1" fmla="*/ 165133 w 447644"/>
              <a:gd name="connsiteY1" fmla="*/ 640081 h 754988"/>
              <a:gd name="connsiteX2" fmla="*/ 219330 w 447644"/>
              <a:gd name="connsiteY2" fmla="*/ 1 h 754988"/>
              <a:gd name="connsiteX3" fmla="*/ 277719 w 447644"/>
              <a:gd name="connsiteY3" fmla="*/ 638533 h 754988"/>
              <a:gd name="connsiteX4" fmla="*/ 447644 w 447644"/>
              <a:gd name="connsiteY4" fmla="*/ 754988 h 754988"/>
              <a:gd name="connsiteX0" fmla="*/ 0 w 447644"/>
              <a:gd name="connsiteY0" fmla="*/ 761255 h 761255"/>
              <a:gd name="connsiteX1" fmla="*/ 165133 w 447644"/>
              <a:gd name="connsiteY1" fmla="*/ 640081 h 761255"/>
              <a:gd name="connsiteX2" fmla="*/ 219330 w 447644"/>
              <a:gd name="connsiteY2" fmla="*/ 1 h 761255"/>
              <a:gd name="connsiteX3" fmla="*/ 277719 w 447644"/>
              <a:gd name="connsiteY3" fmla="*/ 638533 h 761255"/>
              <a:gd name="connsiteX4" fmla="*/ 447644 w 447644"/>
              <a:gd name="connsiteY4" fmla="*/ 754988 h 761255"/>
              <a:gd name="connsiteX0" fmla="*/ 0 w 467361"/>
              <a:gd name="connsiteY0" fmla="*/ 758909 h 758909"/>
              <a:gd name="connsiteX1" fmla="*/ 184850 w 467361"/>
              <a:gd name="connsiteY1" fmla="*/ 640081 h 758909"/>
              <a:gd name="connsiteX2" fmla="*/ 239047 w 467361"/>
              <a:gd name="connsiteY2" fmla="*/ 1 h 758909"/>
              <a:gd name="connsiteX3" fmla="*/ 297436 w 467361"/>
              <a:gd name="connsiteY3" fmla="*/ 638533 h 758909"/>
              <a:gd name="connsiteX4" fmla="*/ 467361 w 467361"/>
              <a:gd name="connsiteY4" fmla="*/ 754988 h 758909"/>
              <a:gd name="connsiteX0" fmla="*/ 0 w 444292"/>
              <a:gd name="connsiteY0" fmla="*/ 756774 h 756774"/>
              <a:gd name="connsiteX1" fmla="*/ 161781 w 444292"/>
              <a:gd name="connsiteY1" fmla="*/ 640081 h 756774"/>
              <a:gd name="connsiteX2" fmla="*/ 215978 w 444292"/>
              <a:gd name="connsiteY2" fmla="*/ 1 h 756774"/>
              <a:gd name="connsiteX3" fmla="*/ 274367 w 444292"/>
              <a:gd name="connsiteY3" fmla="*/ 638533 h 756774"/>
              <a:gd name="connsiteX4" fmla="*/ 444292 w 444292"/>
              <a:gd name="connsiteY4" fmla="*/ 754988 h 756774"/>
              <a:gd name="connsiteX0" fmla="*/ 0 w 444292"/>
              <a:gd name="connsiteY0" fmla="*/ 756774 h 757727"/>
              <a:gd name="connsiteX1" fmla="*/ 161781 w 444292"/>
              <a:gd name="connsiteY1" fmla="*/ 640081 h 757727"/>
              <a:gd name="connsiteX2" fmla="*/ 215978 w 444292"/>
              <a:gd name="connsiteY2" fmla="*/ 1 h 757727"/>
              <a:gd name="connsiteX3" fmla="*/ 274367 w 444292"/>
              <a:gd name="connsiteY3" fmla="*/ 638533 h 757727"/>
              <a:gd name="connsiteX4" fmla="*/ 444292 w 444292"/>
              <a:gd name="connsiteY4" fmla="*/ 754988 h 757727"/>
              <a:gd name="connsiteX0" fmla="*/ 0 w 444292"/>
              <a:gd name="connsiteY0" fmla="*/ 756774 h 756774"/>
              <a:gd name="connsiteX1" fmla="*/ 161781 w 444292"/>
              <a:gd name="connsiteY1" fmla="*/ 640081 h 756774"/>
              <a:gd name="connsiteX2" fmla="*/ 215978 w 444292"/>
              <a:gd name="connsiteY2" fmla="*/ 1 h 756774"/>
              <a:gd name="connsiteX3" fmla="*/ 274367 w 444292"/>
              <a:gd name="connsiteY3" fmla="*/ 638533 h 756774"/>
              <a:gd name="connsiteX4" fmla="*/ 444292 w 444292"/>
              <a:gd name="connsiteY4" fmla="*/ 754988 h 756774"/>
              <a:gd name="connsiteX0" fmla="*/ 0 w 388542"/>
              <a:gd name="connsiteY0" fmla="*/ 752505 h 754988"/>
              <a:gd name="connsiteX1" fmla="*/ 106031 w 388542"/>
              <a:gd name="connsiteY1" fmla="*/ 640081 h 754988"/>
              <a:gd name="connsiteX2" fmla="*/ 160228 w 388542"/>
              <a:gd name="connsiteY2" fmla="*/ 1 h 754988"/>
              <a:gd name="connsiteX3" fmla="*/ 218617 w 388542"/>
              <a:gd name="connsiteY3" fmla="*/ 638533 h 754988"/>
              <a:gd name="connsiteX4" fmla="*/ 388542 w 388542"/>
              <a:gd name="connsiteY4" fmla="*/ 754988 h 754988"/>
              <a:gd name="connsiteX0" fmla="*/ 0 w 434680"/>
              <a:gd name="connsiteY0" fmla="*/ 756774 h 756774"/>
              <a:gd name="connsiteX1" fmla="*/ 152169 w 434680"/>
              <a:gd name="connsiteY1" fmla="*/ 640081 h 756774"/>
              <a:gd name="connsiteX2" fmla="*/ 206366 w 434680"/>
              <a:gd name="connsiteY2" fmla="*/ 1 h 756774"/>
              <a:gd name="connsiteX3" fmla="*/ 264755 w 434680"/>
              <a:gd name="connsiteY3" fmla="*/ 638533 h 756774"/>
              <a:gd name="connsiteX4" fmla="*/ 434680 w 434680"/>
              <a:gd name="connsiteY4" fmla="*/ 754988 h 756774"/>
              <a:gd name="connsiteX0" fmla="*/ 0 w 433238"/>
              <a:gd name="connsiteY0" fmla="*/ 751971 h 754988"/>
              <a:gd name="connsiteX1" fmla="*/ 150727 w 433238"/>
              <a:gd name="connsiteY1" fmla="*/ 640081 h 754988"/>
              <a:gd name="connsiteX2" fmla="*/ 204924 w 433238"/>
              <a:gd name="connsiteY2" fmla="*/ 1 h 754988"/>
              <a:gd name="connsiteX3" fmla="*/ 263313 w 433238"/>
              <a:gd name="connsiteY3" fmla="*/ 638533 h 754988"/>
              <a:gd name="connsiteX4" fmla="*/ 433238 w 433238"/>
              <a:gd name="connsiteY4" fmla="*/ 754988 h 754988"/>
              <a:gd name="connsiteX0" fmla="*/ 0 w 443330"/>
              <a:gd name="connsiteY0" fmla="*/ 755172 h 755172"/>
              <a:gd name="connsiteX1" fmla="*/ 160819 w 443330"/>
              <a:gd name="connsiteY1" fmla="*/ 640081 h 755172"/>
              <a:gd name="connsiteX2" fmla="*/ 215016 w 443330"/>
              <a:gd name="connsiteY2" fmla="*/ 1 h 755172"/>
              <a:gd name="connsiteX3" fmla="*/ 273405 w 443330"/>
              <a:gd name="connsiteY3" fmla="*/ 638533 h 755172"/>
              <a:gd name="connsiteX4" fmla="*/ 443330 w 443330"/>
              <a:gd name="connsiteY4" fmla="*/ 754988 h 755172"/>
              <a:gd name="connsiteX0" fmla="*/ 0 w 384216"/>
              <a:gd name="connsiteY0" fmla="*/ 755172 h 756589"/>
              <a:gd name="connsiteX1" fmla="*/ 160819 w 384216"/>
              <a:gd name="connsiteY1" fmla="*/ 640081 h 756589"/>
              <a:gd name="connsiteX2" fmla="*/ 215016 w 384216"/>
              <a:gd name="connsiteY2" fmla="*/ 1 h 756589"/>
              <a:gd name="connsiteX3" fmla="*/ 273405 w 384216"/>
              <a:gd name="connsiteY3" fmla="*/ 638533 h 756589"/>
              <a:gd name="connsiteX4" fmla="*/ 384216 w 384216"/>
              <a:gd name="connsiteY4" fmla="*/ 756589 h 756589"/>
              <a:gd name="connsiteX0" fmla="*/ 0 w 384216"/>
              <a:gd name="connsiteY0" fmla="*/ 755172 h 756589"/>
              <a:gd name="connsiteX1" fmla="*/ 160819 w 384216"/>
              <a:gd name="connsiteY1" fmla="*/ 640081 h 756589"/>
              <a:gd name="connsiteX2" fmla="*/ 215016 w 384216"/>
              <a:gd name="connsiteY2" fmla="*/ 1 h 756589"/>
              <a:gd name="connsiteX3" fmla="*/ 273405 w 384216"/>
              <a:gd name="connsiteY3" fmla="*/ 638533 h 756589"/>
              <a:gd name="connsiteX4" fmla="*/ 384216 w 384216"/>
              <a:gd name="connsiteY4" fmla="*/ 756589 h 756589"/>
              <a:gd name="connsiteX0" fmla="*/ 0 w 398634"/>
              <a:gd name="connsiteY0" fmla="*/ 755172 h 756589"/>
              <a:gd name="connsiteX1" fmla="*/ 175237 w 398634"/>
              <a:gd name="connsiteY1" fmla="*/ 640081 h 756589"/>
              <a:gd name="connsiteX2" fmla="*/ 229434 w 398634"/>
              <a:gd name="connsiteY2" fmla="*/ 1 h 756589"/>
              <a:gd name="connsiteX3" fmla="*/ 287823 w 398634"/>
              <a:gd name="connsiteY3" fmla="*/ 638533 h 756589"/>
              <a:gd name="connsiteX4" fmla="*/ 398634 w 398634"/>
              <a:gd name="connsiteY4" fmla="*/ 756589 h 75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634" h="756589">
                <a:moveTo>
                  <a:pt x="0" y="755172"/>
                </a:moveTo>
                <a:cubicBezTo>
                  <a:pt x="53181" y="751180"/>
                  <a:pt x="136998" y="765943"/>
                  <a:pt x="175237" y="640081"/>
                </a:cubicBezTo>
                <a:cubicBezTo>
                  <a:pt x="213476" y="514219"/>
                  <a:pt x="210670" y="259"/>
                  <a:pt x="229434" y="1"/>
                </a:cubicBezTo>
                <a:cubicBezTo>
                  <a:pt x="248198" y="-257"/>
                  <a:pt x="259623" y="512435"/>
                  <a:pt x="287823" y="638533"/>
                </a:cubicBezTo>
                <a:cubicBezTo>
                  <a:pt x="316023" y="764631"/>
                  <a:pt x="351061" y="754629"/>
                  <a:pt x="398634" y="75658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a:off x="9869916" y="2864322"/>
            <a:ext cx="1370891" cy="1122117"/>
          </a:xfrm>
          <a:custGeom>
            <a:avLst/>
            <a:gdLst>
              <a:gd name="connsiteX0" fmla="*/ 0 w 467360"/>
              <a:gd name="connsiteY0" fmla="*/ 721377 h 735917"/>
              <a:gd name="connsiteX1" fmla="*/ 101600 w 467360"/>
              <a:gd name="connsiteY1" fmla="*/ 640097 h 735917"/>
              <a:gd name="connsiteX2" fmla="*/ 193040 w 467360"/>
              <a:gd name="connsiteY2" fmla="*/ 17 h 735917"/>
              <a:gd name="connsiteX3" fmla="*/ 314960 w 467360"/>
              <a:gd name="connsiteY3" fmla="*/ 619777 h 735917"/>
              <a:gd name="connsiteX4" fmla="*/ 467360 w 467360"/>
              <a:gd name="connsiteY4" fmla="*/ 731537 h 735917"/>
              <a:gd name="connsiteX0" fmla="*/ 0 w 533083"/>
              <a:gd name="connsiteY0" fmla="*/ 733111 h 744808"/>
              <a:gd name="connsiteX1" fmla="*/ 167323 w 533083"/>
              <a:gd name="connsiteY1" fmla="*/ 640097 h 744808"/>
              <a:gd name="connsiteX2" fmla="*/ 258763 w 533083"/>
              <a:gd name="connsiteY2" fmla="*/ 17 h 744808"/>
              <a:gd name="connsiteX3" fmla="*/ 380683 w 533083"/>
              <a:gd name="connsiteY3" fmla="*/ 619777 h 744808"/>
              <a:gd name="connsiteX4" fmla="*/ 533083 w 533083"/>
              <a:gd name="connsiteY4" fmla="*/ 731537 h 744808"/>
              <a:gd name="connsiteX0" fmla="*/ 0 w 533083"/>
              <a:gd name="connsiteY0" fmla="*/ 733111 h 739595"/>
              <a:gd name="connsiteX1" fmla="*/ 167323 w 533083"/>
              <a:gd name="connsiteY1" fmla="*/ 640097 h 739595"/>
              <a:gd name="connsiteX2" fmla="*/ 258763 w 533083"/>
              <a:gd name="connsiteY2" fmla="*/ 17 h 739595"/>
              <a:gd name="connsiteX3" fmla="*/ 380683 w 533083"/>
              <a:gd name="connsiteY3" fmla="*/ 619777 h 739595"/>
              <a:gd name="connsiteX4" fmla="*/ 533083 w 533083"/>
              <a:gd name="connsiteY4" fmla="*/ 731537 h 739595"/>
              <a:gd name="connsiteX0" fmla="*/ 0 w 533083"/>
              <a:gd name="connsiteY0" fmla="*/ 733111 h 738552"/>
              <a:gd name="connsiteX1" fmla="*/ 167323 w 533083"/>
              <a:gd name="connsiteY1" fmla="*/ 640097 h 738552"/>
              <a:gd name="connsiteX2" fmla="*/ 258763 w 533083"/>
              <a:gd name="connsiteY2" fmla="*/ 17 h 738552"/>
              <a:gd name="connsiteX3" fmla="*/ 380683 w 533083"/>
              <a:gd name="connsiteY3" fmla="*/ 619777 h 738552"/>
              <a:gd name="connsiteX4" fmla="*/ 533083 w 533083"/>
              <a:gd name="connsiteY4" fmla="*/ 731537 h 738552"/>
              <a:gd name="connsiteX0" fmla="*/ 0 w 533083"/>
              <a:gd name="connsiteY0" fmla="*/ 754230 h 760453"/>
              <a:gd name="connsiteX1" fmla="*/ 167323 w 533083"/>
              <a:gd name="connsiteY1" fmla="*/ 661216 h 760453"/>
              <a:gd name="connsiteX2" fmla="*/ 289434 w 533083"/>
              <a:gd name="connsiteY2" fmla="*/ 16 h 760453"/>
              <a:gd name="connsiteX3" fmla="*/ 380683 w 533083"/>
              <a:gd name="connsiteY3" fmla="*/ 640896 h 760453"/>
              <a:gd name="connsiteX4" fmla="*/ 533083 w 533083"/>
              <a:gd name="connsiteY4" fmla="*/ 752656 h 760453"/>
              <a:gd name="connsiteX0" fmla="*/ 0 w 533083"/>
              <a:gd name="connsiteY0" fmla="*/ 754216 h 760438"/>
              <a:gd name="connsiteX1" fmla="*/ 167323 w 533083"/>
              <a:gd name="connsiteY1" fmla="*/ 661202 h 760438"/>
              <a:gd name="connsiteX2" fmla="*/ 289434 w 533083"/>
              <a:gd name="connsiteY2" fmla="*/ 2 h 760438"/>
              <a:gd name="connsiteX3" fmla="*/ 380683 w 533083"/>
              <a:gd name="connsiteY3" fmla="*/ 640882 h 760438"/>
              <a:gd name="connsiteX4" fmla="*/ 533083 w 533083"/>
              <a:gd name="connsiteY4" fmla="*/ 752642 h 760438"/>
              <a:gd name="connsiteX0" fmla="*/ 0 w 533083"/>
              <a:gd name="connsiteY0" fmla="*/ 754215 h 756766"/>
              <a:gd name="connsiteX1" fmla="*/ 206757 w 533083"/>
              <a:gd name="connsiteY1" fmla="*/ 642428 h 756766"/>
              <a:gd name="connsiteX2" fmla="*/ 289434 w 533083"/>
              <a:gd name="connsiteY2" fmla="*/ 1 h 756766"/>
              <a:gd name="connsiteX3" fmla="*/ 380683 w 533083"/>
              <a:gd name="connsiteY3" fmla="*/ 640881 h 756766"/>
              <a:gd name="connsiteX4" fmla="*/ 533083 w 533083"/>
              <a:gd name="connsiteY4" fmla="*/ 752641 h 756766"/>
              <a:gd name="connsiteX0" fmla="*/ 0 w 478314"/>
              <a:gd name="connsiteY0" fmla="*/ 754215 h 756766"/>
              <a:gd name="connsiteX1" fmla="*/ 151988 w 478314"/>
              <a:gd name="connsiteY1" fmla="*/ 642428 h 756766"/>
              <a:gd name="connsiteX2" fmla="*/ 234665 w 478314"/>
              <a:gd name="connsiteY2" fmla="*/ 1 h 756766"/>
              <a:gd name="connsiteX3" fmla="*/ 325914 w 478314"/>
              <a:gd name="connsiteY3" fmla="*/ 640881 h 756766"/>
              <a:gd name="connsiteX4" fmla="*/ 478314 w 478314"/>
              <a:gd name="connsiteY4" fmla="*/ 752641 h 756766"/>
              <a:gd name="connsiteX0" fmla="*/ 0 w 478314"/>
              <a:gd name="connsiteY0" fmla="*/ 754215 h 755040"/>
              <a:gd name="connsiteX1" fmla="*/ 151988 w 478314"/>
              <a:gd name="connsiteY1" fmla="*/ 642428 h 755040"/>
              <a:gd name="connsiteX2" fmla="*/ 234665 w 478314"/>
              <a:gd name="connsiteY2" fmla="*/ 1 h 755040"/>
              <a:gd name="connsiteX3" fmla="*/ 325914 w 478314"/>
              <a:gd name="connsiteY3" fmla="*/ 640881 h 755040"/>
              <a:gd name="connsiteX4" fmla="*/ 478314 w 478314"/>
              <a:gd name="connsiteY4" fmla="*/ 752641 h 755040"/>
              <a:gd name="connsiteX0" fmla="*/ 0 w 462979"/>
              <a:gd name="connsiteY0" fmla="*/ 754215 h 755040"/>
              <a:gd name="connsiteX1" fmla="*/ 136653 w 462979"/>
              <a:gd name="connsiteY1" fmla="*/ 642428 h 755040"/>
              <a:gd name="connsiteX2" fmla="*/ 219330 w 462979"/>
              <a:gd name="connsiteY2" fmla="*/ 1 h 755040"/>
              <a:gd name="connsiteX3" fmla="*/ 310579 w 462979"/>
              <a:gd name="connsiteY3" fmla="*/ 640881 h 755040"/>
              <a:gd name="connsiteX4" fmla="*/ 462979 w 462979"/>
              <a:gd name="connsiteY4" fmla="*/ 752641 h 755040"/>
              <a:gd name="connsiteX0" fmla="*/ 0 w 432309"/>
              <a:gd name="connsiteY0" fmla="*/ 754215 h 755040"/>
              <a:gd name="connsiteX1" fmla="*/ 136653 w 432309"/>
              <a:gd name="connsiteY1" fmla="*/ 642428 h 755040"/>
              <a:gd name="connsiteX2" fmla="*/ 219330 w 432309"/>
              <a:gd name="connsiteY2" fmla="*/ 1 h 755040"/>
              <a:gd name="connsiteX3" fmla="*/ 310579 w 432309"/>
              <a:gd name="connsiteY3" fmla="*/ 640881 h 755040"/>
              <a:gd name="connsiteX4" fmla="*/ 432309 w 432309"/>
              <a:gd name="connsiteY4" fmla="*/ 752641 h 755040"/>
              <a:gd name="connsiteX0" fmla="*/ 0 w 432309"/>
              <a:gd name="connsiteY0" fmla="*/ 754215 h 755040"/>
              <a:gd name="connsiteX1" fmla="*/ 136653 w 432309"/>
              <a:gd name="connsiteY1" fmla="*/ 642428 h 755040"/>
              <a:gd name="connsiteX2" fmla="*/ 219330 w 432309"/>
              <a:gd name="connsiteY2" fmla="*/ 1 h 755040"/>
              <a:gd name="connsiteX3" fmla="*/ 310579 w 432309"/>
              <a:gd name="connsiteY3" fmla="*/ 640881 h 755040"/>
              <a:gd name="connsiteX4" fmla="*/ 432309 w 432309"/>
              <a:gd name="connsiteY4" fmla="*/ 752641 h 755040"/>
              <a:gd name="connsiteX0" fmla="*/ 0 w 432309"/>
              <a:gd name="connsiteY0" fmla="*/ 754215 h 754215"/>
              <a:gd name="connsiteX1" fmla="*/ 136653 w 432309"/>
              <a:gd name="connsiteY1" fmla="*/ 642428 h 754215"/>
              <a:gd name="connsiteX2" fmla="*/ 219330 w 432309"/>
              <a:gd name="connsiteY2" fmla="*/ 1 h 754215"/>
              <a:gd name="connsiteX3" fmla="*/ 310579 w 432309"/>
              <a:gd name="connsiteY3" fmla="*/ 640881 h 754215"/>
              <a:gd name="connsiteX4" fmla="*/ 432309 w 432309"/>
              <a:gd name="connsiteY4" fmla="*/ 752641 h 754215"/>
              <a:gd name="connsiteX0" fmla="*/ 0 w 432309"/>
              <a:gd name="connsiteY0" fmla="*/ 754215 h 754215"/>
              <a:gd name="connsiteX1" fmla="*/ 156370 w 432309"/>
              <a:gd name="connsiteY1" fmla="*/ 640081 h 754215"/>
              <a:gd name="connsiteX2" fmla="*/ 219330 w 432309"/>
              <a:gd name="connsiteY2" fmla="*/ 1 h 754215"/>
              <a:gd name="connsiteX3" fmla="*/ 310579 w 432309"/>
              <a:gd name="connsiteY3" fmla="*/ 640881 h 754215"/>
              <a:gd name="connsiteX4" fmla="*/ 432309 w 432309"/>
              <a:gd name="connsiteY4" fmla="*/ 752641 h 754215"/>
              <a:gd name="connsiteX0" fmla="*/ 0 w 432309"/>
              <a:gd name="connsiteY0" fmla="*/ 754215 h 754215"/>
              <a:gd name="connsiteX1" fmla="*/ 156370 w 432309"/>
              <a:gd name="connsiteY1" fmla="*/ 640081 h 754215"/>
              <a:gd name="connsiteX2" fmla="*/ 219330 w 432309"/>
              <a:gd name="connsiteY2" fmla="*/ 1 h 754215"/>
              <a:gd name="connsiteX3" fmla="*/ 286482 w 432309"/>
              <a:gd name="connsiteY3" fmla="*/ 640881 h 754215"/>
              <a:gd name="connsiteX4" fmla="*/ 432309 w 432309"/>
              <a:gd name="connsiteY4" fmla="*/ 752641 h 754215"/>
              <a:gd name="connsiteX0" fmla="*/ 0 w 432309"/>
              <a:gd name="connsiteY0" fmla="*/ 754215 h 754215"/>
              <a:gd name="connsiteX1" fmla="*/ 156370 w 432309"/>
              <a:gd name="connsiteY1" fmla="*/ 640081 h 754215"/>
              <a:gd name="connsiteX2" fmla="*/ 219330 w 432309"/>
              <a:gd name="connsiteY2" fmla="*/ 1 h 754215"/>
              <a:gd name="connsiteX3" fmla="*/ 277719 w 432309"/>
              <a:gd name="connsiteY3" fmla="*/ 638533 h 754215"/>
              <a:gd name="connsiteX4" fmla="*/ 432309 w 432309"/>
              <a:gd name="connsiteY4" fmla="*/ 752641 h 754215"/>
              <a:gd name="connsiteX0" fmla="*/ 0 w 432309"/>
              <a:gd name="connsiteY0" fmla="*/ 754215 h 754215"/>
              <a:gd name="connsiteX1" fmla="*/ 165133 w 432309"/>
              <a:gd name="connsiteY1" fmla="*/ 640081 h 754215"/>
              <a:gd name="connsiteX2" fmla="*/ 219330 w 432309"/>
              <a:gd name="connsiteY2" fmla="*/ 1 h 754215"/>
              <a:gd name="connsiteX3" fmla="*/ 277719 w 432309"/>
              <a:gd name="connsiteY3" fmla="*/ 638533 h 754215"/>
              <a:gd name="connsiteX4" fmla="*/ 432309 w 432309"/>
              <a:gd name="connsiteY4" fmla="*/ 752641 h 754215"/>
              <a:gd name="connsiteX0" fmla="*/ 0 w 631576"/>
              <a:gd name="connsiteY0" fmla="*/ 754215 h 754215"/>
              <a:gd name="connsiteX1" fmla="*/ 364400 w 631576"/>
              <a:gd name="connsiteY1" fmla="*/ 640081 h 754215"/>
              <a:gd name="connsiteX2" fmla="*/ 418597 w 631576"/>
              <a:gd name="connsiteY2" fmla="*/ 1 h 754215"/>
              <a:gd name="connsiteX3" fmla="*/ 476986 w 631576"/>
              <a:gd name="connsiteY3" fmla="*/ 638533 h 754215"/>
              <a:gd name="connsiteX4" fmla="*/ 631576 w 631576"/>
              <a:gd name="connsiteY4" fmla="*/ 752641 h 754215"/>
              <a:gd name="connsiteX0" fmla="*/ 0 w 631576"/>
              <a:gd name="connsiteY0" fmla="*/ 754215 h 758261"/>
              <a:gd name="connsiteX1" fmla="*/ 364400 w 631576"/>
              <a:gd name="connsiteY1" fmla="*/ 640081 h 758261"/>
              <a:gd name="connsiteX2" fmla="*/ 418597 w 631576"/>
              <a:gd name="connsiteY2" fmla="*/ 1 h 758261"/>
              <a:gd name="connsiteX3" fmla="*/ 476986 w 631576"/>
              <a:gd name="connsiteY3" fmla="*/ 638533 h 758261"/>
              <a:gd name="connsiteX4" fmla="*/ 631576 w 631576"/>
              <a:gd name="connsiteY4" fmla="*/ 752641 h 758261"/>
              <a:gd name="connsiteX0" fmla="*/ 0 w 631576"/>
              <a:gd name="connsiteY0" fmla="*/ 754215 h 759955"/>
              <a:gd name="connsiteX1" fmla="*/ 364400 w 631576"/>
              <a:gd name="connsiteY1" fmla="*/ 640081 h 759955"/>
              <a:gd name="connsiteX2" fmla="*/ 418597 w 631576"/>
              <a:gd name="connsiteY2" fmla="*/ 1 h 759955"/>
              <a:gd name="connsiteX3" fmla="*/ 476986 w 631576"/>
              <a:gd name="connsiteY3" fmla="*/ 638533 h 759955"/>
              <a:gd name="connsiteX4" fmla="*/ 631576 w 631576"/>
              <a:gd name="connsiteY4" fmla="*/ 752641 h 759955"/>
              <a:gd name="connsiteX0" fmla="*/ 0 w 631576"/>
              <a:gd name="connsiteY0" fmla="*/ 754215 h 759634"/>
              <a:gd name="connsiteX1" fmla="*/ 364400 w 631576"/>
              <a:gd name="connsiteY1" fmla="*/ 640081 h 759634"/>
              <a:gd name="connsiteX2" fmla="*/ 418597 w 631576"/>
              <a:gd name="connsiteY2" fmla="*/ 1 h 759634"/>
              <a:gd name="connsiteX3" fmla="*/ 476986 w 631576"/>
              <a:gd name="connsiteY3" fmla="*/ 638533 h 759634"/>
              <a:gd name="connsiteX4" fmla="*/ 631576 w 631576"/>
              <a:gd name="connsiteY4" fmla="*/ 752641 h 759634"/>
              <a:gd name="connsiteX0" fmla="*/ 0 w 631576"/>
              <a:gd name="connsiteY0" fmla="*/ 754215 h 755435"/>
              <a:gd name="connsiteX1" fmla="*/ 364400 w 631576"/>
              <a:gd name="connsiteY1" fmla="*/ 640081 h 755435"/>
              <a:gd name="connsiteX2" fmla="*/ 418597 w 631576"/>
              <a:gd name="connsiteY2" fmla="*/ 1 h 755435"/>
              <a:gd name="connsiteX3" fmla="*/ 476986 w 631576"/>
              <a:gd name="connsiteY3" fmla="*/ 638533 h 755435"/>
              <a:gd name="connsiteX4" fmla="*/ 631576 w 631576"/>
              <a:gd name="connsiteY4" fmla="*/ 752641 h 755435"/>
              <a:gd name="connsiteX0" fmla="*/ 0 w 631576"/>
              <a:gd name="connsiteY0" fmla="*/ 754215 h 754215"/>
              <a:gd name="connsiteX1" fmla="*/ 364400 w 631576"/>
              <a:gd name="connsiteY1" fmla="*/ 640081 h 754215"/>
              <a:gd name="connsiteX2" fmla="*/ 418597 w 631576"/>
              <a:gd name="connsiteY2" fmla="*/ 1 h 754215"/>
              <a:gd name="connsiteX3" fmla="*/ 476986 w 631576"/>
              <a:gd name="connsiteY3" fmla="*/ 638533 h 754215"/>
              <a:gd name="connsiteX4" fmla="*/ 631576 w 631576"/>
              <a:gd name="connsiteY4" fmla="*/ 752641 h 754215"/>
              <a:gd name="connsiteX0" fmla="*/ 0 w 631576"/>
              <a:gd name="connsiteY0" fmla="*/ 754215 h 754215"/>
              <a:gd name="connsiteX1" fmla="*/ 364400 w 631576"/>
              <a:gd name="connsiteY1" fmla="*/ 640081 h 754215"/>
              <a:gd name="connsiteX2" fmla="*/ 418597 w 631576"/>
              <a:gd name="connsiteY2" fmla="*/ 1 h 754215"/>
              <a:gd name="connsiteX3" fmla="*/ 476986 w 631576"/>
              <a:gd name="connsiteY3" fmla="*/ 638533 h 754215"/>
              <a:gd name="connsiteX4" fmla="*/ 631576 w 631576"/>
              <a:gd name="connsiteY4" fmla="*/ 752641 h 754215"/>
              <a:gd name="connsiteX0" fmla="*/ 0 w 393468"/>
              <a:gd name="connsiteY0" fmla="*/ 748292 h 752641"/>
              <a:gd name="connsiteX1" fmla="*/ 126292 w 393468"/>
              <a:gd name="connsiteY1" fmla="*/ 640081 h 752641"/>
              <a:gd name="connsiteX2" fmla="*/ 180489 w 393468"/>
              <a:gd name="connsiteY2" fmla="*/ 1 h 752641"/>
              <a:gd name="connsiteX3" fmla="*/ 238878 w 393468"/>
              <a:gd name="connsiteY3" fmla="*/ 638533 h 752641"/>
              <a:gd name="connsiteX4" fmla="*/ 393468 w 393468"/>
              <a:gd name="connsiteY4" fmla="*/ 752641 h 752641"/>
              <a:gd name="connsiteX0" fmla="*/ 0 w 393468"/>
              <a:gd name="connsiteY0" fmla="*/ 748292 h 752641"/>
              <a:gd name="connsiteX1" fmla="*/ 126292 w 393468"/>
              <a:gd name="connsiteY1" fmla="*/ 640081 h 752641"/>
              <a:gd name="connsiteX2" fmla="*/ 180489 w 393468"/>
              <a:gd name="connsiteY2" fmla="*/ 1 h 752641"/>
              <a:gd name="connsiteX3" fmla="*/ 238878 w 393468"/>
              <a:gd name="connsiteY3" fmla="*/ 638533 h 752641"/>
              <a:gd name="connsiteX4" fmla="*/ 393468 w 393468"/>
              <a:gd name="connsiteY4" fmla="*/ 752641 h 752641"/>
              <a:gd name="connsiteX0" fmla="*/ 0 w 393468"/>
              <a:gd name="connsiteY0" fmla="*/ 748292 h 752641"/>
              <a:gd name="connsiteX1" fmla="*/ 126292 w 393468"/>
              <a:gd name="connsiteY1" fmla="*/ 640081 h 752641"/>
              <a:gd name="connsiteX2" fmla="*/ 180489 w 393468"/>
              <a:gd name="connsiteY2" fmla="*/ 1 h 752641"/>
              <a:gd name="connsiteX3" fmla="*/ 238878 w 393468"/>
              <a:gd name="connsiteY3" fmla="*/ 638533 h 752641"/>
              <a:gd name="connsiteX4" fmla="*/ 393468 w 393468"/>
              <a:gd name="connsiteY4" fmla="*/ 752641 h 752641"/>
              <a:gd name="connsiteX0" fmla="*/ 0 w 393468"/>
              <a:gd name="connsiteY0" fmla="*/ 748292 h 752641"/>
              <a:gd name="connsiteX1" fmla="*/ 126292 w 393468"/>
              <a:gd name="connsiteY1" fmla="*/ 640081 h 752641"/>
              <a:gd name="connsiteX2" fmla="*/ 180489 w 393468"/>
              <a:gd name="connsiteY2" fmla="*/ 1 h 752641"/>
              <a:gd name="connsiteX3" fmla="*/ 238878 w 393468"/>
              <a:gd name="connsiteY3" fmla="*/ 638533 h 752641"/>
              <a:gd name="connsiteX4" fmla="*/ 393468 w 393468"/>
              <a:gd name="connsiteY4" fmla="*/ 752641 h 752641"/>
              <a:gd name="connsiteX0" fmla="*/ 0 w 393468"/>
              <a:gd name="connsiteY0" fmla="*/ 748292 h 752641"/>
              <a:gd name="connsiteX1" fmla="*/ 126292 w 393468"/>
              <a:gd name="connsiteY1" fmla="*/ 640081 h 752641"/>
              <a:gd name="connsiteX2" fmla="*/ 180489 w 393468"/>
              <a:gd name="connsiteY2" fmla="*/ 1 h 752641"/>
              <a:gd name="connsiteX3" fmla="*/ 238878 w 393468"/>
              <a:gd name="connsiteY3" fmla="*/ 638533 h 752641"/>
              <a:gd name="connsiteX4" fmla="*/ 393468 w 393468"/>
              <a:gd name="connsiteY4" fmla="*/ 752641 h 752641"/>
              <a:gd name="connsiteX0" fmla="*/ 0 w 393468"/>
              <a:gd name="connsiteY0" fmla="*/ 748292 h 752641"/>
              <a:gd name="connsiteX1" fmla="*/ 126292 w 393468"/>
              <a:gd name="connsiteY1" fmla="*/ 640081 h 752641"/>
              <a:gd name="connsiteX2" fmla="*/ 180489 w 393468"/>
              <a:gd name="connsiteY2" fmla="*/ 1 h 752641"/>
              <a:gd name="connsiteX3" fmla="*/ 238878 w 393468"/>
              <a:gd name="connsiteY3" fmla="*/ 638533 h 752641"/>
              <a:gd name="connsiteX4" fmla="*/ 393468 w 393468"/>
              <a:gd name="connsiteY4" fmla="*/ 752641 h 752641"/>
              <a:gd name="connsiteX0" fmla="*/ 0 w 401911"/>
              <a:gd name="connsiteY0" fmla="*/ 758164 h 759554"/>
              <a:gd name="connsiteX1" fmla="*/ 134735 w 401911"/>
              <a:gd name="connsiteY1" fmla="*/ 640081 h 759554"/>
              <a:gd name="connsiteX2" fmla="*/ 188932 w 401911"/>
              <a:gd name="connsiteY2" fmla="*/ 1 h 759554"/>
              <a:gd name="connsiteX3" fmla="*/ 247321 w 401911"/>
              <a:gd name="connsiteY3" fmla="*/ 638533 h 759554"/>
              <a:gd name="connsiteX4" fmla="*/ 401911 w 401911"/>
              <a:gd name="connsiteY4" fmla="*/ 752641 h 759554"/>
              <a:gd name="connsiteX0" fmla="*/ 0 w 401911"/>
              <a:gd name="connsiteY0" fmla="*/ 758164 h 758164"/>
              <a:gd name="connsiteX1" fmla="*/ 134735 w 401911"/>
              <a:gd name="connsiteY1" fmla="*/ 640081 h 758164"/>
              <a:gd name="connsiteX2" fmla="*/ 188932 w 401911"/>
              <a:gd name="connsiteY2" fmla="*/ 1 h 758164"/>
              <a:gd name="connsiteX3" fmla="*/ 247321 w 401911"/>
              <a:gd name="connsiteY3" fmla="*/ 638533 h 758164"/>
              <a:gd name="connsiteX4" fmla="*/ 401911 w 401911"/>
              <a:gd name="connsiteY4" fmla="*/ 752641 h 758164"/>
              <a:gd name="connsiteX0" fmla="*/ 0 w 401911"/>
              <a:gd name="connsiteY0" fmla="*/ 758164 h 758164"/>
              <a:gd name="connsiteX1" fmla="*/ 134735 w 401911"/>
              <a:gd name="connsiteY1" fmla="*/ 640081 h 758164"/>
              <a:gd name="connsiteX2" fmla="*/ 188932 w 401911"/>
              <a:gd name="connsiteY2" fmla="*/ 1 h 758164"/>
              <a:gd name="connsiteX3" fmla="*/ 247321 w 401911"/>
              <a:gd name="connsiteY3" fmla="*/ 638533 h 758164"/>
              <a:gd name="connsiteX4" fmla="*/ 401911 w 401911"/>
              <a:gd name="connsiteY4" fmla="*/ 752641 h 758164"/>
              <a:gd name="connsiteX0" fmla="*/ 0 w 401911"/>
              <a:gd name="connsiteY0" fmla="*/ 758164 h 758164"/>
              <a:gd name="connsiteX1" fmla="*/ 134735 w 401911"/>
              <a:gd name="connsiteY1" fmla="*/ 640081 h 758164"/>
              <a:gd name="connsiteX2" fmla="*/ 188932 w 401911"/>
              <a:gd name="connsiteY2" fmla="*/ 1 h 758164"/>
              <a:gd name="connsiteX3" fmla="*/ 247321 w 401911"/>
              <a:gd name="connsiteY3" fmla="*/ 638533 h 758164"/>
              <a:gd name="connsiteX4" fmla="*/ 401911 w 401911"/>
              <a:gd name="connsiteY4" fmla="*/ 752641 h 758164"/>
              <a:gd name="connsiteX0" fmla="*/ 0 w 401911"/>
              <a:gd name="connsiteY0" fmla="*/ 758164 h 758164"/>
              <a:gd name="connsiteX1" fmla="*/ 134735 w 401911"/>
              <a:gd name="connsiteY1" fmla="*/ 640081 h 758164"/>
              <a:gd name="connsiteX2" fmla="*/ 188932 w 401911"/>
              <a:gd name="connsiteY2" fmla="*/ 1 h 758164"/>
              <a:gd name="connsiteX3" fmla="*/ 247321 w 401911"/>
              <a:gd name="connsiteY3" fmla="*/ 638533 h 758164"/>
              <a:gd name="connsiteX4" fmla="*/ 401911 w 401911"/>
              <a:gd name="connsiteY4" fmla="*/ 752641 h 758164"/>
              <a:gd name="connsiteX0" fmla="*/ 6315 w 408226"/>
              <a:gd name="connsiteY0" fmla="*/ 758164 h 767875"/>
              <a:gd name="connsiteX1" fmla="*/ 11203 w 408226"/>
              <a:gd name="connsiteY1" fmla="*/ 759393 h 767875"/>
              <a:gd name="connsiteX2" fmla="*/ 141050 w 408226"/>
              <a:gd name="connsiteY2" fmla="*/ 640081 h 767875"/>
              <a:gd name="connsiteX3" fmla="*/ 195247 w 408226"/>
              <a:gd name="connsiteY3" fmla="*/ 1 h 767875"/>
              <a:gd name="connsiteX4" fmla="*/ 253636 w 408226"/>
              <a:gd name="connsiteY4" fmla="*/ 638533 h 767875"/>
              <a:gd name="connsiteX5" fmla="*/ 408226 w 408226"/>
              <a:gd name="connsiteY5" fmla="*/ 752641 h 767875"/>
              <a:gd name="connsiteX0" fmla="*/ 68032 w 469943"/>
              <a:gd name="connsiteY0" fmla="*/ 758164 h 767875"/>
              <a:gd name="connsiteX1" fmla="*/ 3682 w 469943"/>
              <a:gd name="connsiteY1" fmla="*/ 759393 h 767875"/>
              <a:gd name="connsiteX2" fmla="*/ 202767 w 469943"/>
              <a:gd name="connsiteY2" fmla="*/ 640081 h 767875"/>
              <a:gd name="connsiteX3" fmla="*/ 256964 w 469943"/>
              <a:gd name="connsiteY3" fmla="*/ 1 h 767875"/>
              <a:gd name="connsiteX4" fmla="*/ 315353 w 469943"/>
              <a:gd name="connsiteY4" fmla="*/ 638533 h 767875"/>
              <a:gd name="connsiteX5" fmla="*/ 469943 w 469943"/>
              <a:gd name="connsiteY5" fmla="*/ 752641 h 767875"/>
              <a:gd name="connsiteX0" fmla="*/ 0 w 491413"/>
              <a:gd name="connsiteY0" fmla="*/ 803575 h 803576"/>
              <a:gd name="connsiteX1" fmla="*/ 25152 w 491413"/>
              <a:gd name="connsiteY1" fmla="*/ 759393 h 803576"/>
              <a:gd name="connsiteX2" fmla="*/ 224237 w 491413"/>
              <a:gd name="connsiteY2" fmla="*/ 640081 h 803576"/>
              <a:gd name="connsiteX3" fmla="*/ 278434 w 491413"/>
              <a:gd name="connsiteY3" fmla="*/ 1 h 803576"/>
              <a:gd name="connsiteX4" fmla="*/ 336823 w 491413"/>
              <a:gd name="connsiteY4" fmla="*/ 638533 h 803576"/>
              <a:gd name="connsiteX5" fmla="*/ 491413 w 491413"/>
              <a:gd name="connsiteY5" fmla="*/ 752641 h 803576"/>
              <a:gd name="connsiteX0" fmla="*/ 0 w 491413"/>
              <a:gd name="connsiteY0" fmla="*/ 803575 h 803576"/>
              <a:gd name="connsiteX1" fmla="*/ 92700 w 491413"/>
              <a:gd name="connsiteY1" fmla="*/ 767291 h 803576"/>
              <a:gd name="connsiteX2" fmla="*/ 224237 w 491413"/>
              <a:gd name="connsiteY2" fmla="*/ 640081 h 803576"/>
              <a:gd name="connsiteX3" fmla="*/ 278434 w 491413"/>
              <a:gd name="connsiteY3" fmla="*/ 1 h 803576"/>
              <a:gd name="connsiteX4" fmla="*/ 336823 w 491413"/>
              <a:gd name="connsiteY4" fmla="*/ 638533 h 803576"/>
              <a:gd name="connsiteX5" fmla="*/ 491413 w 491413"/>
              <a:gd name="connsiteY5" fmla="*/ 752641 h 803576"/>
              <a:gd name="connsiteX0" fmla="*/ 0 w 491413"/>
              <a:gd name="connsiteY0" fmla="*/ 803575 h 803576"/>
              <a:gd name="connsiteX1" fmla="*/ 92700 w 491413"/>
              <a:gd name="connsiteY1" fmla="*/ 767291 h 803576"/>
              <a:gd name="connsiteX2" fmla="*/ 224237 w 491413"/>
              <a:gd name="connsiteY2" fmla="*/ 640081 h 803576"/>
              <a:gd name="connsiteX3" fmla="*/ 278434 w 491413"/>
              <a:gd name="connsiteY3" fmla="*/ 1 h 803576"/>
              <a:gd name="connsiteX4" fmla="*/ 336823 w 491413"/>
              <a:gd name="connsiteY4" fmla="*/ 638533 h 803576"/>
              <a:gd name="connsiteX5" fmla="*/ 491413 w 491413"/>
              <a:gd name="connsiteY5" fmla="*/ 752641 h 803576"/>
              <a:gd name="connsiteX0" fmla="*/ 0 w 491413"/>
              <a:gd name="connsiteY0" fmla="*/ 803575 h 803575"/>
              <a:gd name="connsiteX1" fmla="*/ 92700 w 491413"/>
              <a:gd name="connsiteY1" fmla="*/ 767291 h 803575"/>
              <a:gd name="connsiteX2" fmla="*/ 224237 w 491413"/>
              <a:gd name="connsiteY2" fmla="*/ 640081 h 803575"/>
              <a:gd name="connsiteX3" fmla="*/ 278434 w 491413"/>
              <a:gd name="connsiteY3" fmla="*/ 1 h 803575"/>
              <a:gd name="connsiteX4" fmla="*/ 336823 w 491413"/>
              <a:gd name="connsiteY4" fmla="*/ 638533 h 803575"/>
              <a:gd name="connsiteX5" fmla="*/ 491413 w 491413"/>
              <a:gd name="connsiteY5" fmla="*/ 752641 h 803575"/>
              <a:gd name="connsiteX0" fmla="*/ 0 w 628198"/>
              <a:gd name="connsiteY0" fmla="*/ 754215 h 767875"/>
              <a:gd name="connsiteX1" fmla="*/ 229485 w 628198"/>
              <a:gd name="connsiteY1" fmla="*/ 767291 h 767875"/>
              <a:gd name="connsiteX2" fmla="*/ 361022 w 628198"/>
              <a:gd name="connsiteY2" fmla="*/ 640081 h 767875"/>
              <a:gd name="connsiteX3" fmla="*/ 415219 w 628198"/>
              <a:gd name="connsiteY3" fmla="*/ 1 h 767875"/>
              <a:gd name="connsiteX4" fmla="*/ 473608 w 628198"/>
              <a:gd name="connsiteY4" fmla="*/ 638533 h 767875"/>
              <a:gd name="connsiteX5" fmla="*/ 628198 w 628198"/>
              <a:gd name="connsiteY5" fmla="*/ 752641 h 767875"/>
              <a:gd name="connsiteX0" fmla="*/ 0 w 628198"/>
              <a:gd name="connsiteY0" fmla="*/ 754215 h 760377"/>
              <a:gd name="connsiteX1" fmla="*/ 229485 w 628198"/>
              <a:gd name="connsiteY1" fmla="*/ 759394 h 760377"/>
              <a:gd name="connsiteX2" fmla="*/ 361022 w 628198"/>
              <a:gd name="connsiteY2" fmla="*/ 640081 h 760377"/>
              <a:gd name="connsiteX3" fmla="*/ 415219 w 628198"/>
              <a:gd name="connsiteY3" fmla="*/ 1 h 760377"/>
              <a:gd name="connsiteX4" fmla="*/ 473608 w 628198"/>
              <a:gd name="connsiteY4" fmla="*/ 638533 h 760377"/>
              <a:gd name="connsiteX5" fmla="*/ 628198 w 628198"/>
              <a:gd name="connsiteY5" fmla="*/ 752641 h 760377"/>
              <a:gd name="connsiteX0" fmla="*/ 0 w 628198"/>
              <a:gd name="connsiteY0" fmla="*/ 754215 h 760070"/>
              <a:gd name="connsiteX1" fmla="*/ 229485 w 628198"/>
              <a:gd name="connsiteY1" fmla="*/ 759394 h 760070"/>
              <a:gd name="connsiteX2" fmla="*/ 361022 w 628198"/>
              <a:gd name="connsiteY2" fmla="*/ 640081 h 760070"/>
              <a:gd name="connsiteX3" fmla="*/ 415219 w 628198"/>
              <a:gd name="connsiteY3" fmla="*/ 1 h 760070"/>
              <a:gd name="connsiteX4" fmla="*/ 473608 w 628198"/>
              <a:gd name="connsiteY4" fmla="*/ 638533 h 760070"/>
              <a:gd name="connsiteX5" fmla="*/ 628198 w 628198"/>
              <a:gd name="connsiteY5" fmla="*/ 752641 h 760070"/>
              <a:gd name="connsiteX0" fmla="*/ 0 w 628198"/>
              <a:gd name="connsiteY0" fmla="*/ 754215 h 760070"/>
              <a:gd name="connsiteX1" fmla="*/ 229485 w 628198"/>
              <a:gd name="connsiteY1" fmla="*/ 759394 h 760070"/>
              <a:gd name="connsiteX2" fmla="*/ 361022 w 628198"/>
              <a:gd name="connsiteY2" fmla="*/ 640081 h 760070"/>
              <a:gd name="connsiteX3" fmla="*/ 415219 w 628198"/>
              <a:gd name="connsiteY3" fmla="*/ 1 h 760070"/>
              <a:gd name="connsiteX4" fmla="*/ 473608 w 628198"/>
              <a:gd name="connsiteY4" fmla="*/ 638533 h 760070"/>
              <a:gd name="connsiteX5" fmla="*/ 628198 w 628198"/>
              <a:gd name="connsiteY5" fmla="*/ 752641 h 760070"/>
              <a:gd name="connsiteX0" fmla="*/ 0 w 628198"/>
              <a:gd name="connsiteY0" fmla="*/ 754215 h 754638"/>
              <a:gd name="connsiteX1" fmla="*/ 227796 w 628198"/>
              <a:gd name="connsiteY1" fmla="*/ 753471 h 754638"/>
              <a:gd name="connsiteX2" fmla="*/ 361022 w 628198"/>
              <a:gd name="connsiteY2" fmla="*/ 640081 h 754638"/>
              <a:gd name="connsiteX3" fmla="*/ 415219 w 628198"/>
              <a:gd name="connsiteY3" fmla="*/ 1 h 754638"/>
              <a:gd name="connsiteX4" fmla="*/ 473608 w 628198"/>
              <a:gd name="connsiteY4" fmla="*/ 638533 h 754638"/>
              <a:gd name="connsiteX5" fmla="*/ 628198 w 628198"/>
              <a:gd name="connsiteY5" fmla="*/ 752641 h 754638"/>
              <a:gd name="connsiteX0" fmla="*/ 0 w 628198"/>
              <a:gd name="connsiteY0" fmla="*/ 754215 h 754638"/>
              <a:gd name="connsiteX1" fmla="*/ 227796 w 628198"/>
              <a:gd name="connsiteY1" fmla="*/ 753471 h 754638"/>
              <a:gd name="connsiteX2" fmla="*/ 361022 w 628198"/>
              <a:gd name="connsiteY2" fmla="*/ 640081 h 754638"/>
              <a:gd name="connsiteX3" fmla="*/ 415219 w 628198"/>
              <a:gd name="connsiteY3" fmla="*/ 1 h 754638"/>
              <a:gd name="connsiteX4" fmla="*/ 473608 w 628198"/>
              <a:gd name="connsiteY4" fmla="*/ 638533 h 754638"/>
              <a:gd name="connsiteX5" fmla="*/ 628198 w 628198"/>
              <a:gd name="connsiteY5" fmla="*/ 752641 h 754638"/>
              <a:gd name="connsiteX0" fmla="*/ 0 w 628198"/>
              <a:gd name="connsiteY0" fmla="*/ 754215 h 754638"/>
              <a:gd name="connsiteX1" fmla="*/ 227796 w 628198"/>
              <a:gd name="connsiteY1" fmla="*/ 753471 h 754638"/>
              <a:gd name="connsiteX2" fmla="*/ 361022 w 628198"/>
              <a:gd name="connsiteY2" fmla="*/ 640081 h 754638"/>
              <a:gd name="connsiteX3" fmla="*/ 415219 w 628198"/>
              <a:gd name="connsiteY3" fmla="*/ 1 h 754638"/>
              <a:gd name="connsiteX4" fmla="*/ 473608 w 628198"/>
              <a:gd name="connsiteY4" fmla="*/ 638533 h 754638"/>
              <a:gd name="connsiteX5" fmla="*/ 628198 w 628198"/>
              <a:gd name="connsiteY5" fmla="*/ 752641 h 754638"/>
              <a:gd name="connsiteX0" fmla="*/ 0 w 608012"/>
              <a:gd name="connsiteY0" fmla="*/ 754215 h 754638"/>
              <a:gd name="connsiteX1" fmla="*/ 207610 w 608012"/>
              <a:gd name="connsiteY1" fmla="*/ 753471 h 754638"/>
              <a:gd name="connsiteX2" fmla="*/ 340836 w 608012"/>
              <a:gd name="connsiteY2" fmla="*/ 640081 h 754638"/>
              <a:gd name="connsiteX3" fmla="*/ 395033 w 608012"/>
              <a:gd name="connsiteY3" fmla="*/ 1 h 754638"/>
              <a:gd name="connsiteX4" fmla="*/ 453422 w 608012"/>
              <a:gd name="connsiteY4" fmla="*/ 638533 h 754638"/>
              <a:gd name="connsiteX5" fmla="*/ 608012 w 608012"/>
              <a:gd name="connsiteY5" fmla="*/ 752641 h 754638"/>
              <a:gd name="connsiteX0" fmla="*/ 0 w 837259"/>
              <a:gd name="connsiteY0" fmla="*/ 755817 h 762749"/>
              <a:gd name="connsiteX1" fmla="*/ 436857 w 837259"/>
              <a:gd name="connsiteY1" fmla="*/ 753471 h 762749"/>
              <a:gd name="connsiteX2" fmla="*/ 570083 w 837259"/>
              <a:gd name="connsiteY2" fmla="*/ 640081 h 762749"/>
              <a:gd name="connsiteX3" fmla="*/ 624280 w 837259"/>
              <a:gd name="connsiteY3" fmla="*/ 1 h 762749"/>
              <a:gd name="connsiteX4" fmla="*/ 682669 w 837259"/>
              <a:gd name="connsiteY4" fmla="*/ 638533 h 762749"/>
              <a:gd name="connsiteX5" fmla="*/ 837259 w 837259"/>
              <a:gd name="connsiteY5" fmla="*/ 752641 h 762749"/>
              <a:gd name="connsiteX0" fmla="*/ 0 w 837259"/>
              <a:gd name="connsiteY0" fmla="*/ 755817 h 759931"/>
              <a:gd name="connsiteX1" fmla="*/ 436857 w 837259"/>
              <a:gd name="connsiteY1" fmla="*/ 753471 h 759931"/>
              <a:gd name="connsiteX2" fmla="*/ 570083 w 837259"/>
              <a:gd name="connsiteY2" fmla="*/ 640081 h 759931"/>
              <a:gd name="connsiteX3" fmla="*/ 624280 w 837259"/>
              <a:gd name="connsiteY3" fmla="*/ 1 h 759931"/>
              <a:gd name="connsiteX4" fmla="*/ 682669 w 837259"/>
              <a:gd name="connsiteY4" fmla="*/ 638533 h 759931"/>
              <a:gd name="connsiteX5" fmla="*/ 837259 w 837259"/>
              <a:gd name="connsiteY5" fmla="*/ 752641 h 759931"/>
              <a:gd name="connsiteX0" fmla="*/ 0 w 838701"/>
              <a:gd name="connsiteY0" fmla="*/ 755817 h 762749"/>
              <a:gd name="connsiteX1" fmla="*/ 438299 w 838701"/>
              <a:gd name="connsiteY1" fmla="*/ 753471 h 762749"/>
              <a:gd name="connsiteX2" fmla="*/ 571525 w 838701"/>
              <a:gd name="connsiteY2" fmla="*/ 640081 h 762749"/>
              <a:gd name="connsiteX3" fmla="*/ 625722 w 838701"/>
              <a:gd name="connsiteY3" fmla="*/ 1 h 762749"/>
              <a:gd name="connsiteX4" fmla="*/ 684111 w 838701"/>
              <a:gd name="connsiteY4" fmla="*/ 638533 h 762749"/>
              <a:gd name="connsiteX5" fmla="*/ 838701 w 838701"/>
              <a:gd name="connsiteY5" fmla="*/ 752641 h 762749"/>
              <a:gd name="connsiteX0" fmla="*/ 0 w 819958"/>
              <a:gd name="connsiteY0" fmla="*/ 813450 h 813451"/>
              <a:gd name="connsiteX1" fmla="*/ 419556 w 819958"/>
              <a:gd name="connsiteY1" fmla="*/ 753471 h 813451"/>
              <a:gd name="connsiteX2" fmla="*/ 552782 w 819958"/>
              <a:gd name="connsiteY2" fmla="*/ 640081 h 813451"/>
              <a:gd name="connsiteX3" fmla="*/ 606979 w 819958"/>
              <a:gd name="connsiteY3" fmla="*/ 1 h 813451"/>
              <a:gd name="connsiteX4" fmla="*/ 665368 w 819958"/>
              <a:gd name="connsiteY4" fmla="*/ 638533 h 813451"/>
              <a:gd name="connsiteX5" fmla="*/ 819958 w 819958"/>
              <a:gd name="connsiteY5" fmla="*/ 752641 h 813451"/>
              <a:gd name="connsiteX0" fmla="*/ 0 w 832934"/>
              <a:gd name="connsiteY0" fmla="*/ 757418 h 763374"/>
              <a:gd name="connsiteX1" fmla="*/ 432532 w 832934"/>
              <a:gd name="connsiteY1" fmla="*/ 753471 h 763374"/>
              <a:gd name="connsiteX2" fmla="*/ 565758 w 832934"/>
              <a:gd name="connsiteY2" fmla="*/ 640081 h 763374"/>
              <a:gd name="connsiteX3" fmla="*/ 619955 w 832934"/>
              <a:gd name="connsiteY3" fmla="*/ 1 h 763374"/>
              <a:gd name="connsiteX4" fmla="*/ 678344 w 832934"/>
              <a:gd name="connsiteY4" fmla="*/ 638533 h 763374"/>
              <a:gd name="connsiteX5" fmla="*/ 832934 w 832934"/>
              <a:gd name="connsiteY5" fmla="*/ 752641 h 763374"/>
              <a:gd name="connsiteX0" fmla="*/ 0 w 832934"/>
              <a:gd name="connsiteY0" fmla="*/ 757418 h 763374"/>
              <a:gd name="connsiteX1" fmla="*/ 441183 w 832934"/>
              <a:gd name="connsiteY1" fmla="*/ 753471 h 763374"/>
              <a:gd name="connsiteX2" fmla="*/ 565758 w 832934"/>
              <a:gd name="connsiteY2" fmla="*/ 640081 h 763374"/>
              <a:gd name="connsiteX3" fmla="*/ 619955 w 832934"/>
              <a:gd name="connsiteY3" fmla="*/ 1 h 763374"/>
              <a:gd name="connsiteX4" fmla="*/ 678344 w 832934"/>
              <a:gd name="connsiteY4" fmla="*/ 638533 h 763374"/>
              <a:gd name="connsiteX5" fmla="*/ 832934 w 832934"/>
              <a:gd name="connsiteY5" fmla="*/ 752641 h 763374"/>
              <a:gd name="connsiteX0" fmla="*/ 0 w 832934"/>
              <a:gd name="connsiteY0" fmla="*/ 757418 h 760974"/>
              <a:gd name="connsiteX1" fmla="*/ 441183 w 832934"/>
              <a:gd name="connsiteY1" fmla="*/ 753471 h 760974"/>
              <a:gd name="connsiteX2" fmla="*/ 565758 w 832934"/>
              <a:gd name="connsiteY2" fmla="*/ 640081 h 760974"/>
              <a:gd name="connsiteX3" fmla="*/ 619955 w 832934"/>
              <a:gd name="connsiteY3" fmla="*/ 1 h 760974"/>
              <a:gd name="connsiteX4" fmla="*/ 678344 w 832934"/>
              <a:gd name="connsiteY4" fmla="*/ 638533 h 760974"/>
              <a:gd name="connsiteX5" fmla="*/ 832934 w 832934"/>
              <a:gd name="connsiteY5" fmla="*/ 752641 h 760974"/>
              <a:gd name="connsiteX0" fmla="*/ 0 w 832934"/>
              <a:gd name="connsiteY0" fmla="*/ 757418 h 758188"/>
              <a:gd name="connsiteX1" fmla="*/ 441183 w 832934"/>
              <a:gd name="connsiteY1" fmla="*/ 753471 h 758188"/>
              <a:gd name="connsiteX2" fmla="*/ 565758 w 832934"/>
              <a:gd name="connsiteY2" fmla="*/ 640081 h 758188"/>
              <a:gd name="connsiteX3" fmla="*/ 619955 w 832934"/>
              <a:gd name="connsiteY3" fmla="*/ 1 h 758188"/>
              <a:gd name="connsiteX4" fmla="*/ 678344 w 832934"/>
              <a:gd name="connsiteY4" fmla="*/ 638533 h 758188"/>
              <a:gd name="connsiteX5" fmla="*/ 832934 w 832934"/>
              <a:gd name="connsiteY5" fmla="*/ 752641 h 758188"/>
              <a:gd name="connsiteX0" fmla="*/ 0 w 832934"/>
              <a:gd name="connsiteY0" fmla="*/ 757418 h 757722"/>
              <a:gd name="connsiteX1" fmla="*/ 441183 w 832934"/>
              <a:gd name="connsiteY1" fmla="*/ 753471 h 757722"/>
              <a:gd name="connsiteX2" fmla="*/ 565758 w 832934"/>
              <a:gd name="connsiteY2" fmla="*/ 640081 h 757722"/>
              <a:gd name="connsiteX3" fmla="*/ 619955 w 832934"/>
              <a:gd name="connsiteY3" fmla="*/ 1 h 757722"/>
              <a:gd name="connsiteX4" fmla="*/ 678344 w 832934"/>
              <a:gd name="connsiteY4" fmla="*/ 638533 h 757722"/>
              <a:gd name="connsiteX5" fmla="*/ 832934 w 832934"/>
              <a:gd name="connsiteY5" fmla="*/ 752641 h 757722"/>
              <a:gd name="connsiteX0" fmla="*/ 0 w 832934"/>
              <a:gd name="connsiteY0" fmla="*/ 757418 h 757471"/>
              <a:gd name="connsiteX1" fmla="*/ 441183 w 832934"/>
              <a:gd name="connsiteY1" fmla="*/ 753471 h 757471"/>
              <a:gd name="connsiteX2" fmla="*/ 565758 w 832934"/>
              <a:gd name="connsiteY2" fmla="*/ 640081 h 757471"/>
              <a:gd name="connsiteX3" fmla="*/ 619955 w 832934"/>
              <a:gd name="connsiteY3" fmla="*/ 1 h 757471"/>
              <a:gd name="connsiteX4" fmla="*/ 678344 w 832934"/>
              <a:gd name="connsiteY4" fmla="*/ 638533 h 757471"/>
              <a:gd name="connsiteX5" fmla="*/ 832934 w 832934"/>
              <a:gd name="connsiteY5" fmla="*/ 752641 h 757471"/>
              <a:gd name="connsiteX0" fmla="*/ 0 w 832934"/>
              <a:gd name="connsiteY0" fmla="*/ 755817 h 762749"/>
              <a:gd name="connsiteX1" fmla="*/ 441183 w 832934"/>
              <a:gd name="connsiteY1" fmla="*/ 753471 h 762749"/>
              <a:gd name="connsiteX2" fmla="*/ 565758 w 832934"/>
              <a:gd name="connsiteY2" fmla="*/ 640081 h 762749"/>
              <a:gd name="connsiteX3" fmla="*/ 619955 w 832934"/>
              <a:gd name="connsiteY3" fmla="*/ 1 h 762749"/>
              <a:gd name="connsiteX4" fmla="*/ 678344 w 832934"/>
              <a:gd name="connsiteY4" fmla="*/ 638533 h 762749"/>
              <a:gd name="connsiteX5" fmla="*/ 832934 w 832934"/>
              <a:gd name="connsiteY5" fmla="*/ 752641 h 762749"/>
              <a:gd name="connsiteX0" fmla="*/ 0 w 830051"/>
              <a:gd name="connsiteY0" fmla="*/ 754215 h 762170"/>
              <a:gd name="connsiteX1" fmla="*/ 438300 w 830051"/>
              <a:gd name="connsiteY1" fmla="*/ 753471 h 762170"/>
              <a:gd name="connsiteX2" fmla="*/ 562875 w 830051"/>
              <a:gd name="connsiteY2" fmla="*/ 640081 h 762170"/>
              <a:gd name="connsiteX3" fmla="*/ 617072 w 830051"/>
              <a:gd name="connsiteY3" fmla="*/ 1 h 762170"/>
              <a:gd name="connsiteX4" fmla="*/ 675461 w 830051"/>
              <a:gd name="connsiteY4" fmla="*/ 638533 h 762170"/>
              <a:gd name="connsiteX5" fmla="*/ 830051 w 830051"/>
              <a:gd name="connsiteY5" fmla="*/ 752641 h 762170"/>
              <a:gd name="connsiteX0" fmla="*/ 0 w 830051"/>
              <a:gd name="connsiteY0" fmla="*/ 754215 h 754239"/>
              <a:gd name="connsiteX1" fmla="*/ 438300 w 830051"/>
              <a:gd name="connsiteY1" fmla="*/ 753471 h 754239"/>
              <a:gd name="connsiteX2" fmla="*/ 562875 w 830051"/>
              <a:gd name="connsiteY2" fmla="*/ 640081 h 754239"/>
              <a:gd name="connsiteX3" fmla="*/ 617072 w 830051"/>
              <a:gd name="connsiteY3" fmla="*/ 1 h 754239"/>
              <a:gd name="connsiteX4" fmla="*/ 675461 w 830051"/>
              <a:gd name="connsiteY4" fmla="*/ 638533 h 754239"/>
              <a:gd name="connsiteX5" fmla="*/ 830051 w 830051"/>
              <a:gd name="connsiteY5" fmla="*/ 752641 h 754239"/>
              <a:gd name="connsiteX0" fmla="*/ 0 w 830051"/>
              <a:gd name="connsiteY0" fmla="*/ 754215 h 754402"/>
              <a:gd name="connsiteX1" fmla="*/ 438300 w 830051"/>
              <a:gd name="connsiteY1" fmla="*/ 753471 h 754402"/>
              <a:gd name="connsiteX2" fmla="*/ 562875 w 830051"/>
              <a:gd name="connsiteY2" fmla="*/ 640081 h 754402"/>
              <a:gd name="connsiteX3" fmla="*/ 617072 w 830051"/>
              <a:gd name="connsiteY3" fmla="*/ 1 h 754402"/>
              <a:gd name="connsiteX4" fmla="*/ 675461 w 830051"/>
              <a:gd name="connsiteY4" fmla="*/ 638533 h 754402"/>
              <a:gd name="connsiteX5" fmla="*/ 830051 w 830051"/>
              <a:gd name="connsiteY5" fmla="*/ 752641 h 7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051" h="754402">
                <a:moveTo>
                  <a:pt x="0" y="754215"/>
                </a:moveTo>
                <a:cubicBezTo>
                  <a:pt x="815" y="754420"/>
                  <a:pt x="396411" y="754721"/>
                  <a:pt x="438300" y="753471"/>
                </a:cubicBezTo>
                <a:cubicBezTo>
                  <a:pt x="531137" y="750701"/>
                  <a:pt x="533080" y="765659"/>
                  <a:pt x="562875" y="640081"/>
                </a:cubicBezTo>
                <a:cubicBezTo>
                  <a:pt x="592670" y="514503"/>
                  <a:pt x="598308" y="259"/>
                  <a:pt x="617072" y="1"/>
                </a:cubicBezTo>
                <a:cubicBezTo>
                  <a:pt x="635836" y="-257"/>
                  <a:pt x="639965" y="513093"/>
                  <a:pt x="675461" y="638533"/>
                </a:cubicBezTo>
                <a:cubicBezTo>
                  <a:pt x="710958" y="763973"/>
                  <a:pt x="776711" y="750681"/>
                  <a:pt x="830051" y="75264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6128159" y="3262342"/>
            <a:ext cx="736093" cy="461665"/>
          </a:xfrm>
          <a:prstGeom prst="rect">
            <a:avLst/>
          </a:prstGeom>
          <a:noFill/>
        </p:spPr>
        <p:txBody>
          <a:bodyPr wrap="square" rtlCol="0">
            <a:spAutoFit/>
          </a:bodyPr>
          <a:lstStyle/>
          <a:p>
            <a:r>
              <a:rPr lang="en-US" sz="2400" dirty="0" smtClean="0"/>
              <a:t>µ</a:t>
            </a:r>
            <a:r>
              <a:rPr lang="en-US" sz="2400" baseline="-25000" dirty="0" smtClean="0"/>
              <a:t>d</a:t>
            </a:r>
            <a:endParaRPr lang="en-US" sz="2400" baseline="-25000" dirty="0"/>
          </a:p>
        </p:txBody>
      </p:sp>
      <p:sp>
        <p:nvSpPr>
          <p:cNvPr id="74" name="TextBox 73"/>
          <p:cNvSpPr txBox="1"/>
          <p:nvPr/>
        </p:nvSpPr>
        <p:spPr>
          <a:xfrm>
            <a:off x="3613559" y="3262342"/>
            <a:ext cx="525781" cy="461665"/>
          </a:xfrm>
          <a:prstGeom prst="rect">
            <a:avLst/>
          </a:prstGeom>
          <a:noFill/>
        </p:spPr>
        <p:txBody>
          <a:bodyPr wrap="square" rtlCol="0">
            <a:spAutoFit/>
          </a:bodyPr>
          <a:lstStyle/>
          <a:p>
            <a:r>
              <a:rPr lang="en-US" sz="2400" dirty="0" smtClean="0"/>
              <a:t>µ</a:t>
            </a:r>
            <a:r>
              <a:rPr lang="en-US" sz="2400" baseline="-25000" dirty="0" smtClean="0"/>
              <a:t>s</a:t>
            </a:r>
            <a:endParaRPr lang="en-US" sz="2400" baseline="-25000" dirty="0"/>
          </a:p>
        </p:txBody>
      </p:sp>
      <p:sp>
        <p:nvSpPr>
          <p:cNvPr id="83" name="TextBox 82"/>
          <p:cNvSpPr txBox="1"/>
          <p:nvPr/>
        </p:nvSpPr>
        <p:spPr>
          <a:xfrm>
            <a:off x="5823359" y="4569410"/>
            <a:ext cx="576397" cy="461665"/>
          </a:xfrm>
          <a:prstGeom prst="rect">
            <a:avLst/>
          </a:prstGeom>
          <a:noFill/>
        </p:spPr>
        <p:txBody>
          <a:bodyPr wrap="square" rtlCol="0">
            <a:spAutoFit/>
          </a:bodyPr>
          <a:lstStyle/>
          <a:p>
            <a:r>
              <a:rPr lang="en-US" sz="2400" dirty="0"/>
              <a:t>E</a:t>
            </a:r>
            <a:r>
              <a:rPr lang="en-US" sz="2400" baseline="-25000" dirty="0"/>
              <a:t>c</a:t>
            </a:r>
          </a:p>
        </p:txBody>
      </p:sp>
      <p:sp>
        <p:nvSpPr>
          <p:cNvPr id="85" name="TextBox 84"/>
          <p:cNvSpPr txBox="1"/>
          <p:nvPr/>
        </p:nvSpPr>
        <p:spPr>
          <a:xfrm>
            <a:off x="5776087" y="3948142"/>
            <a:ext cx="981221" cy="461665"/>
          </a:xfrm>
          <a:prstGeom prst="rect">
            <a:avLst/>
          </a:prstGeom>
          <a:noFill/>
        </p:spPr>
        <p:txBody>
          <a:bodyPr wrap="square" rtlCol="0">
            <a:spAutoFit/>
          </a:bodyPr>
          <a:lstStyle/>
          <a:p>
            <a:r>
              <a:rPr lang="en-US" sz="2400" dirty="0"/>
              <a:t>E</a:t>
            </a:r>
            <a:r>
              <a:rPr lang="en-US" sz="2400" baseline="-25000" dirty="0"/>
              <a:t>c</a:t>
            </a:r>
            <a:r>
              <a:rPr lang="en-US" sz="2400" dirty="0"/>
              <a:t>+</a:t>
            </a:r>
            <a:r>
              <a:rPr lang="el-GR" sz="2400" dirty="0"/>
              <a:t>ε</a:t>
            </a:r>
            <a:endParaRPr lang="en-US" sz="2400" dirty="0"/>
          </a:p>
        </p:txBody>
      </p:sp>
      <p:cxnSp>
        <p:nvCxnSpPr>
          <p:cNvPr id="86" name="Straight Arrow Connector 85"/>
          <p:cNvCxnSpPr/>
          <p:nvPr/>
        </p:nvCxnSpPr>
        <p:spPr>
          <a:xfrm>
            <a:off x="5823359" y="3567142"/>
            <a:ext cx="0" cy="875645"/>
          </a:xfrm>
          <a:prstGeom prst="straightConnector1">
            <a:avLst/>
          </a:prstGeom>
          <a:ln w="254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5823359" y="4442787"/>
            <a:ext cx="0" cy="495955"/>
          </a:xfrm>
          <a:prstGeom prst="straightConnector1">
            <a:avLst/>
          </a:prstGeom>
          <a:ln w="254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4" name="TextBox 17"/>
          <p:cNvSpPr txBox="1"/>
          <p:nvPr/>
        </p:nvSpPr>
        <p:spPr>
          <a:xfrm>
            <a:off x="3390900" y="5645619"/>
            <a:ext cx="344157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err="1" smtClean="0"/>
              <a:t>Ec</a:t>
            </a:r>
            <a:r>
              <a:rPr lang="en-US" sz="2400" dirty="0" smtClean="0"/>
              <a:t> = Coulomb energy</a:t>
            </a:r>
          </a:p>
          <a:p>
            <a:pPr algn="ctr"/>
            <a:r>
              <a:rPr lang="en-US" sz="2400" dirty="0" smtClean="0">
                <a:latin typeface="Symbol" panose="05050102010706020507" pitchFamily="18" charset="2"/>
              </a:rPr>
              <a:t>e </a:t>
            </a:r>
            <a:r>
              <a:rPr lang="en-US" sz="2400" dirty="0" smtClean="0"/>
              <a:t>= orbital energy</a:t>
            </a:r>
            <a:endParaRPr lang="en-US" sz="2400" dirty="0"/>
          </a:p>
        </p:txBody>
      </p:sp>
      <p:sp>
        <p:nvSpPr>
          <p:cNvPr id="115" name="Rectangle 63"/>
          <p:cNvSpPr/>
          <p:nvPr/>
        </p:nvSpPr>
        <p:spPr>
          <a:xfrm>
            <a:off x="7488327" y="4610711"/>
            <a:ext cx="4131468" cy="1534769"/>
          </a:xfrm>
          <a:custGeom>
            <a:avLst/>
            <a:gdLst>
              <a:gd name="connsiteX0" fmla="*/ 1741938 w 4053849"/>
              <a:gd name="connsiteY0" fmla="*/ 537347 h 1453012"/>
              <a:gd name="connsiteX1" fmla="*/ 1557267 w 4053849"/>
              <a:gd name="connsiteY1" fmla="*/ 727867 h 1453012"/>
              <a:gd name="connsiteX2" fmla="*/ 1753598 w 4053849"/>
              <a:gd name="connsiteY2" fmla="*/ 918170 h 1453012"/>
              <a:gd name="connsiteX3" fmla="*/ 1938269 w 4053849"/>
              <a:gd name="connsiteY3" fmla="*/ 727650 h 1453012"/>
              <a:gd name="connsiteX4" fmla="*/ 1741938 w 4053849"/>
              <a:gd name="connsiteY4" fmla="*/ 537347 h 1453012"/>
              <a:gd name="connsiteX5" fmla="*/ 3570575 w 4053849"/>
              <a:gd name="connsiteY5" fmla="*/ 537298 h 1453012"/>
              <a:gd name="connsiteX6" fmla="*/ 3386067 w 4053849"/>
              <a:gd name="connsiteY6" fmla="*/ 727650 h 1453012"/>
              <a:gd name="connsiteX7" fmla="*/ 3582559 w 4053849"/>
              <a:gd name="connsiteY7" fmla="*/ 918110 h 1453012"/>
              <a:gd name="connsiteX8" fmla="*/ 3767067 w 4053849"/>
              <a:gd name="connsiteY8" fmla="*/ 727757 h 1453012"/>
              <a:gd name="connsiteX9" fmla="*/ 3570575 w 4053849"/>
              <a:gd name="connsiteY9" fmla="*/ 537298 h 1453012"/>
              <a:gd name="connsiteX10" fmla="*/ 2637953 w 4053849"/>
              <a:gd name="connsiteY10" fmla="*/ 6020 h 1453012"/>
              <a:gd name="connsiteX11" fmla="*/ 1938270 w 4053849"/>
              <a:gd name="connsiteY11" fmla="*/ 727865 h 1453012"/>
              <a:gd name="connsiteX12" fmla="*/ 2686384 w 4053849"/>
              <a:gd name="connsiteY12" fmla="*/ 1453011 h 1453012"/>
              <a:gd name="connsiteX13" fmla="*/ 3386067 w 4053849"/>
              <a:gd name="connsiteY13" fmla="*/ 731167 h 1453012"/>
              <a:gd name="connsiteX14" fmla="*/ 2637953 w 4053849"/>
              <a:gd name="connsiteY14" fmla="*/ 6020 h 1453012"/>
              <a:gd name="connsiteX15" fmla="*/ 803019 w 4053849"/>
              <a:gd name="connsiteY15" fmla="*/ 0 h 1453012"/>
              <a:gd name="connsiteX16" fmla="*/ 4053849 w 4053849"/>
              <a:gd name="connsiteY16" fmla="*/ 0 h 1453012"/>
              <a:gd name="connsiteX17" fmla="*/ 4053849 w 4053849"/>
              <a:gd name="connsiteY17" fmla="*/ 1453012 h 1453012"/>
              <a:gd name="connsiteX18" fmla="*/ 857512 w 4053849"/>
              <a:gd name="connsiteY18" fmla="*/ 1453012 h 1453012"/>
              <a:gd name="connsiteX19" fmla="*/ 1557268 w 4053849"/>
              <a:gd name="connsiteY19" fmla="*/ 731094 h 1453012"/>
              <a:gd name="connsiteX20" fmla="*/ 803019 w 4053849"/>
              <a:gd name="connsiteY20" fmla="*/ 0 h 1453012"/>
              <a:gd name="connsiteX21" fmla="*/ 0 w 4053849"/>
              <a:gd name="connsiteY21" fmla="*/ 0 h 1453012"/>
              <a:gd name="connsiteX22" fmla="*/ 803018 w 4053849"/>
              <a:gd name="connsiteY22" fmla="*/ 0 h 1453012"/>
              <a:gd name="connsiteX23" fmla="*/ 46812 w 4053849"/>
              <a:gd name="connsiteY23" fmla="*/ 731241 h 1453012"/>
              <a:gd name="connsiteX24" fmla="*/ 838858 w 4053849"/>
              <a:gd name="connsiteY24" fmla="*/ 1453012 h 1453012"/>
              <a:gd name="connsiteX25" fmla="*/ 0 w 4053849"/>
              <a:gd name="connsiteY25" fmla="*/ 1453012 h 1453012"/>
              <a:gd name="connsiteX26" fmla="*/ 0 w 4053849"/>
              <a:gd name="connsiteY26" fmla="*/ 0 h 1453012"/>
              <a:gd name="connsiteX0" fmla="*/ 1741938 w 4053849"/>
              <a:gd name="connsiteY0" fmla="*/ 537347 h 1453012"/>
              <a:gd name="connsiteX1" fmla="*/ 1557267 w 4053849"/>
              <a:gd name="connsiteY1" fmla="*/ 727867 h 1453012"/>
              <a:gd name="connsiteX2" fmla="*/ 1753598 w 4053849"/>
              <a:gd name="connsiteY2" fmla="*/ 918170 h 1453012"/>
              <a:gd name="connsiteX3" fmla="*/ 1938269 w 4053849"/>
              <a:gd name="connsiteY3" fmla="*/ 727650 h 1453012"/>
              <a:gd name="connsiteX4" fmla="*/ 1741938 w 4053849"/>
              <a:gd name="connsiteY4" fmla="*/ 537347 h 1453012"/>
              <a:gd name="connsiteX5" fmla="*/ 3570575 w 4053849"/>
              <a:gd name="connsiteY5" fmla="*/ 537298 h 1453012"/>
              <a:gd name="connsiteX6" fmla="*/ 3386067 w 4053849"/>
              <a:gd name="connsiteY6" fmla="*/ 727650 h 1453012"/>
              <a:gd name="connsiteX7" fmla="*/ 3582559 w 4053849"/>
              <a:gd name="connsiteY7" fmla="*/ 918110 h 1453012"/>
              <a:gd name="connsiteX8" fmla="*/ 3767067 w 4053849"/>
              <a:gd name="connsiteY8" fmla="*/ 727757 h 1453012"/>
              <a:gd name="connsiteX9" fmla="*/ 3570575 w 4053849"/>
              <a:gd name="connsiteY9" fmla="*/ 537298 h 1453012"/>
              <a:gd name="connsiteX10" fmla="*/ 2637953 w 4053849"/>
              <a:gd name="connsiteY10" fmla="*/ 6020 h 1453012"/>
              <a:gd name="connsiteX11" fmla="*/ 1938270 w 4053849"/>
              <a:gd name="connsiteY11" fmla="*/ 727865 h 1453012"/>
              <a:gd name="connsiteX12" fmla="*/ 2686384 w 4053849"/>
              <a:gd name="connsiteY12" fmla="*/ 1453011 h 1453012"/>
              <a:gd name="connsiteX13" fmla="*/ 3386067 w 4053849"/>
              <a:gd name="connsiteY13" fmla="*/ 731167 h 1453012"/>
              <a:gd name="connsiteX14" fmla="*/ 2637953 w 4053849"/>
              <a:gd name="connsiteY14" fmla="*/ 6020 h 1453012"/>
              <a:gd name="connsiteX15" fmla="*/ 803019 w 4053849"/>
              <a:gd name="connsiteY15" fmla="*/ 0 h 1453012"/>
              <a:gd name="connsiteX16" fmla="*/ 4053849 w 4053849"/>
              <a:gd name="connsiteY16" fmla="*/ 0 h 1453012"/>
              <a:gd name="connsiteX17" fmla="*/ 4053849 w 4053849"/>
              <a:gd name="connsiteY17" fmla="*/ 1453012 h 1453012"/>
              <a:gd name="connsiteX18" fmla="*/ 857512 w 4053849"/>
              <a:gd name="connsiteY18" fmla="*/ 1453012 h 1453012"/>
              <a:gd name="connsiteX19" fmla="*/ 1557268 w 4053849"/>
              <a:gd name="connsiteY19" fmla="*/ 731094 h 1453012"/>
              <a:gd name="connsiteX20" fmla="*/ 803019 w 4053849"/>
              <a:gd name="connsiteY20" fmla="*/ 0 h 1453012"/>
              <a:gd name="connsiteX21" fmla="*/ 0 w 4053849"/>
              <a:gd name="connsiteY21" fmla="*/ 0 h 1453012"/>
              <a:gd name="connsiteX22" fmla="*/ 746715 w 4053849"/>
              <a:gd name="connsiteY22" fmla="*/ 0 h 1453012"/>
              <a:gd name="connsiteX23" fmla="*/ 46812 w 4053849"/>
              <a:gd name="connsiteY23" fmla="*/ 731241 h 1453012"/>
              <a:gd name="connsiteX24" fmla="*/ 838858 w 4053849"/>
              <a:gd name="connsiteY24" fmla="*/ 1453012 h 1453012"/>
              <a:gd name="connsiteX25" fmla="*/ 0 w 4053849"/>
              <a:gd name="connsiteY25" fmla="*/ 1453012 h 1453012"/>
              <a:gd name="connsiteX26" fmla="*/ 0 w 4053849"/>
              <a:gd name="connsiteY26" fmla="*/ 0 h 1453012"/>
              <a:gd name="connsiteX0" fmla="*/ 1741938 w 4053849"/>
              <a:gd name="connsiteY0" fmla="*/ 537347 h 1453012"/>
              <a:gd name="connsiteX1" fmla="*/ 1557267 w 4053849"/>
              <a:gd name="connsiteY1" fmla="*/ 727867 h 1453012"/>
              <a:gd name="connsiteX2" fmla="*/ 1753598 w 4053849"/>
              <a:gd name="connsiteY2" fmla="*/ 918170 h 1453012"/>
              <a:gd name="connsiteX3" fmla="*/ 1938269 w 4053849"/>
              <a:gd name="connsiteY3" fmla="*/ 727650 h 1453012"/>
              <a:gd name="connsiteX4" fmla="*/ 1741938 w 4053849"/>
              <a:gd name="connsiteY4" fmla="*/ 537347 h 1453012"/>
              <a:gd name="connsiteX5" fmla="*/ 3570575 w 4053849"/>
              <a:gd name="connsiteY5" fmla="*/ 537298 h 1453012"/>
              <a:gd name="connsiteX6" fmla="*/ 3386067 w 4053849"/>
              <a:gd name="connsiteY6" fmla="*/ 727650 h 1453012"/>
              <a:gd name="connsiteX7" fmla="*/ 3582559 w 4053849"/>
              <a:gd name="connsiteY7" fmla="*/ 918110 h 1453012"/>
              <a:gd name="connsiteX8" fmla="*/ 3767067 w 4053849"/>
              <a:gd name="connsiteY8" fmla="*/ 727757 h 1453012"/>
              <a:gd name="connsiteX9" fmla="*/ 3570575 w 4053849"/>
              <a:gd name="connsiteY9" fmla="*/ 537298 h 1453012"/>
              <a:gd name="connsiteX10" fmla="*/ 2637953 w 4053849"/>
              <a:gd name="connsiteY10" fmla="*/ 6020 h 1453012"/>
              <a:gd name="connsiteX11" fmla="*/ 1938270 w 4053849"/>
              <a:gd name="connsiteY11" fmla="*/ 727865 h 1453012"/>
              <a:gd name="connsiteX12" fmla="*/ 2686384 w 4053849"/>
              <a:gd name="connsiteY12" fmla="*/ 1453011 h 1453012"/>
              <a:gd name="connsiteX13" fmla="*/ 3386067 w 4053849"/>
              <a:gd name="connsiteY13" fmla="*/ 731167 h 1453012"/>
              <a:gd name="connsiteX14" fmla="*/ 2637953 w 4053849"/>
              <a:gd name="connsiteY14" fmla="*/ 6020 h 1453012"/>
              <a:gd name="connsiteX15" fmla="*/ 803019 w 4053849"/>
              <a:gd name="connsiteY15" fmla="*/ 0 h 1453012"/>
              <a:gd name="connsiteX16" fmla="*/ 4053849 w 4053849"/>
              <a:gd name="connsiteY16" fmla="*/ 0 h 1453012"/>
              <a:gd name="connsiteX17" fmla="*/ 4053849 w 4053849"/>
              <a:gd name="connsiteY17" fmla="*/ 1453012 h 1453012"/>
              <a:gd name="connsiteX18" fmla="*/ 857512 w 4053849"/>
              <a:gd name="connsiteY18" fmla="*/ 1453012 h 1453012"/>
              <a:gd name="connsiteX19" fmla="*/ 1557268 w 4053849"/>
              <a:gd name="connsiteY19" fmla="*/ 731094 h 1453012"/>
              <a:gd name="connsiteX20" fmla="*/ 803019 w 4053849"/>
              <a:gd name="connsiteY20" fmla="*/ 0 h 1453012"/>
              <a:gd name="connsiteX21" fmla="*/ 0 w 4053849"/>
              <a:gd name="connsiteY21" fmla="*/ 0 h 1453012"/>
              <a:gd name="connsiteX22" fmla="*/ 705228 w 4053849"/>
              <a:gd name="connsiteY22" fmla="*/ 0 h 1453012"/>
              <a:gd name="connsiteX23" fmla="*/ 46812 w 4053849"/>
              <a:gd name="connsiteY23" fmla="*/ 731241 h 1453012"/>
              <a:gd name="connsiteX24" fmla="*/ 838858 w 4053849"/>
              <a:gd name="connsiteY24" fmla="*/ 1453012 h 1453012"/>
              <a:gd name="connsiteX25" fmla="*/ 0 w 4053849"/>
              <a:gd name="connsiteY25" fmla="*/ 1453012 h 1453012"/>
              <a:gd name="connsiteX26" fmla="*/ 0 w 4053849"/>
              <a:gd name="connsiteY26" fmla="*/ 0 h 1453012"/>
              <a:gd name="connsiteX0" fmla="*/ 1741938 w 4053849"/>
              <a:gd name="connsiteY0" fmla="*/ 540364 h 1456029"/>
              <a:gd name="connsiteX1" fmla="*/ 1557267 w 4053849"/>
              <a:gd name="connsiteY1" fmla="*/ 730884 h 1456029"/>
              <a:gd name="connsiteX2" fmla="*/ 1753598 w 4053849"/>
              <a:gd name="connsiteY2" fmla="*/ 921187 h 1456029"/>
              <a:gd name="connsiteX3" fmla="*/ 1938269 w 4053849"/>
              <a:gd name="connsiteY3" fmla="*/ 730667 h 1456029"/>
              <a:gd name="connsiteX4" fmla="*/ 1741938 w 4053849"/>
              <a:gd name="connsiteY4" fmla="*/ 540364 h 1456029"/>
              <a:gd name="connsiteX5" fmla="*/ 3570575 w 4053849"/>
              <a:gd name="connsiteY5" fmla="*/ 540315 h 1456029"/>
              <a:gd name="connsiteX6" fmla="*/ 3386067 w 4053849"/>
              <a:gd name="connsiteY6" fmla="*/ 730667 h 1456029"/>
              <a:gd name="connsiteX7" fmla="*/ 3582559 w 4053849"/>
              <a:gd name="connsiteY7" fmla="*/ 921127 h 1456029"/>
              <a:gd name="connsiteX8" fmla="*/ 3767067 w 4053849"/>
              <a:gd name="connsiteY8" fmla="*/ 730774 h 1456029"/>
              <a:gd name="connsiteX9" fmla="*/ 3570575 w 4053849"/>
              <a:gd name="connsiteY9" fmla="*/ 540315 h 1456029"/>
              <a:gd name="connsiteX10" fmla="*/ 2637953 w 4053849"/>
              <a:gd name="connsiteY10" fmla="*/ 9037 h 1456029"/>
              <a:gd name="connsiteX11" fmla="*/ 1938270 w 4053849"/>
              <a:gd name="connsiteY11" fmla="*/ 730882 h 1456029"/>
              <a:gd name="connsiteX12" fmla="*/ 2686384 w 4053849"/>
              <a:gd name="connsiteY12" fmla="*/ 1456028 h 1456029"/>
              <a:gd name="connsiteX13" fmla="*/ 3386067 w 4053849"/>
              <a:gd name="connsiteY13" fmla="*/ 734184 h 1456029"/>
              <a:gd name="connsiteX14" fmla="*/ 2637953 w 4053849"/>
              <a:gd name="connsiteY14" fmla="*/ 9037 h 1456029"/>
              <a:gd name="connsiteX15" fmla="*/ 734863 w 4053849"/>
              <a:gd name="connsiteY15" fmla="*/ 0 h 1456029"/>
              <a:gd name="connsiteX16" fmla="*/ 4053849 w 4053849"/>
              <a:gd name="connsiteY16" fmla="*/ 3017 h 1456029"/>
              <a:gd name="connsiteX17" fmla="*/ 4053849 w 4053849"/>
              <a:gd name="connsiteY17" fmla="*/ 1456029 h 1456029"/>
              <a:gd name="connsiteX18" fmla="*/ 857512 w 4053849"/>
              <a:gd name="connsiteY18" fmla="*/ 1456029 h 1456029"/>
              <a:gd name="connsiteX19" fmla="*/ 1557268 w 4053849"/>
              <a:gd name="connsiteY19" fmla="*/ 734111 h 1456029"/>
              <a:gd name="connsiteX20" fmla="*/ 734863 w 4053849"/>
              <a:gd name="connsiteY20" fmla="*/ 0 h 1456029"/>
              <a:gd name="connsiteX21" fmla="*/ 0 w 4053849"/>
              <a:gd name="connsiteY21" fmla="*/ 3017 h 1456029"/>
              <a:gd name="connsiteX22" fmla="*/ 705228 w 4053849"/>
              <a:gd name="connsiteY22" fmla="*/ 3017 h 1456029"/>
              <a:gd name="connsiteX23" fmla="*/ 46812 w 4053849"/>
              <a:gd name="connsiteY23" fmla="*/ 734258 h 1456029"/>
              <a:gd name="connsiteX24" fmla="*/ 838858 w 4053849"/>
              <a:gd name="connsiteY24" fmla="*/ 1456029 h 1456029"/>
              <a:gd name="connsiteX25" fmla="*/ 0 w 4053849"/>
              <a:gd name="connsiteY25" fmla="*/ 1456029 h 1456029"/>
              <a:gd name="connsiteX26" fmla="*/ 0 w 4053849"/>
              <a:gd name="connsiteY26" fmla="*/ 3017 h 1456029"/>
              <a:gd name="connsiteX0" fmla="*/ 1741938 w 4053849"/>
              <a:gd name="connsiteY0" fmla="*/ 540364 h 1456029"/>
              <a:gd name="connsiteX1" fmla="*/ 1557267 w 4053849"/>
              <a:gd name="connsiteY1" fmla="*/ 730884 h 1456029"/>
              <a:gd name="connsiteX2" fmla="*/ 1753598 w 4053849"/>
              <a:gd name="connsiteY2" fmla="*/ 921187 h 1456029"/>
              <a:gd name="connsiteX3" fmla="*/ 1938269 w 4053849"/>
              <a:gd name="connsiteY3" fmla="*/ 730667 h 1456029"/>
              <a:gd name="connsiteX4" fmla="*/ 1741938 w 4053849"/>
              <a:gd name="connsiteY4" fmla="*/ 540364 h 1456029"/>
              <a:gd name="connsiteX5" fmla="*/ 3570575 w 4053849"/>
              <a:gd name="connsiteY5" fmla="*/ 540315 h 1456029"/>
              <a:gd name="connsiteX6" fmla="*/ 3386067 w 4053849"/>
              <a:gd name="connsiteY6" fmla="*/ 730667 h 1456029"/>
              <a:gd name="connsiteX7" fmla="*/ 3582559 w 4053849"/>
              <a:gd name="connsiteY7" fmla="*/ 921127 h 1456029"/>
              <a:gd name="connsiteX8" fmla="*/ 3767067 w 4053849"/>
              <a:gd name="connsiteY8" fmla="*/ 730774 h 1456029"/>
              <a:gd name="connsiteX9" fmla="*/ 3570575 w 4053849"/>
              <a:gd name="connsiteY9" fmla="*/ 540315 h 1456029"/>
              <a:gd name="connsiteX10" fmla="*/ 2637953 w 4053849"/>
              <a:gd name="connsiteY10" fmla="*/ 9037 h 1456029"/>
              <a:gd name="connsiteX11" fmla="*/ 1938270 w 4053849"/>
              <a:gd name="connsiteY11" fmla="*/ 730882 h 1456029"/>
              <a:gd name="connsiteX12" fmla="*/ 2686384 w 4053849"/>
              <a:gd name="connsiteY12" fmla="*/ 1456028 h 1456029"/>
              <a:gd name="connsiteX13" fmla="*/ 3386067 w 4053849"/>
              <a:gd name="connsiteY13" fmla="*/ 734184 h 1456029"/>
              <a:gd name="connsiteX14" fmla="*/ 2637953 w 4053849"/>
              <a:gd name="connsiteY14" fmla="*/ 9037 h 1456029"/>
              <a:gd name="connsiteX15" fmla="*/ 734863 w 4053849"/>
              <a:gd name="connsiteY15" fmla="*/ 0 h 1456029"/>
              <a:gd name="connsiteX16" fmla="*/ 4053849 w 4053849"/>
              <a:gd name="connsiteY16" fmla="*/ 3017 h 1456029"/>
              <a:gd name="connsiteX17" fmla="*/ 4053849 w 4053849"/>
              <a:gd name="connsiteY17" fmla="*/ 1456029 h 1456029"/>
              <a:gd name="connsiteX18" fmla="*/ 857512 w 4053849"/>
              <a:gd name="connsiteY18" fmla="*/ 1456029 h 1456029"/>
              <a:gd name="connsiteX19" fmla="*/ 1557268 w 4053849"/>
              <a:gd name="connsiteY19" fmla="*/ 734111 h 1456029"/>
              <a:gd name="connsiteX20" fmla="*/ 734863 w 4053849"/>
              <a:gd name="connsiteY20" fmla="*/ 0 h 1456029"/>
              <a:gd name="connsiteX21" fmla="*/ 0 w 4053849"/>
              <a:gd name="connsiteY21" fmla="*/ 3017 h 1456029"/>
              <a:gd name="connsiteX22" fmla="*/ 705228 w 4053849"/>
              <a:gd name="connsiteY22" fmla="*/ 3017 h 1456029"/>
              <a:gd name="connsiteX23" fmla="*/ 46812 w 4053849"/>
              <a:gd name="connsiteY23" fmla="*/ 734258 h 1456029"/>
              <a:gd name="connsiteX24" fmla="*/ 744031 w 4053849"/>
              <a:gd name="connsiteY24" fmla="*/ 1456029 h 1456029"/>
              <a:gd name="connsiteX25" fmla="*/ 0 w 4053849"/>
              <a:gd name="connsiteY25" fmla="*/ 1456029 h 1456029"/>
              <a:gd name="connsiteX26" fmla="*/ 0 w 4053849"/>
              <a:gd name="connsiteY26" fmla="*/ 3017 h 1456029"/>
              <a:gd name="connsiteX0" fmla="*/ 1741938 w 4053849"/>
              <a:gd name="connsiteY0" fmla="*/ 540364 h 1456029"/>
              <a:gd name="connsiteX1" fmla="*/ 1557267 w 4053849"/>
              <a:gd name="connsiteY1" fmla="*/ 730884 h 1456029"/>
              <a:gd name="connsiteX2" fmla="*/ 1753598 w 4053849"/>
              <a:gd name="connsiteY2" fmla="*/ 921187 h 1456029"/>
              <a:gd name="connsiteX3" fmla="*/ 1938269 w 4053849"/>
              <a:gd name="connsiteY3" fmla="*/ 730667 h 1456029"/>
              <a:gd name="connsiteX4" fmla="*/ 1741938 w 4053849"/>
              <a:gd name="connsiteY4" fmla="*/ 540364 h 1456029"/>
              <a:gd name="connsiteX5" fmla="*/ 3570575 w 4053849"/>
              <a:gd name="connsiteY5" fmla="*/ 540315 h 1456029"/>
              <a:gd name="connsiteX6" fmla="*/ 3386067 w 4053849"/>
              <a:gd name="connsiteY6" fmla="*/ 730667 h 1456029"/>
              <a:gd name="connsiteX7" fmla="*/ 3582559 w 4053849"/>
              <a:gd name="connsiteY7" fmla="*/ 921127 h 1456029"/>
              <a:gd name="connsiteX8" fmla="*/ 3767067 w 4053849"/>
              <a:gd name="connsiteY8" fmla="*/ 730774 h 1456029"/>
              <a:gd name="connsiteX9" fmla="*/ 3570575 w 4053849"/>
              <a:gd name="connsiteY9" fmla="*/ 540315 h 1456029"/>
              <a:gd name="connsiteX10" fmla="*/ 2637953 w 4053849"/>
              <a:gd name="connsiteY10" fmla="*/ 9037 h 1456029"/>
              <a:gd name="connsiteX11" fmla="*/ 1938270 w 4053849"/>
              <a:gd name="connsiteY11" fmla="*/ 730882 h 1456029"/>
              <a:gd name="connsiteX12" fmla="*/ 2686384 w 4053849"/>
              <a:gd name="connsiteY12" fmla="*/ 1456028 h 1456029"/>
              <a:gd name="connsiteX13" fmla="*/ 3386067 w 4053849"/>
              <a:gd name="connsiteY13" fmla="*/ 734184 h 1456029"/>
              <a:gd name="connsiteX14" fmla="*/ 2637953 w 4053849"/>
              <a:gd name="connsiteY14" fmla="*/ 9037 h 1456029"/>
              <a:gd name="connsiteX15" fmla="*/ 734863 w 4053849"/>
              <a:gd name="connsiteY15" fmla="*/ 0 h 1456029"/>
              <a:gd name="connsiteX16" fmla="*/ 4053849 w 4053849"/>
              <a:gd name="connsiteY16" fmla="*/ 3017 h 1456029"/>
              <a:gd name="connsiteX17" fmla="*/ 4053849 w 4053849"/>
              <a:gd name="connsiteY17" fmla="*/ 1456029 h 1456029"/>
              <a:gd name="connsiteX18" fmla="*/ 756759 w 4053849"/>
              <a:gd name="connsiteY18" fmla="*/ 1456029 h 1456029"/>
              <a:gd name="connsiteX19" fmla="*/ 1557268 w 4053849"/>
              <a:gd name="connsiteY19" fmla="*/ 734111 h 1456029"/>
              <a:gd name="connsiteX20" fmla="*/ 734863 w 4053849"/>
              <a:gd name="connsiteY20" fmla="*/ 0 h 1456029"/>
              <a:gd name="connsiteX21" fmla="*/ 0 w 4053849"/>
              <a:gd name="connsiteY21" fmla="*/ 3017 h 1456029"/>
              <a:gd name="connsiteX22" fmla="*/ 705228 w 4053849"/>
              <a:gd name="connsiteY22" fmla="*/ 3017 h 1456029"/>
              <a:gd name="connsiteX23" fmla="*/ 46812 w 4053849"/>
              <a:gd name="connsiteY23" fmla="*/ 734258 h 1456029"/>
              <a:gd name="connsiteX24" fmla="*/ 744031 w 4053849"/>
              <a:gd name="connsiteY24" fmla="*/ 1456029 h 1456029"/>
              <a:gd name="connsiteX25" fmla="*/ 0 w 4053849"/>
              <a:gd name="connsiteY25" fmla="*/ 1456029 h 1456029"/>
              <a:gd name="connsiteX26" fmla="*/ 0 w 4053849"/>
              <a:gd name="connsiteY26" fmla="*/ 3017 h 1456029"/>
              <a:gd name="connsiteX0" fmla="*/ 1741938 w 4053849"/>
              <a:gd name="connsiteY0" fmla="*/ 540364 h 1456029"/>
              <a:gd name="connsiteX1" fmla="*/ 1557267 w 4053849"/>
              <a:gd name="connsiteY1" fmla="*/ 730884 h 1456029"/>
              <a:gd name="connsiteX2" fmla="*/ 1753598 w 4053849"/>
              <a:gd name="connsiteY2" fmla="*/ 921187 h 1456029"/>
              <a:gd name="connsiteX3" fmla="*/ 1938269 w 4053849"/>
              <a:gd name="connsiteY3" fmla="*/ 730667 h 1456029"/>
              <a:gd name="connsiteX4" fmla="*/ 1741938 w 4053849"/>
              <a:gd name="connsiteY4" fmla="*/ 540364 h 1456029"/>
              <a:gd name="connsiteX5" fmla="*/ 3570575 w 4053849"/>
              <a:gd name="connsiteY5" fmla="*/ 540315 h 1456029"/>
              <a:gd name="connsiteX6" fmla="*/ 3386067 w 4053849"/>
              <a:gd name="connsiteY6" fmla="*/ 730667 h 1456029"/>
              <a:gd name="connsiteX7" fmla="*/ 3582559 w 4053849"/>
              <a:gd name="connsiteY7" fmla="*/ 921127 h 1456029"/>
              <a:gd name="connsiteX8" fmla="*/ 3767067 w 4053849"/>
              <a:gd name="connsiteY8" fmla="*/ 730774 h 1456029"/>
              <a:gd name="connsiteX9" fmla="*/ 3570575 w 4053849"/>
              <a:gd name="connsiteY9" fmla="*/ 540315 h 1456029"/>
              <a:gd name="connsiteX10" fmla="*/ 2637953 w 4053849"/>
              <a:gd name="connsiteY10" fmla="*/ 9037 h 1456029"/>
              <a:gd name="connsiteX11" fmla="*/ 1938270 w 4053849"/>
              <a:gd name="connsiteY11" fmla="*/ 730882 h 1456029"/>
              <a:gd name="connsiteX12" fmla="*/ 2686384 w 4053849"/>
              <a:gd name="connsiteY12" fmla="*/ 1456028 h 1456029"/>
              <a:gd name="connsiteX13" fmla="*/ 3386067 w 4053849"/>
              <a:gd name="connsiteY13" fmla="*/ 734184 h 1456029"/>
              <a:gd name="connsiteX14" fmla="*/ 2637953 w 4053849"/>
              <a:gd name="connsiteY14" fmla="*/ 9037 h 1456029"/>
              <a:gd name="connsiteX15" fmla="*/ 734863 w 4053849"/>
              <a:gd name="connsiteY15" fmla="*/ 0 h 1456029"/>
              <a:gd name="connsiteX16" fmla="*/ 4053849 w 4053849"/>
              <a:gd name="connsiteY16" fmla="*/ 3017 h 1456029"/>
              <a:gd name="connsiteX17" fmla="*/ 4053849 w 4053849"/>
              <a:gd name="connsiteY17" fmla="*/ 1456029 h 1456029"/>
              <a:gd name="connsiteX18" fmla="*/ 756759 w 4053849"/>
              <a:gd name="connsiteY18" fmla="*/ 1456029 h 1456029"/>
              <a:gd name="connsiteX19" fmla="*/ 1397248 w 4053849"/>
              <a:gd name="connsiteY19" fmla="*/ 734111 h 1456029"/>
              <a:gd name="connsiteX20" fmla="*/ 734863 w 4053849"/>
              <a:gd name="connsiteY20" fmla="*/ 0 h 1456029"/>
              <a:gd name="connsiteX21" fmla="*/ 0 w 4053849"/>
              <a:gd name="connsiteY21" fmla="*/ 3017 h 1456029"/>
              <a:gd name="connsiteX22" fmla="*/ 705228 w 4053849"/>
              <a:gd name="connsiteY22" fmla="*/ 3017 h 1456029"/>
              <a:gd name="connsiteX23" fmla="*/ 46812 w 4053849"/>
              <a:gd name="connsiteY23" fmla="*/ 734258 h 1456029"/>
              <a:gd name="connsiteX24" fmla="*/ 744031 w 4053849"/>
              <a:gd name="connsiteY24" fmla="*/ 1456029 h 1456029"/>
              <a:gd name="connsiteX25" fmla="*/ 0 w 4053849"/>
              <a:gd name="connsiteY25" fmla="*/ 1456029 h 1456029"/>
              <a:gd name="connsiteX26" fmla="*/ 0 w 4053849"/>
              <a:gd name="connsiteY26" fmla="*/ 3017 h 1456029"/>
              <a:gd name="connsiteX0" fmla="*/ 1741938 w 4053849"/>
              <a:gd name="connsiteY0" fmla="*/ 540364 h 1456029"/>
              <a:gd name="connsiteX1" fmla="*/ 1557267 w 4053849"/>
              <a:gd name="connsiteY1" fmla="*/ 730884 h 1456029"/>
              <a:gd name="connsiteX2" fmla="*/ 1753598 w 4053849"/>
              <a:gd name="connsiteY2" fmla="*/ 921187 h 1456029"/>
              <a:gd name="connsiteX3" fmla="*/ 1938269 w 4053849"/>
              <a:gd name="connsiteY3" fmla="*/ 730667 h 1456029"/>
              <a:gd name="connsiteX4" fmla="*/ 1741938 w 4053849"/>
              <a:gd name="connsiteY4" fmla="*/ 540364 h 1456029"/>
              <a:gd name="connsiteX5" fmla="*/ 3570575 w 4053849"/>
              <a:gd name="connsiteY5" fmla="*/ 540315 h 1456029"/>
              <a:gd name="connsiteX6" fmla="*/ 3386067 w 4053849"/>
              <a:gd name="connsiteY6" fmla="*/ 730667 h 1456029"/>
              <a:gd name="connsiteX7" fmla="*/ 3582559 w 4053849"/>
              <a:gd name="connsiteY7" fmla="*/ 921127 h 1456029"/>
              <a:gd name="connsiteX8" fmla="*/ 3767067 w 4053849"/>
              <a:gd name="connsiteY8" fmla="*/ 730774 h 1456029"/>
              <a:gd name="connsiteX9" fmla="*/ 3570575 w 4053849"/>
              <a:gd name="connsiteY9" fmla="*/ 540315 h 1456029"/>
              <a:gd name="connsiteX10" fmla="*/ 2637953 w 4053849"/>
              <a:gd name="connsiteY10" fmla="*/ 9037 h 1456029"/>
              <a:gd name="connsiteX11" fmla="*/ 1938270 w 4053849"/>
              <a:gd name="connsiteY11" fmla="*/ 730882 h 1456029"/>
              <a:gd name="connsiteX12" fmla="*/ 2686384 w 4053849"/>
              <a:gd name="connsiteY12" fmla="*/ 1456028 h 1456029"/>
              <a:gd name="connsiteX13" fmla="*/ 3386067 w 4053849"/>
              <a:gd name="connsiteY13" fmla="*/ 734184 h 1456029"/>
              <a:gd name="connsiteX14" fmla="*/ 2637953 w 4053849"/>
              <a:gd name="connsiteY14" fmla="*/ 9037 h 1456029"/>
              <a:gd name="connsiteX15" fmla="*/ 723009 w 4053849"/>
              <a:gd name="connsiteY15" fmla="*/ 0 h 1456029"/>
              <a:gd name="connsiteX16" fmla="*/ 4053849 w 4053849"/>
              <a:gd name="connsiteY16" fmla="*/ 3017 h 1456029"/>
              <a:gd name="connsiteX17" fmla="*/ 4053849 w 4053849"/>
              <a:gd name="connsiteY17" fmla="*/ 1456029 h 1456029"/>
              <a:gd name="connsiteX18" fmla="*/ 756759 w 4053849"/>
              <a:gd name="connsiteY18" fmla="*/ 1456029 h 1456029"/>
              <a:gd name="connsiteX19" fmla="*/ 1397248 w 4053849"/>
              <a:gd name="connsiteY19" fmla="*/ 734111 h 1456029"/>
              <a:gd name="connsiteX20" fmla="*/ 723009 w 4053849"/>
              <a:gd name="connsiteY20" fmla="*/ 0 h 1456029"/>
              <a:gd name="connsiteX21" fmla="*/ 0 w 4053849"/>
              <a:gd name="connsiteY21" fmla="*/ 3017 h 1456029"/>
              <a:gd name="connsiteX22" fmla="*/ 705228 w 4053849"/>
              <a:gd name="connsiteY22" fmla="*/ 3017 h 1456029"/>
              <a:gd name="connsiteX23" fmla="*/ 46812 w 4053849"/>
              <a:gd name="connsiteY23" fmla="*/ 734258 h 1456029"/>
              <a:gd name="connsiteX24" fmla="*/ 744031 w 4053849"/>
              <a:gd name="connsiteY24" fmla="*/ 1456029 h 1456029"/>
              <a:gd name="connsiteX25" fmla="*/ 0 w 4053849"/>
              <a:gd name="connsiteY25" fmla="*/ 1456029 h 1456029"/>
              <a:gd name="connsiteX26" fmla="*/ 0 w 4053849"/>
              <a:gd name="connsiteY26" fmla="*/ 3017 h 1456029"/>
              <a:gd name="connsiteX0" fmla="*/ 1741938 w 4053849"/>
              <a:gd name="connsiteY0" fmla="*/ 540364 h 1456029"/>
              <a:gd name="connsiteX1" fmla="*/ 1557267 w 4053849"/>
              <a:gd name="connsiteY1" fmla="*/ 730884 h 1456029"/>
              <a:gd name="connsiteX2" fmla="*/ 1753598 w 4053849"/>
              <a:gd name="connsiteY2" fmla="*/ 921187 h 1456029"/>
              <a:gd name="connsiteX3" fmla="*/ 1938269 w 4053849"/>
              <a:gd name="connsiteY3" fmla="*/ 730667 h 1456029"/>
              <a:gd name="connsiteX4" fmla="*/ 1741938 w 4053849"/>
              <a:gd name="connsiteY4" fmla="*/ 540364 h 1456029"/>
              <a:gd name="connsiteX5" fmla="*/ 3570575 w 4053849"/>
              <a:gd name="connsiteY5" fmla="*/ 540315 h 1456029"/>
              <a:gd name="connsiteX6" fmla="*/ 3386067 w 4053849"/>
              <a:gd name="connsiteY6" fmla="*/ 730667 h 1456029"/>
              <a:gd name="connsiteX7" fmla="*/ 3582559 w 4053849"/>
              <a:gd name="connsiteY7" fmla="*/ 921127 h 1456029"/>
              <a:gd name="connsiteX8" fmla="*/ 3767067 w 4053849"/>
              <a:gd name="connsiteY8" fmla="*/ 730774 h 1456029"/>
              <a:gd name="connsiteX9" fmla="*/ 3570575 w 4053849"/>
              <a:gd name="connsiteY9" fmla="*/ 540315 h 1456029"/>
              <a:gd name="connsiteX10" fmla="*/ 2637953 w 4053849"/>
              <a:gd name="connsiteY10" fmla="*/ 9037 h 1456029"/>
              <a:gd name="connsiteX11" fmla="*/ 1938270 w 4053849"/>
              <a:gd name="connsiteY11" fmla="*/ 730882 h 1456029"/>
              <a:gd name="connsiteX12" fmla="*/ 2686384 w 4053849"/>
              <a:gd name="connsiteY12" fmla="*/ 1456028 h 1456029"/>
              <a:gd name="connsiteX13" fmla="*/ 3386067 w 4053849"/>
              <a:gd name="connsiteY13" fmla="*/ 734184 h 1456029"/>
              <a:gd name="connsiteX14" fmla="*/ 2637953 w 4053849"/>
              <a:gd name="connsiteY14" fmla="*/ 9037 h 1456029"/>
              <a:gd name="connsiteX15" fmla="*/ 714119 w 4053849"/>
              <a:gd name="connsiteY15" fmla="*/ 0 h 1456029"/>
              <a:gd name="connsiteX16" fmla="*/ 4053849 w 4053849"/>
              <a:gd name="connsiteY16" fmla="*/ 3017 h 1456029"/>
              <a:gd name="connsiteX17" fmla="*/ 4053849 w 4053849"/>
              <a:gd name="connsiteY17" fmla="*/ 1456029 h 1456029"/>
              <a:gd name="connsiteX18" fmla="*/ 756759 w 4053849"/>
              <a:gd name="connsiteY18" fmla="*/ 1456029 h 1456029"/>
              <a:gd name="connsiteX19" fmla="*/ 1397248 w 4053849"/>
              <a:gd name="connsiteY19" fmla="*/ 734111 h 1456029"/>
              <a:gd name="connsiteX20" fmla="*/ 714119 w 4053849"/>
              <a:gd name="connsiteY20" fmla="*/ 0 h 1456029"/>
              <a:gd name="connsiteX21" fmla="*/ 0 w 4053849"/>
              <a:gd name="connsiteY21" fmla="*/ 3017 h 1456029"/>
              <a:gd name="connsiteX22" fmla="*/ 705228 w 4053849"/>
              <a:gd name="connsiteY22" fmla="*/ 3017 h 1456029"/>
              <a:gd name="connsiteX23" fmla="*/ 46812 w 4053849"/>
              <a:gd name="connsiteY23" fmla="*/ 734258 h 1456029"/>
              <a:gd name="connsiteX24" fmla="*/ 744031 w 4053849"/>
              <a:gd name="connsiteY24" fmla="*/ 1456029 h 1456029"/>
              <a:gd name="connsiteX25" fmla="*/ 0 w 4053849"/>
              <a:gd name="connsiteY25" fmla="*/ 1456029 h 1456029"/>
              <a:gd name="connsiteX26" fmla="*/ 0 w 4053849"/>
              <a:gd name="connsiteY26" fmla="*/ 3017 h 1456029"/>
              <a:gd name="connsiteX0" fmla="*/ 1741938 w 4053849"/>
              <a:gd name="connsiteY0" fmla="*/ 540364 h 1456029"/>
              <a:gd name="connsiteX1" fmla="*/ 1400210 w 4053849"/>
              <a:gd name="connsiteY1" fmla="*/ 733901 h 1456029"/>
              <a:gd name="connsiteX2" fmla="*/ 1753598 w 4053849"/>
              <a:gd name="connsiteY2" fmla="*/ 921187 h 1456029"/>
              <a:gd name="connsiteX3" fmla="*/ 1938269 w 4053849"/>
              <a:gd name="connsiteY3" fmla="*/ 730667 h 1456029"/>
              <a:gd name="connsiteX4" fmla="*/ 1741938 w 4053849"/>
              <a:gd name="connsiteY4" fmla="*/ 540364 h 1456029"/>
              <a:gd name="connsiteX5" fmla="*/ 3570575 w 4053849"/>
              <a:gd name="connsiteY5" fmla="*/ 540315 h 1456029"/>
              <a:gd name="connsiteX6" fmla="*/ 3386067 w 4053849"/>
              <a:gd name="connsiteY6" fmla="*/ 730667 h 1456029"/>
              <a:gd name="connsiteX7" fmla="*/ 3582559 w 4053849"/>
              <a:gd name="connsiteY7" fmla="*/ 921127 h 1456029"/>
              <a:gd name="connsiteX8" fmla="*/ 3767067 w 4053849"/>
              <a:gd name="connsiteY8" fmla="*/ 730774 h 1456029"/>
              <a:gd name="connsiteX9" fmla="*/ 3570575 w 4053849"/>
              <a:gd name="connsiteY9" fmla="*/ 540315 h 1456029"/>
              <a:gd name="connsiteX10" fmla="*/ 2637953 w 4053849"/>
              <a:gd name="connsiteY10" fmla="*/ 9037 h 1456029"/>
              <a:gd name="connsiteX11" fmla="*/ 1938270 w 4053849"/>
              <a:gd name="connsiteY11" fmla="*/ 730882 h 1456029"/>
              <a:gd name="connsiteX12" fmla="*/ 2686384 w 4053849"/>
              <a:gd name="connsiteY12" fmla="*/ 1456028 h 1456029"/>
              <a:gd name="connsiteX13" fmla="*/ 3386067 w 4053849"/>
              <a:gd name="connsiteY13" fmla="*/ 734184 h 1456029"/>
              <a:gd name="connsiteX14" fmla="*/ 2637953 w 4053849"/>
              <a:gd name="connsiteY14" fmla="*/ 9037 h 1456029"/>
              <a:gd name="connsiteX15" fmla="*/ 714119 w 4053849"/>
              <a:gd name="connsiteY15" fmla="*/ 0 h 1456029"/>
              <a:gd name="connsiteX16" fmla="*/ 4053849 w 4053849"/>
              <a:gd name="connsiteY16" fmla="*/ 3017 h 1456029"/>
              <a:gd name="connsiteX17" fmla="*/ 4053849 w 4053849"/>
              <a:gd name="connsiteY17" fmla="*/ 1456029 h 1456029"/>
              <a:gd name="connsiteX18" fmla="*/ 756759 w 4053849"/>
              <a:gd name="connsiteY18" fmla="*/ 1456029 h 1456029"/>
              <a:gd name="connsiteX19" fmla="*/ 1397248 w 4053849"/>
              <a:gd name="connsiteY19" fmla="*/ 734111 h 1456029"/>
              <a:gd name="connsiteX20" fmla="*/ 714119 w 4053849"/>
              <a:gd name="connsiteY20" fmla="*/ 0 h 1456029"/>
              <a:gd name="connsiteX21" fmla="*/ 0 w 4053849"/>
              <a:gd name="connsiteY21" fmla="*/ 3017 h 1456029"/>
              <a:gd name="connsiteX22" fmla="*/ 705228 w 4053849"/>
              <a:gd name="connsiteY22" fmla="*/ 3017 h 1456029"/>
              <a:gd name="connsiteX23" fmla="*/ 46812 w 4053849"/>
              <a:gd name="connsiteY23" fmla="*/ 734258 h 1456029"/>
              <a:gd name="connsiteX24" fmla="*/ 744031 w 4053849"/>
              <a:gd name="connsiteY24" fmla="*/ 1456029 h 1456029"/>
              <a:gd name="connsiteX25" fmla="*/ 0 w 4053849"/>
              <a:gd name="connsiteY25" fmla="*/ 1456029 h 1456029"/>
              <a:gd name="connsiteX26" fmla="*/ 0 w 4053849"/>
              <a:gd name="connsiteY26" fmla="*/ 3017 h 1456029"/>
              <a:gd name="connsiteX0" fmla="*/ 1679708 w 4053849"/>
              <a:gd name="connsiteY0" fmla="*/ 458911 h 1456029"/>
              <a:gd name="connsiteX1" fmla="*/ 1400210 w 4053849"/>
              <a:gd name="connsiteY1" fmla="*/ 733901 h 1456029"/>
              <a:gd name="connsiteX2" fmla="*/ 1753598 w 4053849"/>
              <a:gd name="connsiteY2" fmla="*/ 921187 h 1456029"/>
              <a:gd name="connsiteX3" fmla="*/ 1938269 w 4053849"/>
              <a:gd name="connsiteY3" fmla="*/ 730667 h 1456029"/>
              <a:gd name="connsiteX4" fmla="*/ 1679708 w 4053849"/>
              <a:gd name="connsiteY4" fmla="*/ 458911 h 1456029"/>
              <a:gd name="connsiteX5" fmla="*/ 3570575 w 4053849"/>
              <a:gd name="connsiteY5" fmla="*/ 540315 h 1456029"/>
              <a:gd name="connsiteX6" fmla="*/ 3386067 w 4053849"/>
              <a:gd name="connsiteY6" fmla="*/ 730667 h 1456029"/>
              <a:gd name="connsiteX7" fmla="*/ 3582559 w 4053849"/>
              <a:gd name="connsiteY7" fmla="*/ 921127 h 1456029"/>
              <a:gd name="connsiteX8" fmla="*/ 3767067 w 4053849"/>
              <a:gd name="connsiteY8" fmla="*/ 730774 h 1456029"/>
              <a:gd name="connsiteX9" fmla="*/ 3570575 w 4053849"/>
              <a:gd name="connsiteY9" fmla="*/ 540315 h 1456029"/>
              <a:gd name="connsiteX10" fmla="*/ 2637953 w 4053849"/>
              <a:gd name="connsiteY10" fmla="*/ 9037 h 1456029"/>
              <a:gd name="connsiteX11" fmla="*/ 1938270 w 4053849"/>
              <a:gd name="connsiteY11" fmla="*/ 730882 h 1456029"/>
              <a:gd name="connsiteX12" fmla="*/ 2686384 w 4053849"/>
              <a:gd name="connsiteY12" fmla="*/ 1456028 h 1456029"/>
              <a:gd name="connsiteX13" fmla="*/ 3386067 w 4053849"/>
              <a:gd name="connsiteY13" fmla="*/ 734184 h 1456029"/>
              <a:gd name="connsiteX14" fmla="*/ 2637953 w 4053849"/>
              <a:gd name="connsiteY14" fmla="*/ 9037 h 1456029"/>
              <a:gd name="connsiteX15" fmla="*/ 714119 w 4053849"/>
              <a:gd name="connsiteY15" fmla="*/ 0 h 1456029"/>
              <a:gd name="connsiteX16" fmla="*/ 4053849 w 4053849"/>
              <a:gd name="connsiteY16" fmla="*/ 3017 h 1456029"/>
              <a:gd name="connsiteX17" fmla="*/ 4053849 w 4053849"/>
              <a:gd name="connsiteY17" fmla="*/ 1456029 h 1456029"/>
              <a:gd name="connsiteX18" fmla="*/ 756759 w 4053849"/>
              <a:gd name="connsiteY18" fmla="*/ 1456029 h 1456029"/>
              <a:gd name="connsiteX19" fmla="*/ 1397248 w 4053849"/>
              <a:gd name="connsiteY19" fmla="*/ 734111 h 1456029"/>
              <a:gd name="connsiteX20" fmla="*/ 714119 w 4053849"/>
              <a:gd name="connsiteY20" fmla="*/ 0 h 1456029"/>
              <a:gd name="connsiteX21" fmla="*/ 0 w 4053849"/>
              <a:gd name="connsiteY21" fmla="*/ 3017 h 1456029"/>
              <a:gd name="connsiteX22" fmla="*/ 705228 w 4053849"/>
              <a:gd name="connsiteY22" fmla="*/ 3017 h 1456029"/>
              <a:gd name="connsiteX23" fmla="*/ 46812 w 4053849"/>
              <a:gd name="connsiteY23" fmla="*/ 734258 h 1456029"/>
              <a:gd name="connsiteX24" fmla="*/ 744031 w 4053849"/>
              <a:gd name="connsiteY24" fmla="*/ 1456029 h 1456029"/>
              <a:gd name="connsiteX25" fmla="*/ 0 w 4053849"/>
              <a:gd name="connsiteY25" fmla="*/ 1456029 h 1456029"/>
              <a:gd name="connsiteX26" fmla="*/ 0 w 4053849"/>
              <a:gd name="connsiteY26" fmla="*/ 3017 h 1456029"/>
              <a:gd name="connsiteX0" fmla="*/ 1679708 w 4053849"/>
              <a:gd name="connsiteY0" fmla="*/ 458911 h 1456029"/>
              <a:gd name="connsiteX1" fmla="*/ 1400210 w 4053849"/>
              <a:gd name="connsiteY1" fmla="*/ 733901 h 1456029"/>
              <a:gd name="connsiteX2" fmla="*/ 1679515 w 4053849"/>
              <a:gd name="connsiteY2" fmla="*/ 1035826 h 1456029"/>
              <a:gd name="connsiteX3" fmla="*/ 1938269 w 4053849"/>
              <a:gd name="connsiteY3" fmla="*/ 730667 h 1456029"/>
              <a:gd name="connsiteX4" fmla="*/ 1679708 w 4053849"/>
              <a:gd name="connsiteY4" fmla="*/ 458911 h 1456029"/>
              <a:gd name="connsiteX5" fmla="*/ 3570575 w 4053849"/>
              <a:gd name="connsiteY5" fmla="*/ 540315 h 1456029"/>
              <a:gd name="connsiteX6" fmla="*/ 3386067 w 4053849"/>
              <a:gd name="connsiteY6" fmla="*/ 730667 h 1456029"/>
              <a:gd name="connsiteX7" fmla="*/ 3582559 w 4053849"/>
              <a:gd name="connsiteY7" fmla="*/ 921127 h 1456029"/>
              <a:gd name="connsiteX8" fmla="*/ 3767067 w 4053849"/>
              <a:gd name="connsiteY8" fmla="*/ 730774 h 1456029"/>
              <a:gd name="connsiteX9" fmla="*/ 3570575 w 4053849"/>
              <a:gd name="connsiteY9" fmla="*/ 540315 h 1456029"/>
              <a:gd name="connsiteX10" fmla="*/ 2637953 w 4053849"/>
              <a:gd name="connsiteY10" fmla="*/ 9037 h 1456029"/>
              <a:gd name="connsiteX11" fmla="*/ 1938270 w 4053849"/>
              <a:gd name="connsiteY11" fmla="*/ 730882 h 1456029"/>
              <a:gd name="connsiteX12" fmla="*/ 2686384 w 4053849"/>
              <a:gd name="connsiteY12" fmla="*/ 1456028 h 1456029"/>
              <a:gd name="connsiteX13" fmla="*/ 3386067 w 4053849"/>
              <a:gd name="connsiteY13" fmla="*/ 734184 h 1456029"/>
              <a:gd name="connsiteX14" fmla="*/ 2637953 w 4053849"/>
              <a:gd name="connsiteY14" fmla="*/ 9037 h 1456029"/>
              <a:gd name="connsiteX15" fmla="*/ 714119 w 4053849"/>
              <a:gd name="connsiteY15" fmla="*/ 0 h 1456029"/>
              <a:gd name="connsiteX16" fmla="*/ 4053849 w 4053849"/>
              <a:gd name="connsiteY16" fmla="*/ 3017 h 1456029"/>
              <a:gd name="connsiteX17" fmla="*/ 4053849 w 4053849"/>
              <a:gd name="connsiteY17" fmla="*/ 1456029 h 1456029"/>
              <a:gd name="connsiteX18" fmla="*/ 756759 w 4053849"/>
              <a:gd name="connsiteY18" fmla="*/ 1456029 h 1456029"/>
              <a:gd name="connsiteX19" fmla="*/ 1397248 w 4053849"/>
              <a:gd name="connsiteY19" fmla="*/ 734111 h 1456029"/>
              <a:gd name="connsiteX20" fmla="*/ 714119 w 4053849"/>
              <a:gd name="connsiteY20" fmla="*/ 0 h 1456029"/>
              <a:gd name="connsiteX21" fmla="*/ 0 w 4053849"/>
              <a:gd name="connsiteY21" fmla="*/ 3017 h 1456029"/>
              <a:gd name="connsiteX22" fmla="*/ 705228 w 4053849"/>
              <a:gd name="connsiteY22" fmla="*/ 3017 h 1456029"/>
              <a:gd name="connsiteX23" fmla="*/ 46812 w 4053849"/>
              <a:gd name="connsiteY23" fmla="*/ 734258 h 1456029"/>
              <a:gd name="connsiteX24" fmla="*/ 744031 w 4053849"/>
              <a:gd name="connsiteY24" fmla="*/ 1456029 h 1456029"/>
              <a:gd name="connsiteX25" fmla="*/ 0 w 4053849"/>
              <a:gd name="connsiteY25" fmla="*/ 1456029 h 1456029"/>
              <a:gd name="connsiteX26" fmla="*/ 0 w 4053849"/>
              <a:gd name="connsiteY26" fmla="*/ 3017 h 1456029"/>
              <a:gd name="connsiteX0" fmla="*/ 1664891 w 4053849"/>
              <a:gd name="connsiteY0" fmla="*/ 449861 h 1456029"/>
              <a:gd name="connsiteX1" fmla="*/ 1400210 w 4053849"/>
              <a:gd name="connsiteY1" fmla="*/ 733901 h 1456029"/>
              <a:gd name="connsiteX2" fmla="*/ 1679515 w 4053849"/>
              <a:gd name="connsiteY2" fmla="*/ 1035826 h 1456029"/>
              <a:gd name="connsiteX3" fmla="*/ 1938269 w 4053849"/>
              <a:gd name="connsiteY3" fmla="*/ 730667 h 1456029"/>
              <a:gd name="connsiteX4" fmla="*/ 1664891 w 4053849"/>
              <a:gd name="connsiteY4" fmla="*/ 449861 h 1456029"/>
              <a:gd name="connsiteX5" fmla="*/ 3570575 w 4053849"/>
              <a:gd name="connsiteY5" fmla="*/ 540315 h 1456029"/>
              <a:gd name="connsiteX6" fmla="*/ 3386067 w 4053849"/>
              <a:gd name="connsiteY6" fmla="*/ 730667 h 1456029"/>
              <a:gd name="connsiteX7" fmla="*/ 3582559 w 4053849"/>
              <a:gd name="connsiteY7" fmla="*/ 921127 h 1456029"/>
              <a:gd name="connsiteX8" fmla="*/ 3767067 w 4053849"/>
              <a:gd name="connsiteY8" fmla="*/ 730774 h 1456029"/>
              <a:gd name="connsiteX9" fmla="*/ 3570575 w 4053849"/>
              <a:gd name="connsiteY9" fmla="*/ 540315 h 1456029"/>
              <a:gd name="connsiteX10" fmla="*/ 2637953 w 4053849"/>
              <a:gd name="connsiteY10" fmla="*/ 9037 h 1456029"/>
              <a:gd name="connsiteX11" fmla="*/ 1938270 w 4053849"/>
              <a:gd name="connsiteY11" fmla="*/ 730882 h 1456029"/>
              <a:gd name="connsiteX12" fmla="*/ 2686384 w 4053849"/>
              <a:gd name="connsiteY12" fmla="*/ 1456028 h 1456029"/>
              <a:gd name="connsiteX13" fmla="*/ 3386067 w 4053849"/>
              <a:gd name="connsiteY13" fmla="*/ 734184 h 1456029"/>
              <a:gd name="connsiteX14" fmla="*/ 2637953 w 4053849"/>
              <a:gd name="connsiteY14" fmla="*/ 9037 h 1456029"/>
              <a:gd name="connsiteX15" fmla="*/ 714119 w 4053849"/>
              <a:gd name="connsiteY15" fmla="*/ 0 h 1456029"/>
              <a:gd name="connsiteX16" fmla="*/ 4053849 w 4053849"/>
              <a:gd name="connsiteY16" fmla="*/ 3017 h 1456029"/>
              <a:gd name="connsiteX17" fmla="*/ 4053849 w 4053849"/>
              <a:gd name="connsiteY17" fmla="*/ 1456029 h 1456029"/>
              <a:gd name="connsiteX18" fmla="*/ 756759 w 4053849"/>
              <a:gd name="connsiteY18" fmla="*/ 1456029 h 1456029"/>
              <a:gd name="connsiteX19" fmla="*/ 1397248 w 4053849"/>
              <a:gd name="connsiteY19" fmla="*/ 734111 h 1456029"/>
              <a:gd name="connsiteX20" fmla="*/ 714119 w 4053849"/>
              <a:gd name="connsiteY20" fmla="*/ 0 h 1456029"/>
              <a:gd name="connsiteX21" fmla="*/ 0 w 4053849"/>
              <a:gd name="connsiteY21" fmla="*/ 3017 h 1456029"/>
              <a:gd name="connsiteX22" fmla="*/ 705228 w 4053849"/>
              <a:gd name="connsiteY22" fmla="*/ 3017 h 1456029"/>
              <a:gd name="connsiteX23" fmla="*/ 46812 w 4053849"/>
              <a:gd name="connsiteY23" fmla="*/ 734258 h 1456029"/>
              <a:gd name="connsiteX24" fmla="*/ 744031 w 4053849"/>
              <a:gd name="connsiteY24" fmla="*/ 1456029 h 1456029"/>
              <a:gd name="connsiteX25" fmla="*/ 0 w 4053849"/>
              <a:gd name="connsiteY25" fmla="*/ 1456029 h 1456029"/>
              <a:gd name="connsiteX26" fmla="*/ 0 w 4053849"/>
              <a:gd name="connsiteY26" fmla="*/ 3017 h 1456029"/>
              <a:gd name="connsiteX0" fmla="*/ 1664891 w 4053849"/>
              <a:gd name="connsiteY0" fmla="*/ 449861 h 1456029"/>
              <a:gd name="connsiteX1" fmla="*/ 1400210 w 4053849"/>
              <a:gd name="connsiteY1" fmla="*/ 733901 h 1456029"/>
              <a:gd name="connsiteX2" fmla="*/ 1679515 w 4053849"/>
              <a:gd name="connsiteY2" fmla="*/ 1035826 h 1456029"/>
              <a:gd name="connsiteX3" fmla="*/ 1938269 w 4053849"/>
              <a:gd name="connsiteY3" fmla="*/ 730667 h 1456029"/>
              <a:gd name="connsiteX4" fmla="*/ 1664891 w 4053849"/>
              <a:gd name="connsiteY4" fmla="*/ 449861 h 1456029"/>
              <a:gd name="connsiteX5" fmla="*/ 3570575 w 4053849"/>
              <a:gd name="connsiteY5" fmla="*/ 540315 h 1456029"/>
              <a:gd name="connsiteX6" fmla="*/ 3386067 w 4053849"/>
              <a:gd name="connsiteY6" fmla="*/ 730667 h 1456029"/>
              <a:gd name="connsiteX7" fmla="*/ 3582559 w 4053849"/>
              <a:gd name="connsiteY7" fmla="*/ 921127 h 1456029"/>
              <a:gd name="connsiteX8" fmla="*/ 3767067 w 4053849"/>
              <a:gd name="connsiteY8" fmla="*/ 730774 h 1456029"/>
              <a:gd name="connsiteX9" fmla="*/ 3570575 w 4053849"/>
              <a:gd name="connsiteY9" fmla="*/ 540315 h 1456029"/>
              <a:gd name="connsiteX10" fmla="*/ 2637953 w 4053849"/>
              <a:gd name="connsiteY10" fmla="*/ 9037 h 1456029"/>
              <a:gd name="connsiteX11" fmla="*/ 1938270 w 4053849"/>
              <a:gd name="connsiteY11" fmla="*/ 730882 h 1456029"/>
              <a:gd name="connsiteX12" fmla="*/ 2686384 w 4053849"/>
              <a:gd name="connsiteY12" fmla="*/ 1456028 h 1456029"/>
              <a:gd name="connsiteX13" fmla="*/ 3386067 w 4053849"/>
              <a:gd name="connsiteY13" fmla="*/ 734184 h 1456029"/>
              <a:gd name="connsiteX14" fmla="*/ 2637953 w 4053849"/>
              <a:gd name="connsiteY14" fmla="*/ 9037 h 1456029"/>
              <a:gd name="connsiteX15" fmla="*/ 714119 w 4053849"/>
              <a:gd name="connsiteY15" fmla="*/ 0 h 1456029"/>
              <a:gd name="connsiteX16" fmla="*/ 4053849 w 4053849"/>
              <a:gd name="connsiteY16" fmla="*/ 3017 h 1456029"/>
              <a:gd name="connsiteX17" fmla="*/ 4053849 w 4053849"/>
              <a:gd name="connsiteY17" fmla="*/ 1456029 h 1456029"/>
              <a:gd name="connsiteX18" fmla="*/ 756759 w 4053849"/>
              <a:gd name="connsiteY18" fmla="*/ 1456029 h 1456029"/>
              <a:gd name="connsiteX19" fmla="*/ 1397248 w 4053849"/>
              <a:gd name="connsiteY19" fmla="*/ 734111 h 1456029"/>
              <a:gd name="connsiteX20" fmla="*/ 714119 w 4053849"/>
              <a:gd name="connsiteY20" fmla="*/ 0 h 1456029"/>
              <a:gd name="connsiteX21" fmla="*/ 0 w 4053849"/>
              <a:gd name="connsiteY21" fmla="*/ 3017 h 1456029"/>
              <a:gd name="connsiteX22" fmla="*/ 705228 w 4053849"/>
              <a:gd name="connsiteY22" fmla="*/ 3017 h 1456029"/>
              <a:gd name="connsiteX23" fmla="*/ 46812 w 4053849"/>
              <a:gd name="connsiteY23" fmla="*/ 734258 h 1456029"/>
              <a:gd name="connsiteX24" fmla="*/ 672911 w 4053849"/>
              <a:gd name="connsiteY24" fmla="*/ 1456029 h 1456029"/>
              <a:gd name="connsiteX25" fmla="*/ 0 w 4053849"/>
              <a:gd name="connsiteY25" fmla="*/ 1456029 h 1456029"/>
              <a:gd name="connsiteX26" fmla="*/ 0 w 4053849"/>
              <a:gd name="connsiteY26" fmla="*/ 3017 h 1456029"/>
              <a:gd name="connsiteX0" fmla="*/ 1664891 w 4053849"/>
              <a:gd name="connsiteY0" fmla="*/ 449861 h 1459046"/>
              <a:gd name="connsiteX1" fmla="*/ 1400210 w 4053849"/>
              <a:gd name="connsiteY1" fmla="*/ 733901 h 1459046"/>
              <a:gd name="connsiteX2" fmla="*/ 1679515 w 4053849"/>
              <a:gd name="connsiteY2" fmla="*/ 1035826 h 1459046"/>
              <a:gd name="connsiteX3" fmla="*/ 1938269 w 4053849"/>
              <a:gd name="connsiteY3" fmla="*/ 730667 h 1459046"/>
              <a:gd name="connsiteX4" fmla="*/ 1664891 w 4053849"/>
              <a:gd name="connsiteY4" fmla="*/ 449861 h 1459046"/>
              <a:gd name="connsiteX5" fmla="*/ 3570575 w 4053849"/>
              <a:gd name="connsiteY5" fmla="*/ 540315 h 1459046"/>
              <a:gd name="connsiteX6" fmla="*/ 3386067 w 4053849"/>
              <a:gd name="connsiteY6" fmla="*/ 730667 h 1459046"/>
              <a:gd name="connsiteX7" fmla="*/ 3582559 w 4053849"/>
              <a:gd name="connsiteY7" fmla="*/ 921127 h 1459046"/>
              <a:gd name="connsiteX8" fmla="*/ 3767067 w 4053849"/>
              <a:gd name="connsiteY8" fmla="*/ 730774 h 1459046"/>
              <a:gd name="connsiteX9" fmla="*/ 3570575 w 4053849"/>
              <a:gd name="connsiteY9" fmla="*/ 540315 h 1459046"/>
              <a:gd name="connsiteX10" fmla="*/ 2637953 w 4053849"/>
              <a:gd name="connsiteY10" fmla="*/ 9037 h 1459046"/>
              <a:gd name="connsiteX11" fmla="*/ 1938270 w 4053849"/>
              <a:gd name="connsiteY11" fmla="*/ 730882 h 1459046"/>
              <a:gd name="connsiteX12" fmla="*/ 2686384 w 4053849"/>
              <a:gd name="connsiteY12" fmla="*/ 1456028 h 1459046"/>
              <a:gd name="connsiteX13" fmla="*/ 3386067 w 4053849"/>
              <a:gd name="connsiteY13" fmla="*/ 734184 h 1459046"/>
              <a:gd name="connsiteX14" fmla="*/ 2637953 w 4053849"/>
              <a:gd name="connsiteY14" fmla="*/ 9037 h 1459046"/>
              <a:gd name="connsiteX15" fmla="*/ 714119 w 4053849"/>
              <a:gd name="connsiteY15" fmla="*/ 0 h 1459046"/>
              <a:gd name="connsiteX16" fmla="*/ 4053849 w 4053849"/>
              <a:gd name="connsiteY16" fmla="*/ 3017 h 1459046"/>
              <a:gd name="connsiteX17" fmla="*/ 4053849 w 4053849"/>
              <a:gd name="connsiteY17" fmla="*/ 1456029 h 1459046"/>
              <a:gd name="connsiteX18" fmla="*/ 688602 w 4053849"/>
              <a:gd name="connsiteY18" fmla="*/ 1459046 h 1459046"/>
              <a:gd name="connsiteX19" fmla="*/ 1397248 w 4053849"/>
              <a:gd name="connsiteY19" fmla="*/ 734111 h 1459046"/>
              <a:gd name="connsiteX20" fmla="*/ 714119 w 4053849"/>
              <a:gd name="connsiteY20" fmla="*/ 0 h 1459046"/>
              <a:gd name="connsiteX21" fmla="*/ 0 w 4053849"/>
              <a:gd name="connsiteY21" fmla="*/ 3017 h 1459046"/>
              <a:gd name="connsiteX22" fmla="*/ 705228 w 4053849"/>
              <a:gd name="connsiteY22" fmla="*/ 3017 h 1459046"/>
              <a:gd name="connsiteX23" fmla="*/ 46812 w 4053849"/>
              <a:gd name="connsiteY23" fmla="*/ 734258 h 1459046"/>
              <a:gd name="connsiteX24" fmla="*/ 672911 w 4053849"/>
              <a:gd name="connsiteY24" fmla="*/ 1456029 h 1459046"/>
              <a:gd name="connsiteX25" fmla="*/ 0 w 4053849"/>
              <a:gd name="connsiteY25" fmla="*/ 1456029 h 1459046"/>
              <a:gd name="connsiteX26" fmla="*/ 0 w 4053849"/>
              <a:gd name="connsiteY26" fmla="*/ 3017 h 1459046"/>
              <a:gd name="connsiteX0" fmla="*/ 1664891 w 4053849"/>
              <a:gd name="connsiteY0" fmla="*/ 449861 h 1459046"/>
              <a:gd name="connsiteX1" fmla="*/ 1400210 w 4053849"/>
              <a:gd name="connsiteY1" fmla="*/ 733901 h 1459046"/>
              <a:gd name="connsiteX2" fmla="*/ 1679515 w 4053849"/>
              <a:gd name="connsiteY2" fmla="*/ 1035826 h 1459046"/>
              <a:gd name="connsiteX3" fmla="*/ 1938269 w 4053849"/>
              <a:gd name="connsiteY3" fmla="*/ 730667 h 1459046"/>
              <a:gd name="connsiteX4" fmla="*/ 1664891 w 4053849"/>
              <a:gd name="connsiteY4" fmla="*/ 449861 h 1459046"/>
              <a:gd name="connsiteX5" fmla="*/ 3570575 w 4053849"/>
              <a:gd name="connsiteY5" fmla="*/ 540315 h 1459046"/>
              <a:gd name="connsiteX6" fmla="*/ 3386067 w 4053849"/>
              <a:gd name="connsiteY6" fmla="*/ 730667 h 1459046"/>
              <a:gd name="connsiteX7" fmla="*/ 3582559 w 4053849"/>
              <a:gd name="connsiteY7" fmla="*/ 921127 h 1459046"/>
              <a:gd name="connsiteX8" fmla="*/ 3767067 w 4053849"/>
              <a:gd name="connsiteY8" fmla="*/ 730774 h 1459046"/>
              <a:gd name="connsiteX9" fmla="*/ 3570575 w 4053849"/>
              <a:gd name="connsiteY9" fmla="*/ 540315 h 1459046"/>
              <a:gd name="connsiteX10" fmla="*/ 2637953 w 4053849"/>
              <a:gd name="connsiteY10" fmla="*/ 9037 h 1459046"/>
              <a:gd name="connsiteX11" fmla="*/ 1938270 w 4053849"/>
              <a:gd name="connsiteY11" fmla="*/ 730882 h 1459046"/>
              <a:gd name="connsiteX12" fmla="*/ 2686384 w 4053849"/>
              <a:gd name="connsiteY12" fmla="*/ 1456028 h 1459046"/>
              <a:gd name="connsiteX13" fmla="*/ 3386067 w 4053849"/>
              <a:gd name="connsiteY13" fmla="*/ 734184 h 1459046"/>
              <a:gd name="connsiteX14" fmla="*/ 2637953 w 4053849"/>
              <a:gd name="connsiteY14" fmla="*/ 9037 h 1459046"/>
              <a:gd name="connsiteX15" fmla="*/ 714119 w 4053849"/>
              <a:gd name="connsiteY15" fmla="*/ 0 h 1459046"/>
              <a:gd name="connsiteX16" fmla="*/ 4053849 w 4053849"/>
              <a:gd name="connsiteY16" fmla="*/ 3017 h 1459046"/>
              <a:gd name="connsiteX17" fmla="*/ 4053849 w 4053849"/>
              <a:gd name="connsiteY17" fmla="*/ 1456029 h 1459046"/>
              <a:gd name="connsiteX18" fmla="*/ 688602 w 4053849"/>
              <a:gd name="connsiteY18" fmla="*/ 1459046 h 1459046"/>
              <a:gd name="connsiteX19" fmla="*/ 1397248 w 4053849"/>
              <a:gd name="connsiteY19" fmla="*/ 734111 h 1459046"/>
              <a:gd name="connsiteX20" fmla="*/ 714119 w 4053849"/>
              <a:gd name="connsiteY20" fmla="*/ 0 h 1459046"/>
              <a:gd name="connsiteX21" fmla="*/ 0 w 4053849"/>
              <a:gd name="connsiteY21" fmla="*/ 3017 h 1459046"/>
              <a:gd name="connsiteX22" fmla="*/ 672631 w 4053849"/>
              <a:gd name="connsiteY22" fmla="*/ 3017 h 1459046"/>
              <a:gd name="connsiteX23" fmla="*/ 46812 w 4053849"/>
              <a:gd name="connsiteY23" fmla="*/ 734258 h 1459046"/>
              <a:gd name="connsiteX24" fmla="*/ 672911 w 4053849"/>
              <a:gd name="connsiteY24" fmla="*/ 1456029 h 1459046"/>
              <a:gd name="connsiteX25" fmla="*/ 0 w 4053849"/>
              <a:gd name="connsiteY25" fmla="*/ 1456029 h 1459046"/>
              <a:gd name="connsiteX26" fmla="*/ 0 w 4053849"/>
              <a:gd name="connsiteY26" fmla="*/ 3017 h 1459046"/>
              <a:gd name="connsiteX0" fmla="*/ 1664891 w 4053849"/>
              <a:gd name="connsiteY0" fmla="*/ 446844 h 1456029"/>
              <a:gd name="connsiteX1" fmla="*/ 1400210 w 4053849"/>
              <a:gd name="connsiteY1" fmla="*/ 730884 h 1456029"/>
              <a:gd name="connsiteX2" fmla="*/ 1679515 w 4053849"/>
              <a:gd name="connsiteY2" fmla="*/ 1032809 h 1456029"/>
              <a:gd name="connsiteX3" fmla="*/ 1938269 w 4053849"/>
              <a:gd name="connsiteY3" fmla="*/ 727650 h 1456029"/>
              <a:gd name="connsiteX4" fmla="*/ 1664891 w 4053849"/>
              <a:gd name="connsiteY4" fmla="*/ 446844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637953 w 4053849"/>
              <a:gd name="connsiteY10" fmla="*/ 6020 h 1456029"/>
              <a:gd name="connsiteX11" fmla="*/ 1938270 w 4053849"/>
              <a:gd name="connsiteY11" fmla="*/ 727865 h 1456029"/>
              <a:gd name="connsiteX12" fmla="*/ 2686384 w 4053849"/>
              <a:gd name="connsiteY12" fmla="*/ 1453011 h 1456029"/>
              <a:gd name="connsiteX13" fmla="*/ 3386067 w 4053849"/>
              <a:gd name="connsiteY13" fmla="*/ 731167 h 1456029"/>
              <a:gd name="connsiteX14" fmla="*/ 2637953 w 4053849"/>
              <a:gd name="connsiteY14" fmla="*/ 6020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97248 w 4053849"/>
              <a:gd name="connsiteY19" fmla="*/ 731094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72911 w 4053849"/>
              <a:gd name="connsiteY24" fmla="*/ 1453012 h 1456029"/>
              <a:gd name="connsiteX25" fmla="*/ 0 w 4053849"/>
              <a:gd name="connsiteY25" fmla="*/ 1453012 h 1456029"/>
              <a:gd name="connsiteX26" fmla="*/ 0 w 4053849"/>
              <a:gd name="connsiteY26" fmla="*/ 0 h 1456029"/>
              <a:gd name="connsiteX0" fmla="*/ 1664891 w 4053849"/>
              <a:gd name="connsiteY0" fmla="*/ 446844 h 1456029"/>
              <a:gd name="connsiteX1" fmla="*/ 1400210 w 4053849"/>
              <a:gd name="connsiteY1" fmla="*/ 730884 h 1456029"/>
              <a:gd name="connsiteX2" fmla="*/ 1679515 w 4053849"/>
              <a:gd name="connsiteY2" fmla="*/ 1032809 h 1456029"/>
              <a:gd name="connsiteX3" fmla="*/ 1938269 w 4053849"/>
              <a:gd name="connsiteY3" fmla="*/ 727650 h 1456029"/>
              <a:gd name="connsiteX4" fmla="*/ 1664891 w 4053849"/>
              <a:gd name="connsiteY4" fmla="*/ 446844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637953 w 4053849"/>
              <a:gd name="connsiteY10" fmla="*/ 6020 h 1456029"/>
              <a:gd name="connsiteX11" fmla="*/ 1938270 w 4053849"/>
              <a:gd name="connsiteY11" fmla="*/ 727865 h 1456029"/>
              <a:gd name="connsiteX12" fmla="*/ 2686384 w 4053849"/>
              <a:gd name="connsiteY12" fmla="*/ 1453011 h 1456029"/>
              <a:gd name="connsiteX13" fmla="*/ 3386067 w 4053849"/>
              <a:gd name="connsiteY13" fmla="*/ 731167 h 1456029"/>
              <a:gd name="connsiteX14" fmla="*/ 2637953 w 4053849"/>
              <a:gd name="connsiteY14" fmla="*/ 6020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97248 w 4053849"/>
              <a:gd name="connsiteY19" fmla="*/ 731094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64891 w 4053849"/>
              <a:gd name="connsiteY0" fmla="*/ 446844 h 1456029"/>
              <a:gd name="connsiteX1" fmla="*/ 1400210 w 4053849"/>
              <a:gd name="connsiteY1" fmla="*/ 730884 h 1456029"/>
              <a:gd name="connsiteX2" fmla="*/ 1679515 w 4053849"/>
              <a:gd name="connsiteY2" fmla="*/ 1032809 h 1456029"/>
              <a:gd name="connsiteX3" fmla="*/ 1938269 w 4053849"/>
              <a:gd name="connsiteY3" fmla="*/ 727650 h 1456029"/>
              <a:gd name="connsiteX4" fmla="*/ 1664891 w 4053849"/>
              <a:gd name="connsiteY4" fmla="*/ 446844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637953 w 4053849"/>
              <a:gd name="connsiteY10" fmla="*/ 6020 h 1456029"/>
              <a:gd name="connsiteX11" fmla="*/ 1938270 w 4053849"/>
              <a:gd name="connsiteY11" fmla="*/ 727865 h 1456029"/>
              <a:gd name="connsiteX12" fmla="*/ 2686384 w 4053849"/>
              <a:gd name="connsiteY12" fmla="*/ 1453011 h 1456029"/>
              <a:gd name="connsiteX13" fmla="*/ 3386067 w 4053849"/>
              <a:gd name="connsiteY13" fmla="*/ 731167 h 1456029"/>
              <a:gd name="connsiteX14" fmla="*/ 2637953 w 4053849"/>
              <a:gd name="connsiteY14" fmla="*/ 6020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49834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64891 w 4053849"/>
              <a:gd name="connsiteY0" fmla="*/ 446844 h 1456029"/>
              <a:gd name="connsiteX1" fmla="*/ 1352797 w 4053849"/>
              <a:gd name="connsiteY1" fmla="*/ 727868 h 1456029"/>
              <a:gd name="connsiteX2" fmla="*/ 1679515 w 4053849"/>
              <a:gd name="connsiteY2" fmla="*/ 1032809 h 1456029"/>
              <a:gd name="connsiteX3" fmla="*/ 1938269 w 4053849"/>
              <a:gd name="connsiteY3" fmla="*/ 727650 h 1456029"/>
              <a:gd name="connsiteX4" fmla="*/ 1664891 w 4053849"/>
              <a:gd name="connsiteY4" fmla="*/ 446844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637953 w 4053849"/>
              <a:gd name="connsiteY10" fmla="*/ 6020 h 1456029"/>
              <a:gd name="connsiteX11" fmla="*/ 1938270 w 4053849"/>
              <a:gd name="connsiteY11" fmla="*/ 727865 h 1456029"/>
              <a:gd name="connsiteX12" fmla="*/ 2686384 w 4053849"/>
              <a:gd name="connsiteY12" fmla="*/ 1453011 h 1456029"/>
              <a:gd name="connsiteX13" fmla="*/ 3386067 w 4053849"/>
              <a:gd name="connsiteY13" fmla="*/ 731167 h 1456029"/>
              <a:gd name="connsiteX14" fmla="*/ 2637953 w 4053849"/>
              <a:gd name="connsiteY14" fmla="*/ 6020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49834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50074 w 4053849"/>
              <a:gd name="connsiteY0" fmla="*/ 401592 h 1456029"/>
              <a:gd name="connsiteX1" fmla="*/ 1352797 w 4053849"/>
              <a:gd name="connsiteY1" fmla="*/ 727868 h 1456029"/>
              <a:gd name="connsiteX2" fmla="*/ 1679515 w 4053849"/>
              <a:gd name="connsiteY2" fmla="*/ 1032809 h 1456029"/>
              <a:gd name="connsiteX3" fmla="*/ 1938269 w 4053849"/>
              <a:gd name="connsiteY3" fmla="*/ 727650 h 1456029"/>
              <a:gd name="connsiteX4" fmla="*/ 1650074 w 4053849"/>
              <a:gd name="connsiteY4" fmla="*/ 401592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637953 w 4053849"/>
              <a:gd name="connsiteY10" fmla="*/ 6020 h 1456029"/>
              <a:gd name="connsiteX11" fmla="*/ 1938270 w 4053849"/>
              <a:gd name="connsiteY11" fmla="*/ 727865 h 1456029"/>
              <a:gd name="connsiteX12" fmla="*/ 2686384 w 4053849"/>
              <a:gd name="connsiteY12" fmla="*/ 1453011 h 1456029"/>
              <a:gd name="connsiteX13" fmla="*/ 3386067 w 4053849"/>
              <a:gd name="connsiteY13" fmla="*/ 731167 h 1456029"/>
              <a:gd name="connsiteX14" fmla="*/ 2637953 w 4053849"/>
              <a:gd name="connsiteY14" fmla="*/ 6020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49834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50074 w 4053849"/>
              <a:gd name="connsiteY0" fmla="*/ 401592 h 1456029"/>
              <a:gd name="connsiteX1" fmla="*/ 1352797 w 4053849"/>
              <a:gd name="connsiteY1" fmla="*/ 727868 h 1456029"/>
              <a:gd name="connsiteX2" fmla="*/ 1661735 w 4053849"/>
              <a:gd name="connsiteY2" fmla="*/ 1062977 h 1456029"/>
              <a:gd name="connsiteX3" fmla="*/ 1938269 w 4053849"/>
              <a:gd name="connsiteY3" fmla="*/ 727650 h 1456029"/>
              <a:gd name="connsiteX4" fmla="*/ 1650074 w 4053849"/>
              <a:gd name="connsiteY4" fmla="*/ 401592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637953 w 4053849"/>
              <a:gd name="connsiteY10" fmla="*/ 6020 h 1456029"/>
              <a:gd name="connsiteX11" fmla="*/ 1938270 w 4053849"/>
              <a:gd name="connsiteY11" fmla="*/ 727865 h 1456029"/>
              <a:gd name="connsiteX12" fmla="*/ 2686384 w 4053849"/>
              <a:gd name="connsiteY12" fmla="*/ 1453011 h 1456029"/>
              <a:gd name="connsiteX13" fmla="*/ 3386067 w 4053849"/>
              <a:gd name="connsiteY13" fmla="*/ 731167 h 1456029"/>
              <a:gd name="connsiteX14" fmla="*/ 2637953 w 4053849"/>
              <a:gd name="connsiteY14" fmla="*/ 6020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49834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50074 w 4053849"/>
              <a:gd name="connsiteY0" fmla="*/ 401592 h 1456029"/>
              <a:gd name="connsiteX1" fmla="*/ 1352797 w 4053849"/>
              <a:gd name="connsiteY1" fmla="*/ 727868 h 1456029"/>
              <a:gd name="connsiteX2" fmla="*/ 1661735 w 4053849"/>
              <a:gd name="connsiteY2" fmla="*/ 1062977 h 1456029"/>
              <a:gd name="connsiteX3" fmla="*/ 1938269 w 4053849"/>
              <a:gd name="connsiteY3" fmla="*/ 727650 h 1456029"/>
              <a:gd name="connsiteX4" fmla="*/ 1650074 w 4053849"/>
              <a:gd name="connsiteY4" fmla="*/ 401592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66833 w 4053849"/>
              <a:gd name="connsiteY10" fmla="*/ 3758 h 1456029"/>
              <a:gd name="connsiteX11" fmla="*/ 1938270 w 4053849"/>
              <a:gd name="connsiteY11" fmla="*/ 727865 h 1456029"/>
              <a:gd name="connsiteX12" fmla="*/ 2686384 w 4053849"/>
              <a:gd name="connsiteY12" fmla="*/ 1453011 h 1456029"/>
              <a:gd name="connsiteX13" fmla="*/ 3386067 w 4053849"/>
              <a:gd name="connsiteY13" fmla="*/ 731167 h 1456029"/>
              <a:gd name="connsiteX14" fmla="*/ 2566833 w 4053849"/>
              <a:gd name="connsiteY14" fmla="*/ 3758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49834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50074 w 4053849"/>
              <a:gd name="connsiteY0" fmla="*/ 401592 h 1456029"/>
              <a:gd name="connsiteX1" fmla="*/ 1352797 w 4053849"/>
              <a:gd name="connsiteY1" fmla="*/ 727868 h 1456029"/>
              <a:gd name="connsiteX2" fmla="*/ 1661735 w 4053849"/>
              <a:gd name="connsiteY2" fmla="*/ 1062977 h 1456029"/>
              <a:gd name="connsiteX3" fmla="*/ 1938269 w 4053849"/>
              <a:gd name="connsiteY3" fmla="*/ 727650 h 1456029"/>
              <a:gd name="connsiteX4" fmla="*/ 1650074 w 4053849"/>
              <a:gd name="connsiteY4" fmla="*/ 401592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66833 w 4053849"/>
              <a:gd name="connsiteY10" fmla="*/ 3758 h 1456029"/>
              <a:gd name="connsiteX11" fmla="*/ 1938270 w 4053849"/>
              <a:gd name="connsiteY11" fmla="*/ 727865 h 1456029"/>
              <a:gd name="connsiteX12" fmla="*/ 2579704 w 4053849"/>
              <a:gd name="connsiteY12" fmla="*/ 1450749 h 1456029"/>
              <a:gd name="connsiteX13" fmla="*/ 3386067 w 4053849"/>
              <a:gd name="connsiteY13" fmla="*/ 731167 h 1456029"/>
              <a:gd name="connsiteX14" fmla="*/ 2566833 w 4053849"/>
              <a:gd name="connsiteY14" fmla="*/ 3758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49834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50074 w 4053849"/>
              <a:gd name="connsiteY0" fmla="*/ 401592 h 1456029"/>
              <a:gd name="connsiteX1" fmla="*/ 1352797 w 4053849"/>
              <a:gd name="connsiteY1" fmla="*/ 727868 h 1456029"/>
              <a:gd name="connsiteX2" fmla="*/ 1661735 w 4053849"/>
              <a:gd name="connsiteY2" fmla="*/ 1062977 h 1456029"/>
              <a:gd name="connsiteX3" fmla="*/ 1938269 w 4053849"/>
              <a:gd name="connsiteY3" fmla="*/ 727650 h 1456029"/>
              <a:gd name="connsiteX4" fmla="*/ 1650074 w 4053849"/>
              <a:gd name="connsiteY4" fmla="*/ 401592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60165 w 4053849"/>
              <a:gd name="connsiteY10" fmla="*/ 3758 h 1456029"/>
              <a:gd name="connsiteX11" fmla="*/ 1938270 w 4053849"/>
              <a:gd name="connsiteY11" fmla="*/ 727865 h 1456029"/>
              <a:gd name="connsiteX12" fmla="*/ 2579704 w 4053849"/>
              <a:gd name="connsiteY12" fmla="*/ 1450749 h 1456029"/>
              <a:gd name="connsiteX13" fmla="*/ 3386067 w 4053849"/>
              <a:gd name="connsiteY13" fmla="*/ 731167 h 1456029"/>
              <a:gd name="connsiteX14" fmla="*/ 2560165 w 4053849"/>
              <a:gd name="connsiteY14" fmla="*/ 3758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49834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50074 w 4053849"/>
              <a:gd name="connsiteY0" fmla="*/ 401592 h 1456029"/>
              <a:gd name="connsiteX1" fmla="*/ 1352797 w 4053849"/>
              <a:gd name="connsiteY1" fmla="*/ 727868 h 1456029"/>
              <a:gd name="connsiteX2" fmla="*/ 1661735 w 4053849"/>
              <a:gd name="connsiteY2" fmla="*/ 1062977 h 1456029"/>
              <a:gd name="connsiteX3" fmla="*/ 1938269 w 4053849"/>
              <a:gd name="connsiteY3" fmla="*/ 727650 h 1456029"/>
              <a:gd name="connsiteX4" fmla="*/ 1650074 w 4053849"/>
              <a:gd name="connsiteY4" fmla="*/ 401592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60165 w 4053849"/>
              <a:gd name="connsiteY10" fmla="*/ 3758 h 1456029"/>
              <a:gd name="connsiteX11" fmla="*/ 1938270 w 4053849"/>
              <a:gd name="connsiteY11" fmla="*/ 727865 h 1456029"/>
              <a:gd name="connsiteX12" fmla="*/ 2579704 w 4053849"/>
              <a:gd name="connsiteY12" fmla="*/ 1450749 h 1456029"/>
              <a:gd name="connsiteX13" fmla="*/ 3166039 w 4053849"/>
              <a:gd name="connsiteY13" fmla="*/ 724379 h 1456029"/>
              <a:gd name="connsiteX14" fmla="*/ 2560165 w 4053849"/>
              <a:gd name="connsiteY14" fmla="*/ 3758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49834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50074 w 4053849"/>
              <a:gd name="connsiteY0" fmla="*/ 401592 h 1456029"/>
              <a:gd name="connsiteX1" fmla="*/ 1352797 w 4053849"/>
              <a:gd name="connsiteY1" fmla="*/ 727868 h 1456029"/>
              <a:gd name="connsiteX2" fmla="*/ 1661735 w 4053849"/>
              <a:gd name="connsiteY2" fmla="*/ 1062977 h 1456029"/>
              <a:gd name="connsiteX3" fmla="*/ 1938269 w 4053849"/>
              <a:gd name="connsiteY3" fmla="*/ 727650 h 1456029"/>
              <a:gd name="connsiteX4" fmla="*/ 1650074 w 4053849"/>
              <a:gd name="connsiteY4" fmla="*/ 401592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60165 w 4053849"/>
              <a:gd name="connsiteY10" fmla="*/ 3758 h 1456029"/>
              <a:gd name="connsiteX11" fmla="*/ 1938270 w 4053849"/>
              <a:gd name="connsiteY11" fmla="*/ 727865 h 1456029"/>
              <a:gd name="connsiteX12" fmla="*/ 2579704 w 4053849"/>
              <a:gd name="connsiteY12" fmla="*/ 1450749 h 1456029"/>
              <a:gd name="connsiteX13" fmla="*/ 3221601 w 4053849"/>
              <a:gd name="connsiteY13" fmla="*/ 724379 h 1456029"/>
              <a:gd name="connsiteX14" fmla="*/ 2560165 w 4053849"/>
              <a:gd name="connsiteY14" fmla="*/ 3758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49834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50074 w 4053849"/>
              <a:gd name="connsiteY0" fmla="*/ 401592 h 1456029"/>
              <a:gd name="connsiteX1" fmla="*/ 1352797 w 4053849"/>
              <a:gd name="connsiteY1" fmla="*/ 727868 h 1456029"/>
              <a:gd name="connsiteX2" fmla="*/ 1661735 w 4053849"/>
              <a:gd name="connsiteY2" fmla="*/ 1062977 h 1456029"/>
              <a:gd name="connsiteX3" fmla="*/ 1938269 w 4053849"/>
              <a:gd name="connsiteY3" fmla="*/ 727650 h 1456029"/>
              <a:gd name="connsiteX4" fmla="*/ 1650074 w 4053849"/>
              <a:gd name="connsiteY4" fmla="*/ 401592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53497 w 4053849"/>
              <a:gd name="connsiteY10" fmla="*/ 1496 h 1456029"/>
              <a:gd name="connsiteX11" fmla="*/ 1938270 w 4053849"/>
              <a:gd name="connsiteY11" fmla="*/ 727865 h 1456029"/>
              <a:gd name="connsiteX12" fmla="*/ 2579704 w 4053849"/>
              <a:gd name="connsiteY12" fmla="*/ 1450749 h 1456029"/>
              <a:gd name="connsiteX13" fmla="*/ 3221601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49834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50074 w 4053849"/>
              <a:gd name="connsiteY0" fmla="*/ 401592 h 1456029"/>
              <a:gd name="connsiteX1" fmla="*/ 1352797 w 4053849"/>
              <a:gd name="connsiteY1" fmla="*/ 727868 h 1456029"/>
              <a:gd name="connsiteX2" fmla="*/ 1661735 w 4053849"/>
              <a:gd name="connsiteY2" fmla="*/ 1062977 h 1456029"/>
              <a:gd name="connsiteX3" fmla="*/ 1938269 w 4053849"/>
              <a:gd name="connsiteY3" fmla="*/ 727650 h 1456029"/>
              <a:gd name="connsiteX4" fmla="*/ 1650074 w 4053849"/>
              <a:gd name="connsiteY4" fmla="*/ 401592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53497 w 4053849"/>
              <a:gd name="connsiteY10" fmla="*/ 1496 h 1456029"/>
              <a:gd name="connsiteX11" fmla="*/ 1938270 w 4053849"/>
              <a:gd name="connsiteY11" fmla="*/ 727865 h 1456029"/>
              <a:gd name="connsiteX12" fmla="*/ 2579704 w 4053849"/>
              <a:gd name="connsiteY12" fmla="*/ 1450749 h 1456029"/>
              <a:gd name="connsiteX13" fmla="*/ 3221601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27609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50074 w 4053849"/>
              <a:gd name="connsiteY0" fmla="*/ 401592 h 1456029"/>
              <a:gd name="connsiteX1" fmla="*/ 1352797 w 4053849"/>
              <a:gd name="connsiteY1" fmla="*/ 727868 h 1456029"/>
              <a:gd name="connsiteX2" fmla="*/ 1661735 w 4053849"/>
              <a:gd name="connsiteY2" fmla="*/ 1062977 h 1456029"/>
              <a:gd name="connsiteX3" fmla="*/ 1938269 w 4053849"/>
              <a:gd name="connsiteY3" fmla="*/ 727650 h 1456029"/>
              <a:gd name="connsiteX4" fmla="*/ 1650074 w 4053849"/>
              <a:gd name="connsiteY4" fmla="*/ 401592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53497 w 4053849"/>
              <a:gd name="connsiteY10" fmla="*/ 1496 h 1456029"/>
              <a:gd name="connsiteX11" fmla="*/ 1938270 w 4053849"/>
              <a:gd name="connsiteY11" fmla="*/ 727865 h 1456029"/>
              <a:gd name="connsiteX12" fmla="*/ 2579704 w 4053849"/>
              <a:gd name="connsiteY12" fmla="*/ 1450749 h 1456029"/>
              <a:gd name="connsiteX13" fmla="*/ 3221601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50074 w 4053849"/>
              <a:gd name="connsiteY0" fmla="*/ 401592 h 1456029"/>
              <a:gd name="connsiteX1" fmla="*/ 1323905 w 4053849"/>
              <a:gd name="connsiteY1" fmla="*/ 727868 h 1456029"/>
              <a:gd name="connsiteX2" fmla="*/ 1661735 w 4053849"/>
              <a:gd name="connsiteY2" fmla="*/ 1062977 h 1456029"/>
              <a:gd name="connsiteX3" fmla="*/ 1938269 w 4053849"/>
              <a:gd name="connsiteY3" fmla="*/ 727650 h 1456029"/>
              <a:gd name="connsiteX4" fmla="*/ 1650074 w 4053849"/>
              <a:gd name="connsiteY4" fmla="*/ 401592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53497 w 4053849"/>
              <a:gd name="connsiteY10" fmla="*/ 1496 h 1456029"/>
              <a:gd name="connsiteX11" fmla="*/ 1938270 w 4053849"/>
              <a:gd name="connsiteY11" fmla="*/ 727865 h 1456029"/>
              <a:gd name="connsiteX12" fmla="*/ 2579704 w 4053849"/>
              <a:gd name="connsiteY12" fmla="*/ 1450749 h 1456029"/>
              <a:gd name="connsiteX13" fmla="*/ 3221601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2294 w 4053849"/>
              <a:gd name="connsiteY0" fmla="*/ 401592 h 1456029"/>
              <a:gd name="connsiteX1" fmla="*/ 1323905 w 4053849"/>
              <a:gd name="connsiteY1" fmla="*/ 727868 h 1456029"/>
              <a:gd name="connsiteX2" fmla="*/ 1661735 w 4053849"/>
              <a:gd name="connsiteY2" fmla="*/ 1062977 h 1456029"/>
              <a:gd name="connsiteX3" fmla="*/ 1938269 w 4053849"/>
              <a:gd name="connsiteY3" fmla="*/ 727650 h 1456029"/>
              <a:gd name="connsiteX4" fmla="*/ 1632294 w 4053849"/>
              <a:gd name="connsiteY4" fmla="*/ 401592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53497 w 4053849"/>
              <a:gd name="connsiteY10" fmla="*/ 1496 h 1456029"/>
              <a:gd name="connsiteX11" fmla="*/ 1938270 w 4053849"/>
              <a:gd name="connsiteY11" fmla="*/ 727865 h 1456029"/>
              <a:gd name="connsiteX12" fmla="*/ 2579704 w 4053849"/>
              <a:gd name="connsiteY12" fmla="*/ 1450749 h 1456029"/>
              <a:gd name="connsiteX13" fmla="*/ 3221601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2294 w 4053849"/>
              <a:gd name="connsiteY0" fmla="*/ 401592 h 1456029"/>
              <a:gd name="connsiteX1" fmla="*/ 1323905 w 4053849"/>
              <a:gd name="connsiteY1" fmla="*/ 727868 h 1456029"/>
              <a:gd name="connsiteX2" fmla="*/ 1646177 w 4053849"/>
              <a:gd name="connsiteY2" fmla="*/ 1065240 h 1456029"/>
              <a:gd name="connsiteX3" fmla="*/ 1938269 w 4053849"/>
              <a:gd name="connsiteY3" fmla="*/ 727650 h 1456029"/>
              <a:gd name="connsiteX4" fmla="*/ 1632294 w 4053849"/>
              <a:gd name="connsiteY4" fmla="*/ 401592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53497 w 4053849"/>
              <a:gd name="connsiteY10" fmla="*/ 1496 h 1456029"/>
              <a:gd name="connsiteX11" fmla="*/ 1938270 w 4053849"/>
              <a:gd name="connsiteY11" fmla="*/ 727865 h 1456029"/>
              <a:gd name="connsiteX12" fmla="*/ 2579704 w 4053849"/>
              <a:gd name="connsiteY12" fmla="*/ 1450749 h 1456029"/>
              <a:gd name="connsiteX13" fmla="*/ 3221601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46177 w 4053849"/>
              <a:gd name="connsiteY2" fmla="*/ 1065240 h 1456029"/>
              <a:gd name="connsiteX3" fmla="*/ 1938269 w 4053849"/>
              <a:gd name="connsiteY3" fmla="*/ 727650 h 1456029"/>
              <a:gd name="connsiteX4" fmla="*/ 1634518 w 4053849"/>
              <a:gd name="connsiteY4" fmla="*/ 381229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53497 w 4053849"/>
              <a:gd name="connsiteY10" fmla="*/ 1496 h 1456029"/>
              <a:gd name="connsiteX11" fmla="*/ 1938270 w 4053849"/>
              <a:gd name="connsiteY11" fmla="*/ 727865 h 1456029"/>
              <a:gd name="connsiteX12" fmla="*/ 2579704 w 4053849"/>
              <a:gd name="connsiteY12" fmla="*/ 1450749 h 1456029"/>
              <a:gd name="connsiteX13" fmla="*/ 3221601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43955 w 4053849"/>
              <a:gd name="connsiteY2" fmla="*/ 1083341 h 1456029"/>
              <a:gd name="connsiteX3" fmla="*/ 1938269 w 4053849"/>
              <a:gd name="connsiteY3" fmla="*/ 727650 h 1456029"/>
              <a:gd name="connsiteX4" fmla="*/ 1634518 w 4053849"/>
              <a:gd name="connsiteY4" fmla="*/ 381229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53497 w 4053849"/>
              <a:gd name="connsiteY10" fmla="*/ 1496 h 1456029"/>
              <a:gd name="connsiteX11" fmla="*/ 1938270 w 4053849"/>
              <a:gd name="connsiteY11" fmla="*/ 727865 h 1456029"/>
              <a:gd name="connsiteX12" fmla="*/ 2579704 w 4053849"/>
              <a:gd name="connsiteY12" fmla="*/ 1450749 h 1456029"/>
              <a:gd name="connsiteX13" fmla="*/ 3221601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53497 w 4053849"/>
              <a:gd name="connsiteY10" fmla="*/ 1496 h 1456029"/>
              <a:gd name="connsiteX11" fmla="*/ 1938270 w 4053849"/>
              <a:gd name="connsiteY11" fmla="*/ 727865 h 1456029"/>
              <a:gd name="connsiteX12" fmla="*/ 2579704 w 4053849"/>
              <a:gd name="connsiteY12" fmla="*/ 1450749 h 1456029"/>
              <a:gd name="connsiteX13" fmla="*/ 3221601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53497 w 4053849"/>
              <a:gd name="connsiteY10" fmla="*/ 1496 h 1456029"/>
              <a:gd name="connsiteX11" fmla="*/ 1938270 w 4053849"/>
              <a:gd name="connsiteY11" fmla="*/ 727865 h 1456029"/>
              <a:gd name="connsiteX12" fmla="*/ 2579704 w 4053849"/>
              <a:gd name="connsiteY12" fmla="*/ 1450749 h 1456029"/>
              <a:gd name="connsiteX13" fmla="*/ 3203821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53497 w 4053849"/>
              <a:gd name="connsiteY10" fmla="*/ 1496 h 1456029"/>
              <a:gd name="connsiteX11" fmla="*/ 1938270 w 4053849"/>
              <a:gd name="connsiteY11" fmla="*/ 727865 h 1456029"/>
              <a:gd name="connsiteX12" fmla="*/ 2570814 w 4053849"/>
              <a:gd name="connsiteY12" fmla="*/ 1450749 h 1456029"/>
              <a:gd name="connsiteX13" fmla="*/ 3203821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53497 w 4053849"/>
              <a:gd name="connsiteY10" fmla="*/ 1496 h 1456029"/>
              <a:gd name="connsiteX11" fmla="*/ 1938270 w 4053849"/>
              <a:gd name="connsiteY11" fmla="*/ 727865 h 1456029"/>
              <a:gd name="connsiteX12" fmla="*/ 2570814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570575 w 4053849"/>
              <a:gd name="connsiteY5" fmla="*/ 537298 h 1456029"/>
              <a:gd name="connsiteX6" fmla="*/ 3386067 w 4053849"/>
              <a:gd name="connsiteY6" fmla="*/ 727650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53497 w 4053849"/>
              <a:gd name="connsiteY10" fmla="*/ 1496 h 1456029"/>
              <a:gd name="connsiteX11" fmla="*/ 1938270 w 4053849"/>
              <a:gd name="connsiteY11" fmla="*/ 727865 h 1456029"/>
              <a:gd name="connsiteX12" fmla="*/ 2559701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570575 w 4053849"/>
              <a:gd name="connsiteY5" fmla="*/ 537298 h 1456029"/>
              <a:gd name="connsiteX6" fmla="*/ 3199377 w 4053849"/>
              <a:gd name="connsiteY6" fmla="*/ 729912 h 1456029"/>
              <a:gd name="connsiteX7" fmla="*/ 3582559 w 4053849"/>
              <a:gd name="connsiteY7" fmla="*/ 918110 h 1456029"/>
              <a:gd name="connsiteX8" fmla="*/ 3767067 w 4053849"/>
              <a:gd name="connsiteY8" fmla="*/ 727757 h 1456029"/>
              <a:gd name="connsiteX9" fmla="*/ 3570575 w 4053849"/>
              <a:gd name="connsiteY9" fmla="*/ 537298 h 1456029"/>
              <a:gd name="connsiteX10" fmla="*/ 2553497 w 4053849"/>
              <a:gd name="connsiteY10" fmla="*/ 1496 h 1456029"/>
              <a:gd name="connsiteX11" fmla="*/ 1938270 w 4053849"/>
              <a:gd name="connsiteY11" fmla="*/ 727865 h 1456029"/>
              <a:gd name="connsiteX12" fmla="*/ 2559701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479453 w 4053849"/>
              <a:gd name="connsiteY5" fmla="*/ 358553 h 1456029"/>
              <a:gd name="connsiteX6" fmla="*/ 3199377 w 4053849"/>
              <a:gd name="connsiteY6" fmla="*/ 729912 h 1456029"/>
              <a:gd name="connsiteX7" fmla="*/ 3582559 w 4053849"/>
              <a:gd name="connsiteY7" fmla="*/ 918110 h 1456029"/>
              <a:gd name="connsiteX8" fmla="*/ 3767067 w 4053849"/>
              <a:gd name="connsiteY8" fmla="*/ 727757 h 1456029"/>
              <a:gd name="connsiteX9" fmla="*/ 3479453 w 4053849"/>
              <a:gd name="connsiteY9" fmla="*/ 358553 h 1456029"/>
              <a:gd name="connsiteX10" fmla="*/ 2553497 w 4053849"/>
              <a:gd name="connsiteY10" fmla="*/ 1496 h 1456029"/>
              <a:gd name="connsiteX11" fmla="*/ 1938270 w 4053849"/>
              <a:gd name="connsiteY11" fmla="*/ 727865 h 1456029"/>
              <a:gd name="connsiteX12" fmla="*/ 2559701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479453 w 4053849"/>
              <a:gd name="connsiteY5" fmla="*/ 358553 h 1456029"/>
              <a:gd name="connsiteX6" fmla="*/ 3199377 w 4053849"/>
              <a:gd name="connsiteY6" fmla="*/ 729912 h 1456029"/>
              <a:gd name="connsiteX7" fmla="*/ 3462545 w 4053849"/>
              <a:gd name="connsiteY7" fmla="*/ 1065178 h 1456029"/>
              <a:gd name="connsiteX8" fmla="*/ 3767067 w 4053849"/>
              <a:gd name="connsiteY8" fmla="*/ 727757 h 1456029"/>
              <a:gd name="connsiteX9" fmla="*/ 3479453 w 4053849"/>
              <a:gd name="connsiteY9" fmla="*/ 358553 h 1456029"/>
              <a:gd name="connsiteX10" fmla="*/ 2553497 w 4053849"/>
              <a:gd name="connsiteY10" fmla="*/ 1496 h 1456029"/>
              <a:gd name="connsiteX11" fmla="*/ 1938270 w 4053849"/>
              <a:gd name="connsiteY11" fmla="*/ 727865 h 1456029"/>
              <a:gd name="connsiteX12" fmla="*/ 2559701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479453 w 4053849"/>
              <a:gd name="connsiteY5" fmla="*/ 358553 h 1456029"/>
              <a:gd name="connsiteX6" fmla="*/ 3199377 w 4053849"/>
              <a:gd name="connsiteY6" fmla="*/ 729912 h 1456029"/>
              <a:gd name="connsiteX7" fmla="*/ 3498105 w 4053849"/>
              <a:gd name="connsiteY7" fmla="*/ 1092329 h 1456029"/>
              <a:gd name="connsiteX8" fmla="*/ 3767067 w 4053849"/>
              <a:gd name="connsiteY8" fmla="*/ 727757 h 1456029"/>
              <a:gd name="connsiteX9" fmla="*/ 3479453 w 4053849"/>
              <a:gd name="connsiteY9" fmla="*/ 358553 h 1456029"/>
              <a:gd name="connsiteX10" fmla="*/ 2553497 w 4053849"/>
              <a:gd name="connsiteY10" fmla="*/ 1496 h 1456029"/>
              <a:gd name="connsiteX11" fmla="*/ 1938270 w 4053849"/>
              <a:gd name="connsiteY11" fmla="*/ 727865 h 1456029"/>
              <a:gd name="connsiteX12" fmla="*/ 2559701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479453 w 4053849"/>
              <a:gd name="connsiteY5" fmla="*/ 358553 h 1456029"/>
              <a:gd name="connsiteX6" fmla="*/ 3199377 w 4053849"/>
              <a:gd name="connsiteY6" fmla="*/ 729912 h 1456029"/>
              <a:gd name="connsiteX7" fmla="*/ 3495882 w 4053849"/>
              <a:gd name="connsiteY7" fmla="*/ 1083279 h 1456029"/>
              <a:gd name="connsiteX8" fmla="*/ 3767067 w 4053849"/>
              <a:gd name="connsiteY8" fmla="*/ 727757 h 1456029"/>
              <a:gd name="connsiteX9" fmla="*/ 3479453 w 4053849"/>
              <a:gd name="connsiteY9" fmla="*/ 358553 h 1456029"/>
              <a:gd name="connsiteX10" fmla="*/ 2553497 w 4053849"/>
              <a:gd name="connsiteY10" fmla="*/ 1496 h 1456029"/>
              <a:gd name="connsiteX11" fmla="*/ 1938270 w 4053849"/>
              <a:gd name="connsiteY11" fmla="*/ 727865 h 1456029"/>
              <a:gd name="connsiteX12" fmla="*/ 2559701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479453 w 4053849"/>
              <a:gd name="connsiteY5" fmla="*/ 358553 h 1456029"/>
              <a:gd name="connsiteX6" fmla="*/ 3199377 w 4053849"/>
              <a:gd name="connsiteY6" fmla="*/ 729912 h 1456029"/>
              <a:gd name="connsiteX7" fmla="*/ 3495882 w 4053849"/>
              <a:gd name="connsiteY7" fmla="*/ 1103642 h 1456029"/>
              <a:gd name="connsiteX8" fmla="*/ 3767067 w 4053849"/>
              <a:gd name="connsiteY8" fmla="*/ 727757 h 1456029"/>
              <a:gd name="connsiteX9" fmla="*/ 3479453 w 4053849"/>
              <a:gd name="connsiteY9" fmla="*/ 358553 h 1456029"/>
              <a:gd name="connsiteX10" fmla="*/ 2553497 w 4053849"/>
              <a:gd name="connsiteY10" fmla="*/ 1496 h 1456029"/>
              <a:gd name="connsiteX11" fmla="*/ 1938270 w 4053849"/>
              <a:gd name="connsiteY11" fmla="*/ 727865 h 1456029"/>
              <a:gd name="connsiteX12" fmla="*/ 2559701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479453 w 4053849"/>
              <a:gd name="connsiteY5" fmla="*/ 358553 h 1456029"/>
              <a:gd name="connsiteX6" fmla="*/ 3199377 w 4053849"/>
              <a:gd name="connsiteY6" fmla="*/ 729912 h 1456029"/>
              <a:gd name="connsiteX7" fmla="*/ 3493659 w 4053849"/>
              <a:gd name="connsiteY7" fmla="*/ 1081017 h 1456029"/>
              <a:gd name="connsiteX8" fmla="*/ 3767067 w 4053849"/>
              <a:gd name="connsiteY8" fmla="*/ 727757 h 1456029"/>
              <a:gd name="connsiteX9" fmla="*/ 3479453 w 4053849"/>
              <a:gd name="connsiteY9" fmla="*/ 358553 h 1456029"/>
              <a:gd name="connsiteX10" fmla="*/ 2553497 w 4053849"/>
              <a:gd name="connsiteY10" fmla="*/ 1496 h 1456029"/>
              <a:gd name="connsiteX11" fmla="*/ 1938270 w 4053849"/>
              <a:gd name="connsiteY11" fmla="*/ 727865 h 1456029"/>
              <a:gd name="connsiteX12" fmla="*/ 2559701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479453 w 4053849"/>
              <a:gd name="connsiteY5" fmla="*/ 358553 h 1456029"/>
              <a:gd name="connsiteX6" fmla="*/ 3199377 w 4053849"/>
              <a:gd name="connsiteY6" fmla="*/ 729912 h 1456029"/>
              <a:gd name="connsiteX7" fmla="*/ 3493659 w 4053849"/>
              <a:gd name="connsiteY7" fmla="*/ 1081017 h 1456029"/>
              <a:gd name="connsiteX8" fmla="*/ 3802627 w 4053849"/>
              <a:gd name="connsiteY8" fmla="*/ 723233 h 1456029"/>
              <a:gd name="connsiteX9" fmla="*/ 3479453 w 4053849"/>
              <a:gd name="connsiteY9" fmla="*/ 358553 h 1456029"/>
              <a:gd name="connsiteX10" fmla="*/ 2553497 w 4053849"/>
              <a:gd name="connsiteY10" fmla="*/ 1496 h 1456029"/>
              <a:gd name="connsiteX11" fmla="*/ 1938270 w 4053849"/>
              <a:gd name="connsiteY11" fmla="*/ 727865 h 1456029"/>
              <a:gd name="connsiteX12" fmla="*/ 2559701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501678 w 4053849"/>
              <a:gd name="connsiteY5" fmla="*/ 360815 h 1456029"/>
              <a:gd name="connsiteX6" fmla="*/ 3199377 w 4053849"/>
              <a:gd name="connsiteY6" fmla="*/ 729912 h 1456029"/>
              <a:gd name="connsiteX7" fmla="*/ 3493659 w 4053849"/>
              <a:gd name="connsiteY7" fmla="*/ 1081017 h 1456029"/>
              <a:gd name="connsiteX8" fmla="*/ 3802627 w 4053849"/>
              <a:gd name="connsiteY8" fmla="*/ 723233 h 1456029"/>
              <a:gd name="connsiteX9" fmla="*/ 3501678 w 4053849"/>
              <a:gd name="connsiteY9" fmla="*/ 360815 h 1456029"/>
              <a:gd name="connsiteX10" fmla="*/ 2553497 w 4053849"/>
              <a:gd name="connsiteY10" fmla="*/ 1496 h 1456029"/>
              <a:gd name="connsiteX11" fmla="*/ 1938270 w 4053849"/>
              <a:gd name="connsiteY11" fmla="*/ 727865 h 1456029"/>
              <a:gd name="connsiteX12" fmla="*/ 2559701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501678 w 4053849"/>
              <a:gd name="connsiteY5" fmla="*/ 360815 h 1456029"/>
              <a:gd name="connsiteX6" fmla="*/ 3199377 w 4053849"/>
              <a:gd name="connsiteY6" fmla="*/ 729912 h 1456029"/>
              <a:gd name="connsiteX7" fmla="*/ 3515884 w 4053849"/>
              <a:gd name="connsiteY7" fmla="*/ 1090067 h 1456029"/>
              <a:gd name="connsiteX8" fmla="*/ 3802627 w 4053849"/>
              <a:gd name="connsiteY8" fmla="*/ 723233 h 1456029"/>
              <a:gd name="connsiteX9" fmla="*/ 3501678 w 4053849"/>
              <a:gd name="connsiteY9" fmla="*/ 360815 h 1456029"/>
              <a:gd name="connsiteX10" fmla="*/ 2553497 w 4053849"/>
              <a:gd name="connsiteY10" fmla="*/ 1496 h 1456029"/>
              <a:gd name="connsiteX11" fmla="*/ 1938270 w 4053849"/>
              <a:gd name="connsiteY11" fmla="*/ 727865 h 1456029"/>
              <a:gd name="connsiteX12" fmla="*/ 2559701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501678 w 4053849"/>
              <a:gd name="connsiteY5" fmla="*/ 360815 h 1456029"/>
              <a:gd name="connsiteX6" fmla="*/ 3199377 w 4053849"/>
              <a:gd name="connsiteY6" fmla="*/ 729912 h 1456029"/>
              <a:gd name="connsiteX7" fmla="*/ 3509217 w 4053849"/>
              <a:gd name="connsiteY7" fmla="*/ 1101381 h 1456029"/>
              <a:gd name="connsiteX8" fmla="*/ 3802627 w 4053849"/>
              <a:gd name="connsiteY8" fmla="*/ 723233 h 1456029"/>
              <a:gd name="connsiteX9" fmla="*/ 3501678 w 4053849"/>
              <a:gd name="connsiteY9" fmla="*/ 360815 h 1456029"/>
              <a:gd name="connsiteX10" fmla="*/ 2553497 w 4053849"/>
              <a:gd name="connsiteY10" fmla="*/ 1496 h 1456029"/>
              <a:gd name="connsiteX11" fmla="*/ 1938270 w 4053849"/>
              <a:gd name="connsiteY11" fmla="*/ 727865 h 1456029"/>
              <a:gd name="connsiteX12" fmla="*/ 2559701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501678 w 4053849"/>
              <a:gd name="connsiteY5" fmla="*/ 369865 h 1456029"/>
              <a:gd name="connsiteX6" fmla="*/ 3199377 w 4053849"/>
              <a:gd name="connsiteY6" fmla="*/ 729912 h 1456029"/>
              <a:gd name="connsiteX7" fmla="*/ 3509217 w 4053849"/>
              <a:gd name="connsiteY7" fmla="*/ 1101381 h 1456029"/>
              <a:gd name="connsiteX8" fmla="*/ 3802627 w 4053849"/>
              <a:gd name="connsiteY8" fmla="*/ 723233 h 1456029"/>
              <a:gd name="connsiteX9" fmla="*/ 3501678 w 4053849"/>
              <a:gd name="connsiteY9" fmla="*/ 369865 h 1456029"/>
              <a:gd name="connsiteX10" fmla="*/ 2553497 w 4053849"/>
              <a:gd name="connsiteY10" fmla="*/ 1496 h 1456029"/>
              <a:gd name="connsiteX11" fmla="*/ 1938270 w 4053849"/>
              <a:gd name="connsiteY11" fmla="*/ 727865 h 1456029"/>
              <a:gd name="connsiteX12" fmla="*/ 2559701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501678 w 4053849"/>
              <a:gd name="connsiteY5" fmla="*/ 369865 h 1456029"/>
              <a:gd name="connsiteX6" fmla="*/ 3199377 w 4053849"/>
              <a:gd name="connsiteY6" fmla="*/ 729912 h 1456029"/>
              <a:gd name="connsiteX7" fmla="*/ 3509217 w 4053849"/>
              <a:gd name="connsiteY7" fmla="*/ 1094594 h 1456029"/>
              <a:gd name="connsiteX8" fmla="*/ 3802627 w 4053849"/>
              <a:gd name="connsiteY8" fmla="*/ 723233 h 1456029"/>
              <a:gd name="connsiteX9" fmla="*/ 3501678 w 4053849"/>
              <a:gd name="connsiteY9" fmla="*/ 369865 h 1456029"/>
              <a:gd name="connsiteX10" fmla="*/ 2553497 w 4053849"/>
              <a:gd name="connsiteY10" fmla="*/ 1496 h 1456029"/>
              <a:gd name="connsiteX11" fmla="*/ 1938270 w 4053849"/>
              <a:gd name="connsiteY11" fmla="*/ 727865 h 1456029"/>
              <a:gd name="connsiteX12" fmla="*/ 2559701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501678 w 4053849"/>
              <a:gd name="connsiteY5" fmla="*/ 369865 h 1456029"/>
              <a:gd name="connsiteX6" fmla="*/ 3199377 w 4053849"/>
              <a:gd name="connsiteY6" fmla="*/ 729912 h 1456029"/>
              <a:gd name="connsiteX7" fmla="*/ 3506995 w 4053849"/>
              <a:gd name="connsiteY7" fmla="*/ 1085543 h 1456029"/>
              <a:gd name="connsiteX8" fmla="*/ 3802627 w 4053849"/>
              <a:gd name="connsiteY8" fmla="*/ 723233 h 1456029"/>
              <a:gd name="connsiteX9" fmla="*/ 3501678 w 4053849"/>
              <a:gd name="connsiteY9" fmla="*/ 369865 h 1456029"/>
              <a:gd name="connsiteX10" fmla="*/ 2553497 w 4053849"/>
              <a:gd name="connsiteY10" fmla="*/ 1496 h 1456029"/>
              <a:gd name="connsiteX11" fmla="*/ 1938270 w 4053849"/>
              <a:gd name="connsiteY11" fmla="*/ 727865 h 1456029"/>
              <a:gd name="connsiteX12" fmla="*/ 2559701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4053849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4053849"/>
              <a:gd name="connsiteY0" fmla="*/ 381229 h 1456029"/>
              <a:gd name="connsiteX1" fmla="*/ 1323905 w 4053849"/>
              <a:gd name="connsiteY1" fmla="*/ 727868 h 1456029"/>
              <a:gd name="connsiteX2" fmla="*/ 1632842 w 4053849"/>
              <a:gd name="connsiteY2" fmla="*/ 1078815 h 1456029"/>
              <a:gd name="connsiteX3" fmla="*/ 1938269 w 4053849"/>
              <a:gd name="connsiteY3" fmla="*/ 727650 h 1456029"/>
              <a:gd name="connsiteX4" fmla="*/ 1634518 w 4053849"/>
              <a:gd name="connsiteY4" fmla="*/ 381229 h 1456029"/>
              <a:gd name="connsiteX5" fmla="*/ 3501678 w 4053849"/>
              <a:gd name="connsiteY5" fmla="*/ 369865 h 1456029"/>
              <a:gd name="connsiteX6" fmla="*/ 3199377 w 4053849"/>
              <a:gd name="connsiteY6" fmla="*/ 729912 h 1456029"/>
              <a:gd name="connsiteX7" fmla="*/ 3506995 w 4053849"/>
              <a:gd name="connsiteY7" fmla="*/ 1085543 h 1456029"/>
              <a:gd name="connsiteX8" fmla="*/ 3802627 w 4053849"/>
              <a:gd name="connsiteY8" fmla="*/ 723233 h 1456029"/>
              <a:gd name="connsiteX9" fmla="*/ 3501678 w 4053849"/>
              <a:gd name="connsiteY9" fmla="*/ 369865 h 1456029"/>
              <a:gd name="connsiteX10" fmla="*/ 2553497 w 4053849"/>
              <a:gd name="connsiteY10" fmla="*/ 1496 h 1456029"/>
              <a:gd name="connsiteX11" fmla="*/ 1938270 w 4053849"/>
              <a:gd name="connsiteY11" fmla="*/ 727865 h 1456029"/>
              <a:gd name="connsiteX12" fmla="*/ 2559701 w 4053849"/>
              <a:gd name="connsiteY12" fmla="*/ 1450749 h 1456029"/>
              <a:gd name="connsiteX13" fmla="*/ 3188263 w 4053849"/>
              <a:gd name="connsiteY13" fmla="*/ 724379 h 1456029"/>
              <a:gd name="connsiteX14" fmla="*/ 2553497 w 4053849"/>
              <a:gd name="connsiteY14" fmla="*/ 1496 h 1456029"/>
              <a:gd name="connsiteX15" fmla="*/ 672632 w 4053849"/>
              <a:gd name="connsiteY15" fmla="*/ 0 h 1456029"/>
              <a:gd name="connsiteX16" fmla="*/ 3924943 w 4053849"/>
              <a:gd name="connsiteY16" fmla="*/ 0 h 1456029"/>
              <a:gd name="connsiteX17" fmla="*/ 4053849 w 4053849"/>
              <a:gd name="connsiteY17" fmla="*/ 1453012 h 1456029"/>
              <a:gd name="connsiteX18" fmla="*/ 688602 w 4053849"/>
              <a:gd name="connsiteY18" fmla="*/ 1456029 h 1456029"/>
              <a:gd name="connsiteX19" fmla="*/ 1312051 w 4053849"/>
              <a:gd name="connsiteY19" fmla="*/ 728078 h 1456029"/>
              <a:gd name="connsiteX20" fmla="*/ 672632 w 4053849"/>
              <a:gd name="connsiteY20" fmla="*/ 0 h 1456029"/>
              <a:gd name="connsiteX21" fmla="*/ 0 w 4053849"/>
              <a:gd name="connsiteY21" fmla="*/ 0 h 1456029"/>
              <a:gd name="connsiteX22" fmla="*/ 672631 w 4053849"/>
              <a:gd name="connsiteY22" fmla="*/ 0 h 1456029"/>
              <a:gd name="connsiteX23" fmla="*/ 46812 w 4053849"/>
              <a:gd name="connsiteY23" fmla="*/ 731241 h 1456029"/>
              <a:gd name="connsiteX24" fmla="*/ 684764 w 4053849"/>
              <a:gd name="connsiteY24" fmla="*/ 1456029 h 1456029"/>
              <a:gd name="connsiteX25" fmla="*/ 0 w 4053849"/>
              <a:gd name="connsiteY25" fmla="*/ 1453012 h 1456029"/>
              <a:gd name="connsiteX26" fmla="*/ 0 w 4053849"/>
              <a:gd name="connsiteY26" fmla="*/ 0 h 1456029"/>
              <a:gd name="connsiteX0" fmla="*/ 1634518 w 3924943"/>
              <a:gd name="connsiteY0" fmla="*/ 381229 h 1456029"/>
              <a:gd name="connsiteX1" fmla="*/ 1323905 w 3924943"/>
              <a:gd name="connsiteY1" fmla="*/ 727868 h 1456029"/>
              <a:gd name="connsiteX2" fmla="*/ 1632842 w 3924943"/>
              <a:gd name="connsiteY2" fmla="*/ 1078815 h 1456029"/>
              <a:gd name="connsiteX3" fmla="*/ 1938269 w 3924943"/>
              <a:gd name="connsiteY3" fmla="*/ 727650 h 1456029"/>
              <a:gd name="connsiteX4" fmla="*/ 1634518 w 3924943"/>
              <a:gd name="connsiteY4" fmla="*/ 381229 h 1456029"/>
              <a:gd name="connsiteX5" fmla="*/ 3501678 w 3924943"/>
              <a:gd name="connsiteY5" fmla="*/ 369865 h 1456029"/>
              <a:gd name="connsiteX6" fmla="*/ 3199377 w 3924943"/>
              <a:gd name="connsiteY6" fmla="*/ 729912 h 1456029"/>
              <a:gd name="connsiteX7" fmla="*/ 3506995 w 3924943"/>
              <a:gd name="connsiteY7" fmla="*/ 1085543 h 1456029"/>
              <a:gd name="connsiteX8" fmla="*/ 3802627 w 3924943"/>
              <a:gd name="connsiteY8" fmla="*/ 723233 h 1456029"/>
              <a:gd name="connsiteX9" fmla="*/ 3501678 w 3924943"/>
              <a:gd name="connsiteY9" fmla="*/ 369865 h 1456029"/>
              <a:gd name="connsiteX10" fmla="*/ 2553497 w 3924943"/>
              <a:gd name="connsiteY10" fmla="*/ 1496 h 1456029"/>
              <a:gd name="connsiteX11" fmla="*/ 1938270 w 3924943"/>
              <a:gd name="connsiteY11" fmla="*/ 727865 h 1456029"/>
              <a:gd name="connsiteX12" fmla="*/ 2559701 w 3924943"/>
              <a:gd name="connsiteY12" fmla="*/ 1450749 h 1456029"/>
              <a:gd name="connsiteX13" fmla="*/ 3188263 w 3924943"/>
              <a:gd name="connsiteY13" fmla="*/ 724379 h 1456029"/>
              <a:gd name="connsiteX14" fmla="*/ 2553497 w 3924943"/>
              <a:gd name="connsiteY14" fmla="*/ 1496 h 1456029"/>
              <a:gd name="connsiteX15" fmla="*/ 672632 w 3924943"/>
              <a:gd name="connsiteY15" fmla="*/ 0 h 1456029"/>
              <a:gd name="connsiteX16" fmla="*/ 3924943 w 3924943"/>
              <a:gd name="connsiteY16" fmla="*/ 0 h 1456029"/>
              <a:gd name="connsiteX17" fmla="*/ 3896051 w 3924943"/>
              <a:gd name="connsiteY17" fmla="*/ 1446224 h 1456029"/>
              <a:gd name="connsiteX18" fmla="*/ 688602 w 3924943"/>
              <a:gd name="connsiteY18" fmla="*/ 1456029 h 1456029"/>
              <a:gd name="connsiteX19" fmla="*/ 1312051 w 3924943"/>
              <a:gd name="connsiteY19" fmla="*/ 728078 h 1456029"/>
              <a:gd name="connsiteX20" fmla="*/ 672632 w 3924943"/>
              <a:gd name="connsiteY20" fmla="*/ 0 h 1456029"/>
              <a:gd name="connsiteX21" fmla="*/ 0 w 3924943"/>
              <a:gd name="connsiteY21" fmla="*/ 0 h 1456029"/>
              <a:gd name="connsiteX22" fmla="*/ 672631 w 3924943"/>
              <a:gd name="connsiteY22" fmla="*/ 0 h 1456029"/>
              <a:gd name="connsiteX23" fmla="*/ 46812 w 3924943"/>
              <a:gd name="connsiteY23" fmla="*/ 731241 h 1456029"/>
              <a:gd name="connsiteX24" fmla="*/ 684764 w 3924943"/>
              <a:gd name="connsiteY24" fmla="*/ 1456029 h 1456029"/>
              <a:gd name="connsiteX25" fmla="*/ 0 w 3924943"/>
              <a:gd name="connsiteY25" fmla="*/ 1453012 h 1456029"/>
              <a:gd name="connsiteX26" fmla="*/ 0 w 3924943"/>
              <a:gd name="connsiteY26" fmla="*/ 0 h 1456029"/>
              <a:gd name="connsiteX0" fmla="*/ 1634518 w 3924943"/>
              <a:gd name="connsiteY0" fmla="*/ 381229 h 1456029"/>
              <a:gd name="connsiteX1" fmla="*/ 1323905 w 3924943"/>
              <a:gd name="connsiteY1" fmla="*/ 727868 h 1456029"/>
              <a:gd name="connsiteX2" fmla="*/ 1632842 w 3924943"/>
              <a:gd name="connsiteY2" fmla="*/ 1078815 h 1456029"/>
              <a:gd name="connsiteX3" fmla="*/ 1938269 w 3924943"/>
              <a:gd name="connsiteY3" fmla="*/ 727650 h 1456029"/>
              <a:gd name="connsiteX4" fmla="*/ 1634518 w 3924943"/>
              <a:gd name="connsiteY4" fmla="*/ 381229 h 1456029"/>
              <a:gd name="connsiteX5" fmla="*/ 3501678 w 3924943"/>
              <a:gd name="connsiteY5" fmla="*/ 369865 h 1456029"/>
              <a:gd name="connsiteX6" fmla="*/ 3199377 w 3924943"/>
              <a:gd name="connsiteY6" fmla="*/ 729912 h 1456029"/>
              <a:gd name="connsiteX7" fmla="*/ 3506995 w 3924943"/>
              <a:gd name="connsiteY7" fmla="*/ 1085543 h 1456029"/>
              <a:gd name="connsiteX8" fmla="*/ 3802627 w 3924943"/>
              <a:gd name="connsiteY8" fmla="*/ 723233 h 1456029"/>
              <a:gd name="connsiteX9" fmla="*/ 3501678 w 3924943"/>
              <a:gd name="connsiteY9" fmla="*/ 369865 h 1456029"/>
              <a:gd name="connsiteX10" fmla="*/ 2553497 w 3924943"/>
              <a:gd name="connsiteY10" fmla="*/ 1496 h 1456029"/>
              <a:gd name="connsiteX11" fmla="*/ 1938270 w 3924943"/>
              <a:gd name="connsiteY11" fmla="*/ 727865 h 1456029"/>
              <a:gd name="connsiteX12" fmla="*/ 2559701 w 3924943"/>
              <a:gd name="connsiteY12" fmla="*/ 1450749 h 1456029"/>
              <a:gd name="connsiteX13" fmla="*/ 3188263 w 3924943"/>
              <a:gd name="connsiteY13" fmla="*/ 724379 h 1456029"/>
              <a:gd name="connsiteX14" fmla="*/ 2553497 w 3924943"/>
              <a:gd name="connsiteY14" fmla="*/ 1496 h 1456029"/>
              <a:gd name="connsiteX15" fmla="*/ 672632 w 3924943"/>
              <a:gd name="connsiteY15" fmla="*/ 0 h 1456029"/>
              <a:gd name="connsiteX16" fmla="*/ 3924943 w 3924943"/>
              <a:gd name="connsiteY16" fmla="*/ 0 h 1456029"/>
              <a:gd name="connsiteX17" fmla="*/ 3853824 w 3924943"/>
              <a:gd name="connsiteY17" fmla="*/ 1446224 h 1456029"/>
              <a:gd name="connsiteX18" fmla="*/ 688602 w 3924943"/>
              <a:gd name="connsiteY18" fmla="*/ 1456029 h 1456029"/>
              <a:gd name="connsiteX19" fmla="*/ 1312051 w 3924943"/>
              <a:gd name="connsiteY19" fmla="*/ 728078 h 1456029"/>
              <a:gd name="connsiteX20" fmla="*/ 672632 w 3924943"/>
              <a:gd name="connsiteY20" fmla="*/ 0 h 1456029"/>
              <a:gd name="connsiteX21" fmla="*/ 0 w 3924943"/>
              <a:gd name="connsiteY21" fmla="*/ 0 h 1456029"/>
              <a:gd name="connsiteX22" fmla="*/ 672631 w 3924943"/>
              <a:gd name="connsiteY22" fmla="*/ 0 h 1456029"/>
              <a:gd name="connsiteX23" fmla="*/ 46812 w 3924943"/>
              <a:gd name="connsiteY23" fmla="*/ 731241 h 1456029"/>
              <a:gd name="connsiteX24" fmla="*/ 684764 w 3924943"/>
              <a:gd name="connsiteY24" fmla="*/ 1456029 h 1456029"/>
              <a:gd name="connsiteX25" fmla="*/ 0 w 3924943"/>
              <a:gd name="connsiteY25" fmla="*/ 1453012 h 1456029"/>
              <a:gd name="connsiteX26" fmla="*/ 0 w 3924943"/>
              <a:gd name="connsiteY26" fmla="*/ 0 h 1456029"/>
              <a:gd name="connsiteX0" fmla="*/ 1634518 w 3880493"/>
              <a:gd name="connsiteY0" fmla="*/ 381229 h 1456029"/>
              <a:gd name="connsiteX1" fmla="*/ 1323905 w 3880493"/>
              <a:gd name="connsiteY1" fmla="*/ 727868 h 1456029"/>
              <a:gd name="connsiteX2" fmla="*/ 1632842 w 3880493"/>
              <a:gd name="connsiteY2" fmla="*/ 1078815 h 1456029"/>
              <a:gd name="connsiteX3" fmla="*/ 1938269 w 3880493"/>
              <a:gd name="connsiteY3" fmla="*/ 727650 h 1456029"/>
              <a:gd name="connsiteX4" fmla="*/ 1634518 w 3880493"/>
              <a:gd name="connsiteY4" fmla="*/ 381229 h 1456029"/>
              <a:gd name="connsiteX5" fmla="*/ 3501678 w 3880493"/>
              <a:gd name="connsiteY5" fmla="*/ 369865 h 1456029"/>
              <a:gd name="connsiteX6" fmla="*/ 3199377 w 3880493"/>
              <a:gd name="connsiteY6" fmla="*/ 729912 h 1456029"/>
              <a:gd name="connsiteX7" fmla="*/ 3506995 w 3880493"/>
              <a:gd name="connsiteY7" fmla="*/ 1085543 h 1456029"/>
              <a:gd name="connsiteX8" fmla="*/ 3802627 w 3880493"/>
              <a:gd name="connsiteY8" fmla="*/ 723233 h 1456029"/>
              <a:gd name="connsiteX9" fmla="*/ 3501678 w 3880493"/>
              <a:gd name="connsiteY9" fmla="*/ 369865 h 1456029"/>
              <a:gd name="connsiteX10" fmla="*/ 2553497 w 3880493"/>
              <a:gd name="connsiteY10" fmla="*/ 1496 h 1456029"/>
              <a:gd name="connsiteX11" fmla="*/ 1938270 w 3880493"/>
              <a:gd name="connsiteY11" fmla="*/ 727865 h 1456029"/>
              <a:gd name="connsiteX12" fmla="*/ 2559701 w 3880493"/>
              <a:gd name="connsiteY12" fmla="*/ 1450749 h 1456029"/>
              <a:gd name="connsiteX13" fmla="*/ 3188263 w 3880493"/>
              <a:gd name="connsiteY13" fmla="*/ 724379 h 1456029"/>
              <a:gd name="connsiteX14" fmla="*/ 2553497 w 3880493"/>
              <a:gd name="connsiteY14" fmla="*/ 1496 h 1456029"/>
              <a:gd name="connsiteX15" fmla="*/ 672632 w 3880493"/>
              <a:gd name="connsiteY15" fmla="*/ 0 h 1456029"/>
              <a:gd name="connsiteX16" fmla="*/ 3880493 w 3880493"/>
              <a:gd name="connsiteY16" fmla="*/ 0 h 1456029"/>
              <a:gd name="connsiteX17" fmla="*/ 3853824 w 3880493"/>
              <a:gd name="connsiteY17" fmla="*/ 1446224 h 1456029"/>
              <a:gd name="connsiteX18" fmla="*/ 688602 w 3880493"/>
              <a:gd name="connsiteY18" fmla="*/ 1456029 h 1456029"/>
              <a:gd name="connsiteX19" fmla="*/ 1312051 w 3880493"/>
              <a:gd name="connsiteY19" fmla="*/ 728078 h 1456029"/>
              <a:gd name="connsiteX20" fmla="*/ 672632 w 3880493"/>
              <a:gd name="connsiteY20" fmla="*/ 0 h 1456029"/>
              <a:gd name="connsiteX21" fmla="*/ 0 w 3880493"/>
              <a:gd name="connsiteY21" fmla="*/ 0 h 1456029"/>
              <a:gd name="connsiteX22" fmla="*/ 672631 w 3880493"/>
              <a:gd name="connsiteY22" fmla="*/ 0 h 1456029"/>
              <a:gd name="connsiteX23" fmla="*/ 46812 w 3880493"/>
              <a:gd name="connsiteY23" fmla="*/ 731241 h 1456029"/>
              <a:gd name="connsiteX24" fmla="*/ 684764 w 3880493"/>
              <a:gd name="connsiteY24" fmla="*/ 1456029 h 1456029"/>
              <a:gd name="connsiteX25" fmla="*/ 0 w 3880493"/>
              <a:gd name="connsiteY25" fmla="*/ 1453012 h 1456029"/>
              <a:gd name="connsiteX26" fmla="*/ 0 w 3880493"/>
              <a:gd name="connsiteY26" fmla="*/ 0 h 1456029"/>
              <a:gd name="connsiteX0" fmla="*/ 1634518 w 3869380"/>
              <a:gd name="connsiteY0" fmla="*/ 381229 h 1456029"/>
              <a:gd name="connsiteX1" fmla="*/ 1323905 w 3869380"/>
              <a:gd name="connsiteY1" fmla="*/ 727868 h 1456029"/>
              <a:gd name="connsiteX2" fmla="*/ 1632842 w 3869380"/>
              <a:gd name="connsiteY2" fmla="*/ 1078815 h 1456029"/>
              <a:gd name="connsiteX3" fmla="*/ 1938269 w 3869380"/>
              <a:gd name="connsiteY3" fmla="*/ 727650 h 1456029"/>
              <a:gd name="connsiteX4" fmla="*/ 1634518 w 3869380"/>
              <a:gd name="connsiteY4" fmla="*/ 381229 h 1456029"/>
              <a:gd name="connsiteX5" fmla="*/ 3501678 w 3869380"/>
              <a:gd name="connsiteY5" fmla="*/ 369865 h 1456029"/>
              <a:gd name="connsiteX6" fmla="*/ 3199377 w 3869380"/>
              <a:gd name="connsiteY6" fmla="*/ 729912 h 1456029"/>
              <a:gd name="connsiteX7" fmla="*/ 3506995 w 3869380"/>
              <a:gd name="connsiteY7" fmla="*/ 1085543 h 1456029"/>
              <a:gd name="connsiteX8" fmla="*/ 3802627 w 3869380"/>
              <a:gd name="connsiteY8" fmla="*/ 723233 h 1456029"/>
              <a:gd name="connsiteX9" fmla="*/ 3501678 w 3869380"/>
              <a:gd name="connsiteY9" fmla="*/ 369865 h 1456029"/>
              <a:gd name="connsiteX10" fmla="*/ 2553497 w 3869380"/>
              <a:gd name="connsiteY10" fmla="*/ 1496 h 1456029"/>
              <a:gd name="connsiteX11" fmla="*/ 1938270 w 3869380"/>
              <a:gd name="connsiteY11" fmla="*/ 727865 h 1456029"/>
              <a:gd name="connsiteX12" fmla="*/ 2559701 w 3869380"/>
              <a:gd name="connsiteY12" fmla="*/ 1450749 h 1456029"/>
              <a:gd name="connsiteX13" fmla="*/ 3188263 w 3869380"/>
              <a:gd name="connsiteY13" fmla="*/ 724379 h 1456029"/>
              <a:gd name="connsiteX14" fmla="*/ 2553497 w 3869380"/>
              <a:gd name="connsiteY14" fmla="*/ 1496 h 1456029"/>
              <a:gd name="connsiteX15" fmla="*/ 672632 w 3869380"/>
              <a:gd name="connsiteY15" fmla="*/ 0 h 1456029"/>
              <a:gd name="connsiteX16" fmla="*/ 3869380 w 3869380"/>
              <a:gd name="connsiteY16" fmla="*/ 0 h 1456029"/>
              <a:gd name="connsiteX17" fmla="*/ 3853824 w 3869380"/>
              <a:gd name="connsiteY17" fmla="*/ 1446224 h 1456029"/>
              <a:gd name="connsiteX18" fmla="*/ 688602 w 3869380"/>
              <a:gd name="connsiteY18" fmla="*/ 1456029 h 1456029"/>
              <a:gd name="connsiteX19" fmla="*/ 1312051 w 3869380"/>
              <a:gd name="connsiteY19" fmla="*/ 728078 h 1456029"/>
              <a:gd name="connsiteX20" fmla="*/ 672632 w 3869380"/>
              <a:gd name="connsiteY20" fmla="*/ 0 h 1456029"/>
              <a:gd name="connsiteX21" fmla="*/ 0 w 3869380"/>
              <a:gd name="connsiteY21" fmla="*/ 0 h 1456029"/>
              <a:gd name="connsiteX22" fmla="*/ 672631 w 3869380"/>
              <a:gd name="connsiteY22" fmla="*/ 0 h 1456029"/>
              <a:gd name="connsiteX23" fmla="*/ 46812 w 3869380"/>
              <a:gd name="connsiteY23" fmla="*/ 731241 h 1456029"/>
              <a:gd name="connsiteX24" fmla="*/ 684764 w 3869380"/>
              <a:gd name="connsiteY24" fmla="*/ 1456029 h 1456029"/>
              <a:gd name="connsiteX25" fmla="*/ 0 w 3869380"/>
              <a:gd name="connsiteY25" fmla="*/ 1453012 h 1456029"/>
              <a:gd name="connsiteX26" fmla="*/ 0 w 3869380"/>
              <a:gd name="connsiteY26" fmla="*/ 0 h 1456029"/>
              <a:gd name="connsiteX0" fmla="*/ 1634518 w 3862713"/>
              <a:gd name="connsiteY0" fmla="*/ 383492 h 1458292"/>
              <a:gd name="connsiteX1" fmla="*/ 1323905 w 3862713"/>
              <a:gd name="connsiteY1" fmla="*/ 730131 h 1458292"/>
              <a:gd name="connsiteX2" fmla="*/ 1632842 w 3862713"/>
              <a:gd name="connsiteY2" fmla="*/ 1081078 h 1458292"/>
              <a:gd name="connsiteX3" fmla="*/ 1938269 w 3862713"/>
              <a:gd name="connsiteY3" fmla="*/ 729913 h 1458292"/>
              <a:gd name="connsiteX4" fmla="*/ 1634518 w 3862713"/>
              <a:gd name="connsiteY4" fmla="*/ 383492 h 1458292"/>
              <a:gd name="connsiteX5" fmla="*/ 3501678 w 3862713"/>
              <a:gd name="connsiteY5" fmla="*/ 372128 h 1458292"/>
              <a:gd name="connsiteX6" fmla="*/ 3199377 w 3862713"/>
              <a:gd name="connsiteY6" fmla="*/ 732175 h 1458292"/>
              <a:gd name="connsiteX7" fmla="*/ 3506995 w 3862713"/>
              <a:gd name="connsiteY7" fmla="*/ 1087806 h 1458292"/>
              <a:gd name="connsiteX8" fmla="*/ 3802627 w 3862713"/>
              <a:gd name="connsiteY8" fmla="*/ 725496 h 1458292"/>
              <a:gd name="connsiteX9" fmla="*/ 3501678 w 3862713"/>
              <a:gd name="connsiteY9" fmla="*/ 372128 h 1458292"/>
              <a:gd name="connsiteX10" fmla="*/ 2553497 w 3862713"/>
              <a:gd name="connsiteY10" fmla="*/ 3759 h 1458292"/>
              <a:gd name="connsiteX11" fmla="*/ 1938270 w 3862713"/>
              <a:gd name="connsiteY11" fmla="*/ 730128 h 1458292"/>
              <a:gd name="connsiteX12" fmla="*/ 2559701 w 3862713"/>
              <a:gd name="connsiteY12" fmla="*/ 1453012 h 1458292"/>
              <a:gd name="connsiteX13" fmla="*/ 3188263 w 3862713"/>
              <a:gd name="connsiteY13" fmla="*/ 726642 h 1458292"/>
              <a:gd name="connsiteX14" fmla="*/ 2553497 w 3862713"/>
              <a:gd name="connsiteY14" fmla="*/ 3759 h 1458292"/>
              <a:gd name="connsiteX15" fmla="*/ 672632 w 3862713"/>
              <a:gd name="connsiteY15" fmla="*/ 2263 h 1458292"/>
              <a:gd name="connsiteX16" fmla="*/ 3862713 w 3862713"/>
              <a:gd name="connsiteY16" fmla="*/ 0 h 1458292"/>
              <a:gd name="connsiteX17" fmla="*/ 3853824 w 3862713"/>
              <a:gd name="connsiteY17" fmla="*/ 1448487 h 1458292"/>
              <a:gd name="connsiteX18" fmla="*/ 688602 w 3862713"/>
              <a:gd name="connsiteY18" fmla="*/ 1458292 h 1458292"/>
              <a:gd name="connsiteX19" fmla="*/ 1312051 w 3862713"/>
              <a:gd name="connsiteY19" fmla="*/ 730341 h 1458292"/>
              <a:gd name="connsiteX20" fmla="*/ 672632 w 3862713"/>
              <a:gd name="connsiteY20" fmla="*/ 2263 h 1458292"/>
              <a:gd name="connsiteX21" fmla="*/ 0 w 3862713"/>
              <a:gd name="connsiteY21" fmla="*/ 2263 h 1458292"/>
              <a:gd name="connsiteX22" fmla="*/ 672631 w 3862713"/>
              <a:gd name="connsiteY22" fmla="*/ 2263 h 1458292"/>
              <a:gd name="connsiteX23" fmla="*/ 46812 w 3862713"/>
              <a:gd name="connsiteY23" fmla="*/ 733504 h 1458292"/>
              <a:gd name="connsiteX24" fmla="*/ 684764 w 3862713"/>
              <a:gd name="connsiteY24" fmla="*/ 1458292 h 1458292"/>
              <a:gd name="connsiteX25" fmla="*/ 0 w 3862713"/>
              <a:gd name="connsiteY25" fmla="*/ 1455275 h 1458292"/>
              <a:gd name="connsiteX26" fmla="*/ 0 w 3862713"/>
              <a:gd name="connsiteY26" fmla="*/ 2263 h 1458292"/>
              <a:gd name="connsiteX0" fmla="*/ 1634518 w 3856045"/>
              <a:gd name="connsiteY0" fmla="*/ 383492 h 1458292"/>
              <a:gd name="connsiteX1" fmla="*/ 1323905 w 3856045"/>
              <a:gd name="connsiteY1" fmla="*/ 730131 h 1458292"/>
              <a:gd name="connsiteX2" fmla="*/ 1632842 w 3856045"/>
              <a:gd name="connsiteY2" fmla="*/ 1081078 h 1458292"/>
              <a:gd name="connsiteX3" fmla="*/ 1938269 w 3856045"/>
              <a:gd name="connsiteY3" fmla="*/ 729913 h 1458292"/>
              <a:gd name="connsiteX4" fmla="*/ 1634518 w 3856045"/>
              <a:gd name="connsiteY4" fmla="*/ 383492 h 1458292"/>
              <a:gd name="connsiteX5" fmla="*/ 3501678 w 3856045"/>
              <a:gd name="connsiteY5" fmla="*/ 372128 h 1458292"/>
              <a:gd name="connsiteX6" fmla="*/ 3199377 w 3856045"/>
              <a:gd name="connsiteY6" fmla="*/ 732175 h 1458292"/>
              <a:gd name="connsiteX7" fmla="*/ 3506995 w 3856045"/>
              <a:gd name="connsiteY7" fmla="*/ 1087806 h 1458292"/>
              <a:gd name="connsiteX8" fmla="*/ 3802627 w 3856045"/>
              <a:gd name="connsiteY8" fmla="*/ 725496 h 1458292"/>
              <a:gd name="connsiteX9" fmla="*/ 3501678 w 3856045"/>
              <a:gd name="connsiteY9" fmla="*/ 372128 h 1458292"/>
              <a:gd name="connsiteX10" fmla="*/ 2553497 w 3856045"/>
              <a:gd name="connsiteY10" fmla="*/ 3759 h 1458292"/>
              <a:gd name="connsiteX11" fmla="*/ 1938270 w 3856045"/>
              <a:gd name="connsiteY11" fmla="*/ 730128 h 1458292"/>
              <a:gd name="connsiteX12" fmla="*/ 2559701 w 3856045"/>
              <a:gd name="connsiteY12" fmla="*/ 1453012 h 1458292"/>
              <a:gd name="connsiteX13" fmla="*/ 3188263 w 3856045"/>
              <a:gd name="connsiteY13" fmla="*/ 726642 h 1458292"/>
              <a:gd name="connsiteX14" fmla="*/ 2553497 w 3856045"/>
              <a:gd name="connsiteY14" fmla="*/ 3759 h 1458292"/>
              <a:gd name="connsiteX15" fmla="*/ 672632 w 3856045"/>
              <a:gd name="connsiteY15" fmla="*/ 2263 h 1458292"/>
              <a:gd name="connsiteX16" fmla="*/ 3856045 w 3856045"/>
              <a:gd name="connsiteY16" fmla="*/ 0 h 1458292"/>
              <a:gd name="connsiteX17" fmla="*/ 3853824 w 3856045"/>
              <a:gd name="connsiteY17" fmla="*/ 1448487 h 1458292"/>
              <a:gd name="connsiteX18" fmla="*/ 688602 w 3856045"/>
              <a:gd name="connsiteY18" fmla="*/ 1458292 h 1458292"/>
              <a:gd name="connsiteX19" fmla="*/ 1312051 w 3856045"/>
              <a:gd name="connsiteY19" fmla="*/ 730341 h 1458292"/>
              <a:gd name="connsiteX20" fmla="*/ 672632 w 3856045"/>
              <a:gd name="connsiteY20" fmla="*/ 2263 h 1458292"/>
              <a:gd name="connsiteX21" fmla="*/ 0 w 3856045"/>
              <a:gd name="connsiteY21" fmla="*/ 2263 h 1458292"/>
              <a:gd name="connsiteX22" fmla="*/ 672631 w 3856045"/>
              <a:gd name="connsiteY22" fmla="*/ 2263 h 1458292"/>
              <a:gd name="connsiteX23" fmla="*/ 46812 w 3856045"/>
              <a:gd name="connsiteY23" fmla="*/ 733504 h 1458292"/>
              <a:gd name="connsiteX24" fmla="*/ 684764 w 3856045"/>
              <a:gd name="connsiteY24" fmla="*/ 1458292 h 1458292"/>
              <a:gd name="connsiteX25" fmla="*/ 0 w 3856045"/>
              <a:gd name="connsiteY25" fmla="*/ 1455275 h 1458292"/>
              <a:gd name="connsiteX26" fmla="*/ 0 w 3856045"/>
              <a:gd name="connsiteY26" fmla="*/ 2263 h 145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56045" h="1458292">
                <a:moveTo>
                  <a:pt x="1634518" y="383492"/>
                </a:moveTo>
                <a:lnTo>
                  <a:pt x="1323905" y="730131"/>
                </a:lnTo>
                <a:lnTo>
                  <a:pt x="1632842" y="1081078"/>
                </a:lnTo>
                <a:lnTo>
                  <a:pt x="1938269" y="729913"/>
                </a:lnTo>
                <a:lnTo>
                  <a:pt x="1634518" y="383492"/>
                </a:lnTo>
                <a:close/>
                <a:moveTo>
                  <a:pt x="3501678" y="372128"/>
                </a:moveTo>
                <a:lnTo>
                  <a:pt x="3199377" y="732175"/>
                </a:lnTo>
                <a:lnTo>
                  <a:pt x="3506995" y="1087806"/>
                </a:lnTo>
                <a:lnTo>
                  <a:pt x="3802627" y="725496"/>
                </a:lnTo>
                <a:lnTo>
                  <a:pt x="3501678" y="372128"/>
                </a:lnTo>
                <a:close/>
                <a:moveTo>
                  <a:pt x="2553497" y="3759"/>
                </a:moveTo>
                <a:lnTo>
                  <a:pt x="1938270" y="730128"/>
                </a:lnTo>
                <a:lnTo>
                  <a:pt x="2559701" y="1453012"/>
                </a:lnTo>
                <a:lnTo>
                  <a:pt x="3188263" y="726642"/>
                </a:lnTo>
                <a:lnTo>
                  <a:pt x="2553497" y="3759"/>
                </a:lnTo>
                <a:close/>
                <a:moveTo>
                  <a:pt x="672632" y="2263"/>
                </a:moveTo>
                <a:lnTo>
                  <a:pt x="3856045" y="0"/>
                </a:lnTo>
                <a:cubicBezTo>
                  <a:pt x="3855305" y="482829"/>
                  <a:pt x="3854564" y="965658"/>
                  <a:pt x="3853824" y="1448487"/>
                </a:cubicBezTo>
                <a:lnTo>
                  <a:pt x="688602" y="1458292"/>
                </a:lnTo>
                <a:lnTo>
                  <a:pt x="1312051" y="730341"/>
                </a:lnTo>
                <a:lnTo>
                  <a:pt x="672632" y="2263"/>
                </a:lnTo>
                <a:close/>
                <a:moveTo>
                  <a:pt x="0" y="2263"/>
                </a:moveTo>
                <a:lnTo>
                  <a:pt x="672631" y="2263"/>
                </a:lnTo>
                <a:lnTo>
                  <a:pt x="46812" y="733504"/>
                </a:lnTo>
                <a:lnTo>
                  <a:pt x="684764" y="1458292"/>
                </a:lnTo>
                <a:lnTo>
                  <a:pt x="0" y="1455275"/>
                </a:lnTo>
                <a:lnTo>
                  <a:pt x="0" y="22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16" name="Straight Arrow Connector 115"/>
          <p:cNvCxnSpPr/>
          <p:nvPr/>
        </p:nvCxnSpPr>
        <p:spPr>
          <a:xfrm flipH="1" flipV="1">
            <a:off x="7440546" y="4536892"/>
            <a:ext cx="5563" cy="1737320"/>
          </a:xfrm>
          <a:prstGeom prst="straightConnector1">
            <a:avLst/>
          </a:prstGeom>
          <a:ln>
            <a:prstDash val="dash"/>
            <a:headEnd type="arrow"/>
            <a:tailEnd type="arrow"/>
          </a:ln>
        </p:spPr>
        <p:style>
          <a:lnRef idx="3">
            <a:schemeClr val="dk1"/>
          </a:lnRef>
          <a:fillRef idx="0">
            <a:schemeClr val="dk1"/>
          </a:fillRef>
          <a:effectRef idx="2">
            <a:schemeClr val="dk1"/>
          </a:effectRef>
          <a:fontRef idx="minor">
            <a:schemeClr val="tx1"/>
          </a:fontRef>
        </p:style>
      </p:cxnSp>
      <p:sp>
        <p:nvSpPr>
          <p:cNvPr id="117" name="TextBox 76"/>
          <p:cNvSpPr txBox="1"/>
          <p:nvPr/>
        </p:nvSpPr>
        <p:spPr>
          <a:xfrm>
            <a:off x="6997554" y="4590081"/>
            <a:ext cx="546945"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t>V</a:t>
            </a:r>
            <a:r>
              <a:rPr lang="en-US" sz="2400" baseline="-25000" dirty="0"/>
              <a:t>sd</a:t>
            </a:r>
          </a:p>
        </p:txBody>
      </p:sp>
      <p:sp>
        <p:nvSpPr>
          <p:cNvPr id="118" name="TextBox 77"/>
          <p:cNvSpPr txBox="1"/>
          <p:nvPr/>
        </p:nvSpPr>
        <p:spPr>
          <a:xfrm>
            <a:off x="11556635" y="5451293"/>
            <a:ext cx="71699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smtClean="0"/>
              <a:t>V</a:t>
            </a:r>
            <a:r>
              <a:rPr lang="en-US" sz="2400" baseline="-25000" dirty="0" smtClean="0"/>
              <a:t>gate</a:t>
            </a:r>
            <a:endParaRPr lang="en-US" sz="2400" baseline="-25000" dirty="0"/>
          </a:p>
        </p:txBody>
      </p:sp>
      <p:cxnSp>
        <p:nvCxnSpPr>
          <p:cNvPr id="120" name="Straight Arrow Connector 119"/>
          <p:cNvCxnSpPr/>
          <p:nvPr/>
        </p:nvCxnSpPr>
        <p:spPr>
          <a:xfrm flipV="1">
            <a:off x="7414511" y="5375093"/>
            <a:ext cx="4369435" cy="7588"/>
          </a:xfrm>
          <a:prstGeom prst="straightConnector1">
            <a:avLst/>
          </a:prstGeom>
          <a:ln>
            <a:prstDash val="dash"/>
            <a:tailEnd type="arrow"/>
          </a:ln>
        </p:spPr>
        <p:style>
          <a:lnRef idx="3">
            <a:schemeClr val="dk1"/>
          </a:lnRef>
          <a:fillRef idx="0">
            <a:schemeClr val="dk1"/>
          </a:fillRef>
          <a:effectRef idx="2">
            <a:schemeClr val="dk1"/>
          </a:effectRef>
          <a:fontRef idx="minor">
            <a:schemeClr val="tx1"/>
          </a:fontRef>
        </p:style>
      </p:cxnSp>
      <p:cxnSp>
        <p:nvCxnSpPr>
          <p:cNvPr id="72" name="Straight Connector 71"/>
          <p:cNvCxnSpPr/>
          <p:nvPr/>
        </p:nvCxnSpPr>
        <p:spPr>
          <a:xfrm>
            <a:off x="3537360" y="3719541"/>
            <a:ext cx="92201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8881025" y="3955958"/>
            <a:ext cx="2959" cy="1382227"/>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flipV="1">
            <a:off x="9554061" y="3955957"/>
            <a:ext cx="2782" cy="1394680"/>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flipV="1">
            <a:off x="10878289" y="3955957"/>
            <a:ext cx="13146" cy="140782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7948691" y="1256775"/>
            <a:ext cx="3671831" cy="1014140"/>
            <a:chOff x="7960012" y="1535106"/>
            <a:chExt cx="3671831" cy="1014140"/>
          </a:xfrm>
        </p:grpSpPr>
        <p:sp>
          <p:nvSpPr>
            <p:cNvPr id="113" name="TextBox 17"/>
            <p:cNvSpPr txBox="1"/>
            <p:nvPr/>
          </p:nvSpPr>
          <p:spPr>
            <a:xfrm>
              <a:off x="7960012" y="1535106"/>
              <a:ext cx="367183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smtClean="0"/>
                <a:t>Resonant Tunneling</a:t>
              </a:r>
              <a:endParaRPr lang="en-US" sz="2400" dirty="0"/>
            </a:p>
          </p:txBody>
        </p:sp>
        <p:cxnSp>
          <p:nvCxnSpPr>
            <p:cNvPr id="55" name="Straight Arrow Connector 54"/>
            <p:cNvCxnSpPr>
              <a:stCxn id="113" idx="2"/>
            </p:cNvCxnSpPr>
            <p:nvPr/>
          </p:nvCxnSpPr>
          <p:spPr>
            <a:xfrm flipH="1">
              <a:off x="9222219" y="1996771"/>
              <a:ext cx="573709" cy="498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13" idx="2"/>
            </p:cNvCxnSpPr>
            <p:nvPr/>
          </p:nvCxnSpPr>
          <p:spPr>
            <a:xfrm flipH="1">
              <a:off x="9686416" y="1996771"/>
              <a:ext cx="109512" cy="552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13" idx="2"/>
            </p:cNvCxnSpPr>
            <p:nvPr/>
          </p:nvCxnSpPr>
          <p:spPr>
            <a:xfrm>
              <a:off x="9795928" y="1996771"/>
              <a:ext cx="605178" cy="538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03" name="Picture 102"/>
          <p:cNvPicPr>
            <a:picLocks noChangeAspect="1"/>
          </p:cNvPicPr>
          <p:nvPr/>
        </p:nvPicPr>
        <p:blipFill>
          <a:blip r:embed="rId3"/>
          <a:stretch>
            <a:fillRect/>
          </a:stretch>
        </p:blipFill>
        <p:spPr>
          <a:xfrm>
            <a:off x="663760" y="2216896"/>
            <a:ext cx="2254039" cy="3718513"/>
          </a:xfrm>
          <a:prstGeom prst="rect">
            <a:avLst/>
          </a:prstGeom>
        </p:spPr>
      </p:pic>
      <p:sp>
        <p:nvSpPr>
          <p:cNvPr id="121" name="TextBox 17"/>
          <p:cNvSpPr txBox="1"/>
          <p:nvPr/>
        </p:nvSpPr>
        <p:spPr>
          <a:xfrm>
            <a:off x="3275771" y="1270810"/>
            <a:ext cx="367183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smtClean="0"/>
              <a:t>Energy “Ladder”</a:t>
            </a:r>
            <a:endParaRPr lang="en-US" sz="2400" dirty="0"/>
          </a:p>
        </p:txBody>
      </p:sp>
      <p:sp>
        <p:nvSpPr>
          <p:cNvPr id="122" name="TextBox 17"/>
          <p:cNvSpPr txBox="1"/>
          <p:nvPr/>
        </p:nvSpPr>
        <p:spPr>
          <a:xfrm>
            <a:off x="-89945" y="1268227"/>
            <a:ext cx="367183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smtClean="0"/>
              <a:t>Single-electron transistor</a:t>
            </a:r>
            <a:endParaRPr lang="en-US" sz="2400" dirty="0"/>
          </a:p>
        </p:txBody>
      </p:sp>
      <p:sp>
        <p:nvSpPr>
          <p:cNvPr id="58" name="Rectangle 57"/>
          <p:cNvSpPr/>
          <p:nvPr/>
        </p:nvSpPr>
        <p:spPr>
          <a:xfrm>
            <a:off x="4585452" y="6550223"/>
            <a:ext cx="3021095" cy="307777"/>
          </a:xfrm>
          <a:prstGeom prst="rect">
            <a:avLst/>
          </a:prstGeom>
        </p:spPr>
        <p:txBody>
          <a:bodyPr wrap="square">
            <a:spAutoFit/>
          </a:bodyPr>
          <a:lstStyle/>
          <a:p>
            <a:r>
              <a:rPr lang="en-US" sz="1400" dirty="0" smtClean="0"/>
              <a:t>Cheng </a:t>
            </a:r>
            <a:r>
              <a:rPr lang="en-US" sz="1400" i="1" dirty="0"/>
              <a:t>et al</a:t>
            </a:r>
            <a:r>
              <a:rPr lang="en-US" sz="1400" dirty="0" smtClean="0"/>
              <a:t>, Nature </a:t>
            </a:r>
            <a:r>
              <a:rPr lang="en-US" sz="1400" b="1" dirty="0" smtClean="0"/>
              <a:t>521</a:t>
            </a:r>
            <a:r>
              <a:rPr lang="en-US" sz="1400" dirty="0" smtClean="0"/>
              <a:t>, 196 (2015)</a:t>
            </a:r>
            <a:endParaRPr lang="en-US" sz="1400" dirty="0"/>
          </a:p>
        </p:txBody>
      </p:sp>
    </p:spTree>
    <p:extLst>
      <p:ext uri="{BB962C8B-B14F-4D97-AF65-F5344CB8AC3E}">
        <p14:creationId xmlns:p14="http://schemas.microsoft.com/office/powerpoint/2010/main" val="8961869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par>
                          <p:cTn id="33" fill="hold">
                            <p:stCondLst>
                              <p:cond delay="0"/>
                            </p:stCondLst>
                            <p:childTnLst>
                              <p:par>
                                <p:cTn id="34" presetID="10" presetClass="entr" presetSubtype="0" fill="hold" nodeType="after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fade">
                                      <p:cBhvr>
                                        <p:cTn id="36" dur="500"/>
                                        <p:tgtEl>
                                          <p:spTgt spid="80"/>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6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animBg="1"/>
      <p:bldP spid="70" grpId="0" animBg="1"/>
      <p:bldP spid="71" grpId="0" animBg="1"/>
      <p:bldP spid="73" grpId="0"/>
      <p:bldP spid="74" grpId="0"/>
      <p:bldP spid="115" grpId="0" animBg="1"/>
      <p:bldP spid="117" grpId="0"/>
      <p:bldP spid="1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Connector 79"/>
          <p:cNvCxnSpPr/>
          <p:nvPr/>
        </p:nvCxnSpPr>
        <p:spPr>
          <a:xfrm>
            <a:off x="1450644" y="4274371"/>
            <a:ext cx="12192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Magnetic field dependence in a SET</a:t>
            </a:r>
            <a:endParaRPr lang="en-US" dirty="0"/>
          </a:p>
        </p:txBody>
      </p:sp>
      <p:sp>
        <p:nvSpPr>
          <p:cNvPr id="17" name="TextBox 17"/>
          <p:cNvSpPr txBox="1"/>
          <p:nvPr/>
        </p:nvSpPr>
        <p:spPr>
          <a:xfrm>
            <a:off x="742857" y="1556087"/>
            <a:ext cx="2177571"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Single particle energy levels</a:t>
            </a:r>
          </a:p>
        </p:txBody>
      </p:sp>
      <p:cxnSp>
        <p:nvCxnSpPr>
          <p:cNvPr id="18" name="Straight Connector 17"/>
          <p:cNvCxnSpPr/>
          <p:nvPr/>
        </p:nvCxnSpPr>
        <p:spPr>
          <a:xfrm>
            <a:off x="1450643" y="4103858"/>
            <a:ext cx="121920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1717343" y="3851392"/>
            <a:ext cx="228600" cy="504933"/>
            <a:chOff x="474360" y="3107673"/>
            <a:chExt cx="228600" cy="504933"/>
          </a:xfrm>
        </p:grpSpPr>
        <p:sp>
          <p:nvSpPr>
            <p:cNvPr id="19" name="Oval 18"/>
            <p:cNvSpPr/>
            <p:nvPr/>
          </p:nvSpPr>
          <p:spPr>
            <a:xfrm flipH="1">
              <a:off x="474360" y="3253408"/>
              <a:ext cx="228600" cy="276334"/>
            </a:xfrm>
            <a:prstGeom prst="ellipse">
              <a:avLst/>
            </a:prstGeom>
            <a:gradFill flip="none" rotWithShape="1">
              <a:gsLst>
                <a:gs pos="30000">
                  <a:schemeClr val="accent2">
                    <a:lumMod val="100000"/>
                  </a:schemeClr>
                </a:gs>
                <a:gs pos="89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0" name="Straight Arrow Connector 19"/>
            <p:cNvCxnSpPr/>
            <p:nvPr/>
          </p:nvCxnSpPr>
          <p:spPr>
            <a:xfrm flipV="1">
              <a:off x="588660" y="3107673"/>
              <a:ext cx="0" cy="504933"/>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2250743" y="4028992"/>
            <a:ext cx="228600" cy="533401"/>
            <a:chOff x="1007760" y="3131539"/>
            <a:chExt cx="228600" cy="533401"/>
          </a:xfrm>
        </p:grpSpPr>
        <p:sp>
          <p:nvSpPr>
            <p:cNvPr id="21" name="Oval 20"/>
            <p:cNvSpPr/>
            <p:nvPr/>
          </p:nvSpPr>
          <p:spPr>
            <a:xfrm flipH="1">
              <a:off x="1007760" y="3253407"/>
              <a:ext cx="228600" cy="276334"/>
            </a:xfrm>
            <a:prstGeom prst="ellipse">
              <a:avLst/>
            </a:prstGeom>
            <a:gradFill flip="none" rotWithShape="1">
              <a:gsLst>
                <a:gs pos="30000">
                  <a:schemeClr val="accent2">
                    <a:lumMod val="100000"/>
                  </a:schemeClr>
                </a:gs>
                <a:gs pos="89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2" name="Straight Arrow Connector 21"/>
            <p:cNvCxnSpPr/>
            <p:nvPr/>
          </p:nvCxnSpPr>
          <p:spPr>
            <a:xfrm>
              <a:off x="1122060" y="3131539"/>
              <a:ext cx="0" cy="533401"/>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
        <p:nvSpPr>
          <p:cNvPr id="47" name="TextBox 112"/>
          <p:cNvSpPr txBox="1"/>
          <p:nvPr/>
        </p:nvSpPr>
        <p:spPr>
          <a:xfrm>
            <a:off x="6504429" y="4641004"/>
            <a:ext cx="18473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aseline="-25000" dirty="0"/>
          </a:p>
        </p:txBody>
      </p:sp>
      <p:grpSp>
        <p:nvGrpSpPr>
          <p:cNvPr id="60" name="Group 59"/>
          <p:cNvGrpSpPr/>
          <p:nvPr/>
        </p:nvGrpSpPr>
        <p:grpSpPr>
          <a:xfrm>
            <a:off x="6111043" y="2830340"/>
            <a:ext cx="4758151" cy="1737320"/>
            <a:chOff x="4040120" y="2462253"/>
            <a:chExt cx="4758151" cy="1737320"/>
          </a:xfrm>
        </p:grpSpPr>
        <p:sp>
          <p:nvSpPr>
            <p:cNvPr id="3" name="Rectangle 92"/>
            <p:cNvSpPr/>
            <p:nvPr/>
          </p:nvSpPr>
          <p:spPr>
            <a:xfrm>
              <a:off x="4334071" y="2679908"/>
              <a:ext cx="4049016" cy="1354899"/>
            </a:xfrm>
            <a:custGeom>
              <a:avLst/>
              <a:gdLst/>
              <a:ahLst/>
              <a:cxnLst/>
              <a:rect l="l" t="t" r="r" b="b"/>
              <a:pathLst>
                <a:path w="4049016" h="1354899">
                  <a:moveTo>
                    <a:pt x="2581817" y="164840"/>
                  </a:moveTo>
                  <a:lnTo>
                    <a:pt x="2056729" y="706560"/>
                  </a:lnTo>
                  <a:lnTo>
                    <a:pt x="1679249" y="340669"/>
                  </a:lnTo>
                  <a:lnTo>
                    <a:pt x="1323137" y="708059"/>
                  </a:lnTo>
                  <a:lnTo>
                    <a:pt x="765320" y="167367"/>
                  </a:lnTo>
                  <a:lnTo>
                    <a:pt x="236239" y="713206"/>
                  </a:lnTo>
                  <a:lnTo>
                    <a:pt x="798759" y="1258456"/>
                  </a:lnTo>
                  <a:lnTo>
                    <a:pt x="1324605" y="715956"/>
                  </a:lnTo>
                  <a:lnTo>
                    <a:pt x="1706088" y="1085727"/>
                  </a:lnTo>
                  <a:lnTo>
                    <a:pt x="2061442" y="719117"/>
                  </a:lnTo>
                  <a:lnTo>
                    <a:pt x="2615256" y="1255929"/>
                  </a:lnTo>
                  <a:lnTo>
                    <a:pt x="3137905" y="716726"/>
                  </a:lnTo>
                  <a:lnTo>
                    <a:pt x="3515470" y="1082699"/>
                  </a:lnTo>
                  <a:lnTo>
                    <a:pt x="3874816" y="711970"/>
                  </a:lnTo>
                  <a:lnTo>
                    <a:pt x="3488631" y="337641"/>
                  </a:lnTo>
                  <a:lnTo>
                    <a:pt x="3135716" y="701733"/>
                  </a:lnTo>
                  <a:close/>
                  <a:moveTo>
                    <a:pt x="0" y="0"/>
                  </a:moveTo>
                  <a:lnTo>
                    <a:pt x="4049016" y="0"/>
                  </a:lnTo>
                  <a:lnTo>
                    <a:pt x="4049016" y="1354899"/>
                  </a:lnTo>
                  <a:lnTo>
                    <a:pt x="0" y="13548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cxnSp>
          <p:nvCxnSpPr>
            <p:cNvPr id="32" name="Straight Arrow Connector 31"/>
            <p:cNvCxnSpPr/>
            <p:nvPr/>
          </p:nvCxnSpPr>
          <p:spPr>
            <a:xfrm flipH="1" flipV="1">
              <a:off x="4436586" y="2462253"/>
              <a:ext cx="5563" cy="1737320"/>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434529" y="3391308"/>
              <a:ext cx="4190991" cy="579"/>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5" name="TextBox 110"/>
            <p:cNvSpPr txBox="1"/>
            <p:nvPr/>
          </p:nvSpPr>
          <p:spPr>
            <a:xfrm>
              <a:off x="4040120" y="2604099"/>
              <a:ext cx="546945"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t>V</a:t>
              </a:r>
              <a:r>
                <a:rPr lang="en-US" sz="2400" baseline="-25000" dirty="0"/>
                <a:t>sd</a:t>
              </a:r>
            </a:p>
          </p:txBody>
        </p:sp>
        <p:sp>
          <p:nvSpPr>
            <p:cNvPr id="46" name="TextBox 111"/>
            <p:cNvSpPr txBox="1"/>
            <p:nvPr/>
          </p:nvSpPr>
          <p:spPr>
            <a:xfrm>
              <a:off x="8262547" y="3379188"/>
              <a:ext cx="535724"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t>V</a:t>
              </a:r>
              <a:r>
                <a:rPr lang="en-US" sz="2400" baseline="-25000" dirty="0"/>
                <a:t>sg</a:t>
              </a:r>
            </a:p>
          </p:txBody>
        </p:sp>
        <p:sp>
          <p:nvSpPr>
            <p:cNvPr id="50" name="TextBox 115"/>
            <p:cNvSpPr txBox="1"/>
            <p:nvPr/>
          </p:nvSpPr>
          <p:spPr>
            <a:xfrm>
              <a:off x="5393268" y="2624394"/>
              <a:ext cx="1117485"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rPr>
                <a:t>Finite B</a:t>
              </a:r>
            </a:p>
          </p:txBody>
        </p:sp>
      </p:grpSp>
      <p:sp>
        <p:nvSpPr>
          <p:cNvPr id="51" name="TextBox 116"/>
          <p:cNvSpPr txBox="1"/>
          <p:nvPr/>
        </p:nvSpPr>
        <p:spPr>
          <a:xfrm>
            <a:off x="1623984" y="4859047"/>
            <a:ext cx="660758"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solidFill>
                  <a:srgbClr val="FF0000"/>
                </a:solidFill>
              </a:rPr>
              <a:t>B=0</a:t>
            </a:r>
            <a:endParaRPr lang="en-US" sz="2400" dirty="0">
              <a:solidFill>
                <a:srgbClr val="FF0000"/>
              </a:solidFill>
            </a:endParaRPr>
          </a:p>
        </p:txBody>
      </p:sp>
      <p:grpSp>
        <p:nvGrpSpPr>
          <p:cNvPr id="59" name="Group 58"/>
          <p:cNvGrpSpPr/>
          <p:nvPr/>
        </p:nvGrpSpPr>
        <p:grpSpPr>
          <a:xfrm>
            <a:off x="2662654" y="2596471"/>
            <a:ext cx="1832042" cy="2724240"/>
            <a:chOff x="1419671" y="1776025"/>
            <a:chExt cx="1832042" cy="2724240"/>
          </a:xfrm>
        </p:grpSpPr>
        <p:cxnSp>
          <p:nvCxnSpPr>
            <p:cNvPr id="9" name="Straight Connector 8"/>
            <p:cNvCxnSpPr/>
            <p:nvPr/>
          </p:nvCxnSpPr>
          <p:spPr>
            <a:xfrm>
              <a:off x="1884060" y="2052359"/>
              <a:ext cx="1219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84060" y="2623859"/>
              <a:ext cx="1219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419671" y="2028492"/>
              <a:ext cx="464389" cy="24354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19671" y="2448247"/>
              <a:ext cx="464389" cy="17561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flipH="1">
              <a:off x="2194731" y="1921760"/>
              <a:ext cx="228600" cy="276334"/>
            </a:xfrm>
            <a:prstGeom prst="ellipse">
              <a:avLst/>
            </a:prstGeom>
            <a:gradFill flip="none" rotWithShape="1">
              <a:gsLst>
                <a:gs pos="30000">
                  <a:schemeClr val="accent2">
                    <a:lumMod val="100000"/>
                  </a:schemeClr>
                </a:gs>
                <a:gs pos="89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cxnSp>
          <p:nvCxnSpPr>
            <p:cNvPr id="14" name="Straight Arrow Connector 13"/>
            <p:cNvCxnSpPr/>
            <p:nvPr/>
          </p:nvCxnSpPr>
          <p:spPr>
            <a:xfrm flipV="1">
              <a:off x="2309031" y="1776025"/>
              <a:ext cx="0" cy="504933"/>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flipH="1">
              <a:off x="2194731" y="2479026"/>
              <a:ext cx="228600" cy="276334"/>
            </a:xfrm>
            <a:prstGeom prst="ellipse">
              <a:avLst/>
            </a:prstGeom>
            <a:gradFill flip="none" rotWithShape="1">
              <a:gsLst>
                <a:gs pos="30000">
                  <a:schemeClr val="accent2">
                    <a:lumMod val="100000"/>
                  </a:schemeClr>
                </a:gs>
                <a:gs pos="89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cxnSp>
          <p:nvCxnSpPr>
            <p:cNvPr id="16" name="Straight Arrow Connector 15"/>
            <p:cNvCxnSpPr/>
            <p:nvPr/>
          </p:nvCxnSpPr>
          <p:spPr>
            <a:xfrm>
              <a:off x="2309031" y="2357158"/>
              <a:ext cx="0" cy="533401"/>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84060" y="3062811"/>
              <a:ext cx="1219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884060" y="3634311"/>
              <a:ext cx="1219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439733" y="3038944"/>
              <a:ext cx="444327" cy="2218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42402" y="3466869"/>
              <a:ext cx="441658" cy="16744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flipH="1">
              <a:off x="2575731" y="2932212"/>
              <a:ext cx="228600" cy="276334"/>
            </a:xfrm>
            <a:prstGeom prst="ellipse">
              <a:avLst/>
            </a:prstGeom>
            <a:gradFill flip="none" rotWithShape="1">
              <a:gsLst>
                <a:gs pos="30000">
                  <a:schemeClr val="accent2">
                    <a:lumMod val="100000"/>
                  </a:schemeClr>
                </a:gs>
                <a:gs pos="89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cxnSp>
          <p:nvCxnSpPr>
            <p:cNvPr id="28" name="Straight Arrow Connector 27"/>
            <p:cNvCxnSpPr/>
            <p:nvPr/>
          </p:nvCxnSpPr>
          <p:spPr>
            <a:xfrm flipV="1">
              <a:off x="2690031" y="2786477"/>
              <a:ext cx="0" cy="504933"/>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flipH="1">
              <a:off x="2575731" y="3489478"/>
              <a:ext cx="228600" cy="276334"/>
            </a:xfrm>
            <a:prstGeom prst="ellipse">
              <a:avLst/>
            </a:prstGeom>
            <a:gradFill flip="none" rotWithShape="1">
              <a:gsLst>
                <a:gs pos="30000">
                  <a:schemeClr val="accent2">
                    <a:lumMod val="100000"/>
                  </a:schemeClr>
                </a:gs>
                <a:gs pos="89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cxnSp>
          <p:nvCxnSpPr>
            <p:cNvPr id="30" name="Straight Arrow Connector 29"/>
            <p:cNvCxnSpPr/>
            <p:nvPr/>
          </p:nvCxnSpPr>
          <p:spPr>
            <a:xfrm>
              <a:off x="2690031" y="3367610"/>
              <a:ext cx="0" cy="533401"/>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2" name="TextBox 117"/>
            <p:cNvSpPr txBox="1"/>
            <p:nvPr/>
          </p:nvSpPr>
          <p:spPr>
            <a:xfrm>
              <a:off x="1750020" y="4038600"/>
              <a:ext cx="1501693"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solidFill>
                    <a:srgbClr val="FF0000"/>
                  </a:solidFill>
                </a:rPr>
                <a:t>Non-</a:t>
              </a:r>
              <a:r>
                <a:rPr lang="en-US" sz="2400" dirty="0" err="1" smtClean="0">
                  <a:solidFill>
                    <a:srgbClr val="FF0000"/>
                  </a:solidFill>
                </a:rPr>
                <a:t>zeroB</a:t>
              </a:r>
              <a:endParaRPr lang="en-US" sz="2400" dirty="0">
                <a:solidFill>
                  <a:srgbClr val="FF0000"/>
                </a:solidFill>
              </a:endParaRPr>
            </a:p>
          </p:txBody>
        </p:sp>
      </p:grpSp>
      <p:grpSp>
        <p:nvGrpSpPr>
          <p:cNvPr id="61" name="Group 60"/>
          <p:cNvGrpSpPr/>
          <p:nvPr/>
        </p:nvGrpSpPr>
        <p:grpSpPr>
          <a:xfrm>
            <a:off x="6211996" y="4523714"/>
            <a:ext cx="4676599" cy="1781267"/>
            <a:chOff x="4141073" y="4155626"/>
            <a:chExt cx="4676599" cy="1781267"/>
          </a:xfrm>
        </p:grpSpPr>
        <p:cxnSp>
          <p:nvCxnSpPr>
            <p:cNvPr id="34" name="Straight Arrow Connector 33"/>
            <p:cNvCxnSpPr/>
            <p:nvPr/>
          </p:nvCxnSpPr>
          <p:spPr>
            <a:xfrm>
              <a:off x="4428075" y="5068233"/>
              <a:ext cx="4190991" cy="579"/>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436235" y="4199573"/>
              <a:ext cx="5563" cy="1737320"/>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434529" y="4350026"/>
              <a:ext cx="183708" cy="718208"/>
            </a:xfrm>
            <a:prstGeom prst="line">
              <a:avLst/>
            </a:prstGeom>
            <a:ln w="38100">
              <a:head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5683810" y="4350026"/>
              <a:ext cx="152400" cy="718206"/>
            </a:xfrm>
            <a:prstGeom prst="line">
              <a:avLst/>
            </a:prstGeom>
            <a:ln w="38100">
              <a:head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244711" y="4350026"/>
              <a:ext cx="125809" cy="718206"/>
            </a:xfrm>
            <a:prstGeom prst="line">
              <a:avLst/>
            </a:prstGeom>
            <a:ln w="38100">
              <a:head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7523164" y="4350025"/>
              <a:ext cx="183415" cy="718206"/>
            </a:xfrm>
            <a:prstGeom prst="line">
              <a:avLst/>
            </a:prstGeom>
            <a:ln w="38100">
              <a:headEnd type="ova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8092129" y="4340292"/>
              <a:ext cx="160011" cy="727940"/>
            </a:xfrm>
            <a:prstGeom prst="line">
              <a:avLst/>
            </a:prstGeom>
            <a:ln w="38100">
              <a:headEnd type="oval"/>
            </a:ln>
          </p:spPr>
          <p:style>
            <a:lnRef idx="1">
              <a:schemeClr val="accent1"/>
            </a:lnRef>
            <a:fillRef idx="0">
              <a:schemeClr val="accent1"/>
            </a:fillRef>
            <a:effectRef idx="0">
              <a:schemeClr val="accent1"/>
            </a:effectRef>
            <a:fontRef idx="minor">
              <a:schemeClr val="tx1"/>
            </a:fontRef>
          </p:style>
        </p:cxnSp>
        <p:sp>
          <p:nvSpPr>
            <p:cNvPr id="48" name="TextBox 113"/>
            <p:cNvSpPr txBox="1"/>
            <p:nvPr/>
          </p:nvSpPr>
          <p:spPr>
            <a:xfrm>
              <a:off x="8281948" y="5068231"/>
              <a:ext cx="535724"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t>V</a:t>
              </a:r>
              <a:r>
                <a:rPr lang="en-US" sz="2400" baseline="-25000" dirty="0"/>
                <a:t>sg</a:t>
              </a:r>
            </a:p>
          </p:txBody>
        </p:sp>
        <p:sp>
          <p:nvSpPr>
            <p:cNvPr id="53" name="TextBox 118"/>
            <p:cNvSpPr txBox="1"/>
            <p:nvPr/>
          </p:nvSpPr>
          <p:spPr>
            <a:xfrm>
              <a:off x="4141073" y="4155626"/>
              <a:ext cx="351378"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t>B</a:t>
              </a:r>
            </a:p>
          </p:txBody>
        </p:sp>
        <p:cxnSp>
          <p:nvCxnSpPr>
            <p:cNvPr id="54" name="Straight Arrow Connector 53"/>
            <p:cNvCxnSpPr/>
            <p:nvPr/>
          </p:nvCxnSpPr>
          <p:spPr>
            <a:xfrm flipV="1">
              <a:off x="5760010" y="5189735"/>
              <a:ext cx="498806" cy="1274"/>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TextBox 123"/>
            <p:cNvSpPr txBox="1"/>
            <p:nvPr/>
          </p:nvSpPr>
          <p:spPr>
            <a:xfrm>
              <a:off x="5791200" y="5181600"/>
              <a:ext cx="415627"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t>E</a:t>
              </a:r>
              <a:r>
                <a:rPr lang="en-US" sz="2400" i="1" baseline="-25000" dirty="0"/>
                <a:t>c</a:t>
              </a:r>
              <a:endParaRPr lang="en-US" sz="2400" baseline="-25000" dirty="0"/>
            </a:p>
          </p:txBody>
        </p:sp>
        <p:cxnSp>
          <p:nvCxnSpPr>
            <p:cNvPr id="56" name="Straight Arrow Connector 55"/>
            <p:cNvCxnSpPr/>
            <p:nvPr/>
          </p:nvCxnSpPr>
          <p:spPr>
            <a:xfrm>
              <a:off x="6248400" y="5181719"/>
              <a:ext cx="1342435" cy="929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69" name="Straight Connector 68"/>
          <p:cNvCxnSpPr/>
          <p:nvPr/>
        </p:nvCxnSpPr>
        <p:spPr>
          <a:xfrm>
            <a:off x="871419" y="2877846"/>
            <a:ext cx="0" cy="1905000"/>
          </a:xfrm>
          <a:prstGeom prst="line">
            <a:avLst/>
          </a:prstGeom>
          <a:ln w="28575">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871419" y="4478047"/>
            <a:ext cx="457200" cy="461665"/>
          </a:xfrm>
          <a:prstGeom prst="rect">
            <a:avLst/>
          </a:prstGeom>
          <a:noFill/>
        </p:spPr>
        <p:txBody>
          <a:bodyPr wrap="square" rtlCol="0">
            <a:spAutoFit/>
          </a:bodyPr>
          <a:lstStyle/>
          <a:p>
            <a:r>
              <a:rPr lang="en-US" sz="2400" dirty="0">
                <a:solidFill>
                  <a:schemeClr val="tx2"/>
                </a:solidFill>
              </a:rPr>
              <a:t>E</a:t>
            </a:r>
          </a:p>
        </p:txBody>
      </p:sp>
      <p:sp>
        <p:nvSpPr>
          <p:cNvPr id="58" name="Rectangle 57"/>
          <p:cNvSpPr/>
          <p:nvPr/>
        </p:nvSpPr>
        <p:spPr>
          <a:xfrm>
            <a:off x="1146226" y="3379272"/>
            <a:ext cx="324128" cy="461665"/>
          </a:xfrm>
          <a:prstGeom prst="rect">
            <a:avLst/>
          </a:prstGeom>
        </p:spPr>
        <p:txBody>
          <a:bodyPr wrap="none">
            <a:spAutoFit/>
          </a:bodyPr>
          <a:lstStyle/>
          <a:p>
            <a:r>
              <a:rPr lang="el-GR" sz="2400" dirty="0"/>
              <a:t>ε</a:t>
            </a:r>
            <a:endParaRPr lang="en-US" sz="2400" dirty="0"/>
          </a:p>
        </p:txBody>
      </p:sp>
      <p:cxnSp>
        <p:nvCxnSpPr>
          <p:cNvPr id="71" name="Straight Arrow Connector 70"/>
          <p:cNvCxnSpPr/>
          <p:nvPr/>
        </p:nvCxnSpPr>
        <p:spPr>
          <a:xfrm>
            <a:off x="1436690" y="3299473"/>
            <a:ext cx="0" cy="774381"/>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7659242" y="3709582"/>
            <a:ext cx="152400" cy="11348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8396884" y="3709582"/>
            <a:ext cx="152400" cy="11348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9462322" y="3705375"/>
            <a:ext cx="152400" cy="11348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p:cNvGrpSpPr/>
          <p:nvPr/>
        </p:nvGrpSpPr>
        <p:grpSpPr>
          <a:xfrm>
            <a:off x="6085178" y="1282488"/>
            <a:ext cx="4773608" cy="1773055"/>
            <a:chOff x="6085178" y="1282488"/>
            <a:chExt cx="4773608" cy="1773055"/>
          </a:xfrm>
        </p:grpSpPr>
        <p:sp>
          <p:nvSpPr>
            <p:cNvPr id="31" name="Rectangle 63"/>
            <p:cNvSpPr/>
            <p:nvPr/>
          </p:nvSpPr>
          <p:spPr>
            <a:xfrm>
              <a:off x="6414519" y="1289194"/>
              <a:ext cx="4053849" cy="1453012"/>
            </a:xfrm>
            <a:custGeom>
              <a:avLst/>
              <a:gdLst/>
              <a:ahLst/>
              <a:cxnLst/>
              <a:rect l="l" t="t" r="r" b="b"/>
              <a:pathLst>
                <a:path w="4053849" h="1453012">
                  <a:moveTo>
                    <a:pt x="1741938" y="537347"/>
                  </a:moveTo>
                  <a:lnTo>
                    <a:pt x="1557267" y="727867"/>
                  </a:lnTo>
                  <a:lnTo>
                    <a:pt x="1753598" y="918170"/>
                  </a:lnTo>
                  <a:lnTo>
                    <a:pt x="1938269" y="727650"/>
                  </a:lnTo>
                  <a:close/>
                  <a:moveTo>
                    <a:pt x="3570575" y="537298"/>
                  </a:moveTo>
                  <a:lnTo>
                    <a:pt x="3386067" y="727650"/>
                  </a:lnTo>
                  <a:lnTo>
                    <a:pt x="3582559" y="918110"/>
                  </a:lnTo>
                  <a:lnTo>
                    <a:pt x="3767067" y="727757"/>
                  </a:lnTo>
                  <a:close/>
                  <a:moveTo>
                    <a:pt x="2637953" y="6020"/>
                  </a:moveTo>
                  <a:lnTo>
                    <a:pt x="1938270" y="727865"/>
                  </a:lnTo>
                  <a:lnTo>
                    <a:pt x="2686384" y="1453011"/>
                  </a:lnTo>
                  <a:lnTo>
                    <a:pt x="3386067" y="731167"/>
                  </a:lnTo>
                  <a:close/>
                  <a:moveTo>
                    <a:pt x="803019" y="0"/>
                  </a:moveTo>
                  <a:lnTo>
                    <a:pt x="4053849" y="0"/>
                  </a:lnTo>
                  <a:lnTo>
                    <a:pt x="4053849" y="1453012"/>
                  </a:lnTo>
                  <a:lnTo>
                    <a:pt x="857512" y="1453012"/>
                  </a:lnTo>
                  <a:lnTo>
                    <a:pt x="1557268" y="731094"/>
                  </a:lnTo>
                  <a:close/>
                  <a:moveTo>
                    <a:pt x="0" y="0"/>
                  </a:moveTo>
                  <a:lnTo>
                    <a:pt x="803018" y="0"/>
                  </a:lnTo>
                  <a:lnTo>
                    <a:pt x="94226" y="731241"/>
                  </a:lnTo>
                  <a:lnTo>
                    <a:pt x="838858" y="1453012"/>
                  </a:lnTo>
                  <a:lnTo>
                    <a:pt x="0" y="145301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6" name="Straight Arrow Connector 35"/>
            <p:cNvCxnSpPr/>
            <p:nvPr/>
          </p:nvCxnSpPr>
          <p:spPr>
            <a:xfrm flipH="1" flipV="1">
              <a:off x="6507509" y="1318223"/>
              <a:ext cx="5563" cy="1737320"/>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9797602" y="2014008"/>
              <a:ext cx="914400" cy="579"/>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8" name="TextBox 76"/>
            <p:cNvSpPr txBox="1"/>
            <p:nvPr/>
          </p:nvSpPr>
          <p:spPr>
            <a:xfrm>
              <a:off x="6085178" y="1289195"/>
              <a:ext cx="546945"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t>V</a:t>
              </a:r>
              <a:r>
                <a:rPr lang="en-US" sz="2400" baseline="-25000" dirty="0"/>
                <a:t>sd</a:t>
              </a:r>
            </a:p>
          </p:txBody>
        </p:sp>
        <p:sp>
          <p:nvSpPr>
            <p:cNvPr id="39" name="TextBox 77"/>
            <p:cNvSpPr txBox="1"/>
            <p:nvPr/>
          </p:nvSpPr>
          <p:spPr>
            <a:xfrm>
              <a:off x="10323062" y="2114074"/>
              <a:ext cx="535724"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t>V</a:t>
              </a:r>
              <a:r>
                <a:rPr lang="en-US" sz="2400" baseline="-25000" dirty="0"/>
                <a:t>sg</a:t>
              </a:r>
            </a:p>
          </p:txBody>
        </p:sp>
        <p:sp>
          <p:nvSpPr>
            <p:cNvPr id="49" name="TextBox 114"/>
            <p:cNvSpPr txBox="1"/>
            <p:nvPr/>
          </p:nvSpPr>
          <p:spPr>
            <a:xfrm>
              <a:off x="7612078" y="1282488"/>
              <a:ext cx="88036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rPr>
                <a:t>B=0 T</a:t>
              </a:r>
            </a:p>
          </p:txBody>
        </p:sp>
        <p:cxnSp>
          <p:nvCxnSpPr>
            <p:cNvPr id="66" name="Straight Arrow Connector 65"/>
            <p:cNvCxnSpPr/>
            <p:nvPr/>
          </p:nvCxnSpPr>
          <p:spPr>
            <a:xfrm>
              <a:off x="6490522" y="2014008"/>
              <a:ext cx="1463040" cy="579"/>
            </a:xfrm>
            <a:prstGeom prst="straightConnector1">
              <a:avLst/>
            </a:prstGeom>
            <a:ln>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8349802" y="2014008"/>
              <a:ext cx="1417320" cy="579"/>
            </a:xfrm>
            <a:prstGeom prst="straightConnector1">
              <a:avLst/>
            </a:prstGeom>
            <a:ln>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968802" y="2014008"/>
              <a:ext cx="402336" cy="579"/>
            </a:xfrm>
            <a:prstGeom prst="straightConnector1">
              <a:avLst/>
            </a:prstGeom>
            <a:ln>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8279847" y="1957263"/>
              <a:ext cx="152400" cy="11348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889499" y="1958956"/>
              <a:ext cx="152400" cy="11348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9701301" y="1958956"/>
              <a:ext cx="152400" cy="11348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TextBox 78"/>
          <p:cNvSpPr txBox="1"/>
          <p:nvPr/>
        </p:nvSpPr>
        <p:spPr>
          <a:xfrm>
            <a:off x="8700322" y="5545223"/>
            <a:ext cx="938552" cy="461665"/>
          </a:xfrm>
          <a:prstGeom prst="rect">
            <a:avLst/>
          </a:prstGeom>
          <a:noFill/>
        </p:spPr>
        <p:txBody>
          <a:bodyPr wrap="square" rtlCol="0">
            <a:spAutoFit/>
          </a:bodyPr>
          <a:lstStyle/>
          <a:p>
            <a:r>
              <a:rPr lang="en-US" sz="2400" dirty="0"/>
              <a:t>E</a:t>
            </a:r>
            <a:r>
              <a:rPr lang="en-US" sz="2400" baseline="-25000" dirty="0"/>
              <a:t>c</a:t>
            </a:r>
            <a:r>
              <a:rPr lang="en-US" sz="2400" dirty="0"/>
              <a:t>+</a:t>
            </a:r>
            <a:r>
              <a:rPr lang="el-GR" sz="2400" dirty="0"/>
              <a:t>ε</a:t>
            </a:r>
            <a:endParaRPr lang="en-US" sz="2400" dirty="0"/>
          </a:p>
        </p:txBody>
      </p:sp>
      <p:cxnSp>
        <p:nvCxnSpPr>
          <p:cNvPr id="81" name="Straight Connector 80"/>
          <p:cNvCxnSpPr/>
          <p:nvPr/>
        </p:nvCxnSpPr>
        <p:spPr>
          <a:xfrm>
            <a:off x="1430394" y="3262994"/>
            <a:ext cx="1219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430393" y="3092481"/>
            <a:ext cx="121920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1697093" y="2840015"/>
            <a:ext cx="228600" cy="504933"/>
            <a:chOff x="474360" y="3107673"/>
            <a:chExt cx="228600" cy="504933"/>
          </a:xfrm>
        </p:grpSpPr>
        <p:sp>
          <p:nvSpPr>
            <p:cNvPr id="84" name="Oval 83"/>
            <p:cNvSpPr/>
            <p:nvPr/>
          </p:nvSpPr>
          <p:spPr>
            <a:xfrm flipH="1">
              <a:off x="474360" y="3253408"/>
              <a:ext cx="228600" cy="276334"/>
            </a:xfrm>
            <a:prstGeom prst="ellipse">
              <a:avLst/>
            </a:prstGeom>
            <a:gradFill flip="none" rotWithShape="1">
              <a:gsLst>
                <a:gs pos="30000">
                  <a:schemeClr val="accent2">
                    <a:lumMod val="100000"/>
                  </a:schemeClr>
                </a:gs>
                <a:gs pos="89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85" name="Straight Arrow Connector 84"/>
            <p:cNvCxnSpPr/>
            <p:nvPr/>
          </p:nvCxnSpPr>
          <p:spPr>
            <a:xfrm flipV="1">
              <a:off x="588660" y="3107673"/>
              <a:ext cx="0" cy="504933"/>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2230493" y="3017615"/>
            <a:ext cx="228600" cy="533401"/>
            <a:chOff x="1007760" y="3131539"/>
            <a:chExt cx="228600" cy="533401"/>
          </a:xfrm>
        </p:grpSpPr>
        <p:sp>
          <p:nvSpPr>
            <p:cNvPr id="87" name="Oval 86"/>
            <p:cNvSpPr/>
            <p:nvPr/>
          </p:nvSpPr>
          <p:spPr>
            <a:xfrm flipH="1">
              <a:off x="1007760" y="3253407"/>
              <a:ext cx="228600" cy="276334"/>
            </a:xfrm>
            <a:prstGeom prst="ellipse">
              <a:avLst/>
            </a:prstGeom>
            <a:gradFill flip="none" rotWithShape="1">
              <a:gsLst>
                <a:gs pos="30000">
                  <a:schemeClr val="accent2">
                    <a:lumMod val="100000"/>
                  </a:schemeClr>
                </a:gs>
                <a:gs pos="89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88" name="Straight Arrow Connector 87"/>
            <p:cNvCxnSpPr/>
            <p:nvPr/>
          </p:nvCxnSpPr>
          <p:spPr>
            <a:xfrm>
              <a:off x="1122060" y="3131539"/>
              <a:ext cx="0" cy="533401"/>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
        <p:nvSpPr>
          <p:cNvPr id="91" name="TextBox 123"/>
          <p:cNvSpPr txBox="1"/>
          <p:nvPr/>
        </p:nvSpPr>
        <p:spPr>
          <a:xfrm>
            <a:off x="1031543" y="3898815"/>
            <a:ext cx="415627"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t>E</a:t>
            </a:r>
            <a:r>
              <a:rPr lang="en-US" sz="2400" i="1" baseline="-25000" dirty="0"/>
              <a:t>c</a:t>
            </a:r>
            <a:endParaRPr lang="en-US" sz="2400" baseline="-25000" dirty="0"/>
          </a:p>
        </p:txBody>
      </p:sp>
      <p:sp>
        <p:nvSpPr>
          <p:cNvPr id="90" name="Rectangle 89"/>
          <p:cNvSpPr/>
          <p:nvPr/>
        </p:nvSpPr>
        <p:spPr>
          <a:xfrm>
            <a:off x="4585452" y="6550223"/>
            <a:ext cx="3021095" cy="307777"/>
          </a:xfrm>
          <a:prstGeom prst="rect">
            <a:avLst/>
          </a:prstGeom>
        </p:spPr>
        <p:txBody>
          <a:bodyPr wrap="square">
            <a:spAutoFit/>
          </a:bodyPr>
          <a:lstStyle/>
          <a:p>
            <a:r>
              <a:rPr lang="en-US" sz="1400" dirty="0" smtClean="0"/>
              <a:t>Cheng </a:t>
            </a:r>
            <a:r>
              <a:rPr lang="en-US" sz="1400" i="1" dirty="0"/>
              <a:t>et al</a:t>
            </a:r>
            <a:r>
              <a:rPr lang="en-US" sz="1400" dirty="0" smtClean="0"/>
              <a:t>, Nature </a:t>
            </a:r>
            <a:r>
              <a:rPr lang="en-US" sz="1400" b="1" dirty="0" smtClean="0"/>
              <a:t>521</a:t>
            </a:r>
            <a:r>
              <a:rPr lang="en-US" sz="1400" dirty="0" smtClean="0"/>
              <a:t>, 196 (2015)</a:t>
            </a:r>
            <a:endParaRPr lang="en-US" sz="1400" dirty="0"/>
          </a:p>
        </p:txBody>
      </p:sp>
    </p:spTree>
    <p:extLst>
      <p:ext uri="{BB962C8B-B14F-4D97-AF65-F5344CB8AC3E}">
        <p14:creationId xmlns:p14="http://schemas.microsoft.com/office/powerpoint/2010/main" val="22710700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fade">
                                      <p:cBhvr>
                                        <p:cTn id="11" dur="500"/>
                                        <p:tgtEl>
                                          <p:spTgt spid="9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4" grpId="0" animBg="1"/>
      <p:bldP spid="75" grpId="0" animBg="1"/>
      <p:bldP spid="7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Device schematic and transport characteristics</a:t>
            </a:r>
            <a:endParaRPr lang="en-US" sz="4800" dirty="0"/>
          </a:p>
        </p:txBody>
      </p:sp>
      <p:grpSp>
        <p:nvGrpSpPr>
          <p:cNvPr id="5" name="Group 4"/>
          <p:cNvGrpSpPr/>
          <p:nvPr/>
        </p:nvGrpSpPr>
        <p:grpSpPr>
          <a:xfrm>
            <a:off x="4456253" y="1555080"/>
            <a:ext cx="7251985" cy="3917244"/>
            <a:chOff x="4456253" y="1638604"/>
            <a:chExt cx="7251985" cy="3917244"/>
          </a:xfrm>
        </p:grpSpPr>
        <p:pic>
          <p:nvPicPr>
            <p:cNvPr id="65" name="Picture 64"/>
            <p:cNvPicPr>
              <a:picLocks noChangeAspect="1"/>
            </p:cNvPicPr>
            <p:nvPr/>
          </p:nvPicPr>
          <p:blipFill rotWithShape="1">
            <a:blip r:embed="rId3" cstate="print">
              <a:extLst>
                <a:ext uri="{28A0092B-C50C-407E-A947-70E740481C1C}">
                  <a14:useLocalDpi xmlns:a14="http://schemas.microsoft.com/office/drawing/2010/main" val="0"/>
                </a:ext>
              </a:extLst>
            </a:blip>
            <a:srcRect l="34418" t="50262"/>
            <a:stretch/>
          </p:blipFill>
          <p:spPr>
            <a:xfrm>
              <a:off x="4456253" y="2736269"/>
              <a:ext cx="6416233" cy="2819579"/>
            </a:xfrm>
            <a:prstGeom prst="rect">
              <a:avLst/>
            </a:prstGeom>
          </p:spPr>
        </p:pic>
        <p:pic>
          <p:nvPicPr>
            <p:cNvPr id="67" name="Picture 66"/>
            <p:cNvPicPr>
              <a:picLocks noChangeAspect="1"/>
            </p:cNvPicPr>
            <p:nvPr/>
          </p:nvPicPr>
          <p:blipFill rotWithShape="1">
            <a:blip r:embed="rId3" cstate="print">
              <a:extLst>
                <a:ext uri="{28A0092B-C50C-407E-A947-70E740481C1C}">
                  <a14:useLocalDpi xmlns:a14="http://schemas.microsoft.com/office/drawing/2010/main" val="0"/>
                </a:ext>
              </a:extLst>
            </a:blip>
            <a:srcRect l="50744" t="2484" r="12127" b="85504"/>
            <a:stretch/>
          </p:blipFill>
          <p:spPr>
            <a:xfrm>
              <a:off x="5848108" y="1638604"/>
              <a:ext cx="3632521" cy="680976"/>
            </a:xfrm>
            <a:prstGeom prst="rect">
              <a:avLst/>
            </a:prstGeom>
          </p:spPr>
        </p:pic>
        <p:sp>
          <p:nvSpPr>
            <p:cNvPr id="4" name="TextBox 3"/>
            <p:cNvSpPr txBox="1"/>
            <p:nvPr/>
          </p:nvSpPr>
          <p:spPr>
            <a:xfrm>
              <a:off x="4456253" y="5186516"/>
              <a:ext cx="7251985" cy="369332"/>
            </a:xfrm>
            <a:prstGeom prst="rect">
              <a:avLst/>
            </a:prstGeom>
            <a:noFill/>
          </p:spPr>
          <p:txBody>
            <a:bodyPr wrap="none" rtlCol="0">
              <a:spAutoFit/>
            </a:bodyPr>
            <a:lstStyle/>
            <a:p>
              <a:r>
                <a:rPr lang="en-US" dirty="0" smtClean="0"/>
                <a:t>Low electron density                                                           High electron density</a:t>
              </a:r>
              <a:endParaRPr lang="en-US" dirty="0"/>
            </a:p>
          </p:txBody>
        </p:sp>
      </p:grpSp>
      <p:grpSp>
        <p:nvGrpSpPr>
          <p:cNvPr id="11" name="Group 10"/>
          <p:cNvGrpSpPr/>
          <p:nvPr/>
        </p:nvGrpSpPr>
        <p:grpSpPr>
          <a:xfrm>
            <a:off x="1122744" y="1395535"/>
            <a:ext cx="2604304" cy="4203052"/>
            <a:chOff x="1157468" y="1638604"/>
            <a:chExt cx="2604304" cy="4203052"/>
          </a:xfrm>
        </p:grpSpPr>
        <p:pic>
          <p:nvPicPr>
            <p:cNvPr id="66" name="Picture 65"/>
            <p:cNvPicPr>
              <a:picLocks noChangeAspect="1"/>
            </p:cNvPicPr>
            <p:nvPr/>
          </p:nvPicPr>
          <p:blipFill rotWithShape="1">
            <a:blip r:embed="rId3" cstate="print">
              <a:extLst>
                <a:ext uri="{28A0092B-C50C-407E-A947-70E740481C1C}">
                  <a14:useLocalDpi xmlns:a14="http://schemas.microsoft.com/office/drawing/2010/main" val="0"/>
                </a:ext>
              </a:extLst>
            </a:blip>
            <a:srcRect l="2933" t="17559" r="70448" b="16287"/>
            <a:stretch/>
          </p:blipFill>
          <p:spPr>
            <a:xfrm>
              <a:off x="1157468" y="1638604"/>
              <a:ext cx="2604304" cy="3750197"/>
            </a:xfrm>
            <a:prstGeom prst="rect">
              <a:avLst/>
            </a:prstGeom>
          </p:spPr>
        </p:pic>
        <p:sp>
          <p:nvSpPr>
            <p:cNvPr id="10" name="Rectangle 9"/>
            <p:cNvSpPr/>
            <p:nvPr/>
          </p:nvSpPr>
          <p:spPr>
            <a:xfrm>
              <a:off x="2172612" y="5472324"/>
              <a:ext cx="941283" cy="369332"/>
            </a:xfrm>
            <a:prstGeom prst="rect">
              <a:avLst/>
            </a:prstGeom>
          </p:spPr>
          <p:txBody>
            <a:bodyPr wrap="none">
              <a:spAutoFit/>
            </a:bodyPr>
            <a:lstStyle/>
            <a:p>
              <a:r>
                <a:rPr lang="en-US" i="1" dirty="0" smtClean="0"/>
                <a:t>w</a:t>
              </a:r>
              <a:r>
                <a:rPr lang="en-US" dirty="0" smtClean="0"/>
                <a:t>=5 nm</a:t>
              </a:r>
              <a:endParaRPr lang="en-US" dirty="0"/>
            </a:p>
          </p:txBody>
        </p:sp>
      </p:grpSp>
      <p:sp>
        <p:nvSpPr>
          <p:cNvPr id="12" name="Rectangle 11"/>
          <p:cNvSpPr/>
          <p:nvPr/>
        </p:nvSpPr>
        <p:spPr>
          <a:xfrm>
            <a:off x="7234177" y="2708475"/>
            <a:ext cx="625033" cy="166675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249184" y="1228153"/>
            <a:ext cx="1459054" cy="523220"/>
          </a:xfrm>
          <a:prstGeom prst="rect">
            <a:avLst/>
          </a:prstGeom>
          <a:noFill/>
        </p:spPr>
        <p:txBody>
          <a:bodyPr wrap="none" rtlCol="0">
            <a:spAutoFit/>
          </a:bodyPr>
          <a:lstStyle/>
          <a:p>
            <a:r>
              <a:rPr lang="en-US" sz="2800" i="1" dirty="0" smtClean="0"/>
              <a:t>T</a:t>
            </a:r>
            <a:r>
              <a:rPr lang="en-US" sz="2800" dirty="0" smtClean="0"/>
              <a:t>=50 </a:t>
            </a:r>
            <a:r>
              <a:rPr lang="en-US" sz="2800" dirty="0" err="1" smtClean="0"/>
              <a:t>mK</a:t>
            </a:r>
            <a:endParaRPr lang="en-US" sz="2800" dirty="0"/>
          </a:p>
        </p:txBody>
      </p:sp>
      <p:sp>
        <p:nvSpPr>
          <p:cNvPr id="14" name="Rectangle 13"/>
          <p:cNvSpPr/>
          <p:nvPr/>
        </p:nvSpPr>
        <p:spPr>
          <a:xfrm>
            <a:off x="4585452" y="6550223"/>
            <a:ext cx="3021095" cy="307777"/>
          </a:xfrm>
          <a:prstGeom prst="rect">
            <a:avLst/>
          </a:prstGeom>
        </p:spPr>
        <p:txBody>
          <a:bodyPr wrap="square">
            <a:spAutoFit/>
          </a:bodyPr>
          <a:lstStyle/>
          <a:p>
            <a:r>
              <a:rPr lang="en-US" sz="1400" dirty="0" smtClean="0"/>
              <a:t>Cheng </a:t>
            </a:r>
            <a:r>
              <a:rPr lang="en-US" sz="1400" i="1" dirty="0"/>
              <a:t>et al</a:t>
            </a:r>
            <a:r>
              <a:rPr lang="en-US" sz="1400" dirty="0" smtClean="0"/>
              <a:t>, Nature </a:t>
            </a:r>
            <a:r>
              <a:rPr lang="en-US" sz="1400" b="1" dirty="0" smtClean="0"/>
              <a:t>521</a:t>
            </a:r>
            <a:r>
              <a:rPr lang="en-US" sz="1400" dirty="0" smtClean="0"/>
              <a:t>, 196 (2015)</a:t>
            </a:r>
            <a:endParaRPr lang="en-US" sz="1400" dirty="0"/>
          </a:p>
        </p:txBody>
      </p:sp>
    </p:spTree>
    <p:extLst>
      <p:ext uri="{BB962C8B-B14F-4D97-AF65-F5344CB8AC3E}">
        <p14:creationId xmlns:p14="http://schemas.microsoft.com/office/powerpoint/2010/main" val="41064052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834" r="32070"/>
          <a:stretch/>
        </p:blipFill>
        <p:spPr>
          <a:xfrm>
            <a:off x="2819400" y="1066800"/>
            <a:ext cx="4972214" cy="4770758"/>
          </a:xfrm>
          <a:prstGeom prst="rect">
            <a:avLst/>
          </a:prstGeom>
        </p:spPr>
      </p:pic>
      <p:sp>
        <p:nvSpPr>
          <p:cNvPr id="4" name="TextBox 3"/>
          <p:cNvSpPr txBox="1"/>
          <p:nvPr/>
        </p:nvSpPr>
        <p:spPr>
          <a:xfrm>
            <a:off x="6736407" y="1553320"/>
            <a:ext cx="649620" cy="584775"/>
          </a:xfrm>
          <a:prstGeom prst="rect">
            <a:avLst/>
          </a:prstGeom>
          <a:noFill/>
        </p:spPr>
        <p:txBody>
          <a:bodyPr wrap="square" rtlCol="0">
            <a:spAutoFit/>
          </a:bodyPr>
          <a:lstStyle/>
          <a:p>
            <a:r>
              <a:rPr lang="en-US" sz="3200" dirty="0">
                <a:solidFill>
                  <a:schemeClr val="bg1"/>
                </a:solidFill>
              </a:rPr>
              <a:t>0T</a:t>
            </a:r>
          </a:p>
        </p:txBody>
      </p:sp>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362" t="7963" r="37003" b="29926"/>
          <a:stretch/>
        </p:blipFill>
        <p:spPr bwMode="auto">
          <a:xfrm>
            <a:off x="4448481" y="1447801"/>
            <a:ext cx="2971800"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736407" y="1553320"/>
            <a:ext cx="649620" cy="584775"/>
          </a:xfrm>
          <a:prstGeom prst="rect">
            <a:avLst/>
          </a:prstGeom>
          <a:noFill/>
        </p:spPr>
        <p:txBody>
          <a:bodyPr wrap="square" rtlCol="0">
            <a:spAutoFit/>
          </a:bodyPr>
          <a:lstStyle/>
          <a:p>
            <a:r>
              <a:rPr lang="en-US" sz="3200" dirty="0">
                <a:solidFill>
                  <a:schemeClr val="bg1"/>
                </a:solidFill>
              </a:rPr>
              <a:t>1T</a:t>
            </a:r>
          </a:p>
        </p:txBody>
      </p:sp>
      <p:pic>
        <p:nvPicPr>
          <p:cNvPr id="410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492" t="7963" r="36874" b="29926"/>
          <a:stretch/>
        </p:blipFill>
        <p:spPr bwMode="auto">
          <a:xfrm>
            <a:off x="4448480" y="1447800"/>
            <a:ext cx="2971800" cy="29718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736407" y="1553320"/>
            <a:ext cx="649620" cy="584775"/>
          </a:xfrm>
          <a:prstGeom prst="rect">
            <a:avLst/>
          </a:prstGeom>
          <a:noFill/>
        </p:spPr>
        <p:txBody>
          <a:bodyPr wrap="square" rtlCol="0">
            <a:spAutoFit/>
          </a:bodyPr>
          <a:lstStyle/>
          <a:p>
            <a:r>
              <a:rPr lang="en-US" sz="3200" dirty="0">
                <a:solidFill>
                  <a:schemeClr val="bg1"/>
                </a:solidFill>
              </a:rPr>
              <a:t>2T</a:t>
            </a:r>
          </a:p>
        </p:txBody>
      </p:sp>
      <p:pic>
        <p:nvPicPr>
          <p:cNvPr id="4101"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353" t="7962" r="37013" b="29924"/>
          <a:stretch/>
        </p:blipFill>
        <p:spPr bwMode="auto">
          <a:xfrm>
            <a:off x="4448480" y="1447801"/>
            <a:ext cx="2971800"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736407" y="1553320"/>
            <a:ext cx="649620" cy="584775"/>
          </a:xfrm>
          <a:prstGeom prst="rect">
            <a:avLst/>
          </a:prstGeom>
          <a:noFill/>
        </p:spPr>
        <p:txBody>
          <a:bodyPr wrap="square" rtlCol="0">
            <a:spAutoFit/>
          </a:bodyPr>
          <a:lstStyle/>
          <a:p>
            <a:r>
              <a:rPr lang="en-US" sz="3200" dirty="0">
                <a:solidFill>
                  <a:schemeClr val="bg1"/>
                </a:solidFill>
              </a:rPr>
              <a:t>3T</a:t>
            </a:r>
          </a:p>
        </p:txBody>
      </p:sp>
      <p:pic>
        <p:nvPicPr>
          <p:cNvPr id="4102"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321" t="7962" r="37045" b="29925"/>
          <a:stretch/>
        </p:blipFill>
        <p:spPr bwMode="auto">
          <a:xfrm>
            <a:off x="4448480" y="1447800"/>
            <a:ext cx="2971800"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736407" y="1553320"/>
            <a:ext cx="649620" cy="584775"/>
          </a:xfrm>
          <a:prstGeom prst="rect">
            <a:avLst/>
          </a:prstGeom>
          <a:noFill/>
        </p:spPr>
        <p:txBody>
          <a:bodyPr wrap="square" rtlCol="0">
            <a:spAutoFit/>
          </a:bodyPr>
          <a:lstStyle/>
          <a:p>
            <a:r>
              <a:rPr lang="en-US" sz="3200" dirty="0">
                <a:solidFill>
                  <a:schemeClr val="bg1"/>
                </a:solidFill>
              </a:rPr>
              <a:t>4T</a:t>
            </a:r>
          </a:p>
        </p:txBody>
      </p:sp>
      <p:sp>
        <p:nvSpPr>
          <p:cNvPr id="2" name="Title 1"/>
          <p:cNvSpPr>
            <a:spLocks noGrp="1"/>
          </p:cNvSpPr>
          <p:nvPr>
            <p:ph type="title"/>
          </p:nvPr>
        </p:nvSpPr>
        <p:spPr/>
        <p:txBody>
          <a:bodyPr/>
          <a:lstStyle/>
          <a:p>
            <a:r>
              <a:rPr lang="en-US" dirty="0" smtClean="0"/>
              <a:t>Emergence of new diamonds</a:t>
            </a:r>
            <a:endParaRPr lang="en-US" dirty="0"/>
          </a:p>
        </p:txBody>
      </p:sp>
      <p:pic>
        <p:nvPicPr>
          <p:cNvPr id="14"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5817" r="3086" b="23554"/>
          <a:stretch/>
        </p:blipFill>
        <p:spPr bwMode="auto">
          <a:xfrm>
            <a:off x="8087891" y="1700769"/>
            <a:ext cx="1153682" cy="17184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0249184" y="1228153"/>
            <a:ext cx="1459054" cy="523220"/>
          </a:xfrm>
          <a:prstGeom prst="rect">
            <a:avLst/>
          </a:prstGeom>
          <a:noFill/>
        </p:spPr>
        <p:txBody>
          <a:bodyPr wrap="none" rtlCol="0">
            <a:spAutoFit/>
          </a:bodyPr>
          <a:lstStyle/>
          <a:p>
            <a:r>
              <a:rPr lang="en-US" sz="2800" i="1" dirty="0" smtClean="0"/>
              <a:t>T</a:t>
            </a:r>
            <a:r>
              <a:rPr lang="en-US" sz="2800" dirty="0" smtClean="0"/>
              <a:t>=50 </a:t>
            </a:r>
            <a:r>
              <a:rPr lang="en-US" sz="2800" dirty="0" err="1" smtClean="0"/>
              <a:t>mK</a:t>
            </a:r>
            <a:endParaRPr lang="en-US" sz="2800" dirty="0"/>
          </a:p>
        </p:txBody>
      </p:sp>
      <p:sp>
        <p:nvSpPr>
          <p:cNvPr id="17" name="Rectangle 16"/>
          <p:cNvSpPr/>
          <p:nvPr/>
        </p:nvSpPr>
        <p:spPr>
          <a:xfrm>
            <a:off x="4585452" y="6550223"/>
            <a:ext cx="3021095" cy="307777"/>
          </a:xfrm>
          <a:prstGeom prst="rect">
            <a:avLst/>
          </a:prstGeom>
        </p:spPr>
        <p:txBody>
          <a:bodyPr wrap="square">
            <a:spAutoFit/>
          </a:bodyPr>
          <a:lstStyle/>
          <a:p>
            <a:r>
              <a:rPr lang="en-US" sz="1400" dirty="0" smtClean="0"/>
              <a:t>Cheng </a:t>
            </a:r>
            <a:r>
              <a:rPr lang="en-US" sz="1400" i="1" dirty="0"/>
              <a:t>et al</a:t>
            </a:r>
            <a:r>
              <a:rPr lang="en-US" sz="1400" dirty="0" smtClean="0"/>
              <a:t>, Nature </a:t>
            </a:r>
            <a:r>
              <a:rPr lang="en-US" sz="1400" b="1" dirty="0" smtClean="0"/>
              <a:t>521</a:t>
            </a:r>
            <a:r>
              <a:rPr lang="en-US" sz="1400" dirty="0" smtClean="0"/>
              <a:t>, 196 (2015)</a:t>
            </a:r>
            <a:endParaRPr lang="en-US" sz="1400" dirty="0"/>
          </a:p>
        </p:txBody>
      </p:sp>
    </p:spTree>
    <p:extLst>
      <p:ext uri="{BB962C8B-B14F-4D97-AF65-F5344CB8AC3E}">
        <p14:creationId xmlns:p14="http://schemas.microsoft.com/office/powerpoint/2010/main" val="1215408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Emergence of new diamonds</a:t>
            </a:r>
            <a:endParaRPr lang="en-US" dirty="0"/>
          </a:p>
        </p:txBody>
      </p:sp>
      <p:sp>
        <p:nvSpPr>
          <p:cNvPr id="6" name="Content Placeholder 5"/>
          <p:cNvSpPr>
            <a:spLocks noGrp="1"/>
          </p:cNvSpPr>
          <p:nvPr>
            <p:ph idx="1"/>
          </p:nvPr>
        </p:nvSpPr>
        <p:spPr>
          <a:xfrm>
            <a:off x="3110191" y="5380494"/>
            <a:ext cx="7825154" cy="842963"/>
          </a:xfrm>
        </p:spPr>
        <p:txBody>
          <a:bodyPr>
            <a:normAutofit fontScale="92500" lnSpcReduction="20000"/>
          </a:bodyPr>
          <a:lstStyle/>
          <a:p>
            <a:r>
              <a:rPr lang="en-US" dirty="0" smtClean="0"/>
              <a:t>Doubly-degenerate resonances—</a:t>
            </a:r>
            <a:r>
              <a:rPr lang="en-US" b="1" dirty="0" smtClean="0"/>
              <a:t>electron pairs</a:t>
            </a:r>
          </a:p>
          <a:p>
            <a:r>
              <a:rPr lang="en-US" dirty="0" smtClean="0"/>
              <a:t>Pairs split above B=2 Tesla</a:t>
            </a:r>
            <a:endParaRPr lang="en-US" dirty="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b="63253"/>
          <a:stretch/>
        </p:blipFill>
        <p:spPr>
          <a:xfrm>
            <a:off x="279066" y="1690688"/>
            <a:ext cx="11261413" cy="2900933"/>
          </a:xfrm>
          <a:prstGeom prst="rect">
            <a:avLst/>
          </a:prstGeom>
        </p:spPr>
      </p:pic>
      <p:grpSp>
        <p:nvGrpSpPr>
          <p:cNvPr id="18" name="Group 17"/>
          <p:cNvGrpSpPr/>
          <p:nvPr/>
        </p:nvGrpSpPr>
        <p:grpSpPr>
          <a:xfrm>
            <a:off x="977096" y="4222831"/>
            <a:ext cx="1385379" cy="1694353"/>
            <a:chOff x="977096" y="4222831"/>
            <a:chExt cx="1385379" cy="1694353"/>
          </a:xfrm>
        </p:grpSpPr>
        <p:cxnSp>
          <p:nvCxnSpPr>
            <p:cNvPr id="8" name="Straight Arrow Connector 7"/>
            <p:cNvCxnSpPr/>
            <p:nvPr/>
          </p:nvCxnSpPr>
          <p:spPr>
            <a:xfrm flipV="1">
              <a:off x="1551008" y="4222831"/>
              <a:ext cx="416688" cy="8468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7096" y="5270853"/>
              <a:ext cx="1385379" cy="646331"/>
            </a:xfrm>
            <a:prstGeom prst="rect">
              <a:avLst/>
            </a:prstGeom>
            <a:noFill/>
          </p:spPr>
          <p:txBody>
            <a:bodyPr wrap="none" rtlCol="0">
              <a:spAutoFit/>
            </a:bodyPr>
            <a:lstStyle/>
            <a:p>
              <a:r>
                <a:rPr lang="en-US" dirty="0" smtClean="0"/>
                <a:t>Zero-bias</a:t>
              </a:r>
            </a:p>
            <a:p>
              <a:r>
                <a:rPr lang="en-US" dirty="0" smtClean="0"/>
                <a:t>conductance</a:t>
              </a:r>
              <a:endParaRPr lang="en-US" dirty="0"/>
            </a:p>
          </p:txBody>
        </p:sp>
      </p:grpSp>
      <p:sp>
        <p:nvSpPr>
          <p:cNvPr id="10" name="Rectangle 9"/>
          <p:cNvSpPr/>
          <p:nvPr/>
        </p:nvSpPr>
        <p:spPr>
          <a:xfrm>
            <a:off x="4585452" y="6550223"/>
            <a:ext cx="3021095" cy="307777"/>
          </a:xfrm>
          <a:prstGeom prst="rect">
            <a:avLst/>
          </a:prstGeom>
        </p:spPr>
        <p:txBody>
          <a:bodyPr wrap="square">
            <a:spAutoFit/>
          </a:bodyPr>
          <a:lstStyle/>
          <a:p>
            <a:r>
              <a:rPr lang="en-US" sz="1400" dirty="0" smtClean="0"/>
              <a:t>Cheng </a:t>
            </a:r>
            <a:r>
              <a:rPr lang="en-US" sz="1400" i="1" dirty="0"/>
              <a:t>et al</a:t>
            </a:r>
            <a:r>
              <a:rPr lang="en-US" sz="1400" dirty="0" smtClean="0"/>
              <a:t>, Nature </a:t>
            </a:r>
            <a:r>
              <a:rPr lang="en-US" sz="1400" b="1" dirty="0" smtClean="0"/>
              <a:t>521</a:t>
            </a:r>
            <a:r>
              <a:rPr lang="en-US" sz="1400" dirty="0" smtClean="0"/>
              <a:t>, 196 (2015)</a:t>
            </a:r>
            <a:endParaRPr lang="en-US" sz="1400" dirty="0"/>
          </a:p>
        </p:txBody>
      </p:sp>
    </p:spTree>
    <p:extLst>
      <p:ext uri="{BB962C8B-B14F-4D97-AF65-F5344CB8AC3E}">
        <p14:creationId xmlns:p14="http://schemas.microsoft.com/office/powerpoint/2010/main" val="16337615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016554" y="583474"/>
            <a:ext cx="5026093" cy="5598989"/>
            <a:chOff x="6016554" y="583474"/>
            <a:chExt cx="5026093" cy="5598989"/>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7544" r="59799"/>
            <a:stretch/>
          </p:blipFill>
          <p:spPr>
            <a:xfrm>
              <a:off x="6016554" y="708644"/>
              <a:ext cx="5026093" cy="5473819"/>
            </a:xfrm>
            <a:prstGeom prst="rect">
              <a:avLst/>
            </a:prstGeom>
          </p:spPr>
        </p:pic>
        <p:sp>
          <p:nvSpPr>
            <p:cNvPr id="6" name="Rectangle 5"/>
            <p:cNvSpPr/>
            <p:nvPr/>
          </p:nvSpPr>
          <p:spPr>
            <a:xfrm>
              <a:off x="6305006" y="583474"/>
              <a:ext cx="496388" cy="6008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282615" y="340884"/>
            <a:ext cx="6363789" cy="1325563"/>
          </a:xfrm>
        </p:spPr>
        <p:txBody>
          <a:bodyPr/>
          <a:lstStyle/>
          <a:p>
            <a:r>
              <a:rPr lang="en-US" dirty="0" smtClean="0"/>
              <a:t>Electron Pairing Transition</a:t>
            </a:r>
            <a:endParaRPr lang="en-US" dirty="0"/>
          </a:p>
        </p:txBody>
      </p:sp>
      <p:sp>
        <p:nvSpPr>
          <p:cNvPr id="3" name="Content Placeholder 2"/>
          <p:cNvSpPr>
            <a:spLocks noGrp="1"/>
          </p:cNvSpPr>
          <p:nvPr>
            <p:ph sz="half" idx="1"/>
          </p:nvPr>
        </p:nvSpPr>
        <p:spPr>
          <a:xfrm>
            <a:off x="282615" y="1963052"/>
            <a:ext cx="5181600" cy="4351338"/>
          </a:xfrm>
        </p:spPr>
        <p:txBody>
          <a:bodyPr>
            <a:normAutofit/>
          </a:bodyPr>
          <a:lstStyle/>
          <a:p>
            <a:r>
              <a:rPr lang="en-US" dirty="0" smtClean="0"/>
              <a:t>Below Bp</a:t>
            </a:r>
          </a:p>
          <a:p>
            <a:pPr lvl="1"/>
            <a:r>
              <a:rPr lang="en-US" dirty="0" smtClean="0"/>
              <a:t>Electrons paired</a:t>
            </a:r>
          </a:p>
          <a:p>
            <a:pPr lvl="1"/>
            <a:r>
              <a:rPr lang="en-US" dirty="0" smtClean="0"/>
              <a:t>No Zeeman shift</a:t>
            </a:r>
          </a:p>
          <a:p>
            <a:r>
              <a:rPr lang="en-US" dirty="0" smtClean="0"/>
              <a:t>Above Bp</a:t>
            </a:r>
          </a:p>
          <a:p>
            <a:pPr lvl="1"/>
            <a:r>
              <a:rPr lang="en-US" dirty="0" smtClean="0"/>
              <a:t>Zeeman splitting</a:t>
            </a:r>
          </a:p>
          <a:p>
            <a:r>
              <a:rPr lang="en-US" dirty="0" smtClean="0"/>
              <a:t>Pairing temperature in range 1-10 Kelvin</a:t>
            </a:r>
          </a:p>
          <a:p>
            <a:r>
              <a:rPr lang="en-US" dirty="0" smtClean="0"/>
              <a:t>Pairing field is 10x larger than </a:t>
            </a:r>
            <a:r>
              <a:rPr lang="en-US" i="1" dirty="0" smtClean="0"/>
              <a:t>H</a:t>
            </a:r>
            <a:r>
              <a:rPr lang="en-US" baseline="-25000" dirty="0" smtClean="0"/>
              <a:t>c2</a:t>
            </a:r>
            <a:r>
              <a:rPr lang="en-US" dirty="0" smtClean="0"/>
              <a:t>/</a:t>
            </a:r>
            <a:r>
              <a:rPr lang="en-US" dirty="0" err="1" smtClean="0">
                <a:latin typeface="Symbol" panose="05050102010706020507" pitchFamily="18" charset="2"/>
              </a:rPr>
              <a:t>m</a:t>
            </a:r>
            <a:r>
              <a:rPr lang="en-US" baseline="-25000" dirty="0" err="1" smtClean="0"/>
              <a:t>B</a:t>
            </a:r>
            <a:endParaRPr lang="en-US" baseline="-25000" dirty="0"/>
          </a:p>
        </p:txBody>
      </p:sp>
      <p:grpSp>
        <p:nvGrpSpPr>
          <p:cNvPr id="10" name="Group 9"/>
          <p:cNvGrpSpPr/>
          <p:nvPr/>
        </p:nvGrpSpPr>
        <p:grpSpPr>
          <a:xfrm>
            <a:off x="9957925" y="505054"/>
            <a:ext cx="3179946" cy="1827094"/>
            <a:chOff x="10879977" y="14610"/>
            <a:chExt cx="1934135" cy="1111291"/>
          </a:xfrm>
        </p:grpSpPr>
        <p:cxnSp>
          <p:nvCxnSpPr>
            <p:cNvPr id="8" name="Straight Arrow Connector 7"/>
            <p:cNvCxnSpPr/>
            <p:nvPr/>
          </p:nvCxnSpPr>
          <p:spPr>
            <a:xfrm flipH="1">
              <a:off x="10879977" y="298834"/>
              <a:ext cx="659757" cy="8270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11062222" y="14610"/>
              <a:ext cx="1751890" cy="369332"/>
            </a:xfrm>
            <a:prstGeom prst="rect">
              <a:avLst/>
            </a:prstGeom>
            <a:noFill/>
          </p:spPr>
          <p:txBody>
            <a:bodyPr wrap="none" rtlCol="0">
              <a:spAutoFit/>
            </a:bodyPr>
            <a:lstStyle/>
            <a:p>
              <a:r>
                <a:rPr lang="en-US" dirty="0" smtClean="0"/>
                <a:t>superconducting</a:t>
              </a:r>
              <a:endParaRPr lang="en-US" dirty="0"/>
            </a:p>
          </p:txBody>
        </p:sp>
      </p:grpSp>
      <p:sp>
        <p:nvSpPr>
          <p:cNvPr id="12" name="Rectangle 11"/>
          <p:cNvSpPr/>
          <p:nvPr/>
        </p:nvSpPr>
        <p:spPr>
          <a:xfrm>
            <a:off x="4585452" y="6550223"/>
            <a:ext cx="3021095" cy="307777"/>
          </a:xfrm>
          <a:prstGeom prst="rect">
            <a:avLst/>
          </a:prstGeom>
        </p:spPr>
        <p:txBody>
          <a:bodyPr wrap="square">
            <a:spAutoFit/>
          </a:bodyPr>
          <a:lstStyle/>
          <a:p>
            <a:r>
              <a:rPr lang="en-US" sz="1400" dirty="0" smtClean="0"/>
              <a:t>Cheng </a:t>
            </a:r>
            <a:r>
              <a:rPr lang="en-US" sz="1400" i="1" dirty="0"/>
              <a:t>et al</a:t>
            </a:r>
            <a:r>
              <a:rPr lang="en-US" sz="1400" dirty="0" smtClean="0"/>
              <a:t>, Nature </a:t>
            </a:r>
            <a:r>
              <a:rPr lang="en-US" sz="1400" b="1" dirty="0" smtClean="0"/>
              <a:t>521</a:t>
            </a:r>
            <a:r>
              <a:rPr lang="en-US" sz="1400" dirty="0" smtClean="0"/>
              <a:t>, 196 (2015)</a:t>
            </a:r>
            <a:endParaRPr lang="en-US" sz="1400" dirty="0"/>
          </a:p>
        </p:txBody>
      </p:sp>
    </p:spTree>
    <p:extLst>
      <p:ext uri="{BB962C8B-B14F-4D97-AF65-F5344CB8AC3E}">
        <p14:creationId xmlns:p14="http://schemas.microsoft.com/office/powerpoint/2010/main" val="12388341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477"/>
            <a:ext cx="10515600" cy="1325563"/>
          </a:xfrm>
        </p:spPr>
        <p:txBody>
          <a:bodyPr/>
          <a:lstStyle/>
          <a:p>
            <a:r>
              <a:rPr lang="en-US" dirty="0" smtClean="0"/>
              <a:t>Attractive Hubbard Model</a:t>
            </a:r>
            <a:endParaRPr lang="en-US" dirty="0"/>
          </a:p>
        </p:txBody>
      </p:sp>
      <p:sp>
        <p:nvSpPr>
          <p:cNvPr id="4" name="Rectangle 2"/>
          <p:cNvSpPr>
            <a:spLocks noChangeArrowheads="1"/>
          </p:cNvSpPr>
          <p:nvPr/>
        </p:nvSpPr>
        <p:spPr bwMode="auto">
          <a:xfrm>
            <a:off x="685800" y="1797368"/>
            <a:ext cx="2632204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nvPr>
        </p:nvGraphicFramePr>
        <p:xfrm>
          <a:off x="1033050" y="955123"/>
          <a:ext cx="10614079" cy="1203960"/>
        </p:xfrm>
        <a:graphic>
          <a:graphicData uri="http://schemas.openxmlformats.org/presentationml/2006/ole">
            <mc:AlternateContent xmlns:mc="http://schemas.openxmlformats.org/markup-compatibility/2006">
              <mc:Choice xmlns:v="urn:schemas-microsoft-com:vml" Requires="v">
                <p:oleObj spid="_x0000_s13331" name="Equation" r:id="rId3" imgW="4013200" imgH="444500" progId="Equation.DSMT4">
                  <p:embed/>
                </p:oleObj>
              </mc:Choice>
              <mc:Fallback>
                <p:oleObj name="Equation" r:id="rId3" imgW="4013200" imgH="4445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050" y="955123"/>
                        <a:ext cx="10614079" cy="1203960"/>
                      </a:xfrm>
                      <a:prstGeom prst="rect">
                        <a:avLst/>
                      </a:prstGeom>
                      <a:noFill/>
                    </p:spPr>
                  </p:pic>
                </p:oleObj>
              </mc:Fallback>
            </mc:AlternateContent>
          </a:graphicData>
        </a:graphic>
      </p:graphicFrame>
      <p:sp>
        <p:nvSpPr>
          <p:cNvPr id="6" name="Rectangle 6"/>
          <p:cNvSpPr>
            <a:spLocks noChangeArrowheads="1"/>
          </p:cNvSpPr>
          <p:nvPr/>
        </p:nvSpPr>
        <p:spPr bwMode="auto">
          <a:xfrm>
            <a:off x="5669280" y="4387849"/>
            <a:ext cx="2336125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0"/>
          <p:cNvSpPr>
            <a:spLocks noChangeArrowheads="1"/>
          </p:cNvSpPr>
          <p:nvPr/>
        </p:nvSpPr>
        <p:spPr bwMode="auto">
          <a:xfrm>
            <a:off x="12481560" y="4927006"/>
            <a:ext cx="214447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3" name="Rectangle 12"/>
          <p:cNvSpPr>
            <a:spLocks noChangeArrowheads="1"/>
          </p:cNvSpPr>
          <p:nvPr/>
        </p:nvSpPr>
        <p:spPr bwMode="auto">
          <a:xfrm>
            <a:off x="13091931" y="4138447"/>
            <a:ext cx="262025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13"/>
          <p:cNvSpPr>
            <a:spLocks noChangeArrowheads="1"/>
          </p:cNvSpPr>
          <p:nvPr/>
        </p:nvSpPr>
        <p:spPr bwMode="auto">
          <a:xfrm>
            <a:off x="13091931" y="4297445"/>
            <a:ext cx="2620250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sz="800" b="0" i="0" u="none" strike="noStrike" cap="none" normalizeH="0" baseline="0" smtClean="0">
                <a:ln>
                  <a:noFill/>
                </a:ln>
                <a:solidFill>
                  <a:schemeClr val="tx1"/>
                </a:solidFill>
                <a:effectLst/>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grpSp>
        <p:nvGrpSpPr>
          <p:cNvPr id="30" name="Group 29"/>
          <p:cNvGrpSpPr/>
          <p:nvPr/>
        </p:nvGrpSpPr>
        <p:grpSpPr>
          <a:xfrm>
            <a:off x="162100" y="1843017"/>
            <a:ext cx="6096964" cy="4638424"/>
            <a:chOff x="162100" y="1843017"/>
            <a:chExt cx="6096964" cy="4638424"/>
          </a:xfrm>
        </p:grpSpPr>
        <p:sp>
          <p:nvSpPr>
            <p:cNvPr id="19" name="TextBox 18"/>
            <p:cNvSpPr txBox="1"/>
            <p:nvPr/>
          </p:nvSpPr>
          <p:spPr>
            <a:xfrm>
              <a:off x="218121" y="1843017"/>
              <a:ext cx="1435008" cy="707886"/>
            </a:xfrm>
            <a:prstGeom prst="rect">
              <a:avLst/>
            </a:prstGeom>
            <a:solidFill>
              <a:srgbClr val="7F7F7F">
                <a:alpha val="50196"/>
              </a:srgbClr>
            </a:solidFill>
          </p:spPr>
          <p:txBody>
            <a:bodyPr wrap="none" rtlCol="0">
              <a:spAutoFit/>
            </a:bodyPr>
            <a:lstStyle/>
            <a:p>
              <a:r>
                <a:rPr lang="en-US" sz="2000" b="1" i="1" dirty="0" smtClean="0">
                  <a:solidFill>
                    <a:schemeClr val="bg1"/>
                  </a:solidFill>
                </a:rPr>
                <a:t>t</a:t>
              </a:r>
              <a:r>
                <a:rPr lang="en-US" sz="2000" b="1" dirty="0" smtClean="0">
                  <a:solidFill>
                    <a:schemeClr val="bg1"/>
                  </a:solidFill>
                </a:rPr>
                <a:t>=1 </a:t>
              </a:r>
              <a:r>
                <a:rPr lang="en-US" sz="2000" b="1" dirty="0" err="1" smtClean="0">
                  <a:solidFill>
                    <a:schemeClr val="bg1"/>
                  </a:solidFill>
                </a:rPr>
                <a:t>meV</a:t>
              </a:r>
              <a:endParaRPr lang="en-US" sz="2000" b="1" dirty="0" smtClean="0">
                <a:solidFill>
                  <a:schemeClr val="bg1"/>
                </a:solidFill>
              </a:endParaRPr>
            </a:p>
            <a:p>
              <a:r>
                <a:rPr lang="en-US" sz="2000" b="1" i="1" dirty="0" smtClean="0">
                  <a:solidFill>
                    <a:schemeClr val="bg1"/>
                  </a:solidFill>
                </a:rPr>
                <a:t>U</a:t>
              </a:r>
              <a:r>
                <a:rPr lang="en-US" sz="2000" b="1" dirty="0" smtClean="0">
                  <a:solidFill>
                    <a:schemeClr val="bg1"/>
                  </a:solidFill>
                </a:rPr>
                <a:t>=-0.8 </a:t>
              </a:r>
              <a:r>
                <a:rPr lang="en-US" sz="2000" b="1" dirty="0" err="1" smtClean="0">
                  <a:solidFill>
                    <a:schemeClr val="bg1"/>
                  </a:solidFill>
                </a:rPr>
                <a:t>meV</a:t>
              </a:r>
              <a:endParaRPr lang="en-US" sz="2000" b="1" dirty="0">
                <a:solidFill>
                  <a:schemeClr val="bg1"/>
                </a:solidFill>
              </a:endParaRPr>
            </a:p>
          </p:txBody>
        </p:sp>
        <p:grpSp>
          <p:nvGrpSpPr>
            <p:cNvPr id="29" name="Group 28"/>
            <p:cNvGrpSpPr/>
            <p:nvPr/>
          </p:nvGrpSpPr>
          <p:grpSpPr>
            <a:xfrm>
              <a:off x="162100" y="2755073"/>
              <a:ext cx="6096964" cy="3726368"/>
              <a:chOff x="162100" y="2755073"/>
              <a:chExt cx="6096964" cy="3726368"/>
            </a:xfrm>
          </p:grpSpPr>
          <p:pic>
            <p:nvPicPr>
              <p:cNvPr id="20" name="Picture 19"/>
              <p:cNvPicPr/>
              <p:nvPr/>
            </p:nvPicPr>
            <p:blipFill rotWithShape="1">
              <a:blip r:embed="rId5">
                <a:extLst>
                  <a:ext uri="{28A0092B-C50C-407E-A947-70E740481C1C}">
                    <a14:useLocalDpi xmlns:a14="http://schemas.microsoft.com/office/drawing/2010/main" val="0"/>
                  </a:ext>
                </a:extLst>
              </a:blip>
              <a:srcRect t="50586"/>
              <a:stretch/>
            </p:blipFill>
            <p:spPr>
              <a:xfrm>
                <a:off x="162100" y="2755073"/>
                <a:ext cx="6096964" cy="2899546"/>
              </a:xfrm>
              <a:prstGeom prst="rect">
                <a:avLst/>
              </a:prstGeom>
            </p:spPr>
          </p:pic>
          <p:sp>
            <p:nvSpPr>
              <p:cNvPr id="3" name="TextBox 2"/>
              <p:cNvSpPr txBox="1"/>
              <p:nvPr/>
            </p:nvSpPr>
            <p:spPr>
              <a:xfrm>
                <a:off x="2367591" y="6019776"/>
                <a:ext cx="1061381" cy="461665"/>
              </a:xfrm>
              <a:prstGeom prst="rect">
                <a:avLst/>
              </a:prstGeom>
              <a:noFill/>
            </p:spPr>
            <p:txBody>
              <a:bodyPr wrap="none" rtlCol="0">
                <a:spAutoFit/>
              </a:bodyPr>
              <a:lstStyle/>
              <a:p>
                <a:r>
                  <a:rPr lang="en-US" sz="2400" dirty="0" smtClean="0"/>
                  <a:t>Theory</a:t>
                </a:r>
                <a:endParaRPr lang="en-US" sz="2400" dirty="0"/>
              </a:p>
            </p:txBody>
          </p:sp>
        </p:grpSp>
      </p:grpSp>
      <p:grpSp>
        <p:nvGrpSpPr>
          <p:cNvPr id="25" name="Group 24"/>
          <p:cNvGrpSpPr/>
          <p:nvPr/>
        </p:nvGrpSpPr>
        <p:grpSpPr>
          <a:xfrm>
            <a:off x="5276744" y="1726148"/>
            <a:ext cx="982320" cy="775721"/>
            <a:chOff x="5276744" y="1726148"/>
            <a:chExt cx="982320" cy="775721"/>
          </a:xfrm>
        </p:grpSpPr>
        <p:sp>
          <p:nvSpPr>
            <p:cNvPr id="22" name="TextBox 21"/>
            <p:cNvSpPr txBox="1"/>
            <p:nvPr/>
          </p:nvSpPr>
          <p:spPr>
            <a:xfrm>
              <a:off x="5276744" y="2132537"/>
              <a:ext cx="982320" cy="369332"/>
            </a:xfrm>
            <a:prstGeom prst="rect">
              <a:avLst/>
            </a:prstGeom>
            <a:noFill/>
          </p:spPr>
          <p:txBody>
            <a:bodyPr wrap="none" rtlCol="0">
              <a:spAutoFit/>
            </a:bodyPr>
            <a:lstStyle/>
            <a:p>
              <a:r>
                <a:rPr lang="en-US" dirty="0" smtClean="0"/>
                <a:t>negative</a:t>
              </a:r>
              <a:endParaRPr lang="en-US" dirty="0"/>
            </a:p>
          </p:txBody>
        </p:sp>
        <p:cxnSp>
          <p:nvCxnSpPr>
            <p:cNvPr id="24" name="Straight Arrow Connector 23"/>
            <p:cNvCxnSpPr/>
            <p:nvPr/>
          </p:nvCxnSpPr>
          <p:spPr>
            <a:xfrm flipV="1">
              <a:off x="5926240" y="1726148"/>
              <a:ext cx="138896" cy="353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8" name="Picture 17"/>
          <p:cNvPicPr/>
          <p:nvPr/>
        </p:nvPicPr>
        <p:blipFill rotWithShape="1">
          <a:blip r:embed="rId5">
            <a:extLst>
              <a:ext uri="{28A0092B-C50C-407E-A947-70E740481C1C}">
                <a14:useLocalDpi xmlns:a14="http://schemas.microsoft.com/office/drawing/2010/main" val="0"/>
              </a:ext>
            </a:extLst>
          </a:blip>
          <a:srcRect b="48722"/>
          <a:stretch/>
        </p:blipFill>
        <p:spPr>
          <a:xfrm>
            <a:off x="6259064" y="2596551"/>
            <a:ext cx="6096964" cy="3008888"/>
          </a:xfrm>
          <a:prstGeom prst="rect">
            <a:avLst/>
          </a:prstGeom>
        </p:spPr>
      </p:pic>
      <p:sp>
        <p:nvSpPr>
          <p:cNvPr id="33" name="Rectangle 32"/>
          <p:cNvSpPr/>
          <p:nvPr/>
        </p:nvSpPr>
        <p:spPr>
          <a:xfrm>
            <a:off x="8791689" y="6019775"/>
            <a:ext cx="1622880" cy="461665"/>
          </a:xfrm>
          <a:prstGeom prst="rect">
            <a:avLst/>
          </a:prstGeom>
        </p:spPr>
        <p:txBody>
          <a:bodyPr wrap="none">
            <a:spAutoFit/>
          </a:bodyPr>
          <a:lstStyle/>
          <a:p>
            <a:pPr lvl="0"/>
            <a:r>
              <a:rPr lang="en-US" sz="2400" dirty="0">
                <a:solidFill>
                  <a:prstClr val="black"/>
                </a:solidFill>
              </a:rPr>
              <a:t>Experiment</a:t>
            </a:r>
          </a:p>
        </p:txBody>
      </p:sp>
      <p:sp>
        <p:nvSpPr>
          <p:cNvPr id="26" name="Rectangle 25"/>
          <p:cNvSpPr/>
          <p:nvPr/>
        </p:nvSpPr>
        <p:spPr>
          <a:xfrm>
            <a:off x="4585452" y="6550223"/>
            <a:ext cx="3021095" cy="307777"/>
          </a:xfrm>
          <a:prstGeom prst="rect">
            <a:avLst/>
          </a:prstGeom>
        </p:spPr>
        <p:txBody>
          <a:bodyPr wrap="square">
            <a:spAutoFit/>
          </a:bodyPr>
          <a:lstStyle/>
          <a:p>
            <a:r>
              <a:rPr lang="en-US" sz="1400" dirty="0" smtClean="0"/>
              <a:t>Cheng </a:t>
            </a:r>
            <a:r>
              <a:rPr lang="en-US" sz="1400" i="1" dirty="0"/>
              <a:t>et al</a:t>
            </a:r>
            <a:r>
              <a:rPr lang="en-US" sz="1400" dirty="0" smtClean="0"/>
              <a:t>, Nature </a:t>
            </a:r>
            <a:r>
              <a:rPr lang="en-US" sz="1400" b="1" dirty="0" smtClean="0"/>
              <a:t>521</a:t>
            </a:r>
            <a:r>
              <a:rPr lang="en-US" sz="1400" dirty="0" smtClean="0"/>
              <a:t>, 196 (2015)</a:t>
            </a:r>
            <a:endParaRPr lang="en-US" sz="1400" dirty="0"/>
          </a:p>
        </p:txBody>
      </p:sp>
    </p:spTree>
    <p:extLst>
      <p:ext uri="{BB962C8B-B14F-4D97-AF65-F5344CB8AC3E}">
        <p14:creationId xmlns:p14="http://schemas.microsoft.com/office/powerpoint/2010/main" val="962649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0600" y="194975"/>
            <a:ext cx="9931400" cy="1088017"/>
          </a:xfrm>
        </p:spPr>
        <p:txBody>
          <a:bodyPr>
            <a:normAutofit/>
          </a:bodyPr>
          <a:lstStyle/>
          <a:p>
            <a:pPr algn="ctr"/>
            <a:r>
              <a:rPr lang="en-US" sz="4000" dirty="0" smtClean="0"/>
              <a:t>Electron Pair Generation Gap</a:t>
            </a:r>
            <a:endParaRPr lang="en-US" sz="4000" dirty="0"/>
          </a:p>
        </p:txBody>
      </p:sp>
      <p:grpSp>
        <p:nvGrpSpPr>
          <p:cNvPr id="7" name="Group 6"/>
          <p:cNvGrpSpPr/>
          <p:nvPr/>
        </p:nvGrpSpPr>
        <p:grpSpPr>
          <a:xfrm>
            <a:off x="1016000" y="2071688"/>
            <a:ext cx="3835400" cy="3255168"/>
            <a:chOff x="1079500" y="1690688"/>
            <a:chExt cx="3835400" cy="3255168"/>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006" t="37544" r="59799" b="23698"/>
            <a:stretch/>
          </p:blipFill>
          <p:spPr>
            <a:xfrm>
              <a:off x="1143000" y="1892983"/>
              <a:ext cx="3771900" cy="2755217"/>
            </a:xfrm>
            <a:prstGeom prst="rect">
              <a:avLst/>
            </a:prstGeom>
          </p:spPr>
        </p:pic>
        <p:sp>
          <p:nvSpPr>
            <p:cNvPr id="5" name="Rectangle 4"/>
            <p:cNvSpPr/>
            <p:nvPr/>
          </p:nvSpPr>
          <p:spPr>
            <a:xfrm>
              <a:off x="1079500" y="1690688"/>
              <a:ext cx="406400" cy="595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43000" y="4350544"/>
              <a:ext cx="406400" cy="595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rotWithShape="1">
          <a:blip r:embed="rId3"/>
          <a:srcRect r="28716" b="33252"/>
          <a:stretch/>
        </p:blipFill>
        <p:spPr>
          <a:xfrm>
            <a:off x="101600" y="81566"/>
            <a:ext cx="2940510" cy="1899124"/>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352049" y="4546878"/>
            <a:ext cx="1003801" cy="369332"/>
          </a:xfrm>
          <a:prstGeom prst="rect">
            <a:avLst/>
          </a:prstGeom>
          <a:noFill/>
        </p:spPr>
        <p:txBody>
          <a:bodyPr wrap="none" rtlCol="0">
            <a:spAutoFit/>
          </a:bodyPr>
          <a:lstStyle/>
          <a:p>
            <a:r>
              <a:rPr lang="en-US" i="1" dirty="0" smtClean="0"/>
              <a:t>T</a:t>
            </a:r>
            <a:r>
              <a:rPr lang="en-US" dirty="0" smtClean="0"/>
              <a:t>=50 mK</a:t>
            </a:r>
            <a:endParaRPr lang="en-US" dirty="0"/>
          </a:p>
        </p:txBody>
      </p:sp>
      <p:sp>
        <p:nvSpPr>
          <p:cNvPr id="29" name="Rectangle 28"/>
          <p:cNvSpPr/>
          <p:nvPr/>
        </p:nvSpPr>
        <p:spPr>
          <a:xfrm>
            <a:off x="4585452" y="6550223"/>
            <a:ext cx="3021095" cy="307777"/>
          </a:xfrm>
          <a:prstGeom prst="rect">
            <a:avLst/>
          </a:prstGeom>
        </p:spPr>
        <p:txBody>
          <a:bodyPr wrap="square">
            <a:spAutoFit/>
          </a:bodyPr>
          <a:lstStyle/>
          <a:p>
            <a:r>
              <a:rPr lang="en-US" sz="1400" dirty="0" smtClean="0"/>
              <a:t>Cheng </a:t>
            </a:r>
            <a:r>
              <a:rPr lang="en-US" sz="1400" i="1" dirty="0"/>
              <a:t>et al</a:t>
            </a:r>
            <a:r>
              <a:rPr lang="en-US" sz="1400" dirty="0" smtClean="0"/>
              <a:t>, Nature </a:t>
            </a:r>
            <a:r>
              <a:rPr lang="en-US" sz="1400" b="1" dirty="0" smtClean="0"/>
              <a:t>521</a:t>
            </a:r>
            <a:r>
              <a:rPr lang="en-US" sz="1400" dirty="0" smtClean="0"/>
              <a:t>, 196 (2015)</a:t>
            </a:r>
            <a:endParaRPr lang="en-US" sz="1400" dirty="0"/>
          </a:p>
        </p:txBody>
      </p:sp>
      <p:grpSp>
        <p:nvGrpSpPr>
          <p:cNvPr id="14" name="Group 13"/>
          <p:cNvGrpSpPr/>
          <p:nvPr/>
        </p:nvGrpSpPr>
        <p:grpSpPr>
          <a:xfrm>
            <a:off x="3454375" y="1206792"/>
            <a:ext cx="8328542" cy="2083413"/>
            <a:chOff x="3454375" y="1206792"/>
            <a:chExt cx="8328542" cy="2083413"/>
          </a:xfrm>
        </p:grpSpPr>
        <p:grpSp>
          <p:nvGrpSpPr>
            <p:cNvPr id="23" name="Group 22"/>
            <p:cNvGrpSpPr/>
            <p:nvPr/>
          </p:nvGrpSpPr>
          <p:grpSpPr>
            <a:xfrm>
              <a:off x="3454375" y="2261566"/>
              <a:ext cx="2993213" cy="1028639"/>
              <a:chOff x="3454375" y="2261566"/>
              <a:chExt cx="2993213" cy="1028639"/>
            </a:xfrm>
          </p:grpSpPr>
          <p:sp>
            <p:nvSpPr>
              <p:cNvPr id="12" name="Oval 11"/>
              <p:cNvSpPr/>
              <p:nvPr/>
            </p:nvSpPr>
            <p:spPr>
              <a:xfrm>
                <a:off x="3454375" y="2667001"/>
                <a:ext cx="698710" cy="6232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4243928" y="2261566"/>
                <a:ext cx="2203660" cy="4786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0" name="Picture 2" descr="Electron pair generation gap. Bottom row: representation of electrons in a superconducting state. The couples dance synchronously and without energy loss.  Top row: electrons dancing completely independently, the non-superconducting state. Middle row: electrons “swing dance” as pairs but do not form a superconducting state."/>
            <p:cNvPicPr>
              <a:picLocks noChangeAspect="1" noChangeArrowheads="1"/>
            </p:cNvPicPr>
            <p:nvPr/>
          </p:nvPicPr>
          <p:blipFill rotWithShape="1">
            <a:blip r:embed="rId4">
              <a:extLst>
                <a:ext uri="{28A0092B-C50C-407E-A947-70E740481C1C}">
                  <a14:useLocalDpi xmlns:a14="http://schemas.microsoft.com/office/drawing/2010/main" val="0"/>
                </a:ext>
              </a:extLst>
            </a:blip>
            <a:srcRect l="11218" t="24112" r="11069" b="56481"/>
            <a:stretch/>
          </p:blipFill>
          <p:spPr bwMode="auto">
            <a:xfrm>
              <a:off x="6819650" y="1206792"/>
              <a:ext cx="4963267" cy="1647104"/>
            </a:xfrm>
            <a:prstGeom prst="rect">
              <a:avLst/>
            </a:prstGeom>
            <a:noFill/>
            <a:ln w="76200">
              <a:solidFill>
                <a:srgbClr val="C00000"/>
              </a:solidFill>
            </a:ln>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3632200" y="3044396"/>
            <a:ext cx="8150717" cy="1647104"/>
            <a:chOff x="3632200" y="3044396"/>
            <a:chExt cx="8150717" cy="1647104"/>
          </a:xfrm>
        </p:grpSpPr>
        <p:grpSp>
          <p:nvGrpSpPr>
            <p:cNvPr id="22" name="Group 21"/>
            <p:cNvGrpSpPr/>
            <p:nvPr/>
          </p:nvGrpSpPr>
          <p:grpSpPr>
            <a:xfrm>
              <a:off x="3632200" y="3302905"/>
              <a:ext cx="2394160" cy="468995"/>
              <a:chOff x="3632200" y="3302905"/>
              <a:chExt cx="2394160" cy="468995"/>
            </a:xfrm>
          </p:grpSpPr>
          <p:sp>
            <p:nvSpPr>
              <p:cNvPr id="11" name="Oval 10"/>
              <p:cNvSpPr/>
              <p:nvPr/>
            </p:nvSpPr>
            <p:spPr>
              <a:xfrm>
                <a:off x="3632200" y="3302905"/>
                <a:ext cx="317500" cy="4013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4076280" y="3588544"/>
                <a:ext cx="1950080" cy="18335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31" name="Picture 2" descr="Electron pair generation gap. Bottom row: representation of electrons in a superconducting state. The couples dance synchronously and without energy loss.  Top row: electrons dancing completely independently, the non-superconducting state. Middle row: electrons “swing dance” as pairs but do not form a superconducting state."/>
            <p:cNvPicPr>
              <a:picLocks noChangeAspect="1" noChangeArrowheads="1"/>
            </p:cNvPicPr>
            <p:nvPr/>
          </p:nvPicPr>
          <p:blipFill rotWithShape="1">
            <a:blip r:embed="rId4">
              <a:extLst>
                <a:ext uri="{28A0092B-C50C-407E-A947-70E740481C1C}">
                  <a14:useLocalDpi xmlns:a14="http://schemas.microsoft.com/office/drawing/2010/main" val="0"/>
                </a:ext>
              </a:extLst>
            </a:blip>
            <a:srcRect l="11218" t="44313" r="11069" b="36280"/>
            <a:stretch/>
          </p:blipFill>
          <p:spPr bwMode="auto">
            <a:xfrm>
              <a:off x="6819650" y="3044396"/>
              <a:ext cx="4963267" cy="1647104"/>
            </a:xfrm>
            <a:prstGeom prst="rect">
              <a:avLst/>
            </a:prstGeom>
            <a:noFill/>
            <a:ln w="76200">
              <a:solidFill>
                <a:srgbClr val="FFC000"/>
              </a:solidFill>
            </a:ln>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3632200" y="3704205"/>
            <a:ext cx="8150717" cy="2805849"/>
            <a:chOff x="3632200" y="3704205"/>
            <a:chExt cx="8150717" cy="2805849"/>
          </a:xfrm>
        </p:grpSpPr>
        <p:grpSp>
          <p:nvGrpSpPr>
            <p:cNvPr id="21" name="Group 20"/>
            <p:cNvGrpSpPr/>
            <p:nvPr/>
          </p:nvGrpSpPr>
          <p:grpSpPr>
            <a:xfrm>
              <a:off x="3632200" y="3704205"/>
              <a:ext cx="2590800" cy="1527290"/>
              <a:chOff x="3632200" y="3704205"/>
              <a:chExt cx="2590800" cy="1527290"/>
            </a:xfrm>
          </p:grpSpPr>
          <p:sp>
            <p:nvSpPr>
              <p:cNvPr id="8" name="Oval 7"/>
              <p:cNvSpPr/>
              <p:nvPr/>
            </p:nvSpPr>
            <p:spPr>
              <a:xfrm>
                <a:off x="3632200" y="3704205"/>
                <a:ext cx="317500" cy="11475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3949700" y="3886200"/>
                <a:ext cx="2273300" cy="13452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32" name="Picture 2" descr="Electron pair generation gap. Bottom row: representation of electrons in a superconducting state. The couples dance synchronously and without energy loss.  Top row: electrons dancing completely independently, the non-superconducting state. Middle row: electrons “swing dance” as pairs but do not form a superconducting state."/>
            <p:cNvPicPr>
              <a:picLocks noChangeAspect="1" noChangeArrowheads="1"/>
            </p:cNvPicPr>
            <p:nvPr/>
          </p:nvPicPr>
          <p:blipFill rotWithShape="1">
            <a:blip r:embed="rId4">
              <a:extLst>
                <a:ext uri="{28A0092B-C50C-407E-A947-70E740481C1C}">
                  <a14:useLocalDpi xmlns:a14="http://schemas.microsoft.com/office/drawing/2010/main" val="0"/>
                </a:ext>
              </a:extLst>
            </a:blip>
            <a:srcRect l="11218" t="66534" r="11069" b="14059"/>
            <a:stretch/>
          </p:blipFill>
          <p:spPr bwMode="auto">
            <a:xfrm>
              <a:off x="6819650" y="4862950"/>
              <a:ext cx="4963267" cy="1647104"/>
            </a:xfrm>
            <a:prstGeom prst="rect">
              <a:avLst/>
            </a:prstGeom>
            <a:noFill/>
            <a:ln w="76200">
              <a:solidFill>
                <a:srgbClr val="0070C0"/>
              </a:solidFill>
            </a:ln>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898025" y="5677017"/>
            <a:ext cx="4134850" cy="461665"/>
          </a:xfrm>
          <a:prstGeom prst="rect">
            <a:avLst/>
          </a:prstGeom>
          <a:noFill/>
        </p:spPr>
        <p:txBody>
          <a:bodyPr wrap="none" rtlCol="0">
            <a:spAutoFit/>
          </a:bodyPr>
          <a:lstStyle/>
          <a:p>
            <a:r>
              <a:rPr lang="en-US" sz="2400" dirty="0" smtClean="0"/>
              <a:t>Three distinct electronic phases</a:t>
            </a:r>
            <a:endParaRPr lang="en-US" sz="2400" dirty="0"/>
          </a:p>
        </p:txBody>
      </p:sp>
    </p:spTree>
    <p:extLst>
      <p:ext uri="{BB962C8B-B14F-4D97-AF65-F5344CB8AC3E}">
        <p14:creationId xmlns:p14="http://schemas.microsoft.com/office/powerpoint/2010/main" val="35724438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37715" y="2094099"/>
            <a:ext cx="5805668" cy="4172220"/>
          </a:xfrm>
        </p:spPr>
        <p:txBody>
          <a:bodyPr>
            <a:normAutofit lnSpcReduction="10000"/>
          </a:bodyPr>
          <a:lstStyle/>
          <a:p>
            <a:r>
              <a:rPr lang="en-US" dirty="0" smtClean="0"/>
              <a:t>Previously realized only in </a:t>
            </a:r>
            <a:r>
              <a:rPr lang="en-US" dirty="0" err="1" smtClean="0"/>
              <a:t>ultracold</a:t>
            </a:r>
            <a:r>
              <a:rPr lang="en-US" dirty="0" smtClean="0"/>
              <a:t> atomic gases</a:t>
            </a:r>
          </a:p>
          <a:p>
            <a:r>
              <a:rPr lang="en-US" dirty="0" smtClean="0"/>
              <a:t>Strong pairing mechanism still not understood</a:t>
            </a:r>
          </a:p>
          <a:p>
            <a:pPr lvl="1"/>
            <a:r>
              <a:rPr lang="en-US" dirty="0" err="1" smtClean="0"/>
              <a:t>Bipolarons</a:t>
            </a:r>
            <a:r>
              <a:rPr lang="en-US" dirty="0" smtClean="0"/>
              <a:t>?</a:t>
            </a:r>
          </a:p>
          <a:p>
            <a:pPr lvl="1"/>
            <a:r>
              <a:rPr lang="en-US" dirty="0" smtClean="0"/>
              <a:t>Negative-U centers?</a:t>
            </a:r>
          </a:p>
          <a:p>
            <a:r>
              <a:rPr lang="en-US" dirty="0" smtClean="0"/>
              <a:t>Role of spin-orbit coupling unclear</a:t>
            </a:r>
          </a:p>
          <a:p>
            <a:r>
              <a:rPr lang="en-US" dirty="0" smtClean="0"/>
              <a:t>New opportunities for investigating strong electron correlation in controlled environment</a:t>
            </a:r>
            <a:endParaRPr lang="en-US" dirty="0"/>
          </a:p>
        </p:txBody>
      </p:sp>
      <p:pic>
        <p:nvPicPr>
          <p:cNvPr id="6" name="Picture 5"/>
          <p:cNvPicPr>
            <a:picLocks noChangeAspect="1"/>
          </p:cNvPicPr>
          <p:nvPr/>
        </p:nvPicPr>
        <p:blipFill>
          <a:blip r:embed="rId2"/>
          <a:stretch>
            <a:fillRect/>
          </a:stretch>
        </p:blipFill>
        <p:spPr>
          <a:xfrm>
            <a:off x="7375022" y="4850815"/>
            <a:ext cx="4373283" cy="1636708"/>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37544" r="59799"/>
          <a:stretch/>
        </p:blipFill>
        <p:spPr>
          <a:xfrm>
            <a:off x="7751422" y="1453142"/>
            <a:ext cx="3182252" cy="3465728"/>
          </a:xfrm>
          <a:prstGeom prst="rect">
            <a:avLst/>
          </a:prstGeom>
        </p:spPr>
      </p:pic>
      <p:sp>
        <p:nvSpPr>
          <p:cNvPr id="7" name="Title 1"/>
          <p:cNvSpPr txBox="1">
            <a:spLocks/>
          </p:cNvSpPr>
          <p:nvPr/>
        </p:nvSpPr>
        <p:spPr>
          <a:xfrm>
            <a:off x="2260600" y="194975"/>
            <a:ext cx="9931400" cy="10880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smtClean="0"/>
              <a:t>Electron Pairing Without Superconductivity</a:t>
            </a:r>
            <a:endParaRPr lang="en-US" sz="4000" dirty="0"/>
          </a:p>
        </p:txBody>
      </p:sp>
      <p:pic>
        <p:nvPicPr>
          <p:cNvPr id="9" name="Picture 8"/>
          <p:cNvPicPr>
            <a:picLocks noChangeAspect="1"/>
          </p:cNvPicPr>
          <p:nvPr/>
        </p:nvPicPr>
        <p:blipFill rotWithShape="1">
          <a:blip r:embed="rId4"/>
          <a:srcRect r="28716" b="33252"/>
          <a:stretch/>
        </p:blipFill>
        <p:spPr>
          <a:xfrm>
            <a:off x="101600" y="81566"/>
            <a:ext cx="2940510" cy="1899124"/>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4585452" y="6550223"/>
            <a:ext cx="3021095" cy="307777"/>
          </a:xfrm>
          <a:prstGeom prst="rect">
            <a:avLst/>
          </a:prstGeom>
        </p:spPr>
        <p:txBody>
          <a:bodyPr wrap="square">
            <a:spAutoFit/>
          </a:bodyPr>
          <a:lstStyle/>
          <a:p>
            <a:r>
              <a:rPr lang="en-US" sz="1400" dirty="0" smtClean="0"/>
              <a:t>Cheng </a:t>
            </a:r>
            <a:r>
              <a:rPr lang="en-US" sz="1400" i="1" dirty="0"/>
              <a:t>et al</a:t>
            </a:r>
            <a:r>
              <a:rPr lang="en-US" sz="1400" dirty="0" smtClean="0"/>
              <a:t>, Nature </a:t>
            </a:r>
            <a:r>
              <a:rPr lang="en-US" sz="1400" b="1" dirty="0" smtClean="0"/>
              <a:t>521</a:t>
            </a:r>
            <a:r>
              <a:rPr lang="en-US" sz="1400" dirty="0" smtClean="0"/>
              <a:t>, 196 (2015)</a:t>
            </a:r>
            <a:endParaRPr lang="en-US" sz="1400" dirty="0"/>
          </a:p>
        </p:txBody>
      </p:sp>
    </p:spTree>
    <p:extLst>
      <p:ext uri="{BB962C8B-B14F-4D97-AF65-F5344CB8AC3E}">
        <p14:creationId xmlns:p14="http://schemas.microsoft.com/office/powerpoint/2010/main" val="14712013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12132"/>
          </a:xfrm>
        </p:spPr>
        <p:txBody>
          <a:bodyPr/>
          <a:lstStyle/>
          <a:p>
            <a:r>
              <a:rPr lang="en-US" dirty="0" smtClean="0"/>
              <a:t>Correlated Nanoelectronics</a:t>
            </a:r>
            <a:endParaRPr lang="en-US" dirty="0"/>
          </a:p>
        </p:txBody>
      </p:sp>
      <p:sp>
        <p:nvSpPr>
          <p:cNvPr id="3" name="Content Placeholder 2"/>
          <p:cNvSpPr>
            <a:spLocks noGrp="1"/>
          </p:cNvSpPr>
          <p:nvPr>
            <p:ph idx="1"/>
          </p:nvPr>
        </p:nvSpPr>
        <p:spPr>
          <a:xfrm>
            <a:off x="924415" y="831899"/>
            <a:ext cx="10355943" cy="961827"/>
          </a:xfrm>
        </p:spPr>
        <p:txBody>
          <a:bodyPr>
            <a:normAutofit fontScale="92500"/>
          </a:bodyPr>
          <a:lstStyle/>
          <a:p>
            <a:pPr marL="0" indent="0" algn="ctr">
              <a:buNone/>
            </a:pPr>
            <a:r>
              <a:rPr lang="en-US" i="1" dirty="0" smtClean="0"/>
              <a:t>Combine the rich phenomena of </a:t>
            </a:r>
            <a:br>
              <a:rPr lang="en-US" i="1" dirty="0" smtClean="0"/>
            </a:br>
            <a:r>
              <a:rPr lang="en-US" b="1" i="1" dirty="0" smtClean="0">
                <a:solidFill>
                  <a:srgbClr val="C00000"/>
                </a:solidFill>
              </a:rPr>
              <a:t>correlated oxides </a:t>
            </a:r>
            <a:r>
              <a:rPr lang="en-US" i="1" dirty="0" smtClean="0"/>
              <a:t>with the paradigm of </a:t>
            </a:r>
            <a:r>
              <a:rPr lang="en-US" b="1" i="1" dirty="0" smtClean="0">
                <a:solidFill>
                  <a:srgbClr val="002060"/>
                </a:solidFill>
              </a:rPr>
              <a:t>semiconductor nanostructures</a:t>
            </a:r>
            <a:endParaRPr lang="en-US" i="1" dirty="0"/>
          </a:p>
        </p:txBody>
      </p:sp>
      <p:grpSp>
        <p:nvGrpSpPr>
          <p:cNvPr id="7" name="Group 6"/>
          <p:cNvGrpSpPr/>
          <p:nvPr/>
        </p:nvGrpSpPr>
        <p:grpSpPr>
          <a:xfrm>
            <a:off x="440382" y="2148902"/>
            <a:ext cx="4743285" cy="4366528"/>
            <a:chOff x="687535" y="2148902"/>
            <a:chExt cx="4743285" cy="4366528"/>
          </a:xfrm>
        </p:grpSpPr>
        <p:pic>
          <p:nvPicPr>
            <p:cNvPr id="12290" name="Picture 2" descr="http://www.chemistryexplained.com/images/chfa_04_img0883.jpg"/>
            <p:cNvPicPr>
              <a:picLocks noChangeAspect="1" noChangeArrowheads="1"/>
            </p:cNvPicPr>
            <p:nvPr/>
          </p:nvPicPr>
          <p:blipFill rotWithShape="1">
            <a:blip r:embed="rId2">
              <a:extLst>
                <a:ext uri="{28A0092B-C50C-407E-A947-70E740481C1C}">
                  <a14:useLocalDpi xmlns:a14="http://schemas.microsoft.com/office/drawing/2010/main" val="0"/>
                </a:ext>
              </a:extLst>
            </a:blip>
            <a:srcRect l="12649" r="11256"/>
            <a:stretch/>
          </p:blipFill>
          <p:spPr bwMode="auto">
            <a:xfrm>
              <a:off x="860626" y="2148902"/>
              <a:ext cx="3995057" cy="35781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7535" y="5869099"/>
              <a:ext cx="4743285" cy="646331"/>
            </a:xfrm>
            <a:prstGeom prst="rect">
              <a:avLst/>
            </a:prstGeom>
            <a:noFill/>
          </p:spPr>
          <p:txBody>
            <a:bodyPr wrap="square" rtlCol="0">
              <a:spAutoFit/>
            </a:bodyPr>
            <a:lstStyle/>
            <a:p>
              <a:r>
                <a:rPr lang="en-US" b="1" dirty="0" smtClean="0">
                  <a:solidFill>
                    <a:srgbClr val="C00000"/>
                  </a:solidFill>
                </a:rPr>
                <a:t>Correlated Oxides</a:t>
              </a:r>
              <a:r>
                <a:rPr lang="en-US" b="1" dirty="0" smtClean="0"/>
                <a:t>:</a:t>
              </a:r>
              <a:r>
                <a:rPr lang="en-US" dirty="0" smtClean="0"/>
                <a:t> superconductivity, magnetism, ferroelectricity, </a:t>
              </a:r>
              <a:r>
                <a:rPr lang="en-US" dirty="0" err="1" smtClean="0"/>
                <a:t>ferroelasticity</a:t>
              </a:r>
              <a:r>
                <a:rPr lang="en-US" dirty="0" smtClean="0"/>
                <a:t>,…</a:t>
              </a:r>
              <a:endParaRPr lang="en-US" dirty="0"/>
            </a:p>
          </p:txBody>
        </p:sp>
      </p:grpSp>
      <p:sp>
        <p:nvSpPr>
          <p:cNvPr id="10" name="Cross 9"/>
          <p:cNvSpPr/>
          <p:nvPr/>
        </p:nvSpPr>
        <p:spPr>
          <a:xfrm>
            <a:off x="5430818" y="3418404"/>
            <a:ext cx="1343139" cy="1343139"/>
          </a:xfrm>
          <a:prstGeom prst="plus">
            <a:avLst>
              <a:gd name="adj" fmla="val 379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7336316" y="2139755"/>
            <a:ext cx="4743285" cy="4375675"/>
            <a:chOff x="7065641" y="2139755"/>
            <a:chExt cx="4743285" cy="4375675"/>
          </a:xfrm>
        </p:grpSpPr>
        <p:grpSp>
          <p:nvGrpSpPr>
            <p:cNvPr id="4" name="Group 3"/>
            <p:cNvGrpSpPr/>
            <p:nvPr/>
          </p:nvGrpSpPr>
          <p:grpSpPr>
            <a:xfrm>
              <a:off x="7065641" y="2139755"/>
              <a:ext cx="4743285" cy="4375675"/>
              <a:chOff x="7065641" y="2139755"/>
              <a:chExt cx="4743285" cy="4375675"/>
            </a:xfrm>
          </p:grpSpPr>
          <p:sp>
            <p:nvSpPr>
              <p:cNvPr id="8" name="TextBox 7"/>
              <p:cNvSpPr txBox="1"/>
              <p:nvPr/>
            </p:nvSpPr>
            <p:spPr>
              <a:xfrm>
                <a:off x="7065641" y="5869099"/>
                <a:ext cx="4743285" cy="646331"/>
              </a:xfrm>
              <a:prstGeom prst="rect">
                <a:avLst/>
              </a:prstGeom>
              <a:noFill/>
            </p:spPr>
            <p:txBody>
              <a:bodyPr wrap="square" rtlCol="0">
                <a:spAutoFit/>
              </a:bodyPr>
              <a:lstStyle/>
              <a:p>
                <a:r>
                  <a:rPr lang="en-US" b="1" dirty="0" smtClean="0">
                    <a:solidFill>
                      <a:srgbClr val="002060"/>
                    </a:solidFill>
                  </a:rPr>
                  <a:t>Semiconductor nanoelectronics</a:t>
                </a:r>
                <a:r>
                  <a:rPr lang="en-US" b="1" dirty="0" smtClean="0"/>
                  <a:t>:</a:t>
                </a:r>
                <a:r>
                  <a:rPr lang="en-US" dirty="0" smtClean="0"/>
                  <a:t> Quantum transport, single electron charge/spin devices,…</a:t>
                </a:r>
                <a:endParaRPr lang="en-US" dirty="0"/>
              </a:p>
            </p:txBody>
          </p:sp>
          <p:pic>
            <p:nvPicPr>
              <p:cNvPr id="13314" name="Picture 2" descr="http://www.weizmann.ac.il/condmat/imry/sites/condmat.imry/files/uploads/nano21new.jpg"/>
              <p:cNvPicPr>
                <a:picLocks noChangeAspect="1" noChangeArrowheads="1"/>
              </p:cNvPicPr>
              <p:nvPr/>
            </p:nvPicPr>
            <p:blipFill rotWithShape="1">
              <a:blip r:embed="rId3">
                <a:extLst>
                  <a:ext uri="{28A0092B-C50C-407E-A947-70E740481C1C}">
                    <a14:useLocalDpi xmlns:a14="http://schemas.microsoft.com/office/drawing/2010/main" val="0"/>
                  </a:ext>
                </a:extLst>
              </a:blip>
              <a:srcRect l="4720" r="4971"/>
              <a:stretch/>
            </p:blipFill>
            <p:spPr bwMode="auto">
              <a:xfrm>
                <a:off x="7260771" y="2139755"/>
                <a:ext cx="4093029" cy="357815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rot="5400000">
              <a:off x="9488138" y="4014564"/>
              <a:ext cx="3946768" cy="215444"/>
            </a:xfrm>
            <a:prstGeom prst="rect">
              <a:avLst/>
            </a:prstGeom>
          </p:spPr>
          <p:txBody>
            <a:bodyPr wrap="square">
              <a:spAutoFit/>
            </a:bodyPr>
            <a:lstStyle/>
            <a:p>
              <a:r>
                <a:rPr lang="en-US" sz="800" dirty="0"/>
                <a:t>http://www.weizmann.ac.il/condmat/imry/content/images-selected-nano-systems</a:t>
              </a:r>
            </a:p>
          </p:txBody>
        </p:sp>
      </p:grpSp>
      <p:grpSp>
        <p:nvGrpSpPr>
          <p:cNvPr id="14" name="Group 13"/>
          <p:cNvGrpSpPr/>
          <p:nvPr/>
        </p:nvGrpSpPr>
        <p:grpSpPr>
          <a:xfrm>
            <a:off x="5269467" y="1969144"/>
            <a:ext cx="1665837" cy="1199879"/>
            <a:chOff x="5263080" y="1267211"/>
            <a:chExt cx="1665837" cy="1199879"/>
          </a:xfrm>
        </p:grpSpPr>
        <p:sp>
          <p:nvSpPr>
            <p:cNvPr id="12" name="Right Arrow 11"/>
            <p:cNvSpPr/>
            <p:nvPr/>
          </p:nvSpPr>
          <p:spPr>
            <a:xfrm>
              <a:off x="5589006" y="2053861"/>
              <a:ext cx="1013988" cy="413229"/>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263080" y="1267211"/>
              <a:ext cx="1665837" cy="738664"/>
            </a:xfrm>
            <a:prstGeom prst="rect">
              <a:avLst/>
            </a:prstGeom>
            <a:noFill/>
          </p:spPr>
          <p:txBody>
            <a:bodyPr wrap="square" rtlCol="0">
              <a:spAutoFit/>
            </a:bodyPr>
            <a:lstStyle/>
            <a:p>
              <a:pPr algn="ctr"/>
              <a:r>
                <a:rPr lang="en-US" sz="1400" dirty="0" smtClean="0"/>
                <a:t>Complex oxides add richness to mesoscopic devices</a:t>
              </a:r>
              <a:endParaRPr lang="en-US" sz="1400" dirty="0"/>
            </a:p>
          </p:txBody>
        </p:sp>
      </p:grpSp>
      <p:grpSp>
        <p:nvGrpSpPr>
          <p:cNvPr id="28" name="Group 27"/>
          <p:cNvGrpSpPr/>
          <p:nvPr/>
        </p:nvGrpSpPr>
        <p:grpSpPr>
          <a:xfrm>
            <a:off x="5263081" y="4944398"/>
            <a:ext cx="1665837" cy="1247866"/>
            <a:chOff x="5263081" y="2053861"/>
            <a:chExt cx="1665837" cy="1247866"/>
          </a:xfrm>
        </p:grpSpPr>
        <p:sp>
          <p:nvSpPr>
            <p:cNvPr id="29" name="Right Arrow 28"/>
            <p:cNvSpPr/>
            <p:nvPr/>
          </p:nvSpPr>
          <p:spPr>
            <a:xfrm rot="10800000">
              <a:off x="5589006" y="2053861"/>
              <a:ext cx="1013988" cy="413229"/>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263081" y="2563063"/>
              <a:ext cx="1665837" cy="738664"/>
            </a:xfrm>
            <a:prstGeom prst="rect">
              <a:avLst/>
            </a:prstGeom>
            <a:noFill/>
          </p:spPr>
          <p:txBody>
            <a:bodyPr wrap="square" rtlCol="0">
              <a:spAutoFit/>
            </a:bodyPr>
            <a:lstStyle/>
            <a:p>
              <a:pPr algn="ctr"/>
              <a:r>
                <a:rPr lang="en-US" sz="1400" dirty="0" err="1" smtClean="0"/>
                <a:t>Mesocopic</a:t>
              </a:r>
              <a:r>
                <a:rPr lang="en-US" sz="1400" dirty="0" smtClean="0"/>
                <a:t> devices reveal properties of oxides</a:t>
              </a:r>
              <a:endParaRPr lang="en-US" sz="1400" dirty="0"/>
            </a:p>
          </p:txBody>
        </p:sp>
      </p:grpSp>
    </p:spTree>
    <p:extLst>
      <p:ext uri="{BB962C8B-B14F-4D97-AF65-F5344CB8AC3E}">
        <p14:creationId xmlns:p14="http://schemas.microsoft.com/office/powerpoint/2010/main" val="8534792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xit" presetSubtype="0" fill="hold" nodeType="withEffect">
                                  <p:stCondLst>
                                    <p:cond delay="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1" nodeType="clickEffect">
                                  <p:stCondLst>
                                    <p:cond delay="0"/>
                                  </p:stCondLst>
                                  <p:childTnLst>
                                    <p:animRot by="2700000">
                                      <p:cBhvr>
                                        <p:cTn id="34" dur="500" fill="hold"/>
                                        <p:tgtEl>
                                          <p:spTgt spid="10"/>
                                        </p:tgtEl>
                                        <p:attrNameLst>
                                          <p:attrName>r</p:attrName>
                                        </p:attrNameLst>
                                      </p:cBhvr>
                                    </p:animRot>
                                  </p:childTnLst>
                                </p:cTn>
                              </p:par>
                              <p:par>
                                <p:cTn id="35" presetID="10" presetClass="exit" presetSubtype="0" fill="hold" nodeType="withEffect">
                                  <p:stCondLst>
                                    <p:cond delay="0"/>
                                  </p:stCondLst>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Correlated Electron </a:t>
            </a:r>
            <a:r>
              <a:rPr lang="en-US" dirty="0"/>
              <a:t>Waveguides</a:t>
            </a:r>
          </a:p>
        </p:txBody>
      </p:sp>
      <p:sp>
        <p:nvSpPr>
          <p:cNvPr id="4" name="Text Placeholder 3"/>
          <p:cNvSpPr>
            <a:spLocks noGrp="1"/>
          </p:cNvSpPr>
          <p:nvPr>
            <p:ph type="body" idx="1"/>
          </p:nvPr>
        </p:nvSpPr>
        <p:spPr/>
        <p:txBody>
          <a:bodyPr/>
          <a:lstStyle/>
          <a:p>
            <a:r>
              <a:rPr lang="en-US" dirty="0"/>
              <a:t>Complex oxides add richness to mesoscopic devices</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46289" t="7236" r="13480" b="56868"/>
          <a:stretch/>
        </p:blipFill>
        <p:spPr>
          <a:xfrm>
            <a:off x="6381307" y="595846"/>
            <a:ext cx="4896671" cy="2472441"/>
          </a:xfrm>
          <a:prstGeom prst="rect">
            <a:avLst/>
          </a:prstGeom>
        </p:spPr>
      </p:pic>
    </p:spTree>
    <p:extLst>
      <p:ext uri="{BB962C8B-B14F-4D97-AF65-F5344CB8AC3E}">
        <p14:creationId xmlns:p14="http://schemas.microsoft.com/office/powerpoint/2010/main" val="28063512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680" y="153072"/>
            <a:ext cx="10515600" cy="838835"/>
          </a:xfrm>
        </p:spPr>
        <p:txBody>
          <a:bodyPr/>
          <a:lstStyle/>
          <a:p>
            <a:r>
              <a:rPr lang="en-US" dirty="0" smtClean="0"/>
              <a:t>Electron Waveguides</a:t>
            </a:r>
            <a:endParaRPr lang="en-US" dirty="0"/>
          </a:p>
        </p:txBody>
      </p:sp>
      <p:sp>
        <p:nvSpPr>
          <p:cNvPr id="3" name="Content Placeholder 2"/>
          <p:cNvSpPr>
            <a:spLocks noGrp="1"/>
          </p:cNvSpPr>
          <p:nvPr>
            <p:ph idx="1"/>
          </p:nvPr>
        </p:nvSpPr>
        <p:spPr>
          <a:xfrm>
            <a:off x="652029" y="1178125"/>
            <a:ext cx="5669733" cy="4807620"/>
          </a:xfrm>
        </p:spPr>
        <p:txBody>
          <a:bodyPr>
            <a:normAutofit/>
          </a:bodyPr>
          <a:lstStyle/>
          <a:p>
            <a:r>
              <a:rPr lang="en-US" dirty="0" smtClean="0"/>
              <a:t>Analogous to optical cavity modes </a:t>
            </a:r>
          </a:p>
          <a:p>
            <a:r>
              <a:rPr lang="en-US" dirty="0" smtClean="0"/>
              <a:t>Ballistic electron transport</a:t>
            </a:r>
          </a:p>
          <a:p>
            <a:r>
              <a:rPr lang="en-US" dirty="0" smtClean="0"/>
              <a:t>Quantized conductance: </a:t>
            </a:r>
            <a:r>
              <a:rPr lang="en-US" i="1" dirty="0" smtClean="0"/>
              <a:t>Ne</a:t>
            </a:r>
            <a:r>
              <a:rPr lang="en-US" baseline="30000" dirty="0" smtClean="0"/>
              <a:t>2</a:t>
            </a:r>
            <a:r>
              <a:rPr lang="en-US" dirty="0" smtClean="0"/>
              <a:t>/</a:t>
            </a:r>
            <a:r>
              <a:rPr lang="en-US" i="1" dirty="0" smtClean="0"/>
              <a:t>h</a:t>
            </a:r>
          </a:p>
          <a:p>
            <a:pPr lvl="1"/>
            <a:r>
              <a:rPr lang="en-US" i="1" dirty="0" smtClean="0"/>
              <a:t>N</a:t>
            </a:r>
            <a:r>
              <a:rPr lang="en-US" dirty="0" smtClean="0"/>
              <a:t>= # of quantum channels</a:t>
            </a:r>
          </a:p>
          <a:p>
            <a:r>
              <a:rPr lang="en-US" dirty="0" smtClean="0"/>
              <a:t>Discrete </a:t>
            </a:r>
            <a:r>
              <a:rPr lang="en-US" dirty="0"/>
              <a:t>transverse electronic </a:t>
            </a:r>
            <a:r>
              <a:rPr lang="en-US" dirty="0" smtClean="0"/>
              <a:t>modes</a:t>
            </a:r>
          </a:p>
          <a:p>
            <a:pPr lvl="1"/>
            <a:r>
              <a:rPr lang="en-US" dirty="0" smtClean="0"/>
              <a:t>Tunable by electronic gating</a:t>
            </a:r>
          </a:p>
          <a:p>
            <a:endParaRPr lang="en-US" i="1" dirty="0"/>
          </a:p>
        </p:txBody>
      </p:sp>
      <p:grpSp>
        <p:nvGrpSpPr>
          <p:cNvPr id="12" name="Group 11"/>
          <p:cNvGrpSpPr/>
          <p:nvPr/>
        </p:nvGrpSpPr>
        <p:grpSpPr>
          <a:xfrm>
            <a:off x="7449016" y="3246640"/>
            <a:ext cx="4009727" cy="3433843"/>
            <a:chOff x="3583136" y="3264762"/>
            <a:chExt cx="4009727" cy="3433843"/>
          </a:xfrm>
        </p:grpSpPr>
        <p:sp>
          <p:nvSpPr>
            <p:cNvPr id="7" name="Rectangle 6"/>
            <p:cNvSpPr/>
            <p:nvPr/>
          </p:nvSpPr>
          <p:spPr>
            <a:xfrm>
              <a:off x="4128303" y="6360051"/>
              <a:ext cx="3464560" cy="338554"/>
            </a:xfrm>
            <a:prstGeom prst="rect">
              <a:avLst/>
            </a:prstGeom>
          </p:spPr>
          <p:txBody>
            <a:bodyPr wrap="square">
              <a:spAutoFit/>
            </a:bodyPr>
            <a:lstStyle/>
            <a:p>
              <a:pPr marR="0"/>
              <a:r>
                <a:rPr lang="en-US" sz="1600" dirty="0" smtClean="0">
                  <a:latin typeface="Segoe UI" panose="020B0502040204020203" pitchFamily="34" charset="0"/>
                </a:rPr>
                <a:t>Van Wees et al., PRL </a:t>
              </a:r>
              <a:r>
                <a:rPr lang="en-US" sz="1600" b="1" dirty="0" smtClean="0">
                  <a:latin typeface="Segoe UI" panose="020B0502040204020203" pitchFamily="34" charset="0"/>
                </a:rPr>
                <a:t>60</a:t>
              </a:r>
              <a:r>
                <a:rPr lang="en-US" sz="1600" dirty="0" smtClean="0">
                  <a:latin typeface="Segoe UI" panose="020B0502040204020203" pitchFamily="34" charset="0"/>
                </a:rPr>
                <a:t>, 848 (1988).</a:t>
              </a:r>
              <a:endParaRPr lang="en-US" sz="1600" dirty="0">
                <a:latin typeface="Segoe UI" panose="020B0502040204020203" pitchFamily="34" charset="0"/>
              </a:endParaRPr>
            </a:p>
          </p:txBody>
        </p:sp>
        <p:pic>
          <p:nvPicPr>
            <p:cNvPr id="10" name="Picture 9"/>
            <p:cNvPicPr>
              <a:picLocks noChangeAspect="1"/>
            </p:cNvPicPr>
            <p:nvPr/>
          </p:nvPicPr>
          <p:blipFill>
            <a:blip r:embed="rId2"/>
            <a:stretch>
              <a:fillRect/>
            </a:stretch>
          </p:blipFill>
          <p:spPr>
            <a:xfrm>
              <a:off x="3583136" y="3264762"/>
              <a:ext cx="3999567" cy="2770278"/>
            </a:xfrm>
            <a:prstGeom prst="rect">
              <a:avLst/>
            </a:prstGeom>
          </p:spPr>
        </p:pic>
      </p:grpSp>
      <p:grpSp>
        <p:nvGrpSpPr>
          <p:cNvPr id="21" name="Group 20"/>
          <p:cNvGrpSpPr/>
          <p:nvPr/>
        </p:nvGrpSpPr>
        <p:grpSpPr>
          <a:xfrm>
            <a:off x="7994183" y="153072"/>
            <a:ext cx="3666023" cy="2732624"/>
            <a:chOff x="7581097" y="289877"/>
            <a:chExt cx="3666023" cy="2732624"/>
          </a:xfrm>
        </p:grpSpPr>
        <p:pic>
          <p:nvPicPr>
            <p:cNvPr id="19" name="Picture 18"/>
            <p:cNvPicPr>
              <a:picLocks noChangeAspect="1"/>
            </p:cNvPicPr>
            <p:nvPr/>
          </p:nvPicPr>
          <p:blipFill>
            <a:blip r:embed="rId3"/>
            <a:stretch>
              <a:fillRect/>
            </a:stretch>
          </p:blipFill>
          <p:spPr>
            <a:xfrm>
              <a:off x="7581097" y="289877"/>
              <a:ext cx="3524324" cy="2277595"/>
            </a:xfrm>
            <a:prstGeom prst="rect">
              <a:avLst/>
            </a:prstGeom>
          </p:spPr>
        </p:pic>
        <p:sp>
          <p:nvSpPr>
            <p:cNvPr id="20" name="TextBox 19"/>
            <p:cNvSpPr txBox="1"/>
            <p:nvPr/>
          </p:nvSpPr>
          <p:spPr>
            <a:xfrm>
              <a:off x="7632733" y="2499281"/>
              <a:ext cx="3614387" cy="523220"/>
            </a:xfrm>
            <a:prstGeom prst="rect">
              <a:avLst/>
            </a:prstGeom>
            <a:noFill/>
          </p:spPr>
          <p:txBody>
            <a:bodyPr wrap="none" rtlCol="0">
              <a:spAutoFit/>
            </a:bodyPr>
            <a:lstStyle/>
            <a:p>
              <a:r>
                <a:rPr lang="en-US" sz="2800" dirty="0" smtClean="0"/>
                <a:t>Quantum Point Contact</a:t>
              </a:r>
              <a:endParaRPr lang="en-US" sz="2800" dirty="0"/>
            </a:p>
          </p:txBody>
        </p:sp>
      </p:grpSp>
      <p:grpSp>
        <p:nvGrpSpPr>
          <p:cNvPr id="11" name="Group 10"/>
          <p:cNvGrpSpPr/>
          <p:nvPr/>
        </p:nvGrpSpPr>
        <p:grpSpPr>
          <a:xfrm>
            <a:off x="7302518" y="-180643"/>
            <a:ext cx="4847890" cy="7038643"/>
            <a:chOff x="6188926" y="-3978799"/>
            <a:chExt cx="4438185" cy="6443793"/>
          </a:xfrm>
        </p:grpSpPr>
        <p:sp>
          <p:nvSpPr>
            <p:cNvPr id="8" name="Rectangle 7"/>
            <p:cNvSpPr/>
            <p:nvPr/>
          </p:nvSpPr>
          <p:spPr>
            <a:xfrm>
              <a:off x="6188926" y="-3978799"/>
              <a:ext cx="4438185" cy="6443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6380427" y="-3504614"/>
              <a:ext cx="3974293" cy="5727107"/>
              <a:chOff x="9356500" y="3893085"/>
              <a:chExt cx="3276534" cy="4721610"/>
            </a:xfrm>
          </p:grpSpPr>
          <p:pic>
            <p:nvPicPr>
              <p:cNvPr id="18" name="Picture 2" descr="intensity distributions of TEM modes"/>
              <p:cNvPicPr>
                <a:picLocks noChangeAspect="1" noChangeArrowheads="1"/>
              </p:cNvPicPr>
              <p:nvPr/>
            </p:nvPicPr>
            <p:blipFill rotWithShape="1">
              <a:blip r:embed="rId4">
                <a:extLst>
                  <a:ext uri="{28A0092B-C50C-407E-A947-70E740481C1C}">
                    <a14:useLocalDpi xmlns:a14="http://schemas.microsoft.com/office/drawing/2010/main" val="0"/>
                  </a:ext>
                </a:extLst>
              </a:blip>
              <a:srcRect t="53280" r="53071" b="1"/>
              <a:stretch/>
            </p:blipFill>
            <p:spPr bwMode="auto">
              <a:xfrm>
                <a:off x="9608752" y="5786675"/>
                <a:ext cx="2840807" cy="28280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networxsecurity.org/fileadmin/user_upload/images/2015-08/Transverse_Mode_of_Laser.jpg"/>
              <p:cNvPicPr>
                <a:picLocks noChangeAspect="1" noChangeArrowheads="1"/>
              </p:cNvPicPr>
              <p:nvPr/>
            </p:nvPicPr>
            <p:blipFill rotWithShape="1">
              <a:blip r:embed="rId5">
                <a:extLst>
                  <a:ext uri="{28A0092B-C50C-407E-A947-70E740481C1C}">
                    <a14:useLocalDpi xmlns:a14="http://schemas.microsoft.com/office/drawing/2010/main" val="0"/>
                  </a:ext>
                </a:extLst>
              </a:blip>
              <a:srcRect l="7498" t="53188" r="66072" b="29036"/>
              <a:stretch/>
            </p:blipFill>
            <p:spPr bwMode="auto">
              <a:xfrm>
                <a:off x="9356500" y="3893085"/>
                <a:ext cx="3276534" cy="165448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4" name="Picture 23"/>
          <p:cNvPicPr>
            <a:picLocks noChangeAspect="1"/>
          </p:cNvPicPr>
          <p:nvPr/>
        </p:nvPicPr>
        <p:blipFill>
          <a:blip r:embed="rId6"/>
          <a:stretch>
            <a:fillRect/>
          </a:stretch>
        </p:blipFill>
        <p:spPr>
          <a:xfrm>
            <a:off x="8215314" y="2588006"/>
            <a:ext cx="3107343" cy="3078647"/>
          </a:xfrm>
          <a:prstGeom prst="rect">
            <a:avLst/>
          </a:prstGeom>
        </p:spPr>
      </p:pic>
      <p:pic>
        <p:nvPicPr>
          <p:cNvPr id="25" name="Picture 24"/>
          <p:cNvPicPr/>
          <p:nvPr/>
        </p:nvPicPr>
        <p:blipFill rotWithShape="1">
          <a:blip r:embed="rId7" cstate="print">
            <a:extLst>
              <a:ext uri="{28A0092B-C50C-407E-A947-70E740481C1C}">
                <a14:useLocalDpi xmlns:a14="http://schemas.microsoft.com/office/drawing/2010/main" val="0"/>
              </a:ext>
            </a:extLst>
          </a:blip>
          <a:srcRect t="93030"/>
          <a:stretch/>
        </p:blipFill>
        <p:spPr bwMode="auto">
          <a:xfrm>
            <a:off x="7761629" y="5701629"/>
            <a:ext cx="3642360" cy="401136"/>
          </a:xfrm>
          <a:prstGeom prst="rect">
            <a:avLst/>
          </a:prstGeom>
          <a:noFill/>
          <a:ln>
            <a:noFill/>
          </a:ln>
        </p:spPr>
      </p:pic>
      <p:pic>
        <p:nvPicPr>
          <p:cNvPr id="26" name="Picture 25"/>
          <p:cNvPicPr>
            <a:picLocks noChangeAspect="1"/>
          </p:cNvPicPr>
          <p:nvPr/>
        </p:nvPicPr>
        <p:blipFill>
          <a:blip r:embed="rId8">
            <a:clrChange>
              <a:clrFrom>
                <a:srgbClr val="FFFFFF"/>
              </a:clrFrom>
              <a:clrTo>
                <a:srgbClr val="FFFFFF">
                  <a:alpha val="0"/>
                </a:srgbClr>
              </a:clrTo>
            </a:clrChange>
          </a:blip>
          <a:stretch>
            <a:fillRect/>
          </a:stretch>
        </p:blipFill>
        <p:spPr>
          <a:xfrm>
            <a:off x="7687836" y="348599"/>
            <a:ext cx="3716153" cy="2239407"/>
          </a:xfrm>
          <a:prstGeom prst="rect">
            <a:avLst/>
          </a:prstGeom>
        </p:spPr>
      </p:pic>
      <p:pic>
        <p:nvPicPr>
          <p:cNvPr id="27" name="Picture 26"/>
          <p:cNvPicPr>
            <a:picLocks noChangeAspect="1"/>
          </p:cNvPicPr>
          <p:nvPr/>
        </p:nvPicPr>
        <p:blipFill>
          <a:blip r:embed="rId9">
            <a:clrChange>
              <a:clrFrom>
                <a:srgbClr val="FFFFFF"/>
              </a:clrFrom>
              <a:clrTo>
                <a:srgbClr val="FFFFFF">
                  <a:alpha val="0"/>
                </a:srgbClr>
              </a:clrTo>
            </a:clrChange>
          </a:blip>
          <a:stretch>
            <a:fillRect/>
          </a:stretch>
        </p:blipFill>
        <p:spPr>
          <a:xfrm>
            <a:off x="7687835" y="262763"/>
            <a:ext cx="3716153" cy="2137395"/>
          </a:xfrm>
          <a:prstGeom prst="rect">
            <a:avLst/>
          </a:prstGeom>
        </p:spPr>
      </p:pic>
      <p:pic>
        <p:nvPicPr>
          <p:cNvPr id="28" name="Picture 27"/>
          <p:cNvPicPr>
            <a:picLocks noChangeAspect="1"/>
          </p:cNvPicPr>
          <p:nvPr/>
        </p:nvPicPr>
        <p:blipFill>
          <a:blip r:embed="rId10">
            <a:clrChange>
              <a:clrFrom>
                <a:srgbClr val="FFFFFF"/>
              </a:clrFrom>
              <a:clrTo>
                <a:srgbClr val="FFFFFF">
                  <a:alpha val="0"/>
                </a:srgbClr>
              </a:clrTo>
            </a:clrChange>
          </a:blip>
          <a:stretch>
            <a:fillRect/>
          </a:stretch>
        </p:blipFill>
        <p:spPr>
          <a:xfrm>
            <a:off x="7687836" y="263943"/>
            <a:ext cx="3716152" cy="2098533"/>
          </a:xfrm>
          <a:prstGeom prst="rect">
            <a:avLst/>
          </a:prstGeom>
        </p:spPr>
      </p:pic>
      <p:sp>
        <p:nvSpPr>
          <p:cNvPr id="29" name="Oval 28"/>
          <p:cNvSpPr/>
          <p:nvPr/>
        </p:nvSpPr>
        <p:spPr>
          <a:xfrm>
            <a:off x="9237917" y="4599686"/>
            <a:ext cx="151946" cy="15194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9768985" y="4040993"/>
            <a:ext cx="151946" cy="15194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320218" y="3486343"/>
            <a:ext cx="151946" cy="15194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572577" y="6204619"/>
            <a:ext cx="3403600" cy="276999"/>
          </a:xfrm>
          <a:prstGeom prst="rect">
            <a:avLst/>
          </a:prstGeom>
        </p:spPr>
        <p:txBody>
          <a:bodyPr wrap="square">
            <a:spAutoFit/>
          </a:bodyPr>
          <a:lstStyle/>
          <a:p>
            <a:pPr marR="0"/>
            <a:r>
              <a:rPr lang="en-US" sz="1200" dirty="0" smtClean="0">
                <a:latin typeface="Segoe UI" panose="020B0502040204020203" pitchFamily="34" charset="0"/>
              </a:rPr>
              <a:t>Topinka</a:t>
            </a:r>
            <a:r>
              <a:rPr lang="en-US" sz="1200" dirty="0">
                <a:latin typeface="Segoe UI" panose="020B0502040204020203" pitchFamily="34" charset="0"/>
              </a:rPr>
              <a:t>, </a:t>
            </a:r>
            <a:r>
              <a:rPr lang="en-US" sz="1200" dirty="0" smtClean="0">
                <a:latin typeface="Segoe UI" panose="020B0502040204020203" pitchFamily="34" charset="0"/>
              </a:rPr>
              <a:t>et al., Science </a:t>
            </a:r>
            <a:r>
              <a:rPr lang="en-US" sz="1200" b="1" dirty="0" smtClean="0">
                <a:latin typeface="Segoe UI" panose="020B0502040204020203" pitchFamily="34" charset="0"/>
              </a:rPr>
              <a:t>289</a:t>
            </a:r>
            <a:r>
              <a:rPr lang="en-US" sz="1200" dirty="0" smtClean="0">
                <a:latin typeface="Segoe UI" panose="020B0502040204020203" pitchFamily="34" charset="0"/>
              </a:rPr>
              <a:t>, 2323 (</a:t>
            </a:r>
            <a:r>
              <a:rPr lang="en-US" sz="1200" dirty="0">
                <a:latin typeface="Segoe UI" panose="020B0502040204020203" pitchFamily="34" charset="0"/>
              </a:rPr>
              <a:t>2000).</a:t>
            </a:r>
          </a:p>
        </p:txBody>
      </p:sp>
    </p:spTree>
    <p:extLst>
      <p:ext uri="{BB962C8B-B14F-4D97-AF65-F5344CB8AC3E}">
        <p14:creationId xmlns:p14="http://schemas.microsoft.com/office/powerpoint/2010/main" val="2243091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xit" presetSubtype="0" fill="hold"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par>
                                <p:cTn id="41" presetID="10" presetClass="exit" presetSubtype="0" fill="hold" nodeType="with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par>
                                <p:cTn id="69" presetID="10" presetClass="exit" presetSubtype="0" fill="hold" grpId="1" nodeType="withEffect">
                                  <p:stCondLst>
                                    <p:cond delay="0"/>
                                  </p:stCondLst>
                                  <p:childTnLst>
                                    <p:animEffect transition="out" filter="fade">
                                      <p:cBhvr>
                                        <p:cTn id="70" dur="500"/>
                                        <p:tgtEl>
                                          <p:spTgt spid="29"/>
                                        </p:tgtEl>
                                      </p:cBhvr>
                                    </p:animEffect>
                                    <p:set>
                                      <p:cBhvr>
                                        <p:cTn id="71" dur="1" fill="hold">
                                          <p:stCondLst>
                                            <p:cond delay="499"/>
                                          </p:stCondLst>
                                        </p:cTn>
                                        <p:tgtEl>
                                          <p:spTgt spid="29"/>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par>
                                <p:cTn id="83" presetID="10" presetClass="exit" presetSubtype="0" fill="hold" grpId="1" nodeType="withEffect">
                                  <p:stCondLst>
                                    <p:cond delay="0"/>
                                  </p:stCondLst>
                                  <p:childTnLst>
                                    <p:animEffect transition="out" filter="fade">
                                      <p:cBhvr>
                                        <p:cTn id="84" dur="500"/>
                                        <p:tgtEl>
                                          <p:spTgt spid="30"/>
                                        </p:tgtEl>
                                      </p:cBhvr>
                                    </p:animEffect>
                                    <p:set>
                                      <p:cBhvr>
                                        <p:cTn id="85"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9" grpId="0" animBg="1"/>
      <p:bldP spid="29" grpId="1" animBg="1"/>
      <p:bldP spid="30" grpId="0" animBg="1"/>
      <p:bldP spid="30" grpId="1" animBg="1"/>
      <p:bldP spid="31" grpId="0" animBg="1"/>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574" y="0"/>
            <a:ext cx="11886426" cy="1325563"/>
          </a:xfrm>
        </p:spPr>
        <p:txBody>
          <a:bodyPr/>
          <a:lstStyle/>
          <a:p>
            <a:r>
              <a:rPr lang="en-US" dirty="0" smtClean="0"/>
              <a:t>LaAlO</a:t>
            </a:r>
            <a:r>
              <a:rPr lang="en-US" baseline="-25000" dirty="0" smtClean="0"/>
              <a:t>3</a:t>
            </a:r>
            <a:r>
              <a:rPr lang="en-US" dirty="0" smtClean="0"/>
              <a:t>/SrTiO</a:t>
            </a:r>
            <a:r>
              <a:rPr lang="en-US" baseline="-25000" dirty="0" smtClean="0"/>
              <a:t>3</a:t>
            </a:r>
            <a:r>
              <a:rPr lang="en-US" dirty="0" smtClean="0"/>
              <a:t> Electron Waveguides</a:t>
            </a:r>
            <a:endParaRPr lang="en-US" dirty="0"/>
          </a:p>
        </p:txBody>
      </p:sp>
      <p:pic>
        <p:nvPicPr>
          <p:cNvPr id="69"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4085" t="7424" r="64040" b="8901"/>
          <a:stretch/>
        </p:blipFill>
        <p:spPr>
          <a:xfrm>
            <a:off x="2537672" y="1436909"/>
            <a:ext cx="7094234" cy="4863530"/>
          </a:xfrm>
          <a:prstGeom prst="rect">
            <a:avLst/>
          </a:prstGeom>
        </p:spPr>
      </p:pic>
    </p:spTree>
    <p:extLst>
      <p:ext uri="{BB962C8B-B14F-4D97-AF65-F5344CB8AC3E}">
        <p14:creationId xmlns:p14="http://schemas.microsoft.com/office/powerpoint/2010/main" val="24520837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733365" y="457200"/>
            <a:ext cx="7458635" cy="5442816"/>
            <a:chOff x="3474720" y="1413361"/>
            <a:chExt cx="6890273" cy="4987439"/>
          </a:xfrm>
        </p:grpSpPr>
        <p:pic>
          <p:nvPicPr>
            <p:cNvPr id="14338" name="Picture 2" descr="https://s3.amazonaws.com/prod_object_assets/assets/150663578280676/Figure1_2016-07-01a.png?AWSAccessKeyId=AKIAIXM6FRIC5QVSA63Q&amp;Expires=1467577353&amp;Signature=vMYuIIAAwh15hhwzhdMmCXBiqro%3D#_=_"/>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558" t="1277" r="730" b="2821"/>
            <a:stretch/>
          </p:blipFill>
          <p:spPr bwMode="auto">
            <a:xfrm>
              <a:off x="3474720" y="1489934"/>
              <a:ext cx="6890273" cy="49108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94438" y="1437247"/>
              <a:ext cx="325418" cy="301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17006" y="1413361"/>
              <a:ext cx="325418" cy="301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446520" y="3945367"/>
              <a:ext cx="325418" cy="301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17006" y="3945367"/>
              <a:ext cx="325418" cy="301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err="1" smtClean="0"/>
              <a:t>Landauer</a:t>
            </a:r>
            <a:r>
              <a:rPr lang="en-US" dirty="0" smtClean="0"/>
              <a:t> Quantization</a:t>
            </a:r>
            <a:endParaRPr lang="en-US" dirty="0"/>
          </a:p>
        </p:txBody>
      </p:sp>
      <p:pic>
        <p:nvPicPr>
          <p:cNvPr id="12"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4085" t="7424" r="64040" b="8901"/>
          <a:stretch/>
        </p:blipFill>
        <p:spPr>
          <a:xfrm>
            <a:off x="279699" y="2411486"/>
            <a:ext cx="4385842" cy="3006762"/>
          </a:xfrm>
          <a:prstGeom prst="rect">
            <a:avLst/>
          </a:prstGeom>
        </p:spPr>
      </p:pic>
      <p:grpSp>
        <p:nvGrpSpPr>
          <p:cNvPr id="21" name="Group 20"/>
          <p:cNvGrpSpPr/>
          <p:nvPr/>
        </p:nvGrpSpPr>
        <p:grpSpPr>
          <a:xfrm>
            <a:off x="361671" y="2452818"/>
            <a:ext cx="4264948" cy="2965430"/>
            <a:chOff x="361671" y="2452818"/>
            <a:chExt cx="4264948" cy="2965430"/>
          </a:xfrm>
        </p:grpSpPr>
        <p:grpSp>
          <p:nvGrpSpPr>
            <p:cNvPr id="19" name="Group 18"/>
            <p:cNvGrpSpPr/>
            <p:nvPr/>
          </p:nvGrpSpPr>
          <p:grpSpPr>
            <a:xfrm>
              <a:off x="376517" y="2538805"/>
              <a:ext cx="4250102" cy="2879443"/>
              <a:chOff x="376517" y="2538805"/>
              <a:chExt cx="4250102" cy="2879443"/>
            </a:xfrm>
          </p:grpSpPr>
          <p:pic>
            <p:nvPicPr>
              <p:cNvPr id="1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8646" t="17354" r="75718" b="42080"/>
              <a:stretch/>
            </p:blipFill>
            <p:spPr>
              <a:xfrm>
                <a:off x="376517" y="2538805"/>
                <a:ext cx="4250102" cy="2879443"/>
              </a:xfrm>
              <a:prstGeom prst="rect">
                <a:avLst/>
              </a:prstGeom>
            </p:spPr>
          </p:pic>
          <p:sp>
            <p:nvSpPr>
              <p:cNvPr id="11" name="TextBox 10"/>
              <p:cNvSpPr txBox="1"/>
              <p:nvPr/>
            </p:nvSpPr>
            <p:spPr>
              <a:xfrm>
                <a:off x="3982204" y="3571951"/>
                <a:ext cx="465192" cy="523220"/>
              </a:xfrm>
              <a:prstGeom prst="rect">
                <a:avLst/>
              </a:prstGeom>
              <a:noFill/>
            </p:spPr>
            <p:txBody>
              <a:bodyPr wrap="none" rtlCol="0">
                <a:spAutoFit/>
              </a:bodyPr>
              <a:lstStyle/>
              <a:p>
                <a:r>
                  <a:rPr lang="en-US" sz="2800" i="1" dirty="0" smtClean="0">
                    <a:solidFill>
                      <a:schemeClr val="bg1"/>
                    </a:solidFill>
                  </a:rPr>
                  <a:t>L</a:t>
                </a:r>
                <a:r>
                  <a:rPr lang="en-US" sz="2800" i="1" baseline="-25000" dirty="0" smtClean="0">
                    <a:solidFill>
                      <a:schemeClr val="bg1"/>
                    </a:solidFill>
                  </a:rPr>
                  <a:t>B</a:t>
                </a:r>
                <a:endParaRPr lang="en-US" sz="2800" i="1" baseline="-25000" dirty="0">
                  <a:solidFill>
                    <a:schemeClr val="bg1"/>
                  </a:solidFill>
                </a:endParaRPr>
              </a:p>
            </p:txBody>
          </p:sp>
          <p:cxnSp>
            <p:nvCxnSpPr>
              <p:cNvPr id="16" name="Straight Arrow Connector 15"/>
              <p:cNvCxnSpPr/>
              <p:nvPr/>
            </p:nvCxnSpPr>
            <p:spPr>
              <a:xfrm flipV="1">
                <a:off x="3661157" y="3654494"/>
                <a:ext cx="301214" cy="249231"/>
              </a:xfrm>
              <a:prstGeom prst="straightConnector1">
                <a:avLst/>
              </a:prstGeom>
              <a:ln w="28575"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p:cNvCxnSpPr/>
              <p:nvPr/>
            </p:nvCxnSpPr>
            <p:spPr>
              <a:xfrm rot="10800000" flipV="1">
                <a:off x="4021510" y="3343794"/>
                <a:ext cx="301214" cy="249231"/>
              </a:xfrm>
              <a:prstGeom prst="straightConnector1">
                <a:avLst/>
              </a:prstGeom>
              <a:ln w="28575"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22" name="Rectangle 21"/>
            <p:cNvSpPr/>
            <p:nvPr/>
          </p:nvSpPr>
          <p:spPr>
            <a:xfrm>
              <a:off x="361671" y="2452818"/>
              <a:ext cx="476529" cy="3818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91499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574" y="0"/>
            <a:ext cx="11886426" cy="1325563"/>
          </a:xfrm>
        </p:spPr>
        <p:txBody>
          <a:bodyPr/>
          <a:lstStyle/>
          <a:p>
            <a:r>
              <a:rPr lang="en-US" dirty="0" smtClean="0"/>
              <a:t>LaAlO</a:t>
            </a:r>
            <a:r>
              <a:rPr lang="en-US" baseline="-25000" dirty="0" smtClean="0"/>
              <a:t>3</a:t>
            </a:r>
            <a:r>
              <a:rPr lang="en-US" dirty="0" smtClean="0"/>
              <a:t>/SrTiO</a:t>
            </a:r>
            <a:r>
              <a:rPr lang="en-US" baseline="-25000" dirty="0" smtClean="0"/>
              <a:t>3</a:t>
            </a:r>
            <a:r>
              <a:rPr lang="en-US" dirty="0" smtClean="0"/>
              <a:t> Electron Waveguides</a:t>
            </a:r>
            <a:endParaRPr lang="en-US" dirty="0"/>
          </a:p>
        </p:txBody>
      </p:sp>
      <p:grpSp>
        <p:nvGrpSpPr>
          <p:cNvPr id="13" name="Group 12"/>
          <p:cNvGrpSpPr/>
          <p:nvPr/>
        </p:nvGrpSpPr>
        <p:grpSpPr>
          <a:xfrm>
            <a:off x="4309389" y="1346927"/>
            <a:ext cx="2290371" cy="1382726"/>
            <a:chOff x="3698548" y="1373424"/>
            <a:chExt cx="1661364" cy="1382726"/>
          </a:xfrm>
        </p:grpSpPr>
        <p:sp>
          <p:nvSpPr>
            <p:cNvPr id="14" name="Rounded Rectangle 13"/>
            <p:cNvSpPr/>
            <p:nvPr/>
          </p:nvSpPr>
          <p:spPr>
            <a:xfrm>
              <a:off x="3761120" y="1796432"/>
              <a:ext cx="1508052" cy="95971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698548" y="1373424"/>
              <a:ext cx="1661364" cy="369332"/>
            </a:xfrm>
            <a:prstGeom prst="rect">
              <a:avLst/>
            </a:prstGeom>
            <a:noFill/>
          </p:spPr>
          <p:txBody>
            <a:bodyPr wrap="none" rtlCol="0">
              <a:spAutoFit/>
            </a:bodyPr>
            <a:lstStyle/>
            <a:p>
              <a:r>
                <a:rPr lang="en-US" dirty="0" smtClean="0">
                  <a:solidFill>
                    <a:schemeClr val="accent1">
                      <a:lumMod val="50000"/>
                    </a:schemeClr>
                  </a:solidFill>
                </a:rPr>
                <a:t>Parabolic confinement</a:t>
              </a:r>
              <a:endParaRPr lang="en-US" i="1" dirty="0">
                <a:solidFill>
                  <a:schemeClr val="accent1">
                    <a:lumMod val="50000"/>
                  </a:schemeClr>
                </a:solidFill>
              </a:endParaRPr>
            </a:p>
          </p:txBody>
        </p:sp>
      </p:grpSp>
      <p:grpSp>
        <p:nvGrpSpPr>
          <p:cNvPr id="22" name="Group 21"/>
          <p:cNvGrpSpPr/>
          <p:nvPr/>
        </p:nvGrpSpPr>
        <p:grpSpPr>
          <a:xfrm>
            <a:off x="1004805" y="1373865"/>
            <a:ext cx="3278406" cy="1394974"/>
            <a:chOff x="3801304" y="1361176"/>
            <a:chExt cx="1466283" cy="1394974"/>
          </a:xfrm>
        </p:grpSpPr>
        <p:sp>
          <p:nvSpPr>
            <p:cNvPr id="23" name="Rounded Rectangle 22"/>
            <p:cNvSpPr/>
            <p:nvPr/>
          </p:nvSpPr>
          <p:spPr>
            <a:xfrm>
              <a:off x="3801304" y="1796432"/>
              <a:ext cx="1466283" cy="95971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939458" y="1361176"/>
              <a:ext cx="1186787" cy="369332"/>
            </a:xfrm>
            <a:prstGeom prst="rect">
              <a:avLst/>
            </a:prstGeom>
            <a:noFill/>
          </p:spPr>
          <p:txBody>
            <a:bodyPr wrap="none" rtlCol="0">
              <a:spAutoFit/>
            </a:bodyPr>
            <a:lstStyle/>
            <a:p>
              <a:r>
                <a:rPr lang="en-US" dirty="0" smtClean="0"/>
                <a:t>Kinetic energy</a:t>
              </a:r>
              <a:endParaRPr lang="en-US" i="1" dirty="0"/>
            </a:p>
          </p:txBody>
        </p:sp>
      </p:grpSp>
      <p:grpSp>
        <p:nvGrpSpPr>
          <p:cNvPr id="26" name="Group 25"/>
          <p:cNvGrpSpPr/>
          <p:nvPr/>
        </p:nvGrpSpPr>
        <p:grpSpPr>
          <a:xfrm>
            <a:off x="8798685" y="453260"/>
            <a:ext cx="992338" cy="1375872"/>
            <a:chOff x="13243821" y="4026558"/>
            <a:chExt cx="992338" cy="1375872"/>
          </a:xfrm>
        </p:grpSpPr>
        <p:sp>
          <p:nvSpPr>
            <p:cNvPr id="27" name="TextBox 26"/>
            <p:cNvSpPr txBox="1"/>
            <p:nvPr/>
          </p:nvSpPr>
          <p:spPr>
            <a:xfrm>
              <a:off x="13633109" y="4205751"/>
              <a:ext cx="603050" cy="1015663"/>
            </a:xfrm>
            <a:prstGeom prst="rect">
              <a:avLst/>
            </a:prstGeom>
            <a:noFill/>
          </p:spPr>
          <p:txBody>
            <a:bodyPr wrap="none" rtlCol="0">
              <a:spAutoFit/>
            </a:bodyPr>
            <a:lstStyle/>
            <a:p>
              <a:r>
                <a:rPr lang="en-US" sz="6000" i="1" dirty="0" smtClean="0">
                  <a:solidFill>
                    <a:srgbClr val="C00000"/>
                  </a:solidFill>
                </a:rPr>
                <a:t>B</a:t>
              </a:r>
              <a:endParaRPr lang="en-US" i="1" dirty="0">
                <a:solidFill>
                  <a:srgbClr val="C00000"/>
                </a:solidFill>
              </a:endParaRPr>
            </a:p>
          </p:txBody>
        </p:sp>
        <p:sp>
          <p:nvSpPr>
            <p:cNvPr id="28" name="Down Arrow 27"/>
            <p:cNvSpPr/>
            <p:nvPr/>
          </p:nvSpPr>
          <p:spPr>
            <a:xfrm rot="10800000">
              <a:off x="13243821" y="4026558"/>
              <a:ext cx="466518" cy="137587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8488068" y="681380"/>
            <a:ext cx="4675956" cy="6072744"/>
            <a:chOff x="8488068" y="681380"/>
            <a:chExt cx="4675956" cy="6072744"/>
          </a:xfrm>
        </p:grpSpPr>
        <p:grpSp>
          <p:nvGrpSpPr>
            <p:cNvPr id="39" name="Group 38"/>
            <p:cNvGrpSpPr/>
            <p:nvPr/>
          </p:nvGrpSpPr>
          <p:grpSpPr>
            <a:xfrm>
              <a:off x="8488068" y="681380"/>
              <a:ext cx="4675956" cy="6072744"/>
              <a:chOff x="8787174" y="-1224336"/>
              <a:chExt cx="4675956" cy="6072744"/>
            </a:xfrm>
          </p:grpSpPr>
          <p:sp>
            <p:nvSpPr>
              <p:cNvPr id="51" name="Cube 50"/>
              <p:cNvSpPr/>
              <p:nvPr/>
            </p:nvSpPr>
            <p:spPr>
              <a:xfrm>
                <a:off x="8787174" y="-1224336"/>
                <a:ext cx="4675956" cy="4430852"/>
              </a:xfrm>
              <a:prstGeom prst="cube">
                <a:avLst>
                  <a:gd name="adj" fmla="val 555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8798419" y="1242728"/>
                <a:ext cx="2194286" cy="2140952"/>
                <a:chOff x="5132946" y="1207168"/>
                <a:chExt cx="2194286" cy="2140952"/>
              </a:xfrm>
            </p:grpSpPr>
            <p:pic>
              <p:nvPicPr>
                <p:cNvPr id="60" name="Picture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2946" y="1207168"/>
                  <a:ext cx="2194286" cy="2140952"/>
                </a:xfrm>
                <a:prstGeom prst="rect">
                  <a:avLst/>
                </a:prstGeom>
              </p:spPr>
            </p:pic>
            <p:sp>
              <p:nvSpPr>
                <p:cNvPr id="61" name="Diamond 60"/>
                <p:cNvSpPr>
                  <a:spLocks noChangeAspect="1"/>
                </p:cNvSpPr>
                <p:nvPr/>
              </p:nvSpPr>
              <p:spPr>
                <a:xfrm>
                  <a:off x="7125872" y="3126106"/>
                  <a:ext cx="91440" cy="91440"/>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261434" y="1253663"/>
                  <a:ext cx="1975104" cy="3291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flipV="1">
                  <a:off x="6249964" y="1401978"/>
                  <a:ext cx="0" cy="1828800"/>
                </a:xfrm>
                <a:prstGeom prst="line">
                  <a:avLst/>
                </a:prstGeom>
                <a:ln w="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5256061" y="1248122"/>
                  <a:ext cx="565219" cy="369332"/>
                </a:xfrm>
                <a:prstGeom prst="rect">
                  <a:avLst/>
                </a:prstGeom>
                <a:noFill/>
              </p:spPr>
              <p:txBody>
                <a:bodyPr wrap="none" rtlCol="0">
                  <a:spAutoFit/>
                </a:bodyPr>
                <a:lstStyle/>
                <a:p>
                  <a:r>
                    <a:rPr lang="en-US" dirty="0" smtClean="0">
                      <a:solidFill>
                        <a:schemeClr val="bg1"/>
                      </a:solidFill>
                    </a:rPr>
                    <a:t>LAO</a:t>
                  </a:r>
                  <a:endParaRPr lang="en-US" dirty="0">
                    <a:solidFill>
                      <a:schemeClr val="bg1"/>
                    </a:solidFill>
                  </a:endParaRPr>
                </a:p>
              </p:txBody>
            </p:sp>
            <p:sp>
              <p:nvSpPr>
                <p:cNvPr id="65" name="TextBox 64"/>
                <p:cNvSpPr txBox="1"/>
                <p:nvPr/>
              </p:nvSpPr>
              <p:spPr>
                <a:xfrm>
                  <a:off x="5288222" y="2866963"/>
                  <a:ext cx="546816" cy="369332"/>
                </a:xfrm>
                <a:prstGeom prst="rect">
                  <a:avLst/>
                </a:prstGeom>
                <a:noFill/>
              </p:spPr>
              <p:txBody>
                <a:bodyPr wrap="none" rtlCol="0">
                  <a:spAutoFit/>
                </a:bodyPr>
                <a:lstStyle/>
                <a:p>
                  <a:r>
                    <a:rPr lang="en-US" dirty="0" smtClean="0"/>
                    <a:t>STO</a:t>
                  </a:r>
                  <a:endParaRPr lang="en-US" dirty="0"/>
                </a:p>
              </p:txBody>
            </p:sp>
            <p:sp>
              <p:nvSpPr>
                <p:cNvPr id="66" name="TextBox 65"/>
                <p:cNvSpPr txBox="1"/>
                <p:nvPr/>
              </p:nvSpPr>
              <p:spPr>
                <a:xfrm>
                  <a:off x="6557741" y="2909181"/>
                  <a:ext cx="603050" cy="338554"/>
                </a:xfrm>
                <a:prstGeom prst="rect">
                  <a:avLst/>
                </a:prstGeom>
                <a:noFill/>
              </p:spPr>
              <p:txBody>
                <a:bodyPr wrap="none" rtlCol="0">
                  <a:spAutoFit/>
                </a:bodyPr>
                <a:lstStyle/>
                <a:p>
                  <a:r>
                    <a:rPr lang="en-US" sz="1600" i="1" dirty="0" smtClean="0"/>
                    <a:t>B</a:t>
                  </a:r>
                  <a:r>
                    <a:rPr lang="en-US" sz="1600" dirty="0" smtClean="0"/>
                    <a:t>=6T</a:t>
                  </a:r>
                  <a:endParaRPr lang="en-US" sz="1600" i="1" dirty="0"/>
                </a:p>
              </p:txBody>
            </p:sp>
          </p:grpSp>
          <p:grpSp>
            <p:nvGrpSpPr>
              <p:cNvPr id="53" name="Group 52"/>
              <p:cNvGrpSpPr/>
              <p:nvPr/>
            </p:nvGrpSpPr>
            <p:grpSpPr>
              <a:xfrm>
                <a:off x="9324780" y="3403795"/>
                <a:ext cx="1255131" cy="1444613"/>
                <a:chOff x="5283163" y="3792527"/>
                <a:chExt cx="1255131" cy="1444613"/>
              </a:xfrm>
            </p:grpSpPr>
            <p:cxnSp>
              <p:nvCxnSpPr>
                <p:cNvPr id="54" name="Straight Connector 53"/>
                <p:cNvCxnSpPr/>
                <p:nvPr/>
              </p:nvCxnSpPr>
              <p:spPr>
                <a:xfrm>
                  <a:off x="5679440" y="4629724"/>
                  <a:ext cx="680243" cy="3236"/>
                </a:xfrm>
                <a:prstGeom prst="line">
                  <a:avLst/>
                </a:prstGeom>
                <a:ln w="57150">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701910" y="4630776"/>
                  <a:ext cx="5080" cy="606364"/>
                </a:xfrm>
                <a:prstGeom prst="line">
                  <a:avLst/>
                </a:prstGeom>
                <a:ln w="57150">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692530" y="4151978"/>
                  <a:ext cx="523240" cy="479364"/>
                </a:xfrm>
                <a:prstGeom prst="line">
                  <a:avLst/>
                </a:prstGeom>
                <a:ln w="57150">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283163" y="4597368"/>
                  <a:ext cx="306494" cy="461665"/>
                </a:xfrm>
                <a:prstGeom prst="rect">
                  <a:avLst/>
                </a:prstGeom>
                <a:noFill/>
              </p:spPr>
              <p:txBody>
                <a:bodyPr wrap="none" rtlCol="0">
                  <a:spAutoFit/>
                </a:bodyPr>
                <a:lstStyle/>
                <a:p>
                  <a:r>
                    <a:rPr lang="en-US" sz="2400" i="1" dirty="0" smtClean="0"/>
                    <a:t>z</a:t>
                  </a:r>
                  <a:endParaRPr lang="en-US" sz="2400" i="1" dirty="0"/>
                </a:p>
              </p:txBody>
            </p:sp>
            <p:sp>
              <p:nvSpPr>
                <p:cNvPr id="58" name="TextBox 57"/>
                <p:cNvSpPr txBox="1"/>
                <p:nvPr/>
              </p:nvSpPr>
              <p:spPr>
                <a:xfrm>
                  <a:off x="6045163" y="4616966"/>
                  <a:ext cx="322524" cy="461665"/>
                </a:xfrm>
                <a:prstGeom prst="rect">
                  <a:avLst/>
                </a:prstGeom>
                <a:noFill/>
              </p:spPr>
              <p:txBody>
                <a:bodyPr wrap="none" rtlCol="0">
                  <a:spAutoFit/>
                </a:bodyPr>
                <a:lstStyle/>
                <a:p>
                  <a:r>
                    <a:rPr lang="en-US" sz="2400" i="1" dirty="0" smtClean="0"/>
                    <a:t>y</a:t>
                  </a:r>
                  <a:endParaRPr lang="en-US" sz="2400" i="1" dirty="0"/>
                </a:p>
              </p:txBody>
            </p:sp>
            <p:sp>
              <p:nvSpPr>
                <p:cNvPr id="59" name="TextBox 58"/>
                <p:cNvSpPr txBox="1"/>
                <p:nvPr/>
              </p:nvSpPr>
              <p:spPr>
                <a:xfrm>
                  <a:off x="6215770" y="3792527"/>
                  <a:ext cx="322524" cy="461665"/>
                </a:xfrm>
                <a:prstGeom prst="rect">
                  <a:avLst/>
                </a:prstGeom>
                <a:noFill/>
              </p:spPr>
              <p:txBody>
                <a:bodyPr wrap="none" rtlCol="0">
                  <a:spAutoFit/>
                </a:bodyPr>
                <a:lstStyle/>
                <a:p>
                  <a:r>
                    <a:rPr lang="en-US" sz="2400" i="1" dirty="0" smtClean="0"/>
                    <a:t>x</a:t>
                  </a:r>
                  <a:endParaRPr lang="en-US" sz="2400" i="1" dirty="0"/>
                </a:p>
              </p:txBody>
            </p:sp>
          </p:grpSp>
        </p:grpSp>
        <p:grpSp>
          <p:nvGrpSpPr>
            <p:cNvPr id="40" name="Group 39"/>
            <p:cNvGrpSpPr/>
            <p:nvPr/>
          </p:nvGrpSpPr>
          <p:grpSpPr>
            <a:xfrm rot="158301">
              <a:off x="9673915" y="740031"/>
              <a:ext cx="2088892" cy="2348443"/>
              <a:chOff x="9555514" y="753411"/>
              <a:chExt cx="2088892" cy="2348443"/>
            </a:xfrm>
          </p:grpSpPr>
          <p:sp>
            <p:nvSpPr>
              <p:cNvPr id="41" name="Cross 40"/>
              <p:cNvSpPr/>
              <p:nvPr/>
            </p:nvSpPr>
            <p:spPr>
              <a:xfrm>
                <a:off x="9555514" y="2903556"/>
                <a:ext cx="198298" cy="198298"/>
              </a:xfrm>
              <a:prstGeom prst="plus">
                <a:avLst>
                  <a:gd name="adj" fmla="val 445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ross 41"/>
              <p:cNvSpPr/>
              <p:nvPr/>
            </p:nvSpPr>
            <p:spPr>
              <a:xfrm>
                <a:off x="9765580" y="2664651"/>
                <a:ext cx="198298" cy="198298"/>
              </a:xfrm>
              <a:prstGeom prst="plus">
                <a:avLst>
                  <a:gd name="adj" fmla="val 445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ross 42"/>
              <p:cNvSpPr/>
              <p:nvPr/>
            </p:nvSpPr>
            <p:spPr>
              <a:xfrm>
                <a:off x="9975646" y="2425746"/>
                <a:ext cx="198298" cy="198298"/>
              </a:xfrm>
              <a:prstGeom prst="plus">
                <a:avLst>
                  <a:gd name="adj" fmla="val 445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ross 43"/>
              <p:cNvSpPr/>
              <p:nvPr/>
            </p:nvSpPr>
            <p:spPr>
              <a:xfrm>
                <a:off x="10185712" y="2186841"/>
                <a:ext cx="198298" cy="198298"/>
              </a:xfrm>
              <a:prstGeom prst="plus">
                <a:avLst>
                  <a:gd name="adj" fmla="val 445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ross 44"/>
              <p:cNvSpPr/>
              <p:nvPr/>
            </p:nvSpPr>
            <p:spPr>
              <a:xfrm>
                <a:off x="10395778" y="1947936"/>
                <a:ext cx="198298" cy="198298"/>
              </a:xfrm>
              <a:prstGeom prst="plus">
                <a:avLst>
                  <a:gd name="adj" fmla="val 445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ross 45"/>
              <p:cNvSpPr/>
              <p:nvPr/>
            </p:nvSpPr>
            <p:spPr>
              <a:xfrm>
                <a:off x="10605844" y="1709031"/>
                <a:ext cx="198298" cy="198298"/>
              </a:xfrm>
              <a:prstGeom prst="plus">
                <a:avLst>
                  <a:gd name="adj" fmla="val 445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ross 46"/>
              <p:cNvSpPr/>
              <p:nvPr/>
            </p:nvSpPr>
            <p:spPr>
              <a:xfrm>
                <a:off x="10815910" y="1470126"/>
                <a:ext cx="198298" cy="198298"/>
              </a:xfrm>
              <a:prstGeom prst="plus">
                <a:avLst>
                  <a:gd name="adj" fmla="val 445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p:cNvSpPr/>
              <p:nvPr/>
            </p:nvSpPr>
            <p:spPr>
              <a:xfrm>
                <a:off x="11025976" y="1231221"/>
                <a:ext cx="198298" cy="198298"/>
              </a:xfrm>
              <a:prstGeom prst="plus">
                <a:avLst>
                  <a:gd name="adj" fmla="val 445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ross 48"/>
              <p:cNvSpPr/>
              <p:nvPr/>
            </p:nvSpPr>
            <p:spPr>
              <a:xfrm>
                <a:off x="11236042" y="992316"/>
                <a:ext cx="198298" cy="198298"/>
              </a:xfrm>
              <a:prstGeom prst="plus">
                <a:avLst>
                  <a:gd name="adj" fmla="val 445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p:cNvSpPr/>
              <p:nvPr/>
            </p:nvSpPr>
            <p:spPr>
              <a:xfrm>
                <a:off x="11446108" y="753411"/>
                <a:ext cx="198298" cy="198298"/>
              </a:xfrm>
              <a:prstGeom prst="plus">
                <a:avLst>
                  <a:gd name="adj" fmla="val 445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Freeform 2"/>
          <p:cNvSpPr/>
          <p:nvPr/>
        </p:nvSpPr>
        <p:spPr>
          <a:xfrm>
            <a:off x="10693400" y="3154680"/>
            <a:ext cx="5080" cy="365760"/>
          </a:xfrm>
          <a:custGeom>
            <a:avLst/>
            <a:gdLst>
              <a:gd name="connsiteX0" fmla="*/ 0 w 5080"/>
              <a:gd name="connsiteY0" fmla="*/ 0 h 365760"/>
              <a:gd name="connsiteX1" fmla="*/ 5080 w 5080"/>
              <a:gd name="connsiteY1" fmla="*/ 365760 h 365760"/>
            </a:gdLst>
            <a:ahLst/>
            <a:cxnLst>
              <a:cxn ang="0">
                <a:pos x="connsiteX0" y="connsiteY0"/>
              </a:cxn>
              <a:cxn ang="0">
                <a:pos x="connsiteX1" y="connsiteY1"/>
              </a:cxn>
            </a:cxnLst>
            <a:rect l="l" t="t" r="r" b="b"/>
            <a:pathLst>
              <a:path w="5080" h="365760">
                <a:moveTo>
                  <a:pt x="0" y="0"/>
                </a:moveTo>
                <a:cubicBezTo>
                  <a:pt x="1693" y="121920"/>
                  <a:pt x="3387" y="243840"/>
                  <a:pt x="5080" y="3657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10695267" y="1310778"/>
            <a:ext cx="1867783" cy="2253356"/>
          </a:xfrm>
          <a:custGeom>
            <a:avLst/>
            <a:gdLst>
              <a:gd name="connsiteX0" fmla="*/ 0 w 1910080"/>
              <a:gd name="connsiteY0" fmla="*/ 1869440 h 2321560"/>
              <a:gd name="connsiteX1" fmla="*/ 1905000 w 1910080"/>
              <a:gd name="connsiteY1" fmla="*/ 0 h 2321560"/>
              <a:gd name="connsiteX2" fmla="*/ 1910080 w 1910080"/>
              <a:gd name="connsiteY2" fmla="*/ 406400 h 2321560"/>
              <a:gd name="connsiteX3" fmla="*/ 25400 w 1910080"/>
              <a:gd name="connsiteY3" fmla="*/ 2321560 h 2321560"/>
              <a:gd name="connsiteX4" fmla="*/ 0 w 1910080"/>
              <a:gd name="connsiteY4" fmla="*/ 1869440 h 2321560"/>
              <a:gd name="connsiteX0" fmla="*/ 7257 w 1917337"/>
              <a:gd name="connsiteY0" fmla="*/ 1869440 h 2329724"/>
              <a:gd name="connsiteX1" fmla="*/ 1912257 w 1917337"/>
              <a:gd name="connsiteY1" fmla="*/ 0 h 2329724"/>
              <a:gd name="connsiteX2" fmla="*/ 1917337 w 1917337"/>
              <a:gd name="connsiteY2" fmla="*/ 406400 h 2329724"/>
              <a:gd name="connsiteX3" fmla="*/ 0 w 1917337"/>
              <a:gd name="connsiteY3" fmla="*/ 2329724 h 2329724"/>
              <a:gd name="connsiteX4" fmla="*/ 7257 w 1917337"/>
              <a:gd name="connsiteY4" fmla="*/ 1869440 h 2329724"/>
              <a:gd name="connsiteX0" fmla="*/ 7257 w 1917337"/>
              <a:gd name="connsiteY0" fmla="*/ 1900648 h 2360932"/>
              <a:gd name="connsiteX1" fmla="*/ 1912257 w 1917337"/>
              <a:gd name="connsiteY1" fmla="*/ 0 h 2360932"/>
              <a:gd name="connsiteX2" fmla="*/ 1917337 w 1917337"/>
              <a:gd name="connsiteY2" fmla="*/ 437608 h 2360932"/>
              <a:gd name="connsiteX3" fmla="*/ 0 w 1917337"/>
              <a:gd name="connsiteY3" fmla="*/ 2360932 h 2360932"/>
              <a:gd name="connsiteX4" fmla="*/ 7257 w 1917337"/>
              <a:gd name="connsiteY4" fmla="*/ 1900648 h 2360932"/>
              <a:gd name="connsiteX0" fmla="*/ 7257 w 1912641"/>
              <a:gd name="connsiteY0" fmla="*/ 1900648 h 2360932"/>
              <a:gd name="connsiteX1" fmla="*/ 1912257 w 1912641"/>
              <a:gd name="connsiteY1" fmla="*/ 0 h 2360932"/>
              <a:gd name="connsiteX2" fmla="*/ 1911095 w 1912641"/>
              <a:gd name="connsiteY2" fmla="*/ 437608 h 2360932"/>
              <a:gd name="connsiteX3" fmla="*/ 0 w 1912641"/>
              <a:gd name="connsiteY3" fmla="*/ 2360932 h 2360932"/>
              <a:gd name="connsiteX4" fmla="*/ 7257 w 1912641"/>
              <a:gd name="connsiteY4" fmla="*/ 1900648 h 2360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41" h="2360932">
                <a:moveTo>
                  <a:pt x="7257" y="1900648"/>
                </a:moveTo>
                <a:lnTo>
                  <a:pt x="1912257" y="0"/>
                </a:lnTo>
                <a:cubicBezTo>
                  <a:pt x="1913950" y="135467"/>
                  <a:pt x="1909402" y="302141"/>
                  <a:pt x="1911095" y="437608"/>
                </a:cubicBezTo>
                <a:lnTo>
                  <a:pt x="0" y="2360932"/>
                </a:lnTo>
                <a:lnTo>
                  <a:pt x="7257" y="1900648"/>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10703109" y="1728312"/>
            <a:ext cx="1972381" cy="3373730"/>
          </a:xfrm>
          <a:custGeom>
            <a:avLst/>
            <a:gdLst>
              <a:gd name="connsiteX0" fmla="*/ 0 w 1910080"/>
              <a:gd name="connsiteY0" fmla="*/ 1869440 h 2321560"/>
              <a:gd name="connsiteX1" fmla="*/ 1905000 w 1910080"/>
              <a:gd name="connsiteY1" fmla="*/ 0 h 2321560"/>
              <a:gd name="connsiteX2" fmla="*/ 1910080 w 1910080"/>
              <a:gd name="connsiteY2" fmla="*/ 406400 h 2321560"/>
              <a:gd name="connsiteX3" fmla="*/ 25400 w 1910080"/>
              <a:gd name="connsiteY3" fmla="*/ 2321560 h 2321560"/>
              <a:gd name="connsiteX4" fmla="*/ 0 w 1910080"/>
              <a:gd name="connsiteY4" fmla="*/ 1869440 h 2321560"/>
              <a:gd name="connsiteX0" fmla="*/ 7257 w 1917337"/>
              <a:gd name="connsiteY0" fmla="*/ 1869440 h 2329724"/>
              <a:gd name="connsiteX1" fmla="*/ 1912257 w 1917337"/>
              <a:gd name="connsiteY1" fmla="*/ 0 h 2329724"/>
              <a:gd name="connsiteX2" fmla="*/ 1917337 w 1917337"/>
              <a:gd name="connsiteY2" fmla="*/ 406400 h 2329724"/>
              <a:gd name="connsiteX3" fmla="*/ 0 w 1917337"/>
              <a:gd name="connsiteY3" fmla="*/ 2329724 h 2329724"/>
              <a:gd name="connsiteX4" fmla="*/ 7257 w 1917337"/>
              <a:gd name="connsiteY4" fmla="*/ 1869440 h 2329724"/>
              <a:gd name="connsiteX0" fmla="*/ 7257 w 1917337"/>
              <a:gd name="connsiteY0" fmla="*/ 1900648 h 2360932"/>
              <a:gd name="connsiteX1" fmla="*/ 1912257 w 1917337"/>
              <a:gd name="connsiteY1" fmla="*/ 0 h 2360932"/>
              <a:gd name="connsiteX2" fmla="*/ 1917337 w 1917337"/>
              <a:gd name="connsiteY2" fmla="*/ 437608 h 2360932"/>
              <a:gd name="connsiteX3" fmla="*/ 0 w 1917337"/>
              <a:gd name="connsiteY3" fmla="*/ 2360932 h 2360932"/>
              <a:gd name="connsiteX4" fmla="*/ 7257 w 1917337"/>
              <a:gd name="connsiteY4" fmla="*/ 1900648 h 2360932"/>
              <a:gd name="connsiteX0" fmla="*/ 7257 w 1912641"/>
              <a:gd name="connsiteY0" fmla="*/ 1900648 h 2360932"/>
              <a:gd name="connsiteX1" fmla="*/ 1912257 w 1912641"/>
              <a:gd name="connsiteY1" fmla="*/ 0 h 2360932"/>
              <a:gd name="connsiteX2" fmla="*/ 1911095 w 1912641"/>
              <a:gd name="connsiteY2" fmla="*/ 437608 h 2360932"/>
              <a:gd name="connsiteX3" fmla="*/ 0 w 1912641"/>
              <a:gd name="connsiteY3" fmla="*/ 2360932 h 2360932"/>
              <a:gd name="connsiteX4" fmla="*/ 7257 w 1912641"/>
              <a:gd name="connsiteY4" fmla="*/ 1900648 h 2360932"/>
              <a:gd name="connsiteX0" fmla="*/ 10453 w 1915837"/>
              <a:gd name="connsiteY0" fmla="*/ 1900648 h 3534793"/>
              <a:gd name="connsiteX1" fmla="*/ 1915453 w 1915837"/>
              <a:gd name="connsiteY1" fmla="*/ 0 h 3534793"/>
              <a:gd name="connsiteX2" fmla="*/ 1914291 w 1915837"/>
              <a:gd name="connsiteY2" fmla="*/ 437608 h 3534793"/>
              <a:gd name="connsiteX3" fmla="*/ 0 w 1915837"/>
              <a:gd name="connsiteY3" fmla="*/ 3534793 h 3534793"/>
              <a:gd name="connsiteX4" fmla="*/ 10453 w 1915837"/>
              <a:gd name="connsiteY4" fmla="*/ 1900648 h 3534793"/>
              <a:gd name="connsiteX0" fmla="*/ 10453 w 2019751"/>
              <a:gd name="connsiteY0" fmla="*/ 1900648 h 3534793"/>
              <a:gd name="connsiteX1" fmla="*/ 1915453 w 2019751"/>
              <a:gd name="connsiteY1" fmla="*/ 0 h 3534793"/>
              <a:gd name="connsiteX2" fmla="*/ 2019751 w 2019751"/>
              <a:gd name="connsiteY2" fmla="*/ 1497026 h 3534793"/>
              <a:gd name="connsiteX3" fmla="*/ 0 w 2019751"/>
              <a:gd name="connsiteY3" fmla="*/ 3534793 h 3534793"/>
              <a:gd name="connsiteX4" fmla="*/ 10453 w 2019751"/>
              <a:gd name="connsiteY4" fmla="*/ 1900648 h 353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751" h="3534793">
                <a:moveTo>
                  <a:pt x="10453" y="1900648"/>
                </a:moveTo>
                <a:lnTo>
                  <a:pt x="1915453" y="0"/>
                </a:lnTo>
                <a:cubicBezTo>
                  <a:pt x="1917146" y="135467"/>
                  <a:pt x="2018058" y="1361559"/>
                  <a:pt x="2019751" y="1497026"/>
                </a:cubicBezTo>
                <a:lnTo>
                  <a:pt x="0" y="3534793"/>
                </a:lnTo>
                <a:cubicBezTo>
                  <a:pt x="3484" y="2990078"/>
                  <a:pt x="6969" y="2445363"/>
                  <a:pt x="10453" y="1900648"/>
                </a:cubicBezTo>
                <a:close/>
              </a:path>
            </a:pathLst>
          </a:cu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950759" y="1168806"/>
            <a:ext cx="6582637" cy="1600033"/>
            <a:chOff x="1950759" y="1168806"/>
            <a:chExt cx="6582637" cy="1600033"/>
          </a:xfrm>
        </p:grpSpPr>
        <p:grpSp>
          <p:nvGrpSpPr>
            <p:cNvPr id="16" name="Group 15"/>
            <p:cNvGrpSpPr/>
            <p:nvPr/>
          </p:nvGrpSpPr>
          <p:grpSpPr>
            <a:xfrm>
              <a:off x="7001823" y="1168806"/>
              <a:ext cx="1531573" cy="1600033"/>
              <a:chOff x="5629466" y="1154923"/>
              <a:chExt cx="1531573" cy="1600033"/>
            </a:xfrm>
          </p:grpSpPr>
          <p:sp>
            <p:nvSpPr>
              <p:cNvPr id="17" name="Rounded Rectangle 16"/>
              <p:cNvSpPr/>
              <p:nvPr/>
            </p:nvSpPr>
            <p:spPr>
              <a:xfrm>
                <a:off x="5703282" y="1795238"/>
                <a:ext cx="987444" cy="95971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629466" y="1154923"/>
                <a:ext cx="1531573" cy="646331"/>
              </a:xfrm>
              <a:prstGeom prst="rect">
                <a:avLst/>
              </a:prstGeom>
              <a:noFill/>
            </p:spPr>
            <p:txBody>
              <a:bodyPr wrap="none" rtlCol="0">
                <a:spAutoFit/>
              </a:bodyPr>
              <a:lstStyle/>
              <a:p>
                <a:r>
                  <a:rPr lang="en-US" dirty="0" smtClean="0">
                    <a:solidFill>
                      <a:schemeClr val="accent6">
                        <a:lumMod val="50000"/>
                      </a:schemeClr>
                    </a:solidFill>
                  </a:rPr>
                  <a:t>Out of plane</a:t>
                </a:r>
                <a:br>
                  <a:rPr lang="en-US" dirty="0" smtClean="0">
                    <a:solidFill>
                      <a:schemeClr val="accent6">
                        <a:lumMod val="50000"/>
                      </a:schemeClr>
                    </a:solidFill>
                  </a:rPr>
                </a:br>
                <a:r>
                  <a:rPr lang="en-US" dirty="0" smtClean="0">
                    <a:solidFill>
                      <a:schemeClr val="accent6">
                        <a:lumMod val="50000"/>
                      </a:schemeClr>
                    </a:solidFill>
                  </a:rPr>
                  <a:t>Magnetic field</a:t>
                </a:r>
                <a:endParaRPr lang="en-US" i="1" dirty="0">
                  <a:solidFill>
                    <a:schemeClr val="accent6">
                      <a:lumMod val="50000"/>
                    </a:schemeClr>
                  </a:solidFill>
                </a:endParaRPr>
              </a:p>
            </p:txBody>
          </p:sp>
        </p:grpSp>
        <p:sp>
          <p:nvSpPr>
            <p:cNvPr id="69" name="Rounded Rectangle 68"/>
            <p:cNvSpPr/>
            <p:nvPr/>
          </p:nvSpPr>
          <p:spPr>
            <a:xfrm>
              <a:off x="1950759" y="1902014"/>
              <a:ext cx="472401" cy="362599"/>
            </a:xfrm>
            <a:prstGeom prst="roundRect">
              <a:avLst/>
            </a:prstGeom>
            <a:solidFill>
              <a:schemeClr val="accent6">
                <a:lumMod val="40000"/>
                <a:lumOff val="60000"/>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 name="Rectangle 3"/>
              <p:cNvSpPr/>
              <p:nvPr/>
            </p:nvSpPr>
            <p:spPr>
              <a:xfrm>
                <a:off x="-514782" y="1893027"/>
                <a:ext cx="9398726" cy="7341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𝐻</m:t>
                      </m:r>
                      <m:r>
                        <a:rPr lang="en-US" i="0">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0">
                                      <a:latin typeface="Cambria Math" panose="02040503050406030204" pitchFamily="18" charset="0"/>
                                    </a:rPr>
                                    <m:t>−</m:t>
                                  </m:r>
                                  <m:sSup>
                                    <m:sSupPr>
                                      <m:ctrlPr>
                                        <a:rPr lang="en-US" i="1">
                                          <a:latin typeface="Cambria Math" panose="02040503050406030204" pitchFamily="18" charset="0"/>
                                        </a:rPr>
                                      </m:ctrlPr>
                                    </m:sSupPr>
                                    <m:e>
                                      <m:r>
                                        <a:rPr lang="en-US" i="0">
                                          <a:latin typeface="Cambria Math" panose="02040503050406030204" pitchFamily="18" charset="0"/>
                                        </a:rPr>
                                        <m:t>ℏ</m:t>
                                      </m:r>
                                    </m:e>
                                    <m:sup>
                                      <m:r>
                                        <a:rPr lang="en-US" i="0">
                                          <a:latin typeface="Cambria Math" panose="02040503050406030204" pitchFamily="18" charset="0"/>
                                        </a:rPr>
                                        <m:t>2</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0">
                                              <a:latin typeface="Cambria Math" panose="02040503050406030204" pitchFamily="18" charset="0"/>
                                            </a:rPr>
                                            <m:t>𝜕</m:t>
                                          </m:r>
                                        </m:e>
                                        <m:sub>
                                          <m:r>
                                            <a:rPr lang="en-US" i="1">
                                              <a:latin typeface="Cambria Math" panose="02040503050406030204" pitchFamily="18" charset="0"/>
                                            </a:rPr>
                                            <m:t>𝑥</m:t>
                                          </m:r>
                                        </m:sub>
                                      </m:sSub>
                                      <m:r>
                                        <a:rPr lang="en-US" i="0">
                                          <a:latin typeface="Cambria Math" panose="02040503050406030204" pitchFamily="18" charset="0"/>
                                        </a:rPr>
                                        <m:t>−</m:t>
                                      </m:r>
                                      <m:r>
                                        <a:rPr lang="en-US" i="1">
                                          <a:latin typeface="Cambria Math" panose="02040503050406030204" pitchFamily="18" charset="0"/>
                                        </a:rPr>
                                        <m:t>𝑒𝐵𝑦</m:t>
                                      </m:r>
                                    </m:e>
                                  </m:d>
                                </m:e>
                                <m:sup>
                                  <m:r>
                                    <a:rPr lang="en-US" i="0">
                                      <a:latin typeface="Cambria Math" panose="02040503050406030204" pitchFamily="18" charset="0"/>
                                    </a:rPr>
                                    <m:t>2</m:t>
                                  </m:r>
                                </m:sup>
                              </m:sSup>
                            </m:num>
                            <m:den>
                              <m:r>
                                <a:rPr lang="en-US" i="0">
                                  <a:latin typeface="Cambria Math" panose="02040503050406030204" pitchFamily="18" charset="0"/>
                                </a:rPr>
                                <m:t>2</m:t>
                              </m:r>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𝑥</m:t>
                                  </m:r>
                                </m:sub>
                                <m:sup>
                                  <m:r>
                                    <a:rPr lang="en-US" i="0">
                                      <a:latin typeface="Cambria Math" panose="02040503050406030204" pitchFamily="18" charset="0"/>
                                    </a:rPr>
                                    <m:t>∗</m:t>
                                  </m:r>
                                </m:sup>
                              </m:sSubSup>
                            </m:den>
                          </m:f>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0">
                                      <a:latin typeface="Cambria Math" panose="02040503050406030204" pitchFamily="18" charset="0"/>
                                    </a:rPr>
                                    <m:t>ℏ</m:t>
                                  </m:r>
                                </m:e>
                                <m:sup>
                                  <m:r>
                                    <a:rPr lang="en-US" i="0">
                                      <a:latin typeface="Cambria Math" panose="02040503050406030204" pitchFamily="18" charset="0"/>
                                    </a:rPr>
                                    <m:t>2</m:t>
                                  </m:r>
                                </m:sup>
                              </m:sSup>
                              <m:sSubSup>
                                <m:sSubSupPr>
                                  <m:ctrlPr>
                                    <a:rPr lang="en-US" i="1">
                                      <a:latin typeface="Cambria Math" panose="02040503050406030204" pitchFamily="18" charset="0"/>
                                    </a:rPr>
                                  </m:ctrlPr>
                                </m:sSubSupPr>
                                <m:e>
                                  <m:r>
                                    <a:rPr lang="en-US" i="0">
                                      <a:latin typeface="Cambria Math" panose="02040503050406030204" pitchFamily="18" charset="0"/>
                                    </a:rPr>
                                    <m:t>𝜕</m:t>
                                  </m:r>
                                </m:e>
                                <m:sub>
                                  <m:r>
                                    <a:rPr lang="en-US" i="1">
                                      <a:latin typeface="Cambria Math" panose="02040503050406030204" pitchFamily="18" charset="0"/>
                                    </a:rPr>
                                    <m:t>𝑦</m:t>
                                  </m:r>
                                </m:sub>
                                <m:sup>
                                  <m:r>
                                    <a:rPr lang="en-US" i="0">
                                      <a:latin typeface="Cambria Math" panose="02040503050406030204" pitchFamily="18" charset="0"/>
                                    </a:rPr>
                                    <m:t>2</m:t>
                                  </m:r>
                                </m:sup>
                              </m:sSubSup>
                            </m:num>
                            <m:den>
                              <m:r>
                                <a:rPr lang="en-US" i="0">
                                  <a:latin typeface="Cambria Math" panose="02040503050406030204" pitchFamily="18" charset="0"/>
                                </a:rPr>
                                <m:t>2</m:t>
                              </m:r>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𝑦</m:t>
                                  </m:r>
                                </m:sub>
                                <m:sup>
                                  <m:r>
                                    <a:rPr lang="en-US" i="0">
                                      <a:latin typeface="Cambria Math" panose="02040503050406030204" pitchFamily="18" charset="0"/>
                                    </a:rPr>
                                    <m:t>∗</m:t>
                                  </m:r>
                                </m:sup>
                              </m:sSubSup>
                            </m:den>
                          </m:f>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0">
                                      <a:latin typeface="Cambria Math" panose="02040503050406030204" pitchFamily="18" charset="0"/>
                                    </a:rPr>
                                    <m:t>ℏ</m:t>
                                  </m:r>
                                </m:e>
                                <m:sup>
                                  <m:r>
                                    <a:rPr lang="en-US" i="0">
                                      <a:latin typeface="Cambria Math" panose="02040503050406030204" pitchFamily="18" charset="0"/>
                                    </a:rPr>
                                    <m:t>2</m:t>
                                  </m:r>
                                </m:sup>
                              </m:sSup>
                              <m:sSubSup>
                                <m:sSubSupPr>
                                  <m:ctrlPr>
                                    <a:rPr lang="en-US" i="1">
                                      <a:latin typeface="Cambria Math" panose="02040503050406030204" pitchFamily="18" charset="0"/>
                                    </a:rPr>
                                  </m:ctrlPr>
                                </m:sSubSupPr>
                                <m:e>
                                  <m:r>
                                    <a:rPr lang="en-US" i="0">
                                      <a:latin typeface="Cambria Math" panose="02040503050406030204" pitchFamily="18" charset="0"/>
                                    </a:rPr>
                                    <m:t>𝜕</m:t>
                                  </m:r>
                                </m:e>
                                <m:sub>
                                  <m:r>
                                    <a:rPr lang="en-US" i="1">
                                      <a:latin typeface="Cambria Math" panose="02040503050406030204" pitchFamily="18" charset="0"/>
                                    </a:rPr>
                                    <m:t>𝑧</m:t>
                                  </m:r>
                                </m:sub>
                                <m:sup>
                                  <m:r>
                                    <a:rPr lang="en-US" i="0">
                                      <a:latin typeface="Cambria Math" panose="02040503050406030204" pitchFamily="18" charset="0"/>
                                    </a:rPr>
                                    <m:t>2</m:t>
                                  </m:r>
                                </m:sup>
                              </m:sSubSup>
                            </m:num>
                            <m:den>
                              <m:r>
                                <a:rPr lang="en-US" i="0">
                                  <a:latin typeface="Cambria Math" panose="02040503050406030204" pitchFamily="18" charset="0"/>
                                </a:rPr>
                                <m:t>2</m:t>
                              </m:r>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𝑧</m:t>
                                  </m:r>
                                </m:sub>
                                <m:sup>
                                  <m:r>
                                    <a:rPr lang="en-US" i="0">
                                      <a:latin typeface="Cambria Math" panose="02040503050406030204" pitchFamily="18" charset="0"/>
                                    </a:rPr>
                                    <m:t>∗</m:t>
                                  </m:r>
                                </m:sup>
                              </m:sSubSup>
                            </m:den>
                          </m:f>
                          <m:r>
                            <a:rPr lang="en-US" i="0">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𝑦</m:t>
                                  </m:r>
                                </m:sub>
                                <m:sup>
                                  <m:r>
                                    <a:rPr lang="en-US" i="0">
                                      <a:latin typeface="Cambria Math" panose="02040503050406030204" pitchFamily="18" charset="0"/>
                                    </a:rPr>
                                    <m:t>∗</m:t>
                                  </m:r>
                                </m:sup>
                              </m:sSubSup>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1">
                                      <a:latin typeface="Cambria Math" panose="02040503050406030204" pitchFamily="18" charset="0"/>
                                    </a:rPr>
                                    <m:t>𝑦</m:t>
                                  </m:r>
                                </m:sub>
                                <m:sup>
                                  <m:r>
                                    <a:rPr lang="en-US" i="0">
                                      <a:latin typeface="Cambria Math" panose="02040503050406030204" pitchFamily="18" charset="0"/>
                                    </a:rPr>
                                    <m:t>2</m:t>
                                  </m:r>
                                </m:sup>
                              </m:sSubSup>
                            </m:num>
                            <m:den>
                              <m:r>
                                <a:rPr lang="en-US" i="0">
                                  <a:latin typeface="Cambria Math" panose="02040503050406030204" pitchFamily="18" charset="0"/>
                                </a:rPr>
                                <m:t>2</m:t>
                              </m:r>
                            </m:den>
                          </m:f>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0">
                                  <a:latin typeface="Cambria Math" panose="02040503050406030204" pitchFamily="18" charset="0"/>
                                </a:rPr>
                                <m:t>2</m:t>
                              </m:r>
                            </m:sup>
                          </m:sSup>
                          <m:r>
                            <a:rPr lang="en-US" i="0">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𝑧</m:t>
                                  </m:r>
                                </m:sub>
                                <m:sup>
                                  <m:r>
                                    <a:rPr lang="en-US" i="0">
                                      <a:latin typeface="Cambria Math" panose="02040503050406030204" pitchFamily="18" charset="0"/>
                                    </a:rPr>
                                    <m:t>∗</m:t>
                                  </m:r>
                                </m:sup>
                              </m:sSubSup>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1">
                                      <a:latin typeface="Cambria Math" panose="02040503050406030204" pitchFamily="18" charset="0"/>
                                    </a:rPr>
                                    <m:t>𝑧</m:t>
                                  </m:r>
                                </m:sub>
                                <m:sup>
                                  <m:r>
                                    <a:rPr lang="en-US" i="0">
                                      <a:latin typeface="Cambria Math" panose="02040503050406030204" pitchFamily="18" charset="0"/>
                                    </a:rPr>
                                    <m:t>2</m:t>
                                  </m:r>
                                </m:sup>
                              </m:sSubSup>
                            </m:num>
                            <m:den>
                              <m:r>
                                <a:rPr lang="en-US" i="0">
                                  <a:latin typeface="Cambria Math" panose="02040503050406030204" pitchFamily="18" charset="0"/>
                                </a:rPr>
                                <m:t>2</m:t>
                              </m:r>
                            </m:den>
                          </m:f>
                          <m:sSup>
                            <m:sSupPr>
                              <m:ctrlPr>
                                <a:rPr lang="en-US" i="1">
                                  <a:latin typeface="Cambria Math" panose="02040503050406030204" pitchFamily="18" charset="0"/>
                                </a:rPr>
                              </m:ctrlPr>
                            </m:sSupPr>
                            <m:e>
                              <m:r>
                                <a:rPr lang="en-US" i="1">
                                  <a:latin typeface="Cambria Math" panose="02040503050406030204" pitchFamily="18" charset="0"/>
                                </a:rPr>
                                <m:t>𝑧</m:t>
                              </m:r>
                            </m:e>
                            <m:sup>
                              <m:r>
                                <a:rPr lang="en-US" i="0">
                                  <a:latin typeface="Cambria Math" panose="02040503050406030204" pitchFamily="18" charset="0"/>
                                </a:rPr>
                                <m:t>2</m:t>
                              </m:r>
                            </m:sup>
                          </m:sSup>
                        </m:e>
                      </m:d>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0">
                              <a:latin typeface="Cambria Math" panose="02040503050406030204" pitchFamily="18" charset="0"/>
                            </a:rPr>
                            <m:t>0</m:t>
                          </m:r>
                        </m:sub>
                      </m:sSub>
                      <m:r>
                        <a:rPr lang="en-US" i="0">
                          <a:latin typeface="Cambria Math" panose="02040503050406030204" pitchFamily="18" charset="0"/>
                        </a:rPr>
                        <m:t>−</m:t>
                      </m:r>
                      <m:r>
                        <a:rPr lang="en-US" i="1">
                          <a:latin typeface="Cambria Math" panose="02040503050406030204" pitchFamily="18" charset="0"/>
                        </a:rPr>
                        <m:t>𝑔</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𝐵</m:t>
                              </m:r>
                            </m:sub>
                          </m:sSub>
                        </m:num>
                        <m:den>
                          <m:r>
                            <a:rPr lang="en-US" i="0">
                              <a:latin typeface="Cambria Math" panose="02040503050406030204" pitchFamily="18" charset="0"/>
                            </a:rPr>
                            <m:t>2</m:t>
                          </m:r>
                        </m:den>
                      </m:f>
                      <m:r>
                        <a:rPr lang="en-US" i="1">
                          <a:latin typeface="Cambria Math" panose="02040503050406030204" pitchFamily="18" charset="0"/>
                        </a:rPr>
                        <m:t>𝐵</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𝑧</m:t>
                          </m:r>
                        </m:sub>
                      </m:sSub>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514782" y="1893027"/>
                <a:ext cx="9398726" cy="734175"/>
              </a:xfrm>
              <a:prstGeom prst="rect">
                <a:avLst/>
              </a:prstGeom>
              <a:blipFill>
                <a:blip r:embed="rId3"/>
                <a:stretch>
                  <a:fillRect/>
                </a:stretch>
              </a:blipFill>
            </p:spPr>
            <p:txBody>
              <a:bodyPr/>
              <a:lstStyle/>
              <a:p>
                <a:r>
                  <a:rPr lang="en-US">
                    <a:noFill/>
                  </a:rPr>
                  <a:t> </a:t>
                </a:r>
              </a:p>
            </p:txBody>
          </p:sp>
        </mc:Fallback>
      </mc:AlternateContent>
      <p:grpSp>
        <p:nvGrpSpPr>
          <p:cNvPr id="71" name="Group 70"/>
          <p:cNvGrpSpPr/>
          <p:nvPr/>
        </p:nvGrpSpPr>
        <p:grpSpPr>
          <a:xfrm>
            <a:off x="438252" y="4095887"/>
            <a:ext cx="7195921" cy="2152334"/>
            <a:chOff x="415807" y="3641783"/>
            <a:chExt cx="7195921" cy="2152334"/>
          </a:xfrm>
        </p:grpSpPr>
        <p:grpSp>
          <p:nvGrpSpPr>
            <p:cNvPr id="10" name="Group 9"/>
            <p:cNvGrpSpPr/>
            <p:nvPr/>
          </p:nvGrpSpPr>
          <p:grpSpPr>
            <a:xfrm>
              <a:off x="5425685" y="4745744"/>
              <a:ext cx="1981953" cy="984211"/>
              <a:chOff x="5609812" y="5694741"/>
              <a:chExt cx="1981953" cy="984211"/>
            </a:xfrm>
          </p:grpSpPr>
          <mc:AlternateContent xmlns:mc="http://schemas.openxmlformats.org/markup-compatibility/2006" xmlns:a14="http://schemas.microsoft.com/office/drawing/2010/main">
            <mc:Choice Requires="a14">
              <p:sp>
                <p:nvSpPr>
                  <p:cNvPr id="32" name="TextBox 31"/>
                  <p:cNvSpPr txBox="1"/>
                  <p:nvPr/>
                </p:nvSpPr>
                <p:spPr>
                  <a:xfrm>
                    <a:off x="5990361" y="6115272"/>
                    <a:ext cx="1517916" cy="5636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Ω</m:t>
                          </m:r>
                          <m:r>
                            <a:rPr lang="en-US" i="1">
                              <a:latin typeface="Cambria Math" panose="02040503050406030204" pitchFamily="18" charset="0"/>
                            </a:rPr>
                            <m:t>=</m:t>
                          </m:r>
                          <m:rad>
                            <m:radPr>
                              <m:degHide m:val="on"/>
                              <m:ctrlPr>
                                <a:rPr lang="en-US" i="1">
                                  <a:latin typeface="Cambria Math" panose="02040503050406030204" pitchFamily="18" charset="0"/>
                                </a:rPr>
                              </m:ctrlPr>
                            </m:radPr>
                            <m:deg/>
                            <m:e>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1">
                                      <a:latin typeface="Cambria Math" panose="02040503050406030204" pitchFamily="18" charset="0"/>
                                    </a:rPr>
                                    <m:t>𝑦</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1">
                                      <a:latin typeface="Cambria Math" panose="02040503050406030204" pitchFamily="18" charset="0"/>
                                    </a:rPr>
                                    <m:t>𝑐</m:t>
                                  </m:r>
                                </m:sub>
                                <m:sup>
                                  <m:r>
                                    <a:rPr lang="en-US" i="1">
                                      <a:latin typeface="Cambria Math" panose="02040503050406030204" pitchFamily="18" charset="0"/>
                                    </a:rPr>
                                    <m:t>2</m:t>
                                  </m:r>
                                </m:sup>
                              </m:sSubSup>
                            </m:e>
                          </m:rad>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5990361" y="6115272"/>
                    <a:ext cx="1517916" cy="563680"/>
                  </a:xfrm>
                  <a:prstGeom prst="rect">
                    <a:avLst/>
                  </a:prstGeom>
                  <a:blipFill>
                    <a:blip r:embed="rId4"/>
                    <a:stretch>
                      <a:fillRect b="-1087"/>
                    </a:stretch>
                  </a:blipFill>
                </p:spPr>
                <p:txBody>
                  <a:bodyPr/>
                  <a:lstStyle/>
                  <a:p>
                    <a:r>
                      <a:rPr lang="en-US">
                        <a:noFill/>
                      </a:rPr>
                      <a:t> </a:t>
                    </a:r>
                  </a:p>
                </p:txBody>
              </p:sp>
            </mc:Fallback>
          </mc:AlternateContent>
          <p:sp>
            <p:nvSpPr>
              <p:cNvPr id="34" name="TextBox 33"/>
              <p:cNvSpPr txBox="1"/>
              <p:nvPr/>
            </p:nvSpPr>
            <p:spPr>
              <a:xfrm>
                <a:off x="5609812" y="5694741"/>
                <a:ext cx="1981953" cy="369332"/>
              </a:xfrm>
              <a:prstGeom prst="rect">
                <a:avLst/>
              </a:prstGeom>
              <a:noFill/>
            </p:spPr>
            <p:txBody>
              <a:bodyPr wrap="none" rtlCol="0">
                <a:spAutoFit/>
              </a:bodyPr>
              <a:lstStyle/>
              <a:p>
                <a:r>
                  <a:rPr lang="en-US" dirty="0" smtClean="0"/>
                  <a:t>Effective frequency</a:t>
                </a:r>
                <a:endParaRPr lang="en-US" dirty="0"/>
              </a:p>
            </p:txBody>
          </p:sp>
        </p:grpSp>
        <p:grpSp>
          <p:nvGrpSpPr>
            <p:cNvPr id="9" name="Group 8"/>
            <p:cNvGrpSpPr/>
            <p:nvPr/>
          </p:nvGrpSpPr>
          <p:grpSpPr>
            <a:xfrm>
              <a:off x="3363438" y="4745744"/>
              <a:ext cx="1609736" cy="898676"/>
              <a:chOff x="1607293" y="5400586"/>
              <a:chExt cx="1609736" cy="898676"/>
            </a:xfrm>
          </p:grpSpPr>
          <p:sp>
            <p:nvSpPr>
              <p:cNvPr id="35" name="TextBox 34"/>
              <p:cNvSpPr txBox="1"/>
              <p:nvPr/>
            </p:nvSpPr>
            <p:spPr>
              <a:xfrm>
                <a:off x="1607293" y="5400586"/>
                <a:ext cx="1609736" cy="369332"/>
              </a:xfrm>
              <a:prstGeom prst="rect">
                <a:avLst/>
              </a:prstGeom>
              <a:noFill/>
            </p:spPr>
            <p:txBody>
              <a:bodyPr wrap="none" rtlCol="0">
                <a:spAutoFit/>
              </a:bodyPr>
              <a:lstStyle/>
              <a:p>
                <a:r>
                  <a:rPr lang="en-US" dirty="0" smtClean="0"/>
                  <a:t>Confining force</a:t>
                </a:r>
                <a:endParaRPr lang="en-US" dirty="0"/>
              </a:p>
            </p:txBody>
          </p:sp>
          <mc:AlternateContent xmlns:mc="http://schemas.openxmlformats.org/markup-compatibility/2006" xmlns:a14="http://schemas.microsoft.com/office/drawing/2010/main">
            <mc:Choice Requires="a14">
              <p:sp>
                <p:nvSpPr>
                  <p:cNvPr id="5" name="Rectangle 4"/>
                  <p:cNvSpPr/>
                  <p:nvPr/>
                </p:nvSpPr>
                <p:spPr>
                  <a:xfrm>
                    <a:off x="1783685" y="5635682"/>
                    <a:ext cx="1324209" cy="6635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𝑧</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ℏ</m:t>
                              </m:r>
                            </m:num>
                            <m:den>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𝑧</m:t>
                                  </m:r>
                                </m:sub>
                                <m:sup>
                                  <m:r>
                                    <a:rPr lang="en-US" i="0">
                                      <a:latin typeface="Cambria Math" panose="02040503050406030204" pitchFamily="18" charset="0"/>
                                    </a:rPr>
                                    <m:t>∗</m:t>
                                  </m:r>
                                </m:sup>
                              </m:sSubSup>
                              <m:sSubSup>
                                <m:sSubSupPr>
                                  <m:ctrlPr>
                                    <a:rPr lang="en-US" i="1">
                                      <a:latin typeface="Cambria Math" panose="02040503050406030204" pitchFamily="18" charset="0"/>
                                    </a:rPr>
                                  </m:ctrlPr>
                                </m:sSubSupPr>
                                <m:e>
                                  <m:r>
                                    <a:rPr lang="en-US" i="0">
                                      <a:latin typeface="Cambria Math" panose="02040503050406030204" pitchFamily="18" charset="0"/>
                                    </a:rPr>
                                    <m:t>𝓁</m:t>
                                  </m:r>
                                </m:e>
                                <m:sub>
                                  <m:r>
                                    <a:rPr lang="en-US" i="1">
                                      <a:latin typeface="Cambria Math" panose="02040503050406030204" pitchFamily="18" charset="0"/>
                                    </a:rPr>
                                    <m:t>𝑧</m:t>
                                  </m:r>
                                </m:sub>
                                <m:sup>
                                  <m:r>
                                    <a:rPr lang="en-US" i="0">
                                      <a:latin typeface="Cambria Math" panose="02040503050406030204" pitchFamily="18" charset="0"/>
                                    </a:rPr>
                                    <m:t>2</m:t>
                                  </m:r>
                                </m:sup>
                              </m:sSubSup>
                            </m:den>
                          </m:f>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1783685" y="5635682"/>
                    <a:ext cx="1324209" cy="663580"/>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 name="Rectangle 5"/>
                <p:cNvSpPr/>
                <p:nvPr/>
              </p:nvSpPr>
              <p:spPr>
                <a:xfrm>
                  <a:off x="415807" y="3641783"/>
                  <a:ext cx="7195921" cy="72032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𝑚</m:t>
                            </m:r>
                            <m:r>
                              <a:rPr lang="en-US" i="0">
                                <a:latin typeface="Cambria Math" panose="02040503050406030204" pitchFamily="18" charset="0"/>
                              </a:rPr>
                              <m:t>,</m:t>
                            </m:r>
                            <m:r>
                              <a:rPr lang="en-US" i="1">
                                <a:latin typeface="Cambria Math" panose="02040503050406030204" pitchFamily="18" charset="0"/>
                              </a:rPr>
                              <m:t>𝑛</m:t>
                            </m:r>
                            <m:r>
                              <a:rPr lang="en-US" i="0">
                                <a:latin typeface="Cambria Math" panose="02040503050406030204" pitchFamily="18" charset="0"/>
                              </a:rPr>
                              <m:t>,</m:t>
                            </m:r>
                            <m:r>
                              <a:rPr lang="en-US" i="1">
                                <a:latin typeface="Cambria Math" panose="02040503050406030204" pitchFamily="18" charset="0"/>
                              </a:rPr>
                              <m:t>𝜎</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𝑥</m:t>
                                </m:r>
                              </m:sub>
                            </m:sSub>
                          </m:sub>
                        </m:sSub>
                        <m:r>
                          <a:rPr lang="en-US" i="0">
                            <a:latin typeface="Cambria Math" panose="02040503050406030204" pitchFamily="18" charset="0"/>
                          </a:rPr>
                          <m:t>=ℏ</m:t>
                        </m:r>
                        <m:r>
                          <m:rPr>
                            <m:sty m:val="p"/>
                          </m:rPr>
                          <a:rPr lang="en-US" i="0">
                            <a:latin typeface="Cambria Math" panose="02040503050406030204" pitchFamily="18" charset="0"/>
                          </a:rPr>
                          <m:t>Ω</m:t>
                        </m:r>
                        <m:d>
                          <m:dPr>
                            <m:ctrlPr>
                              <a:rPr lang="en-US" i="1">
                                <a:latin typeface="Cambria Math" panose="02040503050406030204" pitchFamily="18" charset="0"/>
                              </a:rPr>
                            </m:ctrlPr>
                          </m:dPr>
                          <m:e>
                            <m:r>
                              <a:rPr lang="en-US" i="1">
                                <a:latin typeface="Cambria Math" panose="02040503050406030204" pitchFamily="18" charset="0"/>
                              </a:rPr>
                              <m:t>𝑛</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e>
                        </m:d>
                        <m:r>
                          <a:rPr lang="en-US" i="0">
                            <a:latin typeface="Cambria Math" panose="02040503050406030204" pitchFamily="18" charset="0"/>
                          </a:rPr>
                          <m:t>+ℏ</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𝑧</m:t>
                            </m:r>
                          </m:sub>
                        </m:sSub>
                        <m:d>
                          <m:dPr>
                            <m:ctrlPr>
                              <a:rPr lang="en-US" i="1">
                                <a:latin typeface="Cambria Math" panose="02040503050406030204" pitchFamily="18" charset="0"/>
                              </a:rPr>
                            </m:ctrlPr>
                          </m:dPr>
                          <m:e>
                            <m:r>
                              <a:rPr lang="en-US" i="0">
                                <a:latin typeface="Cambria Math" panose="02040503050406030204" pitchFamily="18" charset="0"/>
                              </a:rPr>
                              <m:t>2</m:t>
                            </m:r>
                            <m:r>
                              <a:rPr lang="en-US" i="1">
                                <a:latin typeface="Cambria Math" panose="02040503050406030204" pitchFamily="18" charset="0"/>
                              </a:rPr>
                              <m:t>𝑚</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3</m:t>
                                </m:r>
                              </m:num>
                              <m:den>
                                <m:r>
                                  <a:rPr lang="en-US" i="0">
                                    <a:latin typeface="Cambria Math" panose="02040503050406030204" pitchFamily="18" charset="0"/>
                                  </a:rPr>
                                  <m:t>2</m:t>
                                </m:r>
                              </m:den>
                            </m:f>
                          </m:e>
                        </m:d>
                        <m:r>
                          <a:rPr lang="en-US" i="0">
                            <a:latin typeface="Cambria Math" panose="02040503050406030204" pitchFamily="18" charset="0"/>
                          </a:rPr>
                          <m:t>−</m:t>
                        </m:r>
                        <m:r>
                          <a:rPr lang="en-US" i="1">
                            <a:latin typeface="Cambria Math" panose="02040503050406030204" pitchFamily="18" charset="0"/>
                          </a:rPr>
                          <m:t>𝑔</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𝐵</m:t>
                                </m:r>
                              </m:sub>
                            </m:sSub>
                          </m:num>
                          <m:den>
                            <m:r>
                              <a:rPr lang="en-US" i="0">
                                <a:latin typeface="Cambria Math" panose="02040503050406030204" pitchFamily="18" charset="0"/>
                              </a:rPr>
                              <m:t>2</m:t>
                            </m:r>
                          </m:den>
                        </m:f>
                        <m:r>
                          <a:rPr lang="en-US" i="1">
                            <a:latin typeface="Cambria Math" panose="02040503050406030204" pitchFamily="18" charset="0"/>
                          </a:rPr>
                          <m:t>𝐵</m:t>
                        </m:r>
                        <m:r>
                          <a:rPr lang="en-US" i="1">
                            <a:latin typeface="Cambria Math" panose="02040503050406030204" pitchFamily="18" charset="0"/>
                          </a:rPr>
                          <m:t>𝜎</m:t>
                        </m:r>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0">
                                    <a:latin typeface="Cambria Math" panose="02040503050406030204" pitchFamily="18" charset="0"/>
                                  </a:rPr>
                                  <m:t>ℏ</m:t>
                                </m:r>
                              </m:e>
                              <m:sup>
                                <m:r>
                                  <a:rPr lang="en-US" i="0">
                                    <a:latin typeface="Cambria Math" panose="02040503050406030204" pitchFamily="18" charset="0"/>
                                  </a:rPr>
                                  <m:t>2</m:t>
                                </m:r>
                              </m:sup>
                            </m:sSup>
                            <m:sSubSup>
                              <m:sSubSupPr>
                                <m:ctrlPr>
                                  <a:rPr lang="en-US" i="1">
                                    <a:latin typeface="Cambria Math" panose="02040503050406030204" pitchFamily="18" charset="0"/>
                                  </a:rPr>
                                </m:ctrlPr>
                              </m:sSubSupPr>
                              <m:e>
                                <m:r>
                                  <a:rPr lang="en-US" i="1">
                                    <a:latin typeface="Cambria Math" panose="02040503050406030204" pitchFamily="18" charset="0"/>
                                  </a:rPr>
                                  <m:t>𝑘</m:t>
                                </m:r>
                              </m:e>
                              <m:sub>
                                <m:r>
                                  <a:rPr lang="en-US" i="1">
                                    <a:latin typeface="Cambria Math" panose="02040503050406030204" pitchFamily="18" charset="0"/>
                                  </a:rPr>
                                  <m:t>𝑥</m:t>
                                </m:r>
                              </m:sub>
                              <m:sup>
                                <m:r>
                                  <a:rPr lang="en-US" i="0">
                                    <a:latin typeface="Cambria Math" panose="02040503050406030204" pitchFamily="18" charset="0"/>
                                  </a:rPr>
                                  <m:t>2</m:t>
                                </m:r>
                              </m:sup>
                            </m:sSubSup>
                          </m:num>
                          <m:den>
                            <m:r>
                              <a:rPr lang="en-US" i="0">
                                <a:latin typeface="Cambria Math" panose="02040503050406030204" pitchFamily="18" charset="0"/>
                              </a:rPr>
                              <m:t>2</m:t>
                            </m:r>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𝑥</m:t>
                                </m:r>
                              </m:sub>
                              <m:sup>
                                <m:r>
                                  <a:rPr lang="en-US" i="0">
                                    <a:latin typeface="Cambria Math" panose="02040503050406030204" pitchFamily="18" charset="0"/>
                                  </a:rPr>
                                  <m:t>∗</m:t>
                                </m:r>
                              </m:sup>
                            </m:sSubSup>
                          </m:den>
                        </m:f>
                        <m:d>
                          <m:dPr>
                            <m:ctrlPr>
                              <a:rPr lang="en-US" i="1">
                                <a:latin typeface="Cambria Math" panose="02040503050406030204" pitchFamily="18" charset="0"/>
                              </a:rPr>
                            </m:ctrlPr>
                          </m:dPr>
                          <m:e>
                            <m:r>
                              <a:rPr lang="en-US" i="0">
                                <a:latin typeface="Cambria Math" panose="02040503050406030204" pitchFamily="18" charset="0"/>
                              </a:rPr>
                              <m:t>1−</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1">
                                        <a:latin typeface="Cambria Math" panose="02040503050406030204" pitchFamily="18" charset="0"/>
                                      </a:rPr>
                                      <m:t>𝑐</m:t>
                                    </m:r>
                                  </m:sub>
                                  <m:sup>
                                    <m:r>
                                      <a:rPr lang="en-US" i="0">
                                        <a:latin typeface="Cambria Math" panose="02040503050406030204" pitchFamily="18" charset="0"/>
                                      </a:rPr>
                                      <m:t>2</m:t>
                                    </m:r>
                                  </m:sup>
                                </m:sSubSup>
                              </m:num>
                              <m:den>
                                <m:sSup>
                                  <m:sSupPr>
                                    <m:ctrlPr>
                                      <a:rPr lang="en-US" i="1">
                                        <a:latin typeface="Cambria Math" panose="02040503050406030204" pitchFamily="18" charset="0"/>
                                      </a:rPr>
                                    </m:ctrlPr>
                                  </m:sSupPr>
                                  <m:e>
                                    <m:r>
                                      <m:rPr>
                                        <m:sty m:val="p"/>
                                      </m:rPr>
                                      <a:rPr lang="en-US" i="0">
                                        <a:latin typeface="Cambria Math" panose="02040503050406030204" pitchFamily="18" charset="0"/>
                                      </a:rPr>
                                      <m:t>Ω</m:t>
                                    </m:r>
                                  </m:e>
                                  <m:sup>
                                    <m:r>
                                      <a:rPr lang="en-US" i="0">
                                        <a:latin typeface="Cambria Math" panose="02040503050406030204" pitchFamily="18" charset="0"/>
                                      </a:rPr>
                                      <m:t>2</m:t>
                                    </m:r>
                                  </m:sup>
                                </m:sSup>
                              </m:den>
                            </m:f>
                          </m:e>
                        </m:d>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415807" y="3641783"/>
                  <a:ext cx="7195921" cy="720325"/>
                </a:xfrm>
                <a:prstGeom prst="rect">
                  <a:avLst/>
                </a:prstGeom>
                <a:blipFill>
                  <a:blip r:embed="rId6"/>
                  <a:stretch>
                    <a:fillRect/>
                  </a:stretch>
                </a:blipFill>
              </p:spPr>
              <p:txBody>
                <a:bodyPr/>
                <a:lstStyle/>
                <a:p>
                  <a:r>
                    <a:rPr lang="en-US">
                      <a:noFill/>
                    </a:rPr>
                    <a:t> </a:t>
                  </a:r>
                </a:p>
              </p:txBody>
            </p:sp>
          </mc:Fallback>
        </mc:AlternateContent>
        <p:grpSp>
          <p:nvGrpSpPr>
            <p:cNvPr id="11" name="Group 10"/>
            <p:cNvGrpSpPr/>
            <p:nvPr/>
          </p:nvGrpSpPr>
          <p:grpSpPr>
            <a:xfrm>
              <a:off x="833179" y="4745744"/>
              <a:ext cx="2077748" cy="1048373"/>
              <a:chOff x="-275451" y="5723978"/>
              <a:chExt cx="2077748" cy="1048373"/>
            </a:xfrm>
          </p:grpSpPr>
          <mc:AlternateContent xmlns:mc="http://schemas.openxmlformats.org/markup-compatibility/2006" xmlns:a14="http://schemas.microsoft.com/office/drawing/2010/main">
            <mc:Choice Requires="a14">
              <p:sp>
                <p:nvSpPr>
                  <p:cNvPr id="8" name="Rectangle 7"/>
                  <p:cNvSpPr/>
                  <p:nvPr/>
                </p:nvSpPr>
                <p:spPr>
                  <a:xfrm>
                    <a:off x="227446" y="6082995"/>
                    <a:ext cx="1111458" cy="6893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𝑐</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𝑒𝐵</m:t>
                              </m:r>
                            </m:num>
                            <m:den>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𝑦</m:t>
                                  </m:r>
                                </m:sub>
                                <m:sup>
                                  <m:r>
                                    <a:rPr lang="en-US" i="0">
                                      <a:latin typeface="Cambria Math" panose="02040503050406030204" pitchFamily="18" charset="0"/>
                                    </a:rPr>
                                    <m:t>∗</m:t>
                                  </m:r>
                                </m:sup>
                              </m:sSubSup>
                            </m:den>
                          </m:f>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227446" y="6082995"/>
                    <a:ext cx="1111458" cy="689356"/>
                  </a:xfrm>
                  <a:prstGeom prst="rect">
                    <a:avLst/>
                  </a:prstGeom>
                  <a:blipFill>
                    <a:blip r:embed="rId7"/>
                    <a:stretch>
                      <a:fillRect/>
                    </a:stretch>
                  </a:blipFill>
                </p:spPr>
                <p:txBody>
                  <a:bodyPr/>
                  <a:lstStyle/>
                  <a:p>
                    <a:r>
                      <a:rPr lang="en-US">
                        <a:noFill/>
                      </a:rPr>
                      <a:t> </a:t>
                    </a:r>
                  </a:p>
                </p:txBody>
              </p:sp>
            </mc:Fallback>
          </mc:AlternateContent>
          <p:sp>
            <p:nvSpPr>
              <p:cNvPr id="70" name="TextBox 69"/>
              <p:cNvSpPr txBox="1"/>
              <p:nvPr/>
            </p:nvSpPr>
            <p:spPr>
              <a:xfrm>
                <a:off x="-275451" y="5723978"/>
                <a:ext cx="2077748" cy="369332"/>
              </a:xfrm>
              <a:prstGeom prst="rect">
                <a:avLst/>
              </a:prstGeom>
              <a:noFill/>
            </p:spPr>
            <p:txBody>
              <a:bodyPr wrap="none" rtlCol="0">
                <a:spAutoFit/>
              </a:bodyPr>
              <a:lstStyle/>
              <a:p>
                <a:r>
                  <a:rPr lang="en-US" dirty="0" smtClean="0"/>
                  <a:t>Cyclotron frequency</a:t>
                </a:r>
                <a:endParaRPr lang="en-US" dirty="0"/>
              </a:p>
            </p:txBody>
          </p:sp>
        </p:grpSp>
      </p:grpSp>
      <p:grpSp>
        <p:nvGrpSpPr>
          <p:cNvPr id="75" name="Group 74"/>
          <p:cNvGrpSpPr/>
          <p:nvPr/>
        </p:nvGrpSpPr>
        <p:grpSpPr>
          <a:xfrm>
            <a:off x="528521" y="3229176"/>
            <a:ext cx="7561736" cy="495328"/>
            <a:chOff x="1060692" y="5849856"/>
            <a:chExt cx="7561736" cy="495328"/>
          </a:xfrm>
        </p:grpSpPr>
        <mc:AlternateContent xmlns:mc="http://schemas.openxmlformats.org/markup-compatibility/2006" xmlns:a14="http://schemas.microsoft.com/office/drawing/2010/main">
          <mc:Choice Requires="a14">
            <p:sp>
              <p:nvSpPr>
                <p:cNvPr id="12" name="Rectangle 11"/>
                <p:cNvSpPr/>
                <p:nvPr/>
              </p:nvSpPr>
              <p:spPr>
                <a:xfrm>
                  <a:off x="3747760" y="5849856"/>
                  <a:ext cx="4874668" cy="4953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𝜙</m:t>
                            </m:r>
                          </m:e>
                          <m:sub>
                            <m:r>
                              <a:rPr lang="en-US" sz="2400" i="1">
                                <a:latin typeface="Cambria Math" panose="02040503050406030204" pitchFamily="18" charset="0"/>
                              </a:rPr>
                              <m:t>𝑛</m:t>
                            </m:r>
                            <m:r>
                              <a:rPr lang="en-US" sz="2400" i="0">
                                <a:latin typeface="Cambria Math" panose="02040503050406030204" pitchFamily="18" charset="0"/>
                              </a:rPr>
                              <m:t>,</m:t>
                            </m:r>
                            <m:r>
                              <a:rPr lang="en-US" sz="2400" i="1">
                                <a:latin typeface="Cambria Math" panose="02040503050406030204" pitchFamily="18" charset="0"/>
                              </a:rPr>
                              <m:t>𝑚</m:t>
                            </m:r>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𝑘</m:t>
                                </m:r>
                              </m:e>
                              <m:sub>
                                <m:r>
                                  <a:rPr lang="en-US" sz="2400" i="1">
                                    <a:latin typeface="Cambria Math" panose="02040503050406030204" pitchFamily="18" charset="0"/>
                                  </a:rPr>
                                  <m:t>𝑥</m:t>
                                </m:r>
                              </m:sub>
                            </m:sSub>
                            <m:r>
                              <a:rPr lang="en-US" sz="2400" i="0">
                                <a:latin typeface="Cambria Math" panose="02040503050406030204" pitchFamily="18" charset="0"/>
                              </a:rPr>
                              <m:t>,</m:t>
                            </m:r>
                            <m:r>
                              <a:rPr lang="en-US" sz="2400" i="1">
                                <a:latin typeface="Cambria Math" panose="02040503050406030204" pitchFamily="18" charset="0"/>
                              </a:rPr>
                              <m:t>𝜎</m:t>
                            </m:r>
                          </m:sub>
                        </m:sSub>
                        <m:d>
                          <m:dPr>
                            <m:ctrlPr>
                              <a:rPr lang="en-US" sz="2400" i="1">
                                <a:latin typeface="Cambria Math" panose="02040503050406030204" pitchFamily="18" charset="0"/>
                              </a:rPr>
                            </m:ctrlPr>
                          </m:dPr>
                          <m:e>
                            <m:r>
                              <a:rPr lang="en-US" sz="2400" i="1">
                                <a:latin typeface="Cambria Math" panose="02040503050406030204" pitchFamily="18" charset="0"/>
                              </a:rPr>
                              <m:t>𝑦</m:t>
                            </m:r>
                            <m:r>
                              <a:rPr lang="en-US" sz="2400" i="0">
                                <a:latin typeface="Cambria Math" panose="02040503050406030204" pitchFamily="18" charset="0"/>
                              </a:rPr>
                              <m:t>,</m:t>
                            </m:r>
                            <m:r>
                              <a:rPr lang="en-US" sz="2400" i="1">
                                <a:latin typeface="Cambria Math" panose="02040503050406030204" pitchFamily="18" charset="0"/>
                              </a:rPr>
                              <m:t>𝑧</m:t>
                            </m:r>
                          </m:e>
                        </m:d>
                        <m:r>
                          <a:rPr lang="en-US" sz="2400" i="0">
                            <a:latin typeface="Cambria Math" panose="02040503050406030204" pitchFamily="18" charset="0"/>
                          </a:rPr>
                          <m:t>≡⟨</m:t>
                        </m:r>
                        <m:r>
                          <a:rPr lang="en-US" sz="2400" i="1">
                            <a:latin typeface="Cambria Math" panose="02040503050406030204" pitchFamily="18" charset="0"/>
                          </a:rPr>
                          <m:t>𝑦</m:t>
                        </m:r>
                        <m:r>
                          <a:rPr lang="en-US" sz="2400" i="0">
                            <a:latin typeface="Cambria Math" panose="02040503050406030204" pitchFamily="18" charset="0"/>
                          </a:rPr>
                          <m:t>,</m:t>
                        </m:r>
                        <m:r>
                          <a:rPr lang="en-US" sz="2400" i="1">
                            <a:latin typeface="Cambria Math" panose="02040503050406030204" pitchFamily="18" charset="0"/>
                          </a:rPr>
                          <m:t>𝑧</m:t>
                        </m:r>
                        <m:r>
                          <a:rPr lang="en-US" sz="2400" i="0">
                            <a:latin typeface="Cambria Math" panose="02040503050406030204" pitchFamily="18" charset="0"/>
                          </a:rPr>
                          <m:t>,</m:t>
                        </m:r>
                        <m:r>
                          <a:rPr lang="en-US" sz="2400" i="1">
                            <a:latin typeface="Cambria Math" panose="02040503050406030204" pitchFamily="18" charset="0"/>
                          </a:rPr>
                          <m:t>𝜎</m:t>
                        </m:r>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𝑘</m:t>
                            </m:r>
                          </m:e>
                          <m:sub>
                            <m:r>
                              <a:rPr lang="en-US" sz="2400" i="1">
                                <a:latin typeface="Cambria Math" panose="02040503050406030204" pitchFamily="18" charset="0"/>
                              </a:rPr>
                              <m:t>𝑥</m:t>
                            </m:r>
                          </m:sub>
                        </m:sSub>
                        <m:r>
                          <a:rPr lang="en-US" sz="2400" i="0">
                            <a:latin typeface="Cambria Math" panose="02040503050406030204" pitchFamily="18" charset="0"/>
                          </a:rPr>
                          <m:t>|</m:t>
                        </m:r>
                        <m:r>
                          <a:rPr lang="en-US" sz="2400" i="1">
                            <a:latin typeface="Cambria Math" panose="02040503050406030204" pitchFamily="18" charset="0"/>
                          </a:rPr>
                          <m:t>𝑛</m:t>
                        </m:r>
                        <m:r>
                          <a:rPr lang="en-US" sz="2400" i="0">
                            <a:latin typeface="Cambria Math" panose="02040503050406030204" pitchFamily="18" charset="0"/>
                          </a:rPr>
                          <m:t>,</m:t>
                        </m:r>
                        <m:r>
                          <a:rPr lang="en-US" sz="2400" i="1">
                            <a:latin typeface="Cambria Math" panose="02040503050406030204" pitchFamily="18" charset="0"/>
                          </a:rPr>
                          <m:t>𝑚</m:t>
                        </m:r>
                        <m:r>
                          <a:rPr lang="en-US" sz="2400" i="0">
                            <a:latin typeface="Cambria Math" panose="02040503050406030204" pitchFamily="18" charset="0"/>
                          </a:rPr>
                          <m:t>,</m:t>
                        </m:r>
                        <m:r>
                          <a:rPr lang="en-US" sz="2400" i="1">
                            <a:latin typeface="Cambria Math" panose="02040503050406030204" pitchFamily="18" charset="0"/>
                          </a:rPr>
                          <m:t>𝜎</m:t>
                        </m:r>
                        <m:r>
                          <a:rPr lang="en-US" sz="2400" i="0">
                            <a:latin typeface="Cambria Math" panose="02040503050406030204" pitchFamily="18" charset="0"/>
                          </a:rPr>
                          <m:t>⟩</m:t>
                        </m:r>
                      </m:oMath>
                    </m:oMathPara>
                  </a14:m>
                  <a:endParaRPr lang="en-US" sz="2400" dirty="0"/>
                </a:p>
              </p:txBody>
            </p:sp>
          </mc:Choice>
          <mc:Fallback xmlns="">
            <p:sp>
              <p:nvSpPr>
                <p:cNvPr id="12" name="Rectangle 11"/>
                <p:cNvSpPr>
                  <a:spLocks noRot="1" noChangeAspect="1" noMove="1" noResize="1" noEditPoints="1" noAdjustHandles="1" noChangeArrowheads="1" noChangeShapeType="1" noTextEdit="1"/>
                </p:cNvSpPr>
                <p:nvPr/>
              </p:nvSpPr>
              <p:spPr>
                <a:xfrm>
                  <a:off x="3747760" y="5849856"/>
                  <a:ext cx="4874668" cy="495328"/>
                </a:xfrm>
                <a:prstGeom prst="rect">
                  <a:avLst/>
                </a:prstGeom>
                <a:blipFill>
                  <a:blip r:embed="rId8"/>
                  <a:stretch>
                    <a:fillRect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p:cNvSpPr/>
                <p:nvPr/>
              </p:nvSpPr>
              <p:spPr>
                <a:xfrm>
                  <a:off x="1060692" y="5854089"/>
                  <a:ext cx="2302746" cy="461665"/>
                </a:xfrm>
                <a:prstGeom prst="rect">
                  <a:avLst/>
                </a:prstGeom>
              </p:spPr>
              <p:txBody>
                <a:bodyPr wrap="none">
                  <a:spAutoFit/>
                </a:bodyPr>
                <a:lstStyle/>
                <a:p>
                  <a14:m>
                    <m:oMath xmlns:m="http://schemas.openxmlformats.org/officeDocument/2006/math">
                      <m:r>
                        <a:rPr lang="en-US"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𝑛</m:t>
                      </m:r>
                      <m:r>
                        <a:rPr lang="en-US"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𝑚</m:t>
                      </m:r>
                      <m:r>
                        <a:rPr lang="en-US"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𝜎</m:t>
                      </m:r>
                      <m:r>
                        <a:rPr lang="en-US" sz="24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effectLst/>
                              <a:latin typeface="Cambria Math" panose="02040503050406030204" pitchFamily="18" charset="0"/>
                            </a:rPr>
                          </m:ctrlPr>
                        </m:sSubPr>
                        <m:e>
                          <m:r>
                            <a:rPr lang="en-US" sz="2400" i="1">
                              <a:latin typeface="Cambria Math" panose="02040503050406030204" pitchFamily="18" charset="0"/>
                              <a:ea typeface="Times New Roman" panose="02020603050405020304" pitchFamily="18" charset="0"/>
                              <a:cs typeface="Times New Roman" panose="02020603050405020304" pitchFamily="18" charset="0"/>
                            </a:rPr>
                            <m:t>𝑘</m:t>
                          </m:r>
                        </m:e>
                        <m:sub>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sub>
                      </m:sSub>
                      <m:r>
                        <a:rPr lang="en-US" sz="24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dirty="0">
                      <a:latin typeface="Times New Roman" panose="02020603050405020304" pitchFamily="18" charset="0"/>
                      <a:ea typeface="Times New Roman" panose="02020603050405020304" pitchFamily="18" charset="0"/>
                    </a:rPr>
                    <a:t> </a:t>
                  </a:r>
                  <a:endParaRPr lang="en-US" sz="2400" dirty="0"/>
                </a:p>
              </p:txBody>
            </p:sp>
          </mc:Choice>
          <mc:Fallback xmlns="">
            <p:sp>
              <p:nvSpPr>
                <p:cNvPr id="74" name="Rectangle 73"/>
                <p:cNvSpPr>
                  <a:spLocks noRot="1" noChangeAspect="1" noMove="1" noResize="1" noEditPoints="1" noAdjustHandles="1" noChangeArrowheads="1" noChangeShapeType="1" noTextEdit="1"/>
                </p:cNvSpPr>
                <p:nvPr/>
              </p:nvSpPr>
              <p:spPr>
                <a:xfrm>
                  <a:off x="1060692" y="5854089"/>
                  <a:ext cx="2302746" cy="461665"/>
                </a:xfrm>
                <a:prstGeom prst="rect">
                  <a:avLst/>
                </a:prstGeom>
                <a:blipFill>
                  <a:blip r:embed="rId9"/>
                  <a:stretch>
                    <a:fillRect l="-2387" b="-17105"/>
                  </a:stretch>
                </a:blipFill>
              </p:spPr>
              <p:txBody>
                <a:bodyPr/>
                <a:lstStyle/>
                <a:p>
                  <a:r>
                    <a:rPr lang="en-US">
                      <a:noFill/>
                    </a:rPr>
                    <a:t> </a:t>
                  </a:r>
                </a:p>
              </p:txBody>
            </p:sp>
          </mc:Fallback>
        </mc:AlternateContent>
      </p:grpSp>
    </p:spTree>
    <p:extLst>
      <p:ext uri="{BB962C8B-B14F-4D97-AF65-F5344CB8AC3E}">
        <p14:creationId xmlns:p14="http://schemas.microsoft.com/office/powerpoint/2010/main" val="38439317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36412"/>
          </a:xfrm>
        </p:spPr>
        <p:txBody>
          <a:bodyPr/>
          <a:lstStyle/>
          <a:p>
            <a:r>
              <a:rPr lang="en-US" dirty="0"/>
              <a:t>LaAlO</a:t>
            </a:r>
            <a:r>
              <a:rPr lang="en-US" baseline="-25000" dirty="0"/>
              <a:t>3</a:t>
            </a:r>
            <a:r>
              <a:rPr lang="en-US" dirty="0"/>
              <a:t>/SrTiO</a:t>
            </a:r>
            <a:r>
              <a:rPr lang="en-US" baseline="-25000" dirty="0"/>
              <a:t>3</a:t>
            </a:r>
            <a:r>
              <a:rPr lang="en-US" dirty="0"/>
              <a:t> Electron Waveguides</a:t>
            </a:r>
          </a:p>
        </p:txBody>
      </p:sp>
      <p:pic>
        <p:nvPicPr>
          <p:cNvPr id="115" name="Picture 114"/>
          <p:cNvPicPr>
            <a:picLocks noChangeAspect="1"/>
          </p:cNvPicPr>
          <p:nvPr/>
        </p:nvPicPr>
        <p:blipFill rotWithShape="1">
          <a:blip r:embed="rId2" cstate="print">
            <a:extLst>
              <a:ext uri="{28A0092B-C50C-407E-A947-70E740481C1C}">
                <a14:useLocalDpi xmlns:a14="http://schemas.microsoft.com/office/drawing/2010/main" val="0"/>
              </a:ext>
            </a:extLst>
          </a:blip>
          <a:srcRect t="7544"/>
          <a:stretch/>
        </p:blipFill>
        <p:spPr>
          <a:xfrm>
            <a:off x="103509" y="1536857"/>
            <a:ext cx="11984982" cy="4863941"/>
          </a:xfrm>
          <a:prstGeom prst="rect">
            <a:avLst/>
          </a:prstGeom>
        </p:spPr>
      </p:pic>
    </p:spTree>
    <p:extLst>
      <p:ext uri="{BB962C8B-B14F-4D97-AF65-F5344CB8AC3E}">
        <p14:creationId xmlns:p14="http://schemas.microsoft.com/office/powerpoint/2010/main" val="2887633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5857" y="111006"/>
            <a:ext cx="10515600" cy="808773"/>
          </a:xfrm>
        </p:spPr>
        <p:txBody>
          <a:bodyPr/>
          <a:lstStyle/>
          <a:p>
            <a:r>
              <a:rPr lang="en-US" dirty="0"/>
              <a:t>LaAlO</a:t>
            </a:r>
            <a:r>
              <a:rPr lang="en-US" baseline="-25000" dirty="0"/>
              <a:t>3</a:t>
            </a:r>
            <a:r>
              <a:rPr lang="en-US" dirty="0"/>
              <a:t>/SrTiO</a:t>
            </a:r>
            <a:r>
              <a:rPr lang="en-US" baseline="-25000" dirty="0"/>
              <a:t>3</a:t>
            </a:r>
            <a:r>
              <a:rPr lang="en-US" dirty="0"/>
              <a:t> Electron Waveguides</a:t>
            </a:r>
          </a:p>
        </p:txBody>
      </p:sp>
      <p:grpSp>
        <p:nvGrpSpPr>
          <p:cNvPr id="12" name="Group 11"/>
          <p:cNvGrpSpPr/>
          <p:nvPr/>
        </p:nvGrpSpPr>
        <p:grpSpPr>
          <a:xfrm>
            <a:off x="583780" y="830255"/>
            <a:ext cx="10386477" cy="5830682"/>
            <a:chOff x="1010865" y="874059"/>
            <a:chExt cx="10386477" cy="5830682"/>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828" t="1569" r="376" b="291"/>
            <a:stretch/>
          </p:blipFill>
          <p:spPr>
            <a:xfrm>
              <a:off x="1097279" y="914400"/>
              <a:ext cx="10300063" cy="5790341"/>
            </a:xfrm>
            <a:prstGeom prst="rect">
              <a:avLst/>
            </a:prstGeom>
          </p:spPr>
        </p:pic>
        <p:grpSp>
          <p:nvGrpSpPr>
            <p:cNvPr id="3" name="Group 2"/>
            <p:cNvGrpSpPr/>
            <p:nvPr/>
          </p:nvGrpSpPr>
          <p:grpSpPr>
            <a:xfrm>
              <a:off x="1010865" y="874059"/>
              <a:ext cx="4546415" cy="3203731"/>
              <a:chOff x="1696665" y="919779"/>
              <a:chExt cx="4546415" cy="3203731"/>
            </a:xfrm>
            <a:solidFill>
              <a:schemeClr val="bg1"/>
            </a:solidFill>
          </p:grpSpPr>
          <p:sp>
            <p:nvSpPr>
              <p:cNvPr id="2" name="Rounded Rectangle 1"/>
              <p:cNvSpPr/>
              <p:nvPr/>
            </p:nvSpPr>
            <p:spPr>
              <a:xfrm>
                <a:off x="1704703" y="919779"/>
                <a:ext cx="398418" cy="38650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844662" y="919779"/>
                <a:ext cx="398418" cy="38650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696665" y="3737002"/>
                <a:ext cx="398418" cy="38650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836624" y="3737002"/>
                <a:ext cx="398418" cy="38650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09237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844"/>
            <a:ext cx="10515600" cy="1325563"/>
          </a:xfrm>
        </p:spPr>
        <p:txBody>
          <a:bodyPr/>
          <a:lstStyle/>
          <a:p>
            <a:r>
              <a:rPr lang="en-US" dirty="0" smtClean="0"/>
              <a:t>Avoided Crossings / Re-entrant Pairing</a:t>
            </a:r>
            <a:endParaRPr lang="en-US" dirty="0"/>
          </a:p>
        </p:txBody>
      </p:sp>
      <p:sp>
        <p:nvSpPr>
          <p:cNvPr id="9" name="Content Placeholder 8"/>
          <p:cNvSpPr>
            <a:spLocks noGrp="1"/>
          </p:cNvSpPr>
          <p:nvPr>
            <p:ph idx="1"/>
          </p:nvPr>
        </p:nvSpPr>
        <p:spPr>
          <a:xfrm>
            <a:off x="838200" y="2094072"/>
            <a:ext cx="4866314" cy="3862111"/>
          </a:xfrm>
        </p:spPr>
        <p:txBody>
          <a:bodyPr/>
          <a:lstStyle/>
          <a:p>
            <a:r>
              <a:rPr lang="en-US" dirty="0" smtClean="0"/>
              <a:t>Avoided crossing</a:t>
            </a:r>
          </a:p>
          <a:p>
            <a:pPr lvl="1"/>
            <a:r>
              <a:rPr lang="en-US" dirty="0" smtClean="0"/>
              <a:t>Observed between states with same spin</a:t>
            </a:r>
          </a:p>
          <a:p>
            <a:r>
              <a:rPr lang="en-US" dirty="0" smtClean="0"/>
              <a:t>Re-entrant pairing</a:t>
            </a:r>
          </a:p>
          <a:p>
            <a:pPr lvl="1"/>
            <a:r>
              <a:rPr lang="en-US" dirty="0" smtClean="0"/>
              <a:t>Observed between states with opposite spin</a:t>
            </a:r>
          </a:p>
          <a:p>
            <a:r>
              <a:rPr lang="en-US" dirty="0" smtClean="0"/>
              <a:t>Electron pairing field</a:t>
            </a:r>
          </a:p>
          <a:p>
            <a:pPr lvl="1"/>
            <a:r>
              <a:rPr lang="en-US" i="1" dirty="0" smtClean="0"/>
              <a:t>B</a:t>
            </a:r>
            <a:r>
              <a:rPr lang="en-US" baseline="-25000" dirty="0" smtClean="0"/>
              <a:t>p</a:t>
            </a:r>
            <a:r>
              <a:rPr lang="en-US" dirty="0" smtClean="0"/>
              <a:t>~1-10 Tesla</a:t>
            </a:r>
          </a:p>
        </p:txBody>
      </p:sp>
      <p:grpSp>
        <p:nvGrpSpPr>
          <p:cNvPr id="10" name="Group 9"/>
          <p:cNvGrpSpPr/>
          <p:nvPr/>
        </p:nvGrpSpPr>
        <p:grpSpPr>
          <a:xfrm>
            <a:off x="5745973" y="1685749"/>
            <a:ext cx="6261977" cy="4678755"/>
            <a:chOff x="5745973" y="1685749"/>
            <a:chExt cx="6261977" cy="4678755"/>
          </a:xfrm>
        </p:grpSpPr>
        <p:grpSp>
          <p:nvGrpSpPr>
            <p:cNvPr id="7" name="Group 6"/>
            <p:cNvGrpSpPr/>
            <p:nvPr/>
          </p:nvGrpSpPr>
          <p:grpSpPr>
            <a:xfrm>
              <a:off x="5745973" y="1685749"/>
              <a:ext cx="6261977" cy="4678755"/>
              <a:chOff x="5863960" y="1657152"/>
              <a:chExt cx="6261977" cy="4678755"/>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975" t="4454" r="49436" b="50875"/>
              <a:stretch/>
            </p:blipFill>
            <p:spPr>
              <a:xfrm>
                <a:off x="6011443" y="1657152"/>
                <a:ext cx="6114494" cy="4678755"/>
              </a:xfrm>
              <a:prstGeom prst="rect">
                <a:avLst/>
              </a:prstGeom>
            </p:spPr>
          </p:pic>
          <p:sp>
            <p:nvSpPr>
              <p:cNvPr id="6" name="Rectangle 5"/>
              <p:cNvSpPr/>
              <p:nvPr/>
            </p:nvSpPr>
            <p:spPr>
              <a:xfrm>
                <a:off x="5863960" y="2064774"/>
                <a:ext cx="214343" cy="1380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8" name="TextBox 7"/>
                <p:cNvSpPr txBox="1"/>
                <p:nvPr/>
              </p:nvSpPr>
              <p:spPr>
                <a:xfrm>
                  <a:off x="7394362" y="4301766"/>
                  <a:ext cx="759823" cy="276999"/>
                </a:xfrm>
                <a:prstGeom prst="rect">
                  <a:avLst/>
                </a:prstGeom>
                <a:solidFill>
                  <a:srgbClr val="E7E6E6">
                    <a:alpha val="50196"/>
                  </a:srgb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|0,1,↑</m:t>
                        </m:r>
                        <m:r>
                          <a:rPr lang="en-US" b="0" i="0"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m:t>
                        </m:r>
                      </m:oMath>
                    </m:oMathPara>
                  </a14:m>
                  <a:endParaRPr lang="en-US" dirty="0">
                    <a:solidFill>
                      <a:srgbClr val="C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394362" y="4301766"/>
                  <a:ext cx="759823" cy="276999"/>
                </a:xfrm>
                <a:prstGeom prst="rect">
                  <a:avLst/>
                </a:prstGeom>
                <a:blipFill>
                  <a:blip r:embed="rId3"/>
                  <a:stretch>
                    <a:fillRect l="-10400" t="-4444" r="-10400"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634539" y="4440265"/>
                  <a:ext cx="759823" cy="276999"/>
                </a:xfrm>
                <a:prstGeom prst="rect">
                  <a:avLst/>
                </a:prstGeom>
                <a:solidFill>
                  <a:srgbClr val="E7E6E6">
                    <a:alpha val="50196"/>
                  </a:srgb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|0,1,↓</m:t>
                        </m:r>
                        <m:r>
                          <a:rPr lang="en-US" b="0" i="0"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m:t>
                        </m:r>
                      </m:oMath>
                    </m:oMathPara>
                  </a14:m>
                  <a:endParaRPr lang="en-US" dirty="0">
                    <a:solidFill>
                      <a:srgbClr val="C0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634539" y="4440265"/>
                  <a:ext cx="759823" cy="276999"/>
                </a:xfrm>
                <a:prstGeom prst="rect">
                  <a:avLst/>
                </a:prstGeom>
                <a:blipFill>
                  <a:blip r:embed="rId4"/>
                  <a:stretch>
                    <a:fillRect l="-10400" t="-2174" r="-10400"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138994" y="3748127"/>
                  <a:ext cx="759823" cy="276999"/>
                </a:xfrm>
                <a:prstGeom prst="rect">
                  <a:avLst/>
                </a:prstGeom>
                <a:solidFill>
                  <a:srgbClr val="E7E6E6">
                    <a:alpha val="50196"/>
                  </a:srgb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|1,0,↑</m:t>
                        </m:r>
                        <m:r>
                          <a:rPr lang="en-US" b="0" i="0"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m:t>
                        </m:r>
                      </m:oMath>
                    </m:oMathPara>
                  </a14:m>
                  <a:endParaRPr lang="en-US" dirty="0">
                    <a:solidFill>
                      <a:srgbClr val="C0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138994" y="3748127"/>
                  <a:ext cx="759823" cy="276999"/>
                </a:xfrm>
                <a:prstGeom prst="rect">
                  <a:avLst/>
                </a:prstGeom>
                <a:blipFill>
                  <a:blip r:embed="rId5"/>
                  <a:stretch>
                    <a:fillRect l="-10400" t="-2222" r="-10400"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8012752" y="1924778"/>
                  <a:ext cx="759823" cy="276999"/>
                </a:xfrm>
                <a:prstGeom prst="rect">
                  <a:avLst/>
                </a:prstGeom>
                <a:solidFill>
                  <a:srgbClr val="E7E6E6">
                    <a:alpha val="50196"/>
                  </a:srgb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33CC"/>
                            </a:solidFill>
                            <a:latin typeface="Cambria Math" panose="02040503050406030204" pitchFamily="18" charset="0"/>
                          </a:rPr>
                          <m:t>|1,0,↑</m:t>
                        </m:r>
                        <m:r>
                          <a:rPr lang="en-US" b="0" i="0" smtClean="0">
                            <a:solidFill>
                              <a:srgbClr val="0033CC"/>
                            </a:solidFill>
                            <a:latin typeface="Cambria Math" panose="02040503050406030204" pitchFamily="18" charset="0"/>
                          </a:rPr>
                          <m:t> </m:t>
                        </m:r>
                        <m:r>
                          <a:rPr lang="en-US" b="0" i="1" smtClean="0">
                            <a:solidFill>
                              <a:srgbClr val="0033CC"/>
                            </a:solidFill>
                            <a:latin typeface="Cambria Math" panose="02040503050406030204" pitchFamily="18" charset="0"/>
                          </a:rPr>
                          <m:t>⟩</m:t>
                        </m:r>
                      </m:oMath>
                    </m:oMathPara>
                  </a14:m>
                  <a:endParaRPr lang="en-US" dirty="0">
                    <a:solidFill>
                      <a:srgbClr val="0033CC"/>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8012752" y="1924778"/>
                  <a:ext cx="759823" cy="276999"/>
                </a:xfrm>
                <a:prstGeom prst="rect">
                  <a:avLst/>
                </a:prstGeom>
                <a:blipFill>
                  <a:blip r:embed="rId6"/>
                  <a:stretch>
                    <a:fillRect l="-10400" t="-4444" r="-10400"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820963" y="2603204"/>
                  <a:ext cx="759823" cy="276999"/>
                </a:xfrm>
                <a:prstGeom prst="rect">
                  <a:avLst/>
                </a:prstGeom>
                <a:solidFill>
                  <a:srgbClr val="E7E6E6">
                    <a:alpha val="50196"/>
                  </a:srgb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33CC"/>
                            </a:solidFill>
                            <a:latin typeface="Cambria Math" panose="02040503050406030204" pitchFamily="18" charset="0"/>
                          </a:rPr>
                          <m:t>|0,1,↓</m:t>
                        </m:r>
                        <m:r>
                          <a:rPr lang="en-US" b="0" i="0" smtClean="0">
                            <a:solidFill>
                              <a:srgbClr val="0033CC"/>
                            </a:solidFill>
                            <a:latin typeface="Cambria Math" panose="02040503050406030204" pitchFamily="18" charset="0"/>
                          </a:rPr>
                          <m:t> </m:t>
                        </m:r>
                        <m:r>
                          <a:rPr lang="en-US" b="0" i="1" smtClean="0">
                            <a:solidFill>
                              <a:srgbClr val="0033CC"/>
                            </a:solidFill>
                            <a:latin typeface="Cambria Math" panose="02040503050406030204" pitchFamily="18" charset="0"/>
                          </a:rPr>
                          <m:t>⟩</m:t>
                        </m:r>
                      </m:oMath>
                    </m:oMathPara>
                  </a14:m>
                  <a:endParaRPr lang="en-US" dirty="0">
                    <a:solidFill>
                      <a:srgbClr val="0033CC"/>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820963" y="2603204"/>
                  <a:ext cx="759823" cy="276999"/>
                </a:xfrm>
                <a:prstGeom prst="rect">
                  <a:avLst/>
                </a:prstGeom>
                <a:blipFill>
                  <a:blip r:embed="rId7"/>
                  <a:stretch>
                    <a:fillRect l="-10400" t="-2222" r="-10400" b="-35556"/>
                  </a:stretch>
                </a:blipFill>
              </p:spPr>
              <p:txBody>
                <a:bodyPr/>
                <a:lstStyle/>
                <a:p>
                  <a:r>
                    <a:rPr lang="en-US">
                      <a:noFill/>
                    </a:rPr>
                    <a:t> </a:t>
                  </a:r>
                </a:p>
              </p:txBody>
            </p:sp>
          </mc:Fallback>
        </mc:AlternateContent>
      </p:grpSp>
    </p:spTree>
    <p:extLst>
      <p:ext uri="{BB962C8B-B14F-4D97-AF65-F5344CB8AC3E}">
        <p14:creationId xmlns:p14="http://schemas.microsoft.com/office/powerpoint/2010/main" val="31220404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73716" y="2582398"/>
            <a:ext cx="3909345" cy="3247708"/>
          </a:xfrm>
        </p:spPr>
        <p:txBody>
          <a:bodyPr>
            <a:normAutofit/>
          </a:bodyPr>
          <a:lstStyle/>
          <a:p>
            <a:r>
              <a:rPr lang="en-US" dirty="0" smtClean="0"/>
              <a:t>Correlated nanoelectronics</a:t>
            </a:r>
          </a:p>
          <a:p>
            <a:r>
              <a:rPr lang="en-US" dirty="0" smtClean="0"/>
              <a:t>Electron Pairing Without Superconductivity</a:t>
            </a:r>
          </a:p>
          <a:p>
            <a:r>
              <a:rPr lang="en-US" dirty="0" smtClean="0"/>
              <a:t>Correlated electron waveguides</a:t>
            </a:r>
          </a:p>
        </p:txBody>
      </p:sp>
      <p:grpSp>
        <p:nvGrpSpPr>
          <p:cNvPr id="27" name="Group 26"/>
          <p:cNvGrpSpPr/>
          <p:nvPr/>
        </p:nvGrpSpPr>
        <p:grpSpPr>
          <a:xfrm>
            <a:off x="9279733" y="4543425"/>
            <a:ext cx="421481" cy="695203"/>
            <a:chOff x="9279733" y="4543425"/>
            <a:chExt cx="421481" cy="695203"/>
          </a:xfrm>
        </p:grpSpPr>
        <p:cxnSp>
          <p:nvCxnSpPr>
            <p:cNvPr id="24" name="Straight Arrow Connector 23"/>
            <p:cNvCxnSpPr/>
            <p:nvPr/>
          </p:nvCxnSpPr>
          <p:spPr>
            <a:xfrm flipH="1" flipV="1">
              <a:off x="9651206" y="4543425"/>
              <a:ext cx="21432" cy="452337"/>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279733" y="4838518"/>
              <a:ext cx="421481" cy="400110"/>
            </a:xfrm>
            <a:prstGeom prst="rect">
              <a:avLst/>
            </a:prstGeom>
            <a:noFill/>
          </p:spPr>
          <p:txBody>
            <a:bodyPr wrap="square" rtlCol="0">
              <a:spAutoFit/>
            </a:bodyPr>
            <a:lstStyle/>
            <a:p>
              <a:r>
                <a:rPr lang="en-US" sz="2000" i="1" dirty="0" smtClean="0">
                  <a:solidFill>
                    <a:schemeClr val="bg1"/>
                  </a:solidFill>
                </a:rPr>
                <a:t>B</a:t>
              </a:r>
              <a:r>
                <a:rPr lang="en-US" sz="2000" baseline="-25000" dirty="0" smtClean="0">
                  <a:solidFill>
                    <a:schemeClr val="bg1"/>
                  </a:solidFill>
                </a:rPr>
                <a:t>p</a:t>
              </a:r>
              <a:endParaRPr lang="en-US" sz="2000" baseline="-25000" dirty="0">
                <a:solidFill>
                  <a:schemeClr val="bg1"/>
                </a:solidFill>
              </a:endParaRPr>
            </a:p>
          </p:txBody>
        </p:sp>
      </p:grpSp>
      <p:pic>
        <p:nvPicPr>
          <p:cNvPr id="159" name="Picture 158"/>
          <p:cNvPicPr>
            <a:picLocks noChangeAspect="1"/>
          </p:cNvPicPr>
          <p:nvPr/>
        </p:nvPicPr>
        <p:blipFill>
          <a:blip r:embed="rId3">
            <a:clrChange>
              <a:clrFrom>
                <a:srgbClr val="FFFFFF"/>
              </a:clrFrom>
              <a:clrTo>
                <a:srgbClr val="FFFFFF">
                  <a:alpha val="0"/>
                </a:srgbClr>
              </a:clrTo>
            </a:clrChange>
          </a:blip>
          <a:stretch>
            <a:fillRect/>
          </a:stretch>
        </p:blipFill>
        <p:spPr>
          <a:xfrm>
            <a:off x="4075405" y="318627"/>
            <a:ext cx="4509282" cy="3382879"/>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6289" t="7236" r="13480" b="56868"/>
          <a:stretch/>
        </p:blipFill>
        <p:spPr>
          <a:xfrm>
            <a:off x="5531800" y="4094164"/>
            <a:ext cx="4896671" cy="2472441"/>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0512" t="40380" r="64223" b="23581"/>
          <a:stretch/>
        </p:blipFill>
        <p:spPr>
          <a:xfrm>
            <a:off x="8766441" y="483747"/>
            <a:ext cx="3091264" cy="3091262"/>
          </a:xfrm>
          <a:prstGeom prst="rect">
            <a:avLst/>
          </a:prstGeom>
        </p:spPr>
      </p:pic>
    </p:spTree>
    <p:extLst>
      <p:ext uri="{BB962C8B-B14F-4D97-AF65-F5344CB8AC3E}">
        <p14:creationId xmlns:p14="http://schemas.microsoft.com/office/powerpoint/2010/main" val="34529276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9"/>
                                        </p:tgtEl>
                                        <p:attrNameLst>
                                          <p:attrName>style.visibility</p:attrName>
                                        </p:attrNameLst>
                                      </p:cBhvr>
                                      <p:to>
                                        <p:strVal val="visible"/>
                                      </p:to>
                                    </p:set>
                                    <p:animEffect transition="in" filter="fade">
                                      <p:cBhvr>
                                        <p:cTn id="10" dur="500"/>
                                        <p:tgtEl>
                                          <p:spTgt spid="1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hlinkClick r:id="" action="ppaction://noaction"/>
          </p:cNvPr>
          <p:cNvSpPr/>
          <p:nvPr/>
        </p:nvSpPr>
        <p:spPr>
          <a:xfrm>
            <a:off x="1524000" y="0"/>
            <a:ext cx="9144000" cy="6858000"/>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8419" name="Picture 3"/>
          <p:cNvPicPr>
            <a:picLocks noChangeAspect="1" noChangeArrowheads="1"/>
          </p:cNvPicPr>
          <p:nvPr/>
        </p:nvPicPr>
        <p:blipFill rotWithShape="1">
          <a:blip r:embed="rId4" cstate="print"/>
          <a:srcRect l="16146" t="17306" r="2221" b="8369"/>
          <a:stretch/>
        </p:blipFill>
        <p:spPr bwMode="auto">
          <a:xfrm>
            <a:off x="0" y="-10633"/>
            <a:ext cx="12192000" cy="7292623"/>
          </a:xfrm>
          <a:prstGeom prst="rect">
            <a:avLst/>
          </a:prstGeom>
          <a:noFill/>
          <a:ln w="9525">
            <a:noFill/>
            <a:miter lim="800000"/>
            <a:headEnd/>
            <a:tailEnd/>
          </a:ln>
          <a:effectLst/>
        </p:spPr>
      </p:pic>
      <p:pic>
        <p:nvPicPr>
          <p:cNvPr id="6" name="Picture 2"/>
          <p:cNvPicPr>
            <a:picLocks noChangeAspect="1" noChangeArrowheads="1"/>
          </p:cNvPicPr>
          <p:nvPr/>
        </p:nvPicPr>
        <p:blipFill>
          <a:blip r:embed="rId5" cstate="print"/>
          <a:srcRect l="3403" t="5511" r="32363" b="54827"/>
          <a:stretch>
            <a:fillRect/>
          </a:stretch>
        </p:blipFill>
        <p:spPr bwMode="auto">
          <a:xfrm>
            <a:off x="1524001" y="76200"/>
            <a:ext cx="4469027" cy="2209800"/>
          </a:xfrm>
          <a:prstGeom prst="rect">
            <a:avLst/>
          </a:prstGeom>
          <a:noFill/>
          <a:ln w="9525">
            <a:noFill/>
            <a:miter lim="800000"/>
            <a:headEnd/>
            <a:tailEnd/>
          </a:ln>
          <a:effectLst/>
        </p:spPr>
      </p:pic>
      <p:sp>
        <p:nvSpPr>
          <p:cNvPr id="7" name="TextBox 6"/>
          <p:cNvSpPr txBox="1"/>
          <p:nvPr/>
        </p:nvSpPr>
        <p:spPr>
          <a:xfrm rot="21201075">
            <a:off x="1637241" y="675072"/>
            <a:ext cx="1172059" cy="707886"/>
          </a:xfrm>
          <a:prstGeom prst="rect">
            <a:avLst/>
          </a:prstGeom>
          <a:noFill/>
        </p:spPr>
        <p:txBody>
          <a:bodyPr wrap="square" rtlCol="0">
            <a:spAutoFit/>
          </a:bodyPr>
          <a:lstStyle/>
          <a:p>
            <a:r>
              <a:rPr lang="en-US" sz="2000" b="1" dirty="0">
                <a:solidFill>
                  <a:schemeClr val="bg2"/>
                </a:solidFill>
                <a:latin typeface="Arno Pro Subhead" pitchFamily="18" charset="0"/>
              </a:rPr>
              <a:t>SrTiO</a:t>
            </a:r>
            <a:r>
              <a:rPr lang="en-US" sz="2000" b="1" baseline="-25000" dirty="0">
                <a:solidFill>
                  <a:schemeClr val="bg2"/>
                </a:solidFill>
                <a:latin typeface="Arno Pro Subhead" pitchFamily="18" charset="0"/>
              </a:rPr>
              <a:t>3</a:t>
            </a:r>
            <a:r>
              <a:rPr lang="en-US" sz="2000" b="1" dirty="0">
                <a:solidFill>
                  <a:schemeClr val="bg2"/>
                </a:solidFill>
                <a:latin typeface="Arno Pro Subhead" pitchFamily="18" charset="0"/>
              </a:rPr>
              <a:t> </a:t>
            </a:r>
          </a:p>
          <a:p>
            <a:r>
              <a:rPr lang="en-US" sz="2000" b="1" dirty="0">
                <a:solidFill>
                  <a:schemeClr val="bg2"/>
                </a:solidFill>
                <a:latin typeface="Arno Pro Subhead" pitchFamily="18" charset="0"/>
              </a:rPr>
              <a:t>Edition!</a:t>
            </a:r>
          </a:p>
        </p:txBody>
      </p:sp>
      <p:sp>
        <p:nvSpPr>
          <p:cNvPr id="15" name="TextBox 14"/>
          <p:cNvSpPr txBox="1"/>
          <p:nvPr/>
        </p:nvSpPr>
        <p:spPr>
          <a:xfrm rot="21144324">
            <a:off x="2038764" y="1228049"/>
            <a:ext cx="825867" cy="584775"/>
          </a:xfrm>
          <a:prstGeom prst="rect">
            <a:avLst/>
          </a:prstGeom>
          <a:noFill/>
        </p:spPr>
        <p:txBody>
          <a:bodyPr wrap="none" rtlCol="0">
            <a:spAutoFit/>
          </a:bodyPr>
          <a:lstStyle/>
          <a:p>
            <a:r>
              <a:rPr lang="en-US" sz="3200" b="1" dirty="0">
                <a:solidFill>
                  <a:schemeClr val="tx1">
                    <a:lumMod val="75000"/>
                  </a:schemeClr>
                </a:solidFill>
                <a:latin typeface="Pristina" pitchFamily="66" charset="0"/>
              </a:rPr>
              <a:t>oxide</a:t>
            </a:r>
          </a:p>
        </p:txBody>
      </p:sp>
      <p:sp>
        <p:nvSpPr>
          <p:cNvPr id="8" name="Title 7"/>
          <p:cNvSpPr>
            <a:spLocks noGrp="1"/>
          </p:cNvSpPr>
          <p:nvPr>
            <p:ph type="title"/>
          </p:nvPr>
        </p:nvSpPr>
        <p:spPr/>
        <p:txBody>
          <a:bodyPr/>
          <a:lstStyle/>
          <a:p>
            <a:r>
              <a:rPr lang="en-US" dirty="0" smtClean="0">
                <a:noFill/>
              </a:rPr>
              <a:t>Oxide </a:t>
            </a:r>
            <a:r>
              <a:rPr lang="en-US" dirty="0" err="1" smtClean="0">
                <a:noFill/>
              </a:rPr>
              <a:t>Yatzhee</a:t>
            </a:r>
            <a:endParaRPr lang="en-US" dirty="0">
              <a:noFill/>
            </a:endParaRPr>
          </a:p>
        </p:txBody>
      </p:sp>
      <p:sp>
        <p:nvSpPr>
          <p:cNvPr id="2" name="TextBox 1"/>
          <p:cNvSpPr txBox="1"/>
          <p:nvPr/>
        </p:nvSpPr>
        <p:spPr>
          <a:xfrm>
            <a:off x="280297" y="2852439"/>
            <a:ext cx="3885946" cy="3724096"/>
          </a:xfrm>
          <a:prstGeom prst="rect">
            <a:avLst/>
          </a:prstGeom>
          <a:solidFill>
            <a:schemeClr val="accent1">
              <a:lumMod val="50000"/>
              <a:alpha val="50000"/>
            </a:schemeClr>
          </a:solidFill>
        </p:spPr>
        <p:txBody>
          <a:bodyPr wrap="square" rtlCol="0">
            <a:spAutoFit/>
          </a:bodyPr>
          <a:lstStyle/>
          <a:p>
            <a:r>
              <a:rPr lang="en-US" sz="2000" dirty="0">
                <a:solidFill>
                  <a:schemeClr val="bg1"/>
                </a:solidFill>
              </a:rPr>
              <a:t>“The complexities of the crystal structure, lattice waves, band structure, transport properties, impurity electrons and superconductivity have inspired the comment: ‘if SrTiO</a:t>
            </a:r>
            <a:r>
              <a:rPr lang="en-US" sz="2000" baseline="-25000" dirty="0">
                <a:solidFill>
                  <a:schemeClr val="bg1"/>
                </a:solidFill>
              </a:rPr>
              <a:t>3</a:t>
            </a:r>
            <a:r>
              <a:rPr lang="en-US" sz="2000" dirty="0">
                <a:solidFill>
                  <a:schemeClr val="bg1"/>
                </a:solidFill>
              </a:rPr>
              <a:t> had magnetic properties, a complete study of this material would require a thorough knowledge of all of solid state physics.’”</a:t>
            </a:r>
          </a:p>
          <a:p>
            <a:r>
              <a:rPr lang="en-US" dirty="0">
                <a:solidFill>
                  <a:schemeClr val="bg1"/>
                </a:solidFill>
              </a:rPr>
              <a:t>--Marvin L. Cohen, in </a:t>
            </a:r>
            <a:r>
              <a:rPr lang="en-US" i="1" dirty="0">
                <a:solidFill>
                  <a:schemeClr val="bg1"/>
                </a:solidFill>
              </a:rPr>
              <a:t>Superconductivity</a:t>
            </a:r>
            <a:r>
              <a:rPr lang="en-US" dirty="0">
                <a:solidFill>
                  <a:schemeClr val="bg1"/>
                </a:solidFill>
              </a:rPr>
              <a:t>, vol. 1, R. D. Parks, Ed. (New York, 1969).</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4282" y="-179600"/>
            <a:ext cx="3227436" cy="3119455"/>
          </a:xfrm>
          <a:prstGeom prst="rect">
            <a:avLst/>
          </a:prstGeom>
        </p:spPr>
      </p:pic>
    </p:spTree>
    <p:custDataLst>
      <p:tags r:id="rId1"/>
    </p:custDataLst>
    <p:extLst>
      <p:ext uri="{BB962C8B-B14F-4D97-AF65-F5344CB8AC3E}">
        <p14:creationId xmlns:p14="http://schemas.microsoft.com/office/powerpoint/2010/main" val="1647051220"/>
      </p:ext>
    </p:extLst>
  </p:cSld>
  <p:clrMapOvr>
    <a:masterClrMapping/>
  </p:clrMapOvr>
  <mc:AlternateContent xmlns:mc="http://schemas.openxmlformats.org/markup-compatibility/2006" xmlns:p14="http://schemas.microsoft.com/office/powerpoint/2010/main">
    <mc:Choice Requires="p14">
      <p:transition p14:dur="300" advTm="45593">
        <p:fade/>
      </p:transition>
    </mc:Choice>
    <mc:Fallback xmlns="">
      <p:transition advTm="45593">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2"/>
          <p:cNvSpPr>
            <a:spLocks noGrp="1"/>
          </p:cNvSpPr>
          <p:nvPr>
            <p:ph type="title"/>
          </p:nvPr>
        </p:nvSpPr>
        <p:spPr/>
        <p:txBody>
          <a:bodyPr>
            <a:noAutofit/>
          </a:bodyPr>
          <a:lstStyle/>
          <a:p>
            <a:pPr eaLnBrk="1" hangingPunct="1"/>
            <a:r>
              <a:rPr lang="en-US" sz="4000" dirty="0"/>
              <a:t>Emergent Phenomena at Oxide Interfaces</a:t>
            </a:r>
            <a:endParaRPr lang="en-US" sz="4000" baseline="-25000" dirty="0"/>
          </a:p>
        </p:txBody>
      </p:sp>
      <p:sp>
        <p:nvSpPr>
          <p:cNvPr id="2" name="Content Placeholder 1"/>
          <p:cNvSpPr>
            <a:spLocks noGrp="1"/>
          </p:cNvSpPr>
          <p:nvPr>
            <p:ph idx="4294967295"/>
          </p:nvPr>
        </p:nvSpPr>
        <p:spPr>
          <a:xfrm>
            <a:off x="5717894" y="258845"/>
            <a:ext cx="5694744" cy="6224559"/>
          </a:xfrm>
        </p:spPr>
        <p:txBody>
          <a:bodyPr>
            <a:noAutofit/>
          </a:bodyPr>
          <a:lstStyle/>
          <a:p>
            <a:pPr eaLnBrk="1" hangingPunct="1">
              <a:defRPr/>
            </a:pPr>
            <a:endParaRPr lang="en-US" sz="2400" dirty="0" smtClean="0"/>
          </a:p>
          <a:p>
            <a:pPr eaLnBrk="1" hangingPunct="1">
              <a:defRPr/>
            </a:pPr>
            <a:r>
              <a:rPr lang="en-US" sz="2400" dirty="0" smtClean="0"/>
              <a:t>High-mobility 2DEG</a:t>
            </a:r>
          </a:p>
          <a:p>
            <a:pPr lvl="1">
              <a:defRPr/>
            </a:pPr>
            <a:r>
              <a:rPr lang="en-US" sz="2000" dirty="0" smtClean="0"/>
              <a:t>Ohtomo and Hwang, Nature (2004)</a:t>
            </a:r>
          </a:p>
          <a:p>
            <a:pPr eaLnBrk="1" hangingPunct="1">
              <a:defRPr/>
            </a:pPr>
            <a:r>
              <a:rPr lang="en-US" sz="2400" dirty="0" smtClean="0"/>
              <a:t>Metal-insulator transition</a:t>
            </a:r>
          </a:p>
          <a:p>
            <a:pPr lvl="1">
              <a:defRPr/>
            </a:pPr>
            <a:r>
              <a:rPr lang="en-US" altLang="zh-CN" sz="2000" dirty="0" smtClean="0">
                <a:latin typeface="Calibri" charset="0"/>
              </a:rPr>
              <a:t>Thiel et al, </a:t>
            </a:r>
            <a:r>
              <a:rPr lang="en-US" altLang="zh-CN" sz="2000" i="1" dirty="0" smtClean="0">
                <a:latin typeface="Calibri" charset="0"/>
              </a:rPr>
              <a:t>Science </a:t>
            </a:r>
            <a:r>
              <a:rPr lang="en-US" altLang="zh-CN" sz="2000" dirty="0" smtClean="0">
                <a:latin typeface="Calibri" charset="0"/>
              </a:rPr>
              <a:t>(2006)</a:t>
            </a:r>
            <a:endParaRPr lang="en-US" dirty="0" smtClean="0"/>
          </a:p>
          <a:p>
            <a:pPr eaLnBrk="1" hangingPunct="1">
              <a:defRPr/>
            </a:pPr>
            <a:r>
              <a:rPr lang="en-US" sz="2400" dirty="0" smtClean="0"/>
              <a:t>Superconductivity</a:t>
            </a:r>
          </a:p>
          <a:p>
            <a:pPr lvl="1">
              <a:defRPr/>
            </a:pPr>
            <a:r>
              <a:rPr lang="en-US" sz="2000" dirty="0" err="1" smtClean="0">
                <a:latin typeface="Calibri" pitchFamily="34" charset="0"/>
              </a:rPr>
              <a:t>Reyren</a:t>
            </a:r>
            <a:r>
              <a:rPr lang="en-US" sz="2000" dirty="0" smtClean="0">
                <a:latin typeface="Calibri" pitchFamily="34" charset="0"/>
              </a:rPr>
              <a:t> et al, </a:t>
            </a:r>
            <a:r>
              <a:rPr lang="en-US" sz="2000" i="1" dirty="0" smtClean="0">
                <a:latin typeface="Calibri" pitchFamily="34" charset="0"/>
              </a:rPr>
              <a:t>Science</a:t>
            </a:r>
            <a:r>
              <a:rPr lang="en-US" sz="2000" dirty="0" smtClean="0">
                <a:latin typeface="Calibri" pitchFamily="34" charset="0"/>
              </a:rPr>
              <a:t> (2007); </a:t>
            </a:r>
            <a:br>
              <a:rPr lang="en-US" sz="2000" dirty="0" smtClean="0">
                <a:latin typeface="Calibri" pitchFamily="34" charset="0"/>
              </a:rPr>
            </a:br>
            <a:r>
              <a:rPr lang="en-US" sz="2000" dirty="0" err="1" smtClean="0">
                <a:latin typeface="Calibri" pitchFamily="34" charset="0"/>
              </a:rPr>
              <a:t>Caviglia</a:t>
            </a:r>
            <a:r>
              <a:rPr lang="en-US" sz="2000" dirty="0" smtClean="0">
                <a:latin typeface="Calibri" pitchFamily="34" charset="0"/>
              </a:rPr>
              <a:t>, </a:t>
            </a:r>
            <a:r>
              <a:rPr lang="en-US" sz="2000" i="1" dirty="0" smtClean="0">
                <a:latin typeface="Calibri" pitchFamily="34" charset="0"/>
              </a:rPr>
              <a:t>Nature </a:t>
            </a:r>
            <a:r>
              <a:rPr lang="en-US" sz="2000" dirty="0" smtClean="0">
                <a:latin typeface="Calibri" pitchFamily="34" charset="0"/>
              </a:rPr>
              <a:t>(2008) </a:t>
            </a:r>
            <a:endParaRPr lang="en-US" dirty="0" smtClean="0"/>
          </a:p>
          <a:p>
            <a:pPr eaLnBrk="1" hangingPunct="1">
              <a:defRPr/>
            </a:pPr>
            <a:r>
              <a:rPr lang="en-US" sz="2400" dirty="0" smtClean="0"/>
              <a:t>Magnetism</a:t>
            </a:r>
          </a:p>
          <a:p>
            <a:pPr lvl="1">
              <a:defRPr/>
            </a:pPr>
            <a:r>
              <a:rPr lang="en-US" sz="2000" dirty="0" smtClean="0">
                <a:latin typeface="Calibri" pitchFamily="34" charset="0"/>
              </a:rPr>
              <a:t>Brinkman et al, </a:t>
            </a:r>
            <a:r>
              <a:rPr lang="en-US" sz="2000" i="1" dirty="0" smtClean="0">
                <a:latin typeface="Calibri" pitchFamily="34" charset="0"/>
              </a:rPr>
              <a:t>Nature Materials</a:t>
            </a:r>
            <a:r>
              <a:rPr lang="en-US" sz="2000" dirty="0" smtClean="0">
                <a:latin typeface="Calibri" pitchFamily="34" charset="0"/>
              </a:rPr>
              <a:t> (2007)</a:t>
            </a:r>
          </a:p>
          <a:p>
            <a:pPr>
              <a:defRPr/>
            </a:pPr>
            <a:r>
              <a:rPr lang="en-US" sz="2400" dirty="0" smtClean="0">
                <a:latin typeface="Calibri" pitchFamily="34" charset="0"/>
              </a:rPr>
              <a:t>Tunable Spin-Orbit Coupling</a:t>
            </a:r>
          </a:p>
          <a:p>
            <a:pPr lvl="1">
              <a:defRPr/>
            </a:pPr>
            <a:r>
              <a:rPr lang="en-US" sz="2000" dirty="0" err="1" smtClean="0"/>
              <a:t>Caviglia</a:t>
            </a:r>
            <a:r>
              <a:rPr lang="en-US" sz="2000" dirty="0" smtClean="0"/>
              <a:t> et al, PRL. (</a:t>
            </a:r>
            <a:r>
              <a:rPr lang="en-US" sz="2000" dirty="0"/>
              <a:t>2010</a:t>
            </a:r>
            <a:r>
              <a:rPr lang="en-US" sz="2000" dirty="0" smtClean="0"/>
              <a:t>); </a:t>
            </a:r>
            <a:br>
              <a:rPr lang="en-US" sz="2000" dirty="0" smtClean="0"/>
            </a:br>
            <a:r>
              <a:rPr lang="en-US" sz="2000" dirty="0" smtClean="0"/>
              <a:t>Ben Shalom et al, PRL (2010)</a:t>
            </a:r>
            <a:r>
              <a:rPr lang="en-US" sz="2000" b="1" dirty="0"/>
              <a:t> </a:t>
            </a:r>
            <a:endParaRPr lang="en-US" sz="2000" dirty="0">
              <a:latin typeface="Calibri" pitchFamily="34" charset="0"/>
            </a:endParaRPr>
          </a:p>
          <a:p>
            <a:pPr>
              <a:defRPr/>
            </a:pPr>
            <a:r>
              <a:rPr lang="en-US" sz="2400" dirty="0" smtClean="0">
                <a:latin typeface="Calibri" pitchFamily="34" charset="0"/>
              </a:rPr>
              <a:t>Nanostructures</a:t>
            </a:r>
          </a:p>
          <a:p>
            <a:pPr lvl="1">
              <a:defRPr/>
            </a:pPr>
            <a:r>
              <a:rPr lang="en-US" sz="2000" dirty="0" smtClean="0">
                <a:latin typeface="Calibri" pitchFamily="34" charset="0"/>
              </a:rPr>
              <a:t>Cen et al, Nature Materials (2008)</a:t>
            </a:r>
          </a:p>
          <a:p>
            <a:pPr>
              <a:defRPr/>
            </a:pPr>
            <a:r>
              <a:rPr lang="en-US" sz="2400" dirty="0" err="1" smtClean="0">
                <a:latin typeface="Calibri" pitchFamily="34" charset="0"/>
              </a:rPr>
              <a:t>Nanodevices</a:t>
            </a:r>
            <a:endParaRPr lang="en-US" sz="2400" dirty="0" smtClean="0">
              <a:latin typeface="Calibri" pitchFamily="34" charset="0"/>
            </a:endParaRPr>
          </a:p>
          <a:p>
            <a:pPr lvl="1">
              <a:defRPr/>
            </a:pPr>
            <a:r>
              <a:rPr lang="en-US" sz="2000" dirty="0" smtClean="0">
                <a:latin typeface="Calibri" pitchFamily="34" charset="0"/>
              </a:rPr>
              <a:t>Cen et al, Science  (2009)</a:t>
            </a:r>
          </a:p>
          <a:p>
            <a:pPr lvl="1">
              <a:defRPr/>
            </a:pPr>
            <a:endParaRPr lang="en-US" sz="2000" dirty="0"/>
          </a:p>
        </p:txBody>
      </p:sp>
      <p:pic>
        <p:nvPicPr>
          <p:cNvPr id="5" name="Picture 4"/>
          <p:cNvPicPr>
            <a:picLocks noChangeAspect="1"/>
          </p:cNvPicPr>
          <p:nvPr/>
        </p:nvPicPr>
        <p:blipFill>
          <a:blip r:embed="rId3"/>
          <a:stretch>
            <a:fillRect/>
          </a:stretch>
        </p:blipFill>
        <p:spPr>
          <a:xfrm>
            <a:off x="423452" y="683622"/>
            <a:ext cx="3794760" cy="6172200"/>
          </a:xfrm>
          <a:prstGeom prst="rect">
            <a:avLst/>
          </a:prstGeom>
        </p:spPr>
      </p:pic>
    </p:spTree>
    <p:extLst>
      <p:ext uri="{BB962C8B-B14F-4D97-AF65-F5344CB8AC3E}">
        <p14:creationId xmlns:p14="http://schemas.microsoft.com/office/powerpoint/2010/main" val="11169246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500"/>
                                        <p:tgtEl>
                                          <p:spTgt spid="2">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fade">
                                      <p:cBhvr>
                                        <p:cTn id="26" dur="500"/>
                                        <p:tgtEl>
                                          <p:spTgt spid="2">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fade">
                                      <p:cBhvr>
                                        <p:cTn id="31" dur="500"/>
                                        <p:tgtEl>
                                          <p:spTgt spid="2">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animEffect transition="in" filter="fade">
                                      <p:cBhvr>
                                        <p:cTn id="34" dur="500"/>
                                        <p:tgtEl>
                                          <p:spTgt spid="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Effect transition="in" filter="fade">
                                      <p:cBhvr>
                                        <p:cTn id="39" dur="500"/>
                                        <p:tgtEl>
                                          <p:spTgt spid="2">
                                            <p:txEl>
                                              <p:pRg st="9" end="9"/>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animEffect transition="in" filter="fade">
                                      <p:cBhvr>
                                        <p:cTn id="42" dur="500"/>
                                        <p:tgtEl>
                                          <p:spTgt spid="2">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animEffect transition="in" filter="fade">
                                      <p:cBhvr>
                                        <p:cTn id="47" dur="500"/>
                                        <p:tgtEl>
                                          <p:spTgt spid="2">
                                            <p:txEl>
                                              <p:pRg st="11" end="1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
                                            <p:txEl>
                                              <p:pRg st="12" end="12"/>
                                            </p:txEl>
                                          </p:spTgt>
                                        </p:tgtEl>
                                        <p:attrNameLst>
                                          <p:attrName>style.visibility</p:attrName>
                                        </p:attrNameLst>
                                      </p:cBhvr>
                                      <p:to>
                                        <p:strVal val="visible"/>
                                      </p:to>
                                    </p:set>
                                    <p:animEffect transition="in" filter="fade">
                                      <p:cBhvr>
                                        <p:cTn id="50" dur="500"/>
                                        <p:tgtEl>
                                          <p:spTgt spid="2">
                                            <p:txEl>
                                              <p:pRg st="12" end="1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
                                            <p:txEl>
                                              <p:pRg st="13" end="13"/>
                                            </p:txEl>
                                          </p:spTgt>
                                        </p:tgtEl>
                                        <p:attrNameLst>
                                          <p:attrName>style.visibility</p:attrName>
                                        </p:attrNameLst>
                                      </p:cBhvr>
                                      <p:to>
                                        <p:strVal val="visible"/>
                                      </p:to>
                                    </p:set>
                                    <p:animEffect transition="in" filter="fade">
                                      <p:cBhvr>
                                        <p:cTn id="55" dur="500"/>
                                        <p:tgtEl>
                                          <p:spTgt spid="2">
                                            <p:txEl>
                                              <p:pRg st="13" end="13"/>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
                                            <p:txEl>
                                              <p:pRg st="14" end="14"/>
                                            </p:txEl>
                                          </p:spTgt>
                                        </p:tgtEl>
                                        <p:attrNameLst>
                                          <p:attrName>style.visibility</p:attrName>
                                        </p:attrNameLst>
                                      </p:cBhvr>
                                      <p:to>
                                        <p:strVal val="visible"/>
                                      </p:to>
                                    </p:set>
                                    <p:animEffect transition="in" filter="fade">
                                      <p:cBhvr>
                                        <p:cTn id="58"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070639" y="216523"/>
            <a:ext cx="5130689" cy="2233338"/>
            <a:chOff x="0" y="1323975"/>
            <a:chExt cx="5990635" cy="2607664"/>
          </a:xfrm>
        </p:grpSpPr>
        <p:pic>
          <p:nvPicPr>
            <p:cNvPr id="20" name="Picture 2"/>
            <p:cNvPicPr>
              <a:picLocks noChangeAspect="1" noChangeArrowheads="1"/>
            </p:cNvPicPr>
            <p:nvPr/>
          </p:nvPicPr>
          <p:blipFill>
            <a:blip r:embed="rId3"/>
            <a:srcRect/>
            <a:stretch>
              <a:fillRect/>
            </a:stretch>
          </p:blipFill>
          <p:spPr bwMode="auto">
            <a:xfrm>
              <a:off x="0" y="1323975"/>
              <a:ext cx="5962650" cy="2105025"/>
            </a:xfrm>
            <a:prstGeom prst="rect">
              <a:avLst/>
            </a:prstGeom>
            <a:noFill/>
            <a:ln w="9525">
              <a:noFill/>
              <a:miter lim="800000"/>
              <a:headEnd/>
              <a:tailEnd/>
            </a:ln>
            <a:effectLst/>
          </p:spPr>
        </p:pic>
        <p:pic>
          <p:nvPicPr>
            <p:cNvPr id="21" name="Picture 3"/>
            <p:cNvPicPr>
              <a:picLocks noChangeAspect="1" noChangeArrowheads="1"/>
            </p:cNvPicPr>
            <p:nvPr/>
          </p:nvPicPr>
          <p:blipFill>
            <a:blip r:embed="rId4"/>
            <a:srcRect/>
            <a:stretch>
              <a:fillRect/>
            </a:stretch>
          </p:blipFill>
          <p:spPr bwMode="auto">
            <a:xfrm>
              <a:off x="0" y="3429000"/>
              <a:ext cx="5990635" cy="502639"/>
            </a:xfrm>
            <a:prstGeom prst="rect">
              <a:avLst/>
            </a:prstGeom>
            <a:noFill/>
            <a:ln w="9525">
              <a:noFill/>
              <a:miter lim="800000"/>
              <a:headEnd/>
              <a:tailEnd/>
            </a:ln>
            <a:effectLst/>
          </p:spPr>
        </p:pic>
      </p:grpSp>
      <p:grpSp>
        <p:nvGrpSpPr>
          <p:cNvPr id="11" name="Group 10"/>
          <p:cNvGrpSpPr/>
          <p:nvPr/>
        </p:nvGrpSpPr>
        <p:grpSpPr>
          <a:xfrm>
            <a:off x="6454072" y="3127654"/>
            <a:ext cx="4074963" cy="2444978"/>
            <a:chOff x="1536200" y="1637696"/>
            <a:chExt cx="2656325" cy="470303"/>
          </a:xfrm>
        </p:grpSpPr>
        <p:sp>
          <p:nvSpPr>
            <p:cNvPr id="10" name="Rectangle 9"/>
            <p:cNvSpPr/>
            <p:nvPr/>
          </p:nvSpPr>
          <p:spPr>
            <a:xfrm>
              <a:off x="1536200" y="1653239"/>
              <a:ext cx="2656325" cy="45476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36200" y="1637696"/>
              <a:ext cx="2656325" cy="228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p:cNvCxnSpPr/>
          <p:nvPr/>
        </p:nvCxnSpPr>
        <p:spPr>
          <a:xfrm flipH="1" flipV="1">
            <a:off x="4213545" y="868101"/>
            <a:ext cx="2198830" cy="23095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234393" y="3234606"/>
            <a:ext cx="2195711" cy="333511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83156" y="5818920"/>
            <a:ext cx="4145879" cy="923330"/>
          </a:xfrm>
          <a:prstGeom prst="rect">
            <a:avLst/>
          </a:prstGeom>
          <a:noFill/>
        </p:spPr>
        <p:txBody>
          <a:bodyPr wrap="none" rtlCol="0">
            <a:spAutoFit/>
          </a:bodyPr>
          <a:lstStyle/>
          <a:p>
            <a:r>
              <a:rPr lang="en-US" dirty="0"/>
              <a:t>Interface &lt;3 unit cells LaAlO</a:t>
            </a:r>
            <a:r>
              <a:rPr lang="en-US" baseline="-25000" dirty="0"/>
              <a:t>3</a:t>
            </a:r>
            <a:r>
              <a:rPr lang="en-US" dirty="0"/>
              <a:t> is insulating</a:t>
            </a:r>
          </a:p>
          <a:p>
            <a:r>
              <a:rPr lang="en-US" dirty="0"/>
              <a:t>Interface &gt;3 unit cells LaAlO</a:t>
            </a:r>
            <a:r>
              <a:rPr lang="en-US" baseline="-25000" dirty="0"/>
              <a:t>3 </a:t>
            </a:r>
            <a:r>
              <a:rPr lang="en-US" dirty="0"/>
              <a:t>is conducting</a:t>
            </a:r>
          </a:p>
          <a:p>
            <a:r>
              <a:rPr lang="en-US" dirty="0"/>
              <a:t>Interface =3 unit cells LaAlO</a:t>
            </a:r>
            <a:r>
              <a:rPr lang="en-US" baseline="-25000" dirty="0"/>
              <a:t>3 </a:t>
            </a:r>
            <a:r>
              <a:rPr lang="en-US" dirty="0"/>
              <a:t>can switch!</a:t>
            </a:r>
          </a:p>
        </p:txBody>
      </p:sp>
      <p:pic>
        <p:nvPicPr>
          <p:cNvPr id="13" name="Picture 12"/>
          <p:cNvPicPr>
            <a:picLocks noChangeAspect="1"/>
          </p:cNvPicPr>
          <p:nvPr/>
        </p:nvPicPr>
        <p:blipFill>
          <a:blip r:embed="rId5"/>
          <a:stretch>
            <a:fillRect/>
          </a:stretch>
        </p:blipFill>
        <p:spPr>
          <a:xfrm>
            <a:off x="423452" y="683622"/>
            <a:ext cx="3794760" cy="6172200"/>
          </a:xfrm>
          <a:prstGeom prst="rect">
            <a:avLst/>
          </a:prstGeom>
        </p:spPr>
      </p:pic>
    </p:spTree>
    <p:extLst>
      <p:ext uri="{BB962C8B-B14F-4D97-AF65-F5344CB8AC3E}">
        <p14:creationId xmlns:p14="http://schemas.microsoft.com/office/powerpoint/2010/main" val="2713757323"/>
      </p:ext>
    </p:extLst>
  </p:cSld>
  <p:clrMapOvr>
    <a:masterClrMapping/>
  </p:clrMapOvr>
  <mc:AlternateContent xmlns:mc="http://schemas.openxmlformats.org/markup-compatibility/2006" xmlns:p14="http://schemas.microsoft.com/office/powerpoint/2010/main">
    <mc:Choice Requires="p14">
      <p:transition p14:dur="300" advTm="79212">
        <p:fade/>
      </p:transition>
    </mc:Choice>
    <mc:Fallback xmlns="">
      <p:transition advTm="79212">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6383156" y="5818920"/>
            <a:ext cx="4145879" cy="923330"/>
          </a:xfrm>
          <a:prstGeom prst="rect">
            <a:avLst/>
          </a:prstGeom>
          <a:noFill/>
        </p:spPr>
        <p:txBody>
          <a:bodyPr wrap="none" rtlCol="0">
            <a:spAutoFit/>
          </a:bodyPr>
          <a:lstStyle/>
          <a:p>
            <a:r>
              <a:rPr lang="en-US" dirty="0"/>
              <a:t>Interface &lt;3 unit cells LaAlO</a:t>
            </a:r>
            <a:r>
              <a:rPr lang="en-US" baseline="-25000" dirty="0"/>
              <a:t>3</a:t>
            </a:r>
            <a:r>
              <a:rPr lang="en-US" dirty="0"/>
              <a:t> is insulating</a:t>
            </a:r>
          </a:p>
          <a:p>
            <a:r>
              <a:rPr lang="en-US" dirty="0"/>
              <a:t>Interface &gt;3 unit cells LaAlO</a:t>
            </a:r>
            <a:r>
              <a:rPr lang="en-US" baseline="-25000" dirty="0"/>
              <a:t>3 </a:t>
            </a:r>
            <a:r>
              <a:rPr lang="en-US" dirty="0"/>
              <a:t>is conducting</a:t>
            </a:r>
          </a:p>
          <a:p>
            <a:r>
              <a:rPr lang="en-US" dirty="0"/>
              <a:t>Interface =3 unit cells LaAlO</a:t>
            </a:r>
            <a:r>
              <a:rPr lang="en-US" baseline="-25000" dirty="0"/>
              <a:t>3 </a:t>
            </a:r>
            <a:r>
              <a:rPr lang="en-US" dirty="0"/>
              <a:t>can switch!</a:t>
            </a:r>
          </a:p>
        </p:txBody>
      </p:sp>
      <p:pic>
        <p:nvPicPr>
          <p:cNvPr id="13" name="Picture 2"/>
          <p:cNvPicPr>
            <a:picLocks noChangeAspect="1" noChangeArrowheads="1"/>
          </p:cNvPicPr>
          <p:nvPr/>
        </p:nvPicPr>
        <p:blipFill>
          <a:blip r:embed="rId3" cstate="print"/>
          <a:srcRect/>
          <a:stretch>
            <a:fillRect/>
          </a:stretch>
        </p:blipFill>
        <p:spPr bwMode="auto">
          <a:xfrm>
            <a:off x="5405378" y="2438407"/>
            <a:ext cx="5034988" cy="3323998"/>
          </a:xfrm>
          <a:prstGeom prst="rect">
            <a:avLst/>
          </a:prstGeom>
          <a:noFill/>
          <a:ln w="9525">
            <a:noFill/>
            <a:miter lim="800000"/>
            <a:headEnd/>
            <a:tailEnd/>
          </a:ln>
          <a:effectLst/>
        </p:spPr>
      </p:pic>
      <p:grpSp>
        <p:nvGrpSpPr>
          <p:cNvPr id="14" name="Group 13"/>
          <p:cNvGrpSpPr/>
          <p:nvPr/>
        </p:nvGrpSpPr>
        <p:grpSpPr>
          <a:xfrm>
            <a:off x="6070639" y="216523"/>
            <a:ext cx="5130689" cy="2233338"/>
            <a:chOff x="0" y="1323975"/>
            <a:chExt cx="5990635" cy="2607664"/>
          </a:xfrm>
        </p:grpSpPr>
        <p:pic>
          <p:nvPicPr>
            <p:cNvPr id="15" name="Picture 2"/>
            <p:cNvPicPr>
              <a:picLocks noChangeAspect="1" noChangeArrowheads="1"/>
            </p:cNvPicPr>
            <p:nvPr/>
          </p:nvPicPr>
          <p:blipFill>
            <a:blip r:embed="rId4"/>
            <a:srcRect/>
            <a:stretch>
              <a:fillRect/>
            </a:stretch>
          </p:blipFill>
          <p:spPr bwMode="auto">
            <a:xfrm>
              <a:off x="0" y="1323975"/>
              <a:ext cx="5962650" cy="2105025"/>
            </a:xfrm>
            <a:prstGeom prst="rect">
              <a:avLst/>
            </a:prstGeom>
            <a:noFill/>
            <a:ln w="9525">
              <a:noFill/>
              <a:miter lim="800000"/>
              <a:headEnd/>
              <a:tailEnd/>
            </a:ln>
            <a:effectLst/>
          </p:spPr>
        </p:pic>
        <p:pic>
          <p:nvPicPr>
            <p:cNvPr id="18" name="Picture 3"/>
            <p:cNvPicPr>
              <a:picLocks noChangeAspect="1" noChangeArrowheads="1"/>
            </p:cNvPicPr>
            <p:nvPr/>
          </p:nvPicPr>
          <p:blipFill>
            <a:blip r:embed="rId5"/>
            <a:srcRect/>
            <a:stretch>
              <a:fillRect/>
            </a:stretch>
          </p:blipFill>
          <p:spPr bwMode="auto">
            <a:xfrm>
              <a:off x="0" y="3429000"/>
              <a:ext cx="5990635" cy="502639"/>
            </a:xfrm>
            <a:prstGeom prst="rect">
              <a:avLst/>
            </a:prstGeom>
            <a:noFill/>
            <a:ln w="9525">
              <a:noFill/>
              <a:miter lim="800000"/>
              <a:headEnd/>
              <a:tailEnd/>
            </a:ln>
            <a:effectLst/>
          </p:spPr>
        </p:pic>
      </p:grpSp>
      <p:pic>
        <p:nvPicPr>
          <p:cNvPr id="8" name="Picture 7"/>
          <p:cNvPicPr>
            <a:picLocks noChangeAspect="1"/>
          </p:cNvPicPr>
          <p:nvPr/>
        </p:nvPicPr>
        <p:blipFill>
          <a:blip r:embed="rId6"/>
          <a:stretch>
            <a:fillRect/>
          </a:stretch>
        </p:blipFill>
        <p:spPr>
          <a:xfrm>
            <a:off x="423452" y="683622"/>
            <a:ext cx="3794760" cy="6172200"/>
          </a:xfrm>
          <a:prstGeom prst="rect">
            <a:avLst/>
          </a:prstGeom>
        </p:spPr>
      </p:pic>
    </p:spTree>
    <p:extLst>
      <p:ext uri="{BB962C8B-B14F-4D97-AF65-F5344CB8AC3E}">
        <p14:creationId xmlns:p14="http://schemas.microsoft.com/office/powerpoint/2010/main" val="3049255555"/>
      </p:ext>
    </p:extLst>
  </p:cSld>
  <p:clrMapOvr>
    <a:masterClrMapping/>
  </p:clrMapOvr>
  <mc:AlternateContent xmlns:mc="http://schemas.openxmlformats.org/markup-compatibility/2006" xmlns:p14="http://schemas.microsoft.com/office/powerpoint/2010/main">
    <mc:Choice Requires="p14">
      <p:transition p14:dur="300" advTm="79212">
        <p:fade/>
      </p:transition>
    </mc:Choice>
    <mc:Fallback xmlns="">
      <p:transition advTm="79212">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6383156" y="5818920"/>
            <a:ext cx="4145879" cy="923330"/>
          </a:xfrm>
          <a:prstGeom prst="rect">
            <a:avLst/>
          </a:prstGeom>
          <a:noFill/>
        </p:spPr>
        <p:txBody>
          <a:bodyPr wrap="none" rtlCol="0">
            <a:spAutoFit/>
          </a:bodyPr>
          <a:lstStyle/>
          <a:p>
            <a:r>
              <a:rPr lang="en-US" dirty="0"/>
              <a:t>Interface &lt;3 unit cells LaAlO</a:t>
            </a:r>
            <a:r>
              <a:rPr lang="en-US" baseline="-25000" dirty="0"/>
              <a:t>3</a:t>
            </a:r>
            <a:r>
              <a:rPr lang="en-US" dirty="0"/>
              <a:t> is insulating</a:t>
            </a:r>
          </a:p>
          <a:p>
            <a:r>
              <a:rPr lang="en-US" dirty="0"/>
              <a:t>Interface &gt;3 unit cells LaAlO</a:t>
            </a:r>
            <a:r>
              <a:rPr lang="en-US" baseline="-25000" dirty="0"/>
              <a:t>3 </a:t>
            </a:r>
            <a:r>
              <a:rPr lang="en-US" dirty="0"/>
              <a:t>is conducting</a:t>
            </a:r>
          </a:p>
          <a:p>
            <a:r>
              <a:rPr lang="en-US" dirty="0"/>
              <a:t>Interface =3 unit cells LaAlO</a:t>
            </a:r>
            <a:r>
              <a:rPr lang="en-US" baseline="-25000" dirty="0"/>
              <a:t>3 </a:t>
            </a:r>
            <a:r>
              <a:rPr lang="en-US" dirty="0"/>
              <a:t>can switch!</a:t>
            </a:r>
          </a:p>
        </p:txBody>
      </p:sp>
      <p:grpSp>
        <p:nvGrpSpPr>
          <p:cNvPr id="14" name="Group 13"/>
          <p:cNvGrpSpPr/>
          <p:nvPr/>
        </p:nvGrpSpPr>
        <p:grpSpPr>
          <a:xfrm>
            <a:off x="6070639" y="216523"/>
            <a:ext cx="5130689" cy="2233338"/>
            <a:chOff x="0" y="1323975"/>
            <a:chExt cx="5990635" cy="2607664"/>
          </a:xfrm>
        </p:grpSpPr>
        <p:pic>
          <p:nvPicPr>
            <p:cNvPr id="15" name="Picture 2"/>
            <p:cNvPicPr>
              <a:picLocks noChangeAspect="1" noChangeArrowheads="1"/>
            </p:cNvPicPr>
            <p:nvPr/>
          </p:nvPicPr>
          <p:blipFill>
            <a:blip r:embed="rId3"/>
            <a:srcRect/>
            <a:stretch>
              <a:fillRect/>
            </a:stretch>
          </p:blipFill>
          <p:spPr bwMode="auto">
            <a:xfrm>
              <a:off x="0" y="1323975"/>
              <a:ext cx="5962650" cy="2105025"/>
            </a:xfrm>
            <a:prstGeom prst="rect">
              <a:avLst/>
            </a:prstGeom>
            <a:noFill/>
            <a:ln w="9525">
              <a:noFill/>
              <a:miter lim="800000"/>
              <a:headEnd/>
              <a:tailEnd/>
            </a:ln>
            <a:effectLst/>
          </p:spPr>
        </p:pic>
        <p:pic>
          <p:nvPicPr>
            <p:cNvPr id="18" name="Picture 3"/>
            <p:cNvPicPr>
              <a:picLocks noChangeAspect="1" noChangeArrowheads="1"/>
            </p:cNvPicPr>
            <p:nvPr/>
          </p:nvPicPr>
          <p:blipFill>
            <a:blip r:embed="rId4"/>
            <a:srcRect/>
            <a:stretch>
              <a:fillRect/>
            </a:stretch>
          </p:blipFill>
          <p:spPr bwMode="auto">
            <a:xfrm>
              <a:off x="0" y="3429000"/>
              <a:ext cx="5990635" cy="502639"/>
            </a:xfrm>
            <a:prstGeom prst="rect">
              <a:avLst/>
            </a:prstGeom>
            <a:noFill/>
            <a:ln w="9525">
              <a:noFill/>
              <a:miter lim="800000"/>
              <a:headEnd/>
              <a:tailEnd/>
            </a:ln>
            <a:effectLst/>
          </p:spPr>
        </p:pic>
      </p:grpSp>
      <p:pic>
        <p:nvPicPr>
          <p:cNvPr id="8" name="Picture 2"/>
          <p:cNvPicPr>
            <a:picLocks noChangeAspect="1" noChangeArrowheads="1"/>
          </p:cNvPicPr>
          <p:nvPr/>
        </p:nvPicPr>
        <p:blipFill>
          <a:blip r:embed="rId5"/>
          <a:srcRect/>
          <a:stretch>
            <a:fillRect/>
          </a:stretch>
        </p:blipFill>
        <p:spPr bwMode="auto">
          <a:xfrm>
            <a:off x="5910061" y="2449155"/>
            <a:ext cx="5085887" cy="3291785"/>
          </a:xfrm>
          <a:prstGeom prst="rect">
            <a:avLst/>
          </a:prstGeom>
          <a:noFill/>
          <a:ln w="9525">
            <a:noFill/>
            <a:miter lim="800000"/>
            <a:headEnd/>
            <a:tailEnd/>
          </a:ln>
          <a:effectLst/>
        </p:spPr>
      </p:pic>
      <p:grpSp>
        <p:nvGrpSpPr>
          <p:cNvPr id="9" name="Group 8"/>
          <p:cNvGrpSpPr/>
          <p:nvPr/>
        </p:nvGrpSpPr>
        <p:grpSpPr>
          <a:xfrm>
            <a:off x="6753771" y="2562941"/>
            <a:ext cx="2856063" cy="1991075"/>
            <a:chOff x="1803658" y="2882607"/>
            <a:chExt cx="2177325" cy="1517900"/>
          </a:xfrm>
        </p:grpSpPr>
        <p:grpSp>
          <p:nvGrpSpPr>
            <p:cNvPr id="10" name="Group 9"/>
            <p:cNvGrpSpPr/>
            <p:nvPr/>
          </p:nvGrpSpPr>
          <p:grpSpPr>
            <a:xfrm>
              <a:off x="1803658" y="2882607"/>
              <a:ext cx="2177325" cy="1517900"/>
              <a:chOff x="1803658" y="2882607"/>
              <a:chExt cx="2177325" cy="1517900"/>
            </a:xfrm>
          </p:grpSpPr>
          <p:sp>
            <p:nvSpPr>
              <p:cNvPr id="17" name="Rectangle 16"/>
              <p:cNvSpPr/>
              <p:nvPr/>
            </p:nvSpPr>
            <p:spPr>
              <a:xfrm>
                <a:off x="2304443" y="2882607"/>
                <a:ext cx="455370" cy="1517900"/>
              </a:xfrm>
              <a:prstGeom prst="rect">
                <a:avLst/>
              </a:prstGeom>
              <a:solidFill>
                <a:srgbClr val="DC4242">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9" name="Rectangle 18"/>
              <p:cNvSpPr/>
              <p:nvPr/>
            </p:nvSpPr>
            <p:spPr>
              <a:xfrm>
                <a:off x="3139288" y="2882607"/>
                <a:ext cx="455370" cy="1517900"/>
              </a:xfrm>
              <a:prstGeom prst="rect">
                <a:avLst/>
              </a:prstGeom>
              <a:solidFill>
                <a:srgbClr val="DC4242">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0" name="Rectangle 19"/>
              <p:cNvSpPr/>
              <p:nvPr/>
            </p:nvSpPr>
            <p:spPr>
              <a:xfrm>
                <a:off x="1803658" y="2882607"/>
                <a:ext cx="197205" cy="1517900"/>
              </a:xfrm>
              <a:prstGeom prst="rect">
                <a:avLst/>
              </a:prstGeom>
              <a:solidFill>
                <a:srgbClr val="DC4242">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1" name="Rectangle 20"/>
              <p:cNvSpPr/>
              <p:nvPr/>
            </p:nvSpPr>
            <p:spPr>
              <a:xfrm>
                <a:off x="2000863" y="2882607"/>
                <a:ext cx="303580" cy="1517900"/>
              </a:xfrm>
              <a:prstGeom prst="rect">
                <a:avLst/>
              </a:prstGeom>
              <a:solidFill>
                <a:srgbClr val="00B05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Rectangle 21"/>
              <p:cNvSpPr/>
              <p:nvPr/>
            </p:nvSpPr>
            <p:spPr>
              <a:xfrm>
                <a:off x="2752962" y="2882607"/>
                <a:ext cx="386325" cy="1517900"/>
              </a:xfrm>
              <a:prstGeom prst="rect">
                <a:avLst/>
              </a:prstGeom>
              <a:solidFill>
                <a:srgbClr val="00B05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3" name="Rectangle 22"/>
              <p:cNvSpPr/>
              <p:nvPr/>
            </p:nvSpPr>
            <p:spPr>
              <a:xfrm>
                <a:off x="3594658" y="2882607"/>
                <a:ext cx="386325" cy="1517900"/>
              </a:xfrm>
              <a:prstGeom prst="rect">
                <a:avLst/>
              </a:prstGeom>
              <a:solidFill>
                <a:srgbClr val="00B05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11" name="TextBox 10"/>
            <p:cNvSpPr txBox="1"/>
            <p:nvPr/>
          </p:nvSpPr>
          <p:spPr>
            <a:xfrm rot="5400000">
              <a:off x="2036197" y="3426533"/>
              <a:ext cx="1062453" cy="351951"/>
            </a:xfrm>
            <a:prstGeom prst="rect">
              <a:avLst/>
            </a:prstGeom>
            <a:noFill/>
          </p:spPr>
          <p:txBody>
            <a:bodyPr wrap="none" rtlCol="0">
              <a:spAutoFit/>
            </a:bodyPr>
            <a:lstStyle/>
            <a:p>
              <a:r>
                <a:rPr lang="en-US" sz="2400" dirty="0"/>
                <a:t>insulating</a:t>
              </a:r>
            </a:p>
          </p:txBody>
        </p:sp>
        <p:sp>
          <p:nvSpPr>
            <p:cNvPr id="12" name="TextBox 11"/>
            <p:cNvSpPr txBox="1"/>
            <p:nvPr/>
          </p:nvSpPr>
          <p:spPr>
            <a:xfrm rot="5400000">
              <a:off x="2357000" y="3425716"/>
              <a:ext cx="1195901" cy="351951"/>
            </a:xfrm>
            <a:prstGeom prst="rect">
              <a:avLst/>
            </a:prstGeom>
            <a:noFill/>
          </p:spPr>
          <p:txBody>
            <a:bodyPr wrap="none" rtlCol="0">
              <a:spAutoFit/>
            </a:bodyPr>
            <a:lstStyle/>
            <a:p>
              <a:r>
                <a:rPr lang="en-US" sz="2400" dirty="0"/>
                <a:t>conducting</a:t>
              </a:r>
            </a:p>
          </p:txBody>
        </p:sp>
      </p:grpSp>
      <p:pic>
        <p:nvPicPr>
          <p:cNvPr id="24" name="Picture 23"/>
          <p:cNvPicPr>
            <a:picLocks noChangeAspect="1"/>
          </p:cNvPicPr>
          <p:nvPr/>
        </p:nvPicPr>
        <p:blipFill>
          <a:blip r:embed="rId6"/>
          <a:stretch>
            <a:fillRect/>
          </a:stretch>
        </p:blipFill>
        <p:spPr>
          <a:xfrm>
            <a:off x="423452" y="683622"/>
            <a:ext cx="3794760" cy="6172200"/>
          </a:xfrm>
          <a:prstGeom prst="rect">
            <a:avLst/>
          </a:prstGeom>
        </p:spPr>
      </p:pic>
    </p:spTree>
    <p:extLst>
      <p:ext uri="{BB962C8B-B14F-4D97-AF65-F5344CB8AC3E}">
        <p14:creationId xmlns:p14="http://schemas.microsoft.com/office/powerpoint/2010/main" val="3449197543"/>
      </p:ext>
    </p:extLst>
  </p:cSld>
  <p:clrMapOvr>
    <a:masterClrMapping/>
  </p:clrMapOvr>
  <mc:AlternateContent xmlns:mc="http://schemas.openxmlformats.org/markup-compatibility/2006" xmlns:p14="http://schemas.microsoft.com/office/powerpoint/2010/main">
    <mc:Choice Requires="p14">
      <p:transition p14:dur="300" advTm="79212">
        <p:fade/>
      </p:transition>
    </mc:Choice>
    <mc:Fallback xmlns="">
      <p:transition advTm="7921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2000"/>
          </a:xfrm>
        </p:spPr>
        <p:txBody>
          <a:bodyPr>
            <a:normAutofit/>
          </a:bodyPr>
          <a:lstStyle/>
          <a:p>
            <a:r>
              <a:rPr lang="en-US" dirty="0" smtClean="0"/>
              <a:t>Etch-a-Sketch Nanoelectronics</a:t>
            </a:r>
            <a:endParaRPr lang="en-US" dirty="0"/>
          </a:p>
        </p:txBody>
      </p:sp>
      <p:sp>
        <p:nvSpPr>
          <p:cNvPr id="4" name="AutoShape 3"/>
          <p:cNvSpPr>
            <a:spLocks noChangeAspect="1" noChangeArrowheads="1" noTextEdit="1"/>
          </p:cNvSpPr>
          <p:nvPr/>
        </p:nvSpPr>
        <p:spPr bwMode="auto">
          <a:xfrm>
            <a:off x="2743201" y="914400"/>
            <a:ext cx="75469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195" y="835024"/>
            <a:ext cx="3386138"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660400" y="947738"/>
            <a:ext cx="4929188" cy="2819400"/>
            <a:chOff x="76200" y="938213"/>
            <a:chExt cx="4929188" cy="2819400"/>
          </a:xfrm>
        </p:grpSpPr>
        <p:sp>
          <p:nvSpPr>
            <p:cNvPr id="6" name="TextBox 5"/>
            <p:cNvSpPr txBox="1"/>
            <p:nvPr/>
          </p:nvSpPr>
          <p:spPr>
            <a:xfrm>
              <a:off x="76200" y="2211978"/>
              <a:ext cx="509627" cy="369332"/>
            </a:xfrm>
            <a:prstGeom prst="rect">
              <a:avLst/>
            </a:prstGeom>
            <a:noFill/>
          </p:spPr>
          <p:txBody>
            <a:bodyPr wrap="none" rtlCol="0">
              <a:spAutoFit/>
            </a:bodyPr>
            <a:lstStyle/>
            <a:p>
              <a:r>
                <a:rPr lang="en-US" b="1" dirty="0"/>
                <a:t>Toy</a:t>
              </a:r>
            </a:p>
          </p:txBody>
        </p:sp>
        <p:sp>
          <p:nvSpPr>
            <p:cNvPr id="8" name="Right Arrow 7"/>
            <p:cNvSpPr/>
            <p:nvPr/>
          </p:nvSpPr>
          <p:spPr>
            <a:xfrm>
              <a:off x="838200" y="22860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5913" y="938213"/>
              <a:ext cx="34194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19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1195" y="3919538"/>
            <a:ext cx="3394075"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660400" y="3949768"/>
            <a:ext cx="4165710" cy="2622709"/>
            <a:chOff x="76200" y="3940242"/>
            <a:chExt cx="4165710" cy="2622709"/>
          </a:xfrm>
        </p:grpSpPr>
        <p:grpSp>
          <p:nvGrpSpPr>
            <p:cNvPr id="16" name="Group 15"/>
            <p:cNvGrpSpPr/>
            <p:nvPr/>
          </p:nvGrpSpPr>
          <p:grpSpPr>
            <a:xfrm>
              <a:off x="76200" y="5044441"/>
              <a:ext cx="1143000" cy="369332"/>
              <a:chOff x="76200" y="5044441"/>
              <a:chExt cx="1143000" cy="369332"/>
            </a:xfrm>
          </p:grpSpPr>
          <p:sp>
            <p:nvSpPr>
              <p:cNvPr id="7" name="TextBox 6"/>
              <p:cNvSpPr txBox="1"/>
              <p:nvPr/>
            </p:nvSpPr>
            <p:spPr>
              <a:xfrm>
                <a:off x="76200" y="5044441"/>
                <a:ext cx="581506" cy="369332"/>
              </a:xfrm>
              <a:prstGeom prst="rect">
                <a:avLst/>
              </a:prstGeom>
              <a:noFill/>
            </p:spPr>
            <p:txBody>
              <a:bodyPr wrap="none" rtlCol="0">
                <a:spAutoFit/>
              </a:bodyPr>
              <a:lstStyle/>
              <a:p>
                <a:r>
                  <a:rPr lang="en-US" b="1" dirty="0"/>
                  <a:t>Tool</a:t>
                </a:r>
              </a:p>
            </p:txBody>
          </p:sp>
          <p:sp>
            <p:nvSpPr>
              <p:cNvPr id="9" name="Right Arrow 8"/>
              <p:cNvSpPr/>
              <p:nvPr/>
            </p:nvSpPr>
            <p:spPr>
              <a:xfrm>
                <a:off x="838200" y="51054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http://www.innovationgroup.com.au/CypherCover.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9255" y="3940242"/>
              <a:ext cx="2022655" cy="262270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714450563"/>
      </p:ext>
    </p:extLst>
  </p:cSld>
  <p:clrMapOvr>
    <a:masterClrMapping/>
  </p:clrMapOvr>
  <mc:AlternateContent xmlns:mc="http://schemas.openxmlformats.org/markup-compatibility/2006" xmlns:p14="http://schemas.microsoft.com/office/powerpoint/2010/main">
    <mc:Choice Requires="p14">
      <p:transition p14:dur="300" advTm="15095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7"/>
                                        </p:tgtEl>
                                        <p:attrNameLst>
                                          <p:attrName>style.visibility</p:attrName>
                                        </p:attrNameLst>
                                      </p:cBhvr>
                                      <p:to>
                                        <p:strVal val="visible"/>
                                      </p:to>
                                    </p:set>
                                    <p:animEffect transition="in" filter="fade">
                                      <p:cBhvr>
                                        <p:cTn id="12" dur="500"/>
                                        <p:tgtEl>
                                          <p:spTgt spid="81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9"/>
                                        </p:tgtEl>
                                        <p:attrNameLst>
                                          <p:attrName>style.visibility</p:attrName>
                                        </p:attrNameLst>
                                      </p:cBhvr>
                                      <p:to>
                                        <p:strVal val="visible"/>
                                      </p:to>
                                    </p:set>
                                    <p:animEffect transition="in" filter="fade">
                                      <p:cBhvr>
                                        <p:cTn id="22"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1"/>
</p:tagLst>
</file>

<file path=ppt/tags/tag2.xml><?xml version="1.0" encoding="utf-8"?>
<p:tagLst xmlns:a="http://schemas.openxmlformats.org/drawingml/2006/main" xmlns:r="http://schemas.openxmlformats.org/officeDocument/2006/relationships" xmlns:p="http://schemas.openxmlformats.org/presentationml/2006/main">
  <p:tag name="TIMING" val="|4.1|16.9|92.6|11.4"/>
</p:tagLst>
</file>

<file path=ppt/tags/tag3.xml><?xml version="1.0" encoding="utf-8"?>
<p:tagLst xmlns:a="http://schemas.openxmlformats.org/drawingml/2006/main" xmlns:r="http://schemas.openxmlformats.org/officeDocument/2006/relationships" xmlns:p="http://schemas.openxmlformats.org/presentationml/2006/main">
  <p:tag name="TIMING" val="|0.5|7.2|2.7|2.7|2.2|5.3"/>
</p:tagLst>
</file>

<file path=ppt/tags/tag4.xml><?xml version="1.0" encoding="utf-8"?>
<p:tagLst xmlns:a="http://schemas.openxmlformats.org/drawingml/2006/main" xmlns:r="http://schemas.openxmlformats.org/officeDocument/2006/relationships" xmlns:p="http://schemas.openxmlformats.org/presentationml/2006/main">
  <p:tag name="TIMING" val="|0.5|7.2|2.7|2.7|2.2|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27086</TotalTime>
  <Words>1364</Words>
  <Application>Microsoft Office PowerPoint</Application>
  <PresentationFormat>Widescreen</PresentationFormat>
  <Paragraphs>323</Paragraphs>
  <Slides>38</Slides>
  <Notes>19</Notes>
  <HiddenSlides>1</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54" baseType="lpstr">
      <vt:lpstr>宋体</vt:lpstr>
      <vt:lpstr>宋体</vt:lpstr>
      <vt:lpstr>Arial</vt:lpstr>
      <vt:lpstr>Arno Pro Subhead</vt:lpstr>
      <vt:lpstr>Calibri</vt:lpstr>
      <vt:lpstr>Calibri Light</vt:lpstr>
      <vt:lpstr>Cambria Math</vt:lpstr>
      <vt:lpstr>Helvetica Neue</vt:lpstr>
      <vt:lpstr>Helvetica Neue Light</vt:lpstr>
      <vt:lpstr>Pristina</vt:lpstr>
      <vt:lpstr>Segoe UI</vt:lpstr>
      <vt:lpstr>Segoe UI Light</vt:lpstr>
      <vt:lpstr>Symbol</vt:lpstr>
      <vt:lpstr>Times New Roman</vt:lpstr>
      <vt:lpstr>Office Theme</vt:lpstr>
      <vt:lpstr>Equation</vt:lpstr>
      <vt:lpstr>Electron Pairing and Superconductivity in  SrTiO3-based Nanostructures and Waveguides</vt:lpstr>
      <vt:lpstr>Acknowledgements</vt:lpstr>
      <vt:lpstr>Correlated Nanoelectronics</vt:lpstr>
      <vt:lpstr>Oxide Yatzhee</vt:lpstr>
      <vt:lpstr>Emergent Phenomena at Oxide Interfaces</vt:lpstr>
      <vt:lpstr>PowerPoint Presentation</vt:lpstr>
      <vt:lpstr>PowerPoint Presentation</vt:lpstr>
      <vt:lpstr>PowerPoint Presentation</vt:lpstr>
      <vt:lpstr>Etch-a-Sketch Nanoelectronics</vt:lpstr>
      <vt:lpstr>LaAlO3/SrTiO3 Nanostructures</vt:lpstr>
      <vt:lpstr>Oxide Nanoelectronics On Demand</vt:lpstr>
      <vt:lpstr>Oxide Nanoelectronics On Demand</vt:lpstr>
      <vt:lpstr>Electron Pairing Without Superconductivity</vt:lpstr>
      <vt:lpstr>Electron-Electron Interactions</vt:lpstr>
      <vt:lpstr>SrTiO3: The First Superconducting Semiconductor</vt:lpstr>
      <vt:lpstr>PowerPoint Presentation</vt:lpstr>
      <vt:lpstr>PowerPoint Presentation</vt:lpstr>
      <vt:lpstr>Fast-forward to the present…</vt:lpstr>
      <vt:lpstr>Pseudogap phase in LAO/STO</vt:lpstr>
      <vt:lpstr>SrTiO3 Single-Electron Transistor</vt:lpstr>
      <vt:lpstr>Transport in a single-electron transistor (SET)</vt:lpstr>
      <vt:lpstr>Magnetic field dependence in a SET</vt:lpstr>
      <vt:lpstr>Device schematic and transport characteristics</vt:lpstr>
      <vt:lpstr>Emergence of new diamonds</vt:lpstr>
      <vt:lpstr>Emergence of new diamonds</vt:lpstr>
      <vt:lpstr>Electron Pairing Transition</vt:lpstr>
      <vt:lpstr>Attractive Hubbard Model</vt:lpstr>
      <vt:lpstr>Electron Pair Generation Gap</vt:lpstr>
      <vt:lpstr>PowerPoint Presentation</vt:lpstr>
      <vt:lpstr>Correlated Electron Waveguides</vt:lpstr>
      <vt:lpstr>Electron Waveguides</vt:lpstr>
      <vt:lpstr>LaAlO3/SrTiO3 Electron Waveguides</vt:lpstr>
      <vt:lpstr>Landauer Quantization</vt:lpstr>
      <vt:lpstr>LaAlO3/SrTiO3 Electron Waveguides</vt:lpstr>
      <vt:lpstr>LaAlO3/SrTiO3 Electron Waveguides</vt:lpstr>
      <vt:lpstr>LaAlO3/SrTiO3 Electron Waveguides</vt:lpstr>
      <vt:lpstr>Avoided Crossings / Re-entrant Pairing</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Oxide Nanoelectronics On Demand</dc:title>
  <dc:creator>Jeremy Levy</dc:creator>
  <cp:lastModifiedBy>Jeremy Levy</cp:lastModifiedBy>
  <cp:revision>371</cp:revision>
  <cp:lastPrinted>2014-04-11T02:30:23Z</cp:lastPrinted>
  <dcterms:created xsi:type="dcterms:W3CDTF">2014-04-04T13:51:22Z</dcterms:created>
  <dcterms:modified xsi:type="dcterms:W3CDTF">2016-07-27T03:17:20Z</dcterms:modified>
</cp:coreProperties>
</file>