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2" r:id="rId3"/>
    <p:sldId id="293" r:id="rId4"/>
    <p:sldId id="294" r:id="rId5"/>
    <p:sldId id="291" r:id="rId6"/>
    <p:sldId id="306" r:id="rId7"/>
    <p:sldId id="308" r:id="rId8"/>
    <p:sldId id="295" r:id="rId9"/>
    <p:sldId id="307" r:id="rId10"/>
    <p:sldId id="305" r:id="rId11"/>
    <p:sldId id="297" r:id="rId12"/>
    <p:sldId id="309" r:id="rId13"/>
    <p:sldId id="310" r:id="rId14"/>
    <p:sldId id="296" r:id="rId15"/>
    <p:sldId id="317" r:id="rId16"/>
    <p:sldId id="311" r:id="rId17"/>
    <p:sldId id="312" r:id="rId18"/>
    <p:sldId id="313" r:id="rId19"/>
    <p:sldId id="298" r:id="rId20"/>
    <p:sldId id="314" r:id="rId21"/>
    <p:sldId id="299" r:id="rId22"/>
    <p:sldId id="315" r:id="rId23"/>
    <p:sldId id="316" r:id="rId24"/>
    <p:sldId id="300" r:id="rId25"/>
    <p:sldId id="318" r:id="rId26"/>
    <p:sldId id="323" r:id="rId27"/>
    <p:sldId id="320" r:id="rId28"/>
    <p:sldId id="301" r:id="rId29"/>
    <p:sldId id="321" r:id="rId30"/>
    <p:sldId id="302" r:id="rId31"/>
    <p:sldId id="303" r:id="rId32"/>
    <p:sldId id="32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23E"/>
    <a:srgbClr val="FF0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C231-2A84-D044-AE5A-B90D054A7A04}" type="datetimeFigureOut">
              <a:rPr lang="en-US" smtClean="0"/>
              <a:t>7/20/16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47BF8-CC81-6842-9112-01501DD3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7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7BF8-CC81-6842-9112-01501DD3B2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6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47BF8-CC81-6842-9112-01501DD3B2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083-A4C2-FC40-9881-D4C3C6C070FC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6EA3-13F4-1B4E-BCD7-1DBCF4D1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6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083-A4C2-FC40-9881-D4C3C6C070FC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6EA3-13F4-1B4E-BCD7-1DBCF4D1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0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083-A4C2-FC40-9881-D4C3C6C070FC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6EA3-13F4-1B4E-BCD7-1DBCF4D1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4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083-A4C2-FC40-9881-D4C3C6C070FC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6EA3-13F4-1B4E-BCD7-1DBCF4D1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083-A4C2-FC40-9881-D4C3C6C070FC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6EA3-13F4-1B4E-BCD7-1DBCF4D1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083-A4C2-FC40-9881-D4C3C6C070FC}" type="datetimeFigureOut">
              <a:rPr lang="en-US" smtClean="0"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6EA3-13F4-1B4E-BCD7-1DBCF4D1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2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083-A4C2-FC40-9881-D4C3C6C070FC}" type="datetimeFigureOut">
              <a:rPr lang="en-US" smtClean="0"/>
              <a:t>7/20/16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6EA3-13F4-1B4E-BCD7-1DBCF4D1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3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083-A4C2-FC40-9881-D4C3C6C070FC}" type="datetimeFigureOut">
              <a:rPr lang="en-US" smtClean="0"/>
              <a:t>7/20/16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6EA3-13F4-1B4E-BCD7-1DBCF4D1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083-A4C2-FC40-9881-D4C3C6C070FC}" type="datetimeFigureOut">
              <a:rPr lang="en-US" smtClean="0"/>
              <a:t>7/20/16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6EA3-13F4-1B4E-BCD7-1DBCF4D1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4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083-A4C2-FC40-9881-D4C3C6C070FC}" type="datetimeFigureOut">
              <a:rPr lang="en-US" smtClean="0"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6EA3-13F4-1B4E-BCD7-1DBCF4D1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5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9083-A4C2-FC40-9881-D4C3C6C070FC}" type="datetimeFigureOut">
              <a:rPr lang="en-US" smtClean="0"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56EA3-13F4-1B4E-BCD7-1DBCF4D1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F9083-A4C2-FC40-9881-D4C3C6C070FC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56EA3-13F4-1B4E-BCD7-1DBCF4D1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5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228" y="5350933"/>
            <a:ext cx="1391646" cy="13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349" y="2252814"/>
            <a:ext cx="8997140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6600"/>
                </a:solidFill>
                <a:latin typeface="Helvetica Neue Light"/>
                <a:ea typeface="+mj-ea"/>
                <a:cs typeface="Helvetica Neue Light"/>
              </a:rPr>
              <a:t>Magnetic penetration depth in disordered </a:t>
            </a:r>
            <a:endParaRPr lang="en-US" sz="3200" dirty="0" smtClean="0">
              <a:solidFill>
                <a:srgbClr val="FF6600"/>
              </a:solidFill>
              <a:latin typeface="Helvetica Neue Light"/>
              <a:ea typeface="+mj-ea"/>
              <a:cs typeface="Helvetica Neue Light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6600"/>
                </a:solidFill>
                <a:latin typeface="Helvetica Neue Light"/>
                <a:ea typeface="+mj-ea"/>
                <a:cs typeface="Helvetica Neue Light"/>
              </a:rPr>
              <a:t>iron</a:t>
            </a:r>
            <a:r>
              <a:rPr lang="en-US" sz="3200" dirty="0" smtClean="0">
                <a:solidFill>
                  <a:srgbClr val="FF6600"/>
                </a:solidFill>
                <a:latin typeface="Helvetica Neue Light"/>
                <a:ea typeface="+mj-ea"/>
                <a:cs typeface="Helvetica Neue Light"/>
              </a:rPr>
              <a:t>-based superconductors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7228" y="3570976"/>
            <a:ext cx="8686800" cy="6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9047" tIns="9524" rIns="19047" bIns="9524">
            <a:spAutoFit/>
          </a:bodyPr>
          <a:lstStyle>
            <a:lvl1pPr defTabSz="190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90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90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90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90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Maxim Dzero</a:t>
            </a:r>
            <a:endParaRPr lang="en-US" sz="2000" b="1" dirty="0" smtClean="0">
              <a:solidFill>
                <a:srgbClr val="0A5A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Kent State University </a:t>
            </a:r>
            <a:endParaRPr lang="en-US" sz="2000" dirty="0" smtClean="0">
              <a:solidFill>
                <a:srgbClr val="0A5ABA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0" name="Picture 9" descr="DAA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4" y="5916641"/>
            <a:ext cx="6793891" cy="819122"/>
          </a:xfrm>
          <a:prstGeom prst="rect">
            <a:avLst/>
          </a:prstGeom>
        </p:spPr>
      </p:pic>
      <p:pic>
        <p:nvPicPr>
          <p:cNvPr id="2" name="Picture 1" descr="Nordita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7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9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" y="2286797"/>
            <a:ext cx="3951730" cy="455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0323"/>
            <a:ext cx="77819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20015" y="67171"/>
            <a:ext cx="75289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London penetration depth in ‘122’ alloys</a:t>
            </a:r>
            <a:endParaRPr lang="en-US" sz="3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137998" y="2299267"/>
            <a:ext cx="469232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  <a:defRPr/>
            </a:pPr>
            <a:r>
              <a:rPr lang="en-US" sz="24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Absolute values of the in-plane London penetration depth</a:t>
            </a:r>
            <a:endParaRPr lang="en-US" sz="2400" dirty="0">
              <a:solidFill>
                <a:srgbClr val="0000FF"/>
              </a:solidFill>
              <a:latin typeface="Helvetica Light"/>
              <a:cs typeface="Helvetica Ligh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87330" y="3638834"/>
            <a:ext cx="40900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8000"/>
                </a:solidFill>
                <a:latin typeface="Chalkboard"/>
                <a:cs typeface="Chalkboard"/>
              </a:rPr>
              <a:t>Theory fit </a:t>
            </a:r>
            <a:r>
              <a:rPr lang="en-US" sz="2400" dirty="0" smtClean="0">
                <a:solidFill>
                  <a:srgbClr val="FF0588"/>
                </a:solidFill>
                <a:latin typeface="Chalkboard"/>
                <a:cs typeface="Chalkboard"/>
              </a:rPr>
              <a:t>(no disorder!)</a:t>
            </a:r>
            <a:r>
              <a:rPr lang="en-US" sz="2400" dirty="0" smtClean="0">
                <a:solidFill>
                  <a:srgbClr val="008000"/>
                </a:solidFill>
                <a:latin typeface="Chalkboard"/>
                <a:cs typeface="Chalkboard"/>
              </a:rPr>
              <a:t>:</a:t>
            </a:r>
            <a:endParaRPr lang="en-US" sz="24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3" name="Picture 2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55" y="4202097"/>
            <a:ext cx="4357067" cy="1038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0190" y="5605567"/>
            <a:ext cx="4367738" cy="954107"/>
          </a:xfrm>
          <a:prstGeom prst="rect">
            <a:avLst/>
          </a:prstGeom>
          <a:noFill/>
          <a:ln>
            <a:solidFill>
              <a:srgbClr val="FF058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What are the effects of disorder?</a:t>
            </a:r>
          </a:p>
        </p:txBody>
      </p:sp>
    </p:spTree>
    <p:extLst>
      <p:ext uri="{BB962C8B-B14F-4D97-AF65-F5344CB8AC3E}">
        <p14:creationId xmlns:p14="http://schemas.microsoft.com/office/powerpoint/2010/main" val="291503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9671"/>
            <a:ext cx="9144000" cy="1224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0015" y="67171"/>
            <a:ext cx="75289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London penetration depth in ‘122’ alloys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665" y="2074770"/>
            <a:ext cx="8595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Method: </a:t>
            </a:r>
            <a:r>
              <a:rPr lang="en-US" sz="2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magnetic force microscopy (MFM)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6995" y="2678461"/>
            <a:ext cx="4090033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Sharp peak in penetration depth @ optimal doping:</a:t>
            </a:r>
          </a:p>
          <a:p>
            <a:pPr>
              <a:defRPr/>
            </a:pPr>
            <a:r>
              <a:rPr lang="en-US" sz="2400" dirty="0" smtClean="0">
                <a:solidFill>
                  <a:srgbClr val="008000"/>
                </a:solidFill>
                <a:latin typeface="Chalkboard"/>
                <a:cs typeface="Chalkboard"/>
              </a:rPr>
              <a:t>signature of the QCP? </a:t>
            </a:r>
            <a:endParaRPr lang="en-US" sz="24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8" name="Picture 7" descr="OphirFig3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4" y="2725790"/>
            <a:ext cx="5133446" cy="3691467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6995" y="4168599"/>
            <a:ext cx="378619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Subsequent increase of the penetration depth with decrease in </a:t>
            </a:r>
            <a:r>
              <a:rPr lang="en-US" sz="2400" dirty="0" smtClean="0">
                <a:latin typeface="Chalkboard"/>
                <a:cs typeface="Chalkboard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:</a:t>
            </a:r>
          </a:p>
          <a:p>
            <a:pPr>
              <a:defRPr/>
            </a:pPr>
            <a:r>
              <a:rPr lang="en-US" sz="2400" dirty="0">
                <a:solidFill>
                  <a:srgbClr val="008000"/>
                </a:solidFill>
                <a:latin typeface="Chalkboard"/>
                <a:cs typeface="Chalkboard"/>
              </a:rPr>
              <a:t>c</a:t>
            </a:r>
            <a:r>
              <a:rPr lang="en-US" sz="2400" dirty="0" smtClean="0">
                <a:solidFill>
                  <a:srgbClr val="008000"/>
                </a:solidFill>
                <a:latin typeface="Chalkboard"/>
                <a:cs typeface="Chalkboard"/>
              </a:rPr>
              <a:t>o-existence between </a:t>
            </a:r>
          </a:p>
          <a:p>
            <a:pPr>
              <a:defRPr/>
            </a:pPr>
            <a:r>
              <a:rPr lang="en-US" sz="2400" dirty="0" smtClean="0">
                <a:solidFill>
                  <a:srgbClr val="008000"/>
                </a:solidFill>
                <a:latin typeface="Chalkboard"/>
                <a:cs typeface="Chalkboard"/>
              </a:rPr>
              <a:t>SDW order &amp; superconductivity</a:t>
            </a:r>
            <a:endParaRPr lang="en-US" sz="24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3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9671"/>
            <a:ext cx="9144000" cy="1224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0015" y="67171"/>
            <a:ext cx="75289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London penetration depth in ‘122’ alloys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665" y="2074770"/>
            <a:ext cx="8595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Method: </a:t>
            </a:r>
            <a:r>
              <a:rPr lang="en-US" sz="2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magnetic force microscopy (MFM)</a:t>
            </a:r>
          </a:p>
        </p:txBody>
      </p:sp>
      <p:pic>
        <p:nvPicPr>
          <p:cNvPr id="8" name="Picture 7" descr="OphirFig3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18" y="2505657"/>
            <a:ext cx="5337783" cy="4277181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88435" y="5695337"/>
            <a:ext cx="3082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23E"/>
                </a:solidFill>
                <a:latin typeface="Chalkboard"/>
                <a:cs typeface="Chalkboard"/>
              </a:rPr>
              <a:t>Not the case here</a:t>
            </a:r>
          </a:p>
          <a:p>
            <a:pPr>
              <a:defRPr/>
            </a:pPr>
            <a:r>
              <a:rPr lang="en-US" sz="2400" dirty="0" smtClean="0">
                <a:solidFill>
                  <a:srgbClr val="FF023E"/>
                </a:solidFill>
                <a:latin typeface="Chalkboard"/>
                <a:cs typeface="Chalkboard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latin typeface="Chalkboard"/>
                <a:cs typeface="Chalkboard"/>
              </a:rPr>
              <a:t>except for x=0.22</a:t>
            </a:r>
            <a:r>
              <a:rPr lang="en-US" sz="2400" dirty="0" smtClean="0">
                <a:solidFill>
                  <a:srgbClr val="FF023E"/>
                </a:solidFill>
                <a:latin typeface="Chalkboard"/>
                <a:cs typeface="Chalkboard"/>
              </a:rPr>
              <a:t>)!</a:t>
            </a:r>
            <a:endParaRPr lang="en-US" sz="2400" dirty="0">
              <a:solidFill>
                <a:srgbClr val="FF023E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0" name="Picture 9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6" y="4514239"/>
            <a:ext cx="1752600" cy="10795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2330" y="2729260"/>
            <a:ext cx="40900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Naïve expectation is that</a:t>
            </a:r>
          </a:p>
          <a:p>
            <a:pPr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halkboard"/>
                <a:cs typeface="Chalkboard"/>
              </a:rPr>
              <a:t>T</a:t>
            </a:r>
            <a:r>
              <a:rPr lang="en-US" sz="2400" baseline="-25000" dirty="0" err="1" smtClean="0">
                <a:solidFill>
                  <a:srgbClr val="0000FF"/>
                </a:solidFill>
                <a:latin typeface="Chalkboard"/>
                <a:cs typeface="Chalkboard"/>
              </a:rPr>
              <a:t>c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 must be proportional 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to the inverse 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square of 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the penetration 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depth</a:t>
            </a:r>
            <a:endParaRPr lang="en-US" sz="2400" dirty="0" smtClean="0">
              <a:solidFill>
                <a:srgbClr val="0000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2133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795874"/>
            <a:ext cx="76200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88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" y="1788062"/>
            <a:ext cx="3627891" cy="278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0015" y="67171"/>
            <a:ext cx="75289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London penetration depth in ‘122’ alloys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" y="4575190"/>
            <a:ext cx="3694275" cy="228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 descr="ScienceFig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56" y="1791253"/>
            <a:ext cx="5187511" cy="47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8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7022"/>
            <a:ext cx="76200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0015" y="67171"/>
            <a:ext cx="75289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London penetration depth in ‘122’ alloys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FigScienc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8" y="1827949"/>
            <a:ext cx="8165649" cy="5042737"/>
          </a:xfrm>
          <a:prstGeom prst="rect">
            <a:avLst/>
          </a:prstGeom>
        </p:spPr>
      </p:pic>
      <p:pic>
        <p:nvPicPr>
          <p:cNvPr id="3" name="Picture 2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84" y="1495273"/>
            <a:ext cx="4307417" cy="41396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15621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015" y="67171"/>
            <a:ext cx="91094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London penetration depth in ‘122’ alloys: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ea typeface="+mj-ea"/>
                <a:cs typeface="Helvetica Light"/>
              </a:rPr>
              <a:t>theory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665" y="658404"/>
            <a:ext cx="9031752" cy="3287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0798" y="1073951"/>
            <a:ext cx="9089418" cy="665439"/>
            <a:chOff x="50798" y="887688"/>
            <a:chExt cx="9089418" cy="665439"/>
          </a:xfrm>
        </p:grpSpPr>
        <p:pic>
          <p:nvPicPr>
            <p:cNvPr id="7" name="Picture 6" descr="latex-image-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714" y="887688"/>
              <a:ext cx="2791144" cy="665439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50798" y="1020642"/>
              <a:ext cx="9089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charset="2"/>
                <a:buChar char="Ø"/>
              </a:pPr>
              <a:r>
                <a:rPr lang="en-US" sz="2400" dirty="0" smtClean="0">
                  <a:solidFill>
                    <a:srgbClr val="000090"/>
                  </a:solidFill>
                  <a:latin typeface="Helvetica Light"/>
                  <a:cs typeface="Helvetica Light"/>
                </a:rPr>
                <a:t> Disorder &amp; penetration depth @ T=0:                                    ?</a:t>
              </a:r>
              <a:endParaRPr lang="en-US" sz="2400" dirty="0" smtClean="0">
                <a:solidFill>
                  <a:srgbClr val="0000FF"/>
                </a:solidFill>
                <a:latin typeface="Helvetica Light"/>
                <a:cs typeface="Helvetica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802" y="2250744"/>
            <a:ext cx="9043932" cy="2548339"/>
            <a:chOff x="16936" y="1742744"/>
            <a:chExt cx="9043932" cy="2548339"/>
          </a:xfrm>
        </p:grpSpPr>
        <p:grpSp>
          <p:nvGrpSpPr>
            <p:cNvPr id="12" name="Group 11"/>
            <p:cNvGrpSpPr/>
            <p:nvPr/>
          </p:nvGrpSpPr>
          <p:grpSpPr>
            <a:xfrm>
              <a:off x="16936" y="2646239"/>
              <a:ext cx="8595268" cy="486329"/>
              <a:chOff x="16936" y="2646239"/>
              <a:chExt cx="8595268" cy="48632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936" y="2646239"/>
                <a:ext cx="8595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charset="2"/>
                  <a:buChar char="Ø"/>
                </a:pPr>
                <a:r>
                  <a:rPr lang="en-US" sz="2400" dirty="0" smtClean="0">
                    <a:solidFill>
                      <a:srgbClr val="000090"/>
                    </a:solidFill>
                    <a:latin typeface="Helvetica Light"/>
                    <a:cs typeface="Helvetica Light"/>
                  </a:rPr>
                  <a:t> Effects of </a:t>
                </a:r>
                <a:r>
                  <a:rPr lang="en-US" sz="2400" dirty="0">
                    <a:solidFill>
                      <a:srgbClr val="000090"/>
                    </a:solidFill>
                    <a:latin typeface="Helvetica Light"/>
                    <a:cs typeface="Helvetica Light"/>
                  </a:rPr>
                  <a:t>d</a:t>
                </a:r>
                <a:r>
                  <a:rPr lang="en-US" sz="2400" dirty="0" smtClean="0">
                    <a:solidFill>
                      <a:srgbClr val="000090"/>
                    </a:solidFill>
                    <a:latin typeface="Helvetica Light"/>
                    <a:cs typeface="Helvetica Light"/>
                  </a:rPr>
                  <a:t>isorder on </a:t>
                </a:r>
              </a:p>
            </p:txBody>
          </p:sp>
          <p:pic>
            <p:nvPicPr>
              <p:cNvPr id="10" name="Picture 9" descr="latex-image-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028" y="2701681"/>
                <a:ext cx="1281015" cy="430887"/>
              </a:xfrm>
              <a:prstGeom prst="rect">
                <a:avLst/>
              </a:prstGeom>
              <a:solidFill>
                <a:srgbClr val="FFFF00"/>
              </a:solidFill>
            </p:spPr>
          </p:pic>
        </p:grpSp>
        <p:pic>
          <p:nvPicPr>
            <p:cNvPr id="11" name="Picture 10" descr="FigScience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373" y="1742744"/>
              <a:ext cx="4126495" cy="254833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9208" y="5381609"/>
            <a:ext cx="8595268" cy="558800"/>
            <a:chOff x="93074" y="4983039"/>
            <a:chExt cx="8595268" cy="558800"/>
          </a:xfrm>
        </p:grpSpPr>
        <p:sp>
          <p:nvSpPr>
            <p:cNvPr id="15" name="TextBox 14"/>
            <p:cNvSpPr txBox="1"/>
            <p:nvPr/>
          </p:nvSpPr>
          <p:spPr>
            <a:xfrm>
              <a:off x="93074" y="5016905"/>
              <a:ext cx="8595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charset="2"/>
                <a:buChar char="Ø"/>
              </a:pPr>
              <a:r>
                <a:rPr lang="en-US" sz="2400" dirty="0" smtClean="0">
                  <a:solidFill>
                    <a:srgbClr val="000090"/>
                  </a:solidFill>
                  <a:latin typeface="Helvetica Light"/>
                  <a:cs typeface="Helvetica Light"/>
                </a:rPr>
                <a:t> Dependence of </a:t>
              </a:r>
            </a:p>
          </p:txBody>
        </p:sp>
        <p:pic>
          <p:nvPicPr>
            <p:cNvPr id="16" name="Picture 15" descr="latex-imag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393" y="4983039"/>
              <a:ext cx="3797300" cy="558800"/>
            </a:xfrm>
            <a:prstGeom prst="rect">
              <a:avLst/>
            </a:prstGeom>
            <a:solidFill>
              <a:srgbClr val="CCFFCC"/>
            </a:solidFill>
          </p:spPr>
        </p:pic>
      </p:grpSp>
    </p:spTree>
    <p:extLst>
      <p:ext uri="{BB962C8B-B14F-4D97-AF65-F5344CB8AC3E}">
        <p14:creationId xmlns:p14="http://schemas.microsoft.com/office/powerpoint/2010/main" val="218879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015" y="67171"/>
            <a:ext cx="588587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Doping as a source of disorder</a:t>
            </a: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732" y="860262"/>
            <a:ext cx="8595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Model </a:t>
            </a:r>
            <a:r>
              <a:rPr lang="en-US" sz="2200" dirty="0" smtClean="0">
                <a:latin typeface="Helvetica Light"/>
                <a:cs typeface="Helvetica Light"/>
              </a:rPr>
              <a:t>[M. </a:t>
            </a:r>
            <a:r>
              <a:rPr lang="en-US" sz="2200" dirty="0" err="1" smtClean="0">
                <a:latin typeface="Helvetica Light"/>
                <a:cs typeface="Helvetica Light"/>
              </a:rPr>
              <a:t>Vavilov</a:t>
            </a:r>
            <a:r>
              <a:rPr lang="en-US" sz="2200" dirty="0" smtClean="0">
                <a:latin typeface="Helvetica Light"/>
                <a:cs typeface="Helvetica Light"/>
              </a:rPr>
              <a:t> &amp; A. </a:t>
            </a:r>
            <a:r>
              <a:rPr lang="en-US" sz="2200" dirty="0" err="1" smtClean="0">
                <a:latin typeface="Helvetica Light"/>
                <a:cs typeface="Helvetica Light"/>
              </a:rPr>
              <a:t>Chubukov</a:t>
            </a:r>
            <a:r>
              <a:rPr lang="en-US" sz="2200" dirty="0" smtClean="0">
                <a:latin typeface="Helvetica Light"/>
                <a:cs typeface="Helvetica Light"/>
              </a:rPr>
              <a:t>, PRB </a:t>
            </a:r>
            <a:r>
              <a:rPr lang="en-US" sz="2200" b="1" dirty="0" smtClean="0">
                <a:latin typeface="Helvetica Light"/>
                <a:cs typeface="Helvetica Light"/>
              </a:rPr>
              <a:t>84</a:t>
            </a:r>
            <a:r>
              <a:rPr lang="en-US" sz="2200" dirty="0" smtClean="0">
                <a:latin typeface="Helvetica Light"/>
                <a:cs typeface="Helvetica Light"/>
              </a:rPr>
              <a:t>, 214521 (2011)]</a:t>
            </a:r>
            <a:endParaRPr lang="en-US" sz="2200" dirty="0" smtClean="0">
              <a:solidFill>
                <a:srgbClr val="0000FF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 descr="BandStru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9" y="1337736"/>
            <a:ext cx="5614232" cy="3471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3068" y="4673713"/>
            <a:ext cx="5266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[</a:t>
            </a:r>
            <a:r>
              <a:rPr lang="en-US" sz="1600" dirty="0" err="1" smtClean="0">
                <a:latin typeface="Helvetica Light"/>
                <a:cs typeface="Helvetica Light"/>
              </a:rPr>
              <a:t>Vorontsov,Vavilov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Chubukov</a:t>
            </a:r>
            <a:r>
              <a:rPr lang="en-US" sz="1600" dirty="0">
                <a:latin typeface="Helvetica Light"/>
                <a:cs typeface="Helvetica Light"/>
              </a:rPr>
              <a:t>, PRB </a:t>
            </a:r>
            <a:r>
              <a:rPr lang="en-US" sz="1600" b="1" dirty="0" smtClean="0">
                <a:latin typeface="Helvetica Light"/>
                <a:cs typeface="Helvetica Light"/>
              </a:rPr>
              <a:t>81</a:t>
            </a:r>
            <a:r>
              <a:rPr lang="en-US" sz="1600" dirty="0" smtClean="0">
                <a:latin typeface="Helvetica Light"/>
                <a:cs typeface="Helvetica Light"/>
              </a:rPr>
              <a:t>, 174538 </a:t>
            </a:r>
            <a:r>
              <a:rPr lang="en-US" sz="1600" dirty="0">
                <a:latin typeface="Helvetica Light"/>
                <a:cs typeface="Helvetica Light"/>
              </a:rPr>
              <a:t>(</a:t>
            </a:r>
            <a:r>
              <a:rPr lang="en-US" sz="1600" dirty="0" smtClean="0">
                <a:latin typeface="Helvetica Light"/>
                <a:cs typeface="Helvetica Light"/>
              </a:rPr>
              <a:t>2010)</a:t>
            </a:r>
            <a:r>
              <a:rPr lang="en-US" sz="1600" dirty="0">
                <a:latin typeface="Helvetica Light"/>
                <a:cs typeface="Helvetica Light"/>
              </a:rPr>
              <a:t>]</a:t>
            </a:r>
            <a:endParaRPr lang="en-US" sz="1600" dirty="0">
              <a:solidFill>
                <a:srgbClr val="0000FF"/>
              </a:solidFill>
              <a:latin typeface="Helvetica Light"/>
              <a:cs typeface="Helvetica Ligh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666" y="1616591"/>
            <a:ext cx="37354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0090"/>
                </a:solidFill>
                <a:latin typeface="Chalkboard"/>
                <a:cs typeface="Chalkboard"/>
              </a:rPr>
              <a:t>Two-band model</a:t>
            </a: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: electron-</a:t>
            </a:r>
          </a:p>
          <a:p>
            <a:pPr>
              <a:defRPr/>
            </a:pP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and hole-type bands</a:t>
            </a:r>
            <a:endParaRPr lang="en-US" sz="22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666" y="2683394"/>
            <a:ext cx="373540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0090"/>
                </a:solidFill>
                <a:latin typeface="Chalkboard"/>
                <a:cs typeface="Chalkboard"/>
              </a:rPr>
              <a:t>Interactions</a:t>
            </a: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: SDW &amp; SC</a:t>
            </a:r>
            <a:endParaRPr lang="en-US" sz="22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666" y="3362521"/>
            <a:ext cx="373540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0090"/>
                </a:solidFill>
                <a:latin typeface="Chalkboard"/>
                <a:cs typeface="Chalkboard"/>
              </a:rPr>
              <a:t>Approximation</a:t>
            </a: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: (1) mean-field theory; (2) no mismatch between the Fermi pockets</a:t>
            </a:r>
            <a:endParaRPr lang="en-US" sz="22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0" name="Picture 9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9" y="5517928"/>
            <a:ext cx="8348133" cy="8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3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015" y="67171"/>
            <a:ext cx="588587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Doping as a source of disorder</a:t>
            </a: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732" y="860262"/>
            <a:ext cx="8595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Model </a:t>
            </a:r>
            <a:r>
              <a:rPr lang="en-US" sz="2200" dirty="0" smtClean="0">
                <a:latin typeface="Helvetica Light"/>
                <a:cs typeface="Helvetica Light"/>
              </a:rPr>
              <a:t>[M. </a:t>
            </a:r>
            <a:r>
              <a:rPr lang="en-US" sz="2200" dirty="0" err="1" smtClean="0">
                <a:latin typeface="Helvetica Light"/>
                <a:cs typeface="Helvetica Light"/>
              </a:rPr>
              <a:t>Vavilov</a:t>
            </a:r>
            <a:r>
              <a:rPr lang="en-US" sz="2200" dirty="0" smtClean="0">
                <a:latin typeface="Helvetica Light"/>
                <a:cs typeface="Helvetica Light"/>
              </a:rPr>
              <a:t> &amp; A. </a:t>
            </a:r>
            <a:r>
              <a:rPr lang="en-US" sz="2200" dirty="0" err="1" smtClean="0">
                <a:latin typeface="Helvetica Light"/>
                <a:cs typeface="Helvetica Light"/>
              </a:rPr>
              <a:t>Chubukov</a:t>
            </a:r>
            <a:r>
              <a:rPr lang="en-US" sz="2200" dirty="0" smtClean="0">
                <a:latin typeface="Helvetica Light"/>
                <a:cs typeface="Helvetica Light"/>
              </a:rPr>
              <a:t>, PRB </a:t>
            </a:r>
            <a:r>
              <a:rPr lang="en-US" sz="2200" b="1" dirty="0" smtClean="0">
                <a:latin typeface="Helvetica Light"/>
                <a:cs typeface="Helvetica Light"/>
              </a:rPr>
              <a:t>84</a:t>
            </a:r>
            <a:r>
              <a:rPr lang="en-US" sz="2200" dirty="0" smtClean="0">
                <a:latin typeface="Helvetica Light"/>
                <a:cs typeface="Helvetica Light"/>
              </a:rPr>
              <a:t>, 214521 (2011)]</a:t>
            </a:r>
            <a:endParaRPr lang="en-US" sz="2200" dirty="0" smtClean="0">
              <a:solidFill>
                <a:srgbClr val="0000FF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 descr="BandStru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9" y="1337736"/>
            <a:ext cx="5614232" cy="3471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3068" y="4673713"/>
            <a:ext cx="5266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[</a:t>
            </a:r>
            <a:r>
              <a:rPr lang="en-US" sz="1600" dirty="0" err="1" smtClean="0">
                <a:latin typeface="Helvetica Light"/>
                <a:cs typeface="Helvetica Light"/>
              </a:rPr>
              <a:t>Vorontsov,Vavilov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Chubukov</a:t>
            </a:r>
            <a:r>
              <a:rPr lang="en-US" sz="1600" dirty="0">
                <a:latin typeface="Helvetica Light"/>
                <a:cs typeface="Helvetica Light"/>
              </a:rPr>
              <a:t>, PRB </a:t>
            </a:r>
            <a:r>
              <a:rPr lang="en-US" sz="1600" b="1" dirty="0" smtClean="0">
                <a:latin typeface="Helvetica Light"/>
                <a:cs typeface="Helvetica Light"/>
              </a:rPr>
              <a:t>81</a:t>
            </a:r>
            <a:r>
              <a:rPr lang="en-US" sz="1600" dirty="0" smtClean="0">
                <a:latin typeface="Helvetica Light"/>
                <a:cs typeface="Helvetica Light"/>
              </a:rPr>
              <a:t>, 174538 </a:t>
            </a:r>
            <a:r>
              <a:rPr lang="en-US" sz="1600" dirty="0">
                <a:latin typeface="Helvetica Light"/>
                <a:cs typeface="Helvetica Light"/>
              </a:rPr>
              <a:t>(</a:t>
            </a:r>
            <a:r>
              <a:rPr lang="en-US" sz="1600" dirty="0" smtClean="0">
                <a:latin typeface="Helvetica Light"/>
                <a:cs typeface="Helvetica Light"/>
              </a:rPr>
              <a:t>2010)</a:t>
            </a:r>
            <a:r>
              <a:rPr lang="en-US" sz="1600" dirty="0">
                <a:latin typeface="Helvetica Light"/>
                <a:cs typeface="Helvetica Light"/>
              </a:rPr>
              <a:t>]</a:t>
            </a:r>
            <a:endParaRPr lang="en-US" sz="1600" dirty="0">
              <a:solidFill>
                <a:srgbClr val="0000FF"/>
              </a:solidFill>
              <a:latin typeface="Helvetica Light"/>
              <a:cs typeface="Helvetica Ligh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666" y="1616591"/>
            <a:ext cx="37354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0090"/>
                </a:solidFill>
                <a:latin typeface="Chalkboard"/>
                <a:cs typeface="Chalkboard"/>
              </a:rPr>
              <a:t>Two-band model</a:t>
            </a: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: electron-</a:t>
            </a:r>
          </a:p>
          <a:p>
            <a:pPr>
              <a:defRPr/>
            </a:pP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and hole-type bands</a:t>
            </a:r>
            <a:endParaRPr lang="en-US" sz="22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666" y="2683394"/>
            <a:ext cx="373540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0090"/>
                </a:solidFill>
                <a:latin typeface="Chalkboard"/>
                <a:cs typeface="Chalkboard"/>
              </a:rPr>
              <a:t>Interactions</a:t>
            </a: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: SDW &amp; SC</a:t>
            </a:r>
            <a:endParaRPr lang="en-US" sz="22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666" y="3362521"/>
            <a:ext cx="373540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0090"/>
                </a:solidFill>
                <a:latin typeface="Chalkboard"/>
                <a:cs typeface="Chalkboard"/>
              </a:rPr>
              <a:t>Approximation</a:t>
            </a: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: (1) mean-field theory; (2) no mismatch between the Fermi pockets</a:t>
            </a:r>
            <a:endParaRPr lang="en-US" sz="22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2" name="Picture 11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1" y="5623839"/>
            <a:ext cx="8686809" cy="92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2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015" y="67171"/>
            <a:ext cx="588587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Doping as a source of disorder</a:t>
            </a: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732" y="860262"/>
            <a:ext cx="8595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Model </a:t>
            </a:r>
            <a:r>
              <a:rPr lang="en-US" sz="2200" dirty="0" smtClean="0">
                <a:latin typeface="Helvetica Light"/>
                <a:cs typeface="Helvetica Light"/>
              </a:rPr>
              <a:t>[M. </a:t>
            </a:r>
            <a:r>
              <a:rPr lang="en-US" sz="2200" dirty="0" err="1" smtClean="0">
                <a:latin typeface="Helvetica Light"/>
                <a:cs typeface="Helvetica Light"/>
              </a:rPr>
              <a:t>Vavilov</a:t>
            </a:r>
            <a:r>
              <a:rPr lang="en-US" sz="2200" dirty="0" smtClean="0">
                <a:latin typeface="Helvetica Light"/>
                <a:cs typeface="Helvetica Light"/>
              </a:rPr>
              <a:t> &amp; A. </a:t>
            </a:r>
            <a:r>
              <a:rPr lang="en-US" sz="2200" dirty="0" err="1" smtClean="0">
                <a:latin typeface="Helvetica Light"/>
                <a:cs typeface="Helvetica Light"/>
              </a:rPr>
              <a:t>Chubukov</a:t>
            </a:r>
            <a:r>
              <a:rPr lang="en-US" sz="2200" dirty="0" smtClean="0">
                <a:latin typeface="Helvetica Light"/>
                <a:cs typeface="Helvetica Light"/>
              </a:rPr>
              <a:t>, PRB </a:t>
            </a:r>
            <a:r>
              <a:rPr lang="en-US" sz="2200" b="1" dirty="0" smtClean="0">
                <a:latin typeface="Helvetica Light"/>
                <a:cs typeface="Helvetica Light"/>
              </a:rPr>
              <a:t>84</a:t>
            </a:r>
            <a:r>
              <a:rPr lang="en-US" sz="2200" dirty="0" smtClean="0">
                <a:latin typeface="Helvetica Light"/>
                <a:cs typeface="Helvetica Light"/>
              </a:rPr>
              <a:t>, 214521 (2011)]</a:t>
            </a:r>
            <a:endParaRPr lang="en-US" sz="2200" dirty="0" smtClean="0">
              <a:solidFill>
                <a:srgbClr val="0000FF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 descr="BandStru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9" y="1337736"/>
            <a:ext cx="5614232" cy="3471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3068" y="4673713"/>
            <a:ext cx="5266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[</a:t>
            </a:r>
            <a:r>
              <a:rPr lang="en-US" sz="1600" dirty="0" err="1" smtClean="0">
                <a:latin typeface="Helvetica Light"/>
                <a:cs typeface="Helvetica Light"/>
              </a:rPr>
              <a:t>Vorontsov,Vavilov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Chubukov</a:t>
            </a:r>
            <a:r>
              <a:rPr lang="en-US" sz="1600" dirty="0">
                <a:latin typeface="Helvetica Light"/>
                <a:cs typeface="Helvetica Light"/>
              </a:rPr>
              <a:t>, PRB </a:t>
            </a:r>
            <a:r>
              <a:rPr lang="en-US" sz="1600" b="1" dirty="0" smtClean="0">
                <a:latin typeface="Helvetica Light"/>
                <a:cs typeface="Helvetica Light"/>
              </a:rPr>
              <a:t>81</a:t>
            </a:r>
            <a:r>
              <a:rPr lang="en-US" sz="1600" dirty="0" smtClean="0">
                <a:latin typeface="Helvetica Light"/>
                <a:cs typeface="Helvetica Light"/>
              </a:rPr>
              <a:t>, 174538 </a:t>
            </a:r>
            <a:r>
              <a:rPr lang="en-US" sz="1600" dirty="0">
                <a:latin typeface="Helvetica Light"/>
                <a:cs typeface="Helvetica Light"/>
              </a:rPr>
              <a:t>(</a:t>
            </a:r>
            <a:r>
              <a:rPr lang="en-US" sz="1600" dirty="0" smtClean="0">
                <a:latin typeface="Helvetica Light"/>
                <a:cs typeface="Helvetica Light"/>
              </a:rPr>
              <a:t>2010)</a:t>
            </a:r>
            <a:r>
              <a:rPr lang="en-US" sz="1600" dirty="0">
                <a:latin typeface="Helvetica Light"/>
                <a:cs typeface="Helvetica Light"/>
              </a:rPr>
              <a:t>]</a:t>
            </a:r>
            <a:endParaRPr lang="en-US" sz="1600" dirty="0">
              <a:solidFill>
                <a:srgbClr val="0000FF"/>
              </a:solidFill>
              <a:latin typeface="Helvetica Light"/>
              <a:cs typeface="Helvetica Ligh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666" y="1616591"/>
            <a:ext cx="37354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0090"/>
                </a:solidFill>
                <a:latin typeface="Chalkboard"/>
                <a:cs typeface="Chalkboard"/>
              </a:rPr>
              <a:t>Two-band model</a:t>
            </a: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: electron-</a:t>
            </a:r>
          </a:p>
          <a:p>
            <a:pPr>
              <a:defRPr/>
            </a:pP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and hole-type bands</a:t>
            </a:r>
            <a:endParaRPr lang="en-US" sz="22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666" y="2683394"/>
            <a:ext cx="373540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0090"/>
                </a:solidFill>
                <a:latin typeface="Chalkboard"/>
                <a:cs typeface="Chalkboard"/>
              </a:rPr>
              <a:t>Interactions</a:t>
            </a: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: SDW &amp; SC</a:t>
            </a:r>
            <a:endParaRPr lang="en-US" sz="22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666" y="3362521"/>
            <a:ext cx="373540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0090"/>
                </a:solidFill>
                <a:latin typeface="Chalkboard"/>
                <a:cs typeface="Chalkboard"/>
              </a:rPr>
              <a:t>Approximation</a:t>
            </a: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: (1) mean-field theory; (2) no mismatch between the Fermi pockets</a:t>
            </a:r>
            <a:endParaRPr lang="en-US" sz="22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1" name="Picture 10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656204"/>
            <a:ext cx="8297333" cy="97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2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0015" y="67171"/>
            <a:ext cx="588587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Doping as a source of disorder</a:t>
            </a:r>
            <a:endParaRPr lang="en-US" sz="3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732" y="860262"/>
            <a:ext cx="8595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Compact form using </a:t>
            </a:r>
            <a:r>
              <a:rPr lang="en-US" sz="2200" dirty="0" err="1" smtClean="0">
                <a:solidFill>
                  <a:srgbClr val="0000FF"/>
                </a:solidFill>
                <a:latin typeface="Helvetica Light"/>
                <a:cs typeface="Helvetica Light"/>
              </a:rPr>
              <a:t>Gor’kov-Nambu</a:t>
            </a:r>
            <a:r>
              <a:rPr lang="en-US" sz="2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representation</a:t>
            </a:r>
          </a:p>
        </p:txBody>
      </p:sp>
      <p:pic>
        <p:nvPicPr>
          <p:cNvPr id="10" name="Picture 9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4" y="2053170"/>
            <a:ext cx="7154333" cy="79225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2" name="Picture 11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83" y="1421400"/>
            <a:ext cx="3848679" cy="4497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668" y="3180130"/>
            <a:ext cx="8595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Model Hamiltonian</a:t>
            </a:r>
            <a:r>
              <a:rPr lang="en-US" sz="2200" baseline="30000" dirty="0">
                <a:solidFill>
                  <a:srgbClr val="0000FF"/>
                </a:solidFill>
                <a:latin typeface="Helvetica Light"/>
                <a:cs typeface="Helvetica Light"/>
              </a:rPr>
              <a:t>*</a:t>
            </a:r>
            <a:r>
              <a:rPr lang="en-US" sz="2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</a:t>
            </a:r>
          </a:p>
        </p:txBody>
      </p:sp>
      <p:pic>
        <p:nvPicPr>
          <p:cNvPr id="16" name="Picture 15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3798196"/>
            <a:ext cx="6667500" cy="939800"/>
          </a:xfrm>
          <a:prstGeom prst="rect">
            <a:avLst/>
          </a:prstGeom>
        </p:spPr>
      </p:pic>
      <p:pic>
        <p:nvPicPr>
          <p:cNvPr id="17" name="Picture 16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65178"/>
            <a:ext cx="8128000" cy="571500"/>
          </a:xfrm>
          <a:prstGeom prst="rect">
            <a:avLst/>
          </a:prstGeom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04799" y="5952153"/>
            <a:ext cx="855133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aseline="30000" dirty="0" smtClean="0">
                <a:solidFill>
                  <a:srgbClr val="008000"/>
                </a:solidFill>
                <a:latin typeface="Chalkboard"/>
                <a:cs typeface="Chalkboard"/>
              </a:rPr>
              <a:t>*</a:t>
            </a:r>
            <a:r>
              <a:rPr lang="en-US" sz="2200" dirty="0" smtClean="0">
                <a:solidFill>
                  <a:srgbClr val="008000"/>
                </a:solidFill>
                <a:latin typeface="Chalkboard"/>
                <a:cs typeface="Chalkboard"/>
              </a:rPr>
              <a:t>Pauli matrices acting in band, </a:t>
            </a:r>
            <a:r>
              <a:rPr lang="en-US" sz="2200" dirty="0" err="1" smtClean="0">
                <a:solidFill>
                  <a:srgbClr val="008000"/>
                </a:solidFill>
                <a:latin typeface="Chalkboard"/>
                <a:cs typeface="Chalkboard"/>
              </a:rPr>
              <a:t>Gor’kov-Nambu</a:t>
            </a:r>
            <a:r>
              <a:rPr lang="en-US" sz="2200" dirty="0" smtClean="0">
                <a:solidFill>
                  <a:srgbClr val="008000"/>
                </a:solidFill>
                <a:latin typeface="Chalkboard"/>
                <a:cs typeface="Chalkboard"/>
              </a:rPr>
              <a:t> and spin spaces</a:t>
            </a:r>
            <a:endParaRPr lang="en-US" sz="2200" baseline="300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9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 descr="9k="/>
          <p:cNvSpPr>
            <a:spLocks noChangeAspect="1" noChangeArrowheads="1"/>
          </p:cNvSpPr>
          <p:nvPr/>
        </p:nvSpPr>
        <p:spPr bwMode="auto">
          <a:xfrm>
            <a:off x="4419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AutoShape 8" descr="9k="/>
          <p:cNvSpPr>
            <a:spLocks noChangeAspect="1" noChangeArrowheads="1"/>
          </p:cNvSpPr>
          <p:nvPr/>
        </p:nvSpPr>
        <p:spPr bwMode="auto">
          <a:xfrm>
            <a:off x="4419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AutoShape 10" descr="9k="/>
          <p:cNvSpPr>
            <a:spLocks noChangeAspect="1" noChangeArrowheads="1"/>
          </p:cNvSpPr>
          <p:nvPr/>
        </p:nvSpPr>
        <p:spPr bwMode="auto">
          <a:xfrm>
            <a:off x="4419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AutoShape 12" descr="9k="/>
          <p:cNvSpPr>
            <a:spLocks noChangeAspect="1" noChangeArrowheads="1"/>
          </p:cNvSpPr>
          <p:nvPr/>
        </p:nvSpPr>
        <p:spPr bwMode="auto">
          <a:xfrm>
            <a:off x="4419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AutoShape 16" descr="2Q=="/>
          <p:cNvSpPr>
            <a:spLocks noChangeAspect="1" noChangeArrowheads="1"/>
          </p:cNvSpPr>
          <p:nvPr/>
        </p:nvSpPr>
        <p:spPr bwMode="auto">
          <a:xfrm>
            <a:off x="4419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AutoShape 18" descr="2Q=="/>
          <p:cNvSpPr>
            <a:spLocks noChangeAspect="1" noChangeArrowheads="1"/>
          </p:cNvSpPr>
          <p:nvPr/>
        </p:nvSpPr>
        <p:spPr bwMode="auto">
          <a:xfrm>
            <a:off x="4419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AutoShape 20" descr="Z"/>
          <p:cNvSpPr>
            <a:spLocks noChangeAspect="1" noChangeArrowheads="1"/>
          </p:cNvSpPr>
          <p:nvPr/>
        </p:nvSpPr>
        <p:spPr bwMode="auto">
          <a:xfrm>
            <a:off x="4419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AutoShape 22" descr="Z"/>
          <p:cNvSpPr>
            <a:spLocks noChangeAspect="1" noChangeArrowheads="1"/>
          </p:cNvSpPr>
          <p:nvPr/>
        </p:nvSpPr>
        <p:spPr bwMode="auto">
          <a:xfrm>
            <a:off x="4419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784" y="67171"/>
            <a:ext cx="264726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Collaborators</a:t>
            </a:r>
            <a:endParaRPr lang="en-US" sz="32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91531" y="733108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1162" y="5918201"/>
            <a:ext cx="8142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/>
              <a:t>j</a:t>
            </a:r>
            <a:r>
              <a:rPr lang="pl-PL" sz="3200" dirty="0" err="1" smtClean="0"/>
              <a:t>our</a:t>
            </a:r>
            <a:r>
              <a:rPr lang="pl-PL" sz="3200" dirty="0" smtClean="0"/>
              <a:t>-ref:</a:t>
            </a: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 PHYSICAL </a:t>
            </a: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REVIEW B </a:t>
            </a:r>
            <a:r>
              <a:rPr lang="pl-PL" sz="3200" b="1" dirty="0">
                <a:solidFill>
                  <a:srgbClr val="660066"/>
                </a:solidFill>
              </a:rPr>
              <a:t>92</a:t>
            </a: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144501 (2015)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4371" y="1320786"/>
            <a:ext cx="8545170" cy="3183712"/>
            <a:chOff x="251710" y="781553"/>
            <a:chExt cx="8545170" cy="3183712"/>
          </a:xfrm>
        </p:grpSpPr>
        <p:pic>
          <p:nvPicPr>
            <p:cNvPr id="23" name="Picture 14" descr="MKhod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069" y="802747"/>
              <a:ext cx="2213497" cy="250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4" descr="mvavilo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630" y="781553"/>
              <a:ext cx="1816181" cy="24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6944700" y="3293530"/>
              <a:ext cx="18521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latin typeface="Helvetica Light"/>
                  <a:cs typeface="Helvetica Light"/>
                </a:rPr>
                <a:t>Alex </a:t>
              </a:r>
              <a:r>
                <a:rPr lang="en-US" dirty="0" err="1" smtClean="0">
                  <a:latin typeface="Helvetica Light"/>
                  <a:cs typeface="Helvetica Light"/>
                </a:rPr>
                <a:t>Klironomos</a:t>
              </a:r>
              <a:endParaRPr lang="en-US" dirty="0">
                <a:latin typeface="Helvetica Light"/>
                <a:cs typeface="Helvetica Light"/>
              </a:endParaRPr>
            </a:p>
            <a:p>
              <a:pPr algn="ctr">
                <a:defRPr/>
              </a:pPr>
              <a:r>
                <a:rPr lang="en-US" dirty="0" smtClean="0">
                  <a:latin typeface="Helvetica Light"/>
                  <a:cs typeface="Helvetica Light"/>
                </a:rPr>
                <a:t>(APS-&gt;NSF)</a:t>
              </a:r>
              <a:endParaRPr lang="en-US" dirty="0">
                <a:latin typeface="Helvetica Light"/>
                <a:cs typeface="Helvetica Light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4758266" y="3308876"/>
              <a:ext cx="1673225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Helvetica Light"/>
                  <a:cs typeface="Helvetica Light"/>
                </a:rPr>
                <a:t>Maxim </a:t>
              </a:r>
              <a:r>
                <a:rPr lang="en-US" dirty="0" err="1">
                  <a:latin typeface="Helvetica Light"/>
                  <a:cs typeface="Helvetica Light"/>
                </a:rPr>
                <a:t>Vavilov</a:t>
              </a:r>
              <a:endParaRPr lang="en-US" dirty="0">
                <a:latin typeface="Helvetica Light"/>
                <a:cs typeface="Helvetica Light"/>
              </a:endParaRPr>
            </a:p>
            <a:p>
              <a:pPr algn="ctr">
                <a:defRPr/>
              </a:pPr>
              <a:r>
                <a:rPr lang="en-US" dirty="0">
                  <a:latin typeface="Helvetica Light"/>
                  <a:cs typeface="Helvetica Light"/>
                </a:rPr>
                <a:t>(UW-Madison)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2271721" y="3318934"/>
              <a:ext cx="233784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Helvetica Light"/>
                  <a:cs typeface="Helvetica Light"/>
                </a:rPr>
                <a:t>Maxim </a:t>
              </a:r>
              <a:r>
                <a:rPr lang="en-US" dirty="0" err="1">
                  <a:latin typeface="Helvetica Light"/>
                  <a:cs typeface="Helvetica Light"/>
                </a:rPr>
                <a:t>Khodas</a:t>
              </a:r>
              <a:endParaRPr lang="en-US" dirty="0">
                <a:latin typeface="Helvetica Light"/>
                <a:cs typeface="Helvetica Light"/>
              </a:endParaRPr>
            </a:p>
            <a:p>
              <a:pPr algn="ctr">
                <a:defRPr/>
              </a:pPr>
              <a:r>
                <a:rPr lang="en-US" dirty="0">
                  <a:latin typeface="Helvetica Light"/>
                  <a:cs typeface="Helvetica Light"/>
                </a:rPr>
                <a:t>(</a:t>
              </a:r>
              <a:r>
                <a:rPr lang="en-US" dirty="0" err="1">
                  <a:latin typeface="Helvetica Light"/>
                  <a:cs typeface="Helvetica Light"/>
                </a:rPr>
                <a:t>Hebrew+</a:t>
              </a:r>
              <a:r>
                <a:rPr lang="en-US" dirty="0" err="1" smtClean="0">
                  <a:latin typeface="Helvetica Light"/>
                  <a:cs typeface="Helvetica Light"/>
                </a:rPr>
                <a:t>U</a:t>
              </a:r>
              <a:r>
                <a:rPr lang="en-US" dirty="0" smtClean="0">
                  <a:latin typeface="Helvetica Light"/>
                  <a:cs typeface="Helvetica Light"/>
                </a:rPr>
                <a:t>. of Iowa</a:t>
              </a:r>
              <a:r>
                <a:rPr lang="en-US" dirty="0">
                  <a:latin typeface="Helvetica Light"/>
                  <a:cs typeface="Helvetica Light"/>
                </a:rPr>
                <a:t>)</a:t>
              </a: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251710" y="3302526"/>
              <a:ext cx="182703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latin typeface="Helvetica Light"/>
                  <a:cs typeface="Helvetica Light"/>
                </a:rPr>
                <a:t>Alex </a:t>
              </a:r>
              <a:r>
                <a:rPr lang="en-US" dirty="0" err="1" smtClean="0">
                  <a:latin typeface="Helvetica Light"/>
                  <a:cs typeface="Helvetica Light"/>
                </a:rPr>
                <a:t>Levchenko</a:t>
              </a:r>
              <a:endParaRPr lang="en-US" dirty="0">
                <a:latin typeface="Helvetica Light"/>
                <a:cs typeface="Helvetica Light"/>
              </a:endParaRPr>
            </a:p>
            <a:p>
              <a:pPr algn="ctr">
                <a:defRPr/>
              </a:pPr>
              <a:r>
                <a:rPr lang="en-US" dirty="0" smtClean="0">
                  <a:latin typeface="Helvetica Light"/>
                  <a:cs typeface="Helvetica Light"/>
                </a:rPr>
                <a:t>(UW-Madison)</a:t>
              </a:r>
              <a:endParaRPr lang="en-US" dirty="0">
                <a:latin typeface="Helvetica Light"/>
                <a:cs typeface="Helvetica Light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1410" y="834765"/>
              <a:ext cx="1863126" cy="2484169"/>
            </a:xfrm>
            <a:prstGeom prst="rect">
              <a:avLst/>
            </a:prstGeom>
          </p:spPr>
        </p:pic>
        <p:pic>
          <p:nvPicPr>
            <p:cNvPr id="34" name="Picture 33" descr="Levchenko-mediu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537" y="815419"/>
              <a:ext cx="1963505" cy="2487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79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0015" y="67171"/>
            <a:ext cx="588587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Doping as a source of disorder</a:t>
            </a:r>
            <a:endParaRPr lang="en-US" sz="3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732" y="860262"/>
            <a:ext cx="859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Disorder Hamiltonian</a:t>
            </a:r>
          </a:p>
        </p:txBody>
      </p:sp>
      <p:pic>
        <p:nvPicPr>
          <p:cNvPr id="2" name="Picture 1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3" y="3379894"/>
            <a:ext cx="8623300" cy="990600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8" name="Group 7"/>
          <p:cNvGrpSpPr/>
          <p:nvPr/>
        </p:nvGrpSpPr>
        <p:grpSpPr>
          <a:xfrm>
            <a:off x="362466" y="1848892"/>
            <a:ext cx="4700601" cy="1310873"/>
            <a:chOff x="362466" y="1950490"/>
            <a:chExt cx="4700601" cy="1310873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62466" y="1950490"/>
              <a:ext cx="47006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err="1" smtClean="0">
                  <a:solidFill>
                    <a:srgbClr val="000090"/>
                  </a:solidFill>
                  <a:latin typeface="Chalkboard"/>
                  <a:cs typeface="Chalkboard"/>
                </a:rPr>
                <a:t>Intraband</a:t>
              </a:r>
              <a:r>
                <a:rPr lang="en-US" sz="2400" dirty="0" smtClean="0">
                  <a:solidFill>
                    <a:srgbClr val="000090"/>
                  </a:solidFill>
                  <a:latin typeface="Chalkboard"/>
                  <a:cs typeface="Chalkboard"/>
                </a:rPr>
                <a:t> disorder potential</a:t>
              </a:r>
              <a:r>
                <a:rPr lang="en-US" sz="2400" dirty="0" smtClean="0">
                  <a:solidFill>
                    <a:srgbClr val="0000FF"/>
                  </a:solidFill>
                  <a:latin typeface="Chalkboard"/>
                  <a:cs typeface="Chalkboard"/>
                </a:rPr>
                <a:t>: </a:t>
              </a:r>
              <a:r>
                <a:rPr lang="en-US" sz="2400" dirty="0" smtClean="0">
                  <a:solidFill>
                    <a:srgbClr val="660066"/>
                  </a:solidFill>
                  <a:latin typeface="Chalkboard"/>
                  <a:cs typeface="Chalkboard"/>
                </a:rPr>
                <a:t>U</a:t>
              </a:r>
              <a:r>
                <a:rPr lang="en-US" sz="2400" baseline="-25000" dirty="0" smtClean="0">
                  <a:solidFill>
                    <a:srgbClr val="660066"/>
                  </a:solidFill>
                  <a:latin typeface="Chalkboard"/>
                  <a:cs typeface="Chalkboard"/>
                </a:rPr>
                <a:t>0</a:t>
              </a:r>
              <a:endParaRPr lang="en-US" sz="2400" dirty="0">
                <a:solidFill>
                  <a:srgbClr val="660066"/>
                </a:solidFill>
                <a:latin typeface="Times New Roman" charset="0"/>
                <a:cs typeface="Times New Roman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2895600" y="2404536"/>
              <a:ext cx="304800" cy="8568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348599" y="4641422"/>
            <a:ext cx="4740818" cy="1292853"/>
            <a:chOff x="4348599" y="4505958"/>
            <a:chExt cx="4740818" cy="1292853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348599" y="5337146"/>
              <a:ext cx="474081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err="1" smtClean="0">
                  <a:solidFill>
                    <a:srgbClr val="000090"/>
                  </a:solidFill>
                  <a:latin typeface="Chalkboard"/>
                  <a:cs typeface="Chalkboard"/>
                </a:rPr>
                <a:t>Interband</a:t>
              </a:r>
              <a:r>
                <a:rPr lang="en-US" sz="2400" dirty="0" smtClean="0">
                  <a:solidFill>
                    <a:srgbClr val="000090"/>
                  </a:solidFill>
                  <a:latin typeface="Chalkboard"/>
                  <a:cs typeface="Chalkboard"/>
                </a:rPr>
                <a:t> disorder potential</a:t>
              </a:r>
              <a:r>
                <a:rPr lang="en-US" sz="2400" dirty="0" smtClean="0">
                  <a:solidFill>
                    <a:srgbClr val="0000FF"/>
                  </a:solidFill>
                  <a:latin typeface="Chalkboard"/>
                  <a:cs typeface="Chalkboard"/>
                </a:rPr>
                <a:t>: </a:t>
              </a:r>
              <a:r>
                <a:rPr lang="en-US" sz="2400" dirty="0" smtClean="0">
                  <a:solidFill>
                    <a:srgbClr val="660066"/>
                  </a:solidFill>
                  <a:latin typeface="Chalkboard"/>
                  <a:cs typeface="Chalkboard"/>
                </a:rPr>
                <a:t>Uπ</a:t>
              </a:r>
              <a:endParaRPr lang="en-US" sz="2400" dirty="0">
                <a:solidFill>
                  <a:srgbClr val="660066"/>
                </a:solidFill>
                <a:latin typeface="Times New Roman" charset="0"/>
                <a:cs typeface="Times New Roman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6146798" y="4505958"/>
              <a:ext cx="348672" cy="8309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047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75302" y="6391791"/>
            <a:ext cx="554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Fernandes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Vavilov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Chubukov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PRB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85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140512(R) (2012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)]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0015" y="67171"/>
            <a:ext cx="381107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Equations of motion</a:t>
            </a:r>
            <a:endParaRPr lang="en-US" sz="3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02" y="1016000"/>
            <a:ext cx="5346700" cy="5588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2" name="Picture 21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01" y="1583270"/>
            <a:ext cx="5372100" cy="5588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76196" y="2676155"/>
            <a:ext cx="7765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660066"/>
                </a:solidFill>
                <a:latin typeface="Chalkboard"/>
                <a:cs typeface="Chalkboard"/>
              </a:rPr>
              <a:t>Self-energy due to disorder. 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Born approximation</a:t>
            </a:r>
            <a:endParaRPr lang="en-US" sz="2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pic>
        <p:nvPicPr>
          <p:cNvPr id="25" name="Picture 24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4" y="3462717"/>
            <a:ext cx="8764602" cy="583381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76196" y="4455325"/>
            <a:ext cx="8004476" cy="1389382"/>
            <a:chOff x="176196" y="4455325"/>
            <a:chExt cx="8004476" cy="1389382"/>
          </a:xfrm>
        </p:grpSpPr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176196" y="4455325"/>
              <a:ext cx="47006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solidFill>
                    <a:srgbClr val="0000FF"/>
                  </a:solidFill>
                  <a:latin typeface="Chalkboard"/>
                  <a:cs typeface="Chalkboard"/>
                </a:rPr>
                <a:t>Scattering rates</a:t>
              </a:r>
              <a:endParaRPr lang="en-US" sz="2400" dirty="0">
                <a:solidFill>
                  <a:srgbClr val="0000FF"/>
                </a:solidFill>
                <a:latin typeface="Chalkboard"/>
                <a:cs typeface="Chalkboard"/>
              </a:endParaRPr>
            </a:p>
          </p:txBody>
        </p:sp>
        <p:pic>
          <p:nvPicPr>
            <p:cNvPr id="26" name="Picture 25" descr="latex-imag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34" y="5101164"/>
              <a:ext cx="3215323" cy="743543"/>
            </a:xfrm>
            <a:prstGeom prst="rect">
              <a:avLst/>
            </a:prstGeom>
          </p:spPr>
        </p:pic>
        <p:pic>
          <p:nvPicPr>
            <p:cNvPr id="27" name="Picture 26" descr="latex-image-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9" y="5120807"/>
              <a:ext cx="3189073" cy="723900"/>
            </a:xfrm>
            <a:prstGeom prst="rect">
              <a:avLst/>
            </a:prstGeom>
          </p:spPr>
        </p:pic>
      </p:grpSp>
      <p:sp>
        <p:nvSpPr>
          <p:cNvPr id="28" name="Oval Callout 27"/>
          <p:cNvSpPr/>
          <p:nvPr/>
        </p:nvSpPr>
        <p:spPr>
          <a:xfrm>
            <a:off x="6338887" y="2523063"/>
            <a:ext cx="1841785" cy="871224"/>
          </a:xfrm>
          <a:prstGeom prst="wedgeEllipseCallout">
            <a:avLst/>
          </a:prstGeom>
          <a:solidFill>
            <a:srgbClr val="FF6600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interband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3040806" y="2540694"/>
            <a:ext cx="1841785" cy="871224"/>
          </a:xfrm>
          <a:prstGeom prst="wedgeEllipseCallout">
            <a:avLst/>
          </a:prstGeom>
          <a:solidFill>
            <a:srgbClr val="FF6600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intraband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509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20015" y="67171"/>
            <a:ext cx="570325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Quasiclassical</a:t>
            </a:r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 approximation</a:t>
            </a:r>
            <a:endParaRPr lang="en-US" sz="3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2459" y="2764346"/>
            <a:ext cx="337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halkboard"/>
                <a:cs typeface="Chalkboard"/>
              </a:rPr>
              <a:t>Eilenberger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 equation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99" y="889438"/>
            <a:ext cx="8595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Helvetica Light"/>
                <a:cs typeface="Helvetica Light"/>
              </a:rPr>
              <a:t>Quasiclassical</a:t>
            </a:r>
            <a:r>
              <a:rPr lang="en-US" sz="22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Green’s function</a:t>
            </a:r>
            <a:endParaRPr lang="en-US" sz="2200" dirty="0" smtClean="0">
              <a:solidFill>
                <a:srgbClr val="0000FF"/>
              </a:solidFill>
              <a:latin typeface="Helvetica Light"/>
              <a:cs typeface="Helvetica Light"/>
            </a:endParaRPr>
          </a:p>
        </p:txBody>
      </p:sp>
      <p:pic>
        <p:nvPicPr>
          <p:cNvPr id="3" name="Picture 2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16" y="1499290"/>
            <a:ext cx="6695017" cy="1032680"/>
          </a:xfrm>
          <a:prstGeom prst="rect">
            <a:avLst/>
          </a:prstGeom>
        </p:spPr>
      </p:pic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3373972"/>
            <a:ext cx="8001000" cy="838200"/>
          </a:xfrm>
          <a:prstGeom prst="rect">
            <a:avLst/>
          </a:prstGeom>
          <a:solidFill>
            <a:srgbClr val="CCFFCC"/>
          </a:solidFill>
        </p:spPr>
      </p:pic>
      <p:sp>
        <p:nvSpPr>
          <p:cNvPr id="13" name="TextBox 12"/>
          <p:cNvSpPr txBox="1"/>
          <p:nvPr/>
        </p:nvSpPr>
        <p:spPr>
          <a:xfrm>
            <a:off x="406401" y="4525415"/>
            <a:ext cx="337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  <a:latin typeface="Chalkboard"/>
                <a:cs typeface="Chalkboard"/>
              </a:rPr>
              <a:t>Parametrization</a:t>
            </a:r>
            <a:r>
              <a:rPr lang="en-US" sz="2400" dirty="0" smtClean="0">
                <a:solidFill>
                  <a:srgbClr val="000090"/>
                </a:solidFill>
                <a:latin typeface="Chalkboard"/>
                <a:cs typeface="Chalkboard"/>
              </a:rPr>
              <a:t>: </a:t>
            </a:r>
          </a:p>
        </p:txBody>
      </p:sp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0" y="5247962"/>
            <a:ext cx="8849268" cy="46739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6" name="Picture 5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88" y="4584099"/>
            <a:ext cx="2095500" cy="402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0" name="Picture 9" descr="latex-imag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4" y="6098114"/>
            <a:ext cx="3572934" cy="5024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459" y="6090210"/>
            <a:ext cx="337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Normalization condition</a:t>
            </a:r>
          </a:p>
        </p:txBody>
      </p:sp>
    </p:spTree>
    <p:extLst>
      <p:ext uri="{BB962C8B-B14F-4D97-AF65-F5344CB8AC3E}">
        <p14:creationId xmlns:p14="http://schemas.microsoft.com/office/powerpoint/2010/main" val="215723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20015" y="67171"/>
            <a:ext cx="570325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Quasiclassical</a:t>
            </a:r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 approximation</a:t>
            </a:r>
            <a:endParaRPr lang="en-US" sz="3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665" y="804772"/>
            <a:ext cx="859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Equations of motion </a:t>
            </a:r>
          </a:p>
        </p:txBody>
      </p:sp>
      <p:pic>
        <p:nvPicPr>
          <p:cNvPr id="2" name="Picture 1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6" y="1496491"/>
            <a:ext cx="6019800" cy="4699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60800" y="2154795"/>
            <a:ext cx="4000499" cy="1722941"/>
            <a:chOff x="3860800" y="2544254"/>
            <a:chExt cx="4000499" cy="1722941"/>
          </a:xfrm>
        </p:grpSpPr>
        <p:sp>
          <p:nvSpPr>
            <p:cNvPr id="6" name="Oval 5"/>
            <p:cNvSpPr/>
            <p:nvPr/>
          </p:nvSpPr>
          <p:spPr>
            <a:xfrm>
              <a:off x="3860800" y="2544254"/>
              <a:ext cx="728133" cy="8762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ine Callout 1 3"/>
            <p:cNvSpPr/>
            <p:nvPr/>
          </p:nvSpPr>
          <p:spPr>
            <a:xfrm>
              <a:off x="4940753" y="3572931"/>
              <a:ext cx="2920546" cy="694264"/>
            </a:xfrm>
            <a:prstGeom prst="borderCallout1">
              <a:avLst>
                <a:gd name="adj1" fmla="val 18750"/>
                <a:gd name="adj2" fmla="val -8333"/>
                <a:gd name="adj3" fmla="val -25833"/>
                <a:gd name="adj4" fmla="val -19346"/>
              </a:avLst>
            </a:prstGeom>
            <a:solidFill>
              <a:srgbClr val="FF6600"/>
            </a:solidFill>
            <a:ln w="1905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5" name="Picture 4" descr="latex-image-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968" y="3738031"/>
              <a:ext cx="2590800" cy="393700"/>
            </a:xfrm>
            <a:prstGeom prst="rect">
              <a:avLst/>
            </a:prstGeom>
          </p:spPr>
        </p:pic>
      </p:grpSp>
      <p:sp>
        <p:nvSpPr>
          <p:cNvPr id="10" name="Oval Callout 9"/>
          <p:cNvSpPr/>
          <p:nvPr/>
        </p:nvSpPr>
        <p:spPr>
          <a:xfrm>
            <a:off x="6447366" y="872114"/>
            <a:ext cx="2642051" cy="1570542"/>
          </a:xfrm>
          <a:prstGeom prst="wedgeEllipseCallout">
            <a:avLst>
              <a:gd name="adj1" fmla="val -54331"/>
              <a:gd name="adj2" fmla="val 29669"/>
            </a:avLst>
          </a:prstGeom>
          <a:solidFill>
            <a:srgbClr val="0000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Superconductivity is immune to  </a:t>
            </a:r>
            <a:r>
              <a:rPr lang="en-US" dirty="0" err="1" smtClean="0">
                <a:solidFill>
                  <a:srgbClr val="FFFF00"/>
                </a:solidFill>
              </a:rPr>
              <a:t>intraband</a:t>
            </a:r>
            <a:r>
              <a:rPr lang="en-US" dirty="0" smtClean="0">
                <a:solidFill>
                  <a:srgbClr val="FFFF00"/>
                </a:solidFill>
              </a:rPr>
              <a:t> scattering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065" y="4157571"/>
            <a:ext cx="859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Self-consistency equations</a:t>
            </a:r>
          </a:p>
        </p:txBody>
      </p:sp>
      <p:pic>
        <p:nvPicPr>
          <p:cNvPr id="13" name="Picture 12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" y="2336798"/>
            <a:ext cx="6265333" cy="48194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25386" y="4900083"/>
            <a:ext cx="8025943" cy="1125548"/>
            <a:chOff x="525386" y="4900083"/>
            <a:chExt cx="8025943" cy="1125548"/>
          </a:xfrm>
        </p:grpSpPr>
        <p:pic>
          <p:nvPicPr>
            <p:cNvPr id="12" name="Picture 11" descr="latex-imag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86" y="4900083"/>
              <a:ext cx="3674081" cy="1064139"/>
            </a:xfrm>
            <a:prstGeom prst="rect">
              <a:avLst/>
            </a:prstGeom>
            <a:solidFill>
              <a:srgbClr val="CCFFCC"/>
            </a:solidFill>
          </p:spPr>
        </p:pic>
        <p:pic>
          <p:nvPicPr>
            <p:cNvPr id="15" name="Picture 14" descr="latex-image-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195" y="4917016"/>
              <a:ext cx="3395134" cy="1108615"/>
            </a:xfrm>
            <a:prstGeom prst="rect">
              <a:avLst/>
            </a:prstGeom>
            <a:solidFill>
              <a:srgbClr val="CCFFCC"/>
            </a:solidFill>
          </p:spPr>
        </p:pic>
      </p:grpSp>
    </p:spTree>
    <p:extLst>
      <p:ext uri="{BB962C8B-B14F-4D97-AF65-F5344CB8AC3E}">
        <p14:creationId xmlns:p14="http://schemas.microsoft.com/office/powerpoint/2010/main" val="62871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27" y="765704"/>
            <a:ext cx="7834072" cy="60499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0015" y="67171"/>
            <a:ext cx="91094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P</a:t>
            </a:r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hase diagram from numerical solution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70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015" y="67171"/>
            <a:ext cx="91094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P</a:t>
            </a:r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hase diagram from numerical solution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464" y="821705"/>
            <a:ext cx="380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Co-existence region</a:t>
            </a:r>
          </a:p>
        </p:txBody>
      </p:sp>
      <p:pic>
        <p:nvPicPr>
          <p:cNvPr id="2" name="Picture 1" descr="Fig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1337734"/>
            <a:ext cx="4700602" cy="3632283"/>
          </a:xfrm>
          <a:prstGeom prst="rect">
            <a:avLst/>
          </a:prstGeom>
        </p:spPr>
      </p:pic>
      <p:pic>
        <p:nvPicPr>
          <p:cNvPr id="4" name="Picture 3" descr="Fig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4" y="778936"/>
            <a:ext cx="3813138" cy="6074828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9403" y="4988123"/>
            <a:ext cx="44465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8000"/>
                </a:solidFill>
                <a:latin typeface="Chalkboard"/>
                <a:cs typeface="Chalkboard"/>
              </a:rPr>
              <a:t>Co-existence region remains robust with respect to the increase in the </a:t>
            </a:r>
            <a:r>
              <a:rPr lang="en-US" sz="2000" dirty="0" err="1" smtClean="0">
                <a:solidFill>
                  <a:srgbClr val="008000"/>
                </a:solidFill>
                <a:latin typeface="Chalkboard"/>
                <a:cs typeface="Chalkboard"/>
              </a:rPr>
              <a:t>interband</a:t>
            </a:r>
            <a:r>
              <a:rPr lang="en-US" sz="2000" dirty="0" smtClean="0">
                <a:solidFill>
                  <a:srgbClr val="008000"/>
                </a:solidFill>
                <a:latin typeface="Chalkboard"/>
                <a:cs typeface="Chalkboard"/>
              </a:rPr>
              <a:t> scattering. </a:t>
            </a:r>
            <a:endParaRPr lang="en-US" sz="2000" dirty="0">
              <a:solidFill>
                <a:srgbClr val="008000"/>
              </a:solidFill>
              <a:latin typeface="Chalkboard"/>
              <a:cs typeface="Chalkboar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26" y="6119786"/>
            <a:ext cx="4788207" cy="523220"/>
            <a:chOff x="156326" y="6119786"/>
            <a:chExt cx="4788207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156326" y="6119786"/>
              <a:ext cx="4788207" cy="523220"/>
            </a:xfrm>
            <a:prstGeom prst="rect">
              <a:avLst/>
            </a:prstGeom>
            <a:noFill/>
            <a:ln>
              <a:solidFill>
                <a:srgbClr val="FF0588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Chalkboard"/>
                  <a:cs typeface="Chalkboard"/>
                </a:rPr>
                <a:t>No co-existence for </a:t>
              </a:r>
            </a:p>
          </p:txBody>
        </p:sp>
        <p:pic>
          <p:nvPicPr>
            <p:cNvPr id="10" name="Picture 9" descr="latex-imag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498" y="6245378"/>
              <a:ext cx="1333500" cy="330708"/>
            </a:xfrm>
            <a:prstGeom prst="rect">
              <a:avLst/>
            </a:prstGeom>
            <a:solidFill>
              <a:srgbClr val="FFFF00"/>
            </a:solidFill>
          </p:spPr>
        </p:pic>
      </p:grpSp>
    </p:spTree>
    <p:extLst>
      <p:ext uri="{BB962C8B-B14F-4D97-AF65-F5344CB8AC3E}">
        <p14:creationId xmlns:p14="http://schemas.microsoft.com/office/powerpoint/2010/main" val="369889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16" y="3700169"/>
            <a:ext cx="3266017" cy="538606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2" name="Picture 1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0" y="1573434"/>
            <a:ext cx="8849268" cy="4673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32" y="1007968"/>
            <a:ext cx="895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Zero-field </a:t>
            </a:r>
            <a:r>
              <a:rPr lang="en-US" sz="2800" dirty="0" err="1" smtClean="0">
                <a:solidFill>
                  <a:srgbClr val="0000FF"/>
                </a:solidFill>
                <a:latin typeface="Helvetica Light"/>
                <a:cs typeface="Helvetica Light"/>
              </a:rPr>
              <a:t>Eilenberger</a:t>
            </a:r>
            <a:r>
              <a:rPr lang="en-US" sz="28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function</a:t>
            </a:r>
            <a:endParaRPr lang="en-US" sz="2800" dirty="0" smtClean="0">
              <a:solidFill>
                <a:srgbClr val="0000FF"/>
              </a:solidFill>
              <a:latin typeface="Helvetica Light"/>
              <a:cs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57806"/>
            <a:ext cx="895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Correction due to non-zero vector potential</a:t>
            </a:r>
            <a:endParaRPr lang="en-US" sz="2800" dirty="0" smtClean="0">
              <a:solidFill>
                <a:srgbClr val="0000FF"/>
              </a:solidFill>
              <a:latin typeface="Helvetica Light"/>
              <a:cs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0015" y="67171"/>
            <a:ext cx="91094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London penetration </a:t>
            </a:r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depth: technicalities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0732" y="4488201"/>
            <a:ext cx="8950866" cy="1740613"/>
            <a:chOff x="40732" y="4488201"/>
            <a:chExt cx="8950866" cy="1740613"/>
          </a:xfrm>
        </p:grpSpPr>
        <p:sp>
          <p:nvSpPr>
            <p:cNvPr id="8" name="TextBox 7"/>
            <p:cNvSpPr txBox="1"/>
            <p:nvPr/>
          </p:nvSpPr>
          <p:spPr>
            <a:xfrm>
              <a:off x="40732" y="4488201"/>
              <a:ext cx="8950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charset="2"/>
                <a:buChar char="Ø"/>
              </a:pPr>
              <a:r>
                <a:rPr lang="en-US" sz="2800" dirty="0" smtClean="0">
                  <a:solidFill>
                    <a:srgbClr val="0000FF"/>
                  </a:solidFill>
                  <a:latin typeface="Helvetica Light"/>
                  <a:cs typeface="Helvetica Light"/>
                </a:rPr>
                <a:t> Current density</a:t>
              </a:r>
              <a:endParaRPr lang="en-US" sz="2800" dirty="0" smtClean="0">
                <a:solidFill>
                  <a:srgbClr val="0000FF"/>
                </a:solidFill>
                <a:latin typeface="Helvetica Light"/>
                <a:cs typeface="Helvetica Light"/>
              </a:endParaRPr>
            </a:p>
          </p:txBody>
        </p:sp>
        <p:pic>
          <p:nvPicPr>
            <p:cNvPr id="9" name="Picture 8" descr="latex-imag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34" y="5203845"/>
              <a:ext cx="8466667" cy="1024969"/>
            </a:xfrm>
            <a:prstGeom prst="rect">
              <a:avLst/>
            </a:prstGeom>
            <a:solidFill>
              <a:srgbClr val="FFFF00"/>
            </a:solidFill>
          </p:spPr>
        </p:pic>
      </p:grpSp>
      <p:pic>
        <p:nvPicPr>
          <p:cNvPr id="10" name="Picture 9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7" y="3165691"/>
            <a:ext cx="8663003" cy="534478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410979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402667" y="3732519"/>
            <a:ext cx="2844348" cy="1924648"/>
            <a:chOff x="4419600" y="3495457"/>
            <a:chExt cx="2844348" cy="1924648"/>
          </a:xfrm>
        </p:grpSpPr>
        <p:sp>
          <p:nvSpPr>
            <p:cNvPr id="15" name="Oval 14"/>
            <p:cNvSpPr/>
            <p:nvPr/>
          </p:nvSpPr>
          <p:spPr>
            <a:xfrm>
              <a:off x="6535815" y="4724398"/>
              <a:ext cx="728133" cy="69570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19600" y="3495457"/>
              <a:ext cx="728133" cy="8762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-20015" y="67171"/>
            <a:ext cx="91094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London penetration depth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732" y="872504"/>
            <a:ext cx="380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General expression</a:t>
            </a:r>
          </a:p>
        </p:txBody>
      </p:sp>
      <p:pic>
        <p:nvPicPr>
          <p:cNvPr id="2" name="Picture 1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1698330"/>
            <a:ext cx="6705599" cy="10737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7" name="Oval Callout 6"/>
          <p:cNvSpPr/>
          <p:nvPr/>
        </p:nvSpPr>
        <p:spPr>
          <a:xfrm>
            <a:off x="6501949" y="67171"/>
            <a:ext cx="2642051" cy="1854152"/>
          </a:xfrm>
          <a:prstGeom prst="wedgeEllipseCallout">
            <a:avLst>
              <a:gd name="adj1" fmla="val -42154"/>
              <a:gd name="adj2" fmla="val 49784"/>
            </a:avLst>
          </a:prstGeom>
          <a:solidFill>
            <a:srgbClr val="0000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Correlation function which account for the SDW instability does not enter!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6" y="3124634"/>
            <a:ext cx="380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Helvetica Light"/>
                <a:cs typeface="Helvetica Light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Limiting cases</a:t>
            </a:r>
          </a:p>
        </p:txBody>
      </p:sp>
      <p:pic>
        <p:nvPicPr>
          <p:cNvPr id="3" name="Picture 2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" y="3939109"/>
            <a:ext cx="2726261" cy="340783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9" name="Picture 8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3615273"/>
            <a:ext cx="6197600" cy="1078191"/>
          </a:xfrm>
          <a:prstGeom prst="rect">
            <a:avLst/>
          </a:prstGeom>
        </p:spPr>
      </p:pic>
      <p:pic>
        <p:nvPicPr>
          <p:cNvPr id="12" name="Picture 11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68" y="5046125"/>
            <a:ext cx="3890433" cy="1090671"/>
          </a:xfrm>
          <a:prstGeom prst="rect">
            <a:avLst/>
          </a:prstGeom>
        </p:spPr>
      </p:pic>
      <p:pic>
        <p:nvPicPr>
          <p:cNvPr id="13" name="Picture 12" descr="latex-imag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5410195"/>
            <a:ext cx="3162300" cy="431800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49494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0015" y="67171"/>
            <a:ext cx="91094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London penetration depth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ig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" y="1951560"/>
            <a:ext cx="4675846" cy="36131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65" y="804772"/>
            <a:ext cx="9040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Peak of the inverse penetration depth at the boundary with the </a:t>
            </a:r>
          </a:p>
          <a:p>
            <a:r>
              <a:rPr lang="en-US" sz="2400" dirty="0">
                <a:solidFill>
                  <a:srgbClr val="0000FF"/>
                </a:solidFill>
                <a:latin typeface="Helvetica Light"/>
                <a:cs typeface="Helvetica Light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  co-existence region</a:t>
            </a:r>
          </a:p>
        </p:txBody>
      </p:sp>
      <p:pic>
        <p:nvPicPr>
          <p:cNvPr id="13" name="Picture 12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65" y="2285989"/>
            <a:ext cx="4070840" cy="98835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052443" y="1724060"/>
            <a:ext cx="33916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8000"/>
                </a:solidFill>
                <a:latin typeface="Chalkboard"/>
                <a:cs typeface="Chalkboard"/>
              </a:rPr>
              <a:t>Low-T limit &amp; </a:t>
            </a:r>
            <a:endParaRPr lang="en-US" sz="2400" dirty="0">
              <a:solidFill>
                <a:srgbClr val="008000"/>
              </a:solidFill>
              <a:latin typeface="Chalkboard"/>
              <a:cs typeface="Chalkboard"/>
            </a:endParaRPr>
          </a:p>
        </p:txBody>
      </p:sp>
      <p:pic>
        <p:nvPicPr>
          <p:cNvPr id="15" name="Picture 14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25" y="1782230"/>
            <a:ext cx="1511300" cy="419100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18" name="Picture 17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31" y="5480049"/>
            <a:ext cx="3964501" cy="104215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18577" y="3583006"/>
            <a:ext cx="4028562" cy="1575312"/>
            <a:chOff x="5018577" y="3701537"/>
            <a:chExt cx="4028562" cy="1575312"/>
          </a:xfrm>
        </p:grpSpPr>
        <p:sp>
          <p:nvSpPr>
            <p:cNvPr id="17" name="Rectangle 16"/>
            <p:cNvSpPr/>
            <p:nvPr/>
          </p:nvSpPr>
          <p:spPr>
            <a:xfrm>
              <a:off x="5018577" y="3701537"/>
              <a:ext cx="402856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halkboard"/>
                  <a:cs typeface="Chalkboard"/>
                </a:rPr>
                <a:t>Differs substantially from 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  <a:latin typeface="Chalkboard"/>
                  <a:cs typeface="Chalkboard"/>
                </a:rPr>
                <a:t>the corresponding expression in the clean limit:</a:t>
              </a:r>
              <a:endParaRPr lang="en-US" dirty="0"/>
            </a:p>
          </p:txBody>
        </p:sp>
        <p:pic>
          <p:nvPicPr>
            <p:cNvPr id="19" name="Picture 18" descr="latex-image-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823" y="4883149"/>
              <a:ext cx="1257300" cy="393700"/>
            </a:xfrm>
            <a:prstGeom prst="rect">
              <a:avLst/>
            </a:prstGeom>
            <a:solidFill>
              <a:srgbClr val="FF023E"/>
            </a:solidFill>
          </p:spPr>
        </p:pic>
      </p:grpSp>
    </p:spTree>
    <p:extLst>
      <p:ext uri="{BB962C8B-B14F-4D97-AF65-F5344CB8AC3E}">
        <p14:creationId xmlns:p14="http://schemas.microsoft.com/office/powerpoint/2010/main" val="324155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0015" y="67171"/>
            <a:ext cx="91094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London penetration depth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8464" y="2277371"/>
            <a:ext cx="380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FF0588"/>
                </a:solidFill>
                <a:latin typeface="Helvetica Light"/>
                <a:cs typeface="Helvetica Light"/>
              </a:rPr>
              <a:t> “</a:t>
            </a:r>
            <a:r>
              <a:rPr lang="en-US" sz="2400" dirty="0" err="1" smtClean="0">
                <a:solidFill>
                  <a:srgbClr val="FF0588"/>
                </a:solidFill>
                <a:latin typeface="Helvetica Light"/>
                <a:cs typeface="Helvetica Light"/>
              </a:rPr>
              <a:t>T</a:t>
            </a:r>
            <a:r>
              <a:rPr lang="en-US" sz="2400" baseline="-25000" dirty="0" err="1" smtClean="0">
                <a:solidFill>
                  <a:srgbClr val="FF0588"/>
                </a:solidFill>
                <a:latin typeface="Helvetica Light"/>
                <a:cs typeface="Helvetica Light"/>
              </a:rPr>
              <a:t>c</a:t>
            </a:r>
            <a:r>
              <a:rPr lang="en-US" sz="2400" dirty="0" smtClean="0">
                <a:solidFill>
                  <a:srgbClr val="FF0588"/>
                </a:solidFill>
                <a:latin typeface="Helvetica Light"/>
                <a:cs typeface="Helvetica Light"/>
              </a:rPr>
              <a:t> vs. (1/</a:t>
            </a:r>
            <a:r>
              <a:rPr lang="en-US" sz="2400" dirty="0" err="1" smtClean="0">
                <a:solidFill>
                  <a:srgbClr val="FF0588"/>
                </a:solidFill>
                <a:latin typeface="Helvetica Light"/>
                <a:cs typeface="Helvetica Light"/>
              </a:rPr>
              <a:t>λ</a:t>
            </a:r>
            <a:r>
              <a:rPr lang="en-US" sz="2400" baseline="-25000" dirty="0" err="1" smtClean="0">
                <a:solidFill>
                  <a:srgbClr val="FF0588"/>
                </a:solidFill>
                <a:latin typeface="Helvetica Light"/>
                <a:cs typeface="Helvetica Light"/>
              </a:rPr>
              <a:t>L</a:t>
            </a:r>
            <a:r>
              <a:rPr lang="en-US" sz="2400" dirty="0" smtClean="0">
                <a:solidFill>
                  <a:srgbClr val="FF0588"/>
                </a:solidFill>
                <a:latin typeface="Helvetica Light"/>
                <a:cs typeface="Helvetica Light"/>
              </a:rPr>
              <a:t>)</a:t>
            </a:r>
            <a:r>
              <a:rPr lang="en-US" sz="2400" baseline="30000" dirty="0" smtClean="0">
                <a:solidFill>
                  <a:srgbClr val="FF0588"/>
                </a:solidFill>
                <a:latin typeface="Helvetica Light"/>
                <a:cs typeface="Helvetica Light"/>
              </a:rPr>
              <a:t>2</a:t>
            </a:r>
            <a:r>
              <a:rPr lang="en-US" sz="2400" dirty="0" smtClean="0">
                <a:solidFill>
                  <a:srgbClr val="FF0588"/>
                </a:solidFill>
                <a:latin typeface="Helvetica Light"/>
                <a:cs typeface="Helvetica Light"/>
              </a:rPr>
              <a:t>” plot</a:t>
            </a:r>
          </a:p>
        </p:txBody>
      </p:sp>
      <p:pic>
        <p:nvPicPr>
          <p:cNvPr id="4" name="Picture 3" descr="Fig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5" y="1963537"/>
            <a:ext cx="5823984" cy="4520844"/>
          </a:xfrm>
          <a:prstGeom prst="rect">
            <a:avLst/>
          </a:prstGeom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08464" y="817996"/>
            <a:ext cx="886512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As one increases scattering rate, a system goes from co-existence to purely superconducting state: </a:t>
            </a:r>
            <a:r>
              <a:rPr lang="en-US" sz="2200" dirty="0" smtClean="0">
                <a:solidFill>
                  <a:srgbClr val="3366FF"/>
                </a:solidFill>
                <a:latin typeface="Chalkboard"/>
                <a:cs typeface="Chalkboard"/>
              </a:rPr>
              <a:t>at the beginning and at the end superconducting order parameter is zero.</a:t>
            </a:r>
            <a:endParaRPr lang="en-US" sz="2200" dirty="0">
              <a:solidFill>
                <a:srgbClr val="3366FF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787954" y="3038305"/>
            <a:ext cx="1372413" cy="873020"/>
            <a:chOff x="4517026" y="3004439"/>
            <a:chExt cx="1372413" cy="87302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4812074" y="3246132"/>
              <a:ext cx="1077365" cy="63132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517026" y="3004439"/>
              <a:ext cx="930454" cy="67232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26995" y="2951680"/>
            <a:ext cx="29226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l</a:t>
            </a:r>
            <a:r>
              <a:rPr lang="en-US" sz="2400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ooks like a loop with given chirality which depends on the </a:t>
            </a:r>
            <a:r>
              <a:rPr lang="en-US" sz="2400" dirty="0" err="1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interband</a:t>
            </a:r>
            <a:r>
              <a:rPr lang="en-US" sz="2400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scattering rate</a:t>
            </a:r>
            <a:endParaRPr lang="en-US" sz="24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4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30784" y="3894669"/>
            <a:ext cx="90924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  <a:defRPr/>
            </a:pPr>
            <a:r>
              <a:rPr lang="en-US" sz="2800" dirty="0">
                <a:solidFill>
                  <a:srgbClr val="0000FF"/>
                </a:solidFill>
                <a:latin typeface="Helvetica Light"/>
                <a:cs typeface="Helvetica Light"/>
              </a:rPr>
              <a:t> Phase diagram: </a:t>
            </a:r>
            <a:r>
              <a:rPr lang="en-US" sz="28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SDW vs. SC. Putative </a:t>
            </a:r>
            <a:r>
              <a:rPr lang="en-US" sz="2800" dirty="0">
                <a:solidFill>
                  <a:srgbClr val="000090"/>
                </a:solidFill>
                <a:latin typeface="Helvetica Light"/>
                <a:cs typeface="Helvetica Light"/>
              </a:rPr>
              <a:t>QCP beneath </a:t>
            </a:r>
            <a:r>
              <a:rPr lang="en-US" sz="28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srgbClr val="000090"/>
                </a:solidFill>
                <a:latin typeface="Helvetica Light"/>
                <a:cs typeface="Helvetica Light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                             SC dome?</a:t>
            </a:r>
            <a:endParaRPr lang="en-US" sz="2800" dirty="0">
              <a:solidFill>
                <a:srgbClr val="000090"/>
              </a:solidFill>
              <a:latin typeface="Helvetica Light"/>
              <a:cs typeface="Helvetica Light"/>
            </a:endParaRPr>
          </a:p>
        </p:txBody>
      </p:sp>
      <p:pic>
        <p:nvPicPr>
          <p:cNvPr id="15771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788893"/>
            <a:ext cx="8533765" cy="303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9125" y="6556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3623" y="6311755"/>
            <a:ext cx="8069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[</a:t>
            </a:r>
            <a:r>
              <a:rPr 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Shibauchi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, Carrington, Matsuda, Ann. 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Rev. </a:t>
            </a:r>
            <a:r>
              <a:rPr lang="nb-NO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Cond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. Mat. 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Phys. </a:t>
            </a:r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5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,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113 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(2014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)]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84" y="67171"/>
            <a:ext cx="75728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Competing phases in complex materials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531" y="733108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68216" y="4909801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Helvetica Light"/>
                <a:cs typeface="Helvetica Light"/>
              </a:rPr>
              <a:t> London penetration depth (</a:t>
            </a:r>
            <a:r>
              <a:rPr lang="el-GR" sz="2400" i="1" dirty="0">
                <a:solidFill>
                  <a:srgbClr val="FF0000"/>
                </a:solidFill>
                <a:latin typeface="Helvetica Light"/>
                <a:cs typeface="Helvetica Light"/>
              </a:rPr>
              <a:t>λ</a:t>
            </a:r>
            <a:r>
              <a:rPr lang="en-US" sz="2400" dirty="0">
                <a:solidFill>
                  <a:srgbClr val="FF0000"/>
                </a:solidFill>
                <a:latin typeface="Helvetica Light"/>
                <a:cs typeface="Helvetica Light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Helvetica Light"/>
                <a:cs typeface="Helvetica Light"/>
              </a:rPr>
              <a:t> Specific heat jump (</a:t>
            </a:r>
            <a:r>
              <a:rPr lang="el-GR" sz="2400" i="1" dirty="0">
                <a:latin typeface="Helvetica Light"/>
                <a:cs typeface="Helvetica Light"/>
              </a:rPr>
              <a:t>Δ</a:t>
            </a:r>
            <a:r>
              <a:rPr lang="en-US" sz="2400" i="1" dirty="0">
                <a:latin typeface="Helvetica Light"/>
                <a:cs typeface="Helvetica Light"/>
              </a:rPr>
              <a:t>C</a:t>
            </a:r>
            <a:r>
              <a:rPr lang="en-US" sz="2400" dirty="0">
                <a:latin typeface="Helvetica Light"/>
                <a:cs typeface="Helvetica Light"/>
              </a:rPr>
              <a:t>) 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cs typeface="Helvetica Light"/>
              </a:rPr>
              <a:t> Critical fields </a:t>
            </a:r>
            <a:r>
              <a:rPr lang="en-US" sz="2400" i="1" dirty="0">
                <a:solidFill>
                  <a:srgbClr val="000000"/>
                </a:solidFill>
                <a:latin typeface="Helvetica Light"/>
                <a:cs typeface="Helvetica Light"/>
              </a:rPr>
              <a:t>H</a:t>
            </a:r>
            <a:r>
              <a:rPr lang="en-US" sz="2400" i="1" baseline="-25000" dirty="0">
                <a:solidFill>
                  <a:srgbClr val="000000"/>
                </a:solidFill>
                <a:latin typeface="Helvetica Light"/>
                <a:cs typeface="Helvetica Light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Helvetica Light"/>
                <a:cs typeface="Helvetica Light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latin typeface="Helvetica Light"/>
                <a:cs typeface="Helvetica Light"/>
              </a:rPr>
              <a:t>H</a:t>
            </a:r>
            <a:r>
              <a:rPr lang="en-US" sz="2400" i="1" baseline="-25000" dirty="0">
                <a:solidFill>
                  <a:srgbClr val="000000"/>
                </a:solidFill>
                <a:latin typeface="Helvetica Light"/>
                <a:cs typeface="Helvetica Light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Helvetica Light"/>
                <a:cs typeface="Helvetica Light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5" y="4915483"/>
            <a:ext cx="31581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Experimental </a:t>
            </a:r>
          </a:p>
          <a:p>
            <a:r>
              <a:rPr lang="en-US" sz="2800" dirty="0">
                <a:solidFill>
                  <a:srgbClr val="0000FF"/>
                </a:solidFill>
                <a:latin typeface="Helvetica Light"/>
                <a:cs typeface="Helvetica Light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   measurements: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2799" y="1278466"/>
            <a:ext cx="2056858" cy="1032934"/>
          </a:xfrm>
          <a:prstGeom prst="wedgeEllipseCallout">
            <a:avLst>
              <a:gd name="adj1" fmla="val -24949"/>
              <a:gd name="adj2" fmla="val 121516"/>
            </a:avLst>
          </a:prstGeom>
          <a:solidFill>
            <a:schemeClr val="bg1">
              <a:lumMod val="8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Chalkboard"/>
                <a:cs typeface="Chalkboard"/>
              </a:rPr>
              <a:t>First-order transition</a:t>
            </a:r>
            <a:endParaRPr lang="en-US" sz="2000" dirty="0">
              <a:solidFill>
                <a:srgbClr val="008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8108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57"/>
            <a:ext cx="4493933" cy="32533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015" y="67171"/>
            <a:ext cx="9109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London penetration depth</a:t>
            </a:r>
            <a:r>
              <a:rPr lang="ru-RU" sz="28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: </a:t>
            </a:r>
            <a:r>
              <a:rPr lang="en-US" sz="28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temperature dependence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798" y="895353"/>
            <a:ext cx="4771417" cy="3944448"/>
            <a:chOff x="4368798" y="1173799"/>
            <a:chExt cx="4771417" cy="39444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8798" y="1655236"/>
              <a:ext cx="4771417" cy="3463011"/>
            </a:xfrm>
            <a:prstGeom prst="rect">
              <a:avLst/>
            </a:prstGeom>
          </p:spPr>
        </p:pic>
        <p:pic>
          <p:nvPicPr>
            <p:cNvPr id="5" name="Picture 4" descr="latex-imag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011" y="1173799"/>
              <a:ext cx="3896783" cy="374496"/>
            </a:xfrm>
            <a:prstGeom prst="rect">
              <a:avLst/>
            </a:prstGeom>
            <a:solidFill>
              <a:srgbClr val="FFFF00"/>
            </a:solidFill>
          </p:spPr>
        </p:pic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3498" y="5728653"/>
            <a:ext cx="8865120" cy="954107"/>
          </a:xfrm>
          <a:prstGeom prst="rect">
            <a:avLst/>
          </a:prstGeom>
          <a:noFill/>
          <a:ln w="19050" cmpd="sng">
            <a:solidFill>
              <a:srgbClr val="0000FF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Our results are in qualitative agreement with the experimental observations </a:t>
            </a:r>
            <a:endParaRPr lang="en-US" sz="2800" dirty="0">
              <a:solidFill>
                <a:srgbClr val="3366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1" name="Picture 10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962" y="4935773"/>
            <a:ext cx="3704167" cy="3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3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39" y="5524073"/>
            <a:ext cx="35306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917575"/>
            <a:ext cx="68580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975" y="5473105"/>
            <a:ext cx="3886200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2463800"/>
            <a:ext cx="824230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0" y="3260209"/>
            <a:ext cx="4064000" cy="1181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982" y="1259959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I. Disordered BCS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(nonmagnetic)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507" y="3527593"/>
            <a:ext cx="2044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II. Disordered BCS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(nonmagnetic)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3368" y="4795024"/>
            <a:ext cx="1640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III. Clean </a:t>
            </a:r>
            <a:r>
              <a:rPr lang="en-US" sz="2000" dirty="0" err="1" smtClean="0">
                <a:solidFill>
                  <a:srgbClr val="008000"/>
                </a:solidFill>
              </a:rPr>
              <a:t>FeSC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0" y="4804549"/>
            <a:ext cx="3686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IV. Disordered </a:t>
            </a:r>
            <a:r>
              <a:rPr lang="en-US" sz="2000" dirty="0" err="1" smtClean="0">
                <a:solidFill>
                  <a:srgbClr val="FF0000"/>
                </a:solidFill>
              </a:rPr>
              <a:t>FeSC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intraband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79975" y="5473105"/>
            <a:ext cx="3886200" cy="1181100"/>
          </a:xfrm>
          <a:prstGeom prst="roundRect">
            <a:avLst/>
          </a:prstGeom>
          <a:noFill/>
          <a:ln w="38100" cmpd="sng">
            <a:solidFill>
              <a:srgbClr val="FF023E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20015" y="67171"/>
            <a:ext cx="9109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Summary</a:t>
            </a:r>
            <a:endParaRPr lang="en-US" sz="28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7665" y="658404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3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-London-Nordita2-Last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35465"/>
            <a:ext cx="8782756" cy="6587067"/>
          </a:xfrm>
          <a:prstGeom prst="rect">
            <a:avLst/>
          </a:prstGeom>
        </p:spPr>
      </p:pic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441325" y="1009650"/>
            <a:ext cx="82296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If you want to see more details …   </a:t>
            </a:r>
            <a:endParaRPr lang="el-GR" sz="3200" b="1" dirty="0" smtClean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7665" y="2396065"/>
            <a:ext cx="67245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rgbClr val="660066"/>
                </a:solidFill>
              </a:rPr>
              <a:t>PHYSICAL REVIEW</a:t>
            </a:r>
            <a:r>
              <a:rPr lang="pl-PL" sz="3200" b="1" dirty="0">
                <a:solidFill>
                  <a:srgbClr val="660066"/>
                </a:solidFill>
              </a:rPr>
              <a:t> </a:t>
            </a:r>
            <a:r>
              <a:rPr lang="pl-PL" sz="3200" dirty="0">
                <a:solidFill>
                  <a:srgbClr val="660066"/>
                </a:solidFill>
              </a:rPr>
              <a:t>B</a:t>
            </a:r>
            <a:r>
              <a:rPr lang="pl-PL" sz="3200" b="1" dirty="0">
                <a:solidFill>
                  <a:srgbClr val="660066"/>
                </a:solidFill>
              </a:rPr>
              <a:t> 92, </a:t>
            </a:r>
            <a:r>
              <a:rPr lang="pl-PL" sz="3200" dirty="0">
                <a:solidFill>
                  <a:srgbClr val="660066"/>
                </a:solidFill>
              </a:rPr>
              <a:t>144501 (2015)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409" y="3877345"/>
            <a:ext cx="54084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793063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7" y="1600093"/>
            <a:ext cx="5057775" cy="50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4324752" y="1788406"/>
            <a:ext cx="481924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400" dirty="0" smtClean="0">
                <a:latin typeface="Chalkboard"/>
                <a:cs typeface="Chalkboard"/>
              </a:rPr>
              <a:t>P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-substitution </a:t>
            </a:r>
            <a:r>
              <a:rPr lang="en-US" sz="2400" dirty="0">
                <a:solidFill>
                  <a:srgbClr val="0000FF"/>
                </a:solidFill>
                <a:latin typeface="Chalkboard"/>
                <a:cs typeface="Chalkboard"/>
              </a:rPr>
              <a:t>is </a:t>
            </a:r>
            <a:r>
              <a:rPr lang="en-US" sz="2400" dirty="0" err="1" smtClean="0">
                <a:solidFill>
                  <a:srgbClr val="0000FF"/>
                </a:solidFill>
                <a:latin typeface="Chalkboard"/>
                <a:cs typeface="Chalkboard"/>
              </a:rPr>
              <a:t>iso-valent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halkboard"/>
                <a:cs typeface="Chalkboard"/>
              </a:rPr>
              <a:t>and 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Chalkboard"/>
                <a:cs typeface="Chalkboard"/>
              </a:rPr>
              <a:t>such systems are typically very 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clean</a:t>
            </a:r>
            <a:endParaRPr lang="en-US" sz="24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243722" name="Group 10"/>
          <p:cNvGrpSpPr>
            <a:grpSpLocks/>
          </p:cNvGrpSpPr>
          <p:nvPr/>
        </p:nvGrpSpPr>
        <p:grpSpPr bwMode="auto">
          <a:xfrm>
            <a:off x="4122747" y="4099732"/>
            <a:ext cx="5095875" cy="2674946"/>
            <a:chOff x="2821" y="2784"/>
            <a:chExt cx="3210" cy="1685"/>
          </a:xfrm>
        </p:grpSpPr>
        <p:sp>
          <p:nvSpPr>
            <p:cNvPr id="243719" name="Text Box 7"/>
            <p:cNvSpPr txBox="1">
              <a:spLocks noChangeArrowheads="1"/>
            </p:cNvSpPr>
            <p:nvPr/>
          </p:nvSpPr>
          <p:spPr bwMode="auto">
            <a:xfrm>
              <a:off x="2821" y="3441"/>
              <a:ext cx="3210" cy="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  <a:defRPr/>
              </a:pPr>
              <a:r>
                <a:rPr lang="en-US" sz="2000" dirty="0">
                  <a:latin typeface="Times New Roman" charset="0"/>
                  <a:cs typeface="Times New Roman" charset="0"/>
                </a:rPr>
                <a:t> P </a:t>
              </a:r>
              <a:r>
                <a:rPr lang="en-US" sz="2000" dirty="0" err="1">
                  <a:latin typeface="Times New Roman" charset="0"/>
                  <a:cs typeface="Times New Roman" charset="0"/>
                </a:rPr>
                <a:t>vs</a:t>
              </a:r>
              <a:r>
                <a:rPr lang="en-US" sz="2000" dirty="0">
                  <a:latin typeface="Times New Roman" charset="0"/>
                  <a:cs typeface="Times New Roman" charset="0"/>
                </a:rPr>
                <a:t> Co – big difference for </a:t>
              </a:r>
              <a:r>
                <a:rPr lang="el-GR" sz="2000" b="1" i="1" dirty="0">
                  <a:solidFill>
                    <a:schemeClr val="accent2"/>
                  </a:solidFill>
                  <a:latin typeface="Times New Roman" charset="0"/>
                  <a:cs typeface="Times New Roman" charset="0"/>
                </a:rPr>
                <a:t>λ</a:t>
              </a:r>
              <a:endParaRPr lang="en-US" sz="2000" b="1" i="1" dirty="0">
                <a:solidFill>
                  <a:schemeClr val="accent2"/>
                </a:solidFill>
                <a:latin typeface="Times New Roman" charset="0"/>
                <a:cs typeface="Times New Roman" charset="0"/>
              </a:endParaRPr>
            </a:p>
            <a:p>
              <a:pPr>
                <a:buFontTx/>
                <a:buChar char="•"/>
                <a:defRPr/>
              </a:pPr>
              <a:endParaRPr lang="en-US" sz="2000" dirty="0">
                <a:latin typeface="Times New Roman" charset="0"/>
                <a:cs typeface="Times New Roman" charset="0"/>
              </a:endParaRPr>
            </a:p>
            <a:p>
              <a:pPr>
                <a:buFontTx/>
                <a:buChar char="•"/>
                <a:defRPr/>
              </a:pPr>
              <a:r>
                <a:rPr lang="en-US" sz="2000" dirty="0">
                  <a:latin typeface="Times New Roman" charset="0"/>
                  <a:cs typeface="Times New Roman" charset="0"/>
                </a:rPr>
                <a:t> P </a:t>
              </a:r>
              <a:r>
                <a:rPr lang="en-US" sz="2000" dirty="0" err="1">
                  <a:latin typeface="Times New Roman" charset="0"/>
                  <a:cs typeface="Times New Roman" charset="0"/>
                </a:rPr>
                <a:t>vs</a:t>
              </a:r>
              <a:r>
                <a:rPr lang="en-US" sz="2000" dirty="0">
                  <a:latin typeface="Times New Roman" charset="0"/>
                  <a:cs typeface="Times New Roman" charset="0"/>
                </a:rPr>
                <a:t> Co – not much of a difference for </a:t>
              </a:r>
              <a:r>
                <a:rPr lang="el-GR" sz="2000" b="1" i="1" dirty="0">
                  <a:solidFill>
                    <a:schemeClr val="accent2"/>
                  </a:solidFill>
                  <a:latin typeface="Times New Roman" charset="0"/>
                  <a:cs typeface="Times New Roman" charset="0"/>
                </a:rPr>
                <a:t>Δ</a:t>
              </a:r>
              <a:r>
                <a:rPr lang="en-US" sz="2000" b="1" i="1" dirty="0">
                  <a:solidFill>
                    <a:schemeClr val="accent2"/>
                  </a:solidFill>
                  <a:latin typeface="Times New Roman" charset="0"/>
                  <a:cs typeface="Times New Roman" charset="0"/>
                </a:rPr>
                <a:t>C</a:t>
              </a:r>
            </a:p>
            <a:p>
              <a:pPr>
                <a:buFontTx/>
                <a:buChar char="•"/>
                <a:defRPr/>
              </a:pPr>
              <a:endParaRPr lang="en-US" sz="2000" dirty="0">
                <a:solidFill>
                  <a:schemeClr val="tx2"/>
                </a:solidFill>
                <a:latin typeface="Times New Roman" charset="0"/>
                <a:cs typeface="Times New Roman" charset="0"/>
              </a:endParaRPr>
            </a:p>
            <a:p>
              <a:pPr>
                <a:buFontTx/>
                <a:buChar char="•"/>
                <a:defRPr/>
              </a:pPr>
              <a:r>
                <a:rPr lang="en-US" sz="2000" dirty="0">
                  <a:solidFill>
                    <a:srgbClr val="FF0588"/>
                  </a:solidFill>
                  <a:latin typeface="Times New Roman" charset="0"/>
                  <a:cs typeface="Times New Roman" charset="0"/>
                </a:rPr>
                <a:t> Controversy from critical fields measurements</a:t>
              </a:r>
              <a:endParaRPr lang="el-GR" sz="2000" dirty="0">
                <a:solidFill>
                  <a:srgbClr val="FF0588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43720" name="AutoShape 8"/>
            <p:cNvSpPr>
              <a:spLocks noChangeArrowheads="1"/>
            </p:cNvSpPr>
            <p:nvPr/>
          </p:nvSpPr>
          <p:spPr bwMode="auto">
            <a:xfrm>
              <a:off x="3936" y="2784"/>
              <a:ext cx="373" cy="456"/>
            </a:xfrm>
            <a:prstGeom prst="downArrow">
              <a:avLst>
                <a:gd name="adj1" fmla="val 50000"/>
                <a:gd name="adj2" fmla="val 56457"/>
              </a:avLst>
            </a:prstGeom>
            <a:solidFill>
              <a:srgbClr val="FF0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-10067" y="110424"/>
            <a:ext cx="83952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  <a:latin typeface="Helvetica Light"/>
                <a:ea typeface="+mj-ea"/>
                <a:cs typeface="Helvetica Light"/>
              </a:rPr>
              <a:t>BaFe</a:t>
            </a:r>
            <a:r>
              <a:rPr lang="en-US" sz="3200" baseline="-25000" dirty="0" smtClean="0">
                <a:solidFill>
                  <a:srgbClr val="000090"/>
                </a:solidFill>
                <a:latin typeface="Helvetica Light"/>
                <a:ea typeface="+mj-ea"/>
                <a:cs typeface="Helvetica Light"/>
              </a:rPr>
              <a:t>2</a:t>
            </a:r>
            <a:r>
              <a:rPr lang="en-US" sz="3200" dirty="0" smtClean="0">
                <a:solidFill>
                  <a:srgbClr val="000090"/>
                </a:solidFill>
                <a:latin typeface="Helvetica Light"/>
                <a:ea typeface="+mj-ea"/>
                <a:cs typeface="Helvetica Light"/>
              </a:rPr>
              <a:t>As</a:t>
            </a:r>
            <a:r>
              <a:rPr lang="en-US" sz="3200" baseline="-25000" dirty="0" smtClean="0">
                <a:solidFill>
                  <a:srgbClr val="000090"/>
                </a:solidFill>
                <a:latin typeface="Helvetica Light"/>
                <a:ea typeface="+mj-ea"/>
                <a:cs typeface="Helvetica Light"/>
              </a:rPr>
              <a:t>2</a:t>
            </a:r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 materials: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/>
                <a:ea typeface="+mj-ea"/>
                <a:cs typeface="Helvetica Light"/>
              </a:rPr>
              <a:t>Co</a:t>
            </a:r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, </a:t>
            </a:r>
            <a:r>
              <a:rPr lang="en-US" sz="3200" dirty="0" smtClean="0">
                <a:solidFill>
                  <a:srgbClr val="0D0D0D"/>
                </a:solidFill>
                <a:latin typeface="Helvetica Light"/>
                <a:ea typeface="+mj-ea"/>
                <a:cs typeface="Helvetica Light"/>
              </a:rPr>
              <a:t>P</a:t>
            </a:r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 &amp; </a:t>
            </a:r>
            <a:r>
              <a:rPr lang="en-US" sz="3200" dirty="0" smtClean="0">
                <a:solidFill>
                  <a:srgbClr val="0D0D0D"/>
                </a:solidFill>
                <a:latin typeface="Helvetica Light"/>
                <a:ea typeface="+mj-ea"/>
                <a:cs typeface="Helvetica Light"/>
              </a:rPr>
              <a:t>K</a:t>
            </a:r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 substitutions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531" y="733108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665" y="827577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Simplified phase diagram</a:t>
            </a: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07" y="1221510"/>
            <a:ext cx="856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US" dirty="0">
                <a:cs typeface="Arial" charset="0"/>
              </a:rPr>
              <a:t> </a:t>
            </a:r>
            <a:r>
              <a:rPr lang="en-US" dirty="0">
                <a:latin typeface="Times New Roman" charset="0"/>
                <a:cs typeface="Times New Roman" charset="0"/>
              </a:rPr>
              <a:t>it does </a:t>
            </a:r>
            <a:r>
              <a:rPr lang="en-US" dirty="0" smtClean="0">
                <a:latin typeface="Times New Roman" charset="0"/>
                <a:cs typeface="Times New Roman" charset="0"/>
              </a:rPr>
              <a:t>not include </a:t>
            </a:r>
            <a:r>
              <a:rPr lang="en-US" dirty="0">
                <a:latin typeface="Times New Roman" charset="0"/>
                <a:cs typeface="Times New Roman" charset="0"/>
              </a:rPr>
              <a:t>spontaneous structural transition: 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tetragonal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to </a:t>
            </a:r>
            <a:r>
              <a:rPr lang="en-US" dirty="0" err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orhorhombic</a:t>
            </a:r>
            <a:endParaRPr lang="en-US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7269" y="2980268"/>
            <a:ext cx="4378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400" dirty="0" smtClean="0">
                <a:latin typeface="Chalkboard"/>
                <a:cs typeface="Chalkboard"/>
              </a:rPr>
              <a:t>Co</a:t>
            </a:r>
            <a:r>
              <a:rPr lang="en-US" sz="2400" dirty="0">
                <a:solidFill>
                  <a:srgbClr val="0000FF"/>
                </a:solidFill>
                <a:latin typeface="Chalkboard"/>
                <a:cs typeface="Chalkboard"/>
              </a:rPr>
              <a:t>-doping adds carriers 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Chalkboard"/>
                <a:cs typeface="Chalkboard"/>
              </a:rPr>
              <a:t>and makes system </a:t>
            </a:r>
            <a:r>
              <a:rPr lang="en-US" sz="2400" u="sng" dirty="0">
                <a:solidFill>
                  <a:srgbClr val="0000FF"/>
                </a:solidFill>
                <a:latin typeface="Chalkboard"/>
                <a:cs typeface="Chalkboard"/>
              </a:rPr>
              <a:t>disordered</a:t>
            </a:r>
          </a:p>
        </p:txBody>
      </p:sp>
    </p:spTree>
    <p:extLst>
      <p:ext uri="{BB962C8B-B14F-4D97-AF65-F5344CB8AC3E}">
        <p14:creationId xmlns:p14="http://schemas.microsoft.com/office/powerpoint/2010/main" val="345208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84" y="67171"/>
            <a:ext cx="164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Outline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665" y="760002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6658" y="2221771"/>
            <a:ext cx="858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experimental techniques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663" y="1033849"/>
            <a:ext cx="8360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3200" dirty="0">
                <a:solidFill>
                  <a:srgbClr val="0000FF"/>
                </a:solidFill>
                <a:latin typeface="Helvetica Light"/>
                <a:cs typeface="Helvetica Light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Magnetic penetration depth 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   measurements in ‘122’-based alloys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441" y="2652966"/>
            <a:ext cx="858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effects of cobalt and phosphorus substitutions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666" y="3624647"/>
            <a:ext cx="83607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3200" dirty="0">
                <a:solidFill>
                  <a:srgbClr val="0000FF"/>
                </a:solidFill>
                <a:latin typeface="Helvetica Light"/>
                <a:cs typeface="Helvetica Ligh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Helvetica Light"/>
                <a:cs typeface="Helvetica Light"/>
              </a:rPr>
              <a:t>Quasiclassical</a:t>
            </a:r>
            <a:r>
              <a:rPr lang="en-US" sz="3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theory of superconductivity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240" y="4295502"/>
            <a:ext cx="858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90"/>
                </a:solidFill>
                <a:latin typeface="Helvetica Light"/>
                <a:cs typeface="Helvetica Light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doping as a source of disorder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243" y="4785360"/>
            <a:ext cx="858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  <a:latin typeface="Helvetica Light"/>
                <a:cs typeface="Helvetica Light"/>
              </a:rPr>
              <a:t>Eilenberger</a:t>
            </a:r>
            <a:r>
              <a:rPr lang="en-US" sz="20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equations for superconductivity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7456" y="5307875"/>
            <a:ext cx="8582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London penetration depth in co-existence region of superconductivity  </a:t>
            </a:r>
          </a:p>
          <a:p>
            <a:r>
              <a:rPr lang="en-US" sz="2000" dirty="0">
                <a:solidFill>
                  <a:srgbClr val="000090"/>
                </a:solidFill>
                <a:latin typeface="Helvetica Light"/>
                <a:cs typeface="Helvetica Light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and spin-density-wave phases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444" y="3076294"/>
            <a:ext cx="858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</a:t>
            </a:r>
            <a:r>
              <a:rPr lang="en-US" sz="2000" dirty="0" err="1">
                <a:solidFill>
                  <a:srgbClr val="000090"/>
                </a:solidFill>
                <a:latin typeface="Helvetica Light"/>
                <a:cs typeface="Helvetica Light"/>
              </a:rPr>
              <a:t>U</a:t>
            </a:r>
            <a:r>
              <a:rPr lang="en-US" sz="2000" dirty="0" err="1" smtClean="0">
                <a:solidFill>
                  <a:srgbClr val="000090"/>
                </a:solidFill>
                <a:latin typeface="Helvetica Light"/>
                <a:cs typeface="Helvetica Light"/>
              </a:rPr>
              <a:t>emura</a:t>
            </a:r>
            <a:r>
              <a:rPr lang="en-US" sz="20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plots: effects due to quantum critical point</a:t>
            </a:r>
          </a:p>
        </p:txBody>
      </p:sp>
    </p:spTree>
    <p:extLst>
      <p:ext uri="{BB962C8B-B14F-4D97-AF65-F5344CB8AC3E}">
        <p14:creationId xmlns:p14="http://schemas.microsoft.com/office/powerpoint/2010/main" val="217855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84" y="67171"/>
            <a:ext cx="3365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Meissner</a:t>
            </a:r>
            <a:r>
              <a:rPr lang="en-US" sz="36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 Effect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665" y="760002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941" y="877134"/>
            <a:ext cx="2677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Thermodynamics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57" y="1463050"/>
            <a:ext cx="3762283" cy="3762283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90" y="1435557"/>
            <a:ext cx="4505756" cy="446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75524" y="5914495"/>
            <a:ext cx="8360787" cy="830997"/>
          </a:xfrm>
          <a:prstGeom prst="rect">
            <a:avLst/>
          </a:prstGeom>
          <a:noFill/>
          <a:ln>
            <a:solidFill>
              <a:srgbClr val="00009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Helvetica Light"/>
                <a:cs typeface="Helvetica Light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oping dependence of the penetration depth reflects the changes in the superfluid density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4229" y="877137"/>
            <a:ext cx="4992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London penetration depth:</a:t>
            </a:r>
          </a:p>
        </p:txBody>
      </p:sp>
      <p:pic>
        <p:nvPicPr>
          <p:cNvPr id="26" name="Picture 25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85" y="877134"/>
            <a:ext cx="1597852" cy="4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1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84" y="67171"/>
            <a:ext cx="3365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Meissner</a:t>
            </a:r>
            <a:r>
              <a:rPr lang="en-US" sz="36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 Effect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665" y="760002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941" y="877134"/>
            <a:ext cx="2677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Thermodynamics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24" y="1141317"/>
            <a:ext cx="3762283" cy="37622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74229" y="877137"/>
            <a:ext cx="4992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London penetration depth: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236303" y="1555493"/>
            <a:ext cx="4819248" cy="1470005"/>
            <a:chOff x="4236303" y="1436962"/>
            <a:chExt cx="4819248" cy="1470005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236303" y="1436962"/>
              <a:ext cx="481924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  <a:defRPr/>
              </a:pPr>
              <a:r>
                <a:rPr lang="en-US" sz="2400" dirty="0" smtClean="0">
                  <a:latin typeface="Chalkboard"/>
                  <a:cs typeface="Chalkboard"/>
                </a:rPr>
                <a:t> </a:t>
              </a:r>
              <a:r>
                <a:rPr lang="en-US" sz="2400" dirty="0" smtClean="0">
                  <a:solidFill>
                    <a:srgbClr val="0000FF"/>
                  </a:solidFill>
                  <a:latin typeface="Chalkboard"/>
                  <a:cs typeface="Chalkboard"/>
                </a:rPr>
                <a:t>clean s-wave superconductor</a:t>
              </a:r>
              <a:endPara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endParaRPr>
            </a:p>
          </p:txBody>
        </p:sp>
        <p:pic>
          <p:nvPicPr>
            <p:cNvPr id="2" name="Picture 1" descr="latex-image-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951" y="2067957"/>
              <a:ext cx="3888316" cy="83901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270169" y="3140990"/>
            <a:ext cx="4819248" cy="1643630"/>
            <a:chOff x="4270169" y="3140990"/>
            <a:chExt cx="4819248" cy="1643630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4270169" y="3140990"/>
              <a:ext cx="481924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  <a:defRPr/>
              </a:pPr>
              <a:r>
                <a:rPr lang="en-US" sz="2400" dirty="0" smtClean="0">
                  <a:latin typeface="Chalkboard"/>
                  <a:cs typeface="Chalkboard"/>
                </a:rPr>
                <a:t> </a:t>
              </a:r>
              <a:r>
                <a:rPr lang="en-US" sz="2400" dirty="0" smtClean="0">
                  <a:solidFill>
                    <a:srgbClr val="0000FF"/>
                  </a:solidFill>
                  <a:latin typeface="Chalkboard"/>
                  <a:cs typeface="Chalkboard"/>
                </a:rPr>
                <a:t>dirty s-wave superconductor</a:t>
              </a:r>
              <a:endPara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endParaRPr>
            </a:p>
          </p:txBody>
        </p:sp>
        <p:pic>
          <p:nvPicPr>
            <p:cNvPr id="3" name="Picture 2" descr="latex-imag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903" y="3914045"/>
              <a:ext cx="4478629" cy="87057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19313" y="5022131"/>
            <a:ext cx="6345681" cy="1586102"/>
            <a:chOff x="219313" y="5022131"/>
            <a:chExt cx="6345681" cy="1586102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2709334" y="5022131"/>
              <a:ext cx="38556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  <a:defRPr/>
              </a:pPr>
              <a:r>
                <a:rPr lang="en-US" sz="2400" dirty="0" smtClean="0">
                  <a:latin typeface="Chalkboard"/>
                  <a:cs typeface="Chalkboard"/>
                </a:rPr>
                <a:t> </a:t>
              </a:r>
              <a:r>
                <a:rPr lang="en-US" sz="2400" dirty="0" smtClean="0">
                  <a:solidFill>
                    <a:srgbClr val="0000FF"/>
                  </a:solidFill>
                  <a:latin typeface="Chalkboard"/>
                  <a:cs typeface="Chalkboard"/>
                </a:rPr>
                <a:t>d-wave case (nodes!)</a:t>
              </a:r>
              <a:endParaRPr lang="en-US" sz="2400" dirty="0">
                <a:solidFill>
                  <a:srgbClr val="0000FF"/>
                </a:solidFill>
                <a:latin typeface="Times New Roman" charset="0"/>
                <a:cs typeface="Times New Roman" charset="0"/>
              </a:endParaRPr>
            </a:p>
          </p:txBody>
        </p:sp>
        <p:pic>
          <p:nvPicPr>
            <p:cNvPr id="4" name="Picture 3" descr="latex-imag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13" y="5710780"/>
              <a:ext cx="3287184" cy="897453"/>
            </a:xfrm>
            <a:prstGeom prst="rect">
              <a:avLst/>
            </a:prstGeom>
            <a:solidFill>
              <a:srgbClr val="FFFF00"/>
            </a:solidFill>
          </p:spPr>
        </p:pic>
      </p:grpSp>
      <p:pic>
        <p:nvPicPr>
          <p:cNvPr id="7" name="Picture 6" descr="latex-imag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11" y="5618015"/>
            <a:ext cx="3968751" cy="97930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015108" y="5921541"/>
            <a:ext cx="701679" cy="450517"/>
          </a:xfrm>
          <a:prstGeom prst="rightArrow">
            <a:avLst/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atex-image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85" y="877134"/>
            <a:ext cx="1597852" cy="4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2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49653"/>
            <a:ext cx="77819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784" y="67171"/>
            <a:ext cx="8447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London penetration depth in ‘122’ alloys</a:t>
            </a:r>
            <a:endParaRPr lang="en-US" sz="3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7665" y="760002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67" y="2607734"/>
            <a:ext cx="3916060" cy="292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5941" y="2611888"/>
            <a:ext cx="4514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Method: </a:t>
            </a:r>
            <a:r>
              <a:rPr lang="en-US" sz="2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tunnel-diode resonator  </a:t>
            </a:r>
          </a:p>
          <a:p>
            <a:r>
              <a:rPr lang="en-US" sz="2200" i="1" dirty="0" smtClean="0">
                <a:solidFill>
                  <a:srgbClr val="0000FF"/>
                </a:solidFill>
                <a:latin typeface="Helvetica Light"/>
                <a:cs typeface="Helvetica Light"/>
              </a:rPr>
              <a:t>   LC</a:t>
            </a:r>
            <a:r>
              <a:rPr lang="en-US" sz="2200" dirty="0">
                <a:solidFill>
                  <a:srgbClr val="0000FF"/>
                </a:solidFill>
                <a:latin typeface="Helvetica Light"/>
                <a:cs typeface="Helvetica Light"/>
              </a:rPr>
              <a:t>-</a:t>
            </a:r>
            <a:r>
              <a:rPr lang="en-US" sz="2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circuit 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04573" y="3446690"/>
            <a:ext cx="3146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operating frequency</a:t>
            </a:r>
            <a:endParaRPr lang="en-US" sz="2400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0" name="Picture 19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9" y="3926419"/>
            <a:ext cx="2302934" cy="884924"/>
          </a:xfrm>
          <a:prstGeom prst="rect">
            <a:avLst/>
          </a:prstGeom>
        </p:spPr>
      </p:pic>
      <p:pic>
        <p:nvPicPr>
          <p:cNvPr id="2" name="Picture 1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05" y="4176183"/>
            <a:ext cx="2019300" cy="317500"/>
          </a:xfrm>
          <a:prstGeom prst="rect">
            <a:avLst/>
          </a:prstGeom>
          <a:noFill/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6841" y="4970690"/>
            <a:ext cx="47468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Shift in the resonator frequency due to </a:t>
            </a:r>
            <a:r>
              <a:rPr lang="en-US" sz="2400" dirty="0" err="1" smtClean="0">
                <a:solidFill>
                  <a:srgbClr val="0000FF"/>
                </a:solidFill>
                <a:latin typeface="Chalkboard"/>
                <a:cs typeface="Chalkboard"/>
              </a:rPr>
              <a:t>Meissner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 effect</a:t>
            </a:r>
            <a:endParaRPr lang="en-US" sz="2400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175198" y="6139557"/>
            <a:ext cx="701679" cy="450517"/>
          </a:xfrm>
          <a:prstGeom prst="rightArrow">
            <a:avLst/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62" y="6115049"/>
            <a:ext cx="4889500" cy="4699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2" y="6098116"/>
            <a:ext cx="1130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8854"/>
            <a:ext cx="77819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784" y="67171"/>
            <a:ext cx="75289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 Light"/>
                <a:ea typeface="+mj-ea"/>
                <a:cs typeface="Helvetica Light"/>
              </a:rPr>
              <a:t>London penetration depth in ‘122’ alloys</a:t>
            </a:r>
            <a:endParaRPr lang="en-US" sz="3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7665" y="692270"/>
            <a:ext cx="9031752" cy="219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874" y="2324027"/>
            <a:ext cx="4514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 Using TDR method changes in the penetration depth can be measured</a:t>
            </a:r>
            <a:endParaRPr lang="en-US" sz="2200" dirty="0" smtClean="0">
              <a:solidFill>
                <a:srgbClr val="0000FF"/>
              </a:solidFill>
              <a:latin typeface="Helvetica Light"/>
              <a:cs typeface="Helvetica Light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5941" y="5177130"/>
            <a:ext cx="4692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  <a:defRPr/>
            </a:pPr>
            <a:r>
              <a:rPr lang="en-US" sz="2400" dirty="0" smtClean="0">
                <a:solidFill>
                  <a:srgbClr val="000090"/>
                </a:solidFill>
                <a:latin typeface="Helvetica Light"/>
                <a:cs typeface="Helvetica Light"/>
              </a:rPr>
              <a:t>Effective penetration depth</a:t>
            </a:r>
            <a:endParaRPr lang="en-US" sz="2400" dirty="0">
              <a:solidFill>
                <a:srgbClr val="000090"/>
              </a:solidFill>
              <a:latin typeface="Helvetica Light"/>
              <a:cs typeface="Helvetica Light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63431" y="3457395"/>
            <a:ext cx="40900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Resolution </a:t>
            </a:r>
            <a:r>
              <a:rPr lang="en-US" sz="2400" dirty="0" smtClean="0">
                <a:solidFill>
                  <a:srgbClr val="000090"/>
                </a:solidFill>
                <a:latin typeface="Chalkboard"/>
                <a:cs typeface="Chalkboard"/>
              </a:rPr>
              <a:t>~ few Angstroms</a:t>
            </a:r>
            <a:endParaRPr lang="en-US" sz="2400" dirty="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8" name="Picture 7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8" y="5703997"/>
            <a:ext cx="7747005" cy="91516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15" y="2467973"/>
            <a:ext cx="4214742" cy="320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3431" y="3948467"/>
            <a:ext cx="4090033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8000"/>
                </a:solidFill>
                <a:latin typeface="Chalkboard"/>
                <a:cs typeface="Chalkboard"/>
              </a:rPr>
              <a:t>To measure absolute values coating out of conventional superconductor is needed</a:t>
            </a:r>
            <a:endParaRPr lang="en-US" sz="2400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4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23663</TotalTime>
  <Words>1155</Words>
  <Application>Microsoft Macintosh PowerPoint</Application>
  <PresentationFormat>On-screen Show (4:3)</PresentationFormat>
  <Paragraphs>172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want to see more details …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Oleksandr Levchenko</dc:creator>
  <cp:lastModifiedBy>Maxim Dzero</cp:lastModifiedBy>
  <cp:revision>342</cp:revision>
  <dcterms:created xsi:type="dcterms:W3CDTF">2015-11-25T20:17:22Z</dcterms:created>
  <dcterms:modified xsi:type="dcterms:W3CDTF">2016-07-20T07:29:46Z</dcterms:modified>
</cp:coreProperties>
</file>