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40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</p:sldMasterIdLst>
  <p:notesMasterIdLst>
    <p:notesMasterId r:id="rId18"/>
  </p:notesMasterIdLst>
  <p:sldIdLst>
    <p:sldId id="256" r:id="rId2"/>
    <p:sldId id="275" r:id="rId3"/>
    <p:sldId id="276" r:id="rId4"/>
    <p:sldId id="271" r:id="rId5"/>
    <p:sldId id="260" r:id="rId6"/>
    <p:sldId id="263" r:id="rId7"/>
    <p:sldId id="267" r:id="rId8"/>
    <p:sldId id="265" r:id="rId9"/>
    <p:sldId id="266" r:id="rId10"/>
    <p:sldId id="268" r:id="rId11"/>
    <p:sldId id="269" r:id="rId12"/>
    <p:sldId id="278" r:id="rId13"/>
    <p:sldId id="273" r:id="rId14"/>
    <p:sldId id="274" r:id="rId15"/>
    <p:sldId id="277" r:id="rId16"/>
    <p:sldId id="270" r:id="rId17"/>
  </p:sldIdLst>
  <p:sldSz cx="10083800" cy="7562850"/>
  <p:notesSz cx="7559675" cy="10691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64" d="100"/>
          <a:sy n="64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43DAB59-9EA3-4E37-953F-FDFCA8787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24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Geneva" charset="-128"/>
        <a:cs typeface="+mn-cs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Geneva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Geneva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Geneva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7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93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8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1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1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7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4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0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2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3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37931725" indent="-374745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1BF6A75-074A-4EB2-BC6A-B642B0B63F1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7717"/>
            <a:ext cx="7562850" cy="2632992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2247"/>
            <a:ext cx="7562850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D7BA8-D6DA-4958-AB91-5BFFA14776D3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FBE15-3001-49A2-BDC5-91BD8F208C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C9FAE-E247-46B4-805F-73AC7E3D3E4D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B27C3-D953-49F3-9D78-93F71842A0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7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220" y="402652"/>
            <a:ext cx="2174319" cy="6409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261" y="402652"/>
            <a:ext cx="6396911" cy="6409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7351-AF98-4775-B749-0A872C05BB89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D4059-7918-415D-A60E-8EA72384B8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60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8438-A91E-4E15-BA4D-F432D7BCFB2F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957EC-C7AB-4AE6-BBEF-2FCB5FBBB9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01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09" y="1885462"/>
            <a:ext cx="8697278" cy="3145935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09" y="5061158"/>
            <a:ext cx="8697278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437B1-D84C-4285-9A7B-01A17F912C88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1EFFB-5796-4D43-A368-3C6E569E81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2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261" y="2013259"/>
            <a:ext cx="4285615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924" y="2013259"/>
            <a:ext cx="4285615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BFE29-CA98-41C2-A50A-036C30CB4A3E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B6B24-E926-4558-A350-7EEF4D5010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60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4" y="402652"/>
            <a:ext cx="8697278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575" y="1853949"/>
            <a:ext cx="4265920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575" y="2762541"/>
            <a:ext cx="4265920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4924" y="1853949"/>
            <a:ext cx="4286928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4924" y="2762541"/>
            <a:ext cx="4286928" cy="4063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25DBB-7E8E-4B55-B231-80BF076A7760}" type="datetime1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F909C-E29D-4254-AD66-9D26EEEEA4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6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74A59-2E4A-4C64-A9FE-06A18E480C43}" type="datetime1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C83B4-FBC8-45B6-AEB4-22DDE12F1C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53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541C1-3007-4A2B-8097-D3F12CE12E99}" type="datetime1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4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5" y="504190"/>
            <a:ext cx="3252288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928" y="1088911"/>
            <a:ext cx="5104924" cy="5374525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575" y="2268855"/>
            <a:ext cx="3252288" cy="4203335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CFBA4-A737-4A63-9E60-243313D26882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B9B0-BCC1-45B8-BDFB-ABC701B388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5" y="504190"/>
            <a:ext cx="3252288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928" y="1088911"/>
            <a:ext cx="5104924" cy="5374525"/>
          </a:xfrm>
        </p:spPr>
        <p:txBody>
          <a:bodyPr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575" y="2268855"/>
            <a:ext cx="3252288" cy="4203335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C0F6-8B7B-4633-BCEE-0625AC8656EA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7170C-BD03-4DDC-9BC5-C8797D8420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03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261" y="402652"/>
            <a:ext cx="869727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61" y="2013259"/>
            <a:ext cx="869727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" y="7009642"/>
            <a:ext cx="226885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CA35BF-4DB1-40C9-92DA-BCBA76249BDF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0259" y="7009642"/>
            <a:ext cx="340328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Ski Retreat Materials Theory  ETH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1684" y="7009642"/>
            <a:ext cx="226885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928059-198A-48D7-9F8A-9AAC63ED67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1.jpe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ov"/><Relationship Id="rId7" Type="http://schemas.openxmlformats.org/officeDocument/2006/relationships/image" Target="../media/image16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o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smix.com/cqm/wp-content/uploads/2015/10/cropped-balatsky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4"/>
          <a:stretch/>
        </p:blipFill>
        <p:spPr bwMode="auto">
          <a:xfrm>
            <a:off x="7404100" y="-28574"/>
            <a:ext cx="26765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1" y="103261"/>
            <a:ext cx="1762203" cy="40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18497" y="73009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8" name="Picture 6" descr="Nordita log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0325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14" descr="https://encrypted-tbn0.gstatic.com/images?q=tbn:ANd9GcQt-2WiVGjCOaxM9U9qvW77VJlMjkyl_fWuHpWNnKMHRJHIXRa54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30" y="0"/>
            <a:ext cx="930112" cy="9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su.se/img/logo_su_en_big_dark_blu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06" y="0"/>
            <a:ext cx="1030245" cy="9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27926" y="27804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965201" y="1264983"/>
            <a:ext cx="8514829" cy="2059063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Superconductivity from</a:t>
            </a:r>
          </a:p>
          <a:p>
            <a:r>
              <a:rPr lang="en-US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Quantum Criticality:</a:t>
            </a:r>
          </a:p>
          <a:p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lang="en-US" sz="35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The dome </a:t>
            </a:r>
            <a:r>
              <a:rPr lang="en-US" sz="35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in </a:t>
            </a:r>
            <a:r>
              <a:rPr lang="en-US" sz="35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SrTiO</a:t>
            </a:r>
            <a:r>
              <a:rPr lang="en-US" sz="3500" b="1" kern="0" baseline="-25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3 </a:t>
            </a:r>
            <a:r>
              <a:rPr lang="en-US" sz="35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and the isotope effect</a:t>
            </a:r>
            <a:endParaRPr lang="en-US" sz="3500" b="1" kern="0" baseline="-25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7435" y="5077138"/>
            <a:ext cx="373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Yaron </a:t>
            </a:r>
            <a:r>
              <a:rPr lang="en-US" sz="2400" dirty="0" err="1" smtClean="0">
                <a:solidFill>
                  <a:srgbClr val="00B050"/>
                </a:solidFill>
              </a:rPr>
              <a:t>Kedem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NORDITA, Stockholm</a:t>
            </a: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9138" y="3449597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kern="0" dirty="0">
                <a:cs typeface="Times New Roman" panose="02020603050405020304" pitchFamily="18" charset="0"/>
              </a:rPr>
              <a:t>J. M. Edge, YK, U. </a:t>
            </a:r>
            <a:r>
              <a:rPr lang="en-US" altLang="en-US" sz="2000" kern="0" dirty="0" err="1">
                <a:cs typeface="Times New Roman" panose="02020603050405020304" pitchFamily="18" charset="0"/>
              </a:rPr>
              <a:t>Aschauer</a:t>
            </a:r>
            <a:r>
              <a:rPr lang="en-US" altLang="en-US" sz="2000" kern="0" dirty="0">
                <a:cs typeface="Times New Roman" panose="02020603050405020304" pitchFamily="18" charset="0"/>
              </a:rPr>
              <a:t>, N. A. </a:t>
            </a:r>
            <a:r>
              <a:rPr lang="en-US" altLang="en-US" sz="2000" kern="0" dirty="0" err="1">
                <a:cs typeface="Times New Roman" panose="02020603050405020304" pitchFamily="18" charset="0"/>
              </a:rPr>
              <a:t>Spaldin,A.V</a:t>
            </a:r>
            <a:r>
              <a:rPr lang="en-US" altLang="en-US" sz="2000" kern="0" dirty="0"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cs typeface="Times New Roman" panose="02020603050405020304" pitchFamily="18" charset="0"/>
              </a:rPr>
              <a:t>Balatsky</a:t>
            </a:r>
            <a:r>
              <a:rPr lang="en-US" altLang="en-US" sz="2000" kern="0" dirty="0">
                <a:cs typeface="Times New Roman" panose="02020603050405020304" pitchFamily="18" charset="0"/>
              </a:rPr>
              <a:t> PRL 115, 247002</a:t>
            </a:r>
          </a:p>
          <a:p>
            <a:pPr algn="ctr"/>
            <a:endParaRPr lang="en-US" sz="2000" dirty="0"/>
          </a:p>
        </p:txBody>
      </p:sp>
      <p:pic>
        <p:nvPicPr>
          <p:cNvPr id="2050" name="Picture 2" descr="http://www.nordita.org/img/_events/sc201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2" y="4705139"/>
            <a:ext cx="1633538" cy="16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4610" y="5332837"/>
            <a:ext cx="4234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Segoe UI" panose="020B0502040204020203" pitchFamily="34" charset="0"/>
              </a:rPr>
              <a:t>Multi-Component and Strongly-Correlated </a:t>
            </a:r>
            <a:r>
              <a:rPr lang="en-US" sz="2000" b="1" dirty="0" smtClean="0">
                <a:solidFill>
                  <a:srgbClr val="7030A0"/>
                </a:solidFill>
                <a:latin typeface="Segoe UI" panose="020B0502040204020203" pitchFamily="34" charset="0"/>
              </a:rPr>
              <a:t>Superconductors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Segoe UI" panose="020B0502040204020203" pitchFamily="34" charset="0"/>
              </a:rPr>
              <a:t>Nordita</a:t>
            </a:r>
            <a:r>
              <a:rPr lang="en-US" sz="2000" b="1" dirty="0" smtClean="0">
                <a:solidFill>
                  <a:srgbClr val="7030A0"/>
                </a:solidFill>
                <a:latin typeface="Segoe UI" panose="020B0502040204020203" pitchFamily="34" charset="0"/>
              </a:rPr>
              <a:t> Program 27/07/2016</a:t>
            </a:r>
          </a:p>
          <a:p>
            <a:endParaRPr lang="en-US" sz="2000" b="1" dirty="0">
              <a:solidFill>
                <a:srgbClr val="7030A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9138" y="421155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kern="0" dirty="0" smtClean="0">
                <a:cs typeface="Times New Roman" panose="02020603050405020304" pitchFamily="18" charset="0"/>
              </a:rPr>
              <a:t>YK, J.-X. Zhu, A.V</a:t>
            </a:r>
            <a:r>
              <a:rPr lang="en-US" altLang="en-US" sz="2000" kern="0" dirty="0">
                <a:cs typeface="Times New Roman" panose="02020603050405020304" pitchFamily="18" charset="0"/>
              </a:rPr>
              <a:t>. </a:t>
            </a:r>
            <a:r>
              <a:rPr lang="en-US" altLang="en-US" sz="2000" kern="0" dirty="0" err="1">
                <a:cs typeface="Times New Roman" panose="02020603050405020304" pitchFamily="18" charset="0"/>
              </a:rPr>
              <a:t>Balatsky</a:t>
            </a:r>
            <a:r>
              <a:rPr lang="en-US" altLang="en-US" sz="2000" kern="0" dirty="0">
                <a:cs typeface="Times New Roman" panose="02020603050405020304" pitchFamily="18" charset="0"/>
              </a:rPr>
              <a:t> </a:t>
            </a:r>
            <a:endParaRPr lang="en-US" altLang="en-US" sz="2000" kern="0" dirty="0" smtClean="0"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kern="0" dirty="0" smtClean="0">
                <a:cs typeface="Times New Roman" panose="02020603050405020304" pitchFamily="18" charset="0"/>
              </a:rPr>
              <a:t>PRB 94, 184507</a:t>
            </a:r>
            <a:endParaRPr lang="en-US" altLang="en-US" sz="2000" kern="0" dirty="0"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27" y="0"/>
            <a:ext cx="1911006" cy="10340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500" y="540881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Phase </a:t>
            </a:r>
            <a:r>
              <a:rPr lang="en-US" sz="4000" dirty="0" err="1">
                <a:solidFill>
                  <a:schemeClr val="accent2"/>
                </a:solidFill>
              </a:rPr>
              <a:t>D</a:t>
            </a:r>
            <a:r>
              <a:rPr lang="en-US" sz="4000" dirty="0" err="1" smtClean="0">
                <a:solidFill>
                  <a:schemeClr val="accent2"/>
                </a:solidFill>
              </a:rPr>
              <a:t>iargam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902"/>
            <a:ext cx="6450172" cy="49841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749" y="6016359"/>
            <a:ext cx="4372701" cy="766663"/>
          </a:xfrm>
          <a:prstGeom prst="rect">
            <a:avLst/>
          </a:prstGeom>
        </p:spPr>
      </p:pic>
      <p:pic>
        <p:nvPicPr>
          <p:cNvPr id="20" name="Picture 2" descr="Phase diagram for a displacive ferroelectri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569">
            <a:off x="-523511" y="1952228"/>
            <a:ext cx="3488792" cy="3437163"/>
          </a:xfrm>
          <a:prstGeom prst="rect">
            <a:avLst/>
          </a:prstGeom>
          <a:noFill/>
          <a:scene3d>
            <a:camera prst="orthographicFront">
              <a:rot lat="21252474" lon="3298483" rev="845856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hase diagram for a displacive ferroelectri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83" y="1845299"/>
            <a:ext cx="3550320" cy="34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figur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93375" y="2257425"/>
            <a:ext cx="4082525" cy="2819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7397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6 -0.01827 L -0.47449 -0.018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428E-6 -8.98405E-7 L -0.5858 0.02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8" y="1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1900" y="276225"/>
            <a:ext cx="81846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Predictions for Isotope replacement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80" y="1152410"/>
            <a:ext cx="8319753" cy="5045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26" y="3619915"/>
            <a:ext cx="519514" cy="4004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700" y="4020385"/>
            <a:ext cx="1416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isotope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fraction </a:t>
            </a:r>
            <a:endParaRPr lang="en-US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007290" y="1469128"/>
            <a:ext cx="0" cy="40821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499100" y="2965914"/>
            <a:ext cx="0" cy="40821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880100" y="3781425"/>
            <a:ext cx="0" cy="40821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292330" y="4364728"/>
            <a:ext cx="0" cy="40821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982383" y="6388278"/>
            <a:ext cx="784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Higher Tc for heavier isotopes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59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81175"/>
            <a:ext cx="56134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548" y="315697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Calculating Tc</a:t>
            </a:r>
            <a:endParaRPr lang="en-US" sz="4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3700" y="1226272"/>
                <a:ext cx="9434403" cy="560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Quantum </a:t>
                </a:r>
                <a:r>
                  <a:rPr lang="en-US" sz="2200" dirty="0" err="1" smtClean="0"/>
                  <a:t>Ising</a:t>
                </a:r>
                <a:r>
                  <a:rPr lang="en-US" sz="2200" dirty="0" smtClean="0"/>
                  <a:t> model:</a:t>
                </a:r>
                <a:r>
                  <a:rPr lang="en-US" sz="2400" dirty="0" smtClean="0"/>
                  <a:t>		</a:t>
                </a:r>
                <a:r>
                  <a:rPr lang="en-US" sz="2600" dirty="0" smtClean="0"/>
                  <a:t>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endParaRPr lang="en-US" sz="2400" dirty="0" smtClean="0"/>
              </a:p>
              <a:p>
                <a:r>
                  <a:rPr lang="en-US" sz="2200" dirty="0" smtClean="0"/>
                  <a:t>Modes </a:t>
                </a:r>
                <a:r>
                  <a:rPr lang="en-US" sz="2400" dirty="0" smtClean="0"/>
                  <a:t>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ad>
                      <m:radPr>
                        <m:degHide m:val="on"/>
                        <m:ctrlPr>
                          <a:rPr lang="el-G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rad>
                  </m:oMath>
                </a14:m>
                <a:r>
                  <a:rPr lang="en-US" sz="26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𝑖𝑞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2600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/>
              </a:p>
              <a:p>
                <a:r>
                  <a:rPr lang="en-US" sz="2200" dirty="0" smtClean="0"/>
                  <a:t>At the transition</a:t>
                </a:r>
                <a:r>
                  <a:rPr lang="en-US" sz="2400" dirty="0" smtClean="0"/>
                  <a:t>						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sz="2400" dirty="0" smtClean="0"/>
                  <a:t>   and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600" dirty="0" smtClean="0"/>
              </a:p>
              <a:p>
                <a:endParaRPr lang="en-US" sz="2400" dirty="0"/>
              </a:p>
              <a:p>
                <a:r>
                  <a:rPr lang="en-US" sz="2200" dirty="0" smtClean="0"/>
                  <a:t>Use the MacMillan formula for the coupling constant: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		          </a:t>
                </a:r>
                <a:r>
                  <a:rPr lang="en-US" sz="26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6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600" dirty="0" smtClean="0"/>
              </a:p>
              <a:p>
                <a:r>
                  <a:rPr lang="en-US" sz="22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dirty="0" smtClean="0"/>
                  <a:t> from above.      </a:t>
                </a:r>
                <a:r>
                  <a:rPr lang="en-US" sz="3200" dirty="0" smtClean="0"/>
                  <a:t>(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for </a:t>
                </a:r>
                <a:r>
                  <a:rPr lang="en-US" sz="2200" dirty="0"/>
                  <a:t>van Hove singularity 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/>
                  <a:t>)</a:t>
                </a:r>
              </a:p>
              <a:p>
                <a:endParaRPr lang="en-US" sz="1600" dirty="0" smtClean="0"/>
              </a:p>
              <a:p>
                <a:r>
                  <a:rPr lang="en-US" sz="2200" dirty="0"/>
                  <a:t>Get Tc from </a:t>
                </a:r>
                <a:r>
                  <a:rPr lang="en-US" sz="2200" dirty="0" smtClean="0"/>
                  <a:t>solving (numerically):</a:t>
                </a:r>
                <a:r>
                  <a:rPr lang="en-US" sz="2400" dirty="0" smtClean="0"/>
                  <a:t>			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𝑇𝑎𝑛h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nary>
                  </m:oMath>
                </a14:m>
                <a:endParaRPr lang="en-US" sz="2600" dirty="0"/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1226272"/>
                <a:ext cx="9434403" cy="5607945"/>
              </a:xfrm>
              <a:prstGeom prst="rect">
                <a:avLst/>
              </a:prstGeom>
              <a:blipFill rotWithShape="0"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156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300" y="431381"/>
            <a:ext cx="81846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Isotope Exponent</a:t>
            </a:r>
            <a:endParaRPr lang="en-US" sz="4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35558" y="1387059"/>
                <a:ext cx="8833372" cy="514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dirty="0" smtClean="0">
                    <a:ea typeface="Cambria Math" panose="02040503050406030204" pitchFamily="18" charset="0"/>
                  </a:rPr>
                  <a:t>The success of BCS theory: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=1/2</a:t>
                </a:r>
              </a:p>
              <a:p>
                <a:pPr/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US" sz="2800" dirty="0" smtClean="0">
                    <a:ea typeface="Cambria Math" panose="02040503050406030204" pitchFamily="18" charset="0"/>
                  </a:rPr>
                  <a:t>The effect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is evidence for the important of phonons</a:t>
                </a:r>
              </a:p>
              <a:p>
                <a:pPr/>
                <a:endParaRPr lang="en-US" sz="2800" dirty="0">
                  <a:ea typeface="Cambria Math" panose="02040503050406030204" pitchFamily="18" charset="0"/>
                </a:endParaRPr>
              </a:p>
              <a:p>
                <a:pPr/>
                <a:r>
                  <a:rPr lang="en-US" sz="2800" dirty="0" smtClean="0">
                    <a:ea typeface="Cambria Math" panose="02040503050406030204" pitchFamily="18" charset="0"/>
                  </a:rPr>
                  <a:t>Isotope fraction gives an effective mass:</a:t>
                </a:r>
              </a:p>
              <a:p>
                <a:pPr/>
                <a:endParaRPr lang="en-US" sz="120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US" sz="2800" dirty="0">
                    <a:ea typeface="Cambria Math" panose="02040503050406030204" pitchFamily="18" charset="0"/>
                  </a:rPr>
                  <a:t>	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~18∗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+16∗(1−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/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US" sz="2800" dirty="0" smtClean="0">
                    <a:ea typeface="Cambria Math" panose="02040503050406030204" pitchFamily="18" charset="0"/>
                  </a:rPr>
                  <a:t>Close to criticality we have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/>
                <a:endParaRPr lang="en-US" sz="320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8" y="1387059"/>
                <a:ext cx="8833372" cy="5142946"/>
              </a:xfrm>
              <a:prstGeom prst="rect">
                <a:avLst/>
              </a:prstGeom>
              <a:blipFill rotWithShape="0">
                <a:blip r:embed="rId3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680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300" y="431381"/>
            <a:ext cx="81846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Isotope Exponent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827" y="2460546"/>
            <a:ext cx="4441014" cy="36830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57444" y="3052112"/>
                <a:ext cx="5570256" cy="288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fun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8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4" y="3052112"/>
                <a:ext cx="5570256" cy="28863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476615" y="1302126"/>
                <a:ext cx="4538480" cy="119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dirty="0" smtClean="0">
                    <a:ea typeface="Cambria Math" panose="02040503050406030204" pitchFamily="18" charset="0"/>
                  </a:rPr>
                  <a:t>Mass tuned QCP implies:</a:t>
                </a:r>
              </a:p>
              <a:p>
                <a:pPr/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sz="320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15" y="1302126"/>
                <a:ext cx="4538480" cy="1192314"/>
              </a:xfrm>
              <a:prstGeom prst="rect">
                <a:avLst/>
              </a:prstGeom>
              <a:blipFill rotWithShape="0">
                <a:blip r:embed="rId5"/>
                <a:stretch>
                  <a:fillRect l="-2685" t="-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56133" y="1266825"/>
                <a:ext cx="4422692" cy="1324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800" dirty="0" smtClean="0"/>
                  <a:t>Simple expression for Tc: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33" y="1266825"/>
                <a:ext cx="4422692" cy="1324273"/>
              </a:xfrm>
              <a:prstGeom prst="rect">
                <a:avLst/>
              </a:prstGeom>
              <a:blipFill rotWithShape="0">
                <a:blip r:embed="rId6"/>
                <a:stretch>
                  <a:fillRect l="-2755" t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59271" y="6420672"/>
                <a:ext cx="92346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3200" dirty="0" smtClean="0">
                    <a:solidFill>
                      <a:srgbClr val="7030A0"/>
                    </a:solidFill>
                  </a:rPr>
                  <a:t>Tc is mirror image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)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71" y="6420672"/>
                <a:ext cx="9234687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71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17500" y="5000625"/>
            <a:ext cx="3657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52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574" y="929680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Conclusions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1" y="1876424"/>
            <a:ext cx="95106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Developed </a:t>
            </a:r>
            <a:r>
              <a:rPr lang="en-US" sz="2800" dirty="0"/>
              <a:t>a model for QCP and SC due to ferroelectric fluctuations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</a:t>
            </a:r>
            <a:r>
              <a:rPr lang="en-US" sz="2800" dirty="0" smtClean="0"/>
              <a:t>ependency on </a:t>
            </a:r>
            <a:r>
              <a:rPr lang="en-US" sz="2800" dirty="0" smtClean="0"/>
              <a:t>doping explain the SC dome in </a:t>
            </a:r>
            <a:r>
              <a:rPr lang="en-US" sz="2800" dirty="0" smtClean="0"/>
              <a:t>SrTiO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New prediction: Higher Tc for heavier isotopes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Connection betwee</a:t>
            </a:r>
            <a:r>
              <a:rPr lang="en-US" sz="2800" dirty="0" smtClean="0"/>
              <a:t>n the critical exponent of the QCP and the isotope exponent of SC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99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60500" y="581025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Strontium </a:t>
            </a:r>
            <a:r>
              <a:rPr lang="en-US" sz="4000" dirty="0" err="1">
                <a:solidFill>
                  <a:schemeClr val="accent2"/>
                </a:solidFill>
              </a:rPr>
              <a:t>t</a:t>
            </a:r>
            <a:r>
              <a:rPr lang="en-US" sz="4000" dirty="0" err="1" smtClean="0">
                <a:solidFill>
                  <a:schemeClr val="accent2"/>
                </a:solidFill>
              </a:rPr>
              <a:t>itanate</a:t>
            </a:r>
            <a:r>
              <a:rPr lang="en-US" sz="4000" dirty="0" smtClean="0">
                <a:solidFill>
                  <a:schemeClr val="accent2"/>
                </a:solidFill>
              </a:rPr>
              <a:t> SrTiO</a:t>
            </a:r>
            <a:r>
              <a:rPr lang="en-US" sz="4000" baseline="-25000" dirty="0" smtClean="0">
                <a:solidFill>
                  <a:schemeClr val="accent2"/>
                </a:solidFill>
              </a:rPr>
              <a:t>3</a:t>
            </a:r>
            <a:endParaRPr lang="en-US" sz="4000" baseline="-25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71" y="1657243"/>
            <a:ext cx="80010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21" marR="30008">
              <a:lnSpc>
                <a:spcPct val="150000"/>
              </a:lnSpc>
              <a:spcBef>
                <a:spcPts val="117"/>
              </a:spcBef>
            </a:pPr>
            <a:r>
              <a:rPr lang="en-US" sz="4000" baseline="2278" dirty="0" smtClean="0">
                <a:latin typeface="Segoe UI"/>
                <a:cs typeface="Segoe UI"/>
              </a:rPr>
              <a:t>Wide</a:t>
            </a:r>
            <a:r>
              <a:rPr lang="en-US" sz="4000" spc="287" baseline="2278" dirty="0" smtClean="0">
                <a:latin typeface="Segoe UI"/>
                <a:cs typeface="Segoe UI"/>
              </a:rPr>
              <a:t> </a:t>
            </a:r>
            <a:r>
              <a:rPr lang="en-US" sz="4000" baseline="2278" dirty="0">
                <a:latin typeface="Segoe UI"/>
                <a:cs typeface="Segoe UI"/>
              </a:rPr>
              <a:t>bandgap</a:t>
            </a:r>
            <a:r>
              <a:rPr lang="en-US" sz="4000" spc="26" baseline="2278" dirty="0">
                <a:latin typeface="Segoe UI"/>
                <a:cs typeface="Segoe UI"/>
              </a:rPr>
              <a:t> </a:t>
            </a:r>
            <a:r>
              <a:rPr lang="en-US" sz="4000" baseline="2278" dirty="0" smtClean="0">
                <a:latin typeface="Segoe UI"/>
                <a:cs typeface="Segoe UI"/>
              </a:rPr>
              <a:t>insulat</a:t>
            </a:r>
            <a:r>
              <a:rPr lang="en-US" sz="4000" spc="-49" baseline="2278" dirty="0" smtClean="0">
                <a:latin typeface="Segoe UI"/>
                <a:cs typeface="Segoe UI"/>
              </a:rPr>
              <a:t>o</a:t>
            </a:r>
            <a:r>
              <a:rPr lang="en-US" sz="4000" baseline="2278" dirty="0" smtClean="0">
                <a:latin typeface="Segoe UI"/>
                <a:cs typeface="Segoe UI"/>
              </a:rPr>
              <a:t>r </a:t>
            </a:r>
            <a:r>
              <a:rPr lang="en-US" sz="2800" dirty="0" smtClean="0">
                <a:latin typeface="Segoe UI"/>
                <a:cs typeface="Segoe UI"/>
              </a:rPr>
              <a:t>(</a:t>
            </a:r>
            <a:r>
              <a:rPr lang="en-US" sz="2800" dirty="0" smtClean="0">
                <a:latin typeface="Batang"/>
                <a:cs typeface="Batang"/>
              </a:rPr>
              <a:t>∼</a:t>
            </a:r>
            <a:r>
              <a:rPr lang="en-US" sz="2800" dirty="0" smtClean="0">
                <a:latin typeface="Segoe UI"/>
                <a:cs typeface="Segoe UI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eV</a:t>
            </a:r>
            <a:r>
              <a:rPr lang="en-US" sz="2800" spc="-156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Segoe UI"/>
                <a:cs typeface="Segoe UI"/>
              </a:rPr>
              <a:t>)</a:t>
            </a:r>
          </a:p>
          <a:p>
            <a:pPr marL="25121">
              <a:lnSpc>
                <a:spcPct val="150000"/>
              </a:lnSpc>
              <a:spcBef>
                <a:spcPts val="582"/>
              </a:spcBef>
            </a:pPr>
            <a:r>
              <a:rPr lang="en-US" sz="2800" dirty="0" smtClean="0">
                <a:latin typeface="Segoe UI"/>
                <a:cs typeface="Segoe UI"/>
              </a:rPr>
              <a:t>Small</a:t>
            </a:r>
            <a:r>
              <a:rPr lang="en-US" sz="2800" spc="-131" dirty="0" smtClean="0">
                <a:latin typeface="Segoe UI"/>
                <a:cs typeface="Segoe UI"/>
              </a:rPr>
              <a:t> </a:t>
            </a:r>
            <a:r>
              <a:rPr lang="en-US" sz="2800" dirty="0">
                <a:latin typeface="Segoe UI"/>
                <a:cs typeface="Segoe UI"/>
              </a:rPr>
              <a:t>amounts</a:t>
            </a:r>
            <a:r>
              <a:rPr lang="en-US" sz="2800" spc="180" dirty="0">
                <a:latin typeface="Segoe UI"/>
                <a:cs typeface="Segoe UI"/>
              </a:rPr>
              <a:t> </a:t>
            </a:r>
            <a:r>
              <a:rPr lang="en-US" sz="2800" dirty="0">
                <a:latin typeface="Segoe UI"/>
                <a:cs typeface="Segoe UI"/>
              </a:rPr>
              <a:t>of</a:t>
            </a:r>
            <a:r>
              <a:rPr lang="en-US" sz="2800" spc="-85" dirty="0">
                <a:latin typeface="Segoe UI"/>
                <a:cs typeface="Segoe UI"/>
              </a:rPr>
              <a:t> </a:t>
            </a:r>
            <a:r>
              <a:rPr lang="en-US" sz="2800" dirty="0">
                <a:latin typeface="Segoe UI"/>
                <a:cs typeface="Segoe UI"/>
              </a:rPr>
              <a:t>doping</a:t>
            </a:r>
            <a:r>
              <a:rPr lang="en-US" sz="2800" spc="204" dirty="0">
                <a:latin typeface="Segoe UI"/>
                <a:cs typeface="Segoe UI"/>
              </a:rPr>
              <a:t> </a:t>
            </a:r>
            <a:r>
              <a:rPr lang="en-US" sz="2800" dirty="0" smtClean="0">
                <a:latin typeface="Segoe UI"/>
                <a:cs typeface="Segoe UI"/>
              </a:rPr>
              <a:t>ma</a:t>
            </a:r>
            <a:r>
              <a:rPr lang="en-US" sz="2800" spc="-51" dirty="0" smtClean="0">
                <a:latin typeface="Segoe UI"/>
                <a:cs typeface="Segoe UI"/>
              </a:rPr>
              <a:t>k</a:t>
            </a:r>
            <a:r>
              <a:rPr lang="en-US" sz="2800" dirty="0" smtClean="0">
                <a:latin typeface="Segoe UI"/>
                <a:cs typeface="Segoe UI"/>
              </a:rPr>
              <a:t>es</a:t>
            </a:r>
            <a:r>
              <a:rPr lang="en-US" sz="2800" spc="235" dirty="0" smtClean="0">
                <a:latin typeface="Segoe UI"/>
                <a:cs typeface="Segoe UI"/>
              </a:rPr>
              <a:t> </a:t>
            </a:r>
            <a:r>
              <a:rPr lang="en-US" sz="2800" dirty="0" smtClean="0">
                <a:latin typeface="Segoe UI"/>
                <a:cs typeface="Segoe UI"/>
              </a:rPr>
              <a:t>it </a:t>
            </a:r>
            <a:r>
              <a:rPr lang="en-US" sz="2800" dirty="0" err="1" smtClean="0">
                <a:latin typeface="Segoe UI"/>
                <a:cs typeface="Segoe UI"/>
              </a:rPr>
              <a:t>metalic</a:t>
            </a:r>
            <a:r>
              <a:rPr lang="en-US" sz="2800" dirty="0" smtClean="0">
                <a:latin typeface="Segoe UI"/>
                <a:cs typeface="Segoe UI"/>
              </a:rPr>
              <a:t> </a:t>
            </a:r>
          </a:p>
          <a:p>
            <a:pPr marL="25121">
              <a:lnSpc>
                <a:spcPct val="150000"/>
              </a:lnSpc>
              <a:spcBef>
                <a:spcPts val="582"/>
              </a:spcBef>
            </a:pPr>
            <a:endParaRPr lang="en-US" sz="2800" dirty="0">
              <a:latin typeface="Segoe UI"/>
              <a:cs typeface="Segoe UI"/>
            </a:endParaRPr>
          </a:p>
          <a:p>
            <a:pPr marL="25121">
              <a:lnSpc>
                <a:spcPct val="150000"/>
              </a:lnSpc>
              <a:spcBef>
                <a:spcPts val="582"/>
              </a:spcBef>
            </a:pPr>
            <a:endParaRPr lang="en-US" sz="2800" dirty="0" smtClean="0">
              <a:latin typeface="Segoe UI"/>
              <a:cs typeface="Segoe UI"/>
            </a:endParaRPr>
          </a:p>
          <a:p>
            <a:pPr marL="25121">
              <a:lnSpc>
                <a:spcPct val="150000"/>
              </a:lnSpc>
              <a:spcBef>
                <a:spcPts val="582"/>
              </a:spcBef>
            </a:pPr>
            <a:endParaRPr lang="en-US" sz="2800" dirty="0">
              <a:latin typeface="Segoe UI"/>
              <a:cs typeface="Segoe UI"/>
            </a:endParaRPr>
          </a:p>
          <a:p>
            <a:pPr marL="25121">
              <a:lnSpc>
                <a:spcPct val="150000"/>
              </a:lnSpc>
              <a:spcBef>
                <a:spcPts val="582"/>
              </a:spcBef>
            </a:pPr>
            <a:r>
              <a:rPr lang="en-US" sz="2800" dirty="0" err="1" smtClean="0"/>
              <a:t>Perovskyte</a:t>
            </a:r>
            <a:r>
              <a:rPr lang="en-US" sz="2800" dirty="0" smtClean="0"/>
              <a:t> with </a:t>
            </a:r>
            <a:r>
              <a:rPr lang="en-US" sz="2800" dirty="0" err="1" smtClean="0"/>
              <a:t>antiferrodistortive</a:t>
            </a:r>
            <a:r>
              <a:rPr lang="en-US" sz="2800" dirty="0" smtClean="0"/>
              <a:t> rotations </a:t>
            </a:r>
            <a:endParaRPr lang="en-US" sz="2800" dirty="0">
              <a:latin typeface="Segoe UI"/>
              <a:cs typeface="Segoe UI"/>
            </a:endParaRPr>
          </a:p>
        </p:txBody>
      </p:sp>
      <p:sp>
        <p:nvSpPr>
          <p:cNvPr id="5" name="object 12"/>
          <p:cNvSpPr/>
          <p:nvPr/>
        </p:nvSpPr>
        <p:spPr>
          <a:xfrm>
            <a:off x="7946571" y="1288911"/>
            <a:ext cx="1454773" cy="2279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560"/>
          </a:p>
        </p:txBody>
      </p:sp>
      <p:sp>
        <p:nvSpPr>
          <p:cNvPr id="8" name="object 15"/>
          <p:cNvSpPr/>
          <p:nvPr/>
        </p:nvSpPr>
        <p:spPr>
          <a:xfrm>
            <a:off x="7546211" y="4312019"/>
            <a:ext cx="1608894" cy="2182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560"/>
          </a:p>
        </p:txBody>
      </p:sp>
      <p:sp>
        <p:nvSpPr>
          <p:cNvPr id="17" name="ZoneTexte 4"/>
          <p:cNvSpPr txBox="1"/>
          <p:nvPr/>
        </p:nvSpPr>
        <p:spPr>
          <a:xfrm>
            <a:off x="3136900" y="3723695"/>
            <a:ext cx="2302856" cy="77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11" dirty="0"/>
              <a:t>SrTiO</a:t>
            </a:r>
            <a:r>
              <a:rPr lang="fr-FR" sz="4411" baseline="-25000" dirty="0"/>
              <a:t>3</a:t>
            </a:r>
            <a:endParaRPr lang="fr-FR" sz="4411" baseline="-25000" dirty="0"/>
          </a:p>
        </p:txBody>
      </p:sp>
      <p:sp>
        <p:nvSpPr>
          <p:cNvPr id="18" name="Ellipse 6"/>
          <p:cNvSpPr/>
          <p:nvPr/>
        </p:nvSpPr>
        <p:spPr>
          <a:xfrm>
            <a:off x="3136900" y="3644286"/>
            <a:ext cx="635271" cy="952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7"/>
          <p:cNvCxnSpPr>
            <a:endCxn id="20" idx="3"/>
          </p:cNvCxnSpPr>
          <p:nvPr/>
        </p:nvCxnSpPr>
        <p:spPr>
          <a:xfrm flipH="1">
            <a:off x="2998722" y="4501927"/>
            <a:ext cx="288186" cy="95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8"/>
          <p:cNvSpPr txBox="1"/>
          <p:nvPr/>
        </p:nvSpPr>
        <p:spPr>
          <a:xfrm>
            <a:off x="2605666" y="4412526"/>
            <a:ext cx="393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La</a:t>
            </a:r>
            <a:endParaRPr lang="fr-FR" dirty="0"/>
          </a:p>
        </p:txBody>
      </p:sp>
      <p:sp>
        <p:nvSpPr>
          <p:cNvPr id="21" name="Ellipse 9"/>
          <p:cNvSpPr/>
          <p:nvPr/>
        </p:nvSpPr>
        <p:spPr>
          <a:xfrm>
            <a:off x="3772170" y="3644286"/>
            <a:ext cx="476453" cy="952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10"/>
          <p:cNvCxnSpPr>
            <a:stCxn id="21" idx="0"/>
          </p:cNvCxnSpPr>
          <p:nvPr/>
        </p:nvCxnSpPr>
        <p:spPr>
          <a:xfrm flipV="1">
            <a:off x="4010397" y="3445764"/>
            <a:ext cx="258123" cy="198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1"/>
          <p:cNvSpPr txBox="1"/>
          <p:nvPr/>
        </p:nvSpPr>
        <p:spPr>
          <a:xfrm>
            <a:off x="4278959" y="3131981"/>
            <a:ext cx="4555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Nb</a:t>
            </a:r>
            <a:endParaRPr lang="fr-FR" dirty="0"/>
          </a:p>
        </p:txBody>
      </p:sp>
      <p:sp>
        <p:nvSpPr>
          <p:cNvPr id="24" name="Ellipse 12"/>
          <p:cNvSpPr/>
          <p:nvPr/>
        </p:nvSpPr>
        <p:spPr>
          <a:xfrm>
            <a:off x="4248623" y="3564877"/>
            <a:ext cx="397044" cy="1111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13"/>
          <p:cNvCxnSpPr>
            <a:stCxn id="24" idx="4"/>
          </p:cNvCxnSpPr>
          <p:nvPr/>
        </p:nvCxnSpPr>
        <p:spPr>
          <a:xfrm>
            <a:off x="4447145" y="4676601"/>
            <a:ext cx="198522" cy="206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14"/>
          <p:cNvSpPr txBox="1"/>
          <p:nvPr/>
        </p:nvSpPr>
        <p:spPr>
          <a:xfrm>
            <a:off x="4706460" y="4717186"/>
            <a:ext cx="9263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vacancy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3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98500" y="962025"/>
            <a:ext cx="55626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Oldest oxide SC, 1</a:t>
            </a:r>
            <a:r>
              <a:rPr lang="en-US" sz="2400" baseline="30000" dirty="0" smtClean="0">
                <a:solidFill>
                  <a:srgbClr val="7030A0"/>
                </a:solidFill>
              </a:rPr>
              <a:t>st</a:t>
            </a:r>
            <a:r>
              <a:rPr lang="en-US" sz="2400" dirty="0" smtClean="0">
                <a:solidFill>
                  <a:srgbClr val="7030A0"/>
                </a:solidFill>
              </a:rPr>
              <a:t> SC dome</a:t>
            </a:r>
          </a:p>
        </p:txBody>
      </p:sp>
      <p:pic>
        <p:nvPicPr>
          <p:cNvPr id="6" name="Image 3" descr="Extract pages from Schooley_PhysRevLett._2jpg_Page1.jpg"/>
          <p:cNvPicPr>
            <a:picLocks noChangeAspect="1"/>
          </p:cNvPicPr>
          <p:nvPr/>
        </p:nvPicPr>
        <p:blipFill rotWithShape="1">
          <a:blip r:embed="rId2" cstate="print"/>
          <a:srcRect b="4020"/>
          <a:stretch/>
        </p:blipFill>
        <p:spPr>
          <a:xfrm>
            <a:off x="987691" y="1590516"/>
            <a:ext cx="3988940" cy="2244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9337" y="235875"/>
            <a:ext cx="66054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Strontium </a:t>
            </a:r>
            <a:r>
              <a:rPr lang="en-US" sz="4000" dirty="0" err="1" smtClean="0">
                <a:solidFill>
                  <a:schemeClr val="accent2"/>
                </a:solidFill>
              </a:rPr>
              <a:t>titanate</a:t>
            </a:r>
            <a:r>
              <a:rPr lang="en-US" sz="4000" dirty="0" smtClean="0">
                <a:solidFill>
                  <a:schemeClr val="accent2"/>
                </a:solidFill>
              </a:rPr>
              <a:t> SrTiO</a:t>
            </a:r>
            <a:r>
              <a:rPr lang="en-US" sz="4000" baseline="-25000" dirty="0" smtClean="0">
                <a:solidFill>
                  <a:schemeClr val="accent2"/>
                </a:solidFill>
              </a:rPr>
              <a:t>3</a:t>
            </a:r>
            <a:endParaRPr lang="en-US" sz="4000" baseline="-25000" dirty="0">
              <a:solidFill>
                <a:schemeClr val="accent2"/>
              </a:solidFill>
            </a:endParaRPr>
          </a:p>
        </p:txBody>
      </p:sp>
      <p:pic>
        <p:nvPicPr>
          <p:cNvPr id="11" name="Picture 2" descr="Phase diagram for a displacive ferroelectri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69" y="1467757"/>
            <a:ext cx="2629396" cy="25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21684" y="943761"/>
            <a:ext cx="30480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Ferroelectric QCP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710" y="4335598"/>
            <a:ext cx="4307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Many recent interface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results: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Influence of an external magnetic field on the zero resistance detected in 4PP transport measurement on another FeSe/STO sample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64482"/>
          <a:stretch/>
        </p:blipFill>
        <p:spPr bwMode="auto">
          <a:xfrm>
            <a:off x="7082440" y="5154454"/>
            <a:ext cx="2819400" cy="21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slidesharecdn.com/koppmpg-ubcschool2011-120810174207-phpapp01/95/charge-spin-and-orbitals-in-oxides-9-728.jpg?cb=13446206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229225"/>
            <a:ext cx="2868751" cy="21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334951" y="4859893"/>
            <a:ext cx="3034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 at </a:t>
            </a:r>
            <a:r>
              <a:rPr lang="en-US" dirty="0"/>
              <a:t>100 K in </a:t>
            </a:r>
            <a:r>
              <a:rPr lang="en-US" dirty="0" smtClean="0"/>
              <a:t>​FS/​STO</a:t>
            </a:r>
            <a:endParaRPr lang="en-US" dirty="0"/>
          </a:p>
        </p:txBody>
      </p:sp>
      <p:pic>
        <p:nvPicPr>
          <p:cNvPr id="1034" name="Picture 10" descr="Device schematic and transport characteristic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390284"/>
            <a:ext cx="3682482" cy="161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66200" y="4863352"/>
            <a:ext cx="251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2DEG in LAO/​STO</a:t>
            </a:r>
            <a:endParaRPr lang="en-US" dirty="0"/>
          </a:p>
        </p:txBody>
      </p:sp>
      <p:sp>
        <p:nvSpPr>
          <p:cNvPr id="20" name="TextBox 23"/>
          <p:cNvSpPr txBox="1"/>
          <p:nvPr/>
        </p:nvSpPr>
        <p:spPr>
          <a:xfrm>
            <a:off x="7007445" y="7195261"/>
            <a:ext cx="3076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Ge</a:t>
            </a:r>
            <a:r>
              <a:rPr lang="en-US" sz="1600" dirty="0" smtClean="0"/>
              <a:t> </a:t>
            </a:r>
            <a:r>
              <a:rPr lang="en-US" sz="1600" dirty="0" smtClean="0"/>
              <a:t>et. al. </a:t>
            </a:r>
            <a:r>
              <a:rPr lang="en-US" sz="1600" dirty="0"/>
              <a:t>Nat. </a:t>
            </a:r>
            <a:r>
              <a:rPr lang="en-US" sz="1600" dirty="0" smtClean="0"/>
              <a:t>Mat. 14, 285 </a:t>
            </a:r>
            <a:r>
              <a:rPr lang="en-US" sz="1600" dirty="0"/>
              <a:t>(</a:t>
            </a:r>
            <a:r>
              <a:rPr lang="en-US" sz="1600" dirty="0" smtClean="0"/>
              <a:t>2015))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216603" y="3916037"/>
            <a:ext cx="3163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Schooley</a:t>
            </a:r>
            <a:r>
              <a:rPr lang="en-US" sz="1600" dirty="0" smtClean="0"/>
              <a:t> et</a:t>
            </a:r>
            <a:r>
              <a:rPr lang="en-US" sz="1600" dirty="0" smtClean="0"/>
              <a:t>. al. </a:t>
            </a:r>
            <a:r>
              <a:rPr lang="en-US" sz="1600" dirty="0" smtClean="0"/>
              <a:t>PRL </a:t>
            </a:r>
            <a:r>
              <a:rPr lang="en-US" sz="1600" dirty="0"/>
              <a:t>14, 305 (</a:t>
            </a:r>
            <a:r>
              <a:rPr lang="en-US" sz="1600" dirty="0" smtClean="0"/>
              <a:t>1965)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266794" y="7041691"/>
            <a:ext cx="3312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Cheng </a:t>
            </a:r>
            <a:r>
              <a:rPr lang="en-US" sz="1600" dirty="0" smtClean="0"/>
              <a:t>et. al. </a:t>
            </a:r>
            <a:r>
              <a:rPr lang="en-US" sz="1600" dirty="0" smtClean="0"/>
              <a:t>Nature. 521, 196 </a:t>
            </a:r>
            <a:r>
              <a:rPr lang="en-US" sz="1600" dirty="0"/>
              <a:t>(</a:t>
            </a:r>
            <a:r>
              <a:rPr lang="en-US" sz="1600" dirty="0" smtClean="0"/>
              <a:t>2015))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51254" y="4010025"/>
            <a:ext cx="376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Rowley et. al. </a:t>
            </a:r>
            <a:r>
              <a:rPr lang="en-US" sz="1600" dirty="0"/>
              <a:t>Nat. Phys. 10, 10 (2014))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0087" y="5025714"/>
            <a:ext cx="3643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Pre-Pairing and writable SC wires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5266790" y="2256121"/>
            <a:ext cx="1384464" cy="7633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22648" y="2447923"/>
            <a:ext cx="1384464" cy="37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18497" y="73009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00" y="468015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 smtClean="0"/>
              <a:t>Outline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Ferroelectric Quantum </a:t>
            </a:r>
            <a:r>
              <a:rPr lang="en-US" sz="3200" dirty="0" smtClean="0"/>
              <a:t>Critical </a:t>
            </a:r>
            <a:r>
              <a:rPr lang="en-US" sz="3200" dirty="0" smtClean="0"/>
              <a:t>Point in STO</a:t>
            </a: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Quantum </a:t>
            </a:r>
            <a:r>
              <a:rPr lang="en-US" sz="3200" dirty="0" smtClean="0"/>
              <a:t>model for FE QCP</a:t>
            </a: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Effect of doping (e</a:t>
            </a:r>
            <a:r>
              <a:rPr lang="en-US" sz="3200" dirty="0" smtClean="0"/>
              <a:t>xplaining the </a:t>
            </a:r>
            <a:r>
              <a:rPr lang="en-US" sz="3200" dirty="0" smtClean="0"/>
              <a:t>SC dome) </a:t>
            </a:r>
            <a:endParaRPr lang="en-US" sz="3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Effect of </a:t>
            </a:r>
            <a:r>
              <a:rPr lang="en-US" sz="3200" dirty="0" smtClean="0"/>
              <a:t>heavier isotope (</a:t>
            </a:r>
            <a:r>
              <a:rPr lang="en-US" sz="3200" dirty="0" smtClean="0"/>
              <a:t>Higher Tc, prediction)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Isotope effect and isotope exponent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68844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DB52-7FC7-4260-852B-099FAF3C1DAA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7" y="1289816"/>
            <a:ext cx="3282784" cy="4038134"/>
          </a:xfrm>
          <a:prstGeom prst="rect">
            <a:avLst/>
          </a:prstGeom>
        </p:spPr>
      </p:pic>
      <p:sp>
        <p:nvSpPr>
          <p:cNvPr id="15" name="TextBox 23"/>
          <p:cNvSpPr txBox="1"/>
          <p:nvPr/>
        </p:nvSpPr>
        <p:spPr>
          <a:xfrm>
            <a:off x="698500" y="5431272"/>
            <a:ext cx="3782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Wang </a:t>
            </a:r>
            <a:r>
              <a:rPr lang="en-US" sz="1600" dirty="0"/>
              <a:t>and </a:t>
            </a:r>
            <a:r>
              <a:rPr lang="en-US" sz="1600" dirty="0" smtClean="0"/>
              <a:t>Itoh</a:t>
            </a:r>
            <a:r>
              <a:rPr lang="en-US" sz="1600" dirty="0"/>
              <a:t>, </a:t>
            </a:r>
            <a:r>
              <a:rPr lang="en-US" sz="1600" dirty="0" smtClean="0"/>
              <a:t>PRB </a:t>
            </a:r>
            <a:r>
              <a:rPr lang="en-US" sz="1600" dirty="0"/>
              <a:t>64, 174104 (2001)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5422900" y="5308208"/>
            <a:ext cx="376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Rowley et. al. </a:t>
            </a:r>
            <a:r>
              <a:rPr lang="en-US" sz="1600" dirty="0"/>
              <a:t>Nat. Phys. 10, 10 (2014))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Phase diagram for a displacive ferroelectri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3" y="1339784"/>
            <a:ext cx="3931321" cy="38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60500" y="300308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Quantum </a:t>
            </a:r>
            <a:r>
              <a:rPr lang="en-US" sz="4000" dirty="0" err="1" smtClean="0">
                <a:solidFill>
                  <a:schemeClr val="accent2"/>
                </a:solidFill>
              </a:rPr>
              <a:t>Paraelectricity</a:t>
            </a:r>
            <a:r>
              <a:rPr lang="en-US" sz="4000" dirty="0" smtClean="0">
                <a:solidFill>
                  <a:schemeClr val="accent2"/>
                </a:solidFill>
              </a:rPr>
              <a:t> in STO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2900" y="6067425"/>
            <a:ext cx="791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We want a microscopic model for the ferroelectric transition with isotopic mass as tuning parameter 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56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545" y="359291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Structural Modes in SrTiO</a:t>
            </a:r>
            <a:r>
              <a:rPr lang="en-US" sz="4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4" name="media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8365386" y="3763588"/>
            <a:ext cx="1224001" cy="274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media3.mov"/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3632509" y="3806588"/>
            <a:ext cx="1224001" cy="276842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86"/>
          <p:cNvSpPr/>
          <p:nvPr/>
        </p:nvSpPr>
        <p:spPr>
          <a:xfrm>
            <a:off x="3593182" y="3774071"/>
            <a:ext cx="1302654" cy="2859301"/>
          </a:xfrm>
          <a:prstGeom prst="rect">
            <a:avLst/>
          </a:prstGeom>
          <a:ln w="50800">
            <a:solidFill>
              <a:srgbClr val="9B7788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321457">
              <a:lnSpc>
                <a:spcPts val="1687"/>
              </a:lnSpc>
              <a:spcBef>
                <a:spcPts val="422"/>
              </a:spcBef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sp>
        <p:nvSpPr>
          <p:cNvPr id="20" name="Shape 87"/>
          <p:cNvSpPr/>
          <p:nvPr/>
        </p:nvSpPr>
        <p:spPr>
          <a:xfrm>
            <a:off x="8326060" y="3705225"/>
            <a:ext cx="1302654" cy="2859301"/>
          </a:xfrm>
          <a:prstGeom prst="rect">
            <a:avLst/>
          </a:prstGeom>
          <a:ln w="50800">
            <a:solidFill>
              <a:srgbClr val="003A6A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321457">
              <a:lnSpc>
                <a:spcPts val="1687"/>
              </a:lnSpc>
              <a:spcBef>
                <a:spcPts val="422"/>
              </a:spcBef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pic>
        <p:nvPicPr>
          <p:cNvPr id="21" name="image6.png" descr="figur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6494" y="1517023"/>
            <a:ext cx="5045325" cy="180720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84"/>
          <p:cNvSpPr/>
          <p:nvPr/>
        </p:nvSpPr>
        <p:spPr>
          <a:xfrm>
            <a:off x="2331652" y="3050824"/>
            <a:ext cx="259556" cy="259557"/>
          </a:xfrm>
          <a:prstGeom prst="roundRect">
            <a:avLst>
              <a:gd name="adj" fmla="val 50000"/>
            </a:avLst>
          </a:prstGeom>
          <a:ln w="50800">
            <a:solidFill>
              <a:srgbClr val="003A6A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321457">
              <a:lnSpc>
                <a:spcPts val="1687"/>
              </a:lnSpc>
              <a:spcBef>
                <a:spcPts val="422"/>
              </a:spcBef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sp>
        <p:nvSpPr>
          <p:cNvPr id="24" name="Shape 89"/>
          <p:cNvSpPr/>
          <p:nvPr/>
        </p:nvSpPr>
        <p:spPr>
          <a:xfrm>
            <a:off x="4817830" y="3058757"/>
            <a:ext cx="259557" cy="259556"/>
          </a:xfrm>
          <a:prstGeom prst="roundRect">
            <a:avLst>
              <a:gd name="adj" fmla="val 50000"/>
            </a:avLst>
          </a:prstGeom>
          <a:ln w="50800">
            <a:solidFill>
              <a:srgbClr val="9B7788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321457">
              <a:lnSpc>
                <a:spcPts val="1687"/>
              </a:lnSpc>
              <a:spcBef>
                <a:spcPts val="422"/>
              </a:spcBef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sp>
        <p:nvSpPr>
          <p:cNvPr id="25" name="TextBox 24"/>
          <p:cNvSpPr txBox="1"/>
          <p:nvPr/>
        </p:nvSpPr>
        <p:spPr>
          <a:xfrm>
            <a:off x="416267" y="3799004"/>
            <a:ext cx="29782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600" dirty="0" err="1" smtClean="0"/>
              <a:t>Antiferrodistortive</a:t>
            </a:r>
            <a:endParaRPr lang="en-US" sz="2600" dirty="0" smtClean="0"/>
          </a:p>
          <a:p>
            <a:r>
              <a:rPr lang="en-US" sz="2600" dirty="0" smtClean="0"/>
              <a:t> rotations</a:t>
            </a:r>
          </a:p>
          <a:p>
            <a:endParaRPr lang="en-US" sz="2600" dirty="0" smtClean="0"/>
          </a:p>
          <a:p>
            <a:r>
              <a:rPr lang="en-US" sz="2600" dirty="0" smtClean="0"/>
              <a:t> Occur </a:t>
            </a:r>
            <a:r>
              <a:rPr lang="en-US" sz="2600" dirty="0" smtClean="0"/>
              <a:t>below </a:t>
            </a:r>
            <a:r>
              <a:rPr lang="en-US" sz="2600" dirty="0" smtClean="0"/>
              <a:t>110K</a:t>
            </a:r>
          </a:p>
          <a:p>
            <a:endParaRPr lang="en-US" sz="20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186555" y="1166888"/>
            <a:ext cx="2935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Images from </a:t>
            </a:r>
            <a:r>
              <a:rPr lang="en-US" sz="1600" dirty="0"/>
              <a:t>Ulrich </a:t>
            </a:r>
            <a:r>
              <a:rPr lang="en-US" sz="1600" dirty="0" err="1"/>
              <a:t>Aschauer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ETH </a:t>
            </a:r>
            <a:r>
              <a:rPr lang="en-US" sz="1600" dirty="0" smtClean="0"/>
              <a:t>Zürich/University </a:t>
            </a:r>
            <a:r>
              <a:rPr lang="en-US" sz="1600" dirty="0"/>
              <a:t>of Bern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500" y="195262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94827" y="1986415"/>
            <a:ext cx="36872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Phonon band </a:t>
            </a:r>
            <a:r>
              <a:rPr lang="en-US" sz="2200" dirty="0" smtClean="0"/>
              <a:t>structure from</a:t>
            </a:r>
          </a:p>
          <a:p>
            <a:r>
              <a:rPr lang="en-US" sz="2200" dirty="0" smtClean="0"/>
              <a:t>Ab initio calculations results</a:t>
            </a:r>
          </a:p>
          <a:p>
            <a:r>
              <a:rPr lang="en-US" sz="2200" dirty="0" smtClean="0"/>
              <a:t> in t</a:t>
            </a:r>
            <a:r>
              <a:rPr lang="en-US" sz="2400" dirty="0" smtClean="0"/>
              <a:t>wo </a:t>
            </a:r>
            <a:r>
              <a:rPr lang="en-US" sz="2400" dirty="0"/>
              <a:t>Instabilities 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5270500" y="4044426"/>
            <a:ext cx="2864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Ferroelectric </a:t>
            </a:r>
            <a:r>
              <a:rPr lang="en-US" sz="2600" dirty="0" smtClean="0"/>
              <a:t>displacement </a:t>
            </a:r>
          </a:p>
          <a:p>
            <a:endParaRPr lang="en-US" sz="2600" dirty="0" smtClean="0"/>
          </a:p>
          <a:p>
            <a:r>
              <a:rPr lang="en-US" sz="2600" dirty="0" smtClean="0"/>
              <a:t>Do not materialize</a:t>
            </a:r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 smtClean="0"/>
              <a:t>(for SrTi</a:t>
            </a:r>
            <a:r>
              <a:rPr lang="en-US" sz="2600" baseline="30000" dirty="0" smtClean="0"/>
              <a:t>16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9718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40" repeatCount="300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4" grpId="0" animBg="1" advAuto="0"/>
      <p:bldP spid="15" grpId="0" animBg="1" advAuto="0"/>
      <p:bldP spid="18" grpId="0" animBg="1" advAuto="0"/>
      <p:bldP spid="20" grpId="0" animBg="1" advAuto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100" y="374865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Quantum </a:t>
            </a:r>
            <a:r>
              <a:rPr lang="en-US" sz="4000" dirty="0" err="1" smtClean="0">
                <a:solidFill>
                  <a:schemeClr val="accent2"/>
                </a:solidFill>
              </a:rPr>
              <a:t>Ising</a:t>
            </a:r>
            <a:r>
              <a:rPr lang="en-US" sz="4000" smtClean="0">
                <a:solidFill>
                  <a:schemeClr val="accent2"/>
                </a:solidFill>
              </a:rPr>
              <a:t> Model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50" y="2593857"/>
            <a:ext cx="4331171" cy="3402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041900" y="3570019"/>
                <a:ext cx="5197365" cy="348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Excitation (tunneling) </a:t>
                </a:r>
                <a:r>
                  <a:rPr lang="en-US" sz="2400" dirty="0" smtClean="0"/>
                  <a:t>energy: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endParaRPr lang="en-US" sz="3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err="1" smtClean="0"/>
                  <a:t>intersite</a:t>
                </a:r>
                <a:r>
                  <a:rPr lang="en-US" sz="2400" dirty="0" smtClean="0"/>
                  <a:t> coupling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Increase M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get FE</a:t>
                </a:r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00" y="3570019"/>
                <a:ext cx="5197365" cy="3488006"/>
              </a:xfrm>
              <a:prstGeom prst="rect">
                <a:avLst/>
              </a:prstGeom>
              <a:blipFill rotWithShape="0">
                <a:blip r:embed="rId4"/>
                <a:stretch>
                  <a:fillRect l="-1758" t="-1224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8874" b="-3965"/>
          <a:stretch/>
        </p:blipFill>
        <p:spPr>
          <a:xfrm>
            <a:off x="165100" y="6451863"/>
            <a:ext cx="4191000" cy="60866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6822873" y="3814622"/>
            <a:ext cx="1025633" cy="1600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813473" y="4043222"/>
            <a:ext cx="1428229" cy="1024484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422900" y="4805222"/>
                <a:ext cx="1350155" cy="88120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Curvature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FE</a:t>
                </a:r>
                <a:endParaRPr lang="en-US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00" y="4805222"/>
                <a:ext cx="1350155" cy="881203"/>
              </a:xfrm>
              <a:prstGeom prst="rect">
                <a:avLst/>
              </a:prstGeom>
              <a:blipFill rotWithShape="0">
                <a:blip r:embed="rId6"/>
                <a:stretch>
                  <a:fillRect l="-3524" t="-662" r="-441" b="-529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484183" y="5081809"/>
            <a:ext cx="1350155" cy="4001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Tunneling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40074" y="1269854"/>
                <a:ext cx="5450851" cy="1016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4" y="1269854"/>
                <a:ext cx="5450851" cy="10161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56507" y="1220686"/>
            <a:ext cx="2025352" cy="10410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6213478" y="1562789"/>
            <a:ext cx="1918143" cy="1532836"/>
          </a:xfrm>
          <a:prstGeom prst="arc">
            <a:avLst>
              <a:gd name="adj1" fmla="val 16200000"/>
              <a:gd name="adj2" fmla="val 3402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276369" y="2287632"/>
                <a:ext cx="8235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369" y="2287632"/>
                <a:ext cx="82355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184218" y="2287632"/>
                <a:ext cx="874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218" y="2287632"/>
                <a:ext cx="87485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465037" y="1681437"/>
            <a:ext cx="71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59143" y="1794683"/>
            <a:ext cx="86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216206" y="1512159"/>
            <a:ext cx="149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Temperature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249733" y="2661628"/>
                <a:ext cx="3215304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33" y="2661628"/>
                <a:ext cx="3215304" cy="61414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rot="2767520">
            <a:off x="6130886" y="1096478"/>
            <a:ext cx="2312793" cy="914400"/>
          </a:xfrm>
          <a:prstGeom prst="arc">
            <a:avLst>
              <a:gd name="adj1" fmla="val 16200000"/>
              <a:gd name="adj2" fmla="val 21151711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617108">
            <a:off x="8675357" y="331579"/>
            <a:ext cx="762506" cy="2340117"/>
          </a:xfrm>
          <a:prstGeom prst="arc">
            <a:avLst>
              <a:gd name="adj1" fmla="val 16200000"/>
              <a:gd name="adj2" fmla="val 21151711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59938" y="2162907"/>
            <a:ext cx="143367" cy="195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1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1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31569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 Institute for Theoretical Physics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900" y="350830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Doping effect on the Instability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99273"/>
            <a:ext cx="5181600" cy="3348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6072" y="4866431"/>
                <a:ext cx="9165144" cy="317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ea typeface="Cambria Math" panose="02040503050406030204" pitchFamily="18" charset="0"/>
                  </a:rPr>
                  <a:t>Lower barrier: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/>
                  <a:t> Decrease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	</a:t>
                </a:r>
                <a:r>
                  <a:rPr lang="en-US" sz="2600" dirty="0" smtClean="0"/>
                  <a:t>	</a:t>
                </a:r>
                <a:r>
                  <a:rPr lang="en-US" sz="2600" dirty="0" smtClean="0"/>
                  <a:t> → Enhance tunneling: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 Increase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	</a:t>
                </a:r>
                <a:r>
                  <a:rPr lang="en-US" sz="2600" dirty="0" smtClean="0"/>
                  <a:t>			 </a:t>
                </a:r>
                <a:r>
                  <a:rPr lang="en-US" sz="2600" dirty="0"/>
                  <a:t>→</a:t>
                </a:r>
                <a:r>
                  <a:rPr lang="en-US" sz="2600" dirty="0" smtClean="0"/>
                  <a:t>	 Mode hardening: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600" dirty="0"/>
                  <a:t> Increase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				</a:t>
                </a:r>
                <a:r>
                  <a:rPr lang="en-US" sz="2600" dirty="0" smtClean="0"/>
                  <a:t>		 </a:t>
                </a:r>
                <a:r>
                  <a:rPr lang="en-US" sz="2600" dirty="0"/>
                  <a:t>→</a:t>
                </a:r>
                <a:r>
                  <a:rPr lang="en-US" sz="2600" dirty="0"/>
                  <a:t>	</a:t>
                </a:r>
                <a:r>
                  <a:rPr lang="en-US" sz="2600" dirty="0" smtClean="0"/>
                  <a:t> The “glue” is lost: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en-US" sz="2600" dirty="0"/>
                  <a:t>Decrease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2" y="4866431"/>
                <a:ext cx="9165144" cy="3179653"/>
              </a:xfrm>
              <a:prstGeom prst="rect">
                <a:avLst/>
              </a:prstGeom>
              <a:blipFill rotWithShape="0">
                <a:blip r:embed="rId6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media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462226" y="1786691"/>
            <a:ext cx="1224001" cy="274257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87"/>
          <p:cNvSpPr/>
          <p:nvPr/>
        </p:nvSpPr>
        <p:spPr>
          <a:xfrm>
            <a:off x="5422900" y="1728328"/>
            <a:ext cx="1302654" cy="2859301"/>
          </a:xfrm>
          <a:prstGeom prst="rect">
            <a:avLst/>
          </a:prstGeom>
          <a:ln w="50800">
            <a:solidFill>
              <a:srgbClr val="003A6A"/>
            </a:solidFill>
            <a:beve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321457">
              <a:lnSpc>
                <a:spcPts val="1687"/>
              </a:lnSpc>
              <a:spcBef>
                <a:spcPts val="422"/>
              </a:spcBef>
              <a:defRPr sz="2200">
                <a:solidFill>
                  <a:srgbClr val="FFFFFF"/>
                </a:solidFill>
              </a:defRPr>
            </a:pPr>
            <a:endParaRPr sz="1547"/>
          </a:p>
        </p:txBody>
      </p:sp>
      <p:sp>
        <p:nvSpPr>
          <p:cNvPr id="17" name="TextBox 16"/>
          <p:cNvSpPr txBox="1"/>
          <p:nvPr/>
        </p:nvSpPr>
        <p:spPr>
          <a:xfrm>
            <a:off x="317500" y="1183773"/>
            <a:ext cx="976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Mobile </a:t>
            </a:r>
            <a:r>
              <a:rPr lang="en-US" sz="2200" dirty="0" smtClean="0"/>
              <a:t>electrons </a:t>
            </a:r>
            <a:r>
              <a:rPr lang="en-US" sz="2200" dirty="0" smtClean="0"/>
              <a:t>screen the </a:t>
            </a:r>
            <a:r>
              <a:rPr lang="en-US" sz="2200" dirty="0" smtClean="0"/>
              <a:t>repulsion </a:t>
            </a:r>
            <a:r>
              <a:rPr lang="en-US" sz="2200" dirty="0" smtClean="0"/>
              <a:t>and favor the high symmetry positions</a:t>
            </a:r>
            <a:r>
              <a:rPr lang="en-US" sz="2200" dirty="0" smtClean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604000" y="1845878"/>
                <a:ext cx="3733800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l-GR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</m:sSup>
                    </m:oMath>
                  </m:oMathPara>
                </a14:m>
                <a:endParaRPr lang="en-US" sz="2700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845878"/>
                <a:ext cx="3733800" cy="13653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686227" y="3269615"/>
                <a:ext cx="3438681" cy="93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ad>
                        <m:radPr>
                          <m:degHide m:val="on"/>
                          <m:ctrl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rad>
                    </m:oMath>
                  </m:oMathPara>
                </a14:m>
                <a:endParaRPr lang="en-US" sz="270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27" y="3269615"/>
                <a:ext cx="3438681" cy="9378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557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3000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300" y="7224712"/>
            <a:ext cx="2347803" cy="519113"/>
          </a:xfrm>
        </p:spPr>
        <p:txBody>
          <a:bodyPr/>
          <a:lstStyle/>
          <a:p>
            <a:pPr>
              <a:defRPr/>
            </a:pPr>
            <a:fld id="{0545DB52-7FC7-4260-852B-099FAF3C1DAA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635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Center for Quantum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500" y="1136197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5" name="Shape 244"/>
          <p:cNvSpPr>
            <a:spLocks noGrp="1"/>
          </p:cNvSpPr>
          <p:nvPr/>
        </p:nvSpPr>
        <p:spPr>
          <a:xfrm>
            <a:off x="9266156" y="7398759"/>
            <a:ext cx="1956341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9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3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78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22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67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1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sz="1050"/>
              <a:pPr/>
              <a:t>9</a:t>
            </a:fld>
            <a:endParaRPr sz="1050"/>
          </a:p>
        </p:txBody>
      </p:sp>
      <p:pic>
        <p:nvPicPr>
          <p:cNvPr id="16" name="figur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00" y="1315596"/>
            <a:ext cx="7841998" cy="5415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creen Shot 2015-11-19 at 17.21.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111" y="2278714"/>
            <a:ext cx="394189" cy="292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Screen Shot 2015-11-19 at 17.21.5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3310" y="2898545"/>
            <a:ext cx="490190" cy="15984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48"/>
          <p:cNvSpPr/>
          <p:nvPr/>
        </p:nvSpPr>
        <p:spPr>
          <a:xfrm>
            <a:off x="2772837" y="2222359"/>
            <a:ext cx="22326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44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9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3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78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22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67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1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Tx/>
              <a:buNone/>
              <a:defRPr sz="2400"/>
            </a:pPr>
            <a:r>
              <a:rPr sz="2400" dirty="0"/>
              <a:t>Experiment (T</a:t>
            </a:r>
            <a:r>
              <a:rPr sz="2400" baseline="-5999" dirty="0"/>
              <a:t>c</a:t>
            </a:r>
            <a:r>
              <a:rPr sz="2400" dirty="0"/>
              <a:t>)</a:t>
            </a:r>
          </a:p>
        </p:txBody>
      </p:sp>
      <p:sp>
        <p:nvSpPr>
          <p:cNvPr id="21" name="Shape 249"/>
          <p:cNvSpPr/>
          <p:nvPr/>
        </p:nvSpPr>
        <p:spPr>
          <a:xfrm>
            <a:off x="2298700" y="2713007"/>
            <a:ext cx="288715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44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9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3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78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22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67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1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sz="2400" dirty="0" smtClean="0"/>
              <a:t>Theory </a:t>
            </a:r>
            <a:r>
              <a:rPr sz="2400" dirty="0"/>
              <a:t>(⍵ FE)</a:t>
            </a:r>
          </a:p>
        </p:txBody>
      </p:sp>
      <p:sp>
        <p:nvSpPr>
          <p:cNvPr id="22" name="Shape 250"/>
          <p:cNvSpPr/>
          <p:nvPr/>
        </p:nvSpPr>
        <p:spPr>
          <a:xfrm>
            <a:off x="3975100" y="6937812"/>
            <a:ext cx="604995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44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9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3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78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22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67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1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0" indent="-254000" defTabSz="45720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/>
            </a:pPr>
            <a:r>
              <a:rPr sz="1600" dirty="0"/>
              <a:t>Edge, </a:t>
            </a:r>
            <a:r>
              <a:rPr lang="en-US" sz="1600" dirty="0" smtClean="0"/>
              <a:t>Y</a:t>
            </a:r>
            <a:r>
              <a:rPr sz="1600" dirty="0" smtClean="0"/>
              <a:t>K, </a:t>
            </a:r>
            <a:r>
              <a:rPr sz="1600" dirty="0" err="1"/>
              <a:t>Aschauer</a:t>
            </a:r>
            <a:r>
              <a:rPr sz="1600" dirty="0"/>
              <a:t>, </a:t>
            </a:r>
            <a:r>
              <a:rPr sz="1600" dirty="0" err="1"/>
              <a:t>Spaldin</a:t>
            </a:r>
            <a:r>
              <a:rPr sz="1600" dirty="0"/>
              <a:t> &amp; </a:t>
            </a:r>
            <a:r>
              <a:rPr sz="1600" dirty="0" err="1"/>
              <a:t>Balatsky</a:t>
            </a:r>
            <a:r>
              <a:rPr sz="1600" dirty="0"/>
              <a:t>, </a:t>
            </a:r>
            <a:r>
              <a:rPr sz="1600" dirty="0" smtClean="0"/>
              <a:t>PRL</a:t>
            </a:r>
            <a:r>
              <a:rPr lang="en-US" sz="16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115</a:t>
            </a:r>
            <a:r>
              <a:rPr lang="en-US" altLang="en-US" sz="16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16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247002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(2015)</a:t>
            </a:r>
            <a:r>
              <a:rPr sz="1600" dirty="0" smtClean="0"/>
              <a:t> </a:t>
            </a:r>
            <a:endParaRPr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746500" y="3607425"/>
            <a:ext cx="4600341" cy="2405862"/>
            <a:chOff x="-38111" y="-38111"/>
            <a:chExt cx="5482619" cy="3468107"/>
          </a:xfrm>
        </p:grpSpPr>
        <p:sp>
          <p:nvSpPr>
            <p:cNvPr id="28" name="Shape 251"/>
            <p:cNvSpPr/>
            <p:nvPr/>
          </p:nvSpPr>
          <p:spPr>
            <a:xfrm>
              <a:off x="3412821" y="1536735"/>
              <a:ext cx="2031687" cy="1745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444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9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33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778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222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67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111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56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4000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SzTx/>
                <a:buNone/>
                <a:defRPr sz="2400">
                  <a:solidFill>
                    <a:schemeClr val="accent4"/>
                  </a:solidFill>
                </a:defRPr>
              </a:pPr>
              <a:r>
                <a:rPr lang="en-US" sz="2400" dirty="0" smtClean="0">
                  <a:solidFill>
                    <a:schemeClr val="accent6"/>
                  </a:solidFill>
                </a:rPr>
                <a:t>due to hardening</a:t>
              </a:r>
            </a:p>
            <a:p>
              <a:pPr marL="0" indent="0">
                <a:buSzTx/>
                <a:buNone/>
                <a:defRPr sz="2400">
                  <a:solidFill>
                    <a:schemeClr val="accent4"/>
                  </a:solidFill>
                </a:defRPr>
              </a:pPr>
              <a:r>
                <a:rPr lang="en-US" sz="2400" dirty="0">
                  <a:solidFill>
                    <a:schemeClr val="accent6"/>
                  </a:solidFill>
                </a:rPr>
                <a:t> </a:t>
              </a:r>
              <a:r>
                <a:rPr lang="en-US" sz="2400" dirty="0" smtClean="0">
                  <a:solidFill>
                    <a:schemeClr val="accent6"/>
                  </a:solidFill>
                </a:rPr>
                <a:t>    </a:t>
              </a:r>
              <a:endParaRPr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29" name="Picture 28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11" y="-38111"/>
              <a:ext cx="3932573" cy="3468107"/>
            </a:xfrm>
            <a:prstGeom prst="rect">
              <a:avLst/>
            </a:prstGeom>
            <a:effectLst/>
          </p:spPr>
        </p:pic>
      </p:grpSp>
      <p:sp>
        <p:nvSpPr>
          <p:cNvPr id="24" name="Shape 254"/>
          <p:cNvSpPr/>
          <p:nvPr/>
        </p:nvSpPr>
        <p:spPr>
          <a:xfrm>
            <a:off x="233385" y="6937812"/>
            <a:ext cx="553610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44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89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3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78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22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67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1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444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sz="1600" dirty="0" err="1"/>
              <a:t>Koonce</a:t>
            </a:r>
            <a:r>
              <a:rPr sz="1600" dirty="0"/>
              <a:t>, </a:t>
            </a:r>
            <a:r>
              <a:rPr lang="en-US" sz="1600" dirty="0" smtClean="0"/>
              <a:t>et al</a:t>
            </a:r>
            <a:r>
              <a:rPr sz="1600" dirty="0" smtClean="0"/>
              <a:t>, PR. </a:t>
            </a:r>
            <a:r>
              <a:rPr sz="1600" dirty="0"/>
              <a:t>163, 380 (1967)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5488" y="2177222"/>
            <a:ext cx="5735800" cy="3657723"/>
            <a:chOff x="-38101" y="-713548"/>
            <a:chExt cx="6835844" cy="5272694"/>
          </a:xfrm>
        </p:grpSpPr>
        <p:pic>
          <p:nvPicPr>
            <p:cNvPr id="26" name="Picture 25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1" y="391123"/>
              <a:ext cx="6221321" cy="4168023"/>
            </a:xfrm>
            <a:prstGeom prst="rect">
              <a:avLst/>
            </a:prstGeom>
            <a:effectLst/>
          </p:spPr>
        </p:pic>
        <p:sp>
          <p:nvSpPr>
            <p:cNvPr id="27" name="Shape 256"/>
            <p:cNvSpPr/>
            <p:nvPr/>
          </p:nvSpPr>
          <p:spPr>
            <a:xfrm>
              <a:off x="5667391" y="-713548"/>
              <a:ext cx="1130352" cy="802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444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889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1333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778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2222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67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111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560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4000500" marR="0" indent="-444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buSzTx/>
                <a:buNone/>
                <a:defRPr sz="2400">
                  <a:solidFill>
                    <a:schemeClr val="accent2"/>
                  </a:solidFill>
                </a:defRPr>
              </a:pPr>
              <a:r>
                <a:rPr dirty="0"/>
                <a:t>More</a:t>
              </a:r>
            </a:p>
            <a:p>
              <a:pPr marL="0" indent="0">
                <a:buSzTx/>
                <a:buNone/>
                <a:defRPr sz="2400">
                  <a:solidFill>
                    <a:schemeClr val="accent2"/>
                  </a:solidFill>
                </a:defRPr>
              </a:pPr>
              <a:r>
                <a:rPr dirty="0"/>
                <a:t>carriers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76299" y="338374"/>
            <a:ext cx="609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Explaining the dome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04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20557</TotalTime>
  <Words>642</Words>
  <Application>Microsoft Office PowerPoint</Application>
  <PresentationFormat>Custom</PresentationFormat>
  <Paragraphs>190</Paragraphs>
  <Slides>16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Batang</vt:lpstr>
      <vt:lpstr>Arial</vt:lpstr>
      <vt:lpstr>Calibri</vt:lpstr>
      <vt:lpstr>Calibri Light</vt:lpstr>
      <vt:lpstr>Cambria Math</vt:lpstr>
      <vt:lpstr>DejaVu Sans</vt:lpstr>
      <vt:lpstr>Geneva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yaron</dc:creator>
  <cp:lastModifiedBy>yaron</cp:lastModifiedBy>
  <cp:revision>179</cp:revision>
  <cp:lastPrinted>1601-01-01T00:00:00Z</cp:lastPrinted>
  <dcterms:created xsi:type="dcterms:W3CDTF">2016-02-16T14:20:56Z</dcterms:created>
  <dcterms:modified xsi:type="dcterms:W3CDTF">2016-07-27T07:48:49Z</dcterms:modified>
</cp:coreProperties>
</file>