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61"/>
  </p:notesMasterIdLst>
  <p:handoutMasterIdLst>
    <p:handoutMasterId r:id="rId62"/>
  </p:handoutMasterIdLst>
  <p:sldIdLst>
    <p:sldId id="256" r:id="rId2"/>
    <p:sldId id="389" r:id="rId3"/>
    <p:sldId id="343" r:id="rId4"/>
    <p:sldId id="312" r:id="rId5"/>
    <p:sldId id="388" r:id="rId6"/>
    <p:sldId id="394" r:id="rId7"/>
    <p:sldId id="315" r:id="rId8"/>
    <p:sldId id="354" r:id="rId9"/>
    <p:sldId id="348" r:id="rId10"/>
    <p:sldId id="349" r:id="rId11"/>
    <p:sldId id="350" r:id="rId12"/>
    <p:sldId id="371" r:id="rId13"/>
    <p:sldId id="314" r:id="rId14"/>
    <p:sldId id="391" r:id="rId15"/>
    <p:sldId id="392" r:id="rId16"/>
    <p:sldId id="282" r:id="rId17"/>
    <p:sldId id="361" r:id="rId18"/>
    <p:sldId id="395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96" r:id="rId27"/>
    <p:sldId id="325" r:id="rId28"/>
    <p:sldId id="326" r:id="rId29"/>
    <p:sldId id="333" r:id="rId30"/>
    <p:sldId id="397" r:id="rId31"/>
    <p:sldId id="355" r:id="rId32"/>
    <p:sldId id="357" r:id="rId33"/>
    <p:sldId id="356" r:id="rId34"/>
    <p:sldId id="362" r:id="rId35"/>
    <p:sldId id="363" r:id="rId36"/>
    <p:sldId id="365" r:id="rId37"/>
    <p:sldId id="366" r:id="rId38"/>
    <p:sldId id="367" r:id="rId39"/>
    <p:sldId id="368" r:id="rId40"/>
    <p:sldId id="369" r:id="rId41"/>
    <p:sldId id="372" r:id="rId42"/>
    <p:sldId id="399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98" r:id="rId58"/>
    <p:sldId id="340" r:id="rId59"/>
    <p:sldId id="35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708" autoAdjust="0"/>
  </p:normalViewPr>
  <p:slideViewPr>
    <p:cSldViewPr snapToGrid="0" snapToObjects="1">
      <p:cViewPr>
        <p:scale>
          <a:sx n="100" d="100"/>
          <a:sy n="100" d="100"/>
        </p:scale>
        <p:origin x="-80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D2E96-A886-5546-9749-37916135380E}" type="datetimeFigureOut">
              <a:rPr lang="en-US" smtClean="0"/>
              <a:t>16/06/16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A4775-2FE0-2E49-8BD0-226C01E22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9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265E8-E66C-2549-863C-73F76B4ADB4A}" type="datetimeFigureOut">
              <a:rPr lang="en-US" smtClean="0"/>
              <a:t>16/06/16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70800-F7D6-9041-A82E-E87C48EFB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2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973"/>
          <a:stretch>
            <a:fillRect/>
          </a:stretch>
        </p:blipFill>
        <p:spPr>
          <a:xfrm>
            <a:off x="179294" y="166077"/>
            <a:ext cx="8876783" cy="658341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4" y="143623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14915"/>
            <a:ext cx="8308975" cy="1143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584326"/>
            <a:ext cx="8308975" cy="466407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reframeOverlay-Cont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5871"/>
          <a:stretch>
            <a:fillRect/>
          </a:stretch>
        </p:blipFill>
        <p:spPr>
          <a:xfrm>
            <a:off x="182880" y="1179575"/>
            <a:ext cx="4228522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2770188"/>
            <a:ext cx="8308975" cy="347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1219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929A1F1-1C7B-8A40-9E74-9D248265D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meButton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450" y="526116"/>
            <a:ext cx="457200" cy="352425"/>
          </a:xfrm>
          <a:prstGeom prst="rect">
            <a:avLst/>
          </a:prstGeom>
        </p:spPr>
      </p:pic>
      <p:pic>
        <p:nvPicPr>
          <p:cNvPr id="10" name="Picture 9" descr="DirectionalButtons-Full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26188" y="526116"/>
            <a:ext cx="752475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Relationship Id="rId3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10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Relationship Id="rId3" Type="http://schemas.openxmlformats.org/officeDocument/2006/relationships/image" Target="../media/image11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Relationship Id="rId3" Type="http://schemas.openxmlformats.org/officeDocument/2006/relationships/image" Target="../media/image1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Relationship Id="rId3" Type="http://schemas.openxmlformats.org/officeDocument/2006/relationships/image" Target="../media/image11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Relationship Id="rId3" Type="http://schemas.openxmlformats.org/officeDocument/2006/relationships/image" Target="../media/image12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9" Type="http://schemas.openxmlformats.org/officeDocument/2006/relationships/image" Target="../media/image25.emf"/><Relationship Id="rId10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 txBox="1">
            <a:spLocks/>
          </p:cNvSpPr>
          <p:nvPr/>
        </p:nvSpPr>
        <p:spPr>
          <a:xfrm>
            <a:off x="495300" y="-7075"/>
            <a:ext cx="8307387" cy="22679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5400" dirty="0"/>
              <a:t>Scattering Equations and Analytic Gluon Amplitudes</a:t>
            </a:r>
            <a:endParaRPr lang="en-US" sz="54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1" y="5095726"/>
            <a:ext cx="47878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</a:rPr>
              <a:t>Work together with:</a:t>
            </a:r>
          </a:p>
          <a:p>
            <a:endParaRPr lang="en-US" sz="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C.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Baadsgaard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, J.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Bourjaily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, P.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Damgaard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, B.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Feng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,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Tourkine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, and P.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Vanhove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r>
              <a:rPr lang="is-IS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(1605.06501, 1509.02169, 1508.03627, </a:t>
            </a:r>
            <a:endParaRPr lang="is-IS" dirty="0" smtClean="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r>
              <a:rPr lang="is-IS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1507.00997</a:t>
            </a:r>
            <a:r>
              <a:rPr lang="is-IS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, 1506.06137, 1403.4553</a:t>
            </a:r>
            <a:r>
              <a:rPr lang="is-IS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)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Cloud 1"/>
          <p:cNvSpPr/>
          <p:nvPr/>
        </p:nvSpPr>
        <p:spPr>
          <a:xfrm>
            <a:off x="4114801" y="2438919"/>
            <a:ext cx="4789485" cy="3136900"/>
          </a:xfrm>
          <a:prstGeom prst="cloud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cs typeface="Calibri"/>
              </a:rPr>
              <a:t>Aspects of Amplitudes</a:t>
            </a:r>
          </a:p>
          <a:p>
            <a:pPr algn="ctr"/>
            <a:r>
              <a:rPr lang="en-US" sz="2800" dirty="0" smtClean="0">
                <a:cs typeface="Calibri"/>
              </a:rPr>
              <a:t>NORDITA Stockholm</a:t>
            </a:r>
          </a:p>
          <a:p>
            <a:pPr algn="ctr"/>
            <a:r>
              <a:rPr lang="en-US" sz="2800" dirty="0" smtClean="0">
                <a:cs typeface="Calibri"/>
              </a:rPr>
              <a:t>17</a:t>
            </a:r>
            <a:r>
              <a:rPr lang="en-US" sz="2800" baseline="30000" dirty="0" smtClean="0">
                <a:cs typeface="Calibri"/>
              </a:rPr>
              <a:t>th</a:t>
            </a:r>
            <a:r>
              <a:rPr lang="en-US" sz="2800" dirty="0" smtClean="0">
                <a:cs typeface="Calibri"/>
              </a:rPr>
              <a:t> June 2016</a:t>
            </a:r>
            <a:endParaRPr lang="en-US" sz="2400" dirty="0"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1" y="2438919"/>
            <a:ext cx="370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cs typeface="Calibri"/>
            </a:endParaRPr>
          </a:p>
          <a:p>
            <a:r>
              <a:rPr lang="en-US" sz="2800" b="1" dirty="0" smtClean="0">
                <a:cs typeface="Calibri"/>
              </a:rPr>
              <a:t>N</a:t>
            </a:r>
            <a:r>
              <a:rPr lang="en-US" sz="2800" b="1" dirty="0">
                <a:cs typeface="Calibri"/>
              </a:rPr>
              <a:t>. Emil J. Bjerrum-</a:t>
            </a:r>
            <a:r>
              <a:rPr lang="en-US" sz="2800" b="1" dirty="0" smtClean="0">
                <a:cs typeface="Calibri"/>
              </a:rPr>
              <a:t>Bohr</a:t>
            </a:r>
            <a:r>
              <a:rPr lang="en-US" sz="3200" b="1" dirty="0" smtClean="0">
                <a:solidFill>
                  <a:srgbClr val="000000"/>
                </a:solidFill>
                <a:cs typeface="Calibri"/>
              </a:rPr>
              <a:t>        </a:t>
            </a:r>
            <a:endParaRPr lang="en-US" sz="3200" b="1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Picture 5" descr="logo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86" y="6036571"/>
            <a:ext cx="2641600" cy="5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976" y="230166"/>
            <a:ext cx="8737600" cy="914400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Arial" charset="0"/>
              </a:rPr>
              <a:t>Example the 4-point scalar amplitude</a:t>
            </a:r>
            <a:endParaRPr lang="en-GB" sz="4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705" y="1778802"/>
            <a:ext cx="252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Now we can write:</a:t>
            </a:r>
            <a:endParaRPr lang="en-US" sz="2400" dirty="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53" y="4050961"/>
            <a:ext cx="6788430" cy="930592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7" y="2242899"/>
            <a:ext cx="7321471" cy="13297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7705" y="5284114"/>
            <a:ext cx="6638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is </a:t>
            </a:r>
            <a:r>
              <a:rPr lang="en-US" sz="2400" dirty="0" smtClean="0">
                <a:solidFill>
                  <a:srgbClr val="FF0000"/>
                </a:solidFill>
              </a:rPr>
              <a:t>the correct </a:t>
            </a:r>
            <a:r>
              <a:rPr lang="en-US" sz="2400" dirty="0" smtClean="0"/>
              <a:t>result for the scalar amplitude!</a:t>
            </a:r>
            <a:endParaRPr lang="en-US" sz="24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357166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Arial" charset="0"/>
              </a:rPr>
              <a:t>4-point scalar ‘stringy’ amplitude</a:t>
            </a:r>
            <a:endParaRPr lang="en-GB" sz="4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705" y="1798627"/>
            <a:ext cx="6020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 have: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s</a:t>
            </a:r>
            <a:r>
              <a:rPr lang="en-US" sz="2400" dirty="0" smtClean="0"/>
              <a:t>o by integration we have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705" y="5515255"/>
            <a:ext cx="750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arrive at the same result. </a:t>
            </a:r>
            <a:r>
              <a:rPr lang="en-US" sz="2400" dirty="0" smtClean="0">
                <a:solidFill>
                  <a:srgbClr val="FF0000"/>
                </a:solidFill>
              </a:rPr>
              <a:t>Logic is completely different!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4006850"/>
            <a:ext cx="7467600" cy="927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203450"/>
            <a:ext cx="6731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232" y="1646390"/>
            <a:ext cx="8450450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	String theory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0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Integration in </a:t>
            </a:r>
            <a:r>
              <a:rPr lang="en-US" sz="2400" dirty="0" smtClean="0">
                <a:solidFill>
                  <a:srgbClr val="FF0000"/>
                </a:solidFill>
              </a:rPr>
              <a:t>an ordered manner </a:t>
            </a:r>
            <a:r>
              <a:rPr lang="en-US" sz="2400" dirty="0" smtClean="0"/>
              <a:t>along the real line. Poles 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omes from pinching regions.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 smtClean="0"/>
              <a:t>In the scattering eq. prescription</a:t>
            </a:r>
            <a:endParaRPr lang="en-US" sz="2400" dirty="0"/>
          </a:p>
          <a:p>
            <a:pPr marL="800100" lvl="1" indent="-342900">
              <a:buFont typeface="Arial"/>
              <a:buChar char="•"/>
            </a:pPr>
            <a:endParaRPr lang="en-US" sz="9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Integral saturated by delta-function </a:t>
            </a:r>
            <a:r>
              <a:rPr lang="en-US" sz="2400" dirty="0" smtClean="0"/>
              <a:t>and amplitude </a:t>
            </a:r>
          </a:p>
          <a:p>
            <a:pPr lvl="1"/>
            <a:r>
              <a:rPr lang="en-US" sz="2400" dirty="0" smtClean="0"/>
              <a:t>becomes </a:t>
            </a:r>
            <a:r>
              <a:rPr lang="en-US" sz="2400" dirty="0" smtClean="0">
                <a:solidFill>
                  <a:srgbClr val="FF0000"/>
                </a:solidFill>
              </a:rPr>
              <a:t>localized</a:t>
            </a:r>
            <a:r>
              <a:rPr lang="en-US" sz="2400" dirty="0" smtClean="0"/>
              <a:t>. (solutions not necessarily on real line [0,1])</a:t>
            </a:r>
          </a:p>
          <a:p>
            <a:pPr lvl="1"/>
            <a:endParaRPr lang="en-US" sz="10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357166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charset="0"/>
              </a:rPr>
              <a:t>Lessons learned</a:t>
            </a:r>
            <a:endParaRPr lang="en-GB" sz="4000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4484354"/>
            <a:ext cx="7300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Effectively this is sticking in the </a:t>
            </a:r>
            <a:r>
              <a:rPr lang="en-US" sz="2400" dirty="0" smtClean="0">
                <a:solidFill>
                  <a:srgbClr val="FF0000"/>
                </a:solidFill>
              </a:rPr>
              <a:t>normalized delta-function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constraint in the string integration</a:t>
            </a:r>
          </a:p>
          <a:p>
            <a:endParaRPr lang="en-US" sz="2400" dirty="0"/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14" y="5469814"/>
            <a:ext cx="6490144" cy="80398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0"/>
            <a:ext cx="8308975" cy="1143000"/>
          </a:xfrm>
        </p:spPr>
        <p:txBody>
          <a:bodyPr/>
          <a:lstStyle/>
          <a:p>
            <a:r>
              <a:rPr lang="en-US" dirty="0" smtClean="0"/>
              <a:t>Point of view :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930400"/>
            <a:ext cx="8308975" cy="4318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View the </a:t>
            </a:r>
            <a:r>
              <a:rPr lang="en-US" sz="2400" dirty="0" smtClean="0">
                <a:solidFill>
                  <a:srgbClr val="FF0000"/>
                </a:solidFill>
              </a:rPr>
              <a:t>CHY formalism </a:t>
            </a:r>
            <a:r>
              <a:rPr lang="en-US" sz="2400" dirty="0" smtClean="0"/>
              <a:t>as a very </a:t>
            </a:r>
            <a:r>
              <a:rPr lang="en-US" sz="2400" dirty="0" smtClean="0">
                <a:solidFill>
                  <a:srgbClr val="FF0000"/>
                </a:solidFill>
              </a:rPr>
              <a:t>explicit truncation of low-energy string scattering.</a:t>
            </a:r>
          </a:p>
          <a:p>
            <a:pPr lvl="1"/>
            <a:endParaRPr lang="en-US" sz="1100" dirty="0" smtClean="0">
              <a:solidFill>
                <a:srgbClr val="FF0000"/>
              </a:solidFill>
            </a:endParaRP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Useful: </a:t>
            </a:r>
            <a:r>
              <a:rPr lang="en-US" sz="2200" dirty="0" smtClean="0">
                <a:solidFill>
                  <a:schemeClr val="tx1"/>
                </a:solidFill>
              </a:rPr>
              <a:t>no need for </a:t>
            </a:r>
            <a:r>
              <a:rPr lang="en-US" sz="2200" dirty="0" smtClean="0">
                <a:solidFill>
                  <a:srgbClr val="FF0000"/>
                </a:solidFill>
              </a:rPr>
              <a:t>integrations</a:t>
            </a:r>
          </a:p>
          <a:p>
            <a:pPr lvl="1"/>
            <a:endParaRPr lang="en-US" sz="900" dirty="0" smtClean="0">
              <a:solidFill>
                <a:srgbClr val="FF0000"/>
              </a:solidFill>
            </a:endParaRP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Advantages: </a:t>
            </a:r>
            <a:r>
              <a:rPr lang="en-US" sz="2200" dirty="0" smtClean="0"/>
              <a:t>Certain </a:t>
            </a:r>
            <a:r>
              <a:rPr lang="en-US" sz="2200" dirty="0" smtClean="0">
                <a:solidFill>
                  <a:srgbClr val="FF0000"/>
                </a:solidFill>
              </a:rPr>
              <a:t>string considerations/symmetries </a:t>
            </a:r>
            <a:r>
              <a:rPr lang="en-US" sz="2200" dirty="0" smtClean="0">
                <a:solidFill>
                  <a:schemeClr val="tx1"/>
                </a:solidFill>
              </a:rPr>
              <a:t>can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carry over</a:t>
            </a:r>
            <a:r>
              <a:rPr lang="is-IS" sz="2200" dirty="0" smtClean="0"/>
              <a:t>…</a:t>
            </a:r>
          </a:p>
          <a:p>
            <a:pPr lvl="2"/>
            <a:r>
              <a:rPr lang="en-US" sz="2200" dirty="0" smtClean="0"/>
              <a:t>E.g. </a:t>
            </a:r>
            <a:r>
              <a:rPr lang="en-US" sz="2200" dirty="0"/>
              <a:t>b</a:t>
            </a:r>
            <a:r>
              <a:rPr lang="en-US" sz="2200" dirty="0" smtClean="0"/>
              <a:t>oth </a:t>
            </a:r>
            <a:r>
              <a:rPr lang="en-US" sz="2200" dirty="0"/>
              <a:t>CHY formalism and string theory share invariance under </a:t>
            </a:r>
            <a:r>
              <a:rPr lang="en-US" sz="2200" dirty="0">
                <a:solidFill>
                  <a:srgbClr val="FF0000"/>
                </a:solidFill>
              </a:rPr>
              <a:t>Mobius </a:t>
            </a:r>
            <a:r>
              <a:rPr lang="en-US" sz="2200" dirty="0" smtClean="0">
                <a:solidFill>
                  <a:srgbClr val="FF0000"/>
                </a:solidFill>
              </a:rPr>
              <a:t>transformations </a:t>
            </a:r>
            <a:r>
              <a:rPr lang="en-US" sz="2200" dirty="0" smtClean="0">
                <a:solidFill>
                  <a:srgbClr val="000000"/>
                </a:solidFill>
              </a:rPr>
              <a:t>and</a:t>
            </a:r>
            <a:r>
              <a:rPr lang="en-US" sz="2200" dirty="0" smtClean="0">
                <a:solidFill>
                  <a:srgbClr val="FF0000"/>
                </a:solidFill>
              </a:rPr>
              <a:t> amplitudes</a:t>
            </a:r>
            <a:r>
              <a:rPr lang="en-US" sz="2200" dirty="0" smtClean="0">
                <a:solidFill>
                  <a:schemeClr val="tx1"/>
                </a:solidFill>
              </a:rPr>
              <a:t> are build up in similar ways.</a:t>
            </a:r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500" dirty="0" smtClean="0"/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Important feature:</a:t>
            </a:r>
            <a:r>
              <a:rPr lang="en-US" sz="2200" dirty="0" smtClean="0"/>
              <a:t> the </a:t>
            </a:r>
            <a:r>
              <a:rPr lang="en-US" sz="2200" dirty="0" err="1" smtClean="0">
                <a:solidFill>
                  <a:srgbClr val="FF0000"/>
                </a:solidFill>
              </a:rPr>
              <a:t>Koba</a:t>
            </a:r>
            <a:r>
              <a:rPr lang="en-US" sz="2200" dirty="0" smtClean="0">
                <a:solidFill>
                  <a:srgbClr val="FF0000"/>
                </a:solidFill>
              </a:rPr>
              <a:t>-Nielsen factor </a:t>
            </a:r>
            <a:r>
              <a:rPr lang="en-US" sz="2200" dirty="0" smtClean="0">
                <a:solidFill>
                  <a:srgbClr val="000000"/>
                </a:solidFill>
              </a:rPr>
              <a:t>is kept partially in</a:t>
            </a:r>
          </a:p>
          <a:p>
            <a:pPr marL="228600" lvl="1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d</a:t>
            </a:r>
            <a:r>
              <a:rPr lang="en-US" sz="2200" dirty="0" smtClean="0">
                <a:solidFill>
                  <a:srgbClr val="000000"/>
                </a:solidFill>
              </a:rPr>
              <a:t>erivations..</a:t>
            </a:r>
          </a:p>
          <a:p>
            <a:pPr marL="228600" lvl="1" indent="0">
              <a:buNone/>
            </a:pPr>
            <a:endParaRPr lang="en-US" sz="1100" dirty="0">
              <a:solidFill>
                <a:srgbClr val="000000"/>
              </a:solidFill>
            </a:endParaRPr>
          </a:p>
          <a:p>
            <a:pPr marL="228600" lvl="1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14256" y="2374901"/>
            <a:ext cx="415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(NB, </a:t>
            </a:r>
            <a:r>
              <a:rPr lang="en-US" dirty="0" err="1" smtClean="0">
                <a:solidFill>
                  <a:srgbClr val="008000"/>
                </a:solidFill>
              </a:rPr>
              <a:t>Damgaard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Tourkine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Vanhove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4" y="2402082"/>
            <a:ext cx="7727525" cy="10208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9976" y="1940417"/>
            <a:ext cx="342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gluons (s = 1) we have</a:t>
            </a:r>
            <a:endParaRPr lang="en-US" sz="24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1757" y="65066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Arial" charset="0"/>
              </a:rPr>
              <a:t>The N-point gluon amplitude</a:t>
            </a:r>
            <a:endParaRPr lang="en-GB" sz="40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879600" y="3200400"/>
            <a:ext cx="270732" cy="673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65964" y="3422884"/>
            <a:ext cx="0" cy="546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10502" y="3896380"/>
            <a:ext cx="1836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Cyclic trace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257" y="4980192"/>
            <a:ext cx="2872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Polarizations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momenta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46394" y="4546600"/>
            <a:ext cx="1657506" cy="63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120568" y="3327400"/>
            <a:ext cx="25826" cy="20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40266" y="3540896"/>
            <a:ext cx="216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 over solutions</a:t>
            </a:r>
            <a:endParaRPr lang="en-US" sz="2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84" y="3959997"/>
            <a:ext cx="3479800" cy="1003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898" y="4988697"/>
            <a:ext cx="2400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5333999" y="3838859"/>
            <a:ext cx="1257299" cy="415641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0664" y="4269824"/>
            <a:ext cx="364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Subtraction of </a:t>
            </a:r>
            <a:r>
              <a:rPr lang="en-US" dirty="0" err="1" smtClean="0"/>
              <a:t>fermionic</a:t>
            </a:r>
            <a:r>
              <a:rPr lang="en-US" dirty="0" smtClean="0"/>
              <a:t> and </a:t>
            </a:r>
            <a:r>
              <a:rPr lang="en-US" dirty="0" err="1" smtClean="0"/>
              <a:t>bosonic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egrees of freedom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56300" y="4429313"/>
            <a:ext cx="3010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Koba</a:t>
            </a:r>
            <a:r>
              <a:rPr lang="en-US" dirty="0" smtClean="0"/>
              <a:t>-Nielsen factor: </a:t>
            </a:r>
            <a:r>
              <a:rPr lang="en-US" dirty="0" smtClean="0">
                <a:solidFill>
                  <a:srgbClr val="FF0000"/>
                </a:solidFill>
              </a:rPr>
              <a:t>important signs introduced from orderings of integrations</a:t>
            </a:r>
            <a:endParaRPr lang="en-US" dirty="0" smtClean="0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4089400" y="3972227"/>
            <a:ext cx="254000" cy="28227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Gluon amplitudes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from string theory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95" y="2029447"/>
            <a:ext cx="8713283" cy="1809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938" y="5352643"/>
            <a:ext cx="4412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Auxiliary </a:t>
            </a:r>
            <a:r>
              <a:rPr lang="en-US" dirty="0" err="1" smtClean="0"/>
              <a:t>Grassmann</a:t>
            </a:r>
            <a:r>
              <a:rPr lang="en-US" dirty="0" smtClean="0"/>
              <a:t> integrations introduce </a:t>
            </a:r>
          </a:p>
          <a:p>
            <a:r>
              <a:rPr lang="en-US" dirty="0" smtClean="0"/>
              <a:t>multi-linearity in polarizations just as </a:t>
            </a:r>
            <a:r>
              <a:rPr lang="en-US" dirty="0" err="1" smtClean="0"/>
              <a:t>Pfaffian</a:t>
            </a:r>
            <a:r>
              <a:rPr lang="en-US" dirty="0" smtClean="0"/>
              <a:t> </a:t>
            </a:r>
          </a:p>
          <a:p>
            <a:r>
              <a:rPr lang="en-US" dirty="0" smtClean="0"/>
              <a:t>does in the CHY formalism</a:t>
            </a:r>
            <a:endParaRPr lang="en-US" dirty="0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3937000" y="2670459"/>
            <a:ext cx="2500818" cy="2682184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7480300" y="2670459"/>
            <a:ext cx="494218" cy="1758854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5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/>
      <p:bldP spid="18" grpId="0" animBg="1"/>
      <p:bldP spid="4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6816" y="1208066"/>
            <a:ext cx="8300784" cy="687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300" dirty="0" smtClean="0"/>
          </a:p>
          <a:p>
            <a:endParaRPr lang="en-US" sz="3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Interesting feature: Take the e.g. the standard 4 </a:t>
            </a:r>
            <a:r>
              <a:rPr lang="en-US" sz="2400" dirty="0" err="1" smtClean="0"/>
              <a:t>pt</a:t>
            </a:r>
            <a:r>
              <a:rPr lang="en-US" sz="2400" dirty="0" smtClean="0"/>
              <a:t> (gauge </a:t>
            </a:r>
          </a:p>
          <a:p>
            <a:r>
              <a:rPr lang="en-US" sz="2400" dirty="0" smtClean="0"/>
              <a:t>fixed </a:t>
            </a:r>
            <a:r>
              <a:rPr lang="en-US" sz="2400" dirty="0" err="1" smtClean="0"/>
              <a:t>Koba</a:t>
            </a:r>
            <a:r>
              <a:rPr lang="en-US" sz="2400" dirty="0" smtClean="0"/>
              <a:t>-Nielsen factor for a  string theory (open) amplitude</a:t>
            </a:r>
            <a:endParaRPr lang="en-US" sz="3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One see that :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scattering eq. is brought down by acting with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derivatives</a:t>
            </a:r>
            <a:r>
              <a:rPr lang="en-US" sz="2400" dirty="0" smtClean="0"/>
              <a:t> on the </a:t>
            </a:r>
            <a:r>
              <a:rPr lang="en-US" sz="2400" dirty="0" err="1" smtClean="0">
                <a:solidFill>
                  <a:srgbClr val="FF0000"/>
                </a:solidFill>
              </a:rPr>
              <a:t>Koba</a:t>
            </a:r>
            <a:r>
              <a:rPr lang="en-US" sz="2400" dirty="0" smtClean="0">
                <a:solidFill>
                  <a:srgbClr val="FF0000"/>
                </a:solidFill>
              </a:rPr>
              <a:t>-Nielsen factor </a:t>
            </a:r>
            <a:r>
              <a:rPr lang="en-US" sz="2400" dirty="0" smtClean="0"/>
              <a:t>in the string theory.. </a:t>
            </a:r>
          </a:p>
          <a:p>
            <a:r>
              <a:rPr lang="en-US" sz="2400" dirty="0"/>
              <a:t>u</a:t>
            </a:r>
            <a:r>
              <a:rPr lang="en-US" sz="2400" dirty="0" smtClean="0"/>
              <a:t>seful for rewritings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92" y="2867970"/>
            <a:ext cx="4656460" cy="38336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4" y="3568700"/>
            <a:ext cx="7132006" cy="1235932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5938" y="254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String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Theory and CHY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0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scattering eq. formalism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Basically currently three options for evaluation:</a:t>
            </a:r>
          </a:p>
          <a:p>
            <a:pPr lvl="1"/>
            <a:endParaRPr lang="en-US" sz="100" dirty="0"/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Direct numerical </a:t>
            </a:r>
            <a:r>
              <a:rPr lang="en-US" sz="2000" dirty="0" smtClean="0"/>
              <a:t>solutions</a:t>
            </a:r>
          </a:p>
          <a:p>
            <a:pPr lvl="2"/>
            <a:r>
              <a:rPr lang="en-US" sz="2000" dirty="0" smtClean="0"/>
              <a:t>Numerically very hard beyond 7pt .. Normally (real) numerical results from 6pt up.</a:t>
            </a:r>
          </a:p>
          <a:p>
            <a:pPr lvl="2"/>
            <a:endParaRPr lang="en-US" sz="100" dirty="0"/>
          </a:p>
          <a:p>
            <a:pPr lvl="1"/>
            <a:r>
              <a:rPr lang="en-US" sz="2000" dirty="0" smtClean="0"/>
              <a:t>Using </a:t>
            </a:r>
            <a:r>
              <a:rPr lang="en-US" sz="2000" dirty="0" smtClean="0">
                <a:solidFill>
                  <a:srgbClr val="FF0000"/>
                </a:solidFill>
              </a:rPr>
              <a:t>rules</a:t>
            </a:r>
            <a:r>
              <a:rPr lang="en-US" sz="2000" dirty="0" smtClean="0"/>
              <a:t> for evaluation of residues: </a:t>
            </a:r>
            <a:r>
              <a:rPr lang="en-US" sz="2000" dirty="0" smtClean="0">
                <a:solidFill>
                  <a:srgbClr val="FF0000"/>
                </a:solidFill>
              </a:rPr>
              <a:t>scattering eq. rules for scalars</a:t>
            </a:r>
            <a:r>
              <a:rPr lang="en-US" sz="2000" dirty="0" smtClean="0"/>
              <a:t>, see </a:t>
            </a:r>
            <a:r>
              <a:rPr lang="en-US" sz="2000" i="1" dirty="0" smtClean="0"/>
              <a:t>e.g.</a:t>
            </a:r>
            <a:r>
              <a:rPr lang="en-US" sz="2000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Cachazo</a:t>
            </a:r>
            <a:r>
              <a:rPr lang="en-US" dirty="0" smtClean="0">
                <a:solidFill>
                  <a:srgbClr val="008000"/>
                </a:solidFill>
              </a:rPr>
              <a:t>, He and Yuan; </a:t>
            </a:r>
            <a:r>
              <a:rPr lang="en-US" dirty="0" err="1" smtClean="0">
                <a:solidFill>
                  <a:srgbClr val="008000"/>
                </a:solidFill>
              </a:rPr>
              <a:t>Baadgaard</a:t>
            </a:r>
            <a:r>
              <a:rPr lang="en-US" dirty="0" smtClean="0">
                <a:solidFill>
                  <a:srgbClr val="008000"/>
                </a:solidFill>
              </a:rPr>
              <a:t>, NB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Bourjaily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Damgaard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Feng</a:t>
            </a:r>
            <a:r>
              <a:rPr lang="en-US" dirty="0">
                <a:solidFill>
                  <a:srgbClr val="008000"/>
                </a:solidFill>
              </a:rPr>
              <a:t>; </a:t>
            </a:r>
            <a:r>
              <a:rPr lang="en-US" dirty="0" smtClean="0">
                <a:solidFill>
                  <a:srgbClr val="008000"/>
                </a:solidFill>
              </a:rPr>
              <a:t>Gomez) </a:t>
            </a:r>
            <a:r>
              <a:rPr lang="en-US" sz="2000" dirty="0" smtClean="0"/>
              <a:t>and recent extension to </a:t>
            </a:r>
            <a:r>
              <a:rPr lang="en-US" dirty="0" smtClean="0"/>
              <a:t>gluons 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</a:rPr>
              <a:t>NB, </a:t>
            </a:r>
            <a:r>
              <a:rPr lang="en-US" dirty="0" err="1">
                <a:solidFill>
                  <a:srgbClr val="008000"/>
                </a:solidFill>
              </a:rPr>
              <a:t>Bourjaily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Damgaard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Feng</a:t>
            </a:r>
            <a:r>
              <a:rPr lang="en-US" dirty="0">
                <a:solidFill>
                  <a:srgbClr val="008000"/>
                </a:solidFill>
              </a:rPr>
              <a:t>;</a:t>
            </a:r>
            <a:r>
              <a:rPr lang="en-US" dirty="0" smtClean="0">
                <a:solidFill>
                  <a:srgbClr val="008000"/>
                </a:solidFill>
              </a:rPr>
              <a:t> Cardona, </a:t>
            </a:r>
            <a:r>
              <a:rPr lang="en-US" dirty="0" err="1" smtClean="0">
                <a:solidFill>
                  <a:srgbClr val="008000"/>
                </a:solidFill>
              </a:rPr>
              <a:t>Feng</a:t>
            </a:r>
            <a:r>
              <a:rPr lang="en-US" dirty="0" smtClean="0">
                <a:solidFill>
                  <a:srgbClr val="008000"/>
                </a:solidFill>
              </a:rPr>
              <a:t>, Gomez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and Huang)</a:t>
            </a:r>
          </a:p>
          <a:p>
            <a:pPr lvl="1"/>
            <a:endParaRPr lang="en-US" sz="700" dirty="0">
              <a:solidFill>
                <a:srgbClr val="008000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Finally</a:t>
            </a:r>
            <a:r>
              <a:rPr lang="en-US" sz="2000" dirty="0" smtClean="0">
                <a:solidFill>
                  <a:srgbClr val="000000"/>
                </a:solidFill>
              </a:rPr>
              <a:t> some techniques for </a:t>
            </a:r>
            <a:r>
              <a:rPr lang="en-US" sz="2000" dirty="0" smtClean="0">
                <a:solidFill>
                  <a:srgbClr val="FF0000"/>
                </a:solidFill>
              </a:rPr>
              <a:t>direct integration</a:t>
            </a:r>
            <a:r>
              <a:rPr lang="en-US" sz="2000" dirty="0" smtClean="0">
                <a:solidFill>
                  <a:srgbClr val="000000"/>
                </a:solidFill>
              </a:rPr>
              <a:t>, see </a:t>
            </a:r>
            <a:r>
              <a:rPr lang="en-US" sz="2000" i="1" dirty="0" smtClean="0">
                <a:solidFill>
                  <a:srgbClr val="000000"/>
                </a:solidFill>
              </a:rPr>
              <a:t>e.g.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(Cardona and Gomez</a:t>
            </a:r>
            <a:r>
              <a:rPr lang="en-US" dirty="0">
                <a:solidFill>
                  <a:srgbClr val="008000"/>
                </a:solidFill>
              </a:rPr>
              <a:t>; </a:t>
            </a:r>
            <a:r>
              <a:rPr lang="en-US" dirty="0" err="1" smtClean="0">
                <a:solidFill>
                  <a:srgbClr val="008000"/>
                </a:solidFill>
              </a:rPr>
              <a:t>Zlotnikov</a:t>
            </a:r>
            <a:r>
              <a:rPr lang="en-US" dirty="0" smtClean="0">
                <a:solidFill>
                  <a:srgbClr val="008000"/>
                </a:solidFill>
              </a:rPr>
              <a:t>; </a:t>
            </a:r>
            <a:r>
              <a:rPr lang="en-US" dirty="0" err="1" smtClean="0">
                <a:solidFill>
                  <a:srgbClr val="008000"/>
                </a:solidFill>
              </a:rPr>
              <a:t>Søgaard</a:t>
            </a:r>
            <a:r>
              <a:rPr lang="en-US" dirty="0" smtClean="0">
                <a:solidFill>
                  <a:srgbClr val="008000"/>
                </a:solidFill>
              </a:rPr>
              <a:t> and Zhang)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smtClean="0"/>
              <a:t>Basic integration rules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about the scalar amplitude integrand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can be thought of diagrammatically as a double line between points 1 to n.</a:t>
            </a:r>
          </a:p>
          <a:p>
            <a:pPr>
              <a:lnSpc>
                <a:spcPct val="50000"/>
              </a:lnSpc>
            </a:pPr>
            <a:r>
              <a:rPr lang="en-US" dirty="0" smtClean="0"/>
              <a:t>It will as its result after summing over the (n-3)!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solutions give the result for the n point       tree.</a:t>
            </a:r>
          </a:p>
          <a:p>
            <a:pPr>
              <a:lnSpc>
                <a:spcPct val="50000"/>
              </a:lnSpc>
            </a:pPr>
            <a:r>
              <a:rPr lang="en-US" dirty="0" smtClean="0"/>
              <a:t>Can we identify the individual diagrams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in this tree amplitude?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Integration rules for scattering eq.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Scalar theories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42" y="3733800"/>
            <a:ext cx="2083858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2069068"/>
            <a:ext cx="728980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00" y="4334289"/>
            <a:ext cx="381000" cy="4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/>
              <a:t>Introduction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Think of an </a:t>
            </a:r>
            <a:r>
              <a:rPr lang="en-US" sz="1800" dirty="0" smtClean="0"/>
              <a:t>integrand </a:t>
            </a:r>
            <a:r>
              <a:rPr lang="en-US" sz="1800" dirty="0" smtClean="0"/>
              <a:t>with an arbitrary product of factors in the denominator, so that each factor of has weight 4 to satisfy Mobius </a:t>
            </a:r>
            <a:r>
              <a:rPr lang="en-US" sz="1800" dirty="0" smtClean="0"/>
              <a:t>invariance (CHY count).</a:t>
            </a:r>
            <a:endParaRPr lang="en-US" sz="1800" dirty="0" smtClean="0"/>
          </a:p>
          <a:p>
            <a:r>
              <a:rPr lang="en-US" sz="1800" dirty="0" smtClean="0"/>
              <a:t>The result the integration over the CHY measure is then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Integration rules for scattering eq.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The rules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2984500"/>
            <a:ext cx="1689100" cy="1231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4282852"/>
            <a:ext cx="7962901" cy="14947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5029" y="2799834"/>
            <a:ext cx="381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Baadsgaard</a:t>
            </a:r>
            <a:r>
              <a:rPr lang="en-US" dirty="0" smtClean="0">
                <a:solidFill>
                  <a:srgbClr val="008000"/>
                </a:solidFill>
              </a:rPr>
              <a:t>, NB, </a:t>
            </a:r>
            <a:r>
              <a:rPr lang="en-US" dirty="0" err="1" smtClean="0">
                <a:solidFill>
                  <a:srgbClr val="008000"/>
                </a:solidFill>
              </a:rPr>
              <a:t>Bourjaily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Damgaard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06647" y="4685404"/>
            <a:ext cx="335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CHY count = 2 String theory 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Integration rules for scattering eq.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Example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442" y="1631950"/>
            <a:ext cx="1780058" cy="2197100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42" y="2387600"/>
            <a:ext cx="6578600" cy="73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38" y="3479800"/>
            <a:ext cx="6769100" cy="148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219700"/>
            <a:ext cx="3657600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38" y="5168900"/>
            <a:ext cx="2628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Diagrammatic interpretation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US" sz="3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xamples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38" y="2006600"/>
            <a:ext cx="7391400" cy="1576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6" y="4038600"/>
            <a:ext cx="3063500" cy="1590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54" y="4038600"/>
            <a:ext cx="4530746" cy="15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Given the integration rules it is now possible to make a connection back to scalar Feynman diagrams: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Diagrammatic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interpretation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Weaving diagrams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6" y="2277402"/>
            <a:ext cx="4600949" cy="2074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631" y="3259625"/>
            <a:ext cx="504169" cy="256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643592"/>
            <a:ext cx="3111500" cy="1465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238" y="4525311"/>
            <a:ext cx="6392862" cy="19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Diagrammatic interpretation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976" y="1925935"/>
            <a:ext cx="8376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can also decompose even further using partial fractioning identities: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400301"/>
            <a:ext cx="6540500" cy="14654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2376" y="4059535"/>
            <a:ext cx="8376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have: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4422194"/>
            <a:ext cx="6621462" cy="137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cs typeface="Calibri"/>
              </a:rPr>
              <a:t>Diagrammatic interpretation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endParaRPr lang="en-US" sz="32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4114" y="1886803"/>
            <a:ext cx="8376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Now: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2971800"/>
            <a:ext cx="14097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2971800"/>
            <a:ext cx="14097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3035300"/>
            <a:ext cx="1689100" cy="7747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6514" y="5265003"/>
            <a:ext cx="8376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see that all contributions are now decomposed into         diagrams.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5227935"/>
            <a:ext cx="406400" cy="4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38" y="2256135"/>
            <a:ext cx="7142162" cy="27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smtClean="0"/>
              <a:t>Scalar field theories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Other scalar theories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18" y="2235200"/>
            <a:ext cx="7740882" cy="3454400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3683000"/>
            <a:ext cx="685800" cy="368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976" y="1865868"/>
            <a:ext cx="280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Other scalar theories 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215" y="1866900"/>
            <a:ext cx="457200" cy="457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22529" y="1866900"/>
            <a:ext cx="381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Baadsgaard</a:t>
            </a:r>
            <a:r>
              <a:rPr lang="en-US" dirty="0" smtClean="0">
                <a:solidFill>
                  <a:srgbClr val="008000"/>
                </a:solidFill>
              </a:rPr>
              <a:t>, NB, </a:t>
            </a:r>
            <a:r>
              <a:rPr lang="en-US" dirty="0" err="1" smtClean="0">
                <a:solidFill>
                  <a:srgbClr val="008000"/>
                </a:solidFill>
              </a:rPr>
              <a:t>Bourjaily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Damgaard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Extension of CHY to many new theories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endParaRPr lang="en-US" sz="32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00" y="3683000"/>
            <a:ext cx="685800" cy="36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6" y="1625599"/>
            <a:ext cx="8799612" cy="45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357166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00"/>
                </a:solidFill>
                <a:latin typeface="Arial" charset="0"/>
              </a:rPr>
              <a:t>Massive scalar</a:t>
            </a:r>
            <a:endParaRPr lang="en-GB" sz="4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284" y="1562891"/>
            <a:ext cx="7303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 a side remark: </a:t>
            </a:r>
            <a:r>
              <a:rPr lang="en-US" sz="2400" dirty="0" smtClean="0">
                <a:solidFill>
                  <a:srgbClr val="FF0000"/>
                </a:solidFill>
              </a:rPr>
              <a:t>massive scalars </a:t>
            </a:r>
            <a:r>
              <a:rPr lang="en-US" sz="2400" dirty="0" smtClean="0"/>
              <a:t>can be dealt with easily </a:t>
            </a:r>
          </a:p>
          <a:p>
            <a:r>
              <a:rPr lang="en-US" sz="2400" dirty="0" smtClean="0"/>
              <a:t>through replacing</a:t>
            </a:r>
            <a:endParaRPr lang="en-US" sz="24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99" y="2570525"/>
            <a:ext cx="6294768" cy="9886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7284" y="3954241"/>
            <a:ext cx="7186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By </a:t>
            </a:r>
            <a:r>
              <a:rPr lang="en-US" sz="2400" dirty="0" smtClean="0">
                <a:solidFill>
                  <a:srgbClr val="FF0000"/>
                </a:solidFill>
              </a:rPr>
              <a:t>differentiation of the integrand with respect to    </a:t>
            </a:r>
            <a:r>
              <a:rPr lang="en-US" sz="2400" dirty="0" smtClean="0"/>
              <a:t>   we obtain the massive scattering equation proposed and proven to be correct by </a:t>
            </a:r>
            <a:r>
              <a:rPr lang="en-US" sz="2400" dirty="0" smtClean="0">
                <a:solidFill>
                  <a:srgbClr val="008000"/>
                </a:solidFill>
              </a:rPr>
              <a:t>(Dolan and Goddard)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39" y="4142375"/>
            <a:ext cx="204756" cy="21346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42899"/>
            <a:ext cx="8308975" cy="619715"/>
          </a:xfrm>
        </p:spPr>
        <p:txBody>
          <a:bodyPr/>
          <a:lstStyle/>
          <a:p>
            <a:r>
              <a:rPr lang="en-US" sz="4000" dirty="0" smtClean="0"/>
              <a:t>Introduction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Today we are provided </a:t>
            </a:r>
            <a:r>
              <a:rPr lang="en-US" sz="2400" dirty="0" smtClean="0">
                <a:solidFill>
                  <a:srgbClr val="FF0000"/>
                </a:solidFill>
              </a:rPr>
              <a:t>many techniques </a:t>
            </a:r>
            <a:r>
              <a:rPr lang="en-US" sz="2400" dirty="0" smtClean="0"/>
              <a:t>for amplitude computation,</a:t>
            </a:r>
            <a:r>
              <a:rPr lang="en-US" sz="2400" i="1" dirty="0" smtClean="0"/>
              <a:t> e.g. </a:t>
            </a:r>
          </a:p>
          <a:p>
            <a:pPr lvl="1"/>
            <a:endParaRPr lang="en-US" sz="1000" dirty="0" smtClean="0"/>
          </a:p>
          <a:p>
            <a:pPr lvl="1"/>
            <a:endParaRPr lang="en-US" sz="1000" dirty="0"/>
          </a:p>
          <a:p>
            <a:pPr lvl="1"/>
            <a:r>
              <a:rPr lang="en-US" sz="2400" dirty="0" smtClean="0"/>
              <a:t>Feynman diagrams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endParaRPr lang="en-US" sz="500" dirty="0" smtClean="0"/>
          </a:p>
          <a:p>
            <a:pPr lvl="1"/>
            <a:endParaRPr lang="en-US" sz="500" dirty="0"/>
          </a:p>
          <a:p>
            <a:pPr lvl="1"/>
            <a:r>
              <a:rPr lang="en-US" sz="2400" dirty="0" smtClean="0"/>
              <a:t>Recursion </a:t>
            </a:r>
            <a:r>
              <a:rPr lang="en-US" sz="2000" dirty="0" smtClean="0">
                <a:solidFill>
                  <a:srgbClr val="008000"/>
                </a:solidFill>
              </a:rPr>
              <a:t>(many talks)</a:t>
            </a:r>
            <a:endParaRPr lang="en-US" sz="2400" dirty="0" smtClean="0">
              <a:solidFill>
                <a:srgbClr val="008000"/>
              </a:solidFill>
            </a:endParaRPr>
          </a:p>
          <a:p>
            <a:pPr lvl="1"/>
            <a:endParaRPr lang="en-US" sz="500" dirty="0" smtClean="0"/>
          </a:p>
          <a:p>
            <a:pPr lvl="1"/>
            <a:endParaRPr lang="en-US" sz="500" dirty="0"/>
          </a:p>
          <a:p>
            <a:pPr lvl="1"/>
            <a:r>
              <a:rPr lang="en-US" sz="2400" dirty="0" smtClean="0"/>
              <a:t>Limits </a:t>
            </a:r>
            <a:r>
              <a:rPr lang="en-US" sz="2400" dirty="0" smtClean="0"/>
              <a:t>of string </a:t>
            </a:r>
            <a:r>
              <a:rPr lang="en-US" sz="2400" dirty="0" smtClean="0"/>
              <a:t>theories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see impressive work by </a:t>
            </a:r>
            <a:r>
              <a:rPr lang="en-US" sz="2000" dirty="0" err="1" smtClean="0">
                <a:solidFill>
                  <a:srgbClr val="008000"/>
                </a:solidFill>
              </a:rPr>
              <a:t>Stieberger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and also recent developments </a:t>
            </a:r>
            <a:r>
              <a:rPr lang="en-US" sz="2000" i="1" dirty="0" smtClean="0">
                <a:solidFill>
                  <a:srgbClr val="008000"/>
                </a:solidFill>
              </a:rPr>
              <a:t>e.g.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Schlotterer’s</a:t>
            </a:r>
            <a:r>
              <a:rPr lang="en-US" sz="2000" dirty="0" smtClean="0">
                <a:solidFill>
                  <a:srgbClr val="008000"/>
                </a:solidFill>
              </a:rPr>
              <a:t> and </a:t>
            </a:r>
            <a:r>
              <a:rPr lang="en-US" sz="2000" dirty="0" err="1" smtClean="0">
                <a:solidFill>
                  <a:srgbClr val="008000"/>
                </a:solidFill>
              </a:rPr>
              <a:t>Matra’s</a:t>
            </a:r>
            <a:r>
              <a:rPr lang="en-US" sz="2000" dirty="0" smtClean="0">
                <a:solidFill>
                  <a:srgbClr val="008000"/>
                </a:solidFill>
              </a:rPr>
              <a:t> talks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sz="2400" dirty="0" smtClean="0"/>
              <a:t>It is still however worthwhile to </a:t>
            </a:r>
            <a:r>
              <a:rPr lang="en-US" sz="2400" dirty="0" smtClean="0">
                <a:solidFill>
                  <a:srgbClr val="FF0000"/>
                </a:solidFill>
              </a:rPr>
              <a:t>explore alternatives</a:t>
            </a:r>
            <a:r>
              <a:rPr lang="is-IS" sz="2400" dirty="0" smtClean="0"/>
              <a:t>… and discover new </a:t>
            </a:r>
            <a:r>
              <a:rPr lang="is-IS" sz="2400" dirty="0" smtClean="0">
                <a:solidFill>
                  <a:srgbClr val="FF0000"/>
                </a:solidFill>
              </a:rPr>
              <a:t>insight</a:t>
            </a:r>
            <a:r>
              <a:rPr lang="is-IS" sz="2400" dirty="0" smtClean="0"/>
              <a:t>.</a:t>
            </a:r>
            <a:r>
              <a:rPr lang="is-IS" sz="2400" dirty="0" smtClean="0"/>
              <a:t>..</a:t>
            </a: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smtClean="0"/>
              <a:t>Extension to gluon amplitudes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0" y="-279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String theory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8305800" cy="609600"/>
          </a:xfrm>
        </p:spPr>
        <p:txBody>
          <a:bodyPr/>
          <a:lstStyle/>
          <a:p>
            <a:pPr lvl="1">
              <a:buNone/>
            </a:pP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Useful laboratory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1828800"/>
            <a:ext cx="2819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Feynman diagrams sums 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separate kinematic poles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2057400"/>
            <a:ext cx="3124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String theory 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adds channels up..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2800" y="2895600"/>
            <a:ext cx="1828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&lt;-&gt;</a:t>
            </a:r>
          </a:p>
        </p:txBody>
      </p:sp>
      <p:pic>
        <p:nvPicPr>
          <p:cNvPr id="10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2950" y="5518153"/>
            <a:ext cx="781050" cy="295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Line 60"/>
          <p:cNvSpPr>
            <a:spLocks noChangeShapeType="1"/>
          </p:cNvSpPr>
          <p:nvPr/>
        </p:nvSpPr>
        <p:spPr bwMode="auto">
          <a:xfrm>
            <a:off x="7554884" y="4745038"/>
            <a:ext cx="0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60"/>
          <p:cNvSpPr>
            <a:spLocks noChangeShapeType="1"/>
          </p:cNvSpPr>
          <p:nvPr/>
        </p:nvSpPr>
        <p:spPr bwMode="auto">
          <a:xfrm>
            <a:off x="9163050" y="4878390"/>
            <a:ext cx="0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257240" y="5167314"/>
            <a:ext cx="928694" cy="857256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5802" y="5095876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2992" y="4953000"/>
            <a:ext cx="42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182" y="5095876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3058" y="538162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43058" y="5738818"/>
            <a:ext cx="242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28744" y="5881694"/>
            <a:ext cx="242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42926" y="5024438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14430" y="4738686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43058" y="4953000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5802" y="5953132"/>
            <a:ext cx="38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endParaRPr lang="en-US" dirty="0" smtClean="0"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rot="16200000" flipH="1">
            <a:off x="2900314" y="5381628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 flipH="1" flipV="1">
            <a:off x="2874119" y="5622137"/>
            <a:ext cx="276228" cy="22383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114628" y="5595942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3150347" y="5774537"/>
            <a:ext cx="357190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3328942" y="5595942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543256" y="5595942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 flipH="1" flipV="1">
            <a:off x="3757570" y="5381628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3757570" y="5595942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614826" y="5095876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>
            <a:off x="4829140" y="5095876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4686264" y="5453066"/>
            <a:ext cx="285752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829140" y="5595942"/>
            <a:ext cx="357190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5400000">
            <a:off x="4686264" y="5738818"/>
            <a:ext cx="285752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>
            <a:off x="4721983" y="5988851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6200000" flipH="1">
            <a:off x="4829140" y="6096008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5400000" flipH="1" flipV="1">
            <a:off x="4614826" y="6096008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6200000" flipH="1">
            <a:off x="5972148" y="5381628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 flipH="1" flipV="1">
            <a:off x="5945953" y="5622137"/>
            <a:ext cx="276228" cy="22383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6186462" y="5595942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>
            <a:off x="6222181" y="5774537"/>
            <a:ext cx="357190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6400776" y="5595942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6615090" y="5595942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6829404" y="5381628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16200000" flipH="1">
            <a:off x="6829404" y="5595942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5400000">
            <a:off x="6008661" y="5416553"/>
            <a:ext cx="357190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7472346" y="5453066"/>
            <a:ext cx="35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...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186198" y="545306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+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00644" y="545306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+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400248" y="5453066"/>
            <a:ext cx="299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=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686000" y="5095876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686000" y="5810256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00512" y="4810124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72016" y="4810124"/>
            <a:ext cx="38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043586" y="4881562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757834" y="5095876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57834" y="5810256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043190" y="5238752"/>
            <a:ext cx="43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12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29140" y="5238752"/>
            <a:ext cx="484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1M</a:t>
            </a:r>
            <a:endParaRPr lang="en-US" baseline="-25000" dirty="0" smtClean="0">
              <a:latin typeface="Calibri"/>
              <a:cs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186462" y="5238752"/>
            <a:ext cx="50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123</a:t>
            </a:r>
            <a:endParaRPr lang="en-US" baseline="-25000" dirty="0" smtClean="0">
              <a:latin typeface="Calibri"/>
              <a:cs typeface="Calibri"/>
            </a:endParaRPr>
          </a:p>
        </p:txBody>
      </p:sp>
      <p:sp>
        <p:nvSpPr>
          <p:cNvPr id="6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790700"/>
            <a:ext cx="4495800" cy="685800"/>
          </a:xfrm>
        </p:spPr>
        <p:txBody>
          <a:bodyPr>
            <a:normAutofit fontScale="85000" lnSpcReduction="10000"/>
          </a:bodyPr>
          <a:lstStyle/>
          <a:p>
            <a:pPr marL="342900" lvl="2" indent="-342900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Notion of 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color ordering in YM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String theory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2681287"/>
            <a:ext cx="3694895" cy="44767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646879"/>
            <a:ext cx="2559050" cy="50293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rot="16200000" flipH="1">
            <a:off x="6610344" y="3748086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 flipH="1" flipV="1">
            <a:off x="6584149" y="3988595"/>
            <a:ext cx="276228" cy="22383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824658" y="3962400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6860377" y="4140995"/>
            <a:ext cx="357190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038972" y="3962400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7253286" y="3962400"/>
            <a:ext cx="214314" cy="1588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 flipH="1" flipV="1">
            <a:off x="7467600" y="3748086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6200000" flipH="1">
            <a:off x="7467600" y="3962400"/>
            <a:ext cx="214314" cy="214314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6396030" y="3462334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96030" y="4176714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53220" y="3605210"/>
            <a:ext cx="43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12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486400" y="2286000"/>
            <a:ext cx="26290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Color ordered </a:t>
            </a:r>
          </a:p>
          <a:p>
            <a:pPr marL="342900" lvl="2" indent="-342900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Feynman rules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1866896" y="3825468"/>
            <a:ext cx="928694" cy="857256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795458" y="3754030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152648" y="3611154"/>
            <a:ext cx="42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509838" y="3754030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52714" y="4039782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52714" y="4396972"/>
            <a:ext cx="242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438400" y="4539848"/>
            <a:ext cx="242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652582" y="3682592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224086" y="3396840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652714" y="3611154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795458" y="4611286"/>
            <a:ext cx="38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90" y="5422900"/>
            <a:ext cx="8410437" cy="91353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352800" y="3702598"/>
            <a:ext cx="1828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&lt;-&gt;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524000" y="914400"/>
            <a:ext cx="8305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Example: Color ordering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Font typeface="Wingdings" pitchFamily="2" charset="2"/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8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0" y="-279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String theory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8305800" cy="609600"/>
          </a:xfrm>
        </p:spPr>
        <p:txBody>
          <a:bodyPr/>
          <a:lstStyle/>
          <a:p>
            <a:pPr lvl="1">
              <a:buNone/>
            </a:pPr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Useful laboratory</a:t>
            </a:r>
          </a:p>
          <a:p>
            <a:pPr lvl="1">
              <a:buFont typeface="Arial"/>
              <a:buChar char="•"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buNone/>
            </a:pPr>
            <a:endParaRPr lang="en-US" sz="3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1828800"/>
            <a:ext cx="2819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Feynman diagrams sums 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separate kinematic poles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2057400"/>
            <a:ext cx="3124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String theory 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adds channels up..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2800" y="2895600"/>
            <a:ext cx="1828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&lt;-&gt;</a:t>
            </a:r>
          </a:p>
        </p:txBody>
      </p:sp>
      <p:pic>
        <p:nvPicPr>
          <p:cNvPr id="10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2950" y="5518153"/>
            <a:ext cx="781050" cy="295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Line 60"/>
          <p:cNvSpPr>
            <a:spLocks noChangeShapeType="1"/>
          </p:cNvSpPr>
          <p:nvPr/>
        </p:nvSpPr>
        <p:spPr bwMode="auto">
          <a:xfrm>
            <a:off x="7983512" y="4745038"/>
            <a:ext cx="0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60"/>
          <p:cNvSpPr>
            <a:spLocks noChangeShapeType="1"/>
          </p:cNvSpPr>
          <p:nvPr/>
        </p:nvSpPr>
        <p:spPr bwMode="auto">
          <a:xfrm>
            <a:off x="9163050" y="4878390"/>
            <a:ext cx="0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50" y="4839295"/>
            <a:ext cx="1193800" cy="1389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01" y="4845642"/>
            <a:ext cx="1155626" cy="134502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252" y="4878390"/>
            <a:ext cx="1082712" cy="126015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978" y="3986478"/>
            <a:ext cx="1910821" cy="235849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500031" y="505198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4035390" y="5206487"/>
            <a:ext cx="363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                          + 6                         + 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790514"/>
            <a:ext cx="8308975" cy="4664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O</a:t>
            </a:r>
            <a:r>
              <a:rPr lang="en-US" sz="2400" dirty="0" smtClean="0">
                <a:solidFill>
                  <a:srgbClr val="FF0000"/>
                </a:solidFill>
              </a:rPr>
              <a:t>bstacles</a:t>
            </a:r>
            <a:r>
              <a:rPr lang="en-US" sz="2400" dirty="0" smtClean="0"/>
              <a:t> in providing </a:t>
            </a:r>
            <a:r>
              <a:rPr lang="en-US" sz="2400" dirty="0" smtClean="0">
                <a:solidFill>
                  <a:srgbClr val="FF0000"/>
                </a:solidFill>
              </a:rPr>
              <a:t>analytic trees in </a:t>
            </a:r>
            <a:r>
              <a:rPr lang="en-US" sz="2400" i="1" dirty="0" smtClean="0">
                <a:solidFill>
                  <a:srgbClr val="FF0000"/>
                </a:solidFill>
              </a:rPr>
              <a:t>d </a:t>
            </a:r>
            <a:r>
              <a:rPr lang="en-US" sz="2400" dirty="0" smtClean="0">
                <a:solidFill>
                  <a:srgbClr val="FF0000"/>
                </a:solidFill>
              </a:rPr>
              <a:t>dimensions</a:t>
            </a:r>
            <a:r>
              <a:rPr lang="en-US" sz="2400" dirty="0" smtClean="0"/>
              <a:t> for Yang-Mills from traditional methods.</a:t>
            </a:r>
          </a:p>
          <a:p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scattering equation formalism </a:t>
            </a:r>
            <a:r>
              <a:rPr lang="en-US" sz="2400" dirty="0" smtClean="0"/>
              <a:t>appear to be the </a:t>
            </a:r>
            <a:r>
              <a:rPr lang="en-US" sz="2400" dirty="0" smtClean="0">
                <a:solidFill>
                  <a:srgbClr val="FF0000"/>
                </a:solidFill>
              </a:rPr>
              <a:t>perfect place </a:t>
            </a:r>
            <a:r>
              <a:rPr lang="en-US" sz="2400" dirty="0" smtClean="0"/>
              <a:t>to start for </a:t>
            </a:r>
            <a:r>
              <a:rPr lang="en-US" sz="2400" dirty="0" smtClean="0">
                <a:solidFill>
                  <a:srgbClr val="FF0000"/>
                </a:solidFill>
              </a:rPr>
              <a:t>an alternative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Formalism naturally combines the </a:t>
            </a:r>
            <a:r>
              <a:rPr lang="en-US" sz="2400" dirty="0" smtClean="0">
                <a:solidFill>
                  <a:srgbClr val="FF0000"/>
                </a:solidFill>
              </a:rPr>
              <a:t>beautiful aspects of string theory </a:t>
            </a:r>
            <a:r>
              <a:rPr lang="en-US" sz="2400" dirty="0" smtClean="0"/>
              <a:t>in a </a:t>
            </a:r>
            <a:r>
              <a:rPr lang="en-US" sz="2400" dirty="0" smtClean="0">
                <a:solidFill>
                  <a:srgbClr val="FF0000"/>
                </a:solidFill>
              </a:rPr>
              <a:t>concrete formalism </a:t>
            </a:r>
            <a:r>
              <a:rPr lang="en-US" sz="2400" dirty="0" smtClean="0">
                <a:solidFill>
                  <a:schemeClr val="tx1"/>
                </a:solidFill>
              </a:rPr>
              <a:t>that </a:t>
            </a:r>
            <a:r>
              <a:rPr lang="en-US" sz="2400" dirty="0" smtClean="0">
                <a:solidFill>
                  <a:srgbClr val="FF0000"/>
                </a:solidFill>
              </a:rPr>
              <a:t>avoid integrations</a:t>
            </a:r>
            <a:r>
              <a:rPr lang="en-US" sz="2400" dirty="0" smtClean="0"/>
              <a:t> of the world sheet variables.</a:t>
            </a:r>
          </a:p>
          <a:p>
            <a:r>
              <a:rPr lang="en-US" sz="2400" dirty="0" smtClean="0"/>
              <a:t>As we will see </a:t>
            </a:r>
            <a:r>
              <a:rPr lang="en-US" sz="2400" dirty="0" smtClean="0">
                <a:solidFill>
                  <a:srgbClr val="FF0000"/>
                </a:solidFill>
              </a:rPr>
              <a:t>‘integration rules for gluons’ </a:t>
            </a:r>
            <a:r>
              <a:rPr lang="en-US" sz="2400" dirty="0" smtClean="0"/>
              <a:t>not straightforward</a:t>
            </a:r>
            <a:r>
              <a:rPr lang="is-IS" sz="2400" dirty="0" smtClean="0"/>
              <a:t>…..</a:t>
            </a:r>
            <a:r>
              <a:rPr lang="is-IS" sz="2400" dirty="0" smtClean="0">
                <a:solidFill>
                  <a:srgbClr val="FF0000"/>
                </a:solidFill>
              </a:rPr>
              <a:t>but possible</a:t>
            </a:r>
            <a:r>
              <a:rPr lang="is-IS" sz="2400" dirty="0" smtClean="0"/>
              <a:t>... </a:t>
            </a:r>
            <a:r>
              <a:rPr lang="is-IS" sz="1800" dirty="0" smtClean="0">
                <a:solidFill>
                  <a:srgbClr val="008000"/>
                </a:solidFill>
              </a:rPr>
              <a:t>(NB, Bourjaily, Damgaard, Feng)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 for gluon amplitudes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2552700"/>
            <a:ext cx="7366000" cy="1066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3776" y="2120900"/>
            <a:ext cx="400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Starting point is the integrand: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3885488"/>
            <a:ext cx="7975600" cy="9520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3776" y="3452167"/>
            <a:ext cx="222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we have: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4927600"/>
            <a:ext cx="73406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194365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charset="0"/>
              </a:rPr>
              <a:t>Definition of </a:t>
            </a:r>
            <a:r>
              <a:rPr lang="en-GB" sz="4000" dirty="0" err="1" smtClean="0">
                <a:latin typeface="Arial" charset="0"/>
              </a:rPr>
              <a:t>Pfaffian</a:t>
            </a:r>
            <a:endParaRPr lang="en-GB" sz="4000"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548" y="1862481"/>
            <a:ext cx="1202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 has </a:t>
            </a:r>
            <a:endParaRPr lang="en-US" sz="2400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976" y="4293441"/>
            <a:ext cx="848216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Generic integrand multi-linear in polarizations:</a:t>
            </a:r>
          </a:p>
          <a:p>
            <a:endParaRPr lang="en-US" sz="1100" dirty="0" smtClean="0"/>
          </a:p>
          <a:p>
            <a:r>
              <a:rPr lang="en-US" sz="2400" dirty="0" smtClean="0"/>
              <a:t>4pt : 8 x 8 matrix       	reduction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en-US" sz="2400" dirty="0" err="1" smtClean="0"/>
              <a:t>Pfaffian</a:t>
            </a:r>
            <a:r>
              <a:rPr lang="en-US" sz="2400" dirty="0" smtClean="0"/>
              <a:t> of 6 x 6 matrix</a:t>
            </a:r>
          </a:p>
          <a:p>
            <a:r>
              <a:rPr lang="en-US" sz="2400" dirty="0"/>
              <a:t>5</a:t>
            </a:r>
            <a:r>
              <a:rPr lang="en-US" sz="2400" dirty="0" smtClean="0"/>
              <a:t>pt </a:t>
            </a:r>
            <a:r>
              <a:rPr lang="en-US" sz="2400" dirty="0"/>
              <a:t>: </a:t>
            </a:r>
            <a:r>
              <a:rPr lang="en-US" sz="2400" dirty="0" smtClean="0"/>
              <a:t>10 </a:t>
            </a:r>
            <a:r>
              <a:rPr lang="en-US" sz="2400" dirty="0"/>
              <a:t>x </a:t>
            </a:r>
            <a:r>
              <a:rPr lang="en-US" sz="2400" dirty="0" smtClean="0"/>
              <a:t>10 </a:t>
            </a:r>
            <a:r>
              <a:rPr lang="en-US" sz="2400" dirty="0"/>
              <a:t>matrix </a:t>
            </a:r>
            <a:r>
              <a:rPr lang="en-US" sz="2400" dirty="0" smtClean="0"/>
              <a:t>  	reduction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en-US" sz="2400" dirty="0" err="1"/>
              <a:t>Pfaffian</a:t>
            </a:r>
            <a:r>
              <a:rPr lang="en-US" sz="2400" dirty="0"/>
              <a:t> of </a:t>
            </a:r>
            <a:r>
              <a:rPr lang="en-US" sz="2400" dirty="0" smtClean="0"/>
              <a:t>8 </a:t>
            </a:r>
            <a:r>
              <a:rPr lang="en-US" sz="2400" dirty="0"/>
              <a:t>x </a:t>
            </a:r>
            <a:r>
              <a:rPr lang="en-US" sz="2400" dirty="0" smtClean="0"/>
              <a:t>8 </a:t>
            </a:r>
            <a:r>
              <a:rPr lang="en-US" sz="2400" dirty="0"/>
              <a:t>matrix</a:t>
            </a:r>
          </a:p>
          <a:p>
            <a:r>
              <a:rPr lang="en-US" sz="2400" dirty="0" smtClean="0"/>
              <a:t>N-</a:t>
            </a:r>
            <a:r>
              <a:rPr lang="en-US" sz="2400" dirty="0" err="1" smtClean="0"/>
              <a:t>pt</a:t>
            </a:r>
            <a:r>
              <a:rPr lang="en-US" sz="2400" dirty="0" smtClean="0"/>
              <a:t> : 2N x 2N matrix 	reduction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Pfaffian</a:t>
            </a:r>
            <a:r>
              <a:rPr lang="en-US" sz="2400" dirty="0" smtClean="0">
                <a:sym typeface="Wingdings"/>
              </a:rPr>
              <a:t> of 2(N-1)x2(N-1) matrix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20" y="1613049"/>
            <a:ext cx="2400300" cy="104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48" y="2633468"/>
            <a:ext cx="7979129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0" y="1583081"/>
            <a:ext cx="14986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300" y="2044746"/>
            <a:ext cx="1397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integrands from </a:t>
            </a:r>
            <a:r>
              <a:rPr lang="en-US" dirty="0" err="1" smtClean="0"/>
              <a:t>Pfaffian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5925" y="1879737"/>
            <a:ext cx="6687197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example at 4pt we have </a:t>
            </a:r>
            <a:r>
              <a:rPr lang="en-US" sz="2400" i="1" dirty="0" smtClean="0"/>
              <a:t>e.g.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two types of terms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Two observations: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1) </a:t>
            </a:r>
            <a:r>
              <a:rPr lang="en-US" sz="2400" dirty="0" smtClean="0">
                <a:solidFill>
                  <a:srgbClr val="FF0000"/>
                </a:solidFill>
              </a:rPr>
              <a:t>multi-linearity </a:t>
            </a:r>
            <a:r>
              <a:rPr lang="en-US" sz="2400" dirty="0" smtClean="0"/>
              <a:t>always automatically satisfied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2) </a:t>
            </a:r>
            <a:r>
              <a:rPr lang="en-US" sz="2400" dirty="0" smtClean="0">
                <a:solidFill>
                  <a:srgbClr val="FF0000"/>
                </a:solidFill>
              </a:rPr>
              <a:t>integrations</a:t>
            </a:r>
            <a:r>
              <a:rPr lang="en-US" sz="2400" dirty="0" smtClean="0"/>
              <a:t> follow </a:t>
            </a:r>
            <a:r>
              <a:rPr lang="en-US" sz="2400" dirty="0" smtClean="0">
                <a:solidFill>
                  <a:srgbClr val="FF0000"/>
                </a:solidFill>
              </a:rPr>
              <a:t>contractions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2552700"/>
            <a:ext cx="4660900" cy="825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3594100"/>
            <a:ext cx="46609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584326"/>
            <a:ext cx="7153275" cy="46640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However we have also some new terms to deal with: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Some integrand terms are of the </a:t>
            </a:r>
            <a:r>
              <a:rPr lang="en-US" dirty="0" smtClean="0">
                <a:solidFill>
                  <a:srgbClr val="FF0000"/>
                </a:solidFill>
              </a:rPr>
              <a:t>scalar type (only double or single lines everywhere)</a:t>
            </a:r>
            <a:r>
              <a:rPr lang="en-US" dirty="0" smtClean="0"/>
              <a:t>: can be </a:t>
            </a:r>
            <a:r>
              <a:rPr lang="en-US" dirty="0" smtClean="0">
                <a:solidFill>
                  <a:srgbClr val="FF0000"/>
                </a:solidFill>
              </a:rPr>
              <a:t>immediately integrated </a:t>
            </a:r>
            <a:r>
              <a:rPr lang="en-US" dirty="0" smtClean="0"/>
              <a:t>using the rules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Some </a:t>
            </a:r>
            <a:r>
              <a:rPr lang="en-US" dirty="0" smtClean="0">
                <a:solidFill>
                  <a:srgbClr val="FF0000"/>
                </a:solidFill>
              </a:rPr>
              <a:t>integrand terms </a:t>
            </a:r>
            <a:r>
              <a:rPr lang="en-US" dirty="0" smtClean="0"/>
              <a:t>are of a new type called so-called </a:t>
            </a:r>
            <a:r>
              <a:rPr lang="en-US" dirty="0" smtClean="0">
                <a:solidFill>
                  <a:srgbClr val="FF0000"/>
                </a:solidFill>
              </a:rPr>
              <a:t>‘tuple diagrams’ </a:t>
            </a:r>
            <a:r>
              <a:rPr lang="en-US" dirty="0" smtClean="0"/>
              <a:t>they have for example a triple line or a cluster of double lines in a corner. Such integrands </a:t>
            </a:r>
            <a:r>
              <a:rPr lang="en-US" dirty="0" smtClean="0">
                <a:solidFill>
                  <a:srgbClr val="FF0000"/>
                </a:solidFill>
              </a:rPr>
              <a:t>cannot be immediately integrated</a:t>
            </a:r>
            <a:r>
              <a:rPr lang="en-US" dirty="0" smtClean="0"/>
              <a:t> using the rules.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Furthermore the </a:t>
            </a:r>
            <a:r>
              <a:rPr lang="en-US" dirty="0" smtClean="0">
                <a:solidFill>
                  <a:srgbClr val="FF0000"/>
                </a:solidFill>
              </a:rPr>
              <a:t>C matrix has terms along the diagonal </a:t>
            </a:r>
            <a:r>
              <a:rPr lang="en-US" dirty="0" smtClean="0"/>
              <a:t>which are </a:t>
            </a:r>
            <a:r>
              <a:rPr lang="en-US" dirty="0" smtClean="0">
                <a:solidFill>
                  <a:srgbClr val="FF0000"/>
                </a:solidFill>
              </a:rPr>
              <a:t>not manifestly Mobius invariant</a:t>
            </a:r>
            <a:r>
              <a:rPr lang="en-US" dirty="0" smtClean="0"/>
              <a:t>. They need </a:t>
            </a:r>
            <a:r>
              <a:rPr lang="en-US" dirty="0" smtClean="0">
                <a:solidFill>
                  <a:srgbClr val="FF0000"/>
                </a:solidFill>
              </a:rPr>
              <a:t>rewriting (using momentum conservation)</a:t>
            </a:r>
            <a:r>
              <a:rPr lang="en-US" dirty="0" smtClean="0"/>
              <a:t> before they </a:t>
            </a:r>
            <a:r>
              <a:rPr lang="en-US" dirty="0" smtClean="0">
                <a:solidFill>
                  <a:srgbClr val="FF0000"/>
                </a:solidFill>
              </a:rPr>
              <a:t>can be integrated</a:t>
            </a:r>
            <a:r>
              <a:rPr lang="en-US" dirty="0" smtClean="0"/>
              <a:t>. Some of such diagrams are tuple diagrams. 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78" y="3022600"/>
            <a:ext cx="14478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84326"/>
            <a:ext cx="12446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diagonal terms in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803400"/>
            <a:ext cx="8308975" cy="4445000"/>
          </a:xfrm>
        </p:spPr>
        <p:txBody>
          <a:bodyPr/>
          <a:lstStyle/>
          <a:p>
            <a:r>
              <a:rPr lang="en-US" dirty="0" smtClean="0"/>
              <a:t>We start with contributions that are of the type: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Now we can use partial fractioning identities to write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by momentum </a:t>
            </a:r>
          </a:p>
          <a:p>
            <a:pPr marL="0" indent="0">
              <a:buNone/>
            </a:pPr>
            <a:r>
              <a:rPr lang="en-US" dirty="0" smtClean="0"/>
              <a:t>conservation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2247900"/>
            <a:ext cx="3035300" cy="113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3886200"/>
            <a:ext cx="7315200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5054600"/>
            <a:ext cx="3263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72" y="549232"/>
            <a:ext cx="8487906" cy="914400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Arial" charset="0"/>
              </a:rPr>
              <a:t>A new prescription for </a:t>
            </a:r>
            <a:r>
              <a:rPr lang="en-GB" sz="4000" dirty="0" err="1" smtClean="0">
                <a:latin typeface="Arial" charset="0"/>
              </a:rPr>
              <a:t>perturbative</a:t>
            </a:r>
            <a:r>
              <a:rPr lang="en-GB" sz="4000" dirty="0" smtClean="0">
                <a:latin typeface="Arial" charset="0"/>
              </a:rPr>
              <a:t> amplitudes</a:t>
            </a:r>
            <a:endParaRPr lang="en-GB" sz="4000" dirty="0"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7276" y="1739701"/>
            <a:ext cx="860462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It was recently suggested that one can compute amplitudes via </a:t>
            </a:r>
            <a:r>
              <a:rPr lang="en-US" sz="2800" dirty="0"/>
              <a:t>the formula </a:t>
            </a:r>
            <a:r>
              <a:rPr lang="en-US" sz="2800" dirty="0" smtClean="0"/>
              <a:t>                                                    </a:t>
            </a:r>
          </a:p>
          <a:p>
            <a:endParaRPr lang="en-US" sz="300" dirty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Cachazo</a:t>
            </a:r>
            <a:r>
              <a:rPr lang="en-US" sz="2000" dirty="0">
                <a:solidFill>
                  <a:srgbClr val="008000"/>
                </a:solidFill>
              </a:rPr>
              <a:t>, He and </a:t>
            </a:r>
            <a:r>
              <a:rPr lang="en-US" sz="2000" dirty="0" smtClean="0">
                <a:solidFill>
                  <a:srgbClr val="008000"/>
                </a:solidFill>
              </a:rPr>
              <a:t>Yuan) (see also He’s talk)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3167959"/>
            <a:ext cx="6878552" cy="20714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220" y="5750857"/>
            <a:ext cx="3381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Pfaffian</a:t>
            </a:r>
            <a:r>
              <a:rPr lang="en-US" dirty="0" smtClean="0"/>
              <a:t> (depends on polarizations</a:t>
            </a:r>
          </a:p>
          <a:p>
            <a:r>
              <a:rPr lang="en-US" dirty="0" smtClean="0"/>
              <a:t>and momenta)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952126" y="5011790"/>
            <a:ext cx="502774" cy="6982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68800" y="4254500"/>
            <a:ext cx="1257300" cy="1527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849564" y="5239441"/>
            <a:ext cx="296736" cy="362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7276" y="5602297"/>
            <a:ext cx="2969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Color </a:t>
            </a:r>
            <a:r>
              <a:rPr lang="en-US" dirty="0" smtClean="0"/>
              <a:t>trace factor, very alike</a:t>
            </a:r>
          </a:p>
          <a:p>
            <a:r>
              <a:rPr lang="en-US" dirty="0" smtClean="0"/>
              <a:t>to cyclic trace in MHV amplitudes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16922" y="5782091"/>
            <a:ext cx="195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Algebraic solutions </a:t>
            </a:r>
          </a:p>
        </p:txBody>
      </p:sp>
    </p:spTree>
    <p:extLst>
      <p:ext uri="{BB962C8B-B14F-4D97-AF65-F5344CB8AC3E}">
        <p14:creationId xmlns:p14="http://schemas.microsoft.com/office/powerpoint/2010/main" val="41591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such diagrams will have </a:t>
            </a:r>
            <a:r>
              <a:rPr lang="en-US" dirty="0" smtClean="0">
                <a:solidFill>
                  <a:srgbClr val="FF0000"/>
                </a:solidFill>
              </a:rPr>
              <a:t>numerator contributions</a:t>
            </a:r>
            <a:r>
              <a:rPr lang="en-US" dirty="0" smtClean="0"/>
              <a:t> but are still </a:t>
            </a:r>
            <a:r>
              <a:rPr lang="en-US" dirty="0" smtClean="0">
                <a:solidFill>
                  <a:srgbClr val="FF0000"/>
                </a:solidFill>
              </a:rPr>
              <a:t>possible to compute using the basic scalar rules</a:t>
            </a:r>
            <a:r>
              <a:rPr lang="en-US" dirty="0" smtClean="0"/>
              <a:t>. Basically a </a:t>
            </a:r>
            <a:r>
              <a:rPr lang="en-US" dirty="0" smtClean="0">
                <a:solidFill>
                  <a:srgbClr val="FF0000"/>
                </a:solidFill>
              </a:rPr>
              <a:t>numerator factor </a:t>
            </a:r>
            <a:r>
              <a:rPr lang="en-US" dirty="0" smtClean="0"/>
              <a:t>is like a denominator factor but </a:t>
            </a:r>
            <a:r>
              <a:rPr lang="en-US" dirty="0" smtClean="0">
                <a:solidFill>
                  <a:srgbClr val="FF0000"/>
                </a:solidFill>
              </a:rPr>
              <a:t>counts as -1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can consider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diagonal terms in 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5" y="3575050"/>
            <a:ext cx="8157135" cy="77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48" y="2679700"/>
            <a:ext cx="1590548" cy="128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9750"/>
            <a:ext cx="4025900" cy="170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00" y="4787900"/>
            <a:ext cx="4216400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195" y="5657850"/>
            <a:ext cx="952499" cy="381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5511" y="5700752"/>
            <a:ext cx="250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Not in because of dotted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6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such diagrams will have </a:t>
            </a:r>
            <a:r>
              <a:rPr lang="en-US" dirty="0">
                <a:solidFill>
                  <a:srgbClr val="FF0000"/>
                </a:solidFill>
              </a:rPr>
              <a:t>numerator contributions</a:t>
            </a:r>
            <a:r>
              <a:rPr lang="en-US" dirty="0"/>
              <a:t> but are still </a:t>
            </a:r>
            <a:r>
              <a:rPr lang="en-US" dirty="0">
                <a:solidFill>
                  <a:srgbClr val="FF0000"/>
                </a:solidFill>
              </a:rPr>
              <a:t>possible to compute using the basic scalar rules</a:t>
            </a:r>
            <a:r>
              <a:rPr lang="en-US" dirty="0"/>
              <a:t>. Basically a </a:t>
            </a:r>
            <a:r>
              <a:rPr lang="en-US" dirty="0">
                <a:solidFill>
                  <a:srgbClr val="FF0000"/>
                </a:solidFill>
              </a:rPr>
              <a:t>numerator factor </a:t>
            </a:r>
            <a:r>
              <a:rPr lang="en-US" dirty="0"/>
              <a:t>is like a denominator factor but </a:t>
            </a:r>
            <a:r>
              <a:rPr lang="en-US" dirty="0">
                <a:solidFill>
                  <a:srgbClr val="FF0000"/>
                </a:solidFill>
              </a:rPr>
              <a:t>counts as -1</a:t>
            </a:r>
            <a:r>
              <a:rPr lang="en-US" dirty="0"/>
              <a:t>.</a:t>
            </a:r>
          </a:p>
          <a:p>
            <a:r>
              <a:rPr lang="en-US" dirty="0" smtClean="0"/>
              <a:t>We can consider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diagonal terms in 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5" y="3575050"/>
            <a:ext cx="8157135" cy="77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48" y="2679700"/>
            <a:ext cx="1590548" cy="1282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65" y="4470400"/>
            <a:ext cx="27051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4851400"/>
            <a:ext cx="47371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smtClean="0"/>
              <a:t>Tuple diagrams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tuple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Here the link to </a:t>
            </a:r>
            <a:r>
              <a:rPr lang="en-US" dirty="0" smtClean="0">
                <a:solidFill>
                  <a:srgbClr val="FF0000"/>
                </a:solidFill>
              </a:rPr>
              <a:t>string theory will be important</a:t>
            </a:r>
            <a:r>
              <a:rPr lang="en-US" dirty="0" smtClean="0"/>
              <a:t>. We will consider </a:t>
            </a:r>
            <a:r>
              <a:rPr lang="en-US" dirty="0" smtClean="0">
                <a:solidFill>
                  <a:srgbClr val="FF0000"/>
                </a:solidFill>
              </a:rPr>
              <a:t>integrals in the scattering equation </a:t>
            </a:r>
            <a:r>
              <a:rPr lang="en-US" dirty="0" smtClean="0"/>
              <a:t>formalism such as</a:t>
            </a:r>
          </a:p>
          <a:p>
            <a:endParaRPr lang="en-US" sz="1400" dirty="0"/>
          </a:p>
          <a:p>
            <a:endParaRPr lang="en-US" dirty="0" smtClean="0"/>
          </a:p>
          <a:p>
            <a:endParaRPr lang="en-US" sz="100" dirty="0"/>
          </a:p>
          <a:p>
            <a:r>
              <a:rPr lang="en-US" dirty="0" smtClean="0"/>
              <a:t>We will sometimes for convenience </a:t>
            </a:r>
            <a:r>
              <a:rPr lang="en-US" dirty="0" smtClean="0">
                <a:solidFill>
                  <a:srgbClr val="FF0000"/>
                </a:solidFill>
              </a:rPr>
              <a:t>focus on the outer rim </a:t>
            </a:r>
            <a:r>
              <a:rPr lang="en-US" dirty="0" smtClean="0"/>
              <a:t>which we will denote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4707322"/>
            <a:ext cx="7835900" cy="1124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5" y="2361084"/>
            <a:ext cx="8102600" cy="13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tuple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integrations </a:t>
            </a:r>
            <a:r>
              <a:rPr lang="en-US" dirty="0" smtClean="0"/>
              <a:t>we will consider </a:t>
            </a:r>
            <a:r>
              <a:rPr lang="en-US" dirty="0" smtClean="0">
                <a:solidFill>
                  <a:srgbClr val="FF0000"/>
                </a:solidFill>
              </a:rPr>
              <a:t>how to deal with </a:t>
            </a:r>
            <a:r>
              <a:rPr lang="en-US" dirty="0" smtClean="0"/>
              <a:t>will be of the form: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Here we </a:t>
            </a:r>
            <a:r>
              <a:rPr lang="en-US" dirty="0" smtClean="0">
                <a:solidFill>
                  <a:srgbClr val="FF0000"/>
                </a:solidFill>
              </a:rPr>
              <a:t>have problems </a:t>
            </a:r>
            <a:r>
              <a:rPr lang="en-US" dirty="0" smtClean="0"/>
              <a:t>in lines: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Now we in the following in a </a:t>
            </a:r>
            <a:r>
              <a:rPr lang="en-US" dirty="0" smtClean="0">
                <a:solidFill>
                  <a:srgbClr val="FF0000"/>
                </a:solidFill>
              </a:rPr>
              <a:t>systematic way see how to deal with such integrals</a:t>
            </a:r>
            <a:r>
              <a:rPr lang="en-US" dirty="0" smtClean="0"/>
              <a:t>. Here it will be very </a:t>
            </a:r>
            <a:r>
              <a:rPr lang="en-US" dirty="0" smtClean="0">
                <a:solidFill>
                  <a:srgbClr val="FF0000"/>
                </a:solidFill>
              </a:rPr>
              <a:t>useful to think of such integrals H(z) </a:t>
            </a:r>
            <a:r>
              <a:rPr lang="en-US" dirty="0" smtClean="0"/>
              <a:t>as if they were in fact living in string theory, </a:t>
            </a:r>
            <a:r>
              <a:rPr lang="en-US" i="1" dirty="0" smtClean="0"/>
              <a:t>i.e.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866901"/>
            <a:ext cx="7988300" cy="1232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3245498"/>
            <a:ext cx="3937000" cy="449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" y="4889501"/>
            <a:ext cx="8255000" cy="96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smtClean="0">
                <a:solidFill>
                  <a:srgbClr val="FF0000"/>
                </a:solidFill>
              </a:rPr>
              <a:t>will start with the four point gluon amplitude </a:t>
            </a:r>
            <a:r>
              <a:rPr lang="en-US" dirty="0" smtClean="0"/>
              <a:t>to illustrate the procedure. What we do here will extend to higher points.</a:t>
            </a:r>
          </a:p>
          <a:p>
            <a:r>
              <a:rPr lang="en-US" dirty="0" smtClean="0"/>
              <a:t>For the four amplitude we have the following </a:t>
            </a:r>
            <a:r>
              <a:rPr lang="en-US" dirty="0" smtClean="0">
                <a:solidFill>
                  <a:srgbClr val="FF0000"/>
                </a:solidFill>
              </a:rPr>
              <a:t>decomposition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From </a:t>
            </a:r>
            <a:r>
              <a:rPr lang="en-US" dirty="0" smtClean="0">
                <a:solidFill>
                  <a:srgbClr val="FF0000"/>
                </a:solidFill>
              </a:rPr>
              <a:t>working out the </a:t>
            </a:r>
            <a:r>
              <a:rPr lang="en-US" dirty="0" err="1" smtClean="0">
                <a:solidFill>
                  <a:srgbClr val="FF0000"/>
                </a:solidFill>
              </a:rPr>
              <a:t>Pfaffian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we have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825750"/>
            <a:ext cx="7607300" cy="59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824239"/>
            <a:ext cx="2015108" cy="1212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99" y="5135065"/>
            <a:ext cx="2015109" cy="994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110" y="3927156"/>
            <a:ext cx="5300090" cy="1069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109" y="5122365"/>
            <a:ext cx="5256403" cy="11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we can use the </a:t>
            </a:r>
            <a:r>
              <a:rPr lang="en-US" dirty="0" smtClean="0">
                <a:solidFill>
                  <a:srgbClr val="FF0000"/>
                </a:solidFill>
              </a:rPr>
              <a:t>scalar integration rules </a:t>
            </a:r>
            <a:r>
              <a:rPr lang="en-US" dirty="0" smtClean="0"/>
              <a:t>to write: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 that</a:t>
            </a:r>
          </a:p>
          <a:p>
            <a:endParaRPr lang="en-US" sz="900" dirty="0"/>
          </a:p>
          <a:p>
            <a:endParaRPr lang="en-US" sz="100" dirty="0" smtClean="0"/>
          </a:p>
          <a:p>
            <a:r>
              <a:rPr lang="en-US" dirty="0" smtClean="0"/>
              <a:t>However this diagram is a problem: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041878"/>
            <a:ext cx="6870700" cy="1034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75" y="3686324"/>
            <a:ext cx="8464925" cy="853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" y="4802139"/>
            <a:ext cx="2015108" cy="12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we will use that we have a </a:t>
            </a:r>
            <a:r>
              <a:rPr lang="en-US" dirty="0" smtClean="0">
                <a:solidFill>
                  <a:srgbClr val="FF0000"/>
                </a:solidFill>
              </a:rPr>
              <a:t>dual description </a:t>
            </a:r>
            <a:r>
              <a:rPr lang="en-US" dirty="0" smtClean="0"/>
              <a:t>in terms of </a:t>
            </a:r>
            <a:r>
              <a:rPr lang="en-US" dirty="0" smtClean="0">
                <a:solidFill>
                  <a:srgbClr val="FF0000"/>
                </a:solidFill>
              </a:rPr>
              <a:t>string theory type integrations</a:t>
            </a:r>
            <a:r>
              <a:rPr lang="en-US" dirty="0" smtClean="0"/>
              <a:t>. At four points we can write: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 smtClean="0">
                <a:solidFill>
                  <a:srgbClr val="FF0000"/>
                </a:solidFill>
              </a:rPr>
              <a:t>gives for the type of integrand </a:t>
            </a:r>
            <a:r>
              <a:rPr lang="en-US" dirty="0" smtClean="0"/>
              <a:t>we are considering: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2374901"/>
            <a:ext cx="8855128" cy="2092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5053949"/>
            <a:ext cx="6400800" cy="119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identity natural splits in two ways: </a:t>
            </a:r>
            <a:r>
              <a:rPr lang="en-US" dirty="0" smtClean="0">
                <a:solidFill>
                  <a:srgbClr val="FF0000"/>
                </a:solidFill>
              </a:rPr>
              <a:t>(like string theory </a:t>
            </a:r>
            <a:r>
              <a:rPr lang="en-US" dirty="0" err="1" smtClean="0">
                <a:solidFill>
                  <a:srgbClr val="FF0000"/>
                </a:solidFill>
              </a:rPr>
              <a:t>monodromy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sz="1800" dirty="0" smtClean="0">
                <a:solidFill>
                  <a:srgbClr val="008000"/>
                </a:solidFill>
              </a:rPr>
              <a:t>(NB, </a:t>
            </a:r>
            <a:r>
              <a:rPr lang="en-US" sz="1800" dirty="0" err="1" smtClean="0">
                <a:solidFill>
                  <a:srgbClr val="008000"/>
                </a:solidFill>
              </a:rPr>
              <a:t>Damgaard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 err="1" smtClean="0">
                <a:solidFill>
                  <a:srgbClr val="008000"/>
                </a:solidFill>
              </a:rPr>
              <a:t>Vanhove</a:t>
            </a:r>
            <a:r>
              <a:rPr lang="en-US" sz="1800" dirty="0" smtClean="0">
                <a:solidFill>
                  <a:srgbClr val="008000"/>
                </a:solidFill>
              </a:rPr>
              <a:t>; </a:t>
            </a:r>
            <a:r>
              <a:rPr lang="en-US" sz="1800" dirty="0" err="1" smtClean="0">
                <a:solidFill>
                  <a:srgbClr val="008000"/>
                </a:solidFill>
              </a:rPr>
              <a:t>Stieberger</a:t>
            </a:r>
            <a:r>
              <a:rPr lang="en-US" sz="1800" dirty="0" smtClean="0">
                <a:solidFill>
                  <a:srgbClr val="008000"/>
                </a:solidFill>
              </a:rPr>
              <a:t>)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Real part: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Imaginary part: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2782364"/>
            <a:ext cx="6718300" cy="1116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4457700"/>
            <a:ext cx="6146800" cy="11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in the </a:t>
            </a:r>
            <a:r>
              <a:rPr lang="en-US" dirty="0" smtClean="0">
                <a:solidFill>
                  <a:srgbClr val="FF0000"/>
                </a:solidFill>
              </a:rPr>
              <a:t>field theory limit </a:t>
            </a:r>
            <a:r>
              <a:rPr lang="en-US" dirty="0" smtClean="0"/>
              <a:t>we have: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Thus we have the </a:t>
            </a:r>
            <a:r>
              <a:rPr lang="en-US" dirty="0" smtClean="0">
                <a:solidFill>
                  <a:srgbClr val="FF0000"/>
                </a:solidFill>
              </a:rPr>
              <a:t>following simple expression </a:t>
            </a:r>
            <a:r>
              <a:rPr lang="en-US" dirty="0" smtClean="0"/>
              <a:t>for the four gluon amplitude: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974850"/>
            <a:ext cx="5219700" cy="1244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4154540"/>
            <a:ext cx="7988300" cy="12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</a:rPr>
              <a:t>A new prescription for </a:t>
            </a:r>
            <a:r>
              <a:rPr lang="en-GB" dirty="0" err="1">
                <a:latin typeface="Arial" charset="0"/>
              </a:rPr>
              <a:t>perturbative</a:t>
            </a:r>
            <a:r>
              <a:rPr lang="en-GB" dirty="0">
                <a:latin typeface="Arial" charset="0"/>
              </a:rPr>
              <a:t>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Such </a:t>
            </a:r>
            <a:r>
              <a:rPr lang="en-US" dirty="0" smtClean="0">
                <a:solidFill>
                  <a:srgbClr val="FF0000"/>
                </a:solidFill>
              </a:rPr>
              <a:t>formula </a:t>
            </a:r>
            <a:r>
              <a:rPr lang="en-US" dirty="0" smtClean="0">
                <a:solidFill>
                  <a:schemeClr val="tx1"/>
                </a:solidFill>
              </a:rPr>
              <a:t>based on the </a:t>
            </a:r>
            <a:r>
              <a:rPr lang="en-US" dirty="0" smtClean="0">
                <a:solidFill>
                  <a:srgbClr val="FF0000"/>
                </a:solidFill>
              </a:rPr>
              <a:t>scattering equations </a:t>
            </a:r>
            <a:r>
              <a:rPr lang="en-US" dirty="0" smtClean="0"/>
              <a:t>have already provided </a:t>
            </a:r>
            <a:r>
              <a:rPr lang="en-US" dirty="0" smtClean="0">
                <a:solidFill>
                  <a:srgbClr val="FF0000"/>
                </a:solidFill>
              </a:rPr>
              <a:t>much new insight </a:t>
            </a:r>
            <a:r>
              <a:rPr lang="en-US" dirty="0">
                <a:solidFill>
                  <a:srgbClr val="000000"/>
                </a:solidFill>
              </a:rPr>
              <a:t>for scattering </a:t>
            </a:r>
            <a:r>
              <a:rPr lang="en-US" dirty="0" smtClean="0">
                <a:solidFill>
                  <a:srgbClr val="000000"/>
                </a:solidFill>
              </a:rPr>
              <a:t>amplitudes</a:t>
            </a:r>
            <a:r>
              <a:rPr lang="en-US" dirty="0" smtClean="0"/>
              <a:t>:</a:t>
            </a:r>
          </a:p>
          <a:p>
            <a:pPr lvl="1"/>
            <a:endParaRPr lang="en-US" sz="1050" dirty="0" smtClean="0"/>
          </a:p>
          <a:p>
            <a:pPr lvl="1"/>
            <a:r>
              <a:rPr lang="en-US" dirty="0" smtClean="0"/>
              <a:t>For example a </a:t>
            </a:r>
            <a:r>
              <a:rPr lang="en-US" dirty="0" smtClean="0">
                <a:solidFill>
                  <a:srgbClr val="FF0000"/>
                </a:solidFill>
              </a:rPr>
              <a:t>number of different amplitudes </a:t>
            </a:r>
            <a:r>
              <a:rPr lang="en-US" dirty="0" smtClean="0"/>
              <a:t>can be derived from reductions of </a:t>
            </a:r>
            <a:r>
              <a:rPr lang="en-US" dirty="0" smtClean="0">
                <a:solidFill>
                  <a:srgbClr val="FF0000"/>
                </a:solidFill>
              </a:rPr>
              <a:t>gluon and graviton </a:t>
            </a:r>
            <a:r>
              <a:rPr lang="en-US" dirty="0" smtClean="0">
                <a:solidFill>
                  <a:srgbClr val="FF0000"/>
                </a:solidFill>
              </a:rPr>
              <a:t>amplitudes 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dirty="0" err="1">
                <a:solidFill>
                  <a:srgbClr val="008000"/>
                </a:solidFill>
              </a:rPr>
              <a:t>Cachazo</a:t>
            </a:r>
            <a:r>
              <a:rPr lang="en-US" dirty="0">
                <a:solidFill>
                  <a:srgbClr val="008000"/>
                </a:solidFill>
              </a:rPr>
              <a:t>, He and Yuan)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sz="1000" dirty="0" smtClean="0"/>
          </a:p>
          <a:p>
            <a:pPr lvl="1"/>
            <a:r>
              <a:rPr lang="en-US" dirty="0" smtClean="0"/>
              <a:t>Such formalism also holds for </a:t>
            </a:r>
            <a:r>
              <a:rPr lang="en-US" dirty="0" smtClean="0">
                <a:solidFill>
                  <a:srgbClr val="FF0000"/>
                </a:solidFill>
              </a:rPr>
              <a:t>mixed amplitudes</a:t>
            </a:r>
            <a:r>
              <a:rPr lang="en-US" dirty="0" smtClean="0"/>
              <a:t>, </a:t>
            </a:r>
            <a:r>
              <a:rPr lang="en-US" i="1" dirty="0" smtClean="0"/>
              <a:t>e.g. </a:t>
            </a:r>
            <a:r>
              <a:rPr lang="en-US" dirty="0" smtClean="0"/>
              <a:t>gluons and </a:t>
            </a:r>
            <a:r>
              <a:rPr lang="en-US" dirty="0" smtClean="0"/>
              <a:t>scalars </a:t>
            </a:r>
            <a:r>
              <a:rPr lang="en-US" dirty="0">
                <a:solidFill>
                  <a:srgbClr val="008000"/>
                </a:solidFill>
              </a:rPr>
              <a:t>(NB, </a:t>
            </a:r>
            <a:r>
              <a:rPr lang="en-US" dirty="0" err="1">
                <a:solidFill>
                  <a:srgbClr val="008000"/>
                </a:solidFill>
              </a:rPr>
              <a:t>Damgaard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Tourkine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Vanhove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Main focus here will be </a:t>
            </a:r>
            <a:r>
              <a:rPr lang="en-US" dirty="0" smtClean="0">
                <a:solidFill>
                  <a:srgbClr val="FF0000"/>
                </a:solidFill>
              </a:rPr>
              <a:t>gluon tree amplitudes</a:t>
            </a:r>
            <a:r>
              <a:rPr lang="en-US" dirty="0" smtClean="0"/>
              <a:t>, and especially on </a:t>
            </a:r>
            <a:r>
              <a:rPr lang="en-US" dirty="0" smtClean="0">
                <a:solidFill>
                  <a:srgbClr val="FF0000"/>
                </a:solidFill>
              </a:rPr>
              <a:t>deriving analytic expressions </a:t>
            </a:r>
            <a:r>
              <a:rPr lang="en-US" dirty="0" smtClean="0"/>
              <a:t>from the formalism. </a:t>
            </a:r>
            <a:r>
              <a:rPr lang="en-US" dirty="0">
                <a:solidFill>
                  <a:srgbClr val="008000"/>
                </a:solidFill>
              </a:rPr>
              <a:t>(NB, </a:t>
            </a:r>
            <a:r>
              <a:rPr lang="en-US" dirty="0" err="1" smtClean="0">
                <a:solidFill>
                  <a:srgbClr val="008000"/>
                </a:solidFill>
              </a:rPr>
              <a:t>Bourjaily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Damgaard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Feng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Such expression opens up a number of </a:t>
            </a:r>
            <a:r>
              <a:rPr lang="en-US" dirty="0" smtClean="0">
                <a:solidFill>
                  <a:srgbClr val="FF0000"/>
                </a:solidFill>
              </a:rPr>
              <a:t>interesting new applications</a:t>
            </a:r>
            <a:r>
              <a:rPr lang="en-US" dirty="0" smtClean="0"/>
              <a:t> of the formalism.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higher point we of course get more </a:t>
            </a:r>
            <a:r>
              <a:rPr lang="en-US" dirty="0" smtClean="0">
                <a:solidFill>
                  <a:srgbClr val="FF0000"/>
                </a:solidFill>
              </a:rPr>
              <a:t>problematic tuples as well</a:t>
            </a:r>
            <a:r>
              <a:rPr lang="en-US" dirty="0" smtClean="0"/>
              <a:t>. For example at 5 point we have: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Using the notation: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87600"/>
            <a:ext cx="6692900" cy="20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5054600"/>
            <a:ext cx="7607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now clear that using the same type </a:t>
            </a:r>
            <a:r>
              <a:rPr lang="en-US" dirty="0" smtClean="0">
                <a:solidFill>
                  <a:srgbClr val="FF0000"/>
                </a:solidFill>
              </a:rPr>
              <a:t>of trick as for four points </a:t>
            </a:r>
            <a:r>
              <a:rPr lang="en-US" dirty="0" smtClean="0"/>
              <a:t>at higher points </a:t>
            </a:r>
            <a:r>
              <a:rPr lang="en-US" dirty="0" smtClean="0">
                <a:solidFill>
                  <a:srgbClr val="FF0000"/>
                </a:solidFill>
              </a:rPr>
              <a:t>(2 – tuple identity)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Or</a:t>
            </a:r>
            <a:endParaRPr lang="en-US" sz="100" dirty="0" smtClean="0"/>
          </a:p>
          <a:p>
            <a:r>
              <a:rPr lang="en-US" dirty="0" smtClean="0"/>
              <a:t>So </a:t>
            </a:r>
            <a:r>
              <a:rPr lang="en-US" dirty="0" smtClean="0"/>
              <a:t>that we </a:t>
            </a:r>
            <a:r>
              <a:rPr lang="en-US" i="1" dirty="0"/>
              <a:t>e.g</a:t>
            </a:r>
            <a:r>
              <a:rPr lang="en-US" i="1" dirty="0" smtClean="0"/>
              <a:t>.</a:t>
            </a:r>
            <a:r>
              <a:rPr lang="en-US" dirty="0" smtClean="0"/>
              <a:t> have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2308034"/>
            <a:ext cx="7394575" cy="905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536217"/>
            <a:ext cx="6007100" cy="1918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025" y="3213100"/>
            <a:ext cx="6769100" cy="9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Similarly we can consider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2082800"/>
            <a:ext cx="8398082" cy="123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3303861"/>
            <a:ext cx="3657600" cy="682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" y="4190870"/>
            <a:ext cx="8317752" cy="1282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700" y="5384800"/>
            <a:ext cx="4699000" cy="7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Generalizations and higher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 smtClean="0"/>
              <a:t>2-tuples </a:t>
            </a:r>
            <a:r>
              <a:rPr lang="en-US" dirty="0" smtClean="0"/>
              <a:t>the identities before are fine but for diagrams like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we need yet </a:t>
            </a:r>
            <a:r>
              <a:rPr lang="en-US" dirty="0" smtClean="0">
                <a:solidFill>
                  <a:srgbClr val="FF0000"/>
                </a:solidFill>
              </a:rPr>
              <a:t>another generalization</a:t>
            </a:r>
            <a:r>
              <a:rPr lang="en-US" dirty="0" smtClean="0"/>
              <a:t>. Here again </a:t>
            </a:r>
            <a:r>
              <a:rPr lang="en-US" dirty="0" smtClean="0">
                <a:solidFill>
                  <a:srgbClr val="FF0000"/>
                </a:solidFill>
              </a:rPr>
              <a:t>‘</a:t>
            </a:r>
            <a:r>
              <a:rPr lang="en-US" dirty="0" err="1" smtClean="0">
                <a:solidFill>
                  <a:srgbClr val="FF0000"/>
                </a:solidFill>
              </a:rPr>
              <a:t>monodromy</a:t>
            </a:r>
            <a:r>
              <a:rPr lang="en-US" dirty="0" smtClean="0">
                <a:solidFill>
                  <a:srgbClr val="FF0000"/>
                </a:solidFill>
              </a:rPr>
              <a:t>’ guides the way</a:t>
            </a:r>
            <a:r>
              <a:rPr lang="en-US" dirty="0" smtClean="0"/>
              <a:t>. Here we have identities like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057400"/>
            <a:ext cx="1727200" cy="181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4686300"/>
            <a:ext cx="8321452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Generalizations and higher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can be written as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Giving </a:t>
            </a:r>
            <a:r>
              <a:rPr lang="en-US" dirty="0" smtClean="0"/>
              <a:t>the </a:t>
            </a:r>
            <a:r>
              <a:rPr lang="en-US" dirty="0" smtClean="0"/>
              <a:t>following </a:t>
            </a:r>
            <a:r>
              <a:rPr lang="en-US" dirty="0" smtClean="0">
                <a:solidFill>
                  <a:srgbClr val="FF0000"/>
                </a:solidFill>
              </a:rPr>
              <a:t>tuple identity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Now </a:t>
            </a:r>
            <a:r>
              <a:rPr lang="en-US" dirty="0" smtClean="0">
                <a:solidFill>
                  <a:srgbClr val="FF0000"/>
                </a:solidFill>
              </a:rPr>
              <a:t>such identities </a:t>
            </a:r>
            <a:r>
              <a:rPr lang="en-US" dirty="0" smtClean="0"/>
              <a:t>provide the </a:t>
            </a:r>
            <a:r>
              <a:rPr lang="en-US" dirty="0" smtClean="0">
                <a:solidFill>
                  <a:srgbClr val="FF0000"/>
                </a:solidFill>
              </a:rPr>
              <a:t>remaining problematic diagrams</a:t>
            </a:r>
            <a:r>
              <a:rPr lang="en-US" dirty="0" smtClean="0"/>
              <a:t>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2000" y="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879600"/>
            <a:ext cx="7340600" cy="128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797300"/>
            <a:ext cx="8242300" cy="9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Generalizations and higher point gluon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2000" y="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78" y="2081381"/>
            <a:ext cx="8534400" cy="1377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3459016"/>
            <a:ext cx="5956300" cy="1230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4876801"/>
            <a:ext cx="7556500" cy="87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and six point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Through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new techniques </a:t>
            </a:r>
            <a:r>
              <a:rPr lang="en-US" dirty="0" smtClean="0"/>
              <a:t>we </a:t>
            </a:r>
            <a:r>
              <a:rPr lang="en-US" dirty="0" smtClean="0"/>
              <a:t>can now </a:t>
            </a:r>
            <a:r>
              <a:rPr lang="en-US" dirty="0" smtClean="0">
                <a:solidFill>
                  <a:srgbClr val="FF0000"/>
                </a:solidFill>
              </a:rPr>
              <a:t>expand the </a:t>
            </a:r>
            <a:r>
              <a:rPr lang="en-US" dirty="0" err="1" smtClean="0">
                <a:solidFill>
                  <a:srgbClr val="FF0000"/>
                </a:solidFill>
              </a:rPr>
              <a:t>Pfaffian</a:t>
            </a:r>
            <a:r>
              <a:rPr lang="en-US" dirty="0" smtClean="0">
                <a:solidFill>
                  <a:srgbClr val="FF0000"/>
                </a:solidFill>
              </a:rPr>
              <a:t> terms </a:t>
            </a:r>
            <a:r>
              <a:rPr lang="en-US" dirty="0" smtClean="0"/>
              <a:t>and just </a:t>
            </a:r>
            <a:r>
              <a:rPr lang="en-US" dirty="0" smtClean="0">
                <a:solidFill>
                  <a:srgbClr val="FF0000"/>
                </a:solidFill>
              </a:rPr>
              <a:t>integrate the various contributions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Procedure works as follows: </a:t>
            </a:r>
            <a:r>
              <a:rPr lang="en-US" dirty="0" smtClean="0"/>
              <a:t>First one </a:t>
            </a:r>
            <a:r>
              <a:rPr lang="en-US" dirty="0" smtClean="0">
                <a:solidFill>
                  <a:srgbClr val="FF0000"/>
                </a:solidFill>
              </a:rPr>
              <a:t>computes all basic scalar integrations</a:t>
            </a:r>
            <a:r>
              <a:rPr lang="en-US" dirty="0" smtClean="0"/>
              <a:t>, next all </a:t>
            </a:r>
            <a:r>
              <a:rPr lang="en-US" dirty="0" smtClean="0">
                <a:solidFill>
                  <a:srgbClr val="FF0000"/>
                </a:solidFill>
              </a:rPr>
              <a:t>C diagonal terms are converted into Mobius invariant terms</a:t>
            </a:r>
            <a:r>
              <a:rPr lang="en-US" dirty="0" smtClean="0"/>
              <a:t> with possible tuples.</a:t>
            </a:r>
          </a:p>
          <a:p>
            <a:r>
              <a:rPr lang="en-US" dirty="0" smtClean="0"/>
              <a:t>Next all </a:t>
            </a:r>
            <a:r>
              <a:rPr lang="en-US" dirty="0" smtClean="0">
                <a:solidFill>
                  <a:srgbClr val="FF0000"/>
                </a:solidFill>
              </a:rPr>
              <a:t>tuple diagrams are rewritten to basic scalar integrands </a:t>
            </a:r>
            <a:r>
              <a:rPr lang="en-US" dirty="0" smtClean="0"/>
              <a:t>via the </a:t>
            </a:r>
            <a:r>
              <a:rPr lang="en-US" dirty="0" err="1" smtClean="0">
                <a:solidFill>
                  <a:srgbClr val="FF0000"/>
                </a:solidFill>
              </a:rPr>
              <a:t>monodromy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type relations.</a:t>
            </a:r>
          </a:p>
          <a:p>
            <a:r>
              <a:rPr lang="en-US" dirty="0" smtClean="0"/>
              <a:t>This </a:t>
            </a:r>
            <a:r>
              <a:rPr lang="en-US" dirty="0" smtClean="0">
                <a:solidFill>
                  <a:srgbClr val="FF0000"/>
                </a:solidFill>
              </a:rPr>
              <a:t>immediately</a:t>
            </a:r>
            <a:r>
              <a:rPr lang="en-US" dirty="0" smtClean="0"/>
              <a:t> provides </a:t>
            </a:r>
            <a:r>
              <a:rPr lang="en-US" dirty="0" smtClean="0"/>
              <a:t>results </a:t>
            </a:r>
            <a:r>
              <a:rPr lang="en-US" dirty="0" smtClean="0">
                <a:solidFill>
                  <a:srgbClr val="FF0000"/>
                </a:solidFill>
              </a:rPr>
              <a:t>for five </a:t>
            </a:r>
            <a:r>
              <a:rPr lang="en-US" dirty="0" smtClean="0">
                <a:solidFill>
                  <a:srgbClr val="FF0000"/>
                </a:solidFill>
              </a:rPr>
              <a:t>and six gluon </a:t>
            </a:r>
            <a:r>
              <a:rPr lang="en-US" dirty="0" smtClean="0"/>
              <a:t>amplitudes.</a:t>
            </a:r>
          </a:p>
          <a:p>
            <a:pPr lvl="1"/>
            <a:r>
              <a:rPr lang="en-US" dirty="0" smtClean="0"/>
              <a:t>Beyond six point, same procedure works, </a:t>
            </a:r>
            <a:r>
              <a:rPr lang="en-US" dirty="0" smtClean="0">
                <a:solidFill>
                  <a:srgbClr val="FF0000"/>
                </a:solidFill>
              </a:rPr>
              <a:t>however manipulations do become more complicated.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smtClean="0"/>
              <a:t>Conclusion</a:t>
            </a:r>
          </a:p>
          <a:p>
            <a:pPr marL="0" indent="0" algn="ctr">
              <a:buNone/>
            </a:pP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194365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Arial" charset="0"/>
              </a:rPr>
              <a:t>Conclusions</a:t>
            </a:r>
            <a:endParaRPr lang="en-GB" sz="4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803" y="1604065"/>
            <a:ext cx="7938673" cy="600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Open </a:t>
            </a:r>
            <a:r>
              <a:rPr lang="en-US" sz="2400" dirty="0" smtClean="0"/>
              <a:t>questions: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Better </a:t>
            </a:r>
            <a:r>
              <a:rPr lang="en-US" sz="2400" dirty="0" smtClean="0">
                <a:solidFill>
                  <a:srgbClr val="FF0000"/>
                </a:solidFill>
              </a:rPr>
              <a:t>fundamental </a:t>
            </a:r>
            <a:r>
              <a:rPr lang="en-US" sz="2400" dirty="0" smtClean="0">
                <a:solidFill>
                  <a:srgbClr val="FF0000"/>
                </a:solidFill>
              </a:rPr>
              <a:t>understanding</a:t>
            </a:r>
            <a:r>
              <a:rPr lang="en-US" sz="2400" dirty="0" smtClean="0"/>
              <a:t> of </a:t>
            </a:r>
            <a:r>
              <a:rPr lang="en-US" sz="2400" dirty="0" smtClean="0"/>
              <a:t>the scattering eq. formalism</a:t>
            </a:r>
            <a:r>
              <a:rPr lang="en-US" sz="2400" dirty="0" smtClean="0"/>
              <a:t>?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Can </a:t>
            </a:r>
            <a:r>
              <a:rPr lang="en-US" sz="2400" dirty="0" smtClean="0">
                <a:solidFill>
                  <a:srgbClr val="FF0000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dirty="0" smtClean="0"/>
              <a:t>map </a:t>
            </a:r>
            <a:r>
              <a:rPr lang="en-US" sz="2400" dirty="0" smtClean="0"/>
              <a:t>between this formalism and string theory be </a:t>
            </a:r>
            <a:r>
              <a:rPr lang="en-US" sz="2400" dirty="0" smtClean="0"/>
              <a:t>made more precise? (Like a mathematical identity in the limit? But very different properties…)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Are there </a:t>
            </a:r>
            <a:r>
              <a:rPr lang="en-US" sz="2400" dirty="0" smtClean="0">
                <a:solidFill>
                  <a:srgbClr val="FF0000"/>
                </a:solidFill>
              </a:rPr>
              <a:t>theories</a:t>
            </a:r>
            <a:r>
              <a:rPr lang="en-US" sz="2400" dirty="0" smtClean="0"/>
              <a:t> that </a:t>
            </a:r>
            <a:r>
              <a:rPr lang="en-US" sz="2400" dirty="0" smtClean="0">
                <a:solidFill>
                  <a:srgbClr val="FF0000"/>
                </a:solidFill>
              </a:rPr>
              <a:t>cannot be described this way?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Even </a:t>
            </a:r>
            <a:r>
              <a:rPr lang="en-US" sz="2400" dirty="0" smtClean="0">
                <a:solidFill>
                  <a:srgbClr val="FF0000"/>
                </a:solidFill>
              </a:rPr>
              <a:t>simpler forms </a:t>
            </a:r>
            <a:r>
              <a:rPr lang="en-US" sz="2400" dirty="0" smtClean="0">
                <a:solidFill>
                  <a:srgbClr val="000000"/>
                </a:solidFill>
              </a:rPr>
              <a:t>than the results using the </a:t>
            </a:r>
            <a:r>
              <a:rPr lang="en-US" sz="2400" dirty="0" smtClean="0">
                <a:solidFill>
                  <a:srgbClr val="FF0000"/>
                </a:solidFill>
              </a:rPr>
              <a:t>extended integration rules?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15938" y="-25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Conclusion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68888"/>
            <a:ext cx="8706702" cy="228600"/>
          </a:xfrm>
        </p:spPr>
        <p:txBody>
          <a:bodyPr/>
          <a:lstStyle/>
          <a:p>
            <a:r>
              <a:rPr lang="de-DE" smtClean="0">
                <a:latin typeface="Calibri"/>
                <a:cs typeface="Calibri"/>
              </a:rPr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00" y="3683000"/>
            <a:ext cx="685800" cy="368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538" y="1841500"/>
            <a:ext cx="779780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Nice to have </a:t>
            </a:r>
            <a:r>
              <a:rPr lang="en-US" sz="2400" dirty="0" smtClean="0">
                <a:solidFill>
                  <a:srgbClr val="FF0000"/>
                </a:solidFill>
              </a:rPr>
              <a:t>a clear way forward</a:t>
            </a:r>
            <a:r>
              <a:rPr lang="en-US" sz="2400" dirty="0" smtClean="0"/>
              <a:t> for many different theory. We can now provide </a:t>
            </a:r>
            <a:r>
              <a:rPr lang="en-US" sz="2400" dirty="0" smtClean="0">
                <a:solidFill>
                  <a:srgbClr val="FF0000"/>
                </a:solidFill>
              </a:rPr>
              <a:t>covariant expressions.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Interesting that </a:t>
            </a: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solutions </a:t>
            </a:r>
            <a:r>
              <a:rPr lang="en-US" sz="2400" dirty="0" smtClean="0">
                <a:solidFill>
                  <a:srgbClr val="FF0000"/>
                </a:solidFill>
              </a:rPr>
              <a:t>to the scattering equations appear not very </a:t>
            </a:r>
            <a:r>
              <a:rPr lang="en-US" sz="2400" dirty="0" smtClean="0"/>
              <a:t>important to </a:t>
            </a:r>
            <a:r>
              <a:rPr lang="en-US" sz="2400" dirty="0" smtClean="0">
                <a:solidFill>
                  <a:srgbClr val="FF0000"/>
                </a:solidFill>
              </a:rPr>
              <a:t>results</a:t>
            </a:r>
          </a:p>
          <a:p>
            <a:pPr marL="342900" indent="-342900">
              <a:buFont typeface="Arial"/>
              <a:buChar char="•"/>
            </a:pP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Clear goal: </a:t>
            </a:r>
            <a:r>
              <a:rPr lang="en-US" sz="2400" dirty="0" smtClean="0">
                <a:solidFill>
                  <a:srgbClr val="FF0000"/>
                </a:solidFill>
              </a:rPr>
              <a:t>extend </a:t>
            </a:r>
            <a:r>
              <a:rPr lang="en-US" sz="2400" dirty="0" smtClean="0">
                <a:solidFill>
                  <a:srgbClr val="FF0000"/>
                </a:solidFill>
              </a:rPr>
              <a:t>analytic methods </a:t>
            </a:r>
            <a:r>
              <a:rPr lang="en-US" sz="2400" dirty="0" smtClean="0"/>
              <a:t>to many </a:t>
            </a:r>
            <a:r>
              <a:rPr lang="en-US" sz="2400" dirty="0" smtClean="0">
                <a:solidFill>
                  <a:srgbClr val="FF0000"/>
                </a:solidFill>
              </a:rPr>
              <a:t>other </a:t>
            </a:r>
            <a:r>
              <a:rPr lang="en-US" sz="2400" dirty="0" smtClean="0">
                <a:solidFill>
                  <a:srgbClr val="FF0000"/>
                </a:solidFill>
              </a:rPr>
              <a:t>types of theories</a:t>
            </a:r>
          </a:p>
          <a:p>
            <a:pPr marL="342900" indent="-342900">
              <a:buFont typeface="Arial"/>
              <a:buChar char="•"/>
            </a:pPr>
            <a:endParaRPr lang="en-US" sz="8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Gravity: need to consider </a:t>
            </a:r>
            <a:r>
              <a:rPr lang="en-US" sz="2400" dirty="0" smtClean="0">
                <a:solidFill>
                  <a:srgbClr val="FF0000"/>
                </a:solidFill>
              </a:rPr>
              <a:t>integrands multiplied with a </a:t>
            </a:r>
            <a:r>
              <a:rPr lang="en-US" sz="2400" dirty="0" err="1" smtClean="0">
                <a:solidFill>
                  <a:srgbClr val="FF0000"/>
                </a:solidFill>
              </a:rPr>
              <a:t>Pfaffian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squared</a:t>
            </a:r>
          </a:p>
          <a:p>
            <a:pPr marL="800100" lvl="1" indent="-342900">
              <a:buFont typeface="Arial"/>
              <a:buChar char="•"/>
            </a:pPr>
            <a:endParaRPr lang="en-US" sz="5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Loops: </a:t>
            </a:r>
            <a:r>
              <a:rPr lang="en-US" sz="2400" dirty="0" smtClean="0">
                <a:solidFill>
                  <a:srgbClr val="000000"/>
                </a:solidFill>
              </a:rPr>
              <a:t>uses for </a:t>
            </a:r>
            <a:r>
              <a:rPr lang="en-US" sz="2400" dirty="0" smtClean="0">
                <a:solidFill>
                  <a:srgbClr val="FF0000"/>
                </a:solidFill>
              </a:rPr>
              <a:t>Q-cuts?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Many </a:t>
            </a:r>
            <a:r>
              <a:rPr lang="en-US" sz="2400" dirty="0" smtClean="0">
                <a:solidFill>
                  <a:srgbClr val="FF0000"/>
                </a:solidFill>
              </a:rPr>
              <a:t>new interesting aspects </a:t>
            </a:r>
            <a:r>
              <a:rPr lang="en-US" sz="2400" dirty="0" smtClean="0"/>
              <a:t>to </a:t>
            </a:r>
            <a:r>
              <a:rPr lang="en-US" sz="2400" dirty="0" smtClean="0"/>
              <a:t>consider in this regard!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7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/>
              <a:t>Scattering equation formalism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157" y="52366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Arial" charset="0"/>
              </a:rPr>
              <a:t>The N-point scalar amplitude</a:t>
            </a:r>
            <a:endParaRPr lang="en-GB" sz="4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56" y="3207433"/>
            <a:ext cx="79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Here   </a:t>
            </a:r>
            <a:endParaRPr lang="en-US" sz="24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5" y="2381078"/>
            <a:ext cx="7235544" cy="826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795" y="4943504"/>
            <a:ext cx="455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re the sc</a:t>
            </a:r>
            <a:r>
              <a:rPr lang="en-US" sz="2400" dirty="0" smtClean="0">
                <a:solidFill>
                  <a:srgbClr val="FF0000"/>
                </a:solidFill>
              </a:rPr>
              <a:t>attering equations </a:t>
            </a:r>
            <a:r>
              <a:rPr lang="en-US" sz="2400" dirty="0" smtClean="0"/>
              <a:t>where   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1602" y="1643376"/>
            <a:ext cx="6234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the </a:t>
            </a:r>
            <a:r>
              <a:rPr lang="en-US" sz="2400" dirty="0" smtClean="0">
                <a:solidFill>
                  <a:srgbClr val="FF0000"/>
                </a:solidFill>
              </a:rPr>
              <a:t>N-point scalar amplitude</a:t>
            </a:r>
            <a:r>
              <a:rPr lang="en-US" sz="2400" dirty="0" smtClean="0"/>
              <a:t> (s = 0) one has </a:t>
            </a:r>
            <a:endParaRPr lang="en-US" sz="2400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1" y="5611450"/>
            <a:ext cx="4105835" cy="2982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94584" y="4249111"/>
            <a:ext cx="3187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Generally complicated solutions</a:t>
            </a:r>
          </a:p>
          <a:p>
            <a:r>
              <a:rPr lang="en-US" dirty="0" smtClean="0"/>
              <a:t>at higher points. N-roots of </a:t>
            </a:r>
          </a:p>
          <a:p>
            <a:r>
              <a:rPr lang="en-US" dirty="0" smtClean="0"/>
              <a:t>Polynomial equations. </a:t>
            </a:r>
          </a:p>
          <a:p>
            <a:r>
              <a:rPr lang="en-US" dirty="0" smtClean="0"/>
              <a:t>(can be complex)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12142" y="4411912"/>
            <a:ext cx="1709540" cy="290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551768" y="3095522"/>
            <a:ext cx="2959113" cy="7386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28715" y="3669098"/>
            <a:ext cx="197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 over solutions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51446" y="5977577"/>
            <a:ext cx="445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like standard Kobe-Nielsen gauge fixing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3669098"/>
            <a:ext cx="30607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4" y="1723912"/>
            <a:ext cx="3222137" cy="1033323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357166"/>
            <a:ext cx="7772400" cy="9144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Arial" charset="0"/>
              </a:rPr>
              <a:t>The scattering equations</a:t>
            </a:r>
            <a:endParaRPr lang="en-GB" sz="4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65" y="1962117"/>
            <a:ext cx="4105835" cy="298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2466" y="2884235"/>
            <a:ext cx="8564212" cy="429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 smtClean="0"/>
              <a:t>scattering equations: reminiscent of early work on dual models / high-energy string scattering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Fairlie</a:t>
            </a:r>
            <a:r>
              <a:rPr lang="en-US" sz="2000" dirty="0" smtClean="0">
                <a:solidFill>
                  <a:srgbClr val="008000"/>
                </a:solidFill>
              </a:rPr>
              <a:t> and Roberts; Gross and </a:t>
            </a:r>
            <a:r>
              <a:rPr lang="en-US" sz="2000" dirty="0" err="1" smtClean="0">
                <a:solidFill>
                  <a:srgbClr val="008000"/>
                </a:solidFill>
              </a:rPr>
              <a:t>Mende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</a:p>
          <a:p>
            <a:endParaRPr lang="en-US" dirty="0" smtClean="0"/>
          </a:p>
          <a:p>
            <a:r>
              <a:rPr lang="en-US" sz="2000" dirty="0" smtClean="0"/>
              <a:t>Some results:</a:t>
            </a:r>
          </a:p>
          <a:p>
            <a:endParaRPr lang="en-US" sz="6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Proof of CHY formalism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>
                <a:solidFill>
                  <a:srgbClr val="008000"/>
                </a:solidFill>
              </a:rPr>
              <a:t>Dolan and Goddard) </a:t>
            </a:r>
            <a:endParaRPr lang="en-US" sz="2000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3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3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 </a:t>
            </a:r>
            <a:r>
              <a:rPr lang="en-US" sz="2000" dirty="0" err="1">
                <a:solidFill>
                  <a:srgbClr val="000000"/>
                </a:solidFill>
              </a:rPr>
              <a:t>A</a:t>
            </a:r>
            <a:r>
              <a:rPr lang="en-US" sz="2000" dirty="0" err="1" smtClean="0">
                <a:solidFill>
                  <a:srgbClr val="000000"/>
                </a:solidFill>
              </a:rPr>
              <a:t>mbi</a:t>
            </a:r>
            <a:r>
              <a:rPr lang="en-US" sz="2000" dirty="0" smtClean="0">
                <a:solidFill>
                  <a:srgbClr val="000000"/>
                </a:solidFill>
              </a:rPr>
              <a:t>-</a:t>
            </a:r>
            <a:r>
              <a:rPr lang="en-US" sz="2000" dirty="0" err="1" smtClean="0">
                <a:solidFill>
                  <a:srgbClr val="000000"/>
                </a:solidFill>
              </a:rPr>
              <a:t>twistor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space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>
                <a:solidFill>
                  <a:srgbClr val="008000"/>
                </a:solidFill>
              </a:rPr>
              <a:t>Mason and Skinner; </a:t>
            </a:r>
            <a:r>
              <a:rPr lang="en-US" sz="2000" dirty="0" err="1" smtClean="0">
                <a:solidFill>
                  <a:srgbClr val="008000"/>
                </a:solidFill>
              </a:rPr>
              <a:t>Adamo</a:t>
            </a:r>
            <a:r>
              <a:rPr lang="en-US" sz="2000" dirty="0">
                <a:solidFill>
                  <a:srgbClr val="008000"/>
                </a:solidFill>
              </a:rPr>
              <a:t>, </a:t>
            </a:r>
            <a:r>
              <a:rPr lang="en-US" sz="2000" dirty="0" err="1">
                <a:solidFill>
                  <a:srgbClr val="008000"/>
                </a:solidFill>
              </a:rPr>
              <a:t>Casali</a:t>
            </a:r>
            <a:r>
              <a:rPr lang="en-US" sz="2000" dirty="0">
                <a:solidFill>
                  <a:srgbClr val="008000"/>
                </a:solidFill>
              </a:rPr>
              <a:t> and Skinner) </a:t>
            </a:r>
            <a:endParaRPr lang="en-US" sz="2000" dirty="0" smtClean="0">
              <a:solidFill>
                <a:srgbClr val="008000"/>
              </a:solidFill>
            </a:endParaRPr>
          </a:p>
          <a:p>
            <a:endParaRPr lang="en-US" sz="300" dirty="0" smtClean="0">
              <a:solidFill>
                <a:srgbClr val="000000"/>
              </a:solidFill>
            </a:endParaRPr>
          </a:p>
          <a:p>
            <a:endParaRPr lang="en-US" sz="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 pure </a:t>
            </a:r>
            <a:r>
              <a:rPr lang="en-US" sz="2000" dirty="0" err="1">
                <a:solidFill>
                  <a:srgbClr val="000000"/>
                </a:solidFill>
              </a:rPr>
              <a:t>spinor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formalism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Berkovits</a:t>
            </a:r>
            <a:r>
              <a:rPr lang="en-US" sz="2000" dirty="0" smtClean="0">
                <a:solidFill>
                  <a:srgbClr val="008000"/>
                </a:solidFill>
              </a:rPr>
              <a:t>; Gomez, Yuan)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Recent work on explicit solutions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>
                <a:solidFill>
                  <a:srgbClr val="008000"/>
                </a:solidFill>
              </a:rPr>
              <a:t>Dolan and </a:t>
            </a:r>
            <a:r>
              <a:rPr lang="en-US" sz="2000" dirty="0" smtClean="0">
                <a:solidFill>
                  <a:srgbClr val="008000"/>
                </a:solidFill>
              </a:rPr>
              <a:t>Goddard; </a:t>
            </a:r>
            <a:r>
              <a:rPr lang="en-US" sz="2000" dirty="0" err="1" smtClean="0">
                <a:solidFill>
                  <a:srgbClr val="008000"/>
                </a:solidFill>
              </a:rPr>
              <a:t>Søgaard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and Zhang; Cardona and Gomez; </a:t>
            </a:r>
            <a:r>
              <a:rPr lang="en-US" sz="2000" dirty="0" err="1" smtClean="0">
                <a:solidFill>
                  <a:srgbClr val="008000"/>
                </a:solidFill>
              </a:rPr>
              <a:t>Zlotnikov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en-US" sz="8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454588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357166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Arial" charset="0"/>
              </a:rPr>
              <a:t>Example the 4-point scalar amplitude</a:t>
            </a:r>
            <a:endParaRPr lang="en-GB" sz="4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305" y="1547970"/>
            <a:ext cx="471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Following the prescription we have :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21053" y="2916874"/>
            <a:ext cx="8165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 have the </a:t>
            </a:r>
            <a:r>
              <a:rPr lang="en-US" sz="2400" dirty="0" smtClean="0">
                <a:solidFill>
                  <a:srgbClr val="FF0000"/>
                </a:solidFill>
              </a:rPr>
              <a:t>following total (not-independent) scattering equations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9" y="4008312"/>
            <a:ext cx="1673252" cy="62696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5" y="4837455"/>
            <a:ext cx="1885916" cy="62058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5684646"/>
            <a:ext cx="1673253" cy="62696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15" y="3798671"/>
            <a:ext cx="862445" cy="251293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57" y="4074388"/>
            <a:ext cx="3770343" cy="271899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2106760"/>
            <a:ext cx="2959101" cy="776873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29" y="4511926"/>
            <a:ext cx="4731920" cy="29683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57" y="4949679"/>
            <a:ext cx="3148043" cy="296081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09" y="5494798"/>
            <a:ext cx="1507791" cy="7357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33317" y="5569498"/>
            <a:ext cx="23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Solution:</a:t>
            </a:r>
            <a:endParaRPr lang="en-US" sz="2400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976" y="6508572"/>
            <a:ext cx="8706702" cy="228600"/>
          </a:xfrm>
        </p:spPr>
        <p:txBody>
          <a:bodyPr/>
          <a:lstStyle/>
          <a:p>
            <a:r>
              <a:rPr lang="de-DE" smtClean="0"/>
              <a:t>Bjerrum-Bohr                                                   Scattering Equations and Analytic Gluon Amplitudes                                                           June 17th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9986</TotalTime>
  <Words>2954</Words>
  <Application>Microsoft Macintosh PowerPoint</Application>
  <PresentationFormat>On-screen Show (4:3)</PresentationFormat>
  <Paragraphs>506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Expo</vt:lpstr>
      <vt:lpstr>PowerPoint Presentation</vt:lpstr>
      <vt:lpstr>PowerPoint Presentation</vt:lpstr>
      <vt:lpstr>Introduction</vt:lpstr>
      <vt:lpstr>A new prescription for perturbative amplitudes</vt:lpstr>
      <vt:lpstr>A new prescription for perturbative amplitudes</vt:lpstr>
      <vt:lpstr>PowerPoint Presentation</vt:lpstr>
      <vt:lpstr>The N-point scalar amplitude</vt:lpstr>
      <vt:lpstr>The scattering equations</vt:lpstr>
      <vt:lpstr>Example the 4-point scalar amplitude</vt:lpstr>
      <vt:lpstr>Example the 4-point scalar amplitude</vt:lpstr>
      <vt:lpstr>4-point scalar ‘stringy’ amplitude</vt:lpstr>
      <vt:lpstr>Lessons learned</vt:lpstr>
      <vt:lpstr>Point of view : </vt:lpstr>
      <vt:lpstr>The N-point gluon amplitude</vt:lpstr>
      <vt:lpstr>PowerPoint Presentation</vt:lpstr>
      <vt:lpstr>PowerPoint Presentation</vt:lpstr>
      <vt:lpstr>Using the scattering eq. formalism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Massive scalar</vt:lpstr>
      <vt:lpstr>PowerPoint Presentation</vt:lpstr>
      <vt:lpstr>String theory</vt:lpstr>
      <vt:lpstr>PowerPoint Presentation</vt:lpstr>
      <vt:lpstr>String theory</vt:lpstr>
      <vt:lpstr>Gluon amplitudes</vt:lpstr>
      <vt:lpstr>Starting point for gluon amplitudes</vt:lpstr>
      <vt:lpstr>Definition of Pfaffian</vt:lpstr>
      <vt:lpstr>Gluon integrands from Pfaffian</vt:lpstr>
      <vt:lpstr>Obstacles</vt:lpstr>
      <vt:lpstr>Dealing with diagonal terms in C</vt:lpstr>
      <vt:lpstr>Dealing with diagonal terms in C</vt:lpstr>
      <vt:lpstr>Dealing with diagonal terms in C</vt:lpstr>
      <vt:lpstr>PowerPoint Presentation</vt:lpstr>
      <vt:lpstr>Dealing with tuple diagrams</vt:lpstr>
      <vt:lpstr>Dealing with tuple diagrams</vt:lpstr>
      <vt:lpstr>4 point gluon amplitudes</vt:lpstr>
      <vt:lpstr>4 point gluon amplitudes</vt:lpstr>
      <vt:lpstr>4 point gluon amplitudes</vt:lpstr>
      <vt:lpstr>4 point gluon amplitudes</vt:lpstr>
      <vt:lpstr>4 point gluon amplitudes</vt:lpstr>
      <vt:lpstr>Higher point gluon amplitudes</vt:lpstr>
      <vt:lpstr>Higher point gluon amplitudes</vt:lpstr>
      <vt:lpstr>Higher point gluon amplitudes</vt:lpstr>
      <vt:lpstr>Generalizations and higher point gluon amplitudes</vt:lpstr>
      <vt:lpstr>Generalizations and higher point gluon amplitudes</vt:lpstr>
      <vt:lpstr>Generalizations and higher point gluon amplitudes</vt:lpstr>
      <vt:lpstr>Five and six point amplitudes</vt:lpstr>
      <vt:lpstr>PowerPoint Presentation</vt:lpstr>
      <vt:lpstr>Conclusions</vt:lpstr>
      <vt:lpstr>PowerPoint Presentation</vt:lpstr>
    </vt:vector>
  </TitlesOfParts>
  <Company>Niels Bohr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N. E. J.  Bjerrum-Bohr</dc:creator>
  <cp:lastModifiedBy>N. E. J.  Bjerrum-Bohr</cp:lastModifiedBy>
  <cp:revision>278</cp:revision>
  <cp:lastPrinted>2016-06-13T13:50:47Z</cp:lastPrinted>
  <dcterms:created xsi:type="dcterms:W3CDTF">2015-03-03T16:49:22Z</dcterms:created>
  <dcterms:modified xsi:type="dcterms:W3CDTF">2016-06-17T11:35:23Z</dcterms:modified>
</cp:coreProperties>
</file>