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76"/>
  </p:notesMasterIdLst>
  <p:sldIdLst>
    <p:sldId id="260" r:id="rId2"/>
    <p:sldId id="259" r:id="rId3"/>
    <p:sldId id="262" r:id="rId4"/>
    <p:sldId id="325" r:id="rId5"/>
    <p:sldId id="256" r:id="rId6"/>
    <p:sldId id="263" r:id="rId7"/>
    <p:sldId id="336" r:id="rId8"/>
    <p:sldId id="258" r:id="rId9"/>
    <p:sldId id="328" r:id="rId10"/>
    <p:sldId id="329" r:id="rId11"/>
    <p:sldId id="268" r:id="rId12"/>
    <p:sldId id="330" r:id="rId13"/>
    <p:sldId id="270" r:id="rId14"/>
    <p:sldId id="331" r:id="rId15"/>
    <p:sldId id="266" r:id="rId16"/>
    <p:sldId id="334" r:id="rId17"/>
    <p:sldId id="333" r:id="rId18"/>
    <p:sldId id="265" r:id="rId19"/>
    <p:sldId id="264" r:id="rId20"/>
    <p:sldId id="281" r:id="rId21"/>
    <p:sldId id="271" r:id="rId22"/>
    <p:sldId id="280" r:id="rId23"/>
    <p:sldId id="273" r:id="rId24"/>
    <p:sldId id="277" r:id="rId25"/>
    <p:sldId id="275" r:id="rId26"/>
    <p:sldId id="274" r:id="rId27"/>
    <p:sldId id="278" r:id="rId28"/>
    <p:sldId id="276" r:id="rId29"/>
    <p:sldId id="339" r:id="rId30"/>
    <p:sldId id="292" r:id="rId31"/>
    <p:sldId id="285" r:id="rId32"/>
    <p:sldId id="286" r:id="rId33"/>
    <p:sldId id="283" r:id="rId34"/>
    <p:sldId id="284" r:id="rId35"/>
    <p:sldId id="287" r:id="rId36"/>
    <p:sldId id="288" r:id="rId37"/>
    <p:sldId id="291" r:id="rId38"/>
    <p:sldId id="338" r:id="rId39"/>
    <p:sldId id="337" r:id="rId40"/>
    <p:sldId id="296" r:id="rId41"/>
    <p:sldId id="289" r:id="rId42"/>
    <p:sldId id="290" r:id="rId43"/>
    <p:sldId id="293" r:id="rId44"/>
    <p:sldId id="295" r:id="rId45"/>
    <p:sldId id="297" r:id="rId46"/>
    <p:sldId id="298" r:id="rId47"/>
    <p:sldId id="294" r:id="rId48"/>
    <p:sldId id="300" r:id="rId49"/>
    <p:sldId id="299" r:id="rId50"/>
    <p:sldId id="301" r:id="rId51"/>
    <p:sldId id="302" r:id="rId52"/>
    <p:sldId id="303" r:id="rId53"/>
    <p:sldId id="304" r:id="rId54"/>
    <p:sldId id="312" r:id="rId55"/>
    <p:sldId id="310" r:id="rId56"/>
    <p:sldId id="306" r:id="rId57"/>
    <p:sldId id="308" r:id="rId58"/>
    <p:sldId id="307" r:id="rId59"/>
    <p:sldId id="309" r:id="rId60"/>
    <p:sldId id="317" r:id="rId61"/>
    <p:sldId id="318" r:id="rId62"/>
    <p:sldId id="311" r:id="rId63"/>
    <p:sldId id="313" r:id="rId64"/>
    <p:sldId id="314" r:id="rId65"/>
    <p:sldId id="315" r:id="rId66"/>
    <p:sldId id="316" r:id="rId67"/>
    <p:sldId id="319" r:id="rId68"/>
    <p:sldId id="320" r:id="rId69"/>
    <p:sldId id="322" r:id="rId70"/>
    <p:sldId id="323" r:id="rId71"/>
    <p:sldId id="321" r:id="rId72"/>
    <p:sldId id="327" r:id="rId73"/>
    <p:sldId id="326" r:id="rId74"/>
    <p:sldId id="33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00" autoAdjust="0"/>
  </p:normalViewPr>
  <p:slideViewPr>
    <p:cSldViewPr snapToGrid="0" snapToObjects="1">
      <p:cViewPr>
        <p:scale>
          <a:sx n="100" d="100"/>
          <a:sy n="100" d="100"/>
        </p:scale>
        <p:origin x="-9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6EE8D-78E9-684A-8AC1-81A86CD104C7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43FF1-CF38-C04D-9CDF-3E2267C6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43FF1-CF38-C04D-9CDF-3E2267C66F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43FF1-CF38-C04D-9CDF-3E2267C66F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43FF1-CF38-C04D-9CDF-3E2267C66F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7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43FF1-CF38-C04D-9CDF-3E2267C66F8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" y="1333500"/>
            <a:ext cx="85217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Present and Future of Neutrino-Less Double-Beta Decay Experiments: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Frank Avignone</a:t>
            </a:r>
          </a:p>
          <a:p>
            <a:pPr algn="ctr"/>
            <a:r>
              <a:rPr lang="en-US" sz="2800" dirty="0" smtClean="0"/>
              <a:t>University of South Carolina</a:t>
            </a:r>
          </a:p>
          <a:p>
            <a:pPr algn="ctr"/>
            <a:r>
              <a:rPr lang="en-US" sz="2800" dirty="0" smtClean="0"/>
              <a:t>July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 2017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Advances in Theoretical Cosmology in Light of Data</a:t>
            </a:r>
          </a:p>
          <a:p>
            <a:pPr algn="ctr"/>
            <a:r>
              <a:rPr lang="en-US" sz="2800" dirty="0" smtClean="0"/>
              <a:t>NORDITA 3-28 July 2017</a:t>
            </a:r>
          </a:p>
          <a:p>
            <a:pPr algn="ctr"/>
            <a:r>
              <a:rPr lang="en-US" sz="2800" dirty="0" smtClean="0"/>
              <a:t>Stockholm, Sweden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27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6" name="Picture 5" descr="Screen Shot 2017-06-29 at 1.11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56083"/>
            <a:ext cx="8229600" cy="1867314"/>
          </a:xfrm>
          <a:prstGeom prst="rect">
            <a:avLst/>
          </a:prstGeom>
        </p:spPr>
      </p:pic>
      <p:pic>
        <p:nvPicPr>
          <p:cNvPr id="7" name="Picture 6" descr="Screen Shot 2017-06-29 at 1.21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913237"/>
            <a:ext cx="8229600" cy="1510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900" y="127000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Mixing angles from Neutrino-Oscillation Experiments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543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6500" y="165100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Half Life and The Effective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Mass of the Electron Neutrino</a:t>
            </a:r>
            <a:endParaRPr lang="en-US" sz="2400" dirty="0"/>
          </a:p>
        </p:txBody>
      </p:sp>
      <p:pic>
        <p:nvPicPr>
          <p:cNvPr id="2" name="Picture 1" descr="Screen Shot 2017-06-06 at 4.2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503376"/>
            <a:ext cx="7937500" cy="4152180"/>
          </a:xfrm>
          <a:prstGeom prst="rect">
            <a:avLst/>
          </a:prstGeom>
        </p:spPr>
      </p:pic>
      <p:pic>
        <p:nvPicPr>
          <p:cNvPr id="3" name="Picture 2" descr="Screen Shot 2017-06-29 at 2.0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463801"/>
            <a:ext cx="1117599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9 at 1.52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1689100"/>
            <a:ext cx="8509000" cy="1625600"/>
          </a:xfrm>
          <a:prstGeom prst="rect">
            <a:avLst/>
          </a:prstGeom>
        </p:spPr>
      </p:pic>
      <p:pic>
        <p:nvPicPr>
          <p:cNvPr id="7" name="Picture 6" descr="Screen Shot 2017-06-29 at 2.0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3784600"/>
            <a:ext cx="2015973" cy="1869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139700"/>
            <a:ext cx="689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 Neutrino Oscillation Data and the Possible Values of the Effective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Mass of the Electron Neutrino  </a:t>
            </a:r>
            <a:endParaRPr lang="en-US" sz="2400" dirty="0"/>
          </a:p>
        </p:txBody>
      </p:sp>
      <p:pic>
        <p:nvPicPr>
          <p:cNvPr id="9" name="Picture 8" descr="Screen Shot 2017-06-29 at 2.19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04" y="3784600"/>
            <a:ext cx="5941046" cy="18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02 at 6.0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428915"/>
            <a:ext cx="5332978" cy="5476596"/>
          </a:xfrm>
          <a:prstGeom prst="rect">
            <a:avLst/>
          </a:prstGeom>
        </p:spPr>
      </p:pic>
      <p:pic>
        <p:nvPicPr>
          <p:cNvPr id="3" name="Picture 2" descr="Screen Shot 2017-06-06 at 5.16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24200"/>
            <a:ext cx="876300" cy="685800"/>
          </a:xfrm>
          <a:prstGeom prst="rect">
            <a:avLst/>
          </a:prstGeom>
        </p:spPr>
      </p:pic>
      <p:pic>
        <p:nvPicPr>
          <p:cNvPr id="7" name="Picture 6" descr="Screen Shot 2017-06-06 at 5.33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5498274"/>
            <a:ext cx="3429000" cy="362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9978" y="1676400"/>
            <a:ext cx="533400" cy="3517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7699" y="4305300"/>
            <a:ext cx="1535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PLANCK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6-29 at 2.31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943100"/>
            <a:ext cx="1358900" cy="4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8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29 at 2.4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869474"/>
            <a:ext cx="8064500" cy="3219856"/>
          </a:xfrm>
          <a:prstGeom prst="rect">
            <a:avLst/>
          </a:prstGeom>
        </p:spPr>
      </p:pic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" y="4872505"/>
            <a:ext cx="7810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000" dirty="0" smtClean="0">
              <a:solidFill>
                <a:prstClr val="white"/>
              </a:solidFill>
            </a:endParaRPr>
          </a:p>
          <a:p>
            <a:pPr lvl="0" algn="ctr"/>
            <a:endParaRPr lang="en-US" sz="2000" dirty="0" smtClean="0">
              <a:solidFill>
                <a:prstClr val="white"/>
              </a:solidFill>
            </a:endParaRPr>
          </a:p>
          <a:p>
            <a:pPr lvl="0" algn="ctr"/>
            <a:r>
              <a:rPr lang="en-US" sz="2000" dirty="0" smtClean="0">
                <a:solidFill>
                  <a:prstClr val="white"/>
                </a:solidFill>
              </a:rPr>
              <a:t>What can we say  about </a:t>
            </a:r>
            <a:r>
              <a:rPr lang="en-US" sz="2000" dirty="0">
                <a:solidFill>
                  <a:prstClr val="white"/>
                </a:solidFill>
              </a:rPr>
              <a:t>0νββ</a:t>
            </a:r>
            <a:r>
              <a:rPr lang="en-US" sz="2000" dirty="0" smtClean="0">
                <a:solidFill>
                  <a:prstClr val="white"/>
                </a:solidFill>
              </a:rPr>
              <a:t>-decay </a:t>
            </a:r>
            <a:r>
              <a:rPr lang="en-US" sz="2000" dirty="0">
                <a:solidFill>
                  <a:prstClr val="white"/>
                </a:solidFill>
              </a:rPr>
              <a:t>if the </a:t>
            </a:r>
            <a:r>
              <a:rPr lang="en-US" sz="2000" dirty="0" smtClean="0">
                <a:solidFill>
                  <a:prstClr val="white"/>
                </a:solidFill>
              </a:rPr>
              <a:t>process </a:t>
            </a:r>
            <a:r>
              <a:rPr lang="en-US" sz="2000" dirty="0">
                <a:solidFill>
                  <a:prstClr val="white"/>
                </a:solidFill>
              </a:rPr>
              <a:t>is a </a:t>
            </a:r>
            <a:r>
              <a:rPr lang="en-US" sz="2000" dirty="0" smtClean="0">
                <a:solidFill>
                  <a:prstClr val="white"/>
                </a:solidFill>
              </a:rPr>
              <a:t>non-standard </a:t>
            </a:r>
            <a:endParaRPr lang="en-US" sz="2000" dirty="0">
              <a:solidFill>
                <a:prstClr val="white"/>
              </a:solidFill>
            </a:endParaRPr>
          </a:p>
          <a:p>
            <a:pPr lvl="0" algn="ctr"/>
            <a:r>
              <a:rPr lang="en-US" sz="2000" dirty="0" smtClean="0">
                <a:solidFill>
                  <a:prstClr val="white"/>
                </a:solidFill>
              </a:rPr>
              <a:t>Particle exchange </a:t>
            </a:r>
            <a:r>
              <a:rPr lang="en-US" sz="2000" dirty="0">
                <a:solidFill>
                  <a:prstClr val="white"/>
                </a:solidFill>
              </a:rPr>
              <a:t>as </a:t>
            </a:r>
            <a:r>
              <a:rPr lang="en-US" sz="2000" dirty="0" smtClean="0">
                <a:solidFill>
                  <a:prstClr val="white"/>
                </a:solidFill>
              </a:rPr>
              <a:t>depicted </a:t>
            </a:r>
            <a:r>
              <a:rPr lang="en-US" sz="2000" dirty="0">
                <a:solidFill>
                  <a:prstClr val="white"/>
                </a:solidFill>
              </a:rPr>
              <a:t>a</a:t>
            </a:r>
            <a:r>
              <a:rPr lang="en-US" sz="2000" dirty="0" smtClean="0">
                <a:solidFill>
                  <a:prstClr val="white"/>
                </a:solidFill>
              </a:rPr>
              <a:t>bove?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" y="139700"/>
            <a:ext cx="689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Possibility of Exotic Mechanisms Beyond the Standard Model: Heavy Neutrinos, Non-Standard Higgs Particles and Super-Symmetric Particles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5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02 at 4.42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1428750"/>
            <a:ext cx="5270500" cy="191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600" y="152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Black Box Theorem of Schechter and Valle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3700" y="3784600"/>
            <a:ext cx="850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“All decay modes that engender 0-neutrino double-beta decay require that the neutrinos involved are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particles.”</a:t>
            </a:r>
          </a:p>
          <a:p>
            <a:endParaRPr lang="en-US" sz="2400" dirty="0"/>
          </a:p>
          <a:p>
            <a:r>
              <a:rPr lang="en-US" sz="2400" dirty="0" smtClean="0"/>
              <a:t>J. Schechter and J.W.F Valle, Physical Review D 25, 2951  (1982).</a:t>
            </a:r>
          </a:p>
          <a:p>
            <a:r>
              <a:rPr lang="en-US" sz="2400" dirty="0" smtClean="0"/>
              <a:t>Boris </a:t>
            </a:r>
            <a:r>
              <a:rPr lang="en-US" sz="2400" dirty="0" err="1" smtClean="0"/>
              <a:t>Kayser</a:t>
            </a:r>
            <a:r>
              <a:rPr lang="en-US" sz="2400" dirty="0" smtClean="0"/>
              <a:t> and S. Peter Rosen (Unpublished).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843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9 at 4.5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184977"/>
            <a:ext cx="5651500" cy="5175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00" y="139700"/>
            <a:ext cx="652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Nuclear Physics Figure of Merit F</a:t>
            </a:r>
            <a:r>
              <a:rPr lang="en-US" sz="2400" baseline="-25000" dirty="0" smtClean="0"/>
              <a:t>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955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800" y="152400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Nuclear Structure Models for Calculating </a:t>
            </a:r>
            <a:r>
              <a:rPr lang="en-US" sz="2400" dirty="0" err="1" smtClean="0"/>
              <a:t>ον</a:t>
            </a:r>
            <a:r>
              <a:rPr lang="en-US" sz="2400" dirty="0" smtClean="0"/>
              <a:t>ββ-Decay Nuclear Matrix Elements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1130300"/>
            <a:ext cx="896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Interacting Boson Model (IBM)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Renormalized Quasi-Particle Random Phase Approximation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(R-QRPA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Proton-Neutron Pairing QRPA (</a:t>
            </a:r>
            <a:r>
              <a:rPr lang="en-US" sz="2400" dirty="0" err="1" smtClean="0"/>
              <a:t>pnQRPA</a:t>
            </a:r>
            <a:r>
              <a:rPr lang="en-US" sz="2400" dirty="0" smtClean="0"/>
              <a:t>)   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Independent Particle Shell Model (ISM) 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486400" y="2000250"/>
            <a:ext cx="342900" cy="2159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120900" y="3111500"/>
            <a:ext cx="444500" cy="355600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flipV="1">
            <a:off x="6444996" y="3803650"/>
            <a:ext cx="349504" cy="361950"/>
          </a:xfrm>
          <a:prstGeom prst="triangle">
            <a:avLst>
              <a:gd name="adj" fmla="val 5722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6375400" y="4464050"/>
            <a:ext cx="419100" cy="393700"/>
          </a:xfrm>
          <a:prstGeom prst="smileyFace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02 at 6.1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465238"/>
            <a:ext cx="7334250" cy="4395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2400"/>
            <a:ext cx="669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importance of Nuclear Matrix Elements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43200" y="2908300"/>
            <a:ext cx="965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8400" y="267970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ISM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700" y="47498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IMB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20900" y="4267200"/>
            <a:ext cx="469900" cy="596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7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3" name="Picture 2" descr="Screen Shot 2017-06-06 at 5.16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124200"/>
            <a:ext cx="876300" cy="685800"/>
          </a:xfrm>
          <a:prstGeom prst="rect">
            <a:avLst/>
          </a:prstGeom>
        </p:spPr>
      </p:pic>
      <p:pic>
        <p:nvPicPr>
          <p:cNvPr id="5" name="Picture 4" descr="Screen Shot 2017-06-06 at 5.3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5486400"/>
            <a:ext cx="2984500" cy="419111"/>
          </a:xfrm>
          <a:prstGeom prst="rect">
            <a:avLst/>
          </a:prstGeom>
        </p:spPr>
      </p:pic>
      <p:pic>
        <p:nvPicPr>
          <p:cNvPr id="2" name="Picture 1" descr="Screen Shot 2017-06-29 at 2.35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622299"/>
            <a:ext cx="6862423" cy="59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7" name="Picture 6" descr="Screen Shot 2017-06-02 at 3.34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90488"/>
            <a:ext cx="6908800" cy="4374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165100"/>
            <a:ext cx="671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Double-Beta Decay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03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5.0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244600"/>
            <a:ext cx="8336844" cy="535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400" y="203200"/>
            <a:ext cx="695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Neutrino less Double-Beta Decay Experiments Galore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78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139700"/>
            <a:ext cx="688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Available Experimental Techniques for </a:t>
            </a:r>
          </a:p>
          <a:p>
            <a:pPr algn="ctr"/>
            <a:r>
              <a:rPr lang="en-US" sz="2400" dirty="0" smtClean="0"/>
              <a:t>Double-Beta Decay Experiments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574800"/>
            <a:ext cx="828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Ionization Detectors- GERDA, MAJORANA, LEGEND (</a:t>
            </a:r>
            <a:r>
              <a:rPr lang="en-US" sz="2400" baseline="30000" dirty="0" smtClean="0"/>
              <a:t>76</a:t>
            </a:r>
            <a:r>
              <a:rPr lang="en-US" sz="2400" dirty="0" smtClean="0"/>
              <a:t>Ge)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Scintillation Detectors- SNO+ (</a:t>
            </a:r>
            <a:r>
              <a:rPr lang="en-US" sz="2400" baseline="30000" dirty="0" smtClean="0"/>
              <a:t>130</a:t>
            </a:r>
            <a:r>
              <a:rPr lang="en-US" sz="2400" dirty="0" smtClean="0"/>
              <a:t>Te);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 Zen (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Time-Projection Chambers- EXO, </a:t>
            </a:r>
            <a:r>
              <a:rPr lang="en-US" sz="2400" dirty="0" err="1" smtClean="0"/>
              <a:t>nEXO</a:t>
            </a:r>
            <a:r>
              <a:rPr lang="en-US" sz="2400" dirty="0" smtClean="0"/>
              <a:t>, </a:t>
            </a:r>
            <a:r>
              <a:rPr lang="en-US" sz="2400" dirty="0"/>
              <a:t>NEXT (</a:t>
            </a:r>
            <a:r>
              <a:rPr lang="en-US" sz="2400" baseline="30000" dirty="0"/>
              <a:t>136</a:t>
            </a:r>
            <a:r>
              <a:rPr lang="en-US" sz="2400" dirty="0"/>
              <a:t>Xe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Tracking Chambers- NEMO, </a:t>
            </a:r>
            <a:r>
              <a:rPr lang="en-US" sz="2400" dirty="0" err="1" smtClean="0"/>
              <a:t>SuperNEMO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baseline="30000" dirty="0"/>
              <a:t>82</a:t>
            </a:r>
            <a:r>
              <a:rPr lang="en-US" sz="2400" dirty="0"/>
              <a:t>Se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Cryogenic </a:t>
            </a:r>
            <a:r>
              <a:rPr lang="en-US" sz="2400" dirty="0" err="1" smtClean="0"/>
              <a:t>Bolometry</a:t>
            </a:r>
            <a:r>
              <a:rPr lang="en-US" sz="2400" dirty="0" smtClean="0"/>
              <a:t>- CUORICINO,CUORE-0, CUORE, </a:t>
            </a:r>
            <a:r>
              <a:rPr lang="en-US" sz="2400" dirty="0"/>
              <a:t>(</a:t>
            </a:r>
            <a:r>
              <a:rPr lang="en-US" sz="2400" baseline="30000" dirty="0"/>
              <a:t>130</a:t>
            </a:r>
            <a:r>
              <a:rPr lang="en-US" sz="2400" dirty="0"/>
              <a:t>Te</a:t>
            </a:r>
            <a:r>
              <a:rPr lang="en-US" sz="2400" dirty="0" smtClean="0"/>
              <a:t>), CUPID-0 (</a:t>
            </a:r>
            <a:r>
              <a:rPr lang="en-US" sz="2400" baseline="30000" dirty="0" smtClean="0"/>
              <a:t>82</a:t>
            </a:r>
            <a:r>
              <a:rPr lang="en-US" sz="2400" dirty="0"/>
              <a:t>S</a:t>
            </a:r>
            <a:r>
              <a:rPr lang="en-US" sz="2400" dirty="0" smtClean="0"/>
              <a:t>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889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4.28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25054"/>
            <a:ext cx="7823200" cy="4699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400" y="190500"/>
            <a:ext cx="68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MAJORANA DEMONSTRATOR in the Sanford Underground Research Facility, Lead, South, Dakota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219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11 at 4.5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34063"/>
            <a:ext cx="7798237" cy="4811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400" y="152400"/>
            <a:ext cx="683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The M</a:t>
            </a:r>
            <a:r>
              <a:rPr lang="en-US" sz="2000" dirty="0" smtClean="0"/>
              <a:t>AJORANA</a:t>
            </a:r>
            <a:r>
              <a:rPr lang="en-US" sz="2400" dirty="0" smtClean="0"/>
              <a:t> D</a:t>
            </a:r>
            <a:r>
              <a:rPr lang="en-US" sz="2000" dirty="0" smtClean="0"/>
              <a:t>EMONSTRATOR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307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4.41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6" y="1206500"/>
            <a:ext cx="7975264" cy="532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900" y="241300"/>
            <a:ext cx="684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Copper Components Electroformed Underground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649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3.57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6-21 at 5.0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8" y="1257300"/>
            <a:ext cx="7596851" cy="5029200"/>
          </a:xfrm>
          <a:prstGeom prst="rect">
            <a:avLst/>
          </a:prstGeom>
        </p:spPr>
      </p:pic>
      <p:pic>
        <p:nvPicPr>
          <p:cNvPr id="8" name="Picture 7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5700" y="152400"/>
            <a:ext cx="687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Background Reduction by Pulse-Shape Analysis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169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4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04881"/>
            <a:ext cx="7467600" cy="4994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1100" y="215900"/>
            <a:ext cx="679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              A </a:t>
            </a:r>
            <a:r>
              <a:rPr lang="en-US" sz="2000" dirty="0" smtClean="0"/>
              <a:t>MAJORANA</a:t>
            </a:r>
            <a:r>
              <a:rPr lang="en-US" sz="2400" dirty="0" smtClean="0"/>
              <a:t> D</a:t>
            </a:r>
            <a:r>
              <a:rPr lang="en-US" sz="2000" dirty="0" smtClean="0"/>
              <a:t>EMONSTRATOR</a:t>
            </a:r>
            <a:r>
              <a:rPr lang="en-US" sz="2400" dirty="0" smtClean="0"/>
              <a:t> Array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315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03200"/>
            <a:ext cx="687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Background Reduction by Quality Control of </a:t>
            </a:r>
            <a:r>
              <a:rPr lang="en-US" sz="2400" dirty="0"/>
              <a:t>G</a:t>
            </a:r>
            <a:r>
              <a:rPr lang="en-US" sz="2400" dirty="0" smtClean="0"/>
              <a:t>ermanium Processing and  Time  Above Ground.</a:t>
            </a:r>
            <a:r>
              <a:rPr lang="en-US" sz="2400" dirty="0"/>
              <a:t> </a:t>
            </a:r>
          </a:p>
        </p:txBody>
      </p:sp>
      <p:pic>
        <p:nvPicPr>
          <p:cNvPr id="2" name="Picture 1" descr="Screen Shot 2017-06-22 at 6.32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354077"/>
            <a:ext cx="8394700" cy="5179103"/>
          </a:xfrm>
          <a:prstGeom prst="rect">
            <a:avLst/>
          </a:prstGeom>
        </p:spPr>
      </p:pic>
      <p:pic>
        <p:nvPicPr>
          <p:cNvPr id="3" name="Picture 2" descr="Screen Shot 2017-06-22 at 6.31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8" y="3543300"/>
            <a:ext cx="2820282" cy="1498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202568" y="3937000"/>
            <a:ext cx="2768600" cy="167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17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30 at 9.08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7" y="1649026"/>
            <a:ext cx="8142404" cy="4175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1100" y="139700"/>
            <a:ext cx="6756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The </a:t>
            </a:r>
            <a:r>
              <a:rPr lang="en-US" sz="2400" dirty="0"/>
              <a:t>Effect of Delayed Charge Recovery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126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3" name="Picture 2" descr="Screen Shot 2017-06-02 at 5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6" y="2501900"/>
            <a:ext cx="3469794" cy="3067050"/>
          </a:xfrm>
          <a:prstGeom prst="rect">
            <a:avLst/>
          </a:prstGeom>
        </p:spPr>
      </p:pic>
      <p:pic>
        <p:nvPicPr>
          <p:cNvPr id="5" name="Picture 4" descr="Screen Shot 2017-06-02 at 5.1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2501900"/>
            <a:ext cx="3232150" cy="306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406" y="1955800"/>
            <a:ext cx="346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Two-neutrino Double-Beta Decay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2400" y="1955800"/>
            <a:ext cx="32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0-neutrino Double-Beta Decay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228600"/>
            <a:ext cx="652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Double-Beta Decay Diagrams</a:t>
            </a:r>
          </a:p>
          <a:p>
            <a:pPr algn="ctr"/>
            <a:r>
              <a:rPr lang="en-US" sz="2400" dirty="0" smtClean="0"/>
              <a:t>“The only practical way to demonstrate that neutrinos are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particles, is with 0-neutrino double-beta decay.” B. </a:t>
            </a:r>
            <a:r>
              <a:rPr lang="en-US" sz="2400" dirty="0" err="1" smtClean="0"/>
              <a:t>Kayser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71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6.0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8" y="1447800"/>
            <a:ext cx="7079441" cy="4876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758" y="165100"/>
            <a:ext cx="686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Measured 2νββ-Spectrum from Early Data of the M</a:t>
            </a:r>
            <a:r>
              <a:rPr lang="en-US" sz="2000" dirty="0" smtClean="0"/>
              <a:t>AJORANA</a:t>
            </a:r>
            <a:r>
              <a:rPr lang="en-US" sz="2400" dirty="0" smtClean="0"/>
              <a:t> D</a:t>
            </a:r>
            <a:r>
              <a:rPr lang="en-US" sz="2000" dirty="0" smtClean="0"/>
              <a:t>EMONSTRATOR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870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27000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   The Germanium Detector Array: GERDA</a:t>
            </a:r>
          </a:p>
          <a:p>
            <a:pPr algn="ctr"/>
            <a:r>
              <a:rPr lang="en-US" sz="2400" dirty="0" err="1" smtClean="0"/>
              <a:t>Laboratori</a:t>
            </a:r>
            <a:r>
              <a:rPr lang="en-US" sz="2400" dirty="0" smtClean="0"/>
              <a:t> </a:t>
            </a:r>
            <a:r>
              <a:rPr lang="en-US" sz="2400" dirty="0" err="1" smtClean="0"/>
              <a:t>Nazionali</a:t>
            </a:r>
            <a:r>
              <a:rPr lang="en-US" sz="2400" dirty="0" smtClean="0"/>
              <a:t> del Gran </a:t>
            </a:r>
            <a:r>
              <a:rPr lang="en-US" sz="2400" dirty="0" err="1" smtClean="0"/>
              <a:t>Sasso</a:t>
            </a:r>
            <a:endParaRPr lang="en-US" sz="2400" dirty="0"/>
          </a:p>
        </p:txBody>
      </p:sp>
      <p:pic>
        <p:nvPicPr>
          <p:cNvPr id="7" name="Picture 6" descr="Screen Shot 2017-06-22 at 4.0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6" y="1244600"/>
            <a:ext cx="6449023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3.05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524000"/>
            <a:ext cx="3634462" cy="4749800"/>
          </a:xfrm>
          <a:prstGeom prst="rect">
            <a:avLst/>
          </a:prstGeom>
        </p:spPr>
      </p:pic>
      <p:pic>
        <p:nvPicPr>
          <p:cNvPr id="6" name="Picture 5" descr="Screen Shot 2017-06-11 at 4.4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96" y="1524000"/>
            <a:ext cx="2988638" cy="4749800"/>
          </a:xfrm>
          <a:prstGeom prst="rect">
            <a:avLst/>
          </a:prstGeom>
        </p:spPr>
      </p:pic>
      <p:pic>
        <p:nvPicPr>
          <p:cNvPr id="7" name="Picture 6" descr="Screen Shot 2017-06-11 at 4.49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6" y="1524000"/>
            <a:ext cx="1081048" cy="474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1100" y="139700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GERDA </a:t>
            </a:r>
            <a:r>
              <a:rPr lang="en-US" sz="2400" dirty="0" err="1" smtClean="0"/>
              <a:t>Ge</a:t>
            </a:r>
            <a:r>
              <a:rPr lang="en-US" sz="2400" dirty="0" smtClean="0"/>
              <a:t> Array in Liquid Argon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908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3.3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2" y="1466850"/>
            <a:ext cx="7268688" cy="3587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0" y="1397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Results Given in Nature 544 (2017) 47 6 April 2017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58652" y="5524500"/>
            <a:ext cx="72686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T1/2 (</a:t>
            </a:r>
            <a:r>
              <a:rPr lang="en-US" sz="2400" baseline="30000" dirty="0" smtClean="0"/>
              <a:t>76</a:t>
            </a:r>
            <a:r>
              <a:rPr lang="en-US" sz="2400" dirty="0" smtClean="0"/>
              <a:t>Ge) &gt;5.3 x 10</a:t>
            </a:r>
            <a:r>
              <a:rPr lang="en-US" sz="2400" baseline="30000" dirty="0" smtClean="0"/>
              <a:t>25</a:t>
            </a:r>
            <a:r>
              <a:rPr lang="en-US" sz="2400" dirty="0" smtClean="0"/>
              <a:t> y; 90% CL</a:t>
            </a:r>
          </a:p>
          <a:p>
            <a:pPr algn="ctr"/>
            <a:r>
              <a:rPr lang="en-US" sz="2400" dirty="0" smtClean="0"/>
              <a:t>Background ~ 10</a:t>
            </a:r>
            <a:r>
              <a:rPr lang="en-US" sz="2400" baseline="30000" dirty="0" smtClean="0"/>
              <a:t>-3 </a:t>
            </a:r>
            <a:r>
              <a:rPr lang="en-US" sz="2400" dirty="0" smtClean="0"/>
              <a:t>Counts/kg/</a:t>
            </a:r>
            <a:r>
              <a:rPr lang="en-US" sz="2400" dirty="0" err="1" smtClean="0"/>
              <a:t>keV</a:t>
            </a:r>
            <a:r>
              <a:rPr lang="en-US" sz="2400" dirty="0" smtClean="0"/>
              <a:t>/y</a:t>
            </a:r>
          </a:p>
          <a:p>
            <a:pPr algn="ctr"/>
            <a:r>
              <a:rPr lang="en-US" sz="2400" dirty="0" smtClean="0"/>
              <a:t>M</a:t>
            </a:r>
            <a:r>
              <a:rPr lang="en-US" sz="2400" baseline="-25000" dirty="0" smtClean="0"/>
              <a:t>ββ</a:t>
            </a:r>
            <a:r>
              <a:rPr lang="en-US" sz="2400" dirty="0" smtClean="0"/>
              <a:t> &lt; 135-250 </a:t>
            </a:r>
            <a:r>
              <a:rPr lang="en-US" sz="2400" dirty="0" err="1" smtClean="0"/>
              <a:t>meV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49484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4.2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4" y="1358900"/>
            <a:ext cx="2443873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39700"/>
            <a:ext cx="68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LEGEND: Large Enriched Germanium Experiment </a:t>
            </a:r>
          </a:p>
          <a:p>
            <a:pPr algn="ctr"/>
            <a:r>
              <a:rPr lang="en-US" sz="2400" dirty="0" smtClean="0"/>
              <a:t>for Neutrino less ββ Decay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44900" y="1536700"/>
            <a:ext cx="5257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MAJORANA and GERDA join with a total of 200-kg of enriched detectors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Utilize the existing GERDA facility at LNGS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Start collaboration in 2020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Reduce background by a factor of 5 relative to GERDA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Reach sensitivity of 10</a:t>
            </a:r>
            <a:r>
              <a:rPr lang="en-US" sz="2000" baseline="30000" dirty="0" smtClean="0"/>
              <a:t>27 </a:t>
            </a:r>
            <a:r>
              <a:rPr lang="en-US" sz="2000" dirty="0" smtClean="0"/>
              <a:t>year half life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And a sensitivity in effective </a:t>
            </a:r>
            <a:r>
              <a:rPr lang="en-US" sz="2000" dirty="0" err="1" smtClean="0"/>
              <a:t>Majorana</a:t>
            </a:r>
            <a:r>
              <a:rPr lang="en-US" sz="2000" dirty="0" smtClean="0"/>
              <a:t> mass of the electron neutrino: m</a:t>
            </a:r>
            <a:r>
              <a:rPr lang="en-US" sz="2000" baseline="-25000" dirty="0" smtClean="0"/>
              <a:t>ββ </a:t>
            </a:r>
            <a:r>
              <a:rPr lang="en-US" sz="2000" dirty="0" smtClean="0"/>
              <a:t>~ 30-60 </a:t>
            </a:r>
            <a:r>
              <a:rPr lang="en-US" sz="2000" dirty="0" err="1" smtClean="0"/>
              <a:t>meV</a:t>
            </a:r>
            <a:r>
              <a:rPr lang="en-US" sz="2000" dirty="0" smtClean="0"/>
              <a:t>.</a:t>
            </a:r>
            <a:endParaRPr lang="en-US" sz="2000" baseline="-25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899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5.3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8" y="1473200"/>
            <a:ext cx="7627202" cy="4933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400" y="1651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Sensitivity of  </a:t>
            </a:r>
            <a:r>
              <a:rPr lang="en-US" sz="2400" baseline="30000" dirty="0" smtClean="0"/>
              <a:t>76</a:t>
            </a:r>
            <a:r>
              <a:rPr lang="en-US" sz="2400" dirty="0" smtClean="0"/>
              <a:t>Ge Neutrino less ββ-Decay Experiments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377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500" y="114300"/>
            <a:ext cx="67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Cryogenic Detection Techniques for 0νββ-Decay</a:t>
            </a:r>
            <a:endParaRPr lang="en-US" sz="2400" dirty="0"/>
          </a:p>
        </p:txBody>
      </p:sp>
      <p:pic>
        <p:nvPicPr>
          <p:cNvPr id="6" name="Picture 5" descr="Screen Shot 2017-06-22 at 12.4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" y="1257300"/>
            <a:ext cx="8050053" cy="5245100"/>
          </a:xfrm>
          <a:prstGeom prst="rect">
            <a:avLst/>
          </a:prstGeom>
        </p:spPr>
      </p:pic>
      <p:pic>
        <p:nvPicPr>
          <p:cNvPr id="7" name="Picture 6" descr="Screen Shot 2017-06-23 at 1.0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" y="1257300"/>
            <a:ext cx="5715000" cy="660400"/>
          </a:xfrm>
          <a:prstGeom prst="rect">
            <a:avLst/>
          </a:prstGeom>
        </p:spPr>
      </p:pic>
      <p:pic>
        <p:nvPicPr>
          <p:cNvPr id="9" name="Picture 8" descr="Screen Shot 2017-06-23 at 1.0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" y="1257300"/>
            <a:ext cx="5715000" cy="1054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346" y="1447800"/>
            <a:ext cx="56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Cryogenic Underground Observatory for Rare Events: CUORE</a:t>
            </a:r>
            <a:endParaRPr lang="en-US" sz="2400" dirty="0"/>
          </a:p>
        </p:txBody>
      </p:sp>
      <p:pic>
        <p:nvPicPr>
          <p:cNvPr id="11" name="Picture 10" descr="Screen Shot 2017-06-23 at 2.0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" y="2278797"/>
            <a:ext cx="1604078" cy="1504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346" y="3886200"/>
            <a:ext cx="160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Ettore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Fiorini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3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3 at 1.14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178800" cy="500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400" y="139700"/>
            <a:ext cx="683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Bolometric Detector Principles</a:t>
            </a:r>
            <a:endParaRPr lang="en-US" sz="2400" dirty="0"/>
          </a:p>
        </p:txBody>
      </p:sp>
      <p:pic>
        <p:nvPicPr>
          <p:cNvPr id="2" name="Picture 1" descr="Screen Shot 2017-06-30 at 12.46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6854"/>
            <a:ext cx="3771900" cy="24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30 at 12.4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07444"/>
            <a:ext cx="8204200" cy="4413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27000"/>
            <a:ext cx="683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CUORE Bolometers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3765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7" name="Picture 6" descr="Screen Shot 2017-06-30 at 1.2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0" y="1816100"/>
            <a:ext cx="7607450" cy="443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6500" y="88900"/>
            <a:ext cx="671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Thermister</a:t>
            </a:r>
            <a:r>
              <a:rPr lang="en-US" sz="2400" dirty="0" smtClean="0"/>
              <a:t> Parameters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774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177800"/>
            <a:ext cx="67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0νββ-Decay, </a:t>
            </a:r>
            <a:r>
              <a:rPr lang="en-US" sz="2400" dirty="0"/>
              <a:t>w</a:t>
            </a:r>
            <a:r>
              <a:rPr lang="en-US" sz="2400" dirty="0" smtClean="0"/>
              <a:t>hat </a:t>
            </a:r>
            <a:r>
              <a:rPr lang="en-US" sz="2400" dirty="0"/>
              <a:t>c</a:t>
            </a:r>
            <a:r>
              <a:rPr lang="en-US" sz="2400" dirty="0" smtClean="0"/>
              <a:t>ould </a:t>
            </a:r>
            <a:r>
              <a:rPr lang="en-US" sz="2400" dirty="0"/>
              <a:t>w</a:t>
            </a:r>
            <a:r>
              <a:rPr lang="en-US" sz="2400" dirty="0" smtClean="0"/>
              <a:t>e learn from it 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8500" y="1600200"/>
            <a:ext cx="80137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0νββ</a:t>
            </a:r>
            <a:r>
              <a:rPr lang="en-US" sz="2400" dirty="0" smtClean="0"/>
              <a:t>-</a:t>
            </a:r>
            <a:r>
              <a:rPr lang="en-US" sz="2400" dirty="0"/>
              <a:t>d</a:t>
            </a:r>
            <a:r>
              <a:rPr lang="en-US" sz="2400" dirty="0" smtClean="0"/>
              <a:t>ecay is the only practical way to determine if neutrinos are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particles. </a:t>
            </a:r>
            <a:r>
              <a:rPr lang="en-US" sz="2400" dirty="0" err="1" smtClean="0"/>
              <a:t>Leptogenesis</a:t>
            </a:r>
            <a:r>
              <a:rPr lang="en-US" sz="2400" dirty="0" smtClean="0"/>
              <a:t>?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 measurement of the </a:t>
            </a:r>
            <a:r>
              <a:rPr lang="en-US" sz="2400" dirty="0"/>
              <a:t>0νββ</a:t>
            </a:r>
            <a:r>
              <a:rPr lang="en-US" sz="2400" dirty="0" smtClean="0"/>
              <a:t>-decay half life, combined with neutrino oscillation data, cold be used to determine the masses of all three neutrino mass </a:t>
            </a:r>
            <a:r>
              <a:rPr lang="en-US" sz="2400" dirty="0" err="1" smtClean="0"/>
              <a:t>eigenstates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observation of </a:t>
            </a:r>
            <a:r>
              <a:rPr lang="en-US" sz="2400" dirty="0"/>
              <a:t>0νββ</a:t>
            </a:r>
            <a:r>
              <a:rPr lang="en-US" sz="2400" dirty="0" smtClean="0"/>
              <a:t>-decay would violate lepton-number conservation.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540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3 at 2.5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7524"/>
            <a:ext cx="7721600" cy="4683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27000"/>
            <a:ext cx="687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Dilution Refrigerator Mixing Chamber and Hanging the first CUORE Tower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490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6" name="Picture 5" descr="Screen Shot 2017-06-10 at 4.03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15527"/>
            <a:ext cx="7137400" cy="4864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300" y="114300"/>
            <a:ext cx="689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Full CUORE Array: 19 Towers, Fifty two,  750 g Bolometers per tower, 988 bolometers, 740 kg of</a:t>
            </a:r>
          </a:p>
          <a:p>
            <a:pPr algn="ctr"/>
            <a:r>
              <a:rPr lang="en-US" sz="2400" dirty="0" smtClean="0"/>
              <a:t>Natural TeO</a:t>
            </a:r>
            <a:r>
              <a:rPr lang="en-US" sz="2400" baseline="-25000" dirty="0" smtClean="0"/>
              <a:t>2, </a:t>
            </a:r>
            <a:r>
              <a:rPr lang="en-US" sz="2400" dirty="0" smtClean="0"/>
              <a:t>or 200 kg of </a:t>
            </a:r>
            <a:r>
              <a:rPr lang="en-US" sz="2400" baseline="30000" dirty="0" smtClean="0"/>
              <a:t>130</a:t>
            </a:r>
            <a:r>
              <a:rPr lang="en-US" sz="2400" dirty="0" smtClean="0"/>
              <a:t>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94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3 at 1.15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436108"/>
            <a:ext cx="7543800" cy="4805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400" y="114300"/>
            <a:ext cx="688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CUORE in I </a:t>
            </a:r>
            <a:r>
              <a:rPr lang="en-US" sz="2400" dirty="0" err="1" smtClean="0"/>
              <a:t>Laboratori</a:t>
            </a:r>
            <a:r>
              <a:rPr lang="en-US" sz="2400" dirty="0" smtClean="0"/>
              <a:t> </a:t>
            </a:r>
            <a:r>
              <a:rPr lang="en-US" sz="2400" dirty="0" err="1" smtClean="0"/>
              <a:t>Nazionali</a:t>
            </a:r>
            <a:r>
              <a:rPr lang="en-US" sz="2400" dirty="0" smtClean="0"/>
              <a:t> del Gran </a:t>
            </a:r>
            <a:r>
              <a:rPr lang="en-US" sz="2400" dirty="0" err="1" smtClean="0"/>
              <a:t>Sasso</a:t>
            </a:r>
            <a:endParaRPr lang="en-US" sz="2400" dirty="0" smtClean="0"/>
          </a:p>
          <a:p>
            <a:pPr algn="ctr"/>
            <a:r>
              <a:rPr lang="en-US" sz="2400" dirty="0" smtClean="0"/>
              <a:t>(LNGS) in </a:t>
            </a:r>
            <a:r>
              <a:rPr lang="en-US" sz="2400" dirty="0" err="1" smtClean="0"/>
              <a:t>Assergi</a:t>
            </a:r>
            <a:r>
              <a:rPr lang="en-US" sz="2400" dirty="0" smtClean="0"/>
              <a:t>, Italy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216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3 at 2.1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860715"/>
            <a:ext cx="6324600" cy="3162300"/>
          </a:xfrm>
          <a:prstGeom prst="rect">
            <a:avLst/>
          </a:prstGeom>
        </p:spPr>
      </p:pic>
      <p:pic>
        <p:nvPicPr>
          <p:cNvPr id="6" name="Picture 5" descr="Screen Shot 2017-06-23 at 2.12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4023015"/>
            <a:ext cx="6343650" cy="2687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9500" y="139700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CUORE-0: One CUORE-Like Tower; 11 kg of </a:t>
            </a:r>
            <a:r>
              <a:rPr lang="en-US" sz="2400" baseline="30000" dirty="0" smtClean="0"/>
              <a:t>130</a:t>
            </a:r>
            <a:r>
              <a:rPr lang="en-US" sz="2400" dirty="0" smtClean="0"/>
              <a:t>Te </a:t>
            </a:r>
            <a:endParaRPr lang="en-US" sz="2400" dirty="0"/>
          </a:p>
        </p:txBody>
      </p:sp>
      <p:pic>
        <p:nvPicPr>
          <p:cNvPr id="10" name="Picture 9" descr="Screen Shot 2017-06-23 at 2.27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064701"/>
            <a:ext cx="2432050" cy="4201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32000" y="1130300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Phys. Rev. Lett.,115, 102502 (2015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5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600" y="139700"/>
            <a:ext cx="687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CUPID: CUORE with Particle Identification</a:t>
            </a:r>
            <a:endParaRPr lang="en-US" sz="2400" dirty="0"/>
          </a:p>
        </p:txBody>
      </p:sp>
      <p:pic>
        <p:nvPicPr>
          <p:cNvPr id="6" name="Picture 5" descr="Screen Shot 2017-06-23 at 3.0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50900"/>
            <a:ext cx="612707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7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3 at 3.09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78000"/>
            <a:ext cx="4597400" cy="4165600"/>
          </a:xfrm>
          <a:prstGeom prst="rect">
            <a:avLst/>
          </a:prstGeom>
        </p:spPr>
      </p:pic>
      <p:pic>
        <p:nvPicPr>
          <p:cNvPr id="6" name="Picture 5" descr="Screen Shot 2017-06-23 at 3.10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000"/>
            <a:ext cx="395648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9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3 at 3.1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" y="1282700"/>
            <a:ext cx="7153619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152400"/>
            <a:ext cx="688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Physics Letters B 767 (2017) 321-329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03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2 at 12.4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9" y="1397000"/>
            <a:ext cx="6906026" cy="486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8169" y="165100"/>
            <a:ext cx="6906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How Far could Enriched CUORE with particle ID go?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83300" y="3263900"/>
            <a:ext cx="0" cy="160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84900" y="3822700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      </a:t>
            </a:r>
            <a:r>
              <a:rPr lang="en-US" b="1" dirty="0" smtClean="0">
                <a:solidFill>
                  <a:schemeClr val="bg1"/>
                </a:solidFill>
              </a:rPr>
              <a:t>Planck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83300" y="4192032"/>
            <a:ext cx="17653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82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1 at 5.0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8" y="1209220"/>
            <a:ext cx="8293101" cy="5331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400" y="203200"/>
            <a:ext cx="695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Neutrino less Double-Beta Decay Experiments Galore</a:t>
            </a:r>
            <a:endParaRPr lang="en-US" sz="2400" dirty="0"/>
          </a:p>
        </p:txBody>
      </p:sp>
      <p:pic>
        <p:nvPicPr>
          <p:cNvPr id="7" name="Picture 6" descr="Screen Shot 2017-06-25 at 5.00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8" y="2536276"/>
            <a:ext cx="365483" cy="395318"/>
          </a:xfrm>
          <a:prstGeom prst="rect">
            <a:avLst/>
          </a:prstGeom>
        </p:spPr>
      </p:pic>
      <p:pic>
        <p:nvPicPr>
          <p:cNvPr id="8" name="Picture 7" descr="Screen Shot 2017-06-25 at 5.00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73415"/>
            <a:ext cx="372732" cy="403159"/>
          </a:xfrm>
          <a:prstGeom prst="rect">
            <a:avLst/>
          </a:prstGeom>
        </p:spPr>
      </p:pic>
      <p:pic>
        <p:nvPicPr>
          <p:cNvPr id="9" name="Picture 8" descr="Screen Shot 2017-06-25 at 5.00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4267200"/>
            <a:ext cx="334633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2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5 at 5.1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320800"/>
            <a:ext cx="3276600" cy="505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500" y="177800"/>
            <a:ext cx="67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SuperNEMO</a:t>
            </a:r>
            <a:r>
              <a:rPr lang="en-US" sz="2400" dirty="0" smtClean="0"/>
              <a:t> Tracking Chamber Experiment</a:t>
            </a:r>
            <a:endParaRPr lang="en-US" sz="2400" dirty="0"/>
          </a:p>
        </p:txBody>
      </p:sp>
      <p:pic>
        <p:nvPicPr>
          <p:cNvPr id="5" name="Picture 4" descr="Screen Shot 2017-06-26 at 10.25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22" y="2336800"/>
            <a:ext cx="373867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9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C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730" cy="1016000"/>
          </a:xfrm>
          <a:prstGeom prst="rect">
            <a:avLst/>
          </a:prstGeom>
        </p:spPr>
      </p:pic>
      <p:pic>
        <p:nvPicPr>
          <p:cNvPr id="6" name="Picture 5" descr="NSF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0"/>
            <a:ext cx="1041400" cy="1016000"/>
          </a:xfrm>
          <a:prstGeom prst="rect">
            <a:avLst/>
          </a:prstGeom>
        </p:spPr>
      </p:pic>
      <p:pic>
        <p:nvPicPr>
          <p:cNvPr id="7" name="Picture 6" descr="Screen Shot 2017-06-02 at 3.26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" y="1117600"/>
            <a:ext cx="7854738" cy="5105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9730" y="127000"/>
            <a:ext cx="70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Ancient History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514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5700" y="152400"/>
            <a:ext cx="675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err="1" smtClean="0"/>
              <a:t>SuperNEMO</a:t>
            </a:r>
            <a:r>
              <a:rPr lang="en-US" sz="2800" dirty="0" smtClean="0"/>
              <a:t> Basic Concept</a:t>
            </a:r>
            <a:endParaRPr lang="en-US" sz="2800" dirty="0"/>
          </a:p>
        </p:txBody>
      </p:sp>
      <p:pic>
        <p:nvPicPr>
          <p:cNvPr id="3" name="Picture 2" descr="Screen Shot 2017-06-25 at 5.1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88128"/>
            <a:ext cx="8293100" cy="35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5 at 5.1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1444915"/>
            <a:ext cx="5118100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0300" y="152400"/>
            <a:ext cx="6883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SuperNEMO</a:t>
            </a:r>
            <a:r>
              <a:rPr lang="en-US" sz="2400" dirty="0" smtClean="0"/>
              <a:t> will have 20 Modules, Each with 5kg of Enriched isotope. The first will be </a:t>
            </a:r>
            <a:r>
              <a:rPr lang="en-US" sz="2400" baseline="30000" dirty="0" smtClean="0"/>
              <a:t>82</a:t>
            </a:r>
            <a:r>
              <a:rPr lang="en-US" sz="2400" dirty="0" smtClean="0"/>
              <a:t>Se. Expected Sensitivity: 10</a:t>
            </a:r>
            <a:r>
              <a:rPr lang="en-US" sz="2400" baseline="30000" dirty="0" smtClean="0"/>
              <a:t>26 </a:t>
            </a:r>
            <a:r>
              <a:rPr lang="en-US" sz="2400" dirty="0" smtClean="0"/>
              <a:t>y, or m</a:t>
            </a:r>
            <a:r>
              <a:rPr lang="en-US" sz="2400" baseline="-25000" dirty="0" smtClean="0"/>
              <a:t>ββ </a:t>
            </a:r>
            <a:r>
              <a:rPr lang="en-US" sz="2400" dirty="0" smtClean="0"/>
              <a:t>~50-100 </a:t>
            </a:r>
            <a:r>
              <a:rPr lang="en-US" sz="2400" dirty="0" err="1" smtClean="0"/>
              <a:t>meV</a:t>
            </a:r>
            <a:r>
              <a:rPr lang="en-US" sz="2400" dirty="0" smtClean="0"/>
              <a:t>.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80796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10.17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20850"/>
            <a:ext cx="7010400" cy="4127500"/>
          </a:xfrm>
          <a:prstGeom prst="rect">
            <a:avLst/>
          </a:prstGeom>
        </p:spPr>
      </p:pic>
      <p:pic>
        <p:nvPicPr>
          <p:cNvPr id="3" name="Picture 2" descr="Screen Shot 2017-06-26 at 10.18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1" y="4495800"/>
            <a:ext cx="1758950" cy="1213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139700"/>
            <a:ext cx="6870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</a:t>
            </a:r>
            <a:r>
              <a:rPr lang="en-US" sz="2400" dirty="0" err="1" smtClean="0"/>
              <a:t>SuperNEMO</a:t>
            </a:r>
            <a:r>
              <a:rPr lang="en-US" sz="2400" dirty="0" smtClean="0"/>
              <a:t> Foil is Tested in the </a:t>
            </a:r>
            <a:r>
              <a:rPr lang="en-US" sz="2400" dirty="0" err="1" smtClean="0"/>
              <a:t>BiPo</a:t>
            </a:r>
            <a:r>
              <a:rPr lang="en-US" sz="2400" dirty="0" smtClean="0"/>
              <a:t> Facility in El </a:t>
            </a:r>
            <a:r>
              <a:rPr lang="en-US" sz="2400" dirty="0" err="1" smtClean="0"/>
              <a:t>Laboratorio</a:t>
            </a:r>
            <a:r>
              <a:rPr lang="en-US" sz="2400" dirty="0"/>
              <a:t> </a:t>
            </a:r>
            <a:r>
              <a:rPr lang="en-US" sz="2400" dirty="0" err="1" smtClean="0"/>
              <a:t>Subterranio</a:t>
            </a:r>
            <a:r>
              <a:rPr lang="en-US" sz="2400" dirty="0" smtClean="0"/>
              <a:t> del </a:t>
            </a:r>
            <a:r>
              <a:rPr lang="en-US" sz="2400" dirty="0" err="1" smtClean="0"/>
              <a:t>Canfranc</a:t>
            </a:r>
            <a:r>
              <a:rPr lang="en-US" sz="2400" dirty="0" smtClean="0"/>
              <a:t> (LSC) in </a:t>
            </a:r>
            <a:r>
              <a:rPr lang="en-US" sz="2400" dirty="0" err="1" smtClean="0"/>
              <a:t>Canfranc</a:t>
            </a:r>
            <a:r>
              <a:rPr lang="en-US" sz="2400" dirty="0" smtClean="0"/>
              <a:t>, Spain in the Pyrenees Mountains.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11.02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28" y="3657599"/>
            <a:ext cx="2159000" cy="2882900"/>
          </a:xfrm>
          <a:prstGeom prst="rect">
            <a:avLst/>
          </a:prstGeom>
        </p:spPr>
      </p:pic>
      <p:pic>
        <p:nvPicPr>
          <p:cNvPr id="3" name="Picture 2" descr="Screen Shot 2017-06-26 at 11.04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" y="3757484"/>
            <a:ext cx="3183356" cy="2936584"/>
          </a:xfrm>
          <a:prstGeom prst="rect">
            <a:avLst/>
          </a:prstGeom>
        </p:spPr>
      </p:pic>
      <p:pic>
        <p:nvPicPr>
          <p:cNvPr id="5" name="Picture 4" descr="Screen Shot 2017-06-26 at 11.06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" y="1038515"/>
            <a:ext cx="3183338" cy="2539999"/>
          </a:xfrm>
          <a:prstGeom prst="rect">
            <a:avLst/>
          </a:prstGeom>
        </p:spPr>
      </p:pic>
      <p:pic>
        <p:nvPicPr>
          <p:cNvPr id="6" name="Picture 5" descr="Screen Shot 2017-06-26 at 11.05.2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10" y="3657599"/>
            <a:ext cx="3751089" cy="2936585"/>
          </a:xfrm>
          <a:prstGeom prst="rect">
            <a:avLst/>
          </a:prstGeom>
        </p:spPr>
      </p:pic>
      <p:pic>
        <p:nvPicPr>
          <p:cNvPr id="7" name="Picture 6" descr="Screen Shot 2017-06-26 at 10.10.0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1" y="1038515"/>
            <a:ext cx="3987799" cy="2440114"/>
          </a:xfrm>
          <a:prstGeom prst="rect">
            <a:avLst/>
          </a:prstGeom>
        </p:spPr>
      </p:pic>
      <p:pic>
        <p:nvPicPr>
          <p:cNvPr id="8" name="Picture 7" descr="Screen Shot 2017-06-26 at 11.18.4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46" y="1038952"/>
            <a:ext cx="1604754" cy="2539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7600" y="139700"/>
            <a:ext cx="689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Laboratorio</a:t>
            </a:r>
            <a:r>
              <a:rPr lang="en-US" sz="2400" dirty="0" smtClean="0"/>
              <a:t> </a:t>
            </a:r>
            <a:r>
              <a:rPr lang="en-US" sz="2400" dirty="0" err="1" smtClean="0"/>
              <a:t>Subterranio</a:t>
            </a:r>
            <a:r>
              <a:rPr lang="en-US" sz="2400" dirty="0" smtClean="0"/>
              <a:t> del </a:t>
            </a:r>
            <a:r>
              <a:rPr lang="en-US" sz="2400" dirty="0" err="1" smtClean="0"/>
              <a:t>Canfranc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Aldo </a:t>
            </a:r>
            <a:r>
              <a:rPr lang="en-US" sz="2400" dirty="0" err="1" smtClean="0"/>
              <a:t>Ianni</a:t>
            </a:r>
            <a:r>
              <a:rPr lang="en-US" sz="2400" dirty="0" smtClean="0"/>
              <a:t> Director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440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0300" y="177800"/>
            <a:ext cx="67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-Zen 0νββ-Decay Experiment</a:t>
            </a:r>
            <a:endParaRPr lang="en-US" sz="2400" dirty="0"/>
          </a:p>
        </p:txBody>
      </p:sp>
      <p:pic>
        <p:nvPicPr>
          <p:cNvPr id="7" name="Picture 6" descr="Screen Shot 2017-06-26 at 1.29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" y="1351540"/>
            <a:ext cx="5022291" cy="5036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1000" y="1485900"/>
            <a:ext cx="350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Xe</a:t>
            </a:r>
            <a:r>
              <a:rPr lang="en-US" sz="2400" dirty="0" smtClean="0"/>
              <a:t> Enriched in 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Xe</a:t>
            </a:r>
            <a:r>
              <a:rPr lang="en-US" sz="2400" dirty="0" smtClean="0"/>
              <a:t> dissolved in liquid scintillator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Contained in an inner balloon inside of the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 </a:t>
            </a:r>
            <a:r>
              <a:rPr lang="en-US" sz="2400" dirty="0" err="1" smtClean="0"/>
              <a:t>ν</a:t>
            </a:r>
            <a:r>
              <a:rPr lang="en-US" sz="2400" dirty="0" smtClean="0"/>
              <a:t>-detector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320 kg of </a:t>
            </a:r>
            <a:r>
              <a:rPr lang="en-US" sz="2400" dirty="0" err="1" smtClean="0"/>
              <a:t>Xe</a:t>
            </a:r>
            <a:r>
              <a:rPr lang="en-US" sz="2400" dirty="0" smtClean="0"/>
              <a:t>, enriched to 90% in 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Xe: Phase-I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380 kg for Phase-II</a:t>
            </a:r>
          </a:p>
          <a:p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697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1.0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3686996" cy="554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1206500"/>
            <a:ext cx="49657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Relatively low cost; quick start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1200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; low BG: U( 3.5 x 10</a:t>
            </a:r>
            <a:r>
              <a:rPr lang="en-US" sz="2400" baseline="30000" dirty="0" smtClean="0"/>
              <a:t>-18 </a:t>
            </a:r>
            <a:r>
              <a:rPr lang="en-US" sz="2400" dirty="0" smtClean="0"/>
              <a:t>g/g, </a:t>
            </a:r>
            <a:r>
              <a:rPr lang="en-US" sz="2400" dirty="0" err="1" smtClean="0"/>
              <a:t>Th</a:t>
            </a:r>
            <a:r>
              <a:rPr lang="en-US" sz="2400" dirty="0" smtClean="0"/>
              <a:t> (5.2 x 10</a:t>
            </a:r>
            <a:r>
              <a:rPr lang="en-US" sz="2400" baseline="30000" dirty="0" smtClean="0"/>
              <a:t>-17</a:t>
            </a:r>
            <a:r>
              <a:rPr lang="en-US" sz="2400" dirty="0" smtClean="0"/>
              <a:t> g/g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Well shielded from external </a:t>
            </a:r>
            <a:r>
              <a:rPr lang="en-US" sz="2400" dirty="0" err="1" smtClean="0"/>
              <a:t>γ-rqys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Highly Scalable, </a:t>
            </a:r>
            <a:r>
              <a:rPr lang="en-US" sz="2400" dirty="0" err="1" smtClean="0"/>
              <a:t>Xe</a:t>
            </a:r>
            <a:r>
              <a:rPr lang="en-US" sz="2400" dirty="0" smtClean="0"/>
              <a:t>-loaded </a:t>
            </a:r>
            <a:r>
              <a:rPr lang="en-US" sz="2400" dirty="0" err="1" smtClean="0"/>
              <a:t>scint-ator</a:t>
            </a:r>
            <a:r>
              <a:rPr lang="en-US" sz="2400" dirty="0" smtClean="0"/>
              <a:t> can be purified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Mini-balloon replaceable with larger one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Good background identification.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4100" y="1524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Advantages of using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 for 0νββ-Decay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886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1.27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77949"/>
            <a:ext cx="7620000" cy="5178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3800" y="139700"/>
            <a:ext cx="67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Final Published Phase-II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-Zen Spectrum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926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1.25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86" y="1346199"/>
            <a:ext cx="5419214" cy="5191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152400"/>
            <a:ext cx="676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Phase1 and 2 Combined: 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(0νββ)=1.07 x 10</a:t>
            </a:r>
            <a:r>
              <a:rPr lang="en-US" sz="2400" baseline="30000" dirty="0" smtClean="0"/>
              <a:t>26</a:t>
            </a:r>
            <a:r>
              <a:rPr lang="en-US" sz="2400" dirty="0" smtClean="0"/>
              <a:t> y</a:t>
            </a:r>
          </a:p>
          <a:p>
            <a:pPr algn="ctr"/>
            <a:r>
              <a:rPr lang="en-US" sz="2400" dirty="0"/>
              <a:t> C</a:t>
            </a:r>
            <a:r>
              <a:rPr lang="en-US" sz="2400" dirty="0" smtClean="0"/>
              <a:t>orresponding to: </a:t>
            </a:r>
            <a:r>
              <a:rPr lang="en-US" sz="3200" dirty="0" smtClean="0"/>
              <a:t>m</a:t>
            </a:r>
            <a:r>
              <a:rPr lang="en-US" sz="2400" baseline="-25000" dirty="0" smtClean="0"/>
              <a:t>ββ </a:t>
            </a:r>
            <a:r>
              <a:rPr lang="en-US" sz="2400" dirty="0" smtClean="0"/>
              <a:t>&lt; (61-165) </a:t>
            </a:r>
            <a:r>
              <a:rPr lang="en-US" sz="2400" dirty="0" err="1" smtClean="0"/>
              <a:t>meV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14577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5700" y="165100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  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-Zen Status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7500" y="12446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KamLAMD</a:t>
            </a:r>
            <a:r>
              <a:rPr lang="en-US" sz="2400" dirty="0" smtClean="0"/>
              <a:t>-Zen with 750 kg of  enriches </a:t>
            </a:r>
            <a:r>
              <a:rPr lang="en-US" sz="2400" dirty="0" err="1" smtClean="0"/>
              <a:t>Xe</a:t>
            </a:r>
            <a:r>
              <a:rPr lang="en-US" sz="2400" dirty="0" smtClean="0"/>
              <a:t> will start in 2017.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Target sensitivity  m</a:t>
            </a:r>
            <a:r>
              <a:rPr lang="en-US" sz="2400" baseline="-25000" dirty="0" smtClean="0"/>
              <a:t>ββ</a:t>
            </a:r>
            <a:r>
              <a:rPr lang="en-US" sz="2400" dirty="0" smtClean="0"/>
              <a:t> below 50 </a:t>
            </a:r>
            <a:r>
              <a:rPr lang="en-US" sz="2400" dirty="0" err="1" smtClean="0"/>
              <a:t>meV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KamLAND</a:t>
            </a:r>
            <a:r>
              <a:rPr lang="en-US" sz="2400" dirty="0" smtClean="0"/>
              <a:t>-Zen with 1000kg of enriched </a:t>
            </a:r>
            <a:r>
              <a:rPr lang="en-US" sz="2400" dirty="0" err="1" smtClean="0"/>
              <a:t>Xe</a:t>
            </a:r>
            <a:r>
              <a:rPr lang="en-US" sz="2400" dirty="0" smtClean="0"/>
              <a:t> was proposed and is on the master plan of the Science Council of Japan.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New improvements in light collection (factor of 4) reduces the interference of 2νββ-decay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Target sensitivity for 1000 kg experiment ~ 20 </a:t>
            </a:r>
            <a:r>
              <a:rPr lang="en-US" sz="2400" dirty="0" err="1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329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06681"/>
            <a:ext cx="683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Sudbury Neutrino Observatory and SNO+</a:t>
            </a:r>
            <a:endParaRPr lang="en-US" sz="2400" dirty="0"/>
          </a:p>
        </p:txBody>
      </p:sp>
      <p:pic>
        <p:nvPicPr>
          <p:cNvPr id="3" name="Picture 2" descr="Screen Shot 2017-06-26 at 3.13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33500"/>
            <a:ext cx="4254500" cy="5105400"/>
          </a:xfrm>
          <a:prstGeom prst="rect">
            <a:avLst/>
          </a:prstGeom>
        </p:spPr>
      </p:pic>
      <p:pic>
        <p:nvPicPr>
          <p:cNvPr id="5" name="Picture 4" descr="Screen Shot 2017-06-26 at 2.20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311400"/>
            <a:ext cx="4332848" cy="4127500"/>
          </a:xfrm>
          <a:prstGeom prst="rect">
            <a:avLst/>
          </a:prstGeom>
        </p:spPr>
      </p:pic>
      <p:pic>
        <p:nvPicPr>
          <p:cNvPr id="6" name="Picture 5" descr="Screen Shot 2017-06-26 at 2.18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1325487"/>
            <a:ext cx="1968500" cy="8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02 at 4.3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447800"/>
            <a:ext cx="7010400" cy="401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300" y="177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Double-Beta Decay Cartoons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211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6" name="Picture 5" descr="Screen Shot 2017-06-26 at 3.1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81" y="1422400"/>
            <a:ext cx="3654909" cy="5105400"/>
          </a:xfrm>
          <a:prstGeom prst="rect">
            <a:avLst/>
          </a:prstGeom>
        </p:spPr>
      </p:pic>
      <p:pic>
        <p:nvPicPr>
          <p:cNvPr id="7" name="Picture 6" descr="Screen Shot 2017-06-26 at 3.23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22400"/>
            <a:ext cx="1981200" cy="257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500" y="4305300"/>
            <a:ext cx="356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Art McDonald shared the 2015 Nobel Prize for the discovery of Neutrino Oscillations. He oversaw the construction of SNO and the SNO Experiment.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55700" y="165100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Sudbury Neutrino Observatory evolves from a Solar Neutrino Detector to a 0νββ-Detector, SNO+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61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700" y="1397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Parameters of the Experiment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1206500"/>
            <a:ext cx="833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Initial SNO+, 3.9 tons of natural </a:t>
            </a:r>
            <a:r>
              <a:rPr lang="en-US" sz="2400" dirty="0" err="1" smtClean="0"/>
              <a:t>Te</a:t>
            </a:r>
            <a:r>
              <a:rPr lang="en-US" sz="2400" dirty="0" smtClean="0"/>
              <a:t> (~1.3 tons of </a:t>
            </a:r>
            <a:r>
              <a:rPr lang="en-US" sz="2400" baseline="30000" dirty="0" smtClean="0"/>
              <a:t>130</a:t>
            </a:r>
            <a:r>
              <a:rPr lang="en-US" sz="2400" dirty="0" smtClean="0"/>
              <a:t>Te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Form an </a:t>
            </a:r>
            <a:r>
              <a:rPr lang="en-US" sz="2400" dirty="0" err="1" smtClean="0"/>
              <a:t>oganometallic</a:t>
            </a:r>
            <a:r>
              <a:rPr lang="en-US" sz="2400" dirty="0" smtClean="0"/>
              <a:t> compound of </a:t>
            </a:r>
            <a:r>
              <a:rPr lang="en-US" sz="2400" dirty="0" err="1" smtClean="0"/>
              <a:t>Te</a:t>
            </a:r>
            <a:r>
              <a:rPr lang="en-US" sz="2400" dirty="0" smtClean="0"/>
              <a:t> and </a:t>
            </a:r>
            <a:r>
              <a:rPr lang="en-US" sz="2400" dirty="0" err="1" smtClean="0"/>
              <a:t>butanediol</a:t>
            </a:r>
            <a:r>
              <a:rPr lang="en-US" sz="2400" dirty="0" smtClean="0"/>
              <a:t> dissolves in Lab scintillator.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After 5 years of data, 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(0νββ,</a:t>
            </a:r>
            <a:r>
              <a:rPr lang="en-US" sz="2400" baseline="30000" dirty="0" smtClean="0"/>
              <a:t>130</a:t>
            </a:r>
            <a:r>
              <a:rPr lang="en-US" sz="2400" dirty="0" smtClean="0"/>
              <a:t>Te) &gt; 1.96 x 10</a:t>
            </a:r>
            <a:r>
              <a:rPr lang="en-US" sz="2400" baseline="30000" dirty="0" smtClean="0"/>
              <a:t>26 </a:t>
            </a:r>
            <a:r>
              <a:rPr lang="en-US" sz="2400" dirty="0" smtClean="0"/>
              <a:t>y.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Corresponds to: m</a:t>
            </a:r>
            <a:r>
              <a:rPr lang="en-US" sz="2400" baseline="-25000" dirty="0" smtClean="0"/>
              <a:t>ββ </a:t>
            </a:r>
            <a:r>
              <a:rPr lang="en-US" sz="2400" dirty="0" smtClean="0"/>
              <a:t>&lt; ( 38-92 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  <a:endParaRPr lang="en-US" sz="2400" baseline="-250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9" name="Picture 8" descr="Screen Shot 2017-06-26 at 3.03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3306880"/>
            <a:ext cx="6172200" cy="33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6 at 3.0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6" y="1346200"/>
            <a:ext cx="7142306" cy="513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3800" y="152400"/>
            <a:ext cx="67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The Expected Background Spectra for SNO+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892800" y="4787900"/>
            <a:ext cx="723900" cy="546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5100" y="4597400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0νββ </a:t>
            </a:r>
            <a:r>
              <a:rPr lang="en-US" baseline="30000" dirty="0" smtClean="0">
                <a:solidFill>
                  <a:schemeClr val="bg1"/>
                </a:solidFill>
              </a:rPr>
              <a:t>130</a:t>
            </a:r>
            <a:r>
              <a:rPr lang="en-US" dirty="0" smtClean="0">
                <a:solidFill>
                  <a:schemeClr val="bg1"/>
                </a:solidFill>
              </a:rPr>
              <a:t>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2527.5 </a:t>
            </a:r>
            <a:r>
              <a:rPr lang="en-US" dirty="0" err="1" smtClean="0">
                <a:solidFill>
                  <a:schemeClr val="bg1"/>
                </a:solidFill>
              </a:rPr>
              <a:t>keV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6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100" y="165100"/>
            <a:ext cx="67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 Line for SNO+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5900" y="1346200"/>
            <a:ext cx="871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2017:  Scintillator Plant Commissioning with LAB Scintillator filling at the end of 2017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2018: Tellurium Purification and Synthesis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2018: Systems Installation Completed,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Leading to </a:t>
            </a:r>
            <a:r>
              <a:rPr lang="en-US" sz="2400" dirty="0" err="1" smtClean="0"/>
              <a:t>Te</a:t>
            </a:r>
            <a:r>
              <a:rPr lang="en-US" sz="2400" dirty="0" smtClean="0"/>
              <a:t> Purification and </a:t>
            </a:r>
            <a:r>
              <a:rPr lang="en-US" sz="2400" dirty="0" err="1" smtClean="0"/>
              <a:t>Te</a:t>
            </a:r>
            <a:r>
              <a:rPr lang="en-US" sz="2400" dirty="0" smtClean="0"/>
              <a:t> Loading, Late 2018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2019: Begin 0νββ-Decay Data Collection</a:t>
            </a:r>
            <a:endParaRPr lang="en-US" sz="2400" dirty="0"/>
          </a:p>
        </p:txBody>
      </p:sp>
      <p:pic>
        <p:nvPicPr>
          <p:cNvPr id="8" name="Picture 7" descr="Screen Shot 2017-06-26 at 4.3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3310354"/>
            <a:ext cx="3619500" cy="2817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0000" y="3937000"/>
            <a:ext cx="257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Te</a:t>
            </a:r>
            <a:r>
              <a:rPr lang="en-US" sz="2000" dirty="0" smtClean="0"/>
              <a:t> Purification System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s of May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02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6 at 4.4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1320086"/>
            <a:ext cx="5552019" cy="5220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800" y="165100"/>
            <a:ext cx="657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SNO+ Predicted Result, but Compared to Other Old Results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02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900" y="152400"/>
            <a:ext cx="67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Time-Projection Chamber 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 Experiments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0200" y="1270000"/>
            <a:ext cx="855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The Enriched Xenon Observatory: EXO, and </a:t>
            </a:r>
            <a:r>
              <a:rPr lang="en-US" sz="2400" dirty="0" err="1" smtClean="0"/>
              <a:t>nEXO</a:t>
            </a:r>
            <a:endParaRPr lang="en-US" sz="2400" dirty="0"/>
          </a:p>
        </p:txBody>
      </p:sp>
      <p:pic>
        <p:nvPicPr>
          <p:cNvPr id="5" name="Picture 4" descr="Screen Shot 2017-06-27 at 11.22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976254"/>
            <a:ext cx="6096000" cy="45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9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8400" y="139700"/>
            <a:ext cx="671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 Time-Projection Chambers</a:t>
            </a:r>
            <a:endParaRPr lang="en-US" sz="2400" dirty="0"/>
          </a:p>
        </p:txBody>
      </p:sp>
      <p:pic>
        <p:nvPicPr>
          <p:cNvPr id="5" name="Picture 4" descr="Screen Shot 2017-06-27 at 11.21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6" y="1638300"/>
            <a:ext cx="7393414" cy="39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4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6 at 4.12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81" y="1663700"/>
            <a:ext cx="6693118" cy="5003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2200" y="139700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EXO-Program: (1) use liquid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Xe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(2) Build and Operate EXO-200 (100 kg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fiducial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2400" dirty="0" smtClean="0">
                <a:solidFill>
                  <a:srgbClr val="FF6600"/>
                </a:solidFill>
              </a:rPr>
              <a:t>, (3) Build ton-scale detector, </a:t>
            </a:r>
            <a:r>
              <a:rPr lang="en-US" sz="2400" dirty="0" smtClean="0">
                <a:solidFill>
                  <a:srgbClr val="FF0000"/>
                </a:solidFill>
              </a:rPr>
              <a:t>(4) Explore possibility of tagging final state Ba atom.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0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7 at 11.20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50" y="1435099"/>
            <a:ext cx="6662550" cy="4990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1100" y="152400"/>
            <a:ext cx="6769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EXO-200: 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(0νββ: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Xe) &gt; 1.1 x 10</a:t>
            </a:r>
            <a:r>
              <a:rPr lang="en-US" sz="2400" baseline="30000" dirty="0" smtClean="0"/>
              <a:t>25 y</a:t>
            </a:r>
            <a:r>
              <a:rPr lang="en-US" sz="2400" dirty="0" smtClean="0"/>
              <a:t> </a:t>
            </a:r>
          </a:p>
          <a:p>
            <a:r>
              <a:rPr lang="en-US" sz="2400"/>
              <a:t> </a:t>
            </a:r>
            <a:r>
              <a:rPr lang="en-US" sz="2400" smtClean="0"/>
              <a:t>                             </a:t>
            </a:r>
            <a:r>
              <a:rPr lang="en-US" sz="2400" dirty="0" smtClean="0"/>
              <a:t>m</a:t>
            </a:r>
            <a:r>
              <a:rPr lang="en-US" sz="2400" baseline="-25000" dirty="0" smtClean="0"/>
              <a:t>ββ</a:t>
            </a:r>
            <a:r>
              <a:rPr lang="en-US" sz="2400" dirty="0" smtClean="0"/>
              <a:t> &gt; (190-450) </a:t>
            </a:r>
            <a:r>
              <a:rPr lang="en-US" sz="2400" dirty="0" err="1" smtClean="0"/>
              <a:t>meV</a:t>
            </a:r>
            <a:endParaRPr lang="en-US" sz="2400" baseline="-25000" dirty="0" smtClean="0"/>
          </a:p>
          <a:p>
            <a:r>
              <a:rPr lang="en-US" sz="2400" baseline="30000" dirty="0"/>
              <a:t> </a:t>
            </a:r>
            <a:r>
              <a:rPr lang="en-US" sz="2400" baseline="30000" dirty="0" smtClean="0"/>
              <a:t>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457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7 at 11.48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306402"/>
            <a:ext cx="4902200" cy="5056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700" y="203200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2400" dirty="0" err="1" smtClean="0"/>
              <a:t>nEXO</a:t>
            </a:r>
            <a:r>
              <a:rPr lang="en-US" sz="2400" dirty="0" smtClean="0"/>
              <a:t>, Proposed </a:t>
            </a:r>
            <a:r>
              <a:rPr lang="en-US" sz="2400" dirty="0" err="1" smtClean="0"/>
              <a:t>Tonne</a:t>
            </a:r>
            <a:r>
              <a:rPr lang="en-US" sz="2400" dirty="0" smtClean="0"/>
              <a:t>-Scale Liquid </a:t>
            </a:r>
            <a:r>
              <a:rPr lang="en-US" sz="2400" dirty="0" err="1" smtClean="0"/>
              <a:t>Xe</a:t>
            </a:r>
            <a:r>
              <a:rPr lang="en-US" sz="2400" dirty="0" smtClean="0"/>
              <a:t> TCP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699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30 at 12.5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6" name="Picture 5" descr="Screen Shot 2017-06-27 at 1.4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5" y="1651000"/>
            <a:ext cx="8791212" cy="424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77800"/>
            <a:ext cx="684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        Q</a:t>
            </a:r>
            <a:r>
              <a:rPr lang="en-US" sz="2400" baseline="-25000" dirty="0" smtClean="0"/>
              <a:t>ββ</a:t>
            </a:r>
            <a:r>
              <a:rPr lang="en-US" sz="2400" dirty="0" smtClean="0"/>
              <a:t>(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Xe)=2480 </a:t>
            </a:r>
            <a:r>
              <a:rPr lang="en-US" sz="2400" dirty="0" err="1"/>
              <a:t>k</a:t>
            </a:r>
            <a:r>
              <a:rPr lang="en-US" sz="2400" dirty="0" err="1" smtClean="0"/>
              <a:t>eV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6021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2" name="Picture 1" descr="Screen Shot 2017-06-27 at 11.44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4872"/>
            <a:ext cx="7175500" cy="4720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28600"/>
            <a:ext cx="689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</a:t>
            </a:r>
            <a:r>
              <a:rPr lang="en-US" sz="2400" dirty="0" err="1" smtClean="0"/>
              <a:t>nEXO</a:t>
            </a:r>
            <a:r>
              <a:rPr lang="en-US" sz="2400" dirty="0" smtClean="0"/>
              <a:t>  running for 5 years </a:t>
            </a:r>
            <a:r>
              <a:rPr lang="en-US" sz="2800" dirty="0" smtClean="0"/>
              <a:t>m</a:t>
            </a:r>
            <a:r>
              <a:rPr lang="en-US" sz="2400" baseline="-25000" dirty="0" smtClean="0"/>
              <a:t>ββ </a:t>
            </a:r>
            <a:r>
              <a:rPr lang="en-US" sz="2400" dirty="0" smtClean="0"/>
              <a:t>≤ (8-19) </a:t>
            </a:r>
            <a:r>
              <a:rPr lang="en-US" sz="2400" dirty="0" err="1" smtClean="0"/>
              <a:t>meV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Run </a:t>
            </a:r>
            <a:r>
              <a:rPr lang="en-US" sz="2400" dirty="0" err="1" smtClean="0"/>
              <a:t>nEXO</a:t>
            </a:r>
            <a:r>
              <a:rPr lang="en-US" sz="2400" dirty="0" smtClean="0"/>
              <a:t> for 10 years:  </a:t>
            </a:r>
            <a:r>
              <a:rPr lang="en-US" sz="2800" dirty="0"/>
              <a:t>m</a:t>
            </a:r>
            <a:r>
              <a:rPr lang="en-US" sz="2400" baseline="-25000" dirty="0"/>
              <a:t>ββ </a:t>
            </a:r>
            <a:r>
              <a:rPr lang="en-US" sz="2400" dirty="0"/>
              <a:t>≤ </a:t>
            </a:r>
            <a:r>
              <a:rPr lang="en-US" sz="2400" dirty="0" smtClean="0"/>
              <a:t>(6.5-15) </a:t>
            </a:r>
            <a:r>
              <a:rPr lang="en-US" sz="2400" dirty="0" err="1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80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27 at 3.0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168400"/>
            <a:ext cx="6309680" cy="5511799"/>
          </a:xfrm>
          <a:prstGeom prst="rect">
            <a:avLst/>
          </a:prstGeom>
        </p:spPr>
      </p:pic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4100" y="1778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Conclusions:  Experimental </a:t>
            </a:r>
            <a:r>
              <a:rPr lang="en-US" sz="2400" dirty="0"/>
              <a:t>0νββ</a:t>
            </a:r>
            <a:r>
              <a:rPr lang="en-US" sz="2400" dirty="0" smtClean="0"/>
              <a:t>-</a:t>
            </a:r>
            <a:r>
              <a:rPr lang="en-US" sz="2400" dirty="0"/>
              <a:t>d</a:t>
            </a:r>
            <a:r>
              <a:rPr lang="en-US" sz="2400" dirty="0" smtClean="0"/>
              <a:t>ecay is a very active field; we discuss  6 operating experiments.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539496" y="2019300"/>
            <a:ext cx="978408" cy="2540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526796" y="2387600"/>
            <a:ext cx="978408" cy="25400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>
            <a:off x="526796" y="2794000"/>
            <a:ext cx="978408" cy="203200"/>
          </a:xfrm>
          <a:prstGeom prst="strip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80060" y="5295900"/>
            <a:ext cx="1025144" cy="27940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94081" y="5295900"/>
            <a:ext cx="45719" cy="101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>
            <a:off x="480060" y="5689600"/>
            <a:ext cx="985520" cy="241300"/>
          </a:xfrm>
          <a:prstGeom prst="stripedRightArrow">
            <a:avLst>
              <a:gd name="adj1" fmla="val 50000"/>
              <a:gd name="adj2" fmla="val 530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>
            <a:off x="420624" y="5791200"/>
            <a:ext cx="59436" cy="4571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466343" y="6045200"/>
            <a:ext cx="973837" cy="241300"/>
          </a:xfrm>
          <a:prstGeom prst="striped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420624" y="6139181"/>
            <a:ext cx="45719" cy="4571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ghtning Bolt 18"/>
          <p:cNvSpPr/>
          <p:nvPr/>
        </p:nvSpPr>
        <p:spPr>
          <a:xfrm>
            <a:off x="584327" y="3841750"/>
            <a:ext cx="939546" cy="317500"/>
          </a:xfrm>
          <a:prstGeom prst="lightningBol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5" name="Picture 4" descr="Screen Shot 2017-06-27 at 3.01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1244600"/>
            <a:ext cx="7555345" cy="519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54000"/>
            <a:ext cx="67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               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152400"/>
            <a:ext cx="687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Expected Physics Reach of Present and </a:t>
            </a:r>
          </a:p>
          <a:p>
            <a:pPr algn="ctr"/>
            <a:r>
              <a:rPr lang="en-US" sz="2400" dirty="0" smtClean="0"/>
              <a:t>Near Future 0νββ-Decay Experiments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97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27000"/>
            <a:ext cx="687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1155700"/>
            <a:ext cx="89281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0νββ-decay process is the only practical way to establish that neutrinos are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particles.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If they are 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 particles , this would imply the possibility of </a:t>
            </a:r>
            <a:r>
              <a:rPr lang="en-US" sz="2400" dirty="0" err="1" smtClean="0"/>
              <a:t>leptogenesis</a:t>
            </a:r>
            <a:r>
              <a:rPr lang="en-US" sz="2400" dirty="0" smtClean="0"/>
              <a:t>.  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Neutrino </a:t>
            </a:r>
            <a:r>
              <a:rPr lang="en-US" sz="2400" dirty="0"/>
              <a:t>less ββ-decay would violate lepton number conservation.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Experimental 0νββ-decay half-life sensitivity has increased by a </a:t>
            </a:r>
            <a:r>
              <a:rPr lang="en-US" sz="2400" dirty="0"/>
              <a:t>f</a:t>
            </a:r>
            <a:r>
              <a:rPr lang="en-US" sz="2400" dirty="0" smtClean="0"/>
              <a:t>actor of 2.5×10</a:t>
            </a:r>
            <a:r>
              <a:rPr lang="en-US" sz="2400" baseline="30000" dirty="0" smtClean="0"/>
              <a:t>3 </a:t>
            </a:r>
            <a:r>
              <a:rPr lang="en-US" sz="2400" dirty="0" smtClean="0"/>
              <a:t>in a little more than 30 years.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There are 6 or 7 experiments that are accelerating the progress towards covering the neutrino-mass inverted hierarchy.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881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2 at 4.1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1100" y="165100"/>
            <a:ext cx="6743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do we know about Neutrinos </a:t>
            </a:r>
          </a:p>
          <a:p>
            <a:pPr algn="ctr"/>
            <a:r>
              <a:rPr lang="en-US" sz="2400" dirty="0" smtClean="0"/>
              <a:t>from Neutrino Oscillation Experiments and </a:t>
            </a:r>
            <a:r>
              <a:rPr lang="en-US" sz="2400" dirty="0"/>
              <a:t>C</a:t>
            </a:r>
            <a:r>
              <a:rPr lang="en-US" sz="2400" dirty="0" smtClean="0"/>
              <a:t>osmology Data</a:t>
            </a:r>
            <a:endParaRPr lang="en-US" sz="2400" dirty="0"/>
          </a:p>
        </p:txBody>
      </p:sp>
      <p:pic>
        <p:nvPicPr>
          <p:cNvPr id="28" name="Picture 27" descr="Screen Shot 2017-06-28 at 5.2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19120"/>
            <a:ext cx="6591300" cy="5035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400" y="2057400"/>
            <a:ext cx="181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Atmospheric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Accelerator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7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29 at 11.32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862428"/>
            <a:ext cx="8216900" cy="1449038"/>
          </a:xfrm>
          <a:prstGeom prst="rect">
            <a:avLst/>
          </a:prstGeom>
        </p:spPr>
      </p:pic>
      <p:pic>
        <p:nvPicPr>
          <p:cNvPr id="6" name="Picture 5" descr="Screen Shot 2017-06-29 at 11.14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038515"/>
            <a:ext cx="2692400" cy="1499745"/>
          </a:xfrm>
          <a:prstGeom prst="rect">
            <a:avLst/>
          </a:prstGeom>
        </p:spPr>
      </p:pic>
      <p:pic>
        <p:nvPicPr>
          <p:cNvPr id="7" name="Picture 6" descr="Screen Shot 2017-06-02 at 4.1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515"/>
          </a:xfrm>
          <a:prstGeom prst="rect">
            <a:avLst/>
          </a:prstGeom>
        </p:spPr>
      </p:pic>
      <p:pic>
        <p:nvPicPr>
          <p:cNvPr id="9" name="Picture 8" descr="Screen Shot 2017-06-29 at 11.52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4559050"/>
            <a:ext cx="7785100" cy="1741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6500" y="127000"/>
            <a:ext cx="67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Neutrino Mass </a:t>
            </a:r>
            <a:r>
              <a:rPr lang="en-US" sz="2400" dirty="0" err="1" smtClean="0"/>
              <a:t>Eigenstate</a:t>
            </a:r>
            <a:r>
              <a:rPr lang="en-US" sz="2400" dirty="0" smtClean="0"/>
              <a:t> to Flavor Transformation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61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2775</TotalTime>
  <Words>1619</Words>
  <Application>Microsoft Macintosh PowerPoint</Application>
  <PresentationFormat>On-screen Show (4:3)</PresentationFormat>
  <Paragraphs>230</Paragraphs>
  <Slides>74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Twilight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of South Carolina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Avignone</dc:creator>
  <cp:lastModifiedBy>Frank Avignone</cp:lastModifiedBy>
  <cp:revision>181</cp:revision>
  <cp:lastPrinted>2017-06-29T20:15:24Z</cp:lastPrinted>
  <dcterms:created xsi:type="dcterms:W3CDTF">2017-06-02T19:48:23Z</dcterms:created>
  <dcterms:modified xsi:type="dcterms:W3CDTF">2017-07-02T17:50:30Z</dcterms:modified>
</cp:coreProperties>
</file>