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76" r:id="rId3"/>
    <p:sldId id="284" r:id="rId4"/>
    <p:sldId id="278" r:id="rId5"/>
    <p:sldId id="279" r:id="rId6"/>
    <p:sldId id="280" r:id="rId7"/>
    <p:sldId id="282" r:id="rId8"/>
    <p:sldId id="285" r:id="rId9"/>
    <p:sldId id="283" r:id="rId10"/>
    <p:sldId id="271" r:id="rId11"/>
    <p:sldId id="272" r:id="rId12"/>
    <p:sldId id="286" r:id="rId13"/>
    <p:sldId id="258" r:id="rId14"/>
    <p:sldId id="260" r:id="rId15"/>
    <p:sldId id="288" r:id="rId16"/>
    <p:sldId id="289" r:id="rId17"/>
    <p:sldId id="257" r:id="rId18"/>
    <p:sldId id="291" r:id="rId19"/>
    <p:sldId id="268" r:id="rId20"/>
    <p:sldId id="262" r:id="rId21"/>
    <p:sldId id="290" r:id="rId22"/>
    <p:sldId id="269" r:id="rId23"/>
    <p:sldId id="287" r:id="rId24"/>
    <p:sldId id="270" r:id="rId25"/>
    <p:sldId id="273" r:id="rId26"/>
    <p:sldId id="259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9DD"/>
    <a:srgbClr val="514BB3"/>
    <a:srgbClr val="7F6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9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Tuesday, June 21,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51000" y="3565524"/>
            <a:ext cx="7048500" cy="3165476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800" dirty="0" smtClean="0"/>
              <a:t>Joel Allred (NASA/GSFC)</a:t>
            </a:r>
          </a:p>
          <a:p>
            <a:pPr marL="18288" indent="0">
              <a:buNone/>
            </a:pPr>
            <a:r>
              <a:rPr lang="en-US" sz="2800" dirty="0" smtClean="0"/>
              <a:t>Adam Kowalski (NASA/GSFC &amp; U MD)</a:t>
            </a:r>
          </a:p>
          <a:p>
            <a:pPr marL="18288" indent="0">
              <a:buNone/>
            </a:pPr>
            <a:r>
              <a:rPr lang="en-US" sz="2800" dirty="0" err="1" smtClean="0"/>
              <a:t>Meriem</a:t>
            </a:r>
            <a:r>
              <a:rPr lang="en-US" sz="2800" dirty="0" smtClean="0"/>
              <a:t> </a:t>
            </a:r>
            <a:r>
              <a:rPr lang="en-US" sz="2800" dirty="0" err="1" smtClean="0"/>
              <a:t>Alaoui</a:t>
            </a:r>
            <a:r>
              <a:rPr lang="en-US" sz="2800" dirty="0" smtClean="0"/>
              <a:t> (NASA/GSFC &amp; CUA)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23332" y="1219200"/>
            <a:ext cx="8561917" cy="2152650"/>
          </a:xfrm>
        </p:spPr>
        <p:txBody>
          <a:bodyPr/>
          <a:lstStyle/>
          <a:p>
            <a:r>
              <a:rPr lang="en-US" sz="4400" dirty="0"/>
              <a:t>Self-Consistently Modeling the Chromospheric Response to Flare-Accelerated Electrons and Return Currents  </a:t>
            </a:r>
          </a:p>
        </p:txBody>
      </p:sp>
    </p:spTree>
    <p:extLst>
      <p:ext uri="{BB962C8B-B14F-4D97-AF65-F5344CB8AC3E}">
        <p14:creationId xmlns:p14="http://schemas.microsoft.com/office/powerpoint/2010/main" val="251352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9" y="115357"/>
            <a:ext cx="9344025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RADYN – 1D Radiation Hydrodynamics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250" y="1698079"/>
            <a:ext cx="7753350" cy="5621355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Spitzer thermal conduction with Smith &amp; Auer (1980) limit.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Resolved transition region (grid cell spacing &lt;10 </a:t>
            </a:r>
            <a:r>
              <a:rPr lang="en-US" sz="2200" dirty="0" smtClean="0"/>
              <a:t>m; </a:t>
            </a:r>
            <a:r>
              <a:rPr lang="el-GR" sz="2200" dirty="0" smtClean="0"/>
              <a:t>Δ</a:t>
            </a:r>
            <a:r>
              <a:rPr lang="en-US" sz="2200" dirty="0" smtClean="0"/>
              <a:t>t &lt; 10</a:t>
            </a:r>
            <a:r>
              <a:rPr lang="en-US" sz="2200" baseline="30000" dirty="0" smtClean="0"/>
              <a:t>-5</a:t>
            </a:r>
            <a:r>
              <a:rPr lang="en-US" sz="2200" dirty="0" smtClean="0"/>
              <a:t> s)</a:t>
            </a: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Solves radiative transfer equation in: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Optically thick LTE conditions (photosphere and below)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Optically thick non-LTE conditions (chromospheric transitions)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Optically thin conditions (transition region and corona)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Particle transport modeled using Fokker-Planck kinetic theory. 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Includes </a:t>
            </a:r>
            <a:r>
              <a:rPr lang="en-US" sz="2200" b="1" dirty="0" smtClean="0"/>
              <a:t>Return Current</a:t>
            </a:r>
            <a:r>
              <a:rPr lang="en-US" sz="2200" dirty="0" smtClean="0"/>
              <a:t>. Important!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Non-equilibrium ionization calculated for chromospheric </a:t>
            </a:r>
            <a:r>
              <a:rPr lang="en-US" sz="2200" dirty="0" smtClean="0"/>
              <a:t>transitions</a:t>
            </a:r>
            <a:r>
              <a:rPr lang="en-US" sz="2200" dirty="0" smtClean="0"/>
              <a:t>, including the transitions from direct collisions with beam particles. </a:t>
            </a: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Allred </a:t>
            </a:r>
            <a:r>
              <a:rPr lang="en-US" sz="2200" dirty="0" smtClean="0"/>
              <a:t>et al. 2015 (</a:t>
            </a:r>
            <a:r>
              <a:rPr lang="en-US" sz="2200" dirty="0" err="1" smtClean="0"/>
              <a:t>ApJ</a:t>
            </a:r>
            <a:r>
              <a:rPr lang="en-US" sz="2200" dirty="0" smtClean="0"/>
              <a:t> 809 104</a:t>
            </a:r>
            <a:r>
              <a:rPr lang="en-US" sz="2200" dirty="0" smtClean="0"/>
              <a:t>); Kennedy et al. (2015); Rubio da Costa (2015, 2016); Kerr et al. (2016); Kowalski et al. </a:t>
            </a:r>
            <a:r>
              <a:rPr lang="en-US" sz="2200" smtClean="0"/>
              <a:t>(2015, 2016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4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xrpulse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6" r="-8446"/>
          <a:stretch>
            <a:fillRect/>
          </a:stretch>
        </p:blipFill>
        <p:spPr>
          <a:xfrm>
            <a:off x="457200" y="1614969"/>
            <a:ext cx="8261280" cy="4543386"/>
          </a:xfr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Impulsive Heating</a:t>
            </a:r>
            <a:br>
              <a:rPr lang="en-US" dirty="0" smtClean="0"/>
            </a:br>
            <a:r>
              <a:rPr lang="en-US" dirty="0" smtClean="0"/>
              <a:t>2011-02-15 X1 Flare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92" y="2511073"/>
            <a:ext cx="7290408" cy="23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7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mpden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6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5"/>
            <a:ext cx="9144000" cy="914400"/>
          </a:xfrm>
        </p:spPr>
        <p:txBody>
          <a:bodyPr/>
          <a:lstStyle/>
          <a:p>
            <a:r>
              <a:rPr lang="en-US" sz="3600" dirty="0" smtClean="0"/>
              <a:t>IRIS Observables: Doppler Velocities</a:t>
            </a:r>
            <a:endParaRPr lang="en-US" sz="3600" dirty="0"/>
          </a:p>
        </p:txBody>
      </p:sp>
      <p:pic>
        <p:nvPicPr>
          <p:cNvPr id="7" name="Picture 6" descr="irisl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158874"/>
            <a:ext cx="7334250" cy="52387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7973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0" y="1086711"/>
            <a:ext cx="7586134" cy="541866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9296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124883"/>
            <a:ext cx="8747760" cy="914400"/>
          </a:xfrm>
        </p:spPr>
        <p:txBody>
          <a:bodyPr/>
          <a:lstStyle/>
          <a:p>
            <a:r>
              <a:rPr lang="en-US" dirty="0" smtClean="0"/>
              <a:t>Velocity vs. Temperature</a:t>
            </a:r>
            <a:endParaRPr lang="en-US" dirty="0"/>
          </a:p>
        </p:txBody>
      </p:sp>
      <p:pic>
        <p:nvPicPr>
          <p:cNvPr id="3" name="Picture 2" descr="tempv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6" y="1142999"/>
            <a:ext cx="6630459" cy="473604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687916" y="6170083"/>
            <a:ext cx="826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Lasts the duration of beam heating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1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983" y="136454"/>
            <a:ext cx="8081010" cy="914400"/>
          </a:xfrm>
        </p:spPr>
        <p:txBody>
          <a:bodyPr/>
          <a:lstStyle/>
          <a:p>
            <a:r>
              <a:rPr lang="en-US" sz="3600" dirty="0" smtClean="0"/>
              <a:t>Flaring Line Temporal Response</a:t>
            </a:r>
            <a:endParaRPr lang="en-US" sz="3600" dirty="0"/>
          </a:p>
        </p:txBody>
      </p:sp>
      <p:pic>
        <p:nvPicPr>
          <p:cNvPr id="6" name="Picture 5" descr="lcurve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14024" r="7614" b="45344"/>
          <a:stretch/>
        </p:blipFill>
        <p:spPr>
          <a:xfrm>
            <a:off x="467783" y="1383494"/>
            <a:ext cx="7906480" cy="511093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2731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57175"/>
            <a:ext cx="7543800" cy="914400"/>
          </a:xfrm>
        </p:spPr>
        <p:txBody>
          <a:bodyPr/>
          <a:lstStyle/>
          <a:p>
            <a:r>
              <a:rPr lang="en-US" dirty="0" smtClean="0"/>
              <a:t>FUV Continuum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4624" y="1203663"/>
            <a:ext cx="8810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/>
              <a:t>FUV continuum becomes much stronger (factors &gt; 100) in flares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Phillips &amp; Doyle (1992) showed FUV continuum around 1400 correlated with C II &amp; C IV emission lines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IRIS shows good spatial correlation between C II, Si IV and continuum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5375"/>
            <a:ext cx="9144000" cy="1513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624" y="6302375"/>
            <a:ext cx="25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Peter Young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0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2573" y="177803"/>
            <a:ext cx="7543800" cy="914400"/>
          </a:xfrm>
        </p:spPr>
        <p:txBody>
          <a:bodyPr/>
          <a:lstStyle/>
          <a:p>
            <a:r>
              <a:rPr lang="en-US" dirty="0" smtClean="0"/>
              <a:t> FUV Continuum</a:t>
            </a:r>
            <a:endParaRPr lang="en-US" dirty="0"/>
          </a:p>
        </p:txBody>
      </p:sp>
      <p:pic>
        <p:nvPicPr>
          <p:cNvPr id="4" name="Picture 3" descr="totspectru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 b="84"/>
          <a:stretch/>
        </p:blipFill>
        <p:spPr>
          <a:xfrm>
            <a:off x="529167" y="1290320"/>
            <a:ext cx="7851142" cy="533095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0498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48896" y="671246"/>
            <a:ext cx="5137480" cy="4212252"/>
            <a:chOff x="1095375" y="217727"/>
            <a:chExt cx="7064375" cy="5616336"/>
          </a:xfrm>
        </p:grpSpPr>
        <p:sp>
          <p:nvSpPr>
            <p:cNvPr id="3" name="Moon 2"/>
            <p:cNvSpPr/>
            <p:nvPr/>
          </p:nvSpPr>
          <p:spPr>
            <a:xfrm rot="5400000">
              <a:off x="2250283" y="-75405"/>
              <a:ext cx="4754560" cy="7064375"/>
            </a:xfrm>
            <a:prstGeom prst="moon">
              <a:avLst>
                <a:gd name="adj" fmla="val 26269"/>
              </a:avLst>
            </a:prstGeom>
            <a:solidFill>
              <a:srgbClr val="3366FF">
                <a:alpha val="62000"/>
              </a:srgbClr>
            </a:solidFill>
            <a:effectLst>
              <a:outerShdw blurRad="762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38100" h="38100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>
              <a:off x="3857625" y="1079502"/>
              <a:ext cx="1222375" cy="1174748"/>
            </a:xfrm>
            <a:prstGeom prst="cloud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11298" y="217727"/>
              <a:ext cx="357186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Reconnection and </a:t>
              </a:r>
            </a:p>
            <a:p>
              <a:r>
                <a:rPr lang="en-US" dirty="0" smtClean="0">
                  <a:solidFill>
                    <a:srgbClr val="CCFFCC"/>
                  </a:solidFill>
                </a:rPr>
                <a:t>Particle Acceleration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rot="17880000">
              <a:off x="5775172" y="1281870"/>
              <a:ext cx="314441" cy="1828642"/>
            </a:xfrm>
            <a:prstGeom prst="downArrow">
              <a:avLst/>
            </a:prstGeom>
            <a:solidFill>
              <a:srgbClr val="CCFFCC">
                <a:alpha val="82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3800000">
              <a:off x="2936060" y="1403429"/>
              <a:ext cx="314441" cy="1828642"/>
            </a:xfrm>
            <a:prstGeom prst="downArrow">
              <a:avLst/>
            </a:prstGeom>
            <a:solidFill>
              <a:srgbClr val="CCFFCC">
                <a:alpha val="82000"/>
              </a:srgbClr>
            </a:solidFill>
            <a:ln/>
            <a:effectLst>
              <a:outerShdw blurRad="762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10800000"/>
              </a:camera>
              <a:lightRig rig="glow" dir="tl">
                <a:rot lat="0" lon="0" rev="19800000"/>
              </a:lightRig>
            </a:scene3d>
            <a:sp3d prstMaterial="metal">
              <a:bevelT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 rot="18480000">
              <a:off x="5522971" y="1781028"/>
              <a:ext cx="1078230" cy="822960"/>
            </a:xfrm>
            <a:prstGeom prst="upArrow">
              <a:avLst/>
            </a:prstGeom>
            <a:solidFill>
              <a:srgbClr val="FF0000">
                <a:alpha val="62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 rot="3120000">
              <a:off x="2472358" y="1908028"/>
              <a:ext cx="1078230" cy="822960"/>
            </a:xfrm>
            <a:prstGeom prst="upArrow">
              <a:avLst/>
            </a:prstGeom>
            <a:solidFill>
              <a:srgbClr val="FF0000">
                <a:alpha val="62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3389312" y="2859507"/>
              <a:ext cx="1031875" cy="8599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4700587" y="2789657"/>
              <a:ext cx="1031875" cy="8599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67008" y="3629740"/>
              <a:ext cx="224994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Return Current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5232400" y="95250"/>
            <a:ext cx="4038600" cy="6746875"/>
          </a:xfrm>
          <a:prstGeom prst="rect">
            <a:avLst/>
          </a:prstGeom>
        </p:spPr>
        <p:txBody>
          <a:bodyPr anchor="t"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400" dirty="0" smtClean="0"/>
              <a:t>Maintains charge neutrality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Brings particles back into the acceleration area, a potential solution to the Number Problem.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Alters the non-thermal particle spectrum and thus the bremsstrahlung X-ray spectrum.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Must be considered in the interpretation of RHESSI spectral observations!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6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3370" y="167743"/>
            <a:ext cx="87606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the behavior of the O IV lines (1397-1406 </a:t>
            </a:r>
            <a:r>
              <a:rPr lang="en-US" sz="2400" dirty="0" err="1"/>
              <a:t>Å</a:t>
            </a:r>
            <a:r>
              <a:rPr lang="en-US" sz="2400" dirty="0"/>
              <a:t>) be modeled? </a:t>
            </a:r>
          </a:p>
          <a:p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/>
              <a:t>O IV is a little hotter than Si IV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O IV </a:t>
            </a:r>
            <a:r>
              <a:rPr lang="en-US" dirty="0"/>
              <a:t>1401.16 is close to Si IV 1402.77 and is typically 3-10 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In </a:t>
            </a:r>
            <a:r>
              <a:rPr lang="en-US" dirty="0"/>
              <a:t>flares the line can be &gt; 1000 times weaker</a:t>
            </a:r>
            <a:br>
              <a:rPr lang="en-US" dirty="0"/>
            </a:br>
            <a:r>
              <a:rPr lang="en-US" dirty="0"/>
              <a:t>Just a density effect? or non-equilibrium a factor?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1" y="2119984"/>
            <a:ext cx="4743450" cy="4738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2427" y="6441043"/>
            <a:ext cx="25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Peter Young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9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vspe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60" y="1109527"/>
            <a:ext cx="6571552" cy="469396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9243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ti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" y="589642"/>
            <a:ext cx="7634817" cy="545344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0923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65" y="-104775"/>
            <a:ext cx="75438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375" y="936625"/>
            <a:ext cx="854075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Much can be learned from 1D simulations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Return currents can </a:t>
            </a:r>
            <a:r>
              <a:rPr lang="en-US" sz="2400" i="1" dirty="0" smtClean="0"/>
              <a:t>dramatically</a:t>
            </a:r>
            <a:r>
              <a:rPr lang="en-US" sz="2400" dirty="0" smtClean="0"/>
              <a:t> affect the flaring non-thermal particle distribution.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These effects must be included when determining a beam spectrum from X-ray spectral observations. For example, from RHESSI  observations.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 can use these simulations to understand: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Doppler shifts observed in Fe XXI and Si IV by IRIS.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O IV forbidden lines suppression, from which we can infer the ambient electron density.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Much elevated FUV continuum.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Future Work: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Combine many 1D simulations to produce a more comprehensive “3D” simulation of a full flare. (e.g., Rubio da Costa et al. 2016)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Include protons and other heavies.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340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de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432404"/>
            <a:ext cx="8225366" cy="58752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723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is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" y="306915"/>
            <a:ext cx="8564035" cy="611716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0544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2573" y="177803"/>
            <a:ext cx="7805844" cy="914400"/>
          </a:xfrm>
        </p:spPr>
        <p:txBody>
          <a:bodyPr/>
          <a:lstStyle/>
          <a:p>
            <a:r>
              <a:rPr lang="en-US" dirty="0" smtClean="0"/>
              <a:t>5. FUV Continuum: 1 Loop</a:t>
            </a:r>
            <a:endParaRPr lang="en-US" dirty="0"/>
          </a:p>
        </p:txBody>
      </p:sp>
      <p:pic>
        <p:nvPicPr>
          <p:cNvPr id="5" name="Picture 4" descr="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2" y="1150546"/>
            <a:ext cx="7810500" cy="557892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8922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124883"/>
            <a:ext cx="8747760" cy="914400"/>
          </a:xfrm>
        </p:spPr>
        <p:txBody>
          <a:bodyPr/>
          <a:lstStyle/>
          <a:p>
            <a:r>
              <a:rPr lang="en-US" dirty="0" smtClean="0"/>
              <a:t>6. Anomalously Cool Material</a:t>
            </a:r>
            <a:endParaRPr lang="en-US" dirty="0"/>
          </a:p>
        </p:txBody>
      </p:sp>
      <p:pic>
        <p:nvPicPr>
          <p:cNvPr id="4" name="tempdens_lowte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738" y="1039283"/>
            <a:ext cx="7647096" cy="57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032875" cy="914400"/>
          </a:xfrm>
        </p:spPr>
        <p:txBody>
          <a:bodyPr/>
          <a:lstStyle/>
          <a:p>
            <a:r>
              <a:rPr lang="en-US" dirty="0" smtClean="0"/>
              <a:t>Can ions neutralize the beam?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49" y="1178957"/>
            <a:ext cx="5503240" cy="5175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9500" y="6386374"/>
            <a:ext cx="227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Hurford</a:t>
            </a:r>
            <a:r>
              <a:rPr lang="en-US" dirty="0" smtClean="0"/>
              <a:t> et al.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0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122"/>
            <a:ext cx="9144000" cy="533887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75" y="147715"/>
            <a:ext cx="8588375" cy="1371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Return currents can be observed in X-ray spectral </a:t>
            </a:r>
            <a:r>
              <a:rPr lang="en-US" dirty="0" err="1" smtClean="0"/>
              <a:t>flattenings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4626" y="6451530"/>
            <a:ext cx="325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</a:t>
            </a:r>
            <a:r>
              <a:rPr lang="en-US" dirty="0" err="1" smtClean="0"/>
              <a:t>Meriem</a:t>
            </a:r>
            <a:r>
              <a:rPr lang="en-US" dirty="0" smtClean="0"/>
              <a:t> </a:t>
            </a:r>
            <a:r>
              <a:rPr lang="en-US" dirty="0" err="1" smtClean="0"/>
              <a:t>Alaoui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3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5550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800" y="-90472"/>
            <a:ext cx="8966200" cy="1154097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dirty="0" smtClean="0"/>
              <a:t>flattening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54626" y="6451530"/>
            <a:ext cx="325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</a:t>
            </a:r>
            <a:r>
              <a:rPr lang="en-US" dirty="0" err="1" smtClean="0"/>
              <a:t>Meriem</a:t>
            </a:r>
            <a:r>
              <a:rPr lang="en-US" dirty="0" smtClean="0"/>
              <a:t> </a:t>
            </a:r>
            <a:r>
              <a:rPr lang="en-US" dirty="0" err="1" smtClean="0"/>
              <a:t>Alaoui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7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43322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41303"/>
            <a:ext cx="91440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can use observed potential drop to estimate plasma resistivity 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00200" y="2641600"/>
            <a:ext cx="7759700" cy="2705100"/>
            <a:chOff x="1600200" y="2641600"/>
            <a:chExt cx="7759700" cy="2705100"/>
          </a:xfrm>
        </p:grpSpPr>
        <p:sp>
          <p:nvSpPr>
            <p:cNvPr id="10" name="TextBox 9"/>
            <p:cNvSpPr txBox="1"/>
            <p:nvPr/>
          </p:nvSpPr>
          <p:spPr>
            <a:xfrm>
              <a:off x="2755900" y="2641600"/>
              <a:ext cx="660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Observed resistivity often &gt; 10</a:t>
              </a:r>
              <a:r>
                <a:rPr lang="en-US" sz="2800" baseline="30000" dirty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  <a:r>
                <a:rPr lang="en-US" sz="2800" baseline="300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Spitzer!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00200" y="3594100"/>
              <a:ext cx="1485900" cy="1752600"/>
            </a:xfrm>
            <a:prstGeom prst="ellipse">
              <a:avLst/>
            </a:prstGeom>
            <a:noFill/>
            <a:ln w="635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009900" y="3103265"/>
              <a:ext cx="584200" cy="617835"/>
            </a:xfrm>
            <a:prstGeom prst="straightConnector1">
              <a:avLst/>
            </a:prstGeom>
            <a:ln w="635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27439" y="6451530"/>
            <a:ext cx="325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 from </a:t>
            </a:r>
            <a:r>
              <a:rPr lang="en-US" dirty="0" err="1" smtClean="0">
                <a:solidFill>
                  <a:schemeClr val="bg1"/>
                </a:solidFill>
              </a:rPr>
              <a:t>Meriem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Alaoui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9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" y="-119063"/>
            <a:ext cx="9144000" cy="1154097"/>
          </a:xfrm>
        </p:spPr>
        <p:txBody>
          <a:bodyPr/>
          <a:lstStyle/>
          <a:p>
            <a:r>
              <a:rPr lang="en-US" dirty="0" smtClean="0"/>
              <a:t>Modeling Return Currents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402839"/>
            <a:ext cx="8974138" cy="987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Assume return current neutralizes beam current:</a:t>
            </a:r>
          </a:p>
          <a:p>
            <a:r>
              <a:rPr lang="en-US" sz="3600" dirty="0"/>
              <a:t>	</a:t>
            </a:r>
            <a:r>
              <a:rPr lang="en-US" sz="3600" dirty="0" err="1" smtClean="0"/>
              <a:t>J</a:t>
            </a:r>
            <a:r>
              <a:rPr lang="en-US" sz="3600" baseline="-25000" dirty="0" err="1" smtClean="0"/>
              <a:t>rc</a:t>
            </a:r>
            <a:r>
              <a:rPr lang="en-US" sz="3600" dirty="0" smtClean="0"/>
              <a:t> = -J</a:t>
            </a:r>
            <a:r>
              <a:rPr lang="en-US" sz="3600" baseline="-25000" dirty="0" smtClean="0"/>
              <a:t>e</a:t>
            </a:r>
          </a:p>
          <a:p>
            <a:r>
              <a:rPr lang="en-US" sz="3600" dirty="0" smtClean="0"/>
              <a:t>This produces an electric field which decelerates the injected beam particles.</a:t>
            </a:r>
          </a:p>
          <a:p>
            <a:r>
              <a:rPr lang="en-US" sz="3600" baseline="-25000" dirty="0"/>
              <a:t>	</a:t>
            </a:r>
            <a:r>
              <a:rPr lang="el-GR" sz="3600" dirty="0" smtClean="0"/>
              <a:t>ε</a:t>
            </a:r>
            <a:r>
              <a:rPr lang="en-US" sz="3600" dirty="0" smtClean="0"/>
              <a:t> = </a:t>
            </a:r>
            <a:r>
              <a:rPr lang="el-GR" sz="3600" dirty="0" smtClean="0"/>
              <a:t>η </a:t>
            </a:r>
            <a:r>
              <a:rPr lang="en-US" sz="3600" dirty="0" err="1" smtClean="0"/>
              <a:t>J</a:t>
            </a:r>
            <a:r>
              <a:rPr lang="en-US" sz="3600" baseline="-25000" dirty="0" err="1" smtClean="0"/>
              <a:t>rc</a:t>
            </a:r>
            <a:endParaRPr lang="en-US" sz="3600" baseline="-25000" dirty="0"/>
          </a:p>
          <a:p>
            <a:r>
              <a:rPr lang="en-US" sz="3600" dirty="0" smtClean="0"/>
              <a:t>Nonlinearly, couples RC losses with beam particle distribution.</a:t>
            </a:r>
          </a:p>
          <a:p>
            <a:endParaRPr lang="en-US" sz="3600" baseline="-250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r>
              <a:rPr lang="en-US" sz="3600" dirty="0" smtClean="0"/>
              <a:t>Beam of electrons has electric current, J</a:t>
            </a:r>
            <a:r>
              <a:rPr lang="en-US" sz="3600" baseline="-25000" dirty="0" smtClean="0"/>
              <a:t>e</a:t>
            </a:r>
            <a:r>
              <a:rPr lang="en-US" sz="3600" dirty="0" smtClean="0"/>
              <a:t> = e</a:t>
            </a:r>
            <a:r>
              <a:rPr lang="en-US" sz="3600" baseline="30000" dirty="0" smtClean="0"/>
              <a:t>-</a:t>
            </a:r>
            <a:r>
              <a:rPr lang="en-US" sz="3600" dirty="0" smtClean="0"/>
              <a:t> F.</a:t>
            </a:r>
          </a:p>
          <a:p>
            <a:r>
              <a:rPr lang="en-US" sz="3600" dirty="0" smtClean="0"/>
              <a:t>  </a:t>
            </a:r>
          </a:p>
          <a:p>
            <a:endParaRPr lang="en-US" sz="3600" dirty="0" smtClean="0"/>
          </a:p>
          <a:p>
            <a:r>
              <a:rPr lang="en-US" sz="3600" dirty="0" smtClean="0"/>
              <a:t>Assume return current balances accelerated particle current; </a:t>
            </a:r>
            <a:r>
              <a:rPr lang="en-US" sz="3600" dirty="0" err="1" smtClean="0"/>
              <a:t>J</a:t>
            </a:r>
            <a:r>
              <a:rPr lang="en-US" sz="3600" baseline="-25000" dirty="0" err="1" smtClean="0"/>
              <a:t>rc</a:t>
            </a:r>
            <a:r>
              <a:rPr lang="en-US" sz="3600" dirty="0" smtClean="0"/>
              <a:t> = J</a:t>
            </a:r>
            <a:r>
              <a:rPr lang="en-US" sz="3600" baseline="-25000" dirty="0" smtClean="0"/>
              <a:t>e</a:t>
            </a:r>
          </a:p>
          <a:p>
            <a:r>
              <a:rPr lang="el-GR" sz="3600" dirty="0" smtClean="0"/>
              <a:t>ε =</a:t>
            </a:r>
            <a:r>
              <a:rPr lang="en-US" sz="3600" dirty="0" smtClean="0"/>
              <a:t> e</a:t>
            </a:r>
            <a:r>
              <a:rPr lang="en-US" sz="3600" baseline="30000" dirty="0" smtClean="0"/>
              <a:t>-</a:t>
            </a:r>
            <a:r>
              <a:rPr lang="en-US" sz="3600" baseline="-25000" dirty="0" smtClean="0"/>
              <a:t> </a:t>
            </a:r>
            <a:r>
              <a:rPr lang="el-GR" sz="3600" dirty="0" smtClean="0"/>
              <a:t>η</a:t>
            </a:r>
            <a:r>
              <a:rPr lang="en-US" sz="3600" dirty="0" smtClean="0"/>
              <a:t> J  so </a:t>
            </a:r>
            <a:r>
              <a:rPr lang="en-US" sz="3600" dirty="0" err="1" smtClean="0"/>
              <a:t>dE</a:t>
            </a:r>
            <a:r>
              <a:rPr lang="en-US" sz="3600" dirty="0" smtClean="0"/>
              <a:t>/dx = - e</a:t>
            </a:r>
            <a:r>
              <a:rPr lang="en-US" sz="3600" baseline="30000" dirty="0" smtClean="0"/>
              <a:t>-</a:t>
            </a:r>
            <a:r>
              <a:rPr lang="en-US" sz="3600" dirty="0" smtClean="0"/>
              <a:t> </a:t>
            </a:r>
            <a:r>
              <a:rPr lang="el-GR" sz="3600" dirty="0" smtClean="0"/>
              <a:t>ε</a:t>
            </a:r>
            <a:r>
              <a:rPr lang="en-US" sz="3600" dirty="0" smtClean="0"/>
              <a:t> = -e</a:t>
            </a:r>
            <a:r>
              <a:rPr lang="en-US" sz="3600" baseline="30000" dirty="0"/>
              <a:t>2</a:t>
            </a:r>
            <a:r>
              <a:rPr lang="el-GR" sz="3600" dirty="0" smtClean="0"/>
              <a:t> </a:t>
            </a:r>
            <a:r>
              <a:rPr lang="el-GR" sz="3600" dirty="0"/>
              <a:t>η</a:t>
            </a:r>
            <a:r>
              <a:rPr lang="en-US" sz="3600" dirty="0"/>
              <a:t> F</a:t>
            </a:r>
            <a:r>
              <a:rPr lang="en-US" sz="3600" dirty="0" smtClean="0"/>
              <a:t> </a:t>
            </a:r>
            <a:r>
              <a:rPr lang="el-GR" sz="3600" dirty="0" smtClean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2500" y="5080000"/>
            <a:ext cx="5286375" cy="1508125"/>
          </a:xfrm>
          <a:prstGeom prst="rect">
            <a:avLst/>
          </a:prstGeom>
          <a:solidFill>
            <a:srgbClr val="7F6BD0">
              <a:alpha val="6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5" y="111125"/>
            <a:ext cx="8502650" cy="528637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600" dirty="0" smtClean="0"/>
              <a:t>Solve a kinetic equation to obtain the particle distribution function which self-consistently includes energy losses and pitch-angle scattering due to: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Coulomb collisions.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Synchrotron emission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Magnetic-mirroring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Return Currents</a:t>
            </a:r>
          </a:p>
          <a:p>
            <a:pPr lvl="1">
              <a:buFont typeface="Wingdings" charset="2"/>
              <a:buChar char="§"/>
            </a:pPr>
            <a:r>
              <a:rPr lang="en-US" sz="2600" dirty="0" smtClean="0"/>
              <a:t>Relativistic effects</a:t>
            </a:r>
          </a:p>
          <a:p>
            <a:pPr>
              <a:buFont typeface="Wingdings" charset="2"/>
              <a:buChar char="§"/>
            </a:pPr>
            <a:r>
              <a:rPr lang="en-US" sz="2600" dirty="0" smtClean="0"/>
              <a:t>Assume energy lost by the distribution is gained by the ambient plasma as heat.</a:t>
            </a:r>
          </a:p>
          <a:p>
            <a:pPr marL="18288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844334"/>
              </p:ext>
            </p:extLst>
          </p:nvPr>
        </p:nvGraphicFramePr>
        <p:xfrm>
          <a:off x="1281113" y="5305425"/>
          <a:ext cx="464026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3" imgW="1778000" imgH="406400" progId="Equation.3">
                  <p:embed/>
                </p:oleObj>
              </mc:Choice>
              <mc:Fallback>
                <p:oleObj name="Equation" r:id="rId3" imgW="1778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1113" y="5305425"/>
                        <a:ext cx="4640262" cy="106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Brace 5"/>
          <p:cNvSpPr/>
          <p:nvPr/>
        </p:nvSpPr>
        <p:spPr>
          <a:xfrm>
            <a:off x="4498975" y="2128520"/>
            <a:ext cx="304800" cy="822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6149" y="2078077"/>
            <a:ext cx="38163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Depend on magnetic field model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2337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27027"/>
            <a:ext cx="83185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Formulate Relativistic Fokker-Planck Equation in 1.5D.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69100" y="1463675"/>
            <a:ext cx="241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Includes energy loss and pitch angle scattering due to: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BF6400"/>
                </a:solidFill>
              </a:rPr>
              <a:t>Coulomb collisions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4147C"/>
                </a:solidFill>
              </a:rPr>
              <a:t>Synchrotron losses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Magnetic mirroring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Return currents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CCFF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3199" y="1460499"/>
            <a:ext cx="7061201" cy="5060951"/>
            <a:chOff x="203199" y="1111249"/>
            <a:chExt cx="7061201" cy="5060951"/>
          </a:xfrm>
        </p:grpSpPr>
        <p:grpSp>
          <p:nvGrpSpPr>
            <p:cNvPr id="5" name="Group 4"/>
            <p:cNvGrpSpPr/>
            <p:nvPr/>
          </p:nvGrpSpPr>
          <p:grpSpPr>
            <a:xfrm>
              <a:off x="203199" y="1225549"/>
              <a:ext cx="6502401" cy="4946651"/>
              <a:chOff x="711199" y="742949"/>
              <a:chExt cx="7104888" cy="5504688"/>
            </a:xfrm>
            <a:solidFill>
              <a:schemeClr val="tx1"/>
            </a:solidFill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32" t="1" r="-18297" b="-46072"/>
              <a:stretch/>
            </p:blipFill>
            <p:spPr>
              <a:xfrm>
                <a:off x="711199" y="742949"/>
                <a:ext cx="7104888" cy="5504688"/>
              </a:xfrm>
              <a:prstGeom prst="rect">
                <a:avLst/>
              </a:prstGeom>
              <a:grpFill/>
              <a:ln>
                <a:solidFill>
                  <a:srgbClr val="CCFFCC"/>
                </a:solidFill>
              </a:ln>
            </p:spPr>
          </p:pic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2454398"/>
                  </p:ext>
                </p:extLst>
              </p:nvPr>
            </p:nvGraphicFramePr>
            <p:xfrm>
              <a:off x="781987" y="4365625"/>
              <a:ext cx="6901513" cy="1460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5" name="Equation" r:id="rId4" imgW="3581400" imgH="660400" progId="Equation.3">
                      <p:embed/>
                    </p:oleObj>
                  </mc:Choice>
                  <mc:Fallback>
                    <p:oleObj name="Equation" r:id="rId4" imgW="3581400" imgH="6604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781987" y="4365625"/>
                            <a:ext cx="6901513" cy="14604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Oval 8"/>
            <p:cNvSpPr/>
            <p:nvPr/>
          </p:nvSpPr>
          <p:spPr>
            <a:xfrm>
              <a:off x="266699" y="4521200"/>
              <a:ext cx="6997701" cy="1475418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84301" y="1111249"/>
              <a:ext cx="3403600" cy="1037268"/>
            </a:xfrm>
            <a:prstGeom prst="ellipse">
              <a:avLst/>
            </a:prstGeom>
            <a:noFill/>
            <a:ln w="50800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4250" y="1917700"/>
              <a:ext cx="1746250" cy="977900"/>
            </a:xfrm>
            <a:prstGeom prst="ellipse">
              <a:avLst/>
            </a:prstGeom>
            <a:noFill/>
            <a:ln w="508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143000" y="3502124"/>
              <a:ext cx="3517902" cy="1118553"/>
            </a:xfrm>
            <a:prstGeom prst="ellipse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95400" y="2794000"/>
              <a:ext cx="2984500" cy="876300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40050" y="2019300"/>
              <a:ext cx="2647950" cy="876300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652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7278</TotalTime>
  <Words>661</Words>
  <Application>Microsoft Macintosh PowerPoint</Application>
  <PresentationFormat>On-screen Show (4:3)</PresentationFormat>
  <Paragraphs>90</Paragraphs>
  <Slides>27</Slides>
  <Notes>0</Notes>
  <HiddenSlides>2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Elemental</vt:lpstr>
      <vt:lpstr>Microsoft Equation</vt:lpstr>
      <vt:lpstr>Equation</vt:lpstr>
      <vt:lpstr>Self-Consistently Modeling the Chromospheric Response to Flare-Accelerated Electrons and Return Currents  </vt:lpstr>
      <vt:lpstr>PowerPoint Presentation</vt:lpstr>
      <vt:lpstr>Can ions neutralize the beam?</vt:lpstr>
      <vt:lpstr>Return currents can be observed in X-ray spectral flattenings</vt:lpstr>
      <vt:lpstr>Example flattening</vt:lpstr>
      <vt:lpstr>We can use observed potential drop to estimate plasma resistivity  </vt:lpstr>
      <vt:lpstr>Modeling Return Currents</vt:lpstr>
      <vt:lpstr>PowerPoint Presentation</vt:lpstr>
      <vt:lpstr>Formulate Relativistic Fokker-Planck Equation in 1.5D.</vt:lpstr>
      <vt:lpstr>RADYN – 1D Radiation Hydrodynamics</vt:lpstr>
      <vt:lpstr>Impulsive Heating 2011-02-15 X1 Flare</vt:lpstr>
      <vt:lpstr>PowerPoint Presentation</vt:lpstr>
      <vt:lpstr>IRIS Observables: Doppler Velocities</vt:lpstr>
      <vt:lpstr>PowerPoint Presentation</vt:lpstr>
      <vt:lpstr>PowerPoint Presentation</vt:lpstr>
      <vt:lpstr>Velocity vs. Temperature</vt:lpstr>
      <vt:lpstr>Flaring Line Temporal Response</vt:lpstr>
      <vt:lpstr>FUV Continuum</vt:lpstr>
      <vt:lpstr> FUV Continuum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5. FUV Continuum: 1 Loop</vt:lpstr>
      <vt:lpstr>6. Anomalously Cool Material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Allred</dc:creator>
  <cp:lastModifiedBy>Joel Allred</cp:lastModifiedBy>
  <cp:revision>93</cp:revision>
  <dcterms:created xsi:type="dcterms:W3CDTF">2016-05-10T20:14:50Z</dcterms:created>
  <dcterms:modified xsi:type="dcterms:W3CDTF">2016-06-21T14:11:20Z</dcterms:modified>
</cp:coreProperties>
</file>