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90" r:id="rId4"/>
    <p:sldId id="281" r:id="rId5"/>
    <p:sldId id="293" r:id="rId6"/>
    <p:sldId id="285" r:id="rId7"/>
    <p:sldId id="286" r:id="rId8"/>
    <p:sldId id="318" r:id="rId9"/>
    <p:sldId id="321" r:id="rId10"/>
    <p:sldId id="320" r:id="rId11"/>
    <p:sldId id="294" r:id="rId12"/>
    <p:sldId id="302" r:id="rId13"/>
    <p:sldId id="304" r:id="rId14"/>
    <p:sldId id="324" r:id="rId15"/>
    <p:sldId id="308" r:id="rId16"/>
    <p:sldId id="309" r:id="rId17"/>
    <p:sldId id="323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0" autoAdjust="0"/>
    <p:restoredTop sz="94541"/>
  </p:normalViewPr>
  <p:slideViewPr>
    <p:cSldViewPr snapToGrid="0" snapToObjects="1">
      <p:cViewPr varScale="1">
        <p:scale>
          <a:sx n="117" d="100"/>
          <a:sy n="117" d="100"/>
        </p:scale>
        <p:origin x="-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19C25-2CE7-E34E-9A0F-ED7E6183A7F4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9B9CA-069F-EB4B-AAD0-966E645F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2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9BC3-1F88-884F-9B0A-A03577F267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DB3E-6DEC-0943-B075-AC7DDE8B56EF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E3FC-643F-3944-BA5B-AD07DCDF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3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DB3E-6DEC-0943-B075-AC7DDE8B56EF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E3FC-643F-3944-BA5B-AD07DCDF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9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DB3E-6DEC-0943-B075-AC7DDE8B56EF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E3FC-643F-3944-BA5B-AD07DCDF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0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DB3E-6DEC-0943-B075-AC7DDE8B56EF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E3FC-643F-3944-BA5B-AD07DCDF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2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DB3E-6DEC-0943-B075-AC7DDE8B56EF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E3FC-643F-3944-BA5B-AD07DCDF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1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DB3E-6DEC-0943-B075-AC7DDE8B56EF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E3FC-643F-3944-BA5B-AD07DCDF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0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DB3E-6DEC-0943-B075-AC7DDE8B56EF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E3FC-643F-3944-BA5B-AD07DCDF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4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DB3E-6DEC-0943-B075-AC7DDE8B56EF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E3FC-643F-3944-BA5B-AD07DCDF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8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DB3E-6DEC-0943-B075-AC7DDE8B56EF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E3FC-643F-3944-BA5B-AD07DCDF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2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DB3E-6DEC-0943-B075-AC7DDE8B56EF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E3FC-643F-3944-BA5B-AD07DCDF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4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DB3E-6DEC-0943-B075-AC7DDE8B56EF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E3FC-643F-3944-BA5B-AD07DCDF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4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2DB3E-6DEC-0943-B075-AC7DDE8B56EF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E3FC-643F-3944-BA5B-AD07DCDF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1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251" y="1024581"/>
            <a:ext cx="7772400" cy="252923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Wave heating </a:t>
            </a:r>
            <a:r>
              <a:rPr lang="en-US" dirty="0" smtClean="0">
                <a:solidFill>
                  <a:srgbClr val="0000FF"/>
                </a:solidFill>
              </a:rPr>
              <a:t>of the partially-</a:t>
            </a:r>
            <a:r>
              <a:rPr lang="en-US" dirty="0" err="1" smtClean="0">
                <a:solidFill>
                  <a:srgbClr val="0000FF"/>
                </a:solidFill>
              </a:rPr>
              <a:t>ioni</a:t>
            </a:r>
            <a:r>
              <a:rPr lang="en-AU" dirty="0">
                <a:solidFill>
                  <a:srgbClr val="0000FF"/>
                </a:solidFill>
              </a:rPr>
              <a:t>s</a:t>
            </a:r>
            <a:r>
              <a:rPr lang="en-US" dirty="0" err="1" smtClean="0">
                <a:solidFill>
                  <a:srgbClr val="0000FF"/>
                </a:solidFill>
              </a:rPr>
              <a:t>ed</a:t>
            </a:r>
            <a:r>
              <a:rPr lang="en-US" dirty="0" smtClean="0">
                <a:solidFill>
                  <a:srgbClr val="0000FF"/>
                </a:solidFill>
              </a:rPr>
              <a:t> solar atmosphere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7821" y="-1835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01932" y="3921168"/>
            <a:ext cx="5546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S. </a:t>
            </a:r>
            <a:r>
              <a:rPr lang="en-US" dirty="0" smtClean="0"/>
              <a:t>Shelyag, E. </a:t>
            </a:r>
            <a:r>
              <a:rPr lang="en-US" dirty="0" err="1" smtClean="0"/>
              <a:t>Khomenko</a:t>
            </a:r>
            <a:r>
              <a:rPr lang="en-US" dirty="0" smtClean="0"/>
              <a:t>, A. </a:t>
            </a:r>
            <a:r>
              <a:rPr lang="en-US" dirty="0"/>
              <a:t>de Vicente, D. </a:t>
            </a:r>
            <a:r>
              <a:rPr lang="en-US" dirty="0" err="1" smtClean="0"/>
              <a:t>Przybylski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Northumbria</a:t>
            </a:r>
            <a:r>
              <a:rPr lang="en-US" dirty="0" smtClean="0"/>
              <a:t> University, </a:t>
            </a:r>
            <a:r>
              <a:rPr lang="en-US" dirty="0" smtClean="0"/>
              <a:t>UK</a:t>
            </a:r>
          </a:p>
          <a:p>
            <a:pPr algn="ctr"/>
            <a:r>
              <a:rPr lang="en-US" dirty="0" smtClean="0"/>
              <a:t>IAC, Spain</a:t>
            </a:r>
          </a:p>
          <a:p>
            <a:pPr algn="ctr"/>
            <a:r>
              <a:rPr lang="en-US" dirty="0" err="1" smtClean="0"/>
              <a:t>Monash</a:t>
            </a:r>
            <a:r>
              <a:rPr lang="en-US" dirty="0" smtClean="0"/>
              <a:t> University, Australia</a:t>
            </a:r>
          </a:p>
        </p:txBody>
      </p:sp>
    </p:spTree>
    <p:extLst>
      <p:ext uri="{BB962C8B-B14F-4D97-AF65-F5344CB8AC3E}">
        <p14:creationId xmlns:p14="http://schemas.microsoft.com/office/powerpoint/2010/main" val="297138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5-23 at 4.4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9376"/>
            <a:ext cx="9144000" cy="332601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13959" y="6307"/>
            <a:ext cx="8229600" cy="719532"/>
          </a:xfrm>
        </p:spPr>
        <p:txBody>
          <a:bodyPr>
            <a:normAutofit fontScale="90000"/>
          </a:bodyPr>
          <a:lstStyle/>
          <a:p>
            <a:r>
              <a:rPr lang="en-AU" b="1" dirty="0" err="1" smtClean="0">
                <a:solidFill>
                  <a:srgbClr val="0000FF"/>
                </a:solidFill>
              </a:rPr>
              <a:t>Poynting</a:t>
            </a:r>
            <a:r>
              <a:rPr lang="en-AU" b="1" dirty="0" smtClean="0">
                <a:solidFill>
                  <a:srgbClr val="0000FF"/>
                </a:solidFill>
              </a:rPr>
              <a:t> flux absorption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733" y="901257"/>
            <a:ext cx="784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We perform three simulations: AD, W, AD+W. AD+W includes </a:t>
            </a:r>
            <a:r>
              <a:rPr lang="en-US" dirty="0" err="1" smtClean="0"/>
              <a:t>ambipolar</a:t>
            </a:r>
            <a:r>
              <a:rPr lang="en-US" dirty="0" smtClean="0"/>
              <a:t> diffusion and oscillatory source. W does not include </a:t>
            </a:r>
            <a:r>
              <a:rPr lang="en-US" dirty="0" err="1" smtClean="0"/>
              <a:t>ambipolar</a:t>
            </a:r>
            <a:r>
              <a:rPr lang="en-US" dirty="0" smtClean="0"/>
              <a:t> diffusion.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733" y="5131018"/>
            <a:ext cx="784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 is we get up to 80% absorption of </a:t>
            </a:r>
            <a:r>
              <a:rPr lang="en-US" dirty="0" err="1" smtClean="0"/>
              <a:t>Poynting</a:t>
            </a:r>
            <a:r>
              <a:rPr lang="en-US" dirty="0" smtClean="0"/>
              <a:t> flux in the chromosphere at 25 </a:t>
            </a:r>
            <a:r>
              <a:rPr lang="en-US" dirty="0" err="1" smtClean="0"/>
              <a:t>mHz.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1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87" y="5067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Ways for observations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512212" y="2867726"/>
            <a:ext cx="313026" cy="3609264"/>
          </a:xfrm>
          <a:custGeom>
            <a:avLst/>
            <a:gdLst>
              <a:gd name="connsiteX0" fmla="*/ 180258 w 313026"/>
              <a:gd name="connsiteY0" fmla="*/ 0 h 4678516"/>
              <a:gd name="connsiteX1" fmla="*/ 311355 w 313026"/>
              <a:gd name="connsiteY1" fmla="*/ 352323 h 4678516"/>
              <a:gd name="connsiteX2" fmla="*/ 98322 w 313026"/>
              <a:gd name="connsiteY2" fmla="*/ 1122516 h 4678516"/>
              <a:gd name="connsiteX3" fmla="*/ 0 w 313026"/>
              <a:gd name="connsiteY3" fmla="*/ 4678516 h 4678516"/>
              <a:gd name="connsiteX4" fmla="*/ 0 w 313026"/>
              <a:gd name="connsiteY4" fmla="*/ 4678516 h 467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26" h="4678516">
                <a:moveTo>
                  <a:pt x="180258" y="0"/>
                </a:moveTo>
                <a:cubicBezTo>
                  <a:pt x="252634" y="82618"/>
                  <a:pt x="325011" y="165237"/>
                  <a:pt x="311355" y="352323"/>
                </a:cubicBezTo>
                <a:cubicBezTo>
                  <a:pt x="297699" y="539409"/>
                  <a:pt x="150214" y="401484"/>
                  <a:pt x="98322" y="1122516"/>
                </a:cubicBezTo>
                <a:cubicBezTo>
                  <a:pt x="46430" y="1843548"/>
                  <a:pt x="0" y="4678516"/>
                  <a:pt x="0" y="4678516"/>
                </a:cubicBezTo>
                <a:lnTo>
                  <a:pt x="0" y="4678516"/>
                </a:ln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urved Connector 4"/>
          <p:cNvCxnSpPr/>
          <p:nvPr/>
        </p:nvCxnSpPr>
        <p:spPr>
          <a:xfrm rot="16200000" flipH="1">
            <a:off x="-863918" y="4317988"/>
            <a:ext cx="3383942" cy="108974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rot="5400000">
            <a:off x="617477" y="4378651"/>
            <a:ext cx="3383941" cy="968418"/>
          </a:xfrm>
          <a:prstGeom prst="curvedConnector3">
            <a:avLst>
              <a:gd name="adj1" fmla="val 5048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83184" y="2859535"/>
            <a:ext cx="2510474" cy="622709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2922" y="6476990"/>
            <a:ext cx="452316" cy="155677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03111" y="3482242"/>
            <a:ext cx="312717" cy="3150425"/>
          </a:xfrm>
          <a:custGeom>
            <a:avLst/>
            <a:gdLst>
              <a:gd name="connsiteX0" fmla="*/ 151746 w 312717"/>
              <a:gd name="connsiteY0" fmla="*/ 0 h 4227871"/>
              <a:gd name="connsiteX1" fmla="*/ 4262 w 312717"/>
              <a:gd name="connsiteY1" fmla="*/ 573549 h 4227871"/>
              <a:gd name="connsiteX2" fmla="*/ 299230 w 312717"/>
              <a:gd name="connsiteY2" fmla="*/ 1360129 h 4227871"/>
              <a:gd name="connsiteX3" fmla="*/ 266456 w 312717"/>
              <a:gd name="connsiteY3" fmla="*/ 4227871 h 4227871"/>
              <a:gd name="connsiteX4" fmla="*/ 266456 w 312717"/>
              <a:gd name="connsiteY4" fmla="*/ 4227871 h 422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17" h="4227871">
                <a:moveTo>
                  <a:pt x="151746" y="0"/>
                </a:moveTo>
                <a:cubicBezTo>
                  <a:pt x="65713" y="173430"/>
                  <a:pt x="-20319" y="346861"/>
                  <a:pt x="4262" y="573549"/>
                </a:cubicBezTo>
                <a:cubicBezTo>
                  <a:pt x="28843" y="800237"/>
                  <a:pt x="255531" y="751075"/>
                  <a:pt x="299230" y="1360129"/>
                </a:cubicBezTo>
                <a:cubicBezTo>
                  <a:pt x="342929" y="1969183"/>
                  <a:pt x="266456" y="4227871"/>
                  <a:pt x="266456" y="4227871"/>
                </a:cubicBezTo>
                <a:lnTo>
                  <a:pt x="266456" y="4227871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flipV="1">
            <a:off x="741853" y="3949272"/>
            <a:ext cx="1229198" cy="229419"/>
          </a:xfrm>
          <a:prstGeom prst="arc">
            <a:avLst>
              <a:gd name="adj1" fmla="val 10886542"/>
              <a:gd name="adj2" fmla="val 0"/>
            </a:avLst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1001229" y="3282317"/>
            <a:ext cx="1229198" cy="273666"/>
          </a:xfrm>
          <a:prstGeom prst="arc">
            <a:avLst>
              <a:gd name="adj1" fmla="val 10886542"/>
              <a:gd name="adj2" fmla="val 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19462990">
            <a:off x="3157319" y="1865145"/>
            <a:ext cx="1126613" cy="747063"/>
            <a:chOff x="4830097" y="2629393"/>
            <a:chExt cx="1126613" cy="747063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014452" y="2654710"/>
              <a:ext cx="942258" cy="3605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014452" y="3015226"/>
              <a:ext cx="942258" cy="3277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 rot="13577561">
              <a:off x="5120243" y="2628877"/>
              <a:ext cx="747063" cy="748096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2469903">
              <a:off x="4830097" y="2806289"/>
              <a:ext cx="368710" cy="417871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rot="16200000">
            <a:off x="967741" y="1130803"/>
            <a:ext cx="1126613" cy="747063"/>
            <a:chOff x="4830097" y="2629393"/>
            <a:chExt cx="1126613" cy="747063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014452" y="2654710"/>
              <a:ext cx="942258" cy="3605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014452" y="3015226"/>
              <a:ext cx="942258" cy="3277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/>
            <p:cNvSpPr/>
            <p:nvPr/>
          </p:nvSpPr>
          <p:spPr>
            <a:xfrm rot="13577561">
              <a:off x="5120243" y="2628877"/>
              <a:ext cx="747063" cy="748096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 rot="2469903">
              <a:off x="4830097" y="2806289"/>
              <a:ext cx="368710" cy="417871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375384" y="1236828"/>
            <a:ext cx="450645" cy="380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583748" y="2042527"/>
            <a:ext cx="25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588387" y="2540320"/>
            <a:ext cx="4162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dirty="0" smtClean="0"/>
              <a:t>Tracking horizontal motions in the solar photosphere/chromosphere. Bright points/</a:t>
            </a:r>
            <a:r>
              <a:rPr lang="en-US" dirty="0" err="1" smtClean="0"/>
              <a:t>chromospheric</a:t>
            </a:r>
            <a:r>
              <a:rPr lang="en-US" dirty="0" smtClean="0"/>
              <a:t> swirls.</a:t>
            </a:r>
          </a:p>
          <a:p>
            <a:pPr algn="just"/>
            <a:endParaRPr lang="en-US" dirty="0" smtClean="0"/>
          </a:p>
          <a:p>
            <a:pPr marL="342900" indent="-342900" algn="just">
              <a:buAutoNum type="arabicPeriod"/>
            </a:pPr>
            <a:r>
              <a:rPr lang="en-US" dirty="0" smtClean="0"/>
              <a:t>Off-disk-center </a:t>
            </a:r>
            <a:r>
              <a:rPr lang="en-US" dirty="0" err="1" smtClean="0"/>
              <a:t>spectropolarimetry</a:t>
            </a:r>
            <a:r>
              <a:rPr lang="en-US" dirty="0" smtClean="0"/>
              <a:t>. Horizontal motions become line-of-sight motions.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6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13 at 16.23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713"/>
            <a:ext cx="9144000" cy="394827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95854"/>
            <a:ext cx="8229600" cy="38197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0000FF"/>
                </a:solidFill>
              </a:rPr>
              <a:t>The limb simulation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447" y="1125953"/>
            <a:ext cx="7194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 </a:t>
            </a:r>
            <a:r>
              <a:rPr lang="en-US" dirty="0" err="1" smtClean="0"/>
              <a:t>MURaM</a:t>
            </a:r>
            <a:r>
              <a:rPr lang="en-US" dirty="0" smtClean="0"/>
              <a:t> models are stacked together and then curved to make the “spherical” (cylindrical, in fact) solar surface. Velocity and magnetic field are recalculated accordingly.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6619" y="6581001"/>
            <a:ext cx="251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Shelyag</a:t>
            </a:r>
            <a:r>
              <a:rPr lang="en-US" sz="1200" dirty="0" smtClean="0"/>
              <a:t>, </a:t>
            </a:r>
            <a:r>
              <a:rPr lang="en-US" sz="1200" dirty="0" err="1" smtClean="0"/>
              <a:t>ApJ</a:t>
            </a:r>
            <a:r>
              <a:rPr lang="en-US" sz="1200" dirty="0" smtClean="0"/>
              <a:t>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970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13 at 16.25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54" y="997218"/>
            <a:ext cx="7510060" cy="57349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75088"/>
            <a:ext cx="8229600" cy="38197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0000FF"/>
                </a:solidFill>
              </a:rPr>
              <a:t>Simulated limb, images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6619" y="6581001"/>
            <a:ext cx="251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Shelyag</a:t>
            </a:r>
            <a:r>
              <a:rPr lang="en-US" sz="1200" dirty="0" smtClean="0"/>
              <a:t>, </a:t>
            </a:r>
            <a:r>
              <a:rPr lang="en-US" sz="1200" dirty="0" err="1" smtClean="0"/>
              <a:t>ApJ</a:t>
            </a:r>
            <a:r>
              <a:rPr lang="en-US" sz="1200" dirty="0" smtClean="0"/>
              <a:t>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271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13 at 16.25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3" y="640761"/>
            <a:ext cx="6994394" cy="621723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172"/>
            <a:ext cx="8229600" cy="38197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0000FF"/>
                </a:solidFill>
              </a:rPr>
              <a:t>Simulated limb, slits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6619" y="6581001"/>
            <a:ext cx="251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Shelyag</a:t>
            </a:r>
            <a:r>
              <a:rPr lang="en-US" sz="1200" dirty="0" smtClean="0"/>
              <a:t>, </a:t>
            </a:r>
            <a:r>
              <a:rPr lang="en-US" sz="1200" dirty="0" err="1" smtClean="0"/>
              <a:t>ApJ</a:t>
            </a:r>
            <a:r>
              <a:rPr lang="en-US" sz="1200" dirty="0" smtClean="0"/>
              <a:t>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742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13 at 16.28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322"/>
            <a:ext cx="9144000" cy="54221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6073"/>
            <a:ext cx="8229600" cy="38197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0000FF"/>
                </a:solidFill>
              </a:rPr>
              <a:t>Simulated limb, 6302A </a:t>
            </a:r>
            <a:r>
              <a:rPr lang="en-AU" b="1" dirty="0" err="1" smtClean="0">
                <a:solidFill>
                  <a:srgbClr val="0000FF"/>
                </a:solidFill>
              </a:rPr>
              <a:t>FeI</a:t>
            </a:r>
            <a:r>
              <a:rPr lang="en-AU" b="1" dirty="0" smtClean="0">
                <a:solidFill>
                  <a:srgbClr val="0000FF"/>
                </a:solidFill>
              </a:rPr>
              <a:t> response functions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6619" y="6581001"/>
            <a:ext cx="251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Shelyag</a:t>
            </a:r>
            <a:r>
              <a:rPr lang="en-US" sz="1200" dirty="0" smtClean="0"/>
              <a:t>, </a:t>
            </a:r>
            <a:r>
              <a:rPr lang="en-US" sz="1200" dirty="0" err="1" smtClean="0"/>
              <a:t>ApJ</a:t>
            </a:r>
            <a:r>
              <a:rPr lang="en-US" sz="1200" dirty="0" smtClean="0"/>
              <a:t>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343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13 at 16.29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11" y="1177438"/>
            <a:ext cx="6512250" cy="48385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484"/>
            <a:ext cx="8229600" cy="962364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0000FF"/>
                </a:solidFill>
              </a:rPr>
              <a:t>How the emission-absorption profiles are formed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917" y="5832696"/>
            <a:ext cx="8136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Here, absorption-emission profiles are formed in three stages: (A) – continuum formation, (B) – Doppler-shifted emission profile in the positive T-gradient with torsional flow, (C) – normal absorption profile.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6619" y="6581001"/>
            <a:ext cx="251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Shelyag</a:t>
            </a:r>
            <a:r>
              <a:rPr lang="en-US" sz="1200" dirty="0" smtClean="0"/>
              <a:t>, </a:t>
            </a:r>
            <a:r>
              <a:rPr lang="en-US" sz="1200" dirty="0" err="1" smtClean="0"/>
              <a:t>ApJ</a:t>
            </a:r>
            <a:r>
              <a:rPr lang="en-US" sz="1200" dirty="0" smtClean="0"/>
              <a:t>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843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49407"/>
            <a:ext cx="7772400" cy="565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27168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It is possible to absorb significant part of the energy produced in the convection zone just by </a:t>
            </a:r>
            <a:r>
              <a:rPr lang="en-US" sz="2400" dirty="0" err="1" smtClean="0"/>
              <a:t>ambipolar</a:t>
            </a:r>
            <a:r>
              <a:rPr lang="en-US" sz="2400" dirty="0" smtClean="0"/>
              <a:t> diffusion.</a:t>
            </a:r>
          </a:p>
          <a:p>
            <a:pPr marL="342900" indent="-342900" algn="just">
              <a:buFont typeface="Arial"/>
              <a:buChar char="•"/>
            </a:pPr>
            <a:endParaRPr lang="en-US" sz="2400" dirty="0" smtClean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There are many questions though: no </a:t>
            </a:r>
            <a:r>
              <a:rPr lang="en-US" sz="2400" dirty="0" err="1" smtClean="0"/>
              <a:t>radiative</a:t>
            </a:r>
            <a:r>
              <a:rPr lang="en-US" sz="2400" dirty="0" smtClean="0"/>
              <a:t> losses included, no frequency study yet.</a:t>
            </a:r>
          </a:p>
          <a:p>
            <a:pPr marL="342900" indent="-342900" algn="just">
              <a:buFont typeface="Arial"/>
              <a:buChar char="•"/>
            </a:pPr>
            <a:endParaRPr lang="en-US" sz="2400" dirty="0" smtClean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Still, it is unclear if waves are enough to create the chromosphere.</a:t>
            </a:r>
          </a:p>
        </p:txBody>
      </p:sp>
    </p:spTree>
    <p:extLst>
      <p:ext uri="{BB962C8B-B14F-4D97-AF65-F5344CB8AC3E}">
        <p14:creationId xmlns:p14="http://schemas.microsoft.com/office/powerpoint/2010/main" val="135010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1048"/>
            <a:ext cx="8229600" cy="7577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end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0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49407"/>
            <a:ext cx="7772400" cy="565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338" y="1743997"/>
            <a:ext cx="80752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What creates the temperature structure of the solar atmosphere?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I don’t know, but there are things to look at. Especially in the simulations.</a:t>
            </a:r>
          </a:p>
        </p:txBody>
      </p:sp>
    </p:spTree>
    <p:extLst>
      <p:ext uri="{BB962C8B-B14F-4D97-AF65-F5344CB8AC3E}">
        <p14:creationId xmlns:p14="http://schemas.microsoft.com/office/powerpoint/2010/main" val="98619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15 at 5.3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1" y="2838536"/>
            <a:ext cx="4584133" cy="2455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911"/>
            <a:ext cx="8229600" cy="68400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Vortices in </a:t>
            </a:r>
            <a:r>
              <a:rPr lang="en-US" b="1" dirty="0" err="1" smtClean="0">
                <a:solidFill>
                  <a:srgbClr val="0000FF"/>
                </a:solidFill>
              </a:rPr>
              <a:t>intergranular</a:t>
            </a:r>
            <a:r>
              <a:rPr lang="en-US" b="1" dirty="0" smtClean="0">
                <a:solidFill>
                  <a:srgbClr val="0000FF"/>
                </a:solidFill>
              </a:rPr>
              <a:t> lanes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3-07-15 at 5.26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179" y="2527702"/>
            <a:ext cx="4299909" cy="3310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889169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-</a:t>
            </a:r>
            <a:r>
              <a:rPr lang="en-US" dirty="0" err="1" smtClean="0"/>
              <a:t>MURaM</a:t>
            </a:r>
            <a:r>
              <a:rPr lang="en-US" dirty="0" smtClean="0"/>
              <a:t> code (</a:t>
            </a:r>
            <a:r>
              <a:rPr lang="en-US" dirty="0" err="1" smtClean="0"/>
              <a:t>Vögler</a:t>
            </a:r>
            <a:r>
              <a:rPr lang="en-US" dirty="0" smtClean="0"/>
              <a:t> et al 2005): CZ + atmosphere</a:t>
            </a:r>
            <a:endParaRPr lang="en-US" dirty="0"/>
          </a:p>
          <a:p>
            <a:pPr algn="just">
              <a:buFontTx/>
              <a:buChar char="-"/>
            </a:pPr>
            <a:r>
              <a:rPr lang="en-US" dirty="0" smtClean="0"/>
              <a:t>Domain </a:t>
            </a:r>
            <a:r>
              <a:rPr lang="en-US" dirty="0"/>
              <a:t>size is </a:t>
            </a:r>
            <a:r>
              <a:rPr lang="en-US" dirty="0" smtClean="0"/>
              <a:t>12x12x3.2 </a:t>
            </a:r>
            <a:r>
              <a:rPr lang="en-US" dirty="0"/>
              <a:t>Mm resolved by </a:t>
            </a:r>
            <a:r>
              <a:rPr lang="en-US" dirty="0" smtClean="0"/>
              <a:t>480x480x320 </a:t>
            </a:r>
            <a:r>
              <a:rPr lang="en-US" dirty="0"/>
              <a:t>grid cells</a:t>
            </a:r>
          </a:p>
          <a:p>
            <a:pPr algn="just">
              <a:buFontTx/>
              <a:buChar char="-"/>
            </a:pPr>
            <a:r>
              <a:rPr lang="en-US" dirty="0"/>
              <a:t>Reaches about </a:t>
            </a:r>
            <a:r>
              <a:rPr lang="en-US" dirty="0" smtClean="0"/>
              <a:t>1200 </a:t>
            </a:r>
            <a:r>
              <a:rPr lang="en-US" dirty="0"/>
              <a:t>km above the continuum formation layer, covering </a:t>
            </a:r>
            <a:r>
              <a:rPr lang="en-US" dirty="0" err="1"/>
              <a:t>photospheric</a:t>
            </a:r>
            <a:r>
              <a:rPr lang="en-US" dirty="0"/>
              <a:t> lines formation depth </a:t>
            </a:r>
            <a:r>
              <a:rPr lang="en-US" dirty="0" smtClean="0"/>
              <a:t>range; various top boundaries</a:t>
            </a:r>
          </a:p>
          <a:p>
            <a:pPr algn="just">
              <a:buFontTx/>
              <a:buChar char="-"/>
            </a:pPr>
            <a:r>
              <a:rPr lang="ru-RU" dirty="0" smtClean="0"/>
              <a:t>50</a:t>
            </a:r>
            <a:r>
              <a:rPr lang="en-AU" dirty="0" smtClean="0"/>
              <a:t>G / </a:t>
            </a:r>
            <a:r>
              <a:rPr lang="en-US" dirty="0" smtClean="0"/>
              <a:t>200G unipolar initial magnetic field / bottom-boundary B advection</a:t>
            </a:r>
          </a:p>
          <a:p>
            <a:pPr algn="just">
              <a:buFontTx/>
              <a:buChar char="-"/>
            </a:pPr>
            <a:r>
              <a:rPr lang="en-US" dirty="0" err="1" smtClean="0"/>
              <a:t>Photospheric</a:t>
            </a:r>
            <a:r>
              <a:rPr lang="en-US" dirty="0" smtClean="0"/>
              <a:t> vortices generation and their links to strong </a:t>
            </a:r>
            <a:r>
              <a:rPr lang="en-US" dirty="0" err="1" smtClean="0"/>
              <a:t>photospheric</a:t>
            </a:r>
            <a:r>
              <a:rPr lang="en-US" dirty="0" smtClean="0"/>
              <a:t> magnetic fields were described in </a:t>
            </a:r>
            <a:r>
              <a:rPr lang="en-US" dirty="0" err="1" smtClean="0"/>
              <a:t>Shelyag</a:t>
            </a:r>
            <a:r>
              <a:rPr lang="en-US" dirty="0" smtClean="0"/>
              <a:t> et al 2011.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6323" y="5706787"/>
            <a:ext cx="7939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Velocity field lines show vortex structures in strong magnetic field regions.</a:t>
            </a:r>
          </a:p>
          <a:p>
            <a:pPr algn="ctr"/>
            <a:r>
              <a:rPr lang="en-US" dirty="0" smtClean="0"/>
              <a:t>Single-fluid MHD: magnetic field is frozen into plasma.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Why the magnetic field lines do not show the same vortex structures?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9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</a:rPr>
              <a:t>Simulated vortices</a:t>
            </a:r>
          </a:p>
        </p:txBody>
      </p:sp>
      <p:sp>
        <p:nvSpPr>
          <p:cNvPr id="402436" name="TextBox 7"/>
          <p:cNvSpPr txBox="1">
            <a:spLocks noChangeArrowheads="1"/>
          </p:cNvSpPr>
          <p:nvPr/>
        </p:nvSpPr>
        <p:spPr bwMode="auto">
          <a:xfrm>
            <a:off x="767953" y="4831169"/>
            <a:ext cx="7608094" cy="144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200" dirty="0"/>
              <a:t>Horizontal vortices appear in the intergranular lanes in the upper photosphere, co-located with intergranular magnetic field concentrations. Note that velocities</a:t>
            </a:r>
            <a:r>
              <a:rPr lang="en-US" sz="2200" dirty="0" smtClean="0"/>
              <a:t> can be higher </a:t>
            </a:r>
            <a:r>
              <a:rPr lang="en-US" sz="2200" dirty="0"/>
              <a:t>than in granular flows.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74049" y="6577637"/>
            <a:ext cx="2469952" cy="28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Image from </a:t>
            </a:r>
            <a:r>
              <a:rPr lang="en-US" sz="1400" dirty="0" err="1" smtClean="0"/>
              <a:t>Shelyag</a:t>
            </a:r>
            <a:r>
              <a:rPr lang="en-US" sz="1400" dirty="0" smtClean="0"/>
              <a:t> et al. (2011)</a:t>
            </a:r>
          </a:p>
        </p:txBody>
      </p:sp>
      <p:pic>
        <p:nvPicPr>
          <p:cNvPr id="2" name="Picture 1" descr="Screen Shot 2016-05-23 at 4.5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098"/>
            <a:ext cx="9144000" cy="361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43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272"/>
            <a:ext cx="8229600" cy="831491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Alfvén</a:t>
            </a:r>
            <a:r>
              <a:rPr lang="en-US" b="1" dirty="0" smtClean="0">
                <a:solidFill>
                  <a:srgbClr val="0000FF"/>
                </a:solidFill>
              </a:rPr>
              <a:t> waves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774" y="6423119"/>
            <a:ext cx="858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“Vortices” </a:t>
            </a:r>
            <a:r>
              <a:rPr lang="en-US" dirty="0" smtClean="0">
                <a:solidFill>
                  <a:srgbClr val="FF0000"/>
                </a:solidFill>
              </a:rPr>
              <a:t>do not generate </a:t>
            </a:r>
            <a:r>
              <a:rPr lang="en-US" dirty="0" err="1" smtClean="0">
                <a:solidFill>
                  <a:srgbClr val="FF0000"/>
                </a:solidFill>
              </a:rPr>
              <a:t>Alfv</a:t>
            </a:r>
            <a:r>
              <a:rPr lang="en-US" dirty="0" err="1">
                <a:solidFill>
                  <a:srgbClr val="FF0000"/>
                </a:solidFill>
              </a:rPr>
              <a:t>é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waves: they look like they are </a:t>
            </a:r>
            <a:r>
              <a:rPr lang="en-US" dirty="0" err="1" smtClean="0">
                <a:solidFill>
                  <a:srgbClr val="FF0000"/>
                </a:solidFill>
              </a:rPr>
              <a:t>Alfv</a:t>
            </a:r>
            <a:r>
              <a:rPr lang="en-US" dirty="0" err="1">
                <a:solidFill>
                  <a:srgbClr val="FF0000"/>
                </a:solidFill>
              </a:rPr>
              <a:t>é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waves themselves.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Shot 2013-07-23 at 11.32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231"/>
            <a:ext cx="9144000" cy="3172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774" y="704633"/>
            <a:ext cx="8586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To identify wave types, we plot time-distance diagrams for vertical component of the </a:t>
            </a:r>
            <a:r>
              <a:rPr lang="en-US" dirty="0" err="1" smtClean="0"/>
              <a:t>vorticity</a:t>
            </a:r>
            <a:r>
              <a:rPr lang="en-US" dirty="0" smtClean="0"/>
              <a:t> in vortex structures. Also, </a:t>
            </a:r>
            <a:r>
              <a:rPr lang="en-US" dirty="0" err="1" smtClean="0"/>
              <a:t>overplot</a:t>
            </a:r>
            <a:r>
              <a:rPr lang="en-US" dirty="0" smtClean="0"/>
              <a:t> tracks for test particles moving with the local time-dependent </a:t>
            </a:r>
            <a:r>
              <a:rPr lang="en-US" dirty="0" err="1" smtClean="0"/>
              <a:t>Alfvén</a:t>
            </a:r>
            <a:r>
              <a:rPr lang="en-US" dirty="0" smtClean="0"/>
              <a:t> speed.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6774" y="4988876"/>
            <a:ext cx="8586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The domain is filled with the structures exhibiting rapid vertical propagation of </a:t>
            </a:r>
            <a:r>
              <a:rPr lang="en-US" dirty="0" err="1" smtClean="0"/>
              <a:t>vorticity</a:t>
            </a:r>
            <a:r>
              <a:rPr lang="en-US" dirty="0" smtClean="0"/>
              <a:t> perturbation. 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err="1" smtClean="0"/>
              <a:t>Alfvén</a:t>
            </a:r>
            <a:r>
              <a:rPr lang="en-US" dirty="0" smtClean="0"/>
              <a:t> speed can reach 70 km/s, normally about 40 km/s in higher photosphere in the magnetic field regions. Flow speeds never exceed 5</a:t>
            </a:r>
            <a:r>
              <a:rPr lang="en-US" smtClean="0"/>
              <a:t>-15 </a:t>
            </a:r>
            <a:r>
              <a:rPr lang="en-US" dirty="0" smtClean="0"/>
              <a:t>km/s. Propagation of </a:t>
            </a:r>
            <a:r>
              <a:rPr lang="en-US" dirty="0" err="1" smtClean="0"/>
              <a:t>vorticity</a:t>
            </a:r>
            <a:r>
              <a:rPr lang="en-US" dirty="0" smtClean="0"/>
              <a:t> perturbation cannot be explained with flows. It propagates with </a:t>
            </a:r>
            <a:r>
              <a:rPr lang="en-US" dirty="0" err="1"/>
              <a:t>Alfvén</a:t>
            </a:r>
            <a:r>
              <a:rPr lang="en-US" dirty="0"/>
              <a:t> </a:t>
            </a:r>
            <a:r>
              <a:rPr lang="en-US" dirty="0" smtClean="0"/>
              <a:t>speed.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9957" y="4654457"/>
            <a:ext cx="2064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Shelyag</a:t>
            </a:r>
            <a:r>
              <a:rPr lang="en-US" sz="1200" dirty="0"/>
              <a:t> </a:t>
            </a:r>
            <a:r>
              <a:rPr lang="en-US" sz="1200" dirty="0" smtClean="0"/>
              <a:t>et al, </a:t>
            </a:r>
            <a:r>
              <a:rPr lang="en-US" sz="1200" dirty="0" err="1" smtClean="0"/>
              <a:t>ApJL</a:t>
            </a:r>
            <a:r>
              <a:rPr lang="en-US" sz="1200" dirty="0" smtClean="0"/>
              <a:t> 2013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0" y="1627963"/>
            <a:ext cx="9144000" cy="33034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4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29 at 13.56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63700"/>
            <a:ext cx="6418422" cy="5029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207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Poynting</a:t>
            </a:r>
            <a:r>
              <a:rPr lang="en-US" sz="3200" b="1" dirty="0" smtClean="0">
                <a:solidFill>
                  <a:srgbClr val="0000FF"/>
                </a:solidFill>
              </a:rPr>
              <a:t> flux: peculiar feature or general property of the photosphere?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8601" y="2298929"/>
            <a:ext cx="1206499" cy="6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10G horizontal</a:t>
            </a:r>
            <a:endParaRPr lang="en-US" sz="20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28601" y="4851629"/>
            <a:ext cx="1206499" cy="6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200G mixed</a:t>
            </a:r>
            <a:endParaRPr lang="en-US" sz="20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866222" y="2298929"/>
            <a:ext cx="1206499" cy="6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200G vertical</a:t>
            </a:r>
            <a:endParaRPr lang="en-US" sz="20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866222" y="4851629"/>
            <a:ext cx="1206499" cy="6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10G vertical</a:t>
            </a:r>
            <a:endParaRPr lang="en-US" sz="20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28912" y="6577637"/>
            <a:ext cx="2515087" cy="28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Image from </a:t>
            </a:r>
            <a:r>
              <a:rPr lang="en-US" sz="1400" dirty="0" err="1" smtClean="0"/>
              <a:t>Shelyag</a:t>
            </a:r>
            <a:r>
              <a:rPr lang="en-US" sz="1400" dirty="0" smtClean="0"/>
              <a:t> et al. (201</a:t>
            </a:r>
            <a:r>
              <a:rPr lang="ru-RU" sz="1400" dirty="0" smtClean="0"/>
              <a:t>2</a:t>
            </a:r>
            <a:r>
              <a:rPr lang="en-US" sz="1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031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29 at 13.5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841500"/>
            <a:ext cx="7721600" cy="2463800"/>
          </a:xfrm>
          <a:prstGeom prst="rect">
            <a:avLst/>
          </a:prstGeom>
        </p:spPr>
      </p:pic>
      <p:pic>
        <p:nvPicPr>
          <p:cNvPr id="5" name="Picture 4" descr="Screen Shot 2012-06-29 at 13.51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25900"/>
            <a:ext cx="7797800" cy="2590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02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Net </a:t>
            </a:r>
            <a:r>
              <a:rPr lang="en-US" sz="3200" b="1" dirty="0" err="1" smtClean="0">
                <a:solidFill>
                  <a:srgbClr val="0000FF"/>
                </a:solidFill>
              </a:rPr>
              <a:t>Poynting</a:t>
            </a:r>
            <a:r>
              <a:rPr lang="en-US" sz="3200" b="1" dirty="0" smtClean="0">
                <a:solidFill>
                  <a:srgbClr val="0000FF"/>
                </a:solidFill>
              </a:rPr>
              <a:t> flux</a:t>
            </a:r>
            <a:r>
              <a:rPr lang="en-GB" sz="3200" b="1" dirty="0" smtClean="0">
                <a:solidFill>
                  <a:srgbClr val="0000FF"/>
                </a:solidFill>
              </a:rPr>
              <a:t>, different B configurations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pic>
        <p:nvPicPr>
          <p:cNvPr id="7" name="Picture 6" descr="Screen Shot 2012-06-29 at 13.58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1181100"/>
            <a:ext cx="4762500" cy="660400"/>
          </a:xfrm>
          <a:prstGeom prst="rect">
            <a:avLst/>
          </a:prstGeom>
        </p:spPr>
      </p:pic>
      <p:pic>
        <p:nvPicPr>
          <p:cNvPr id="8" name="Picture 7" descr="Screen Shot 2012-06-29 at 13.58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736600"/>
            <a:ext cx="1803400" cy="5588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8374" y="6577637"/>
            <a:ext cx="2715626" cy="28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Image from </a:t>
            </a:r>
            <a:r>
              <a:rPr lang="en-US" sz="1400" dirty="0" err="1" smtClean="0"/>
              <a:t>Shelyag</a:t>
            </a:r>
            <a:r>
              <a:rPr lang="en-US" sz="1400" dirty="0" smtClean="0"/>
              <a:t> et al. (201</a:t>
            </a:r>
            <a:r>
              <a:rPr lang="ru-RU" sz="1400" dirty="0" smtClean="0"/>
              <a:t>2</a:t>
            </a:r>
            <a:r>
              <a:rPr lang="en-US" sz="1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208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13" y="725839"/>
            <a:ext cx="2750725" cy="2712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6" y="3217565"/>
            <a:ext cx="3616218" cy="513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8" y="4377442"/>
            <a:ext cx="3394362" cy="634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8" y="5140806"/>
            <a:ext cx="1084352" cy="570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8" y="5824694"/>
            <a:ext cx="2797567" cy="57267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3959" y="6307"/>
            <a:ext cx="8229600" cy="719532"/>
          </a:xfrm>
        </p:spPr>
        <p:txBody>
          <a:bodyPr>
            <a:normAutofit fontScale="90000"/>
          </a:bodyPr>
          <a:lstStyle/>
          <a:p>
            <a:r>
              <a:rPr lang="en-AU" b="1" dirty="0" err="1" smtClean="0">
                <a:solidFill>
                  <a:srgbClr val="0000FF"/>
                </a:solidFill>
              </a:rPr>
              <a:t>Ambipolar</a:t>
            </a:r>
            <a:r>
              <a:rPr lang="en-AU" b="1" dirty="0" smtClean="0">
                <a:solidFill>
                  <a:srgbClr val="0000FF"/>
                </a:solidFill>
              </a:rPr>
              <a:t> diffusion: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" name="Picture 1" descr="Screen Shot 2016-05-25 at 10.16.3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6" y="1405559"/>
            <a:ext cx="4470290" cy="998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958" y="862118"/>
            <a:ext cx="311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Arber et al 2016</a:t>
            </a:r>
            <a:r>
              <a:rPr lang="ru-RU" dirty="0" smtClean="0"/>
              <a:t> </a:t>
            </a:r>
            <a:r>
              <a:rPr lang="en-AU" dirty="0" smtClean="0"/>
              <a:t>reiterate: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6186" y="2571234"/>
            <a:ext cx="361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 can be an answer.</a:t>
            </a:r>
          </a:p>
          <a:p>
            <a:r>
              <a:rPr lang="en-AU" dirty="0" smtClean="0"/>
              <a:t>The internal energy conservation: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6186" y="3731111"/>
            <a:ext cx="361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Generalised Ohm’s law (</a:t>
            </a:r>
            <a:r>
              <a:rPr lang="en-AU" dirty="0" err="1" smtClean="0"/>
              <a:t>Ohmic</a:t>
            </a:r>
            <a:r>
              <a:rPr lang="en-AU" dirty="0" smtClean="0"/>
              <a:t> and </a:t>
            </a:r>
            <a:r>
              <a:rPr lang="en-AU" dirty="0" err="1" smtClean="0"/>
              <a:t>ambipolar</a:t>
            </a:r>
            <a:r>
              <a:rPr lang="en-AU" dirty="0" smtClean="0"/>
              <a:t> terms included):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3595" y="5192015"/>
            <a:ext cx="432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ambipolar</a:t>
            </a:r>
            <a:r>
              <a:rPr lang="en-US" dirty="0" smtClean="0"/>
              <a:t> resistivity”, </a:t>
            </a:r>
            <a:r>
              <a:rPr lang="en-US" dirty="0" err="1" smtClean="0"/>
              <a:t>ξ</a:t>
            </a:r>
            <a:r>
              <a:rPr lang="en-US" dirty="0" smtClean="0"/>
              <a:t> – neutral fraction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06552" y="5792009"/>
            <a:ext cx="3963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Includes collision frequencies and densities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13303" y="3571357"/>
            <a:ext cx="316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Schlüter-Temesvary</a:t>
            </a:r>
            <a:r>
              <a:rPr lang="en-US" dirty="0" smtClean="0"/>
              <a:t> magnetic field (not current-free)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8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5-23 at 4.44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55" y="1917344"/>
            <a:ext cx="5899685" cy="494065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13959" y="6307"/>
            <a:ext cx="8229600" cy="719532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0000FF"/>
                </a:solidFill>
              </a:rPr>
              <a:t>Perpendicular currents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959" y="85004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We use a periodic off-axis perturbation with f=25 </a:t>
            </a:r>
            <a:r>
              <a:rPr lang="en-US" dirty="0" err="1" smtClean="0"/>
              <a:t>mHz</a:t>
            </a:r>
            <a:r>
              <a:rPr lang="en-US" dirty="0" smtClean="0"/>
              <a:t> – similar to what we see in magneto-convection simulation.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2025" y="1496380"/>
            <a:ext cx="318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Ambipolar</a:t>
            </a:r>
            <a:r>
              <a:rPr lang="en-US" dirty="0" smtClean="0"/>
              <a:t>” heating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3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33459</TotalTime>
  <Words>760</Words>
  <Application>Microsoft Macintosh PowerPoint</Application>
  <PresentationFormat>On-screen Show (4:3)</PresentationFormat>
  <Paragraphs>76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Wave heating of the partially-ionised solar atmosphere</vt:lpstr>
      <vt:lpstr>PowerPoint Presentation</vt:lpstr>
      <vt:lpstr>Vortices in intergranular lanes</vt:lpstr>
      <vt:lpstr>Simulated vortices</vt:lpstr>
      <vt:lpstr>Alfvén waves</vt:lpstr>
      <vt:lpstr>Poynting flux: peculiar feature or general property of the photosphere?</vt:lpstr>
      <vt:lpstr>Net Poynting flux, different B configurations</vt:lpstr>
      <vt:lpstr>Ambipolar diffusion:</vt:lpstr>
      <vt:lpstr>Perpendicular currents</vt:lpstr>
      <vt:lpstr>Poynting flux absorption</vt:lpstr>
      <vt:lpstr>Ways for observations</vt:lpstr>
      <vt:lpstr>The limb simulation</vt:lpstr>
      <vt:lpstr>Simulated limb, images</vt:lpstr>
      <vt:lpstr>Simulated limb, slits</vt:lpstr>
      <vt:lpstr>Simulated limb, 6302A FeI response functions</vt:lpstr>
      <vt:lpstr>How the emission-absorption profiles are formed</vt:lpstr>
      <vt:lpstr>PowerPoint Presentation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Sergiy Shelyag</dc:creator>
  <cp:lastModifiedBy>shelyag</cp:lastModifiedBy>
  <cp:revision>81</cp:revision>
  <dcterms:created xsi:type="dcterms:W3CDTF">2015-07-13T10:40:21Z</dcterms:created>
  <dcterms:modified xsi:type="dcterms:W3CDTF">2016-06-23T14:08:30Z</dcterms:modified>
</cp:coreProperties>
</file>