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94" r:id="rId2"/>
    <p:sldId id="257" r:id="rId3"/>
    <p:sldId id="291" r:id="rId4"/>
    <p:sldId id="305" r:id="rId5"/>
    <p:sldId id="270" r:id="rId6"/>
    <p:sldId id="308" r:id="rId7"/>
    <p:sldId id="273" r:id="rId8"/>
    <p:sldId id="309" r:id="rId9"/>
    <p:sldId id="326" r:id="rId10"/>
    <p:sldId id="260" r:id="rId11"/>
    <p:sldId id="261" r:id="rId12"/>
    <p:sldId id="311" r:id="rId13"/>
    <p:sldId id="328" r:id="rId14"/>
    <p:sldId id="314" r:id="rId15"/>
    <p:sldId id="330" r:id="rId16"/>
    <p:sldId id="313" r:id="rId17"/>
    <p:sldId id="317" r:id="rId18"/>
    <p:sldId id="318" r:id="rId19"/>
    <p:sldId id="319" r:id="rId20"/>
    <p:sldId id="332" r:id="rId21"/>
    <p:sldId id="333" r:id="rId22"/>
    <p:sldId id="281" r:id="rId23"/>
    <p:sldId id="282" r:id="rId24"/>
    <p:sldId id="316" r:id="rId25"/>
    <p:sldId id="283" r:id="rId26"/>
    <p:sldId id="322" r:id="rId27"/>
    <p:sldId id="329" r:id="rId28"/>
    <p:sldId id="284" r:id="rId29"/>
    <p:sldId id="285" r:id="rId30"/>
    <p:sldId id="320" r:id="rId31"/>
    <p:sldId id="321" r:id="rId32"/>
    <p:sldId id="324" r:id="rId33"/>
    <p:sldId id="325" r:id="rId34"/>
    <p:sldId id="286" r:id="rId35"/>
    <p:sldId id="323" r:id="rId36"/>
    <p:sldId id="31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82" autoAdjust="0"/>
    <p:restoredTop sz="93614" autoAdjust="0"/>
  </p:normalViewPr>
  <p:slideViewPr>
    <p:cSldViewPr snapToGrid="0" snapToObjects="1">
      <p:cViewPr>
        <p:scale>
          <a:sx n="114" d="100"/>
          <a:sy n="114" d="100"/>
        </p:scale>
        <p:origin x="-12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image" Target="../media/image36.emf"/><Relationship Id="rId2" Type="http://schemas.openxmlformats.org/officeDocument/2006/relationships/image" Target="../media/image3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65B3C-82C6-D54E-9575-83DDD1AE43A9}" type="datetimeFigureOut">
              <a:rPr lang="en-US" smtClean="0"/>
              <a:t>8/23/16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F3629-FEE7-704C-95B8-64EE2BB892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57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Started out</a:t>
            </a:r>
            <a:r>
              <a:rPr lang="en-US" baseline="0" dirty="0" smtClean="0"/>
              <a:t> trying to solve the missing metals problem, and accidentally did this.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F3629-FEE7-704C-95B8-64EE2BB8922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94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F3629-FEE7-704C-95B8-64EE2BB8922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182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F3629-FEE7-704C-95B8-64EE2BB8922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31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26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2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3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4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49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31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188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0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3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77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9D5C1-A150-434C-9ED5-98F29E14EFDB}" type="datetimeFigureOut">
              <a:rPr lang="en-US" smtClean="0"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90EB2-D0B9-1640-90CC-D4FDC6775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29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emf"/><Relationship Id="rId12" Type="http://schemas.openxmlformats.org/officeDocument/2006/relationships/image" Target="../media/image1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4.bin"/><Relationship Id="rId4" Type="http://schemas.openxmlformats.org/officeDocument/2006/relationships/image" Target="../media/image28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29.emf"/><Relationship Id="rId7" Type="http://schemas.openxmlformats.org/officeDocument/2006/relationships/oleObject" Target="../embeddings/oleObject6.bin"/><Relationship Id="rId8" Type="http://schemas.openxmlformats.org/officeDocument/2006/relationships/image" Target="../media/image30.emf"/><Relationship Id="rId9" Type="http://schemas.openxmlformats.org/officeDocument/2006/relationships/image" Target="../media/image22.emf"/><Relationship Id="rId10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33.emf"/><Relationship Id="rId6" Type="http://schemas.openxmlformats.org/officeDocument/2006/relationships/image" Target="../media/image3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36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37.emf"/><Relationship Id="rId7" Type="http://schemas.openxmlformats.org/officeDocument/2006/relationships/oleObject" Target="../embeddings/oleObject10.bin"/><Relationship Id="rId8" Type="http://schemas.openxmlformats.org/officeDocument/2006/relationships/image" Target="../media/image38.emf"/><Relationship Id="rId9" Type="http://schemas.openxmlformats.org/officeDocument/2006/relationships/oleObject" Target="../embeddings/oleObject11.bin"/><Relationship Id="rId10" Type="http://schemas.openxmlformats.org/officeDocument/2006/relationships/image" Target="../media/image3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8.jpeg"/><Relationship Id="rId12" Type="http://schemas.openxmlformats.org/officeDocument/2006/relationships/image" Target="../media/image59.jpeg"/><Relationship Id="rId13" Type="http://schemas.openxmlformats.org/officeDocument/2006/relationships/image" Target="../media/image60.jpeg"/><Relationship Id="rId14" Type="http://schemas.openxmlformats.org/officeDocument/2006/relationships/image" Target="../media/image61.jpe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jpeg"/><Relationship Id="rId8" Type="http://schemas.openxmlformats.org/officeDocument/2006/relationships/image" Target="../media/image55.jpeg"/><Relationship Id="rId9" Type="http://schemas.openxmlformats.org/officeDocument/2006/relationships/image" Target="../media/image56.jpeg"/><Relationship Id="rId10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Relationship Id="rId3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82" y="5206889"/>
            <a:ext cx="2020482" cy="192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722" y="-219866"/>
            <a:ext cx="8824515" cy="5275829"/>
          </a:xfrm>
        </p:spPr>
        <p:txBody>
          <a:bodyPr>
            <a:normAutofit/>
          </a:bodyPr>
          <a:lstStyle/>
          <a:p>
            <a:r>
              <a:rPr lang="en-US" sz="4700" b="1" dirty="0" smtClean="0">
                <a:latin typeface="Avenir Book"/>
                <a:cs typeface="Avenir Book"/>
              </a:rPr>
              <a:t>New Probes of Starburst Feedback and Circumgalactic OVI in </a:t>
            </a:r>
            <a:r>
              <a:rPr lang="en-US" sz="4700" b="1" u="sng" dirty="0" smtClean="0">
                <a:latin typeface="Avenir Book"/>
                <a:cs typeface="Avenir Book"/>
              </a:rPr>
              <a:t>Emission</a:t>
            </a:r>
            <a:r>
              <a:rPr lang="en-US" sz="5100" b="1" dirty="0" smtClean="0">
                <a:latin typeface="Avenir Book"/>
                <a:cs typeface="Avenir Book"/>
              </a:rPr>
              <a:t/>
            </a:r>
            <a:br>
              <a:rPr lang="en-US" sz="5100" b="1" dirty="0" smtClean="0">
                <a:latin typeface="Avenir Book"/>
                <a:cs typeface="Avenir Book"/>
              </a:rPr>
            </a:br>
            <a:r>
              <a:rPr lang="en-US" sz="2200" b="1" dirty="0" smtClean="0">
                <a:latin typeface="Avenir Book"/>
                <a:cs typeface="Avenir Book"/>
              </a:rPr>
              <a:t/>
            </a:r>
            <a:br>
              <a:rPr lang="en-US" sz="2200" b="1" dirty="0" smtClean="0">
                <a:latin typeface="Avenir Book"/>
                <a:cs typeface="Avenir Book"/>
              </a:rPr>
            </a:br>
            <a:r>
              <a:rPr lang="en-US" sz="4000" dirty="0" smtClean="0">
                <a:solidFill>
                  <a:srgbClr val="660066"/>
                </a:solidFill>
                <a:latin typeface="Avenir Book"/>
                <a:cs typeface="Avenir Book"/>
              </a:rPr>
              <a:t>Matt Ha</a:t>
            </a:r>
            <a:r>
              <a:rPr lang="en-US" sz="4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</a:rPr>
              <a:t>yes</a:t>
            </a:r>
            <a:br>
              <a:rPr lang="en-US" sz="4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</a:rPr>
            </a:br>
            <a:r>
              <a:rPr lang="en-US" sz="3100" i="1" dirty="0" smtClean="0">
                <a:solidFill>
                  <a:schemeClr val="accent4">
                    <a:lumMod val="75000"/>
                  </a:schemeClr>
                </a:solidFill>
                <a:latin typeface="Avenir Book"/>
                <a:ea typeface="Lucida Grande"/>
                <a:cs typeface="Avenir Book"/>
              </a:rPr>
              <a:t>Stockholm University department of Astronomy </a:t>
            </a:r>
            <a:r>
              <a:rPr lang="en-US" sz="22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Book"/>
                <a:ea typeface="Lucida Grande"/>
                <a:cs typeface="Avenir Book"/>
              </a:rPr>
              <a:t/>
            </a:r>
            <a:br>
              <a:rPr lang="en-US" sz="22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Book"/>
                <a:ea typeface="Lucida Grande"/>
                <a:cs typeface="Avenir Book"/>
              </a:rPr>
            </a:br>
            <a:r>
              <a:rPr lang="en-US" sz="22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Book"/>
                <a:ea typeface="Lucida Grande"/>
                <a:cs typeface="Avenir Book"/>
              </a:rPr>
              <a:t/>
            </a:r>
            <a:br>
              <a:rPr lang="en-US" sz="2200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Avenir Book"/>
                <a:ea typeface="Lucida Grande"/>
                <a:cs typeface="Avenir Book"/>
              </a:rPr>
            </a:br>
            <a:r>
              <a:rPr lang="en-US" sz="2700" dirty="0" smtClean="0">
                <a:solidFill>
                  <a:srgbClr val="595959"/>
                </a:solidFill>
                <a:latin typeface="Avenir Book"/>
                <a:cs typeface="Avenir Book"/>
              </a:rPr>
              <a:t>Matt </a:t>
            </a:r>
            <a:r>
              <a:rPr lang="en-US" sz="2700" dirty="0" err="1">
                <a:solidFill>
                  <a:srgbClr val="595959"/>
                </a:solidFill>
                <a:latin typeface="Avenir Book"/>
                <a:cs typeface="Avenir Book"/>
              </a:rPr>
              <a:t>Lehnert</a:t>
            </a:r>
            <a:r>
              <a:rPr lang="en-US" sz="2700" dirty="0">
                <a:solidFill>
                  <a:srgbClr val="595959"/>
                </a:solidFill>
                <a:latin typeface="Avenir Book"/>
                <a:cs typeface="Avenir Book"/>
              </a:rPr>
              <a:t> (</a:t>
            </a:r>
            <a:r>
              <a:rPr lang="en-US" sz="2700" dirty="0" err="1" smtClean="0">
                <a:solidFill>
                  <a:srgbClr val="595959"/>
                </a:solidFill>
                <a:latin typeface="Avenir Book"/>
                <a:cs typeface="Avenir Book"/>
              </a:rPr>
              <a:t>I.A.Paris</a:t>
            </a:r>
            <a:r>
              <a:rPr lang="en-US" sz="2700" dirty="0" smtClean="0">
                <a:solidFill>
                  <a:srgbClr val="595959"/>
                </a:solidFill>
                <a:latin typeface="Avenir Book"/>
                <a:cs typeface="Avenir Book"/>
              </a:rPr>
              <a:t>)</a:t>
            </a:r>
            <a:r>
              <a:rPr lang="en-US" sz="2700" dirty="0" smtClean="0">
                <a:solidFill>
                  <a:srgbClr val="595959"/>
                </a:solidFill>
                <a:latin typeface="Avenir Book"/>
                <a:cs typeface="Avenir Book"/>
              </a:rPr>
              <a:t>,   </a:t>
            </a:r>
            <a:r>
              <a:rPr lang="en-US" sz="2700" dirty="0">
                <a:solidFill>
                  <a:srgbClr val="595959"/>
                </a:solidFill>
                <a:latin typeface="Avenir Book"/>
                <a:cs typeface="Avenir Book"/>
              </a:rPr>
              <a:t>Claudia </a:t>
            </a:r>
            <a:r>
              <a:rPr lang="en-US" sz="2700" dirty="0" err="1">
                <a:solidFill>
                  <a:srgbClr val="595959"/>
                </a:solidFill>
                <a:latin typeface="Avenir Book"/>
                <a:cs typeface="Avenir Book"/>
              </a:rPr>
              <a:t>Scarlata</a:t>
            </a:r>
            <a:r>
              <a:rPr lang="en-US" sz="2700" dirty="0">
                <a:solidFill>
                  <a:srgbClr val="595959"/>
                </a:solidFill>
                <a:latin typeface="Avenir Book"/>
                <a:cs typeface="Avenir Book"/>
              </a:rPr>
              <a:t> (</a:t>
            </a:r>
            <a:r>
              <a:rPr lang="en-US" sz="2700" dirty="0" err="1" smtClean="0">
                <a:solidFill>
                  <a:srgbClr val="595959"/>
                </a:solidFill>
                <a:latin typeface="Avenir Book"/>
                <a:cs typeface="Avenir Book"/>
              </a:rPr>
              <a:t>U.Minnesota</a:t>
            </a:r>
            <a:r>
              <a:rPr lang="en-US" sz="2700" dirty="0" smtClean="0">
                <a:solidFill>
                  <a:srgbClr val="595959"/>
                </a:solidFill>
                <a:latin typeface="Avenir Book"/>
                <a:cs typeface="Avenir Book"/>
              </a:rPr>
              <a:t>),</a:t>
            </a:r>
            <a:br>
              <a:rPr lang="en-US" sz="2700" dirty="0" smtClean="0">
                <a:solidFill>
                  <a:srgbClr val="595959"/>
                </a:solidFill>
                <a:latin typeface="Avenir Book"/>
                <a:cs typeface="Avenir Book"/>
              </a:rPr>
            </a:br>
            <a:r>
              <a:rPr lang="en-US" sz="2700" dirty="0" smtClean="0">
                <a:solidFill>
                  <a:srgbClr val="595959"/>
                </a:solidFill>
                <a:latin typeface="Avenir Book"/>
                <a:cs typeface="Avenir Book"/>
              </a:rPr>
              <a:t> Jens </a:t>
            </a:r>
            <a:r>
              <a:rPr lang="en-US" sz="2700" dirty="0" err="1" smtClean="0">
                <a:solidFill>
                  <a:srgbClr val="595959"/>
                </a:solidFill>
                <a:latin typeface="Avenir Book"/>
                <a:cs typeface="Avenir Book"/>
              </a:rPr>
              <a:t>Melinder</a:t>
            </a:r>
            <a:r>
              <a:rPr lang="en-US" sz="2700" dirty="0" smtClean="0">
                <a:solidFill>
                  <a:srgbClr val="595959"/>
                </a:solidFill>
                <a:latin typeface="Avenir Book"/>
                <a:cs typeface="Avenir Book"/>
              </a:rPr>
              <a:t>, </a:t>
            </a:r>
            <a:r>
              <a:rPr lang="en-US" sz="2700" dirty="0" smtClean="0">
                <a:solidFill>
                  <a:srgbClr val="595959"/>
                </a:solidFill>
                <a:latin typeface="Avenir Book"/>
                <a:cs typeface="Avenir Book"/>
              </a:rPr>
              <a:t>  </a:t>
            </a:r>
            <a:r>
              <a:rPr lang="en-US" sz="2700" dirty="0" err="1" smtClean="0">
                <a:solidFill>
                  <a:srgbClr val="595959"/>
                </a:solidFill>
                <a:latin typeface="Avenir Book"/>
                <a:cs typeface="Avenir Book"/>
              </a:rPr>
              <a:t>Göran</a:t>
            </a:r>
            <a:r>
              <a:rPr lang="en-US" sz="2700" dirty="0" smtClean="0">
                <a:solidFill>
                  <a:srgbClr val="595959"/>
                </a:solidFill>
                <a:latin typeface="Avenir Book"/>
                <a:cs typeface="Avenir Book"/>
              </a:rPr>
              <a:t> </a:t>
            </a:r>
            <a:r>
              <a:rPr lang="en-US" sz="2700" dirty="0" err="1" smtClean="0">
                <a:solidFill>
                  <a:srgbClr val="595959"/>
                </a:solidFill>
                <a:latin typeface="Avenir Book"/>
                <a:cs typeface="Avenir Book"/>
              </a:rPr>
              <a:t>Östlin</a:t>
            </a:r>
            <a:r>
              <a:rPr lang="en-US" sz="2700" dirty="0" smtClean="0">
                <a:solidFill>
                  <a:srgbClr val="595959"/>
                </a:solidFill>
                <a:latin typeface="Avenir Book"/>
                <a:cs typeface="Avenir Book"/>
              </a:rPr>
              <a:t> (Stockholm)</a:t>
            </a:r>
            <a:endParaRPr lang="en-US" sz="2700" dirty="0">
              <a:solidFill>
                <a:srgbClr val="595959"/>
              </a:solidFill>
              <a:latin typeface="Avenir Book"/>
              <a:cs typeface="Avenir Boo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3" y="5092303"/>
            <a:ext cx="1815988" cy="17330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000571" y="5865471"/>
            <a:ext cx="2829072" cy="959891"/>
            <a:chOff x="4932270" y="5198458"/>
            <a:chExt cx="3355154" cy="11655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r="80721"/>
            <a:stretch/>
          </p:blipFill>
          <p:spPr>
            <a:xfrm>
              <a:off x="4932270" y="5253677"/>
              <a:ext cx="1150726" cy="111037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9639" t="52421" r="76911" b="7451"/>
            <a:stretch/>
          </p:blipFill>
          <p:spPr>
            <a:xfrm>
              <a:off x="6102895" y="5198458"/>
              <a:ext cx="538811" cy="11655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43802" t="52421" r="51842" b="7451"/>
            <a:stretch/>
          </p:blipFill>
          <p:spPr>
            <a:xfrm>
              <a:off x="6618402" y="5198458"/>
              <a:ext cx="680191" cy="116559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/>
            <a:srcRect l="67256" t="52421" r="29908" b="7451"/>
            <a:stretch/>
          </p:blipFill>
          <p:spPr>
            <a:xfrm>
              <a:off x="7259270" y="5198458"/>
              <a:ext cx="442780" cy="116559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84264" t="52421" r="11987" b="7451"/>
            <a:stretch/>
          </p:blipFill>
          <p:spPr>
            <a:xfrm>
              <a:off x="7702050" y="5198458"/>
              <a:ext cx="585374" cy="116559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664" y="5558058"/>
            <a:ext cx="2467336" cy="128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1156_spec_hiloSFR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9" b="4574"/>
          <a:stretch/>
        </p:blipFill>
        <p:spPr>
          <a:xfrm>
            <a:off x="-16807" y="1117087"/>
            <a:ext cx="5376637" cy="554671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99752" y="2612513"/>
            <a:ext cx="394016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venir Book"/>
                <a:cs typeface="Avenir Book"/>
              </a:rPr>
              <a:t>Absorption in Ly</a:t>
            </a:r>
            <a:r>
              <a:rPr lang="en-US" sz="2200" dirty="0" smtClean="0">
                <a:latin typeface="Avenir Book"/>
                <a:ea typeface="Lucida Grande"/>
                <a:cs typeface="Avenir Book"/>
              </a:rPr>
              <a:t>β, C II 1036, and O VI 1032.  Dominates over emitted flux in </a:t>
            </a:r>
            <a:r>
              <a:rPr lang="en-US" sz="2200" dirty="0" err="1" smtClean="0">
                <a:latin typeface="Avenir Book"/>
                <a:ea typeface="Lucida Grande"/>
                <a:cs typeface="Avenir Book"/>
              </a:rPr>
              <a:t>centre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.</a:t>
            </a:r>
            <a:endParaRPr lang="en-US" sz="2200" dirty="0" smtClean="0">
              <a:latin typeface="Avenir Book"/>
              <a:cs typeface="Avenir Book"/>
            </a:endParaRPr>
          </a:p>
          <a:p>
            <a:endParaRPr lang="en-US" sz="2200" dirty="0">
              <a:latin typeface="Avenir Book"/>
              <a:cs typeface="Avenir Book"/>
            </a:endParaRPr>
          </a:p>
          <a:p>
            <a:r>
              <a:rPr lang="en-US" sz="2200" dirty="0" smtClean="0">
                <a:latin typeface="Avenir Book"/>
                <a:cs typeface="Avenir Book"/>
              </a:rPr>
              <a:t>1032 </a:t>
            </a:r>
            <a:r>
              <a:rPr lang="en-US" sz="2200" dirty="0" err="1" smtClean="0">
                <a:latin typeface="Avenir Book"/>
                <a:cs typeface="Avenir Book"/>
              </a:rPr>
              <a:t>Å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absoption</a:t>
            </a:r>
            <a:r>
              <a:rPr lang="en-US" sz="2200" dirty="0" smtClean="0">
                <a:latin typeface="Avenir Book"/>
                <a:cs typeface="Avenir Book"/>
              </a:rPr>
              <a:t>:</a:t>
            </a:r>
          </a:p>
          <a:p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	</a:t>
            </a:r>
            <a:r>
              <a:rPr lang="en-US" sz="2200" i="1" dirty="0" smtClean="0">
                <a:solidFill>
                  <a:srgbClr val="660066"/>
                </a:solidFill>
                <a:latin typeface="Avenir Book"/>
                <a:cs typeface="Avenir Book"/>
              </a:rPr>
              <a:t>N</a:t>
            </a:r>
            <a:r>
              <a:rPr lang="en-US" sz="2200" baseline="-25000" dirty="0" smtClean="0">
                <a:solidFill>
                  <a:srgbClr val="660066"/>
                </a:solidFill>
                <a:latin typeface="Avenir Book"/>
                <a:cs typeface="Avenir Book"/>
              </a:rPr>
              <a:t>OVI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= 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cs typeface="Avenir Book"/>
              </a:rPr>
              <a:t>10</a:t>
            </a:r>
            <a:r>
              <a:rPr lang="en-US" sz="2200" baseline="30000" dirty="0" smtClean="0">
                <a:solidFill>
                  <a:srgbClr val="660066"/>
                </a:solidFill>
                <a:latin typeface="Avenir Book"/>
                <a:cs typeface="Avenir Book"/>
              </a:rPr>
              <a:t>14.7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cs typeface="Avenir Book"/>
              </a:rPr>
              <a:t> cm</a:t>
            </a:r>
            <a:r>
              <a:rPr lang="en-US" sz="2200" baseline="30000" dirty="0" smtClean="0">
                <a:solidFill>
                  <a:srgbClr val="660066"/>
                </a:solidFill>
                <a:latin typeface="Avenir Book"/>
                <a:cs typeface="Avenir Book"/>
              </a:rPr>
              <a:t>-2</a:t>
            </a:r>
            <a:endParaRPr lang="en-US" sz="2200" baseline="30000" dirty="0">
              <a:solidFill>
                <a:srgbClr val="660066"/>
              </a:solidFill>
              <a:latin typeface="Avenir Book"/>
              <a:cs typeface="Avenir Book"/>
            </a:endParaRPr>
          </a:p>
          <a:p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	</a:t>
            </a:r>
            <a:r>
              <a:rPr lang="en-US" sz="2200" i="1" dirty="0" smtClean="0">
                <a:solidFill>
                  <a:srgbClr val="660066"/>
                </a:solidFill>
                <a:latin typeface="Avenir Book"/>
                <a:cs typeface="Avenir Book"/>
              </a:rPr>
              <a:t>V</a:t>
            </a:r>
            <a:r>
              <a:rPr lang="en-US" sz="2200" baseline="-25000" dirty="0" smtClean="0">
                <a:solidFill>
                  <a:srgbClr val="660066"/>
                </a:solidFill>
                <a:latin typeface="Avenir Book"/>
                <a:cs typeface="Avenir Book"/>
              </a:rPr>
              <a:t>OVI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cs typeface="Avenir Book"/>
              </a:rPr>
              <a:t> = 380 km s</a:t>
            </a:r>
            <a:r>
              <a:rPr lang="en-US" sz="2200" baseline="30000" dirty="0" smtClean="0">
                <a:solidFill>
                  <a:srgbClr val="660066"/>
                </a:solidFill>
                <a:latin typeface="Avenir Book"/>
                <a:cs typeface="Avenir Book"/>
              </a:rPr>
              <a:t>-1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 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cs typeface="Avenir Book"/>
              </a:rPr>
              <a:t>(fast!)</a:t>
            </a:r>
          </a:p>
          <a:p>
            <a:endParaRPr lang="en-US" sz="2200" dirty="0">
              <a:solidFill>
                <a:srgbClr val="660066"/>
              </a:solidFill>
              <a:latin typeface="Avenir Book"/>
              <a:cs typeface="Avenir Book"/>
            </a:endParaRPr>
          </a:p>
          <a:p>
            <a:r>
              <a:rPr lang="en-US" sz="2200" dirty="0">
                <a:latin typeface="Avenir Book"/>
                <a:cs typeface="Avenir Book"/>
              </a:rPr>
              <a:t>3 </a:t>
            </a:r>
            <a:r>
              <a:rPr lang="en-US" sz="2200" dirty="0" err="1">
                <a:latin typeface="Avenir Book"/>
                <a:ea typeface="Lucida Grande"/>
                <a:cs typeface="Avenir Book"/>
              </a:rPr>
              <a:t>σ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 emission at </a:t>
            </a:r>
            <a:r>
              <a:rPr lang="en-US" sz="2200" dirty="0" err="1">
                <a:latin typeface="Avenir Book"/>
                <a:ea typeface="Lucida Grande"/>
                <a:cs typeface="Avenir Book"/>
              </a:rPr>
              <a:t>λ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=1038Å </a:t>
            </a:r>
            <a:endParaRPr lang="en-US" sz="2200" dirty="0">
              <a:latin typeface="Avenir Book"/>
              <a:cs typeface="Avenir Book"/>
            </a:endParaRPr>
          </a:p>
          <a:p>
            <a:endParaRPr lang="en-US" sz="2200" dirty="0">
              <a:latin typeface="Avenir Book"/>
              <a:cs typeface="Avenir Book"/>
            </a:endParaRPr>
          </a:p>
          <a:p>
            <a:r>
              <a:rPr lang="en-US" sz="2200" dirty="0" smtClean="0">
                <a:solidFill>
                  <a:srgbClr val="660066"/>
                </a:solidFill>
                <a:latin typeface="Avenir Book"/>
                <a:cs typeface="Avenir Book"/>
              </a:rPr>
              <a:t>Confirm with C24 spectrum and pointing in the halo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92090" y="5501368"/>
            <a:ext cx="103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1 orbit</a:t>
            </a: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7200" y="6343019"/>
            <a:ext cx="44683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Wavelength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551182" y="6565430"/>
            <a:ext cx="133991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-1863159" y="3578149"/>
            <a:ext cx="41353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Normalized flux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23022" y="1159085"/>
            <a:ext cx="0" cy="11004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8"/>
          <p:cNvSpPr>
            <a:spLocks noGrp="1"/>
          </p:cNvSpPr>
          <p:nvPr>
            <p:ph type="title"/>
          </p:nvPr>
        </p:nvSpPr>
        <p:spPr>
          <a:xfrm>
            <a:off x="0" y="-18893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COS Spectroscopy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20" name="Picture 19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2977" r="54718" b="52407"/>
          <a:stretch/>
        </p:blipFill>
        <p:spPr>
          <a:xfrm>
            <a:off x="5273323" y="954066"/>
            <a:ext cx="1544038" cy="15619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000341" y="1025256"/>
            <a:ext cx="2015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venir Book"/>
                <a:cs typeface="Avenir Book"/>
              </a:rPr>
              <a:t>2.5” aperture</a:t>
            </a:r>
          </a:p>
        </p:txBody>
      </p:sp>
      <p:cxnSp>
        <p:nvCxnSpPr>
          <p:cNvPr id="8" name="Straight Arrow Connector 7"/>
          <p:cNvCxnSpPr>
            <a:stCxn id="22" idx="1"/>
          </p:cNvCxnSpPr>
          <p:nvPr/>
        </p:nvCxnSpPr>
        <p:spPr>
          <a:xfrm flipH="1">
            <a:off x="6217920" y="1240700"/>
            <a:ext cx="782421" cy="42326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f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2" t="47429" r="16760" b="8626"/>
          <a:stretch/>
        </p:blipFill>
        <p:spPr>
          <a:xfrm>
            <a:off x="698080" y="1324480"/>
            <a:ext cx="1768310" cy="175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51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/>
          <a:stretch/>
        </p:blipFill>
        <p:spPr>
          <a:xfrm>
            <a:off x="4482275" y="896425"/>
            <a:ext cx="4497395" cy="4540290"/>
          </a:xfrm>
          <a:prstGeom prst="rect">
            <a:avLst/>
          </a:prstGeom>
        </p:spPr>
      </p:pic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457200" y="-19262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O VI Surface Brightness Profile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819341" y="2936846"/>
            <a:ext cx="303058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OVI Surface Brightness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372527" y="1083738"/>
            <a:ext cx="0" cy="9214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44097" y="5236674"/>
            <a:ext cx="383183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0      Radial distance             30 kpc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260886" y="5451820"/>
            <a:ext cx="42000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2856" y="5653697"/>
            <a:ext cx="8727686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Total O VI luminosity :  </a:t>
            </a:r>
            <a:r>
              <a:rPr lang="en-US" sz="2200" i="1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L</a:t>
            </a:r>
            <a:r>
              <a:rPr lang="en-US" sz="2200" baseline="-250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OVI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 = 2×10</a:t>
            </a:r>
            <a:r>
              <a:rPr lang="en-US" sz="2200" baseline="300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41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 erg/s</a:t>
            </a:r>
            <a:b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</a:b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Absorbed </a:t>
            </a:r>
            <a:r>
              <a:rPr lang="en-US" sz="2200" i="1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L</a:t>
            </a:r>
            <a:r>
              <a:rPr lang="en-US" sz="2200" baseline="-250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OVI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 is 6 x </a:t>
            </a:r>
            <a:r>
              <a:rPr lang="en-US" sz="220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lower </a:t>
            </a:r>
            <a:r>
              <a:rPr lang="en-US" sz="220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  <a:sym typeface="Wingdings"/>
              </a:rPr>
              <a:t> </a:t>
            </a:r>
            <a:r>
              <a:rPr lang="en-US" sz="220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resonance 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scattering </a:t>
            </a:r>
            <a:r>
              <a:rPr lang="en-US" sz="2200" smtClean="0">
                <a:solidFill>
                  <a:schemeClr val="accent5">
                    <a:lumMod val="75000"/>
                  </a:schemeClr>
                </a:solidFill>
                <a:latin typeface="Avenir Black"/>
                <a:cs typeface="Avenir Black"/>
              </a:rPr>
              <a:t>not dominant</a:t>
            </a:r>
            <a:endParaRPr lang="en-US" sz="2200" dirty="0" smtClean="0">
              <a:solidFill>
                <a:schemeClr val="accent5">
                  <a:lumMod val="75000"/>
                </a:schemeClr>
              </a:solidFill>
              <a:latin typeface="Avenir Black"/>
              <a:cs typeface="Avenir Blac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010" y="1420273"/>
            <a:ext cx="4394888" cy="251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Combine ACS and COS 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 Surface brightness profile</a:t>
            </a:r>
            <a:endParaRPr lang="en-US" sz="2200" dirty="0" smtClean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endParaRPr lang="en-US" sz="2200" dirty="0" smtClean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Fit by exponential</a:t>
            </a:r>
            <a:br>
              <a:rPr lang="en-US" sz="2200" dirty="0" smtClean="0">
                <a:latin typeface="Avenir Book"/>
                <a:cs typeface="Avenir Book"/>
              </a:rPr>
            </a:br>
            <a:r>
              <a:rPr lang="en-US" sz="2200" dirty="0" smtClean="0">
                <a:latin typeface="Avenir Book"/>
                <a:cs typeface="Avenir Book"/>
              </a:rPr>
              <a:t>	scale length = 7.5 kpc </a:t>
            </a:r>
            <a:br>
              <a:rPr lang="en-US" sz="2200" dirty="0" smtClean="0">
                <a:latin typeface="Avenir Book"/>
                <a:cs typeface="Avenir Book"/>
              </a:rPr>
            </a:br>
            <a:r>
              <a:rPr lang="en-US" sz="2200" dirty="0" smtClean="0">
                <a:latin typeface="Avenir Book"/>
                <a:cs typeface="Avenir Book"/>
              </a:rPr>
              <a:t>	(&lt; 1kpc in optical)</a:t>
            </a:r>
            <a:endParaRPr lang="en-US" sz="2200" dirty="0" smtClean="0">
              <a:solidFill>
                <a:schemeClr val="accent5">
                  <a:lumMod val="75000"/>
                </a:schemeClr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54927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>
            <a:spLocks noGrp="1"/>
          </p:cNvSpPr>
          <p:nvPr>
            <p:ph type="title"/>
          </p:nvPr>
        </p:nvSpPr>
        <p:spPr>
          <a:xfrm>
            <a:off x="457200" y="-19262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O VI and other lines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3" name="Picture 2" descr="f9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" b="11244"/>
          <a:stretch/>
        </p:blipFill>
        <p:spPr>
          <a:xfrm>
            <a:off x="323272" y="1168929"/>
            <a:ext cx="4964546" cy="29079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7210" y="914776"/>
            <a:ext cx="441806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lack"/>
                <a:cs typeface="Avenir Black"/>
              </a:rPr>
              <a:t>   H-alpha         Ly-alpha              O VI</a:t>
            </a:r>
            <a:endParaRPr lang="en-US" b="1" dirty="0">
              <a:latin typeface="Avenir Black"/>
              <a:cs typeface="Avenir Black"/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520101" y="2112864"/>
            <a:ext cx="3378969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venir Book"/>
                <a:cs typeface="Avenir Book"/>
              </a:rPr>
              <a:t>Equivalent width       Surface brightness</a:t>
            </a:r>
            <a:endParaRPr lang="en-US" sz="1200" b="1" dirty="0">
              <a:latin typeface="Avenir Book"/>
              <a:cs typeface="Avenir Book"/>
            </a:endParaRPr>
          </a:p>
        </p:txBody>
      </p:sp>
      <p:pic>
        <p:nvPicPr>
          <p:cNvPr id="4" name="Picture 3" descr="f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246" y="769697"/>
            <a:ext cx="3661559" cy="341745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459" y="4390572"/>
            <a:ext cx="9024345" cy="251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H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α</a:t>
            </a:r>
            <a:r>
              <a:rPr lang="en-US" sz="2200" dirty="0" smtClean="0">
                <a:latin typeface="Avenir Book"/>
                <a:cs typeface="Avenir Book"/>
              </a:rPr>
              <a:t> (recombination) Ly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α</a:t>
            </a:r>
            <a:r>
              <a:rPr lang="en-US" sz="2200" dirty="0" smtClean="0">
                <a:latin typeface="Avenir Book"/>
                <a:cs typeface="Avenir Book"/>
              </a:rPr>
              <a:t> (</a:t>
            </a:r>
            <a:r>
              <a:rPr lang="en-US" sz="2200" dirty="0" err="1" smtClean="0">
                <a:latin typeface="Avenir Book"/>
                <a:cs typeface="Avenir Book"/>
              </a:rPr>
              <a:t>recomb</a:t>
            </a:r>
            <a:r>
              <a:rPr lang="en-US" sz="2200" dirty="0" smtClean="0">
                <a:latin typeface="Avenir Book"/>
                <a:cs typeface="Avenir Book"/>
              </a:rPr>
              <a:t>.+scattering)</a:t>
            </a:r>
            <a:endParaRPr lang="en-US" sz="2200" dirty="0"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No signal (Ly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α</a:t>
            </a:r>
            <a:r>
              <a:rPr lang="en-US" sz="2200" dirty="0" smtClean="0">
                <a:latin typeface="Avenir Book"/>
                <a:cs typeface="Avenir Book"/>
              </a:rPr>
              <a:t> or H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α</a:t>
            </a:r>
            <a:r>
              <a:rPr lang="en-US" sz="2200" dirty="0" smtClean="0">
                <a:latin typeface="Avenir Book"/>
                <a:cs typeface="Avenir Book"/>
              </a:rPr>
              <a:t>) at radius of O VI (HST 20x less efficient for Ly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α</a:t>
            </a:r>
            <a:r>
              <a:rPr lang="en-US" sz="2200" dirty="0" smtClean="0">
                <a:latin typeface="Avenir Book"/>
                <a:cs typeface="Avenir Book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Exponential scales: 0.75 kpc (H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α</a:t>
            </a:r>
            <a:r>
              <a:rPr lang="en-US" sz="2200" dirty="0" smtClean="0">
                <a:latin typeface="Avenir Book"/>
                <a:cs typeface="Avenir Book"/>
              </a:rPr>
              <a:t>) and 1.1 kpc (Ly</a:t>
            </a:r>
            <a:r>
              <a:rPr lang="en-US" sz="2200" dirty="0" smtClean="0">
                <a:latin typeface="Avenir Book"/>
                <a:ea typeface="Lucida Grande"/>
                <a:cs typeface="Avenir Book"/>
              </a:rPr>
              <a:t>α</a:t>
            </a:r>
            <a:r>
              <a:rPr lang="en-US" sz="2200" dirty="0" smtClean="0">
                <a:latin typeface="Avenir Book"/>
                <a:cs typeface="Avenir Book"/>
              </a:rPr>
              <a:t>)  – 7.5 kpc (O VI)</a:t>
            </a:r>
          </a:p>
          <a:p>
            <a:pPr>
              <a:lnSpc>
                <a:spcPct val="120000"/>
              </a:lnSpc>
            </a:pPr>
            <a:endParaRPr lang="en-US" sz="2200" dirty="0" smtClean="0">
              <a:solidFill>
                <a:srgbClr val="31859C"/>
              </a:solidFill>
              <a:latin typeface="Avenir Black"/>
              <a:cs typeface="Avenir Black"/>
            </a:endParaRPr>
          </a:p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rgbClr val="31859C"/>
                </a:solidFill>
                <a:latin typeface="Avenir Black"/>
                <a:cs typeface="Avenir Black"/>
              </a:rPr>
              <a:t>O VI profile ≠ </a:t>
            </a:r>
            <a:r>
              <a:rPr lang="en-US" sz="2200" dirty="0" err="1" smtClean="0">
                <a:solidFill>
                  <a:srgbClr val="31859C"/>
                </a:solidFill>
                <a:latin typeface="Avenir Black"/>
                <a:cs typeface="Avenir Black"/>
              </a:rPr>
              <a:t>photoionized</a:t>
            </a:r>
            <a:r>
              <a:rPr lang="en-US" sz="2200" dirty="0" smtClean="0">
                <a:solidFill>
                  <a:srgbClr val="31859C"/>
                </a:solidFill>
                <a:latin typeface="Avenir Black"/>
                <a:cs typeface="Avenir Black"/>
              </a:rPr>
              <a:t> gas </a:t>
            </a:r>
            <a:r>
              <a:rPr lang="en-US" sz="2200" dirty="0" smtClean="0">
                <a:solidFill>
                  <a:srgbClr val="31859C"/>
                </a:solidFill>
                <a:latin typeface="Avenir Black"/>
                <a:cs typeface="Avenir Black"/>
                <a:sym typeface="Wingdings"/>
              </a:rPr>
              <a:t> powered by a different process</a:t>
            </a:r>
            <a:endParaRPr lang="en-US" sz="2200" dirty="0" smtClean="0">
              <a:solidFill>
                <a:srgbClr val="31859C"/>
              </a:solidFill>
              <a:latin typeface="Avenir Black"/>
              <a:cs typeface="Avenir Black"/>
            </a:endParaRPr>
          </a:p>
          <a:p>
            <a:pPr>
              <a:lnSpc>
                <a:spcPct val="120000"/>
              </a:lnSpc>
            </a:pPr>
            <a:endParaRPr lang="en-US" sz="2200" dirty="0" smtClean="0"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4046533" y="2271669"/>
            <a:ext cx="3030581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venir Book"/>
                <a:cs typeface="Avenir Book"/>
              </a:rPr>
              <a:t>      OVI Surface Brightness</a:t>
            </a:r>
            <a:endParaRPr lang="en-US" sz="1400" b="1" dirty="0">
              <a:latin typeface="Avenir Book"/>
              <a:cs typeface="Avenir Book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5595692" y="975779"/>
            <a:ext cx="0" cy="6201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67400" y="3999395"/>
            <a:ext cx="3263405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venir Book"/>
                <a:cs typeface="Avenir Book"/>
              </a:rPr>
              <a:t>0      Radial distance                   30 kpc</a:t>
            </a:r>
            <a:endParaRPr lang="en-US" sz="1400" b="1" dirty="0">
              <a:latin typeface="Avenir Book"/>
              <a:cs typeface="Avenir Book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662420" y="4155994"/>
            <a:ext cx="69756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85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9618" y="5239183"/>
            <a:ext cx="8709318" cy="103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0295" y="4231498"/>
            <a:ext cx="164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Peeples+2014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5-10-19 at 9.13.3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"/>
          <a:stretch/>
        </p:blipFill>
        <p:spPr>
          <a:xfrm>
            <a:off x="277092" y="993916"/>
            <a:ext cx="8501575" cy="371826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4908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Oxygen missing from galaxies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9599" y="4600830"/>
            <a:ext cx="208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Peeples et al 2014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" y="5980928"/>
            <a:ext cx="8272635" cy="702756"/>
          </a:xfrm>
          <a:prstGeom prst="rect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400" dirty="0" smtClean="0">
                <a:solidFill>
                  <a:schemeClr val="accent6">
                    <a:lumMod val="50000"/>
                  </a:schemeClr>
                </a:solidFill>
                <a:latin typeface="Avenir Black"/>
                <a:cs typeface="Avenir Black"/>
              </a:rPr>
              <a:t>HST CAN DO THIS TODAY</a:t>
            </a:r>
            <a:endParaRPr lang="en-US" sz="3400" dirty="0" smtClean="0">
              <a:solidFill>
                <a:schemeClr val="accent6">
                  <a:lumMod val="5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22" y="4719825"/>
            <a:ext cx="8929202" cy="1039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charset="2"/>
              <a:buChar char="u"/>
            </a:pP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Avenir Book"/>
              </a:rPr>
              <a:t>OVI 1032,1038 </a:t>
            </a:r>
            <a:r>
              <a:rPr lang="en-US" sz="2600" dirty="0" err="1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Avenir Book"/>
              </a:rPr>
              <a:t>Å</a:t>
            </a: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Avenir Book"/>
              </a:rPr>
              <a:t> emission never been mapped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u"/>
            </a:pP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Avenir Book"/>
              </a:rPr>
              <a:t>UV line imaging needs a new telescope</a:t>
            </a:r>
            <a:endParaRPr lang="en-US" sz="2600" dirty="0">
              <a:solidFill>
                <a:schemeClr val="accent5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01046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905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Conditions in the OVI-bearing gas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46" y="913963"/>
            <a:ext cx="27852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Surface brightness </a:t>
            </a:r>
            <a:endParaRPr lang="en-US" sz="2200" dirty="0">
              <a:latin typeface="Avenir Book"/>
              <a:ea typeface="Lucida Grande"/>
              <a:cs typeface="Avenir Book"/>
              <a:sym typeface="Wingding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881664"/>
              </p:ext>
            </p:extLst>
          </p:nvPr>
        </p:nvGraphicFramePr>
        <p:xfrm>
          <a:off x="2626723" y="779493"/>
          <a:ext cx="2039120" cy="782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3" name="Equation" r:id="rId3" imgW="1422400" imgH="546100" progId="Equation.3">
                  <p:embed/>
                </p:oleObj>
              </mc:Choice>
              <mc:Fallback>
                <p:oleObj name="Equation" r:id="rId3" imgW="14224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6723" y="779493"/>
                        <a:ext cx="2039120" cy="782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287744"/>
              </p:ext>
            </p:extLst>
          </p:nvPr>
        </p:nvGraphicFramePr>
        <p:xfrm>
          <a:off x="7323633" y="739841"/>
          <a:ext cx="1447211" cy="82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4" name="Equation" r:id="rId5" imgW="1003300" imgH="571500" progId="Equation.3">
                  <p:embed/>
                </p:oleObj>
              </mc:Choice>
              <mc:Fallback>
                <p:oleObj name="Equation" r:id="rId5" imgW="10033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23633" y="739841"/>
                        <a:ext cx="1447211" cy="822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207000" y="913963"/>
            <a:ext cx="2438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Density &amp; size</a:t>
            </a:r>
            <a:endParaRPr lang="en-US" sz="2200" dirty="0">
              <a:latin typeface="Avenir Book"/>
              <a:ea typeface="Lucida Grande"/>
              <a:cs typeface="Avenir Book"/>
              <a:sym typeface="Wingdings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8193957"/>
              </p:ext>
            </p:extLst>
          </p:nvPr>
        </p:nvGraphicFramePr>
        <p:xfrm>
          <a:off x="3437465" y="1562369"/>
          <a:ext cx="2849765" cy="891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5" name="Equation" r:id="rId7" imgW="1905000" imgH="596900" progId="Equation.3">
                  <p:embed/>
                </p:oleObj>
              </mc:Choice>
              <mc:Fallback>
                <p:oleObj name="Equation" r:id="rId7" imgW="19050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37465" y="1562369"/>
                        <a:ext cx="2849765" cy="891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6345" y="1734973"/>
            <a:ext cx="35525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Solve for cloud diameter</a:t>
            </a:r>
            <a:endParaRPr lang="en-US" sz="2200" dirty="0">
              <a:latin typeface="Avenir Book"/>
              <a:ea typeface="Lucida Grande"/>
              <a:cs typeface="Avenir Book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16979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9618" y="5239183"/>
            <a:ext cx="8709318" cy="103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0295" y="4231498"/>
            <a:ext cx="164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Peeples+2014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905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Conditions in the OVI-bearing gas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46" y="913963"/>
            <a:ext cx="27852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Surface brightness </a:t>
            </a:r>
            <a:endParaRPr lang="en-US" sz="2200" dirty="0">
              <a:latin typeface="Avenir Book"/>
              <a:ea typeface="Lucida Grande"/>
              <a:cs typeface="Avenir Book"/>
              <a:sym typeface="Wingding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3142336"/>
              </p:ext>
            </p:extLst>
          </p:nvPr>
        </p:nvGraphicFramePr>
        <p:xfrm>
          <a:off x="2626723" y="779493"/>
          <a:ext cx="2039120" cy="782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0" name="Equation" r:id="rId3" imgW="1422400" imgH="546100" progId="Equation.3">
                  <p:embed/>
                </p:oleObj>
              </mc:Choice>
              <mc:Fallback>
                <p:oleObj name="Equation" r:id="rId3" imgW="1422400" imgH="546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6723" y="779493"/>
                        <a:ext cx="2039120" cy="782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296281"/>
              </p:ext>
            </p:extLst>
          </p:nvPr>
        </p:nvGraphicFramePr>
        <p:xfrm>
          <a:off x="7323633" y="739841"/>
          <a:ext cx="1447211" cy="822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1" name="Equation" r:id="rId5" imgW="1003300" imgH="571500" progId="Equation.3">
                  <p:embed/>
                </p:oleObj>
              </mc:Choice>
              <mc:Fallback>
                <p:oleObj name="Equation" r:id="rId5" imgW="1003300" imgH="571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23633" y="739841"/>
                        <a:ext cx="1447211" cy="822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207000" y="913963"/>
            <a:ext cx="24384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Density &amp; size</a:t>
            </a:r>
            <a:endParaRPr lang="en-US" sz="2200" dirty="0">
              <a:latin typeface="Avenir Book"/>
              <a:ea typeface="Lucida Grande"/>
              <a:cs typeface="Avenir Book"/>
              <a:sym typeface="Wingdings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275101"/>
              </p:ext>
            </p:extLst>
          </p:nvPr>
        </p:nvGraphicFramePr>
        <p:xfrm>
          <a:off x="3437465" y="1562369"/>
          <a:ext cx="2849765" cy="891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2" name="Equation" r:id="rId7" imgW="1905000" imgH="596900" progId="Equation.3">
                  <p:embed/>
                </p:oleObj>
              </mc:Choice>
              <mc:Fallback>
                <p:oleObj name="Equation" r:id="rId7" imgW="19050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37465" y="1562369"/>
                        <a:ext cx="2849765" cy="891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6345" y="1734973"/>
            <a:ext cx="35525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0"/>
              </a:spcBef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Solve for cloud diameter</a:t>
            </a:r>
            <a:endParaRPr lang="en-US" sz="2200" dirty="0">
              <a:latin typeface="Avenir Book"/>
              <a:ea typeface="Lucida Grande"/>
              <a:cs typeface="Avenir Book"/>
              <a:sym typeface="Wingdings"/>
            </a:endParaRPr>
          </a:p>
        </p:txBody>
      </p:sp>
      <p:pic>
        <p:nvPicPr>
          <p:cNvPr id="16" name="Picture 15" descr="j1156_spec_hiloSFR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49" b="4574"/>
          <a:stretch/>
        </p:blipFill>
        <p:spPr>
          <a:xfrm>
            <a:off x="3314993" y="2760801"/>
            <a:ext cx="1566334" cy="1615881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1175378" y="2558734"/>
            <a:ext cx="1757583" cy="1362371"/>
            <a:chOff x="4044159" y="1293408"/>
            <a:chExt cx="4958564" cy="394577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/>
            <a:srcRect r="3084"/>
            <a:stretch/>
          </p:blipFill>
          <p:spPr>
            <a:xfrm>
              <a:off x="4044159" y="1293408"/>
              <a:ext cx="4958564" cy="3945775"/>
            </a:xfrm>
            <a:prstGeom prst="rect">
              <a:avLst/>
            </a:prstGeom>
            <a:ln>
              <a:solidFill>
                <a:srgbClr val="E46C0A"/>
              </a:solidFill>
            </a:ln>
          </p:spPr>
        </p:pic>
        <p:sp>
          <p:nvSpPr>
            <p:cNvPr id="19" name="Freeform 18"/>
            <p:cNvSpPr/>
            <p:nvPr/>
          </p:nvSpPr>
          <p:spPr>
            <a:xfrm>
              <a:off x="5426075" y="1717675"/>
              <a:ext cx="1352550" cy="1838325"/>
            </a:xfrm>
            <a:custGeom>
              <a:avLst/>
              <a:gdLst>
                <a:gd name="connsiteX0" fmla="*/ 1352550 w 1352550"/>
                <a:gd name="connsiteY0" fmla="*/ 1784350 h 1838325"/>
                <a:gd name="connsiteX1" fmla="*/ 1323975 w 1352550"/>
                <a:gd name="connsiteY1" fmla="*/ 1704975 h 1838325"/>
                <a:gd name="connsiteX2" fmla="*/ 1260475 w 1352550"/>
                <a:gd name="connsiteY2" fmla="*/ 1517650 h 1838325"/>
                <a:gd name="connsiteX3" fmla="*/ 1190625 w 1352550"/>
                <a:gd name="connsiteY3" fmla="*/ 1276350 h 1838325"/>
                <a:gd name="connsiteX4" fmla="*/ 1098550 w 1352550"/>
                <a:gd name="connsiteY4" fmla="*/ 901700 h 1838325"/>
                <a:gd name="connsiteX5" fmla="*/ 977900 w 1352550"/>
                <a:gd name="connsiteY5" fmla="*/ 288925 h 1838325"/>
                <a:gd name="connsiteX6" fmla="*/ 923925 w 1352550"/>
                <a:gd name="connsiteY6" fmla="*/ 66675 h 1838325"/>
                <a:gd name="connsiteX7" fmla="*/ 889000 w 1352550"/>
                <a:gd name="connsiteY7" fmla="*/ 12700 h 1838325"/>
                <a:gd name="connsiteX8" fmla="*/ 835025 w 1352550"/>
                <a:gd name="connsiteY8" fmla="*/ 0 h 1838325"/>
                <a:gd name="connsiteX9" fmla="*/ 803275 w 1352550"/>
                <a:gd name="connsiteY9" fmla="*/ 12700 h 1838325"/>
                <a:gd name="connsiteX10" fmla="*/ 755650 w 1352550"/>
                <a:gd name="connsiteY10" fmla="*/ 47625 h 1838325"/>
                <a:gd name="connsiteX11" fmla="*/ 600075 w 1352550"/>
                <a:gd name="connsiteY11" fmla="*/ 184150 h 1838325"/>
                <a:gd name="connsiteX12" fmla="*/ 473075 w 1352550"/>
                <a:gd name="connsiteY12" fmla="*/ 349250 h 1838325"/>
                <a:gd name="connsiteX13" fmla="*/ 381000 w 1352550"/>
                <a:gd name="connsiteY13" fmla="*/ 520700 h 1838325"/>
                <a:gd name="connsiteX14" fmla="*/ 333375 w 1352550"/>
                <a:gd name="connsiteY14" fmla="*/ 657225 h 1838325"/>
                <a:gd name="connsiteX15" fmla="*/ 212725 w 1352550"/>
                <a:gd name="connsiteY15" fmla="*/ 1003300 h 1838325"/>
                <a:gd name="connsiteX16" fmla="*/ 149225 w 1352550"/>
                <a:gd name="connsiteY16" fmla="*/ 1260475 h 1838325"/>
                <a:gd name="connsiteX17" fmla="*/ 92075 w 1352550"/>
                <a:gd name="connsiteY17" fmla="*/ 1511300 h 1838325"/>
                <a:gd name="connsiteX18" fmla="*/ 0 w 1352550"/>
                <a:gd name="connsiteY18" fmla="*/ 1838325 h 1838325"/>
                <a:gd name="connsiteX19" fmla="*/ 0 w 1352550"/>
                <a:gd name="connsiteY19" fmla="*/ 1838325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52550" h="1838325">
                  <a:moveTo>
                    <a:pt x="1352550" y="1784350"/>
                  </a:moveTo>
                  <a:lnTo>
                    <a:pt x="1323975" y="1704975"/>
                  </a:lnTo>
                  <a:lnTo>
                    <a:pt x="1260475" y="1517650"/>
                  </a:lnTo>
                  <a:lnTo>
                    <a:pt x="1190625" y="1276350"/>
                  </a:lnTo>
                  <a:lnTo>
                    <a:pt x="1098550" y="901700"/>
                  </a:lnTo>
                  <a:lnTo>
                    <a:pt x="977900" y="288925"/>
                  </a:lnTo>
                  <a:lnTo>
                    <a:pt x="923925" y="66675"/>
                  </a:lnTo>
                  <a:lnTo>
                    <a:pt x="889000" y="12700"/>
                  </a:lnTo>
                  <a:lnTo>
                    <a:pt x="835025" y="0"/>
                  </a:lnTo>
                  <a:lnTo>
                    <a:pt x="803275" y="12700"/>
                  </a:lnTo>
                  <a:lnTo>
                    <a:pt x="755650" y="47625"/>
                  </a:lnTo>
                  <a:lnTo>
                    <a:pt x="600075" y="184150"/>
                  </a:lnTo>
                  <a:lnTo>
                    <a:pt x="473075" y="349250"/>
                  </a:lnTo>
                  <a:lnTo>
                    <a:pt x="381000" y="520700"/>
                  </a:lnTo>
                  <a:lnTo>
                    <a:pt x="333375" y="657225"/>
                  </a:lnTo>
                  <a:lnTo>
                    <a:pt x="212725" y="1003300"/>
                  </a:lnTo>
                  <a:lnTo>
                    <a:pt x="149225" y="1260475"/>
                  </a:lnTo>
                  <a:lnTo>
                    <a:pt x="92075" y="1511300"/>
                  </a:lnTo>
                  <a:lnTo>
                    <a:pt x="0" y="1838325"/>
                  </a:lnTo>
                  <a:lnTo>
                    <a:pt x="0" y="1838325"/>
                  </a:lnTo>
                </a:path>
              </a:pathLst>
            </a:custGeom>
            <a:ln>
              <a:solidFill>
                <a:srgbClr val="E46C0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6C0A"/>
                </a:solidFill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867275" y="1930400"/>
              <a:ext cx="1209675" cy="1581150"/>
            </a:xfrm>
            <a:custGeom>
              <a:avLst/>
              <a:gdLst>
                <a:gd name="connsiteX0" fmla="*/ 0 w 1209675"/>
                <a:gd name="connsiteY0" fmla="*/ 1282700 h 1581150"/>
                <a:gd name="connsiteX1" fmla="*/ 63500 w 1209675"/>
                <a:gd name="connsiteY1" fmla="*/ 736600 h 1581150"/>
                <a:gd name="connsiteX2" fmla="*/ 155575 w 1209675"/>
                <a:gd name="connsiteY2" fmla="*/ 127000 h 1581150"/>
                <a:gd name="connsiteX3" fmla="*/ 203200 w 1209675"/>
                <a:gd name="connsiteY3" fmla="*/ 6350 h 1581150"/>
                <a:gd name="connsiteX4" fmla="*/ 257175 w 1209675"/>
                <a:gd name="connsiteY4" fmla="*/ 0 h 1581150"/>
                <a:gd name="connsiteX5" fmla="*/ 333375 w 1209675"/>
                <a:gd name="connsiteY5" fmla="*/ 139700 h 1581150"/>
                <a:gd name="connsiteX6" fmla="*/ 542925 w 1209675"/>
                <a:gd name="connsiteY6" fmla="*/ 622300 h 1581150"/>
                <a:gd name="connsiteX7" fmla="*/ 638175 w 1209675"/>
                <a:gd name="connsiteY7" fmla="*/ 803275 h 1581150"/>
                <a:gd name="connsiteX8" fmla="*/ 768350 w 1209675"/>
                <a:gd name="connsiteY8" fmla="*/ 1028700 h 1581150"/>
                <a:gd name="connsiteX9" fmla="*/ 885825 w 1209675"/>
                <a:gd name="connsiteY9" fmla="*/ 1203325 h 1581150"/>
                <a:gd name="connsiteX10" fmla="*/ 1123950 w 1209675"/>
                <a:gd name="connsiteY10" fmla="*/ 1489075 h 1581150"/>
                <a:gd name="connsiteX11" fmla="*/ 1209675 w 1209675"/>
                <a:gd name="connsiteY11" fmla="*/ 1581150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9675" h="1581150">
                  <a:moveTo>
                    <a:pt x="0" y="1282700"/>
                  </a:moveTo>
                  <a:lnTo>
                    <a:pt x="63500" y="736600"/>
                  </a:lnTo>
                  <a:lnTo>
                    <a:pt x="155575" y="127000"/>
                  </a:lnTo>
                  <a:lnTo>
                    <a:pt x="203200" y="6350"/>
                  </a:lnTo>
                  <a:lnTo>
                    <a:pt x="257175" y="0"/>
                  </a:lnTo>
                  <a:lnTo>
                    <a:pt x="333375" y="139700"/>
                  </a:lnTo>
                  <a:lnTo>
                    <a:pt x="542925" y="622300"/>
                  </a:lnTo>
                  <a:lnTo>
                    <a:pt x="638175" y="803275"/>
                  </a:lnTo>
                  <a:lnTo>
                    <a:pt x="768350" y="1028700"/>
                  </a:lnTo>
                  <a:lnTo>
                    <a:pt x="885825" y="1203325"/>
                  </a:lnTo>
                  <a:lnTo>
                    <a:pt x="1123950" y="1489075"/>
                  </a:lnTo>
                  <a:lnTo>
                    <a:pt x="1209675" y="1581150"/>
                  </a:lnTo>
                </a:path>
              </a:pathLst>
            </a:custGeom>
            <a:ln>
              <a:solidFill>
                <a:srgbClr val="E46C0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400925" y="3038475"/>
              <a:ext cx="1558925" cy="625475"/>
            </a:xfrm>
            <a:custGeom>
              <a:avLst/>
              <a:gdLst>
                <a:gd name="connsiteX0" fmla="*/ 0 w 1558925"/>
                <a:gd name="connsiteY0" fmla="*/ 625475 h 625475"/>
                <a:gd name="connsiteX1" fmla="*/ 542925 w 1558925"/>
                <a:gd name="connsiteY1" fmla="*/ 428625 h 625475"/>
                <a:gd name="connsiteX2" fmla="*/ 863600 w 1558925"/>
                <a:gd name="connsiteY2" fmla="*/ 292100 h 625475"/>
                <a:gd name="connsiteX3" fmla="*/ 1270000 w 1558925"/>
                <a:gd name="connsiteY3" fmla="*/ 114300 h 625475"/>
                <a:gd name="connsiteX4" fmla="*/ 1558925 w 1558925"/>
                <a:gd name="connsiteY4" fmla="*/ 0 h 625475"/>
                <a:gd name="connsiteX5" fmla="*/ 1558925 w 1558925"/>
                <a:gd name="connsiteY5" fmla="*/ 0 h 625475"/>
                <a:gd name="connsiteX6" fmla="*/ 1558925 w 1558925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8925" h="625475">
                  <a:moveTo>
                    <a:pt x="0" y="625475"/>
                  </a:moveTo>
                  <a:lnTo>
                    <a:pt x="542925" y="428625"/>
                  </a:lnTo>
                  <a:lnTo>
                    <a:pt x="863600" y="292100"/>
                  </a:lnTo>
                  <a:lnTo>
                    <a:pt x="1270000" y="114300"/>
                  </a:lnTo>
                  <a:lnTo>
                    <a:pt x="1558925" y="0"/>
                  </a:lnTo>
                  <a:lnTo>
                    <a:pt x="1558925" y="0"/>
                  </a:lnTo>
                  <a:lnTo>
                    <a:pt x="1558925" y="0"/>
                  </a:lnTo>
                </a:path>
              </a:pathLst>
            </a:custGeom>
            <a:ln>
              <a:solidFill>
                <a:srgbClr val="E46C0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6102350" y="3533775"/>
              <a:ext cx="1292225" cy="257175"/>
            </a:xfrm>
            <a:custGeom>
              <a:avLst/>
              <a:gdLst>
                <a:gd name="connsiteX0" fmla="*/ 0 w 1292225"/>
                <a:gd name="connsiteY0" fmla="*/ 0 h 257175"/>
                <a:gd name="connsiteX1" fmla="*/ 92075 w 1292225"/>
                <a:gd name="connsiteY1" fmla="*/ 73025 h 257175"/>
                <a:gd name="connsiteX2" fmla="*/ 269875 w 1292225"/>
                <a:gd name="connsiteY2" fmla="*/ 180975 h 257175"/>
                <a:gd name="connsiteX3" fmla="*/ 523875 w 1292225"/>
                <a:gd name="connsiteY3" fmla="*/ 257175 h 257175"/>
                <a:gd name="connsiteX4" fmla="*/ 749300 w 1292225"/>
                <a:gd name="connsiteY4" fmla="*/ 257175 h 257175"/>
                <a:gd name="connsiteX5" fmla="*/ 942975 w 1292225"/>
                <a:gd name="connsiteY5" fmla="*/ 215900 h 257175"/>
                <a:gd name="connsiteX6" fmla="*/ 1060450 w 1292225"/>
                <a:gd name="connsiteY6" fmla="*/ 200025 h 257175"/>
                <a:gd name="connsiteX7" fmla="*/ 1292225 w 1292225"/>
                <a:gd name="connsiteY7" fmla="*/ 136525 h 257175"/>
                <a:gd name="connsiteX8" fmla="*/ 1292225 w 1292225"/>
                <a:gd name="connsiteY8" fmla="*/ 136525 h 257175"/>
                <a:gd name="connsiteX9" fmla="*/ 1292225 w 1292225"/>
                <a:gd name="connsiteY9" fmla="*/ 13652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2225" h="257175">
                  <a:moveTo>
                    <a:pt x="0" y="0"/>
                  </a:moveTo>
                  <a:lnTo>
                    <a:pt x="92075" y="73025"/>
                  </a:lnTo>
                  <a:lnTo>
                    <a:pt x="269875" y="180975"/>
                  </a:lnTo>
                  <a:lnTo>
                    <a:pt x="523875" y="257175"/>
                  </a:lnTo>
                  <a:lnTo>
                    <a:pt x="749300" y="257175"/>
                  </a:lnTo>
                  <a:lnTo>
                    <a:pt x="942975" y="215900"/>
                  </a:lnTo>
                  <a:lnTo>
                    <a:pt x="1060450" y="200025"/>
                  </a:lnTo>
                  <a:lnTo>
                    <a:pt x="1292225" y="136525"/>
                  </a:lnTo>
                  <a:lnTo>
                    <a:pt x="1292225" y="136525"/>
                  </a:lnTo>
                  <a:lnTo>
                    <a:pt x="1292225" y="136525"/>
                  </a:lnTo>
                </a:path>
              </a:pathLst>
            </a:custGeom>
            <a:ln>
              <a:solidFill>
                <a:srgbClr val="E46C0A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 descr="f10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272" y="1657721"/>
            <a:ext cx="1824344" cy="1702721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24" name="Picture 23" descr="f2b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56" y="3041456"/>
            <a:ext cx="2017500" cy="138703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cxnSp>
        <p:nvCxnSpPr>
          <p:cNvPr id="6" name="Straight Arrow Connector 5"/>
          <p:cNvCxnSpPr>
            <a:stCxn id="23" idx="1"/>
          </p:cNvCxnSpPr>
          <p:nvPr/>
        </p:nvCxnSpPr>
        <p:spPr>
          <a:xfrm flipH="1" flipV="1">
            <a:off x="6287230" y="2299492"/>
            <a:ext cx="1001042" cy="209590"/>
          </a:xfrm>
          <a:prstGeom prst="straightConnector1">
            <a:avLst/>
          </a:prstGeom>
          <a:ln w="12700" cmpd="sng">
            <a:solidFill>
              <a:srgbClr val="77933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601781" y="2509082"/>
            <a:ext cx="92196" cy="532374"/>
          </a:xfrm>
          <a:prstGeom prst="straightConnector1">
            <a:avLst/>
          </a:prstGeom>
          <a:ln w="12700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4381567" y="2053323"/>
            <a:ext cx="196355" cy="707478"/>
          </a:xfrm>
          <a:prstGeom prst="straightConnector1">
            <a:avLst/>
          </a:prstGeom>
          <a:ln w="12700" cmpd="sng"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915164" y="2192164"/>
            <a:ext cx="1237736" cy="366570"/>
          </a:xfrm>
          <a:prstGeom prst="straightConnector1">
            <a:avLst/>
          </a:prstGeom>
          <a:ln w="12700" cmpd="sng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22017" y="4519373"/>
            <a:ext cx="8627250" cy="2123658"/>
          </a:xfrm>
          <a:prstGeom prst="rect">
            <a:avLst/>
          </a:prstGeom>
          <a:ln w="19050" cmpd="sng">
            <a:solidFill>
              <a:srgbClr val="31859C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Diameter of clouds </a:t>
            </a:r>
            <a:r>
              <a:rPr lang="en-US" sz="2200" b="1" i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D</a:t>
            </a:r>
            <a:r>
              <a:rPr lang="en-US" sz="2200" b="1" baseline="-25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= 10 pc   </a:t>
            </a:r>
            <a:r>
              <a:rPr lang="en-US" sz="2200" b="1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	Very thin</a:t>
            </a:r>
            <a:r>
              <a:rPr lang="en-US" sz="2200" b="1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! </a:t>
            </a:r>
            <a:endParaRPr lang="en-US" sz="2200" b="1" dirty="0" smtClean="0">
              <a:solidFill>
                <a:srgbClr val="31859C"/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endParaRPr lang="en-US" sz="2200" b="1" dirty="0" smtClean="0">
              <a:solidFill>
                <a:srgbClr val="31859C"/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		Exponential scale length 7.5 kpc</a:t>
            </a:r>
          </a:p>
          <a:p>
            <a:r>
              <a:rPr lang="en-US" sz="2200" b="1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	</a:t>
            </a:r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			Fills ~1/1000 of the column</a:t>
            </a:r>
          </a:p>
          <a:p>
            <a:endParaRPr lang="en-US" sz="2200" b="1" dirty="0" smtClean="0">
              <a:solidFill>
                <a:srgbClr val="31859C"/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							Electron density in clouds </a:t>
            </a:r>
            <a:r>
              <a:rPr lang="en-US" sz="2200" b="1" i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n</a:t>
            </a:r>
            <a:r>
              <a:rPr lang="en-US" sz="2200" b="1" baseline="-25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e</a:t>
            </a:r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= 0.5 cm</a:t>
            </a:r>
            <a:r>
              <a:rPr lang="en-US" sz="2200" b="1" baseline="30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-3</a:t>
            </a:r>
            <a:endParaRPr lang="en-US" sz="2200" b="1" baseline="30000" dirty="0">
              <a:solidFill>
                <a:srgbClr val="31859C"/>
              </a:solidFill>
              <a:latin typeface="Avenir Book"/>
              <a:ea typeface="Lucida Grande"/>
              <a:cs typeface="Avenir Book"/>
              <a:sym typeface="Wingdings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4862347" y="2433857"/>
            <a:ext cx="593261" cy="593075"/>
          </a:xfrm>
          <a:prstGeom prst="straightConnector1">
            <a:avLst/>
          </a:prstGeom>
          <a:ln w="12700" cmpd="sng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19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9618" y="5239183"/>
            <a:ext cx="8709318" cy="103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0295" y="4231498"/>
            <a:ext cx="164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Peeples+2014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905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Conditions in the OVI-bearing gas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2017" y="4519373"/>
            <a:ext cx="8627250" cy="2123658"/>
          </a:xfrm>
          <a:prstGeom prst="rect">
            <a:avLst/>
          </a:prstGeom>
          <a:ln w="19050" cmpd="sng">
            <a:solidFill>
              <a:srgbClr val="31859C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Diameter of clouds </a:t>
            </a:r>
            <a:r>
              <a:rPr lang="en-US" sz="2200" b="1" i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D</a:t>
            </a:r>
            <a:r>
              <a:rPr lang="en-US" sz="2200" b="1" baseline="-25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= 10 pc</a:t>
            </a:r>
            <a:r>
              <a:rPr lang="en-US" sz="2200" b="1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	</a:t>
            </a:r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	Very </a:t>
            </a:r>
            <a:r>
              <a:rPr lang="en-US" sz="2200" b="1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thin! </a:t>
            </a:r>
            <a:endParaRPr lang="en-US" sz="2200" b="1" dirty="0" smtClean="0">
              <a:solidFill>
                <a:srgbClr val="31859C"/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endParaRPr lang="en-US" sz="2200" b="1" dirty="0" smtClean="0">
              <a:solidFill>
                <a:srgbClr val="31859C"/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		Exponential scale length 7.5 kpc </a:t>
            </a:r>
          </a:p>
          <a:p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				Fills ~1/1000 of the column</a:t>
            </a:r>
          </a:p>
          <a:p>
            <a:endParaRPr lang="en-US" sz="2200" b="1" dirty="0" smtClean="0">
              <a:solidFill>
                <a:srgbClr val="31859C"/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							Electron density in clouds </a:t>
            </a:r>
            <a:r>
              <a:rPr lang="en-US" sz="2200" b="1" i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n</a:t>
            </a:r>
            <a:r>
              <a:rPr lang="en-US" sz="2200" b="1" baseline="-25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e</a:t>
            </a:r>
            <a:r>
              <a:rPr lang="en-US" sz="2200" b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= 0.5 cm</a:t>
            </a:r>
            <a:r>
              <a:rPr lang="en-US" sz="2200" b="1" baseline="30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-3</a:t>
            </a:r>
            <a:endParaRPr lang="en-US" sz="2200" b="1" baseline="30000" dirty="0">
              <a:solidFill>
                <a:srgbClr val="31859C"/>
              </a:solidFill>
              <a:latin typeface="Avenir Book"/>
              <a:ea typeface="Lucida Grande"/>
              <a:cs typeface="Avenir Book"/>
              <a:sym typeface="Wingdings"/>
            </a:endParaRPr>
          </a:p>
        </p:txBody>
      </p:sp>
      <p:pic>
        <p:nvPicPr>
          <p:cNvPr id="35" name="Picture 34" descr="Screen Shot 2016-01-18 at 10.52.5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/>
          <a:stretch/>
        </p:blipFill>
        <p:spPr>
          <a:xfrm>
            <a:off x="68014" y="775811"/>
            <a:ext cx="6654801" cy="355194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19449" y="1015835"/>
            <a:ext cx="48575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rgbClr val="660066"/>
                </a:solidFill>
              </a:rPr>
              <a:t>n</a:t>
            </a:r>
            <a:r>
              <a:rPr lang="en-US" sz="2200" b="1" baseline="-25000" dirty="0" smtClean="0">
                <a:solidFill>
                  <a:srgbClr val="660066"/>
                </a:solidFill>
              </a:rPr>
              <a:t>e</a:t>
            </a:r>
            <a:endParaRPr lang="en-US" sz="2200" b="1" baseline="-25000" dirty="0">
              <a:solidFill>
                <a:srgbClr val="660066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1875506" y="1860981"/>
            <a:ext cx="409255" cy="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4332954" y="2758114"/>
            <a:ext cx="409255" cy="0"/>
          </a:xfrm>
          <a:prstGeom prst="straightConnector1">
            <a:avLst/>
          </a:prstGeom>
          <a:ln w="38100" cmpd="sng"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35656" y="1015835"/>
            <a:ext cx="307956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solidFill>
                  <a:srgbClr val="660066"/>
                </a:solidFill>
              </a:rPr>
              <a:t>T</a:t>
            </a:r>
            <a:endParaRPr lang="en-US" sz="2200" b="1" baseline="-25000" dirty="0">
              <a:solidFill>
                <a:srgbClr val="660066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315857" y="1015834"/>
            <a:ext cx="1132469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660066"/>
                </a:solidFill>
              </a:rPr>
              <a:t>O in O</a:t>
            </a:r>
            <a:r>
              <a:rPr lang="en-US" sz="2200" b="1" baseline="30000" dirty="0" smtClean="0">
                <a:solidFill>
                  <a:srgbClr val="660066"/>
                </a:solidFill>
              </a:rPr>
              <a:t>5+</a:t>
            </a:r>
            <a:endParaRPr lang="en-US" sz="2200" b="1" baseline="30000" dirty="0">
              <a:solidFill>
                <a:srgbClr val="660066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20933" y="933336"/>
            <a:ext cx="25230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venir Book"/>
                <a:cs typeface="Avenir Book"/>
              </a:rPr>
              <a:t>OVI-bearing gas </a:t>
            </a:r>
            <a:r>
              <a:rPr lang="en-US" sz="2000" b="1" dirty="0" smtClean="0">
                <a:latin typeface="Avenir Book"/>
                <a:cs typeface="Avenir Book"/>
              </a:rPr>
              <a:t>expected to be thin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Hot gas collides with cold material</a:t>
            </a:r>
            <a:endParaRPr lang="en-US" sz="2000" dirty="0">
              <a:latin typeface="Avenir Book"/>
              <a:cs typeface="Avenir Book"/>
            </a:endParaRPr>
          </a:p>
          <a:p>
            <a:endParaRPr lang="en-US" sz="2000" dirty="0">
              <a:latin typeface="Avenir Book"/>
              <a:cs typeface="Avenir Book"/>
            </a:endParaRPr>
          </a:p>
          <a:p>
            <a:r>
              <a:rPr lang="en-US" sz="2000" dirty="0" smtClean="0">
                <a:latin typeface="Avenir Book"/>
                <a:cs typeface="Avenir Book"/>
              </a:rPr>
              <a:t>Hydro simulation of NGC 1705</a:t>
            </a:r>
          </a:p>
          <a:p>
            <a:endParaRPr lang="en-US" sz="2000" dirty="0" smtClean="0">
              <a:latin typeface="Avenir Book"/>
              <a:cs typeface="Avenir Book"/>
            </a:endParaRPr>
          </a:p>
          <a:p>
            <a:r>
              <a:rPr lang="en-US" sz="2000" dirty="0" smtClean="0">
                <a:solidFill>
                  <a:srgbClr val="660066"/>
                </a:solidFill>
                <a:latin typeface="Avenir Book"/>
                <a:cs typeface="Avenir Book"/>
              </a:rPr>
              <a:t>Heckman+2001</a:t>
            </a:r>
            <a:endParaRPr lang="en-US" sz="2000" baseline="-250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4339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opt_linefit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6" r="7866"/>
          <a:stretch/>
        </p:blipFill>
        <p:spPr>
          <a:xfrm>
            <a:off x="865345" y="3837561"/>
            <a:ext cx="2114263" cy="136599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07024" y="4194004"/>
            <a:ext cx="8709318" cy="103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9053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Pressure in the gas phases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1001" y="1367271"/>
            <a:ext cx="8078131" cy="3731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2000"/>
              </a:spcBef>
              <a:buFont typeface="Wingdings" charset="2"/>
              <a:buChar char="u"/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Coronal O VI phase:   	</a:t>
            </a:r>
            <a:r>
              <a:rPr lang="en-US" sz="2200" i="1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P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/</a:t>
            </a:r>
            <a:r>
              <a:rPr lang="en-US" sz="2200" i="1" dirty="0" err="1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k</a:t>
            </a:r>
            <a:r>
              <a:rPr lang="en-US" sz="2200" baseline="-25000" dirty="0" err="1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B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~ 1.6 × 10</a:t>
            </a:r>
            <a:r>
              <a:rPr lang="en-US" sz="22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5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K cm</a:t>
            </a:r>
            <a:r>
              <a:rPr lang="en-US" sz="22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-3</a:t>
            </a:r>
          </a:p>
          <a:p>
            <a:pPr marL="342900" indent="-342900">
              <a:spcBef>
                <a:spcPts val="2000"/>
              </a:spcBef>
              <a:buFont typeface="Wingdings" charset="2"/>
              <a:buChar char="u"/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Nebular HII phase: </a:t>
            </a:r>
            <a:b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000" i="1" dirty="0" smtClean="0">
                <a:latin typeface="Avenir Black"/>
                <a:ea typeface="Lucida Grande"/>
                <a:cs typeface="Avenir Black"/>
                <a:sym typeface="Wingdings"/>
              </a:rPr>
              <a:t>n</a:t>
            </a:r>
            <a:r>
              <a:rPr lang="en-US" sz="2000" baseline="-25000" dirty="0" smtClean="0">
                <a:latin typeface="Avenir Black"/>
                <a:ea typeface="Lucida Grande"/>
                <a:cs typeface="Avenir Black"/>
                <a:sym typeface="Wingdings"/>
              </a:rPr>
              <a:t>e</a:t>
            </a:r>
            <a:r>
              <a:rPr lang="en-US" sz="2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0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: </a:t>
            </a:r>
            <a:r>
              <a:rPr lang="en-US" sz="2000" dirty="0" smtClean="0">
                <a:latin typeface="Avenir Book"/>
                <a:ea typeface="Lucida Grande"/>
                <a:cs typeface="Avenir Book"/>
                <a:sym typeface="Wingdings"/>
              </a:rPr>
              <a:t>[S II] </a:t>
            </a:r>
            <a:r>
              <a:rPr lang="en-US" sz="2000" dirty="0">
                <a:latin typeface="Avenir Book"/>
                <a:ea typeface="Lucida Grande"/>
                <a:cs typeface="Avenir Book"/>
                <a:sym typeface="Wingdings"/>
              </a:rPr>
              <a:t>6717,6731 </a:t>
            </a:r>
            <a:r>
              <a:rPr lang="en-US" sz="2000" dirty="0" err="1">
                <a:latin typeface="Avenir Book"/>
                <a:ea typeface="Lucida Grande"/>
                <a:cs typeface="Avenir Book"/>
                <a:sym typeface="Wingdings"/>
              </a:rPr>
              <a:t>Å</a:t>
            </a:r>
            <a:r>
              <a:rPr lang="en-US" sz="2000" dirty="0">
                <a:latin typeface="Avenir Book"/>
                <a:ea typeface="Lucida Grande"/>
                <a:cs typeface="Avenir Book"/>
                <a:sym typeface="Wingdings"/>
              </a:rPr>
              <a:t> doublet </a:t>
            </a:r>
            <a:br>
              <a:rPr lang="en-US" sz="2000" dirty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000" dirty="0" smtClean="0">
                <a:latin typeface="Avenir Book"/>
                <a:ea typeface="Lucida Grande"/>
                <a:cs typeface="Avenir Book"/>
                <a:sym typeface="Wingdings"/>
              </a:rPr>
              <a:t>		</a:t>
            </a:r>
            <a:r>
              <a:rPr lang="en-US" sz="2000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4.65 </a:t>
            </a:r>
            <a:r>
              <a:rPr lang="en-US" sz="2000" dirty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(&lt; 44 at 1</a:t>
            </a:r>
            <a:r>
              <a:rPr lang="en-US" sz="2000" dirty="0">
                <a:solidFill>
                  <a:srgbClr val="660066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2000" dirty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) </a:t>
            </a:r>
            <a:r>
              <a:rPr lang="en-US" sz="20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cm</a:t>
            </a:r>
            <a:r>
              <a:rPr lang="en-US" sz="2000" baseline="300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-3 </a:t>
            </a:r>
            <a:r>
              <a:rPr lang="en-US" sz="20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/>
            </a:r>
            <a:br>
              <a:rPr lang="en-US" sz="20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0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/>
            </a:r>
            <a:br>
              <a:rPr lang="en-US" sz="20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000" i="1" dirty="0" err="1" smtClean="0">
                <a:latin typeface="Avenir Black"/>
                <a:ea typeface="Lucida Grande"/>
                <a:cs typeface="Avenir Black"/>
                <a:sym typeface="Wingdings"/>
              </a:rPr>
              <a:t>T</a:t>
            </a:r>
            <a:r>
              <a:rPr lang="en-US" sz="2000" baseline="-25000" dirty="0" err="1" smtClean="0">
                <a:latin typeface="Avenir Black"/>
                <a:ea typeface="Lucida Grande"/>
                <a:cs typeface="Avenir Black"/>
                <a:sym typeface="Wingdings"/>
              </a:rPr>
              <a:t>e</a:t>
            </a:r>
            <a:r>
              <a:rPr lang="en-US" sz="2000" dirty="0" smtClean="0">
                <a:latin typeface="Avenir Black"/>
                <a:ea typeface="Lucida Grande"/>
                <a:cs typeface="Avenir Black"/>
                <a:sym typeface="Wingdings"/>
              </a:rPr>
              <a:t> </a:t>
            </a:r>
            <a:r>
              <a:rPr lang="en-US" sz="2000" dirty="0">
                <a:latin typeface="Avenir Book"/>
                <a:ea typeface="Lucida Grande"/>
                <a:cs typeface="Avenir Book"/>
                <a:sym typeface="Wingdings"/>
              </a:rPr>
              <a:t>: </a:t>
            </a:r>
            <a:r>
              <a:rPr lang="en-US" sz="2000" dirty="0" smtClean="0">
                <a:latin typeface="Avenir Book"/>
                <a:ea typeface="Lucida Grande"/>
                <a:cs typeface="Avenir Book"/>
                <a:sym typeface="Wingdings"/>
              </a:rPr>
              <a:t>[O III] </a:t>
            </a:r>
            <a:r>
              <a:rPr lang="en-US" sz="2000" dirty="0">
                <a:latin typeface="Avenir Book"/>
                <a:ea typeface="Lucida Grande"/>
                <a:cs typeface="Avenir Book"/>
                <a:sym typeface="Wingdings"/>
              </a:rPr>
              <a:t>5007 / 4363 </a:t>
            </a:r>
            <a:r>
              <a:rPr lang="en-US" sz="2000" dirty="0" err="1" smtClean="0">
                <a:latin typeface="Avenir Book"/>
                <a:ea typeface="Lucida Grande"/>
                <a:cs typeface="Avenir Book"/>
                <a:sym typeface="Wingdings"/>
              </a:rPr>
              <a:t>Å</a:t>
            </a:r>
            <a:endParaRPr lang="en-US" sz="2000" dirty="0" smtClean="0">
              <a:latin typeface="Avenir Book"/>
              <a:ea typeface="Lucida Grande"/>
              <a:cs typeface="Avenir Book"/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Avenir Book"/>
                <a:ea typeface="Lucida Grande"/>
                <a:cs typeface="Avenir Book"/>
                <a:sym typeface="Wingdings"/>
              </a:rPr>
              <a:t>		</a:t>
            </a:r>
            <a:r>
              <a:rPr lang="en-US" sz="2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1.5 × 10</a:t>
            </a:r>
            <a:r>
              <a:rPr lang="en-US" sz="20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4</a:t>
            </a:r>
            <a:r>
              <a:rPr lang="en-US" sz="2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K 	</a:t>
            </a:r>
          </a:p>
          <a:p>
            <a:pPr>
              <a:lnSpc>
                <a:spcPct val="120000"/>
              </a:lnSpc>
            </a:pPr>
            <a:endParaRPr lang="en-US" sz="2200" dirty="0">
              <a:solidFill>
                <a:srgbClr val="660066"/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	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							</a:t>
            </a:r>
            <a:r>
              <a:rPr lang="en-US" sz="2200" i="1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P</a:t>
            </a:r>
            <a:r>
              <a:rPr lang="en-US" sz="22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/</a:t>
            </a:r>
            <a:r>
              <a:rPr lang="en-US" sz="2200" i="1" dirty="0" err="1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k</a:t>
            </a:r>
            <a:r>
              <a:rPr lang="en-US" sz="2200" baseline="-25000" dirty="0" err="1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B</a:t>
            </a:r>
            <a:r>
              <a:rPr lang="en-US" sz="22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~ 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0.69 × 10</a:t>
            </a:r>
            <a:r>
              <a:rPr lang="en-US" sz="22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5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K cm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-</a:t>
            </a:r>
            <a:r>
              <a:rPr lang="en-US" sz="22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3 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(formal)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							</a:t>
            </a:r>
            <a:r>
              <a:rPr lang="en-US" sz="2200" i="1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       &lt;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6.5 </a:t>
            </a:r>
            <a:r>
              <a:rPr lang="en-US" sz="22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× 10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5</a:t>
            </a:r>
            <a:r>
              <a:rPr lang="en-US" sz="22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K cm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-3 </a:t>
            </a:r>
            <a:r>
              <a:rPr lang="en-US" sz="22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(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1</a:t>
            </a:r>
            <a:r>
              <a:rPr lang="en-US" sz="2200" dirty="0">
                <a:solidFill>
                  <a:srgbClr val="660066"/>
                </a:solidFill>
                <a:latin typeface="Lucida Grande"/>
                <a:ea typeface="Lucida Grande"/>
                <a:cs typeface="Lucida Grande"/>
                <a:sym typeface="Wingdings"/>
              </a:rPr>
              <a:t>σ</a:t>
            </a: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)</a:t>
            </a:r>
            <a:endParaRPr lang="en-US" sz="2200" baseline="30000" dirty="0">
              <a:latin typeface="Avenir Book"/>
              <a:ea typeface="Lucida Grande"/>
              <a:cs typeface="Avenir Book"/>
              <a:sym typeface="Wingdings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721166"/>
              </p:ext>
            </p:extLst>
          </p:nvPr>
        </p:nvGraphicFramePr>
        <p:xfrm>
          <a:off x="6865493" y="820007"/>
          <a:ext cx="1935422" cy="699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14" name="Equation" r:id="rId4" imgW="774700" imgH="279400" progId="Equation.3">
                  <p:embed/>
                </p:oleObj>
              </mc:Choice>
              <mc:Fallback>
                <p:oleObj name="Equation" r:id="rId4" imgW="7747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65493" y="820007"/>
                        <a:ext cx="1935422" cy="6997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289092" y="5254974"/>
            <a:ext cx="8627250" cy="1446550"/>
          </a:xfrm>
          <a:prstGeom prst="rect">
            <a:avLst/>
          </a:prstGeom>
          <a:ln w="19050" cmpd="sng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Pressures in coronal phase (O VI) and nebular phase (optical emission lines) agree to within measurements</a:t>
            </a:r>
          </a:p>
          <a:p>
            <a:pPr algn="ctr"/>
            <a:endParaRPr lang="en-US" sz="2200" b="1" dirty="0" smtClean="0">
              <a:solidFill>
                <a:schemeClr val="accent5">
                  <a:lumMod val="75000"/>
                </a:schemeClr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pPr algn="ctr"/>
            <a:r>
              <a:rPr lang="en-US" sz="2200" b="1" i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Coincidence or causal (pressure equilibrium)?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endParaRPr lang="en-US" sz="2200" b="1" dirty="0">
              <a:solidFill>
                <a:schemeClr val="accent5">
                  <a:lumMod val="75000"/>
                </a:schemeClr>
              </a:solidFill>
              <a:latin typeface="Avenir Book"/>
              <a:ea typeface="Lucida Grande"/>
              <a:cs typeface="Avenir Book"/>
              <a:sym typeface="Wingding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2558" y="1808680"/>
            <a:ext cx="3761442" cy="225686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 rot="16200000">
            <a:off x="4376690" y="2486856"/>
            <a:ext cx="172568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    6717/31 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347142" y="4149074"/>
            <a:ext cx="107505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400129" y="3925482"/>
            <a:ext cx="90323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venir Book"/>
                <a:cs typeface="Avenir Book"/>
              </a:rPr>
              <a:t>l</a:t>
            </a:r>
            <a:r>
              <a:rPr lang="en-US" b="1" dirty="0" smtClean="0">
                <a:latin typeface="Avenir Book"/>
                <a:cs typeface="Avenir Book"/>
              </a:rPr>
              <a:t>og </a:t>
            </a:r>
            <a:r>
              <a:rPr lang="en-US" b="1" i="1" dirty="0" smtClean="0">
                <a:latin typeface="Avenir Book"/>
                <a:cs typeface="Avenir Book"/>
              </a:rPr>
              <a:t>n</a:t>
            </a:r>
            <a:r>
              <a:rPr lang="en-US" b="1" baseline="-25000" dirty="0" smtClean="0">
                <a:latin typeface="Avenir Book"/>
                <a:cs typeface="Avenir Book"/>
              </a:rPr>
              <a:t>e</a:t>
            </a:r>
            <a:endParaRPr lang="en-US" b="1" baseline="-25000" dirty="0">
              <a:latin typeface="Avenir Book"/>
              <a:cs typeface="Avenir Book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5603531" y="1904659"/>
            <a:ext cx="156206" cy="142628"/>
          </a:xfrm>
          <a:prstGeom prst="star5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654466" y="1908475"/>
            <a:ext cx="3259992" cy="142628"/>
          </a:xfrm>
          <a:prstGeom prst="rect">
            <a:avLst/>
          </a:prstGeom>
          <a:solidFill>
            <a:srgbClr val="660066">
              <a:alpha val="10000"/>
            </a:srgbClr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23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9618" y="5239183"/>
            <a:ext cx="8709318" cy="103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0295" y="4231498"/>
            <a:ext cx="164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Peeples+2014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9053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Some timescales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8471756"/>
              </p:ext>
            </p:extLst>
          </p:nvPr>
        </p:nvGraphicFramePr>
        <p:xfrm>
          <a:off x="2988318" y="966345"/>
          <a:ext cx="1033344" cy="484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8" name="Equation" r:id="rId3" imgW="596900" imgH="279400" progId="Equation.3">
                  <p:embed/>
                </p:oleObj>
              </mc:Choice>
              <mc:Fallback>
                <p:oleObj name="Equation" r:id="rId3" imgW="5969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88318" y="966345"/>
                        <a:ext cx="1033344" cy="484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1478421"/>
              </p:ext>
            </p:extLst>
          </p:nvPr>
        </p:nvGraphicFramePr>
        <p:xfrm>
          <a:off x="6921020" y="892719"/>
          <a:ext cx="10985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" name="Equation" r:id="rId5" imgW="762000" imgH="444500" progId="Equation.3">
                  <p:embed/>
                </p:oleObj>
              </mc:Choice>
              <mc:Fallback>
                <p:oleObj name="Equation" r:id="rId5" imgW="7620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21020" y="892719"/>
                        <a:ext cx="1098550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273437" y="4311173"/>
            <a:ext cx="8627250" cy="2349361"/>
          </a:xfrm>
          <a:prstGeom prst="rect">
            <a:avLst/>
          </a:prstGeom>
          <a:ln w="19050" cmpd="sng">
            <a:solidFill>
              <a:srgbClr val="31859C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Gas would cool long before it could be lifted to scale height</a:t>
            </a:r>
          </a:p>
          <a:p>
            <a:r>
              <a:rPr lang="en-US" sz="2200" b="1" dirty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	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 coronal gas is cooling </a:t>
            </a:r>
            <a:r>
              <a:rPr lang="en-US" sz="2200" b="1" i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in situ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through the few x 10</a:t>
            </a:r>
            <a:r>
              <a:rPr lang="en-US" sz="2200" b="1" baseline="300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5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 K regime</a:t>
            </a:r>
          </a:p>
          <a:p>
            <a:endParaRPr lang="en-US" sz="2200" b="1" baseline="30000" dirty="0">
              <a:solidFill>
                <a:schemeClr val="accent5">
                  <a:lumMod val="75000"/>
                </a:schemeClr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Clouds would disrupt on a few </a:t>
            </a:r>
            <a:r>
              <a:rPr lang="en-US" sz="2200" b="1" i="1" dirty="0" err="1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t</a:t>
            </a:r>
            <a:r>
              <a:rPr lang="en-US" sz="2200" b="1" baseline="-25000" dirty="0" err="1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sc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 which is &lt;&lt; </a:t>
            </a:r>
            <a:r>
              <a:rPr lang="en-US" sz="2200" b="1" i="1" dirty="0" err="1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t</a:t>
            </a:r>
            <a:r>
              <a:rPr lang="en-US" sz="2200" b="1" baseline="-25000" dirty="0" err="1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cool</a:t>
            </a:r>
            <a:r>
              <a:rPr lang="en-US" sz="2200" b="1" i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/>
            </a:r>
            <a:br>
              <a:rPr lang="en-US" sz="2200" b="1" i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 	 pressure confinement (from 10</a:t>
            </a:r>
            <a:r>
              <a:rPr lang="en-US" sz="2200" b="1" baseline="300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8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K fluid?) could be necessary</a:t>
            </a:r>
          </a:p>
          <a:p>
            <a:endParaRPr lang="en-US" sz="2200" b="1" dirty="0">
              <a:solidFill>
                <a:schemeClr val="accent5">
                  <a:lumMod val="75000"/>
                </a:schemeClr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Gas will recombine before it escapes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9591504"/>
              </p:ext>
            </p:extLst>
          </p:nvPr>
        </p:nvGraphicFramePr>
        <p:xfrm>
          <a:off x="2869135" y="1457353"/>
          <a:ext cx="1468211" cy="448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" name="Equation" r:id="rId7" imgW="876300" imgH="266700" progId="Equation.3">
                  <p:embed/>
                </p:oleObj>
              </mc:Choice>
              <mc:Fallback>
                <p:oleObj name="Equation" r:id="rId7" imgW="8763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869135" y="1457353"/>
                        <a:ext cx="1468211" cy="448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201001" y="829914"/>
            <a:ext cx="8485799" cy="1844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Cooling    	Rate:   				     Internal energy: 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/>
            </a:r>
            <a:br>
              <a:rPr lang="en-US" sz="2200" baseline="300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 Cooling time:                      1.3 </a:t>
            </a:r>
            <a:r>
              <a:rPr lang="en-US" sz="2200" dirty="0" err="1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Myr</a:t>
            </a:r>
            <a:endParaRPr lang="en-US" sz="2200" dirty="0" smtClean="0">
              <a:solidFill>
                <a:srgbClr val="660066"/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Sound crossing time:										  </a:t>
            </a:r>
            <a:r>
              <a:rPr lang="en-US" sz="220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10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4</a:t>
            </a:r>
            <a:r>
              <a:rPr lang="en-US" sz="220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 err="1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yr</a:t>
            </a:r>
            <a:endParaRPr lang="en-US" sz="2200" dirty="0" smtClean="0">
              <a:solidFill>
                <a:srgbClr val="660066"/>
              </a:solidFill>
              <a:latin typeface="Avenir Book"/>
              <a:ea typeface="Lucida Grande"/>
              <a:cs typeface="Avenir Book"/>
              <a:sym typeface="Wingdings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937032"/>
              </p:ext>
            </p:extLst>
          </p:nvPr>
        </p:nvGraphicFramePr>
        <p:xfrm>
          <a:off x="3472808" y="2027238"/>
          <a:ext cx="4291012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1" name="Equation" r:id="rId9" imgW="2527300" imgH="558800" progId="Equation.3">
                  <p:embed/>
                </p:oleObj>
              </mc:Choice>
              <mc:Fallback>
                <p:oleObj name="Equation" r:id="rId9" imgW="2527300" imgH="558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472808" y="2027238"/>
                        <a:ext cx="4291012" cy="947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201001" y="3008882"/>
            <a:ext cx="8078131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Time to reach exponential scale height at </a:t>
            </a:r>
            <a:r>
              <a:rPr lang="en-US" sz="2200" i="1" dirty="0" err="1" smtClean="0">
                <a:latin typeface="Avenir Book"/>
                <a:ea typeface="Lucida Grande"/>
                <a:cs typeface="Avenir Book"/>
                <a:sym typeface="Wingdings"/>
              </a:rPr>
              <a:t>V</a:t>
            </a:r>
            <a:r>
              <a:rPr lang="en-US" sz="2200" baseline="-25000" dirty="0" err="1" smtClean="0">
                <a:latin typeface="Avenir Book"/>
                <a:ea typeface="Lucida Grande"/>
                <a:cs typeface="Avenir Book"/>
                <a:sym typeface="Wingdings"/>
              </a:rPr>
              <a:t>out</a:t>
            </a:r>
            <a:r>
              <a:rPr lang="en-US" sz="2200" baseline="-25000" dirty="0">
                <a:latin typeface="Avenir Book"/>
                <a:ea typeface="Lucida Grande"/>
                <a:cs typeface="Avenir Book"/>
                <a:sym typeface="Wingdings"/>
              </a:rPr>
              <a:t/>
            </a:r>
            <a:br>
              <a:rPr lang="en-US" sz="2200" baseline="-25000" dirty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baseline="-25000" dirty="0" smtClean="0">
                <a:latin typeface="Avenir Book"/>
                <a:ea typeface="Lucida Grande"/>
                <a:cs typeface="Avenir Book"/>
                <a:sym typeface="Wingdings"/>
              </a:rPr>
              <a:t>					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7.5 kpc / 380 km s</a:t>
            </a:r>
            <a:r>
              <a:rPr lang="en-US" sz="2200" baseline="30000" dirty="0" smtClean="0">
                <a:latin typeface="Avenir Book"/>
                <a:ea typeface="Lucida Grande"/>
                <a:cs typeface="Avenir Book"/>
                <a:sym typeface="Wingdings"/>
              </a:rPr>
              <a:t>-1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 = </a:t>
            </a:r>
            <a:r>
              <a:rPr lang="en-US" sz="2200" dirty="0" smtClean="0">
                <a:solidFill>
                  <a:schemeClr val="accent4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20 </a:t>
            </a:r>
            <a:r>
              <a:rPr lang="en-US" sz="2200" dirty="0" err="1" smtClean="0">
                <a:solidFill>
                  <a:schemeClr val="accent4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Myr</a:t>
            </a:r>
            <a:r>
              <a:rPr lang="en-US" sz="2200" dirty="0" smtClean="0">
                <a:solidFill>
                  <a:schemeClr val="accent4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0444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9618" y="5239183"/>
            <a:ext cx="8709318" cy="103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0295" y="4231498"/>
            <a:ext cx="164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Peeples+2014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9053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Total </a:t>
            </a:r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e</a:t>
            </a:r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nergy radiated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695" y="937164"/>
            <a:ext cx="8911615" cy="5652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200" b="1" dirty="0" smtClean="0">
                <a:latin typeface="Avenir Book"/>
                <a:ea typeface="Lucida Grande"/>
                <a:cs typeface="Avenir Book"/>
                <a:sym typeface="Wingdings"/>
              </a:rPr>
              <a:t>Total energy radiated over SF episode </a:t>
            </a:r>
            <a:br>
              <a:rPr lang="en-US" sz="2200" b="1" dirty="0" smtClean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b="1" dirty="0" smtClean="0">
                <a:latin typeface="Avenir Book"/>
                <a:ea typeface="Lucida Grande"/>
                <a:cs typeface="Avenir Book"/>
                <a:sym typeface="Wingdings"/>
              </a:rPr>
              <a:t>		</a:t>
            </a:r>
            <a:r>
              <a:rPr lang="en-US" sz="2200" b="1" i="1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L</a:t>
            </a:r>
            <a:r>
              <a:rPr lang="en-US" sz="2200" b="1" baseline="-250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OVI </a:t>
            </a:r>
            <a:r>
              <a:rPr lang="en-US" sz="2200" dirty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× </a:t>
            </a:r>
            <a:r>
              <a:rPr lang="en-US" sz="2200" i="1" dirty="0" err="1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t</a:t>
            </a:r>
            <a:r>
              <a:rPr lang="en-US" sz="2200" baseline="-25000" dirty="0" err="1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SF</a:t>
            </a:r>
            <a:r>
              <a:rPr lang="en-US" sz="2200" baseline="-25000" dirty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(12 </a:t>
            </a:r>
            <a:r>
              <a:rPr lang="en-US" sz="2200" dirty="0" err="1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Myr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)  =  </a:t>
            </a:r>
            <a:r>
              <a:rPr lang="en-US" sz="2200" dirty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7 × 10</a:t>
            </a:r>
            <a:r>
              <a:rPr lang="en-US" sz="2200" baseline="30000" dirty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55</a:t>
            </a:r>
            <a:r>
              <a:rPr lang="en-US" sz="2200" dirty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 erg </a:t>
            </a:r>
            <a:endParaRPr lang="en-US" sz="2200" dirty="0" smtClean="0">
              <a:solidFill>
                <a:srgbClr val="984807"/>
              </a:solidFill>
              <a:latin typeface="Avenir Book"/>
              <a:ea typeface="Lucida Grande"/>
              <a:cs typeface="Avenir Book"/>
              <a:sym typeface="Wingdings"/>
            </a:endParaRP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200" dirty="0" smtClean="0">
                <a:solidFill>
                  <a:srgbClr val="000000"/>
                </a:solidFill>
                <a:latin typeface="Avenir Book"/>
                <a:ea typeface="Lucida Grande"/>
                <a:cs typeface="Avenir Book"/>
                <a:sym typeface="Wingdings"/>
              </a:rPr>
              <a:t>Total mechanical energy budget </a:t>
            </a:r>
            <a:r>
              <a:rPr lang="en-US" sz="2200" dirty="0" err="1" smtClean="0">
                <a:solidFill>
                  <a:srgbClr val="000000"/>
                </a:solidFill>
                <a:latin typeface="Avenir Book"/>
                <a:ea typeface="Lucida Grande"/>
                <a:cs typeface="Avenir Book"/>
                <a:sym typeface="Wingdings"/>
              </a:rPr>
              <a:t>winds+SNe</a:t>
            </a:r>
            <a:r>
              <a:rPr lang="en-US" sz="2200" dirty="0" smtClean="0">
                <a:solidFill>
                  <a:srgbClr val="000000"/>
                </a:solidFill>
                <a:latin typeface="Avenir Book"/>
                <a:ea typeface="Lucida Grande"/>
                <a:cs typeface="Avenir Book"/>
                <a:sym typeface="Wingdings"/>
              </a:rPr>
              <a:t/>
            </a:r>
            <a:br>
              <a:rPr lang="en-US" sz="2200" dirty="0" smtClean="0">
                <a:solidFill>
                  <a:srgbClr val="000000"/>
                </a:solidFill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dirty="0" smtClean="0">
                <a:solidFill>
                  <a:srgbClr val="000000"/>
                </a:solidFill>
                <a:latin typeface="Avenir Book"/>
                <a:ea typeface="Lucida Grande"/>
                <a:cs typeface="Avenir Book"/>
                <a:sym typeface="Wingdings"/>
              </a:rPr>
              <a:t>		</a:t>
            </a:r>
            <a:r>
              <a:rPr lang="en-US" sz="2200" i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Starburst 99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 at </a:t>
            </a:r>
            <a:r>
              <a:rPr lang="en-US" sz="2200" i="1" dirty="0" err="1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t</a:t>
            </a:r>
            <a:r>
              <a:rPr lang="en-US" sz="2200" baseline="-25000" dirty="0" err="1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SF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 * mass normalization: </a:t>
            </a:r>
            <a:r>
              <a:rPr lang="en-US" sz="2200" i="1" dirty="0">
                <a:solidFill>
                  <a:schemeClr val="accent5">
                    <a:lumMod val="75000"/>
                  </a:schemeClr>
                </a:solidFill>
                <a:latin typeface="Avenir Book"/>
                <a:ea typeface="Wingdings"/>
                <a:cs typeface="Avenir Book"/>
                <a:sym typeface="Wingdings"/>
              </a:rPr>
              <a:t/>
            </a:r>
            <a:br>
              <a:rPr lang="en-US" sz="2200" i="1" dirty="0">
                <a:solidFill>
                  <a:schemeClr val="accent5">
                    <a:lumMod val="75000"/>
                  </a:schemeClr>
                </a:solidFill>
                <a:latin typeface="Avenir Book"/>
                <a:ea typeface="Wingdings"/>
                <a:cs typeface="Avenir Book"/>
                <a:sym typeface="Wingdings"/>
              </a:rPr>
            </a:br>
            <a:r>
              <a:rPr lang="en-US" sz="2200" i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Wingdings"/>
                <a:cs typeface="Avenir Book"/>
                <a:sym typeface="Wingdings"/>
              </a:rPr>
              <a:t>		</a:t>
            </a:r>
            <a:r>
              <a:rPr lang="en-US" sz="2200" i="1" dirty="0" err="1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Wingdings"/>
                <a:cs typeface="Avenir Book"/>
                <a:sym typeface="Wingdings"/>
              </a:rPr>
              <a:t>L</a:t>
            </a:r>
            <a:r>
              <a:rPr lang="en-US" sz="2200" baseline="-25000" dirty="0" err="1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Wingdings"/>
                <a:cs typeface="Avenir Book"/>
                <a:sym typeface="Wingdings"/>
              </a:rPr>
              <a:t>mech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Wingdings"/>
                <a:cs typeface="Avenir Book"/>
                <a:sym typeface="Wingdings"/>
              </a:rPr>
              <a:t>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= 8 × 10</a:t>
            </a:r>
            <a:r>
              <a:rPr lang="en-US" sz="2200" baseline="30000" dirty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57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erg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</a:p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200" dirty="0" smtClean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10</a:t>
            </a:r>
            <a:r>
              <a:rPr lang="en-US" sz="2200" baseline="30000" dirty="0" smtClean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56</a:t>
            </a:r>
            <a:r>
              <a:rPr lang="en-US" sz="2200" dirty="0" smtClean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 / 10</a:t>
            </a:r>
            <a:r>
              <a:rPr lang="en-US" sz="2200" baseline="30000" dirty="0" smtClean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58</a:t>
            </a:r>
            <a:r>
              <a:rPr lang="en-US" sz="2200" dirty="0" smtClean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 =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1% of total </a:t>
            </a:r>
            <a:r>
              <a:rPr lang="en-US" sz="2200" dirty="0" smtClean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budget 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minor energy loss</a:t>
            </a:r>
          </a:p>
          <a:p>
            <a:pPr>
              <a:lnSpc>
                <a:spcPct val="130000"/>
              </a:lnSpc>
              <a:spcBef>
                <a:spcPts val="2000"/>
              </a:spcBef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BUT: 10</a:t>
            </a:r>
            <a:r>
              <a:rPr lang="en-US" sz="2200" baseline="30000" dirty="0" smtClean="0">
                <a:latin typeface="Avenir Book"/>
                <a:ea typeface="Lucida Grande"/>
                <a:cs typeface="Avenir Book"/>
                <a:sym typeface="Wingdings"/>
              </a:rPr>
              <a:t>58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erg assumes all sources of </a:t>
            </a:r>
            <a:r>
              <a:rPr lang="en-US" sz="2200" i="1" u="sng" dirty="0" err="1" smtClean="0">
                <a:latin typeface="Avenir Book"/>
                <a:ea typeface="Lucida Grande"/>
                <a:cs typeface="Avenir Book"/>
                <a:sym typeface="Wingdings"/>
              </a:rPr>
              <a:t>L</a:t>
            </a:r>
            <a:r>
              <a:rPr lang="en-US" sz="2200" baseline="-25000" dirty="0" err="1" smtClean="0">
                <a:latin typeface="Avenir Book"/>
                <a:ea typeface="Lucida Grande"/>
                <a:cs typeface="Avenir Book"/>
                <a:sym typeface="Wingdings"/>
              </a:rPr>
              <a:t>mech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 thermalize to wind fluid	</a:t>
            </a:r>
            <a:b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	for </a:t>
            </a:r>
            <a:r>
              <a:rPr lang="en-US" sz="2200" dirty="0" err="1">
                <a:latin typeface="Avenir Book"/>
                <a:ea typeface="Lucida Grande"/>
                <a:cs typeface="Avenir Book"/>
                <a:sym typeface="Wingdings"/>
              </a:rPr>
              <a:t>thermalization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 efficiency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	</a:t>
            </a:r>
            <a:r>
              <a:rPr lang="en-US" sz="2200" dirty="0" err="1" smtClean="0">
                <a:latin typeface="Lucida Grande"/>
                <a:ea typeface="Lucida Grande"/>
                <a:cs typeface="Lucida Grande"/>
                <a:sym typeface="Wingdings"/>
              </a:rPr>
              <a:t>ε</a:t>
            </a:r>
            <a:r>
              <a:rPr lang="en-US" sz="2200" dirty="0" smtClean="0">
                <a:latin typeface="Lucida Grande"/>
                <a:ea typeface="Lucida Grande"/>
                <a:cs typeface="Lucida Grande"/>
                <a:sym typeface="Wingdings"/>
              </a:rPr>
              <a:t> =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10%, 10% of energy radiated</a:t>
            </a:r>
            <a:b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									</a:t>
            </a:r>
            <a:r>
              <a:rPr lang="en-US" sz="2200" dirty="0" err="1">
                <a:latin typeface="Lucida Grande"/>
                <a:ea typeface="Lucida Grande"/>
                <a:cs typeface="Lucida Grande"/>
                <a:sym typeface="Wingdings"/>
              </a:rPr>
              <a:t>ε</a:t>
            </a:r>
            <a:r>
              <a:rPr lang="en-US" sz="2200" dirty="0">
                <a:latin typeface="Lucida Grande"/>
                <a:ea typeface="Lucida Grande"/>
                <a:cs typeface="Lucida Grande"/>
                <a:sym typeface="Wingdings"/>
              </a:rPr>
              <a:t> =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1%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,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100% 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of energy radiated</a:t>
            </a:r>
            <a:b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		</a:t>
            </a:r>
            <a:r>
              <a:rPr lang="en-US" sz="2200" dirty="0" smtClean="0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 Simulators: Please tell us what </a:t>
            </a:r>
            <a:r>
              <a:rPr lang="en-US" sz="2200" dirty="0" err="1" smtClean="0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ε</a:t>
            </a:r>
            <a:r>
              <a:rPr lang="en-US" sz="2200" dirty="0" smtClean="0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 is!</a:t>
            </a:r>
            <a:endParaRPr lang="en-US" sz="2200" b="1" u="sng" dirty="0" smtClean="0">
              <a:solidFill>
                <a:srgbClr val="660066"/>
              </a:solidFill>
              <a:latin typeface="Avenir Black"/>
              <a:ea typeface="Lucida Grande"/>
              <a:cs typeface="Avenir Black"/>
              <a:sym typeface="Wingding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270" y="937164"/>
            <a:ext cx="2928013" cy="303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0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043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Galaxy </a:t>
            </a:r>
            <a:r>
              <a:rPr lang="en-US" dirty="0" err="1" smtClean="0">
                <a:solidFill>
                  <a:srgbClr val="660066"/>
                </a:solidFill>
                <a:latin typeface="Avenir Book"/>
                <a:cs typeface="Avenir Book"/>
              </a:rPr>
              <a:t>Superwinds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35" y="930640"/>
            <a:ext cx="4736432" cy="3848352"/>
          </a:xfrm>
          <a:prstGeom prst="rect">
            <a:avLst/>
          </a:prstGeom>
        </p:spPr>
      </p:pic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5033353" y="1280756"/>
            <a:ext cx="4110647" cy="3186323"/>
            <a:chOff x="4044159" y="1293408"/>
            <a:chExt cx="4958564" cy="394577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r="3084"/>
            <a:stretch/>
          </p:blipFill>
          <p:spPr>
            <a:xfrm>
              <a:off x="4044159" y="1293408"/>
              <a:ext cx="4958564" cy="3945775"/>
            </a:xfrm>
            <a:prstGeom prst="rect">
              <a:avLst/>
            </a:prstGeom>
          </p:spPr>
        </p:pic>
        <p:sp>
          <p:nvSpPr>
            <p:cNvPr id="20" name="Freeform 19"/>
            <p:cNvSpPr/>
            <p:nvPr/>
          </p:nvSpPr>
          <p:spPr>
            <a:xfrm>
              <a:off x="5426075" y="1717675"/>
              <a:ext cx="1352550" cy="1838325"/>
            </a:xfrm>
            <a:custGeom>
              <a:avLst/>
              <a:gdLst>
                <a:gd name="connsiteX0" fmla="*/ 1352550 w 1352550"/>
                <a:gd name="connsiteY0" fmla="*/ 1784350 h 1838325"/>
                <a:gd name="connsiteX1" fmla="*/ 1323975 w 1352550"/>
                <a:gd name="connsiteY1" fmla="*/ 1704975 h 1838325"/>
                <a:gd name="connsiteX2" fmla="*/ 1260475 w 1352550"/>
                <a:gd name="connsiteY2" fmla="*/ 1517650 h 1838325"/>
                <a:gd name="connsiteX3" fmla="*/ 1190625 w 1352550"/>
                <a:gd name="connsiteY3" fmla="*/ 1276350 h 1838325"/>
                <a:gd name="connsiteX4" fmla="*/ 1098550 w 1352550"/>
                <a:gd name="connsiteY4" fmla="*/ 901700 h 1838325"/>
                <a:gd name="connsiteX5" fmla="*/ 977900 w 1352550"/>
                <a:gd name="connsiteY5" fmla="*/ 288925 h 1838325"/>
                <a:gd name="connsiteX6" fmla="*/ 923925 w 1352550"/>
                <a:gd name="connsiteY6" fmla="*/ 66675 h 1838325"/>
                <a:gd name="connsiteX7" fmla="*/ 889000 w 1352550"/>
                <a:gd name="connsiteY7" fmla="*/ 12700 h 1838325"/>
                <a:gd name="connsiteX8" fmla="*/ 835025 w 1352550"/>
                <a:gd name="connsiteY8" fmla="*/ 0 h 1838325"/>
                <a:gd name="connsiteX9" fmla="*/ 803275 w 1352550"/>
                <a:gd name="connsiteY9" fmla="*/ 12700 h 1838325"/>
                <a:gd name="connsiteX10" fmla="*/ 755650 w 1352550"/>
                <a:gd name="connsiteY10" fmla="*/ 47625 h 1838325"/>
                <a:gd name="connsiteX11" fmla="*/ 600075 w 1352550"/>
                <a:gd name="connsiteY11" fmla="*/ 184150 h 1838325"/>
                <a:gd name="connsiteX12" fmla="*/ 473075 w 1352550"/>
                <a:gd name="connsiteY12" fmla="*/ 349250 h 1838325"/>
                <a:gd name="connsiteX13" fmla="*/ 381000 w 1352550"/>
                <a:gd name="connsiteY13" fmla="*/ 520700 h 1838325"/>
                <a:gd name="connsiteX14" fmla="*/ 333375 w 1352550"/>
                <a:gd name="connsiteY14" fmla="*/ 657225 h 1838325"/>
                <a:gd name="connsiteX15" fmla="*/ 212725 w 1352550"/>
                <a:gd name="connsiteY15" fmla="*/ 1003300 h 1838325"/>
                <a:gd name="connsiteX16" fmla="*/ 149225 w 1352550"/>
                <a:gd name="connsiteY16" fmla="*/ 1260475 h 1838325"/>
                <a:gd name="connsiteX17" fmla="*/ 92075 w 1352550"/>
                <a:gd name="connsiteY17" fmla="*/ 1511300 h 1838325"/>
                <a:gd name="connsiteX18" fmla="*/ 0 w 1352550"/>
                <a:gd name="connsiteY18" fmla="*/ 1838325 h 1838325"/>
                <a:gd name="connsiteX19" fmla="*/ 0 w 1352550"/>
                <a:gd name="connsiteY19" fmla="*/ 1838325 h 1838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52550" h="1838325">
                  <a:moveTo>
                    <a:pt x="1352550" y="1784350"/>
                  </a:moveTo>
                  <a:lnTo>
                    <a:pt x="1323975" y="1704975"/>
                  </a:lnTo>
                  <a:lnTo>
                    <a:pt x="1260475" y="1517650"/>
                  </a:lnTo>
                  <a:lnTo>
                    <a:pt x="1190625" y="1276350"/>
                  </a:lnTo>
                  <a:lnTo>
                    <a:pt x="1098550" y="901700"/>
                  </a:lnTo>
                  <a:lnTo>
                    <a:pt x="977900" y="288925"/>
                  </a:lnTo>
                  <a:lnTo>
                    <a:pt x="923925" y="66675"/>
                  </a:lnTo>
                  <a:lnTo>
                    <a:pt x="889000" y="12700"/>
                  </a:lnTo>
                  <a:lnTo>
                    <a:pt x="835025" y="0"/>
                  </a:lnTo>
                  <a:lnTo>
                    <a:pt x="803275" y="12700"/>
                  </a:lnTo>
                  <a:lnTo>
                    <a:pt x="755650" y="47625"/>
                  </a:lnTo>
                  <a:lnTo>
                    <a:pt x="600075" y="184150"/>
                  </a:lnTo>
                  <a:lnTo>
                    <a:pt x="473075" y="349250"/>
                  </a:lnTo>
                  <a:lnTo>
                    <a:pt x="381000" y="520700"/>
                  </a:lnTo>
                  <a:lnTo>
                    <a:pt x="333375" y="657225"/>
                  </a:lnTo>
                  <a:lnTo>
                    <a:pt x="212725" y="1003300"/>
                  </a:lnTo>
                  <a:lnTo>
                    <a:pt x="149225" y="1260475"/>
                  </a:lnTo>
                  <a:lnTo>
                    <a:pt x="92075" y="1511300"/>
                  </a:lnTo>
                  <a:lnTo>
                    <a:pt x="0" y="1838325"/>
                  </a:lnTo>
                  <a:lnTo>
                    <a:pt x="0" y="1838325"/>
                  </a:lnTo>
                </a:path>
              </a:pathLst>
            </a:cu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46C0A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4867275" y="1930400"/>
              <a:ext cx="1209675" cy="1581150"/>
            </a:xfrm>
            <a:custGeom>
              <a:avLst/>
              <a:gdLst>
                <a:gd name="connsiteX0" fmla="*/ 0 w 1209675"/>
                <a:gd name="connsiteY0" fmla="*/ 1282700 h 1581150"/>
                <a:gd name="connsiteX1" fmla="*/ 63500 w 1209675"/>
                <a:gd name="connsiteY1" fmla="*/ 736600 h 1581150"/>
                <a:gd name="connsiteX2" fmla="*/ 155575 w 1209675"/>
                <a:gd name="connsiteY2" fmla="*/ 127000 h 1581150"/>
                <a:gd name="connsiteX3" fmla="*/ 203200 w 1209675"/>
                <a:gd name="connsiteY3" fmla="*/ 6350 h 1581150"/>
                <a:gd name="connsiteX4" fmla="*/ 257175 w 1209675"/>
                <a:gd name="connsiteY4" fmla="*/ 0 h 1581150"/>
                <a:gd name="connsiteX5" fmla="*/ 333375 w 1209675"/>
                <a:gd name="connsiteY5" fmla="*/ 139700 h 1581150"/>
                <a:gd name="connsiteX6" fmla="*/ 542925 w 1209675"/>
                <a:gd name="connsiteY6" fmla="*/ 622300 h 1581150"/>
                <a:gd name="connsiteX7" fmla="*/ 638175 w 1209675"/>
                <a:gd name="connsiteY7" fmla="*/ 803275 h 1581150"/>
                <a:gd name="connsiteX8" fmla="*/ 768350 w 1209675"/>
                <a:gd name="connsiteY8" fmla="*/ 1028700 h 1581150"/>
                <a:gd name="connsiteX9" fmla="*/ 885825 w 1209675"/>
                <a:gd name="connsiteY9" fmla="*/ 1203325 h 1581150"/>
                <a:gd name="connsiteX10" fmla="*/ 1123950 w 1209675"/>
                <a:gd name="connsiteY10" fmla="*/ 1489075 h 1581150"/>
                <a:gd name="connsiteX11" fmla="*/ 1209675 w 1209675"/>
                <a:gd name="connsiteY11" fmla="*/ 1581150 h 158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9675" h="1581150">
                  <a:moveTo>
                    <a:pt x="0" y="1282700"/>
                  </a:moveTo>
                  <a:lnTo>
                    <a:pt x="63500" y="736600"/>
                  </a:lnTo>
                  <a:lnTo>
                    <a:pt x="155575" y="127000"/>
                  </a:lnTo>
                  <a:lnTo>
                    <a:pt x="203200" y="6350"/>
                  </a:lnTo>
                  <a:lnTo>
                    <a:pt x="257175" y="0"/>
                  </a:lnTo>
                  <a:lnTo>
                    <a:pt x="333375" y="139700"/>
                  </a:lnTo>
                  <a:lnTo>
                    <a:pt x="542925" y="622300"/>
                  </a:lnTo>
                  <a:lnTo>
                    <a:pt x="638175" y="803275"/>
                  </a:lnTo>
                  <a:lnTo>
                    <a:pt x="768350" y="1028700"/>
                  </a:lnTo>
                  <a:lnTo>
                    <a:pt x="885825" y="1203325"/>
                  </a:lnTo>
                  <a:lnTo>
                    <a:pt x="1123950" y="1489075"/>
                  </a:lnTo>
                  <a:lnTo>
                    <a:pt x="1209675" y="1581150"/>
                  </a:lnTo>
                </a:path>
              </a:pathLst>
            </a:custGeom>
            <a:ln>
              <a:solidFill>
                <a:srgbClr val="0D0D0D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7400925" y="3038475"/>
              <a:ext cx="1558925" cy="625475"/>
            </a:xfrm>
            <a:custGeom>
              <a:avLst/>
              <a:gdLst>
                <a:gd name="connsiteX0" fmla="*/ 0 w 1558925"/>
                <a:gd name="connsiteY0" fmla="*/ 625475 h 625475"/>
                <a:gd name="connsiteX1" fmla="*/ 542925 w 1558925"/>
                <a:gd name="connsiteY1" fmla="*/ 428625 h 625475"/>
                <a:gd name="connsiteX2" fmla="*/ 863600 w 1558925"/>
                <a:gd name="connsiteY2" fmla="*/ 292100 h 625475"/>
                <a:gd name="connsiteX3" fmla="*/ 1270000 w 1558925"/>
                <a:gd name="connsiteY3" fmla="*/ 114300 h 625475"/>
                <a:gd name="connsiteX4" fmla="*/ 1558925 w 1558925"/>
                <a:gd name="connsiteY4" fmla="*/ 0 h 625475"/>
                <a:gd name="connsiteX5" fmla="*/ 1558925 w 1558925"/>
                <a:gd name="connsiteY5" fmla="*/ 0 h 625475"/>
                <a:gd name="connsiteX6" fmla="*/ 1558925 w 1558925"/>
                <a:gd name="connsiteY6" fmla="*/ 0 h 625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8925" h="625475">
                  <a:moveTo>
                    <a:pt x="0" y="625475"/>
                  </a:moveTo>
                  <a:lnTo>
                    <a:pt x="542925" y="428625"/>
                  </a:lnTo>
                  <a:lnTo>
                    <a:pt x="863600" y="292100"/>
                  </a:lnTo>
                  <a:lnTo>
                    <a:pt x="1270000" y="114300"/>
                  </a:lnTo>
                  <a:lnTo>
                    <a:pt x="1558925" y="0"/>
                  </a:lnTo>
                  <a:lnTo>
                    <a:pt x="1558925" y="0"/>
                  </a:lnTo>
                  <a:lnTo>
                    <a:pt x="1558925" y="0"/>
                  </a:lnTo>
                </a:path>
              </a:pathLst>
            </a:cu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6102350" y="3533775"/>
              <a:ext cx="1292225" cy="257175"/>
            </a:xfrm>
            <a:custGeom>
              <a:avLst/>
              <a:gdLst>
                <a:gd name="connsiteX0" fmla="*/ 0 w 1292225"/>
                <a:gd name="connsiteY0" fmla="*/ 0 h 257175"/>
                <a:gd name="connsiteX1" fmla="*/ 92075 w 1292225"/>
                <a:gd name="connsiteY1" fmla="*/ 73025 h 257175"/>
                <a:gd name="connsiteX2" fmla="*/ 269875 w 1292225"/>
                <a:gd name="connsiteY2" fmla="*/ 180975 h 257175"/>
                <a:gd name="connsiteX3" fmla="*/ 523875 w 1292225"/>
                <a:gd name="connsiteY3" fmla="*/ 257175 h 257175"/>
                <a:gd name="connsiteX4" fmla="*/ 749300 w 1292225"/>
                <a:gd name="connsiteY4" fmla="*/ 257175 h 257175"/>
                <a:gd name="connsiteX5" fmla="*/ 942975 w 1292225"/>
                <a:gd name="connsiteY5" fmla="*/ 215900 h 257175"/>
                <a:gd name="connsiteX6" fmla="*/ 1060450 w 1292225"/>
                <a:gd name="connsiteY6" fmla="*/ 200025 h 257175"/>
                <a:gd name="connsiteX7" fmla="*/ 1292225 w 1292225"/>
                <a:gd name="connsiteY7" fmla="*/ 136525 h 257175"/>
                <a:gd name="connsiteX8" fmla="*/ 1292225 w 1292225"/>
                <a:gd name="connsiteY8" fmla="*/ 136525 h 257175"/>
                <a:gd name="connsiteX9" fmla="*/ 1292225 w 1292225"/>
                <a:gd name="connsiteY9" fmla="*/ 136525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2225" h="257175">
                  <a:moveTo>
                    <a:pt x="0" y="0"/>
                  </a:moveTo>
                  <a:lnTo>
                    <a:pt x="92075" y="73025"/>
                  </a:lnTo>
                  <a:lnTo>
                    <a:pt x="269875" y="180975"/>
                  </a:lnTo>
                  <a:lnTo>
                    <a:pt x="523875" y="257175"/>
                  </a:lnTo>
                  <a:lnTo>
                    <a:pt x="749300" y="257175"/>
                  </a:lnTo>
                  <a:lnTo>
                    <a:pt x="942975" y="215900"/>
                  </a:lnTo>
                  <a:lnTo>
                    <a:pt x="1060450" y="200025"/>
                  </a:lnTo>
                  <a:lnTo>
                    <a:pt x="1292225" y="136525"/>
                  </a:lnTo>
                  <a:lnTo>
                    <a:pt x="1292225" y="136525"/>
                  </a:lnTo>
                  <a:lnTo>
                    <a:pt x="1292225" y="136525"/>
                  </a:lnTo>
                </a:path>
              </a:pathLst>
            </a:custGeom>
            <a:ln>
              <a:solidFill>
                <a:srgbClr val="0D0D0D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8641208" y="2953252"/>
            <a:ext cx="40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Avenir Bold"/>
                <a:cs typeface="Avenir Bold"/>
              </a:rPr>
              <a:t>H</a:t>
            </a:r>
            <a:endParaRPr lang="en-US" sz="2400" b="1" dirty="0">
              <a:solidFill>
                <a:srgbClr val="000000"/>
              </a:solidFill>
              <a:latin typeface="Avenir Bold"/>
              <a:cs typeface="Avenir Bold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80319" y="1364249"/>
            <a:ext cx="406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Bold"/>
                <a:cs typeface="Avenir Bold"/>
              </a:rPr>
              <a:t>H</a:t>
            </a:r>
            <a:endParaRPr lang="en-US" sz="2400" b="1" dirty="0">
              <a:latin typeface="Avenir Bold"/>
              <a:cs typeface="Avenir Bold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15144" y="1612414"/>
            <a:ext cx="42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Avenir Bold"/>
                <a:cs typeface="Avenir Bold"/>
              </a:rPr>
              <a:t>O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venir Bold"/>
              <a:cs typeface="Avenir Bold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57652" y="4080316"/>
            <a:ext cx="262728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Temperature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006229" y="4295462"/>
            <a:ext cx="10464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16200000">
            <a:off x="3615656" y="2818145"/>
            <a:ext cx="3143431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venir Book"/>
                <a:cs typeface="Avenir Book"/>
              </a:rPr>
              <a:t>       Cooling Rate </a:t>
            </a:r>
            <a:r>
              <a:rPr lang="en-US" sz="1600" b="1" dirty="0">
                <a:latin typeface="Avenir Book"/>
                <a:cs typeface="Avenir Book"/>
              </a:rPr>
              <a:t>C</a:t>
            </a:r>
            <a:r>
              <a:rPr lang="en-US" sz="1600" b="1" dirty="0" smtClean="0">
                <a:latin typeface="Avenir Book"/>
                <a:cs typeface="Avenir Book"/>
              </a:rPr>
              <a:t>oefficient   </a:t>
            </a:r>
            <a:endParaRPr lang="en-US" sz="1600" b="1" dirty="0">
              <a:latin typeface="Avenir Book"/>
              <a:cs typeface="Avenir Book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5218295" y="897309"/>
            <a:ext cx="0" cy="748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64931" y="1415706"/>
            <a:ext cx="1674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4"/>
                </a:solidFill>
                <a:latin typeface="Avenir Book"/>
                <a:cs typeface="Avenir Book"/>
              </a:rPr>
              <a:t>Sutherland &amp; </a:t>
            </a:r>
            <a:r>
              <a:rPr lang="en-US" sz="1400" dirty="0" err="1" smtClean="0">
                <a:solidFill>
                  <a:schemeClr val="accent4"/>
                </a:solidFill>
                <a:latin typeface="Avenir Book"/>
                <a:cs typeface="Avenir Book"/>
              </a:rPr>
              <a:t>Dopita</a:t>
            </a:r>
            <a:r>
              <a:rPr lang="en-US" sz="1400" dirty="0" smtClean="0">
                <a:solidFill>
                  <a:schemeClr val="accent4"/>
                </a:solidFill>
                <a:latin typeface="Avenir Book"/>
                <a:cs typeface="Avenir Book"/>
              </a:rPr>
              <a:t> 1993</a:t>
            </a:r>
            <a:endParaRPr lang="en-US" sz="1400" dirty="0">
              <a:solidFill>
                <a:schemeClr val="accent4"/>
              </a:solidFill>
              <a:latin typeface="Avenir Book"/>
              <a:cs typeface="Avenir 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733699" y="4380711"/>
            <a:ext cx="2227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venir Bold"/>
                <a:cs typeface="Avenir Bold"/>
              </a:rPr>
              <a:t>X-ray :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T &gt;~ 10</a:t>
            </a:r>
            <a:r>
              <a:rPr lang="en-US" sz="20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6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K</a:t>
            </a: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4044" y="4063229"/>
            <a:ext cx="1928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venir Bold"/>
                <a:cs typeface="Avenir Bold"/>
              </a:rPr>
              <a:t>Hα : 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T &lt;~ 10</a:t>
            </a:r>
            <a:r>
              <a:rPr lang="en-US" sz="2000" baseline="30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4</a:t>
            </a:r>
            <a:r>
              <a:rPr lang="en-US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venir Book"/>
                <a:cs typeface="Avenir Book"/>
              </a:rPr>
              <a:t>K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75694" y="875895"/>
            <a:ext cx="86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venir Bold"/>
                <a:cs typeface="Avenir Bold"/>
              </a:rPr>
              <a:t>M 82</a:t>
            </a:r>
            <a:endParaRPr lang="en-US" sz="2400" b="1" dirty="0">
              <a:solidFill>
                <a:schemeClr val="bg1"/>
              </a:solidFill>
              <a:latin typeface="Avenir Bold"/>
              <a:cs typeface="Avenir Bold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5014010" y="2310178"/>
            <a:ext cx="967973" cy="2127310"/>
          </a:xfrm>
          <a:custGeom>
            <a:avLst/>
            <a:gdLst>
              <a:gd name="connsiteX0" fmla="*/ 0 w 967973"/>
              <a:gd name="connsiteY0" fmla="*/ 1992666 h 2127310"/>
              <a:gd name="connsiteX1" fmla="*/ 897705 w 967973"/>
              <a:gd name="connsiteY1" fmla="*/ 1916025 h 2127310"/>
              <a:gd name="connsiteX2" fmla="*/ 908653 w 967973"/>
              <a:gd name="connsiteY2" fmla="*/ 0 h 2127310"/>
              <a:gd name="connsiteX3" fmla="*/ 908653 w 967973"/>
              <a:gd name="connsiteY3" fmla="*/ 0 h 2127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7973" h="2127310">
                <a:moveTo>
                  <a:pt x="0" y="1992666"/>
                </a:moveTo>
                <a:cubicBezTo>
                  <a:pt x="373131" y="2120401"/>
                  <a:pt x="746263" y="2248136"/>
                  <a:pt x="897705" y="1916025"/>
                </a:cubicBezTo>
                <a:cubicBezTo>
                  <a:pt x="1049147" y="1583914"/>
                  <a:pt x="908653" y="0"/>
                  <a:pt x="908653" y="0"/>
                </a:cubicBezTo>
                <a:lnTo>
                  <a:pt x="908653" y="0"/>
                </a:lnTo>
              </a:path>
            </a:pathLst>
          </a:custGeom>
          <a:ln>
            <a:solidFill>
              <a:schemeClr val="accent2">
                <a:lumMod val="7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5014010" y="3240819"/>
            <a:ext cx="3218601" cy="1535474"/>
          </a:xfrm>
          <a:custGeom>
            <a:avLst/>
            <a:gdLst>
              <a:gd name="connsiteX0" fmla="*/ 0 w 3065334"/>
              <a:gd name="connsiteY0" fmla="*/ 1423333 h 1535474"/>
              <a:gd name="connsiteX1" fmla="*/ 1707829 w 3065334"/>
              <a:gd name="connsiteY1" fmla="*/ 1390487 h 1535474"/>
              <a:gd name="connsiteX2" fmla="*/ 3065334 w 3065334"/>
              <a:gd name="connsiteY2" fmla="*/ 0 h 1535474"/>
              <a:gd name="connsiteX3" fmla="*/ 3065334 w 3065334"/>
              <a:gd name="connsiteY3" fmla="*/ 0 h 153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65334" h="1535474">
                <a:moveTo>
                  <a:pt x="0" y="1423333"/>
                </a:moveTo>
                <a:cubicBezTo>
                  <a:pt x="598470" y="1525521"/>
                  <a:pt x="1196940" y="1627709"/>
                  <a:pt x="1707829" y="1390487"/>
                </a:cubicBezTo>
                <a:cubicBezTo>
                  <a:pt x="2218718" y="1153265"/>
                  <a:pt x="3065334" y="0"/>
                  <a:pt x="3065334" y="0"/>
                </a:cubicBezTo>
                <a:lnTo>
                  <a:pt x="3065334" y="0"/>
                </a:ln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6077361" y="1413330"/>
            <a:ext cx="1692845" cy="2488110"/>
          </a:xfrm>
          <a:prstGeom prst="rect">
            <a:avLst/>
          </a:prstGeom>
          <a:solidFill>
            <a:schemeClr val="accent6">
              <a:lumMod val="75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9659" y="4833793"/>
            <a:ext cx="9157010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latin typeface="Avenir Book"/>
                <a:cs typeface="Avenir Book"/>
              </a:rPr>
              <a:t>Vigorous star formation </a:t>
            </a:r>
            <a:r>
              <a:rPr lang="en-US" sz="2000" dirty="0" smtClean="0">
                <a:latin typeface="Avenir Book"/>
                <a:cs typeface="Avenir Book"/>
                <a:sym typeface="Wingdings"/>
              </a:rPr>
              <a:t> wind fluid which drives outflows</a:t>
            </a:r>
            <a:br>
              <a:rPr lang="en-US" sz="2000" dirty="0" smtClean="0">
                <a:latin typeface="Avenir Book"/>
                <a:cs typeface="Avenir Book"/>
                <a:sym typeface="Wingdings"/>
              </a:rPr>
            </a:br>
            <a:r>
              <a:rPr lang="en-US" sz="2000" dirty="0" smtClean="0">
                <a:latin typeface="Avenir Book"/>
                <a:cs typeface="Avenir Book"/>
              </a:rPr>
              <a:t>But outflows lose energy through radiation.  What is their fate? 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Avenir Book"/>
                <a:cs typeface="Avenir Book"/>
              </a:rPr>
              <a:t>2 order of magnitude gap in T probed by recombination lines &amp; free-free</a:t>
            </a:r>
          </a:p>
          <a:p>
            <a:pPr>
              <a:lnSpc>
                <a:spcPct val="120000"/>
              </a:lnSpc>
            </a:pPr>
            <a:r>
              <a:rPr lang="en-US" sz="2000" dirty="0" smtClean="0">
                <a:latin typeface="Avenir Book"/>
                <a:cs typeface="Avenir Book"/>
              </a:rPr>
              <a:t>Hard to simulate the </a:t>
            </a:r>
            <a:r>
              <a:rPr lang="en-US" sz="2000" dirty="0">
                <a:latin typeface="Avenir Book"/>
                <a:cs typeface="Avenir Book"/>
              </a:rPr>
              <a:t>collisional gas – interfaces too small</a:t>
            </a:r>
          </a:p>
          <a:p>
            <a:pPr>
              <a:lnSpc>
                <a:spcPct val="120000"/>
              </a:lnSpc>
            </a:pPr>
            <a:r>
              <a:rPr lang="en-US" sz="2000" i="1" dirty="0" smtClean="0">
                <a:latin typeface="Avenir Book"/>
                <a:cs typeface="Avenir Book"/>
              </a:rPr>
              <a:t>T</a:t>
            </a:r>
            <a:r>
              <a:rPr lang="en-US" sz="2000" dirty="0" smtClean="0">
                <a:latin typeface="Avenir Book"/>
                <a:cs typeface="Avenir Book"/>
              </a:rPr>
              <a:t> ~ few x 10</a:t>
            </a:r>
            <a:r>
              <a:rPr lang="en-US" sz="2000" baseline="30000" dirty="0" smtClean="0">
                <a:latin typeface="Avenir Book"/>
                <a:cs typeface="Avenir Book"/>
              </a:rPr>
              <a:t>5</a:t>
            </a:r>
            <a:r>
              <a:rPr lang="en-US" sz="2000" dirty="0" smtClean="0">
                <a:latin typeface="Avenir Book"/>
                <a:cs typeface="Avenir Book"/>
              </a:rPr>
              <a:t> K </a:t>
            </a:r>
            <a:r>
              <a:rPr lang="en-US" sz="2000" dirty="0" smtClean="0">
                <a:latin typeface="Avenir Book"/>
                <a:cs typeface="Avenir Book"/>
                <a:sym typeface="Wingdings"/>
              </a:rPr>
              <a:t> </a:t>
            </a:r>
            <a:r>
              <a:rPr lang="en-US" sz="2000" dirty="0" smtClean="0">
                <a:latin typeface="Avenir Book"/>
                <a:cs typeface="Avenir Book"/>
              </a:rPr>
              <a:t>metal resonance lines in UV.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O VI (1032,1038Å)</a:t>
            </a:r>
            <a:r>
              <a:rPr lang="en-US" sz="2000" dirty="0" smtClean="0">
                <a:latin typeface="Avenir Book"/>
                <a:cs typeface="Avenir Book"/>
              </a:rPr>
              <a:t> is very good!  </a:t>
            </a:r>
          </a:p>
        </p:txBody>
      </p:sp>
    </p:spTree>
    <p:extLst>
      <p:ext uri="{BB962C8B-B14F-4D97-AF65-F5344CB8AC3E}">
        <p14:creationId xmlns:p14="http://schemas.microsoft.com/office/powerpoint/2010/main" val="211304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9618" y="5239183"/>
            <a:ext cx="8709318" cy="103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0295" y="4231498"/>
            <a:ext cx="164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Peeples+2014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9053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Mass, Momentum, &amp; Energy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00" y="662814"/>
            <a:ext cx="8911615" cy="2603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MASS</a:t>
            </a:r>
            <a:r>
              <a:rPr lang="en-US" sz="2200" dirty="0" smtClean="0">
                <a:solidFill>
                  <a:srgbClr val="31859C"/>
                </a:solidFill>
                <a:latin typeface="Avenir Black"/>
                <a:ea typeface="Lucida Grande"/>
                <a:cs typeface="Avenir Black"/>
                <a:sym typeface="Wingdings"/>
              </a:rPr>
              <a:t>    </a:t>
            </a:r>
            <a:r>
              <a:rPr lang="en-US" sz="2200" dirty="0" smtClean="0">
                <a:latin typeface="Avenir Black"/>
                <a:ea typeface="Lucida Grande"/>
                <a:cs typeface="Avenir Black"/>
                <a:sym typeface="Wingdings"/>
              </a:rPr>
              <a:t>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Assume SB profile decreasing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/>
            </a:r>
            <a:b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D</a:t>
            </a:r>
            <a:r>
              <a:rPr lang="en-US" sz="2200" baseline="-25000" dirty="0" smtClean="0"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at constant 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{</a:t>
            </a:r>
            <a:r>
              <a:rPr lang="en-US" sz="2200" i="1" dirty="0" err="1" smtClean="0">
                <a:latin typeface="Avenir Book"/>
                <a:ea typeface="Lucida Grande"/>
                <a:cs typeface="Avenir Book"/>
                <a:sym typeface="Wingdings"/>
              </a:rPr>
              <a:t>n</a:t>
            </a:r>
            <a:r>
              <a:rPr lang="en-US" sz="2200" baseline="-25000" dirty="0" err="1" smtClean="0"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, </a:t>
            </a:r>
            <a:r>
              <a:rPr lang="en-US" sz="2200" i="1" dirty="0" smtClean="0">
                <a:latin typeface="Avenir Book"/>
                <a:ea typeface="Lucida Grande"/>
                <a:cs typeface="Avenir Book"/>
                <a:sym typeface="Wingdings"/>
              </a:rPr>
              <a:t>n</a:t>
            </a:r>
            <a:r>
              <a:rPr lang="en-US" sz="2200" baseline="-25000" dirty="0" smtClean="0">
                <a:latin typeface="Avenir Book"/>
                <a:ea typeface="Lucida Grande"/>
                <a:cs typeface="Avenir Book"/>
                <a:sym typeface="Wingdings"/>
              </a:rPr>
              <a:t>e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}</a:t>
            </a:r>
            <a:b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Integrate </a:t>
            </a:r>
            <a:r>
              <a:rPr lang="en-US" sz="2200" i="1" dirty="0" smtClean="0">
                <a:latin typeface="Avenir Book"/>
                <a:ea typeface="Lucida Grande"/>
                <a:cs typeface="Avenir Book"/>
                <a:sym typeface="Wingdings"/>
              </a:rPr>
              <a:t>N</a:t>
            </a:r>
            <a:r>
              <a:rPr lang="en-US" sz="2200" baseline="-25000" dirty="0" smtClean="0"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 profile: 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/>
            </a:r>
            <a:b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i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M</a:t>
            </a:r>
            <a:r>
              <a:rPr lang="en-US" sz="2200" baseline="-25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= 3 × 10</a:t>
            </a:r>
            <a:r>
              <a:rPr lang="en-US" sz="2200" baseline="30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4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M</a:t>
            </a:r>
            <a:r>
              <a:rPr lang="en-US" sz="2200" baseline="-25000" dirty="0" smtClean="0">
                <a:solidFill>
                  <a:srgbClr val="31859C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Wingdings"/>
                <a:cs typeface="Avenir Book"/>
                <a:sym typeface="Wingdings"/>
              </a:rPr>
              <a:t>  </a:t>
            </a:r>
            <a:r>
              <a:rPr lang="en-US" sz="2200" dirty="0" smtClean="0">
                <a:latin typeface="Avenir Book"/>
                <a:ea typeface="Wingdings"/>
                <a:cs typeface="Avenir Book"/>
                <a:sym typeface="Wingdings"/>
              </a:rPr>
              <a:t>;  </a:t>
            </a:r>
            <a:r>
              <a:rPr lang="en-US" sz="2200" i="1" dirty="0" err="1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M</a:t>
            </a:r>
            <a:r>
              <a:rPr lang="en-US" sz="2200" baseline="-25000" dirty="0" err="1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cor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= 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6 </a:t>
            </a:r>
            <a:r>
              <a:rPr lang="en-US" sz="2200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× 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10</a:t>
            </a:r>
            <a:r>
              <a:rPr lang="en-US" sz="2200" baseline="30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7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M</a:t>
            </a:r>
            <a:r>
              <a:rPr lang="en-US" sz="2200" baseline="-25000" dirty="0">
                <a:solidFill>
                  <a:srgbClr val="31859C"/>
                </a:solidFill>
                <a:latin typeface="Wingdings"/>
                <a:ea typeface="Wingdings"/>
                <a:cs typeface="Wingdings"/>
                <a:sym typeface="Wingdings"/>
              </a:rPr>
              <a:t> </a:t>
            </a:r>
            <a:r>
              <a:rPr lang="en-US" sz="2200" baseline="-25000" dirty="0" smtClean="0">
                <a:solidFill>
                  <a:srgbClr val="31859C"/>
                </a:solidFill>
                <a:latin typeface="Wingdings"/>
                <a:ea typeface="Wingdings"/>
                <a:cs typeface="Wingdings"/>
                <a:sym typeface="Wingdings"/>
              </a:rPr>
              <a:t/>
            </a:r>
            <a:br>
              <a:rPr lang="en-US" sz="2200" baseline="-25000" dirty="0" smtClean="0">
                <a:solidFill>
                  <a:srgbClr val="31859C"/>
                </a:solidFill>
                <a:latin typeface="Wingdings"/>
                <a:ea typeface="Wingdings"/>
                <a:cs typeface="Wingdings"/>
                <a:sym typeface="Wingdings"/>
              </a:rPr>
            </a:br>
            <a:endParaRPr lang="en-US" sz="2200" u="sng" dirty="0" smtClean="0">
              <a:solidFill>
                <a:srgbClr val="31859C"/>
              </a:solidFill>
              <a:latin typeface="Avenir Book"/>
              <a:ea typeface="Wingdings"/>
              <a:cs typeface="Avenir Book"/>
              <a:sym typeface="Wingdings"/>
            </a:endParaRPr>
          </a:p>
        </p:txBody>
      </p:sp>
      <p:pic>
        <p:nvPicPr>
          <p:cNvPr id="6" name="Picture 5" descr="f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5104"/>
          <a:stretch/>
        </p:blipFill>
        <p:spPr>
          <a:xfrm>
            <a:off x="6193762" y="802072"/>
            <a:ext cx="2918854" cy="2796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4898751" y="1817725"/>
            <a:ext cx="27014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SB ~ N</a:t>
            </a:r>
            <a:r>
              <a:rPr lang="en-US" b="1" baseline="-25000" dirty="0" smtClean="0">
                <a:latin typeface="Avenir Book"/>
                <a:cs typeface="Avenir Book"/>
              </a:rPr>
              <a:t>VOI</a:t>
            </a:r>
            <a:r>
              <a:rPr lang="en-US" b="1" dirty="0" smtClean="0">
                <a:latin typeface="Avenir Book"/>
                <a:cs typeface="Avenir Book"/>
              </a:rPr>
              <a:t> = </a:t>
            </a:r>
            <a:r>
              <a:rPr lang="en-US" b="1" i="1" dirty="0" smtClean="0">
                <a:latin typeface="Avenir Book"/>
                <a:cs typeface="Avenir Book"/>
              </a:rPr>
              <a:t>D</a:t>
            </a:r>
            <a:r>
              <a:rPr lang="en-US" b="1" baseline="-25000" dirty="0" smtClean="0">
                <a:latin typeface="Avenir Book"/>
                <a:cs typeface="Avenir Book"/>
              </a:rPr>
              <a:t>OVI</a:t>
            </a:r>
            <a:r>
              <a:rPr lang="en-US" b="1" dirty="0" smtClean="0">
                <a:latin typeface="Avenir Book"/>
                <a:cs typeface="Avenir Book"/>
              </a:rPr>
              <a:t> </a:t>
            </a:r>
            <a:r>
              <a:rPr lang="en-US" b="1" i="1" dirty="0" smtClean="0">
                <a:latin typeface="Avenir Book"/>
                <a:cs typeface="Avenir Book"/>
              </a:rPr>
              <a:t>n</a:t>
            </a:r>
            <a:r>
              <a:rPr lang="en-US" b="1" baseline="-25000" dirty="0" smtClean="0">
                <a:latin typeface="Avenir Book"/>
                <a:cs typeface="Avenir Book"/>
              </a:rPr>
              <a:t>e</a:t>
            </a:r>
            <a:endParaRPr lang="en-US" b="1" baseline="-25000" dirty="0">
              <a:latin typeface="Avenir Book"/>
              <a:cs typeface="Avenir Book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294031" y="884146"/>
            <a:ext cx="0" cy="3301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34134" y="3356268"/>
            <a:ext cx="257688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    </a:t>
            </a:r>
            <a:r>
              <a:rPr lang="en-US" b="1" dirty="0" smtClean="0">
                <a:latin typeface="Avenir Book"/>
                <a:cs typeface="Avenir Book"/>
              </a:rPr>
              <a:t>Radial </a:t>
            </a:r>
            <a:r>
              <a:rPr lang="en-US" b="1" dirty="0" smtClean="0">
                <a:latin typeface="Avenir Book"/>
                <a:cs typeface="Avenir Book"/>
              </a:rPr>
              <a:t>distance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435691" y="3563214"/>
            <a:ext cx="5753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3648313"/>
            <a:ext cx="8911615" cy="3116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Avenir Black"/>
                <a:ea typeface="Wingdings"/>
                <a:cs typeface="Avenir Black"/>
                <a:sym typeface="Wingdings"/>
              </a:rPr>
              <a:t>ENERGY</a:t>
            </a:r>
            <a:r>
              <a:rPr lang="en-US" sz="2200" b="1" dirty="0">
                <a:solidFill>
                  <a:srgbClr val="403152"/>
                </a:solidFill>
                <a:latin typeface="Avenir Black"/>
                <a:ea typeface="Wingdings"/>
                <a:cs typeface="Avenir Black"/>
                <a:sym typeface="Wingdings"/>
              </a:rPr>
              <a:t> </a:t>
            </a:r>
            <a:r>
              <a:rPr lang="en-US" sz="2200" b="1" dirty="0" smtClean="0">
                <a:solidFill>
                  <a:srgbClr val="403152"/>
                </a:solidFill>
                <a:latin typeface="Avenir Black"/>
                <a:ea typeface="Wingdings"/>
                <a:cs typeface="Avenir Black"/>
                <a:sym typeface="Wingdings"/>
              </a:rPr>
              <a:t>    </a:t>
            </a:r>
            <a:r>
              <a:rPr lang="en-US" sz="2200" dirty="0" smtClean="0">
                <a:solidFill>
                  <a:srgbClr val="403152"/>
                </a:solidFill>
                <a:latin typeface="Avenir Book"/>
                <a:ea typeface="Wingdings"/>
                <a:cs typeface="Avenir Book"/>
                <a:sym typeface="Wingdings"/>
              </a:rPr>
              <a:t>mv</a:t>
            </a:r>
            <a:r>
              <a:rPr lang="en-US" sz="2200" baseline="30000" dirty="0" smtClean="0">
                <a:solidFill>
                  <a:srgbClr val="403152"/>
                </a:solidFill>
                <a:latin typeface="Avenir Book"/>
                <a:ea typeface="Wingdings"/>
                <a:cs typeface="Avenir Book"/>
                <a:sym typeface="Wingdings"/>
              </a:rPr>
              <a:t>2</a:t>
            </a:r>
            <a:r>
              <a:rPr lang="en-US" sz="2200" dirty="0" smtClean="0">
                <a:solidFill>
                  <a:srgbClr val="403152"/>
                </a:solidFill>
                <a:latin typeface="Avenir Book"/>
                <a:ea typeface="Wingdings"/>
                <a:cs typeface="Avenir Book"/>
                <a:sym typeface="Wingdings"/>
              </a:rPr>
              <a:t>/2</a:t>
            </a:r>
            <a:r>
              <a:rPr lang="en-US" sz="2200" b="1" dirty="0" smtClean="0">
                <a:solidFill>
                  <a:srgbClr val="403152"/>
                </a:solidFill>
                <a:latin typeface="Avenir Black"/>
                <a:ea typeface="Wingdings"/>
                <a:cs typeface="Avenir Black"/>
                <a:sym typeface="Wingdings"/>
              </a:rPr>
              <a:t>	       </a:t>
            </a:r>
            <a:r>
              <a:rPr lang="en-US" sz="2200" i="1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E</a:t>
            </a:r>
            <a:r>
              <a:rPr lang="en-US" sz="2200" baseline="-250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 = 3 × 10</a:t>
            </a:r>
            <a:r>
              <a:rPr lang="en-US" sz="2200" baseline="300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52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 erg</a:t>
            </a:r>
            <a:r>
              <a:rPr lang="en-US" sz="2200" baseline="-25000" dirty="0" smtClean="0">
                <a:solidFill>
                  <a:srgbClr val="984807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200" dirty="0" smtClean="0">
                <a:latin typeface="Avenir Book"/>
                <a:ea typeface="Wingdings"/>
                <a:cs typeface="Avenir Book"/>
                <a:sym typeface="Wingdings"/>
              </a:rPr>
              <a:t>; 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Wingdings"/>
                <a:cs typeface="Avenir Book"/>
                <a:sym typeface="Wingdings"/>
              </a:rPr>
              <a:t> </a:t>
            </a:r>
            <a:r>
              <a:rPr lang="en-US" sz="2200" i="1" dirty="0" err="1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E</a:t>
            </a:r>
            <a:r>
              <a:rPr lang="en-US" sz="2200" baseline="-25000" dirty="0" err="1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coron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 = 6 × 10</a:t>
            </a:r>
            <a:r>
              <a:rPr lang="en-US" sz="2200" baseline="300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55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 erg</a:t>
            </a:r>
            <a:r>
              <a:rPr lang="en-US" sz="2200" baseline="-25000" dirty="0" smtClean="0">
                <a:solidFill>
                  <a:srgbClr val="984807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br>
              <a:rPr lang="en-US" sz="2200" baseline="-25000" dirty="0" smtClean="0">
                <a:solidFill>
                  <a:srgbClr val="984807"/>
                </a:solidFill>
                <a:latin typeface="Wingdings"/>
                <a:ea typeface="Wingdings"/>
                <a:cs typeface="Wingdings"/>
                <a:sym typeface="Wingdings"/>
              </a:rPr>
            </a:b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10</a:t>
            </a:r>
            <a:r>
              <a:rPr lang="en-US" sz="2200" baseline="300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56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 / 10</a:t>
            </a:r>
            <a:r>
              <a:rPr lang="en-US" sz="2200" baseline="300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58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 </a:t>
            </a:r>
            <a:r>
              <a:rPr lang="en-US" sz="2200" dirty="0" smtClean="0">
                <a:solidFill>
                  <a:schemeClr val="accent4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(SB99)</a:t>
            </a:r>
            <a:r>
              <a:rPr lang="en-US" sz="2200" dirty="0" smtClean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 =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1% of total budget  minor energy loss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	BUT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: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exactly the same concerns over </a:t>
            </a:r>
            <a:r>
              <a:rPr lang="en-US" sz="2200" dirty="0" err="1">
                <a:latin typeface="Avenir Book"/>
                <a:ea typeface="Lucida Grande"/>
                <a:cs typeface="Avenir Book"/>
                <a:sym typeface="Wingdings"/>
              </a:rPr>
              <a:t>thermalization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 efficiency 	</a:t>
            </a:r>
            <a:r>
              <a:rPr lang="en-US" sz="2200" dirty="0" err="1">
                <a:latin typeface="Lucida Grande"/>
                <a:ea typeface="Lucida Grande"/>
                <a:cs typeface="Lucida Grande"/>
                <a:sym typeface="Wingdings"/>
              </a:rPr>
              <a:t>ε</a:t>
            </a:r>
            <a:r>
              <a:rPr lang="en-US" sz="2200" dirty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	</a:t>
            </a:r>
            <a:b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	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				</a:t>
            </a:r>
            <a:r>
              <a:rPr lang="en-US" sz="2200" dirty="0" smtClean="0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 Please tell us what </a:t>
            </a:r>
            <a:r>
              <a:rPr lang="en-US" sz="2200" dirty="0" err="1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ε</a:t>
            </a:r>
            <a:r>
              <a:rPr lang="en-US" sz="2200" dirty="0" smtClean="0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 is</a:t>
            </a:r>
            <a:r>
              <a:rPr lang="en-US" sz="2200" dirty="0" smtClean="0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!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endParaRPr lang="en-US" sz="2200" b="1" u="sng" dirty="0" smtClean="0">
              <a:solidFill>
                <a:srgbClr val="660066"/>
              </a:solidFill>
              <a:latin typeface="Avenir Black"/>
              <a:ea typeface="Lucida Grande"/>
              <a:cs typeface="Avenir Black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95948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9618" y="5239183"/>
            <a:ext cx="8709318" cy="103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0295" y="4231498"/>
            <a:ext cx="164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Peeples+2014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9053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Mass, Momentum, &amp; Energy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400" y="662814"/>
            <a:ext cx="8911615" cy="2603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MASS</a:t>
            </a:r>
            <a:r>
              <a:rPr lang="en-US" sz="2200" dirty="0" smtClean="0">
                <a:solidFill>
                  <a:srgbClr val="31859C"/>
                </a:solidFill>
                <a:latin typeface="Avenir Black"/>
                <a:ea typeface="Lucida Grande"/>
                <a:cs typeface="Avenir Black"/>
                <a:sym typeface="Wingdings"/>
              </a:rPr>
              <a:t>    </a:t>
            </a:r>
            <a:r>
              <a:rPr lang="en-US" sz="2200" dirty="0" smtClean="0">
                <a:latin typeface="Avenir Black"/>
                <a:ea typeface="Lucida Grande"/>
                <a:cs typeface="Avenir Black"/>
                <a:sym typeface="Wingdings"/>
              </a:rPr>
              <a:t> 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Assume SB profile decreasing 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/>
            </a:r>
            <a:b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</a:b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D</a:t>
            </a:r>
            <a:r>
              <a:rPr lang="en-US" sz="2200" baseline="-250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OVI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 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at constant </a:t>
            </a: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{</a:t>
            </a:r>
            <a:r>
              <a:rPr lang="en-US" sz="2200" i="1" dirty="0" err="1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n</a:t>
            </a:r>
            <a:r>
              <a:rPr lang="en-US" sz="2200" baseline="-25000" dirty="0" err="1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OVI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, </a:t>
            </a:r>
            <a:r>
              <a:rPr lang="en-US" sz="2200" i="1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n</a:t>
            </a:r>
            <a:r>
              <a:rPr lang="en-US" sz="2200" baseline="-250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e</a:t>
            </a:r>
            <a: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}</a:t>
            </a:r>
            <a:br>
              <a:rPr lang="en-US" sz="2200" dirty="0" smtClean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</a:b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Integrate </a:t>
            </a:r>
            <a:r>
              <a:rPr lang="en-US" sz="2200" i="1" dirty="0" smtClean="0">
                <a:latin typeface="Avenir Book"/>
                <a:ea typeface="Lucida Grande"/>
                <a:cs typeface="Avenir Book"/>
                <a:sym typeface="Wingdings"/>
              </a:rPr>
              <a:t>N</a:t>
            </a:r>
            <a:r>
              <a:rPr lang="en-US" sz="2200" baseline="-25000" dirty="0" smtClean="0"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 profile: 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/>
            </a:r>
            <a:b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i="1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M</a:t>
            </a:r>
            <a:r>
              <a:rPr lang="en-US" sz="2200" baseline="-25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= 3 × 10</a:t>
            </a:r>
            <a:r>
              <a:rPr lang="en-US" sz="2200" baseline="30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4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M</a:t>
            </a:r>
            <a:r>
              <a:rPr lang="en-US" sz="2200" baseline="-25000" dirty="0" smtClean="0">
                <a:solidFill>
                  <a:srgbClr val="31859C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Wingdings"/>
                <a:cs typeface="Avenir Book"/>
                <a:sym typeface="Wingdings"/>
              </a:rPr>
              <a:t>  </a:t>
            </a:r>
            <a:r>
              <a:rPr lang="en-US" sz="2200" dirty="0" smtClean="0">
                <a:latin typeface="Avenir Book"/>
                <a:ea typeface="Wingdings"/>
                <a:cs typeface="Avenir Book"/>
                <a:sym typeface="Wingdings"/>
              </a:rPr>
              <a:t>;  </a:t>
            </a:r>
            <a:r>
              <a:rPr lang="en-US" sz="2200" i="1" dirty="0" err="1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M</a:t>
            </a:r>
            <a:r>
              <a:rPr lang="en-US" sz="2200" baseline="-25000" dirty="0" err="1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cor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= 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6 </a:t>
            </a:r>
            <a:r>
              <a:rPr lang="en-US" sz="2200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× 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10</a:t>
            </a:r>
            <a:r>
              <a:rPr lang="en-US" sz="2200" baseline="300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7</a:t>
            </a:r>
            <a:r>
              <a:rPr lang="en-US" sz="2200" dirty="0" smtClean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>
                <a:solidFill>
                  <a:srgbClr val="31859C"/>
                </a:solidFill>
                <a:latin typeface="Avenir Book"/>
                <a:ea typeface="Lucida Grande"/>
                <a:cs typeface="Avenir Book"/>
                <a:sym typeface="Wingdings"/>
              </a:rPr>
              <a:t>M</a:t>
            </a:r>
            <a:r>
              <a:rPr lang="en-US" sz="2200" baseline="-25000" dirty="0">
                <a:solidFill>
                  <a:srgbClr val="31859C"/>
                </a:solidFill>
                <a:latin typeface="Wingdings"/>
                <a:ea typeface="Wingdings"/>
                <a:cs typeface="Wingdings"/>
                <a:sym typeface="Wingdings"/>
              </a:rPr>
              <a:t> </a:t>
            </a:r>
            <a:r>
              <a:rPr lang="en-US" sz="2200" baseline="-25000" dirty="0" smtClean="0">
                <a:solidFill>
                  <a:srgbClr val="31859C"/>
                </a:solidFill>
                <a:latin typeface="Wingdings"/>
                <a:ea typeface="Wingdings"/>
                <a:cs typeface="Wingdings"/>
                <a:sym typeface="Wingdings"/>
              </a:rPr>
              <a:t/>
            </a:r>
            <a:br>
              <a:rPr lang="en-US" sz="2200" baseline="-25000" dirty="0" smtClean="0">
                <a:solidFill>
                  <a:srgbClr val="31859C"/>
                </a:solidFill>
                <a:latin typeface="Wingdings"/>
                <a:ea typeface="Wingdings"/>
                <a:cs typeface="Wingdings"/>
                <a:sym typeface="Wingdings"/>
              </a:rPr>
            </a:br>
            <a:endParaRPr lang="en-US" sz="2200" u="sng" dirty="0" smtClean="0">
              <a:solidFill>
                <a:srgbClr val="31859C"/>
              </a:solidFill>
              <a:latin typeface="Avenir Book"/>
              <a:ea typeface="Wingdings"/>
              <a:cs typeface="Avenir Book"/>
              <a:sym typeface="Wingdings"/>
            </a:endParaRPr>
          </a:p>
        </p:txBody>
      </p:sp>
      <p:pic>
        <p:nvPicPr>
          <p:cNvPr id="6" name="Picture 5" descr="f8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2" t="5104"/>
          <a:stretch/>
        </p:blipFill>
        <p:spPr>
          <a:xfrm>
            <a:off x="6193762" y="802072"/>
            <a:ext cx="2918854" cy="2796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4898751" y="1817725"/>
            <a:ext cx="27014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SB ~ N</a:t>
            </a:r>
            <a:r>
              <a:rPr lang="en-US" b="1" baseline="-25000" dirty="0" smtClean="0">
                <a:latin typeface="Avenir Book"/>
                <a:cs typeface="Avenir Book"/>
              </a:rPr>
              <a:t>VOI</a:t>
            </a:r>
            <a:r>
              <a:rPr lang="en-US" b="1" dirty="0" smtClean="0">
                <a:latin typeface="Avenir Book"/>
                <a:cs typeface="Avenir Book"/>
              </a:rPr>
              <a:t> = </a:t>
            </a:r>
            <a:r>
              <a:rPr lang="en-US" b="1" i="1" dirty="0" smtClean="0">
                <a:latin typeface="Avenir Book"/>
                <a:cs typeface="Avenir Book"/>
              </a:rPr>
              <a:t>D</a:t>
            </a:r>
            <a:r>
              <a:rPr lang="en-US" b="1" baseline="-25000" dirty="0" smtClean="0">
                <a:latin typeface="Avenir Book"/>
                <a:cs typeface="Avenir Book"/>
              </a:rPr>
              <a:t>OVI</a:t>
            </a:r>
            <a:r>
              <a:rPr lang="en-US" b="1" dirty="0" smtClean="0">
                <a:latin typeface="Avenir Book"/>
                <a:cs typeface="Avenir Book"/>
              </a:rPr>
              <a:t> </a:t>
            </a:r>
            <a:r>
              <a:rPr lang="en-US" b="1" i="1" dirty="0" smtClean="0">
                <a:latin typeface="Avenir Book"/>
                <a:cs typeface="Avenir Book"/>
              </a:rPr>
              <a:t>n</a:t>
            </a:r>
            <a:r>
              <a:rPr lang="en-US" b="1" baseline="-25000" dirty="0" smtClean="0">
                <a:latin typeface="Avenir Book"/>
                <a:cs typeface="Avenir Book"/>
              </a:rPr>
              <a:t>e</a:t>
            </a:r>
            <a:endParaRPr lang="en-US" b="1" baseline="-25000" dirty="0">
              <a:latin typeface="Avenir Book"/>
              <a:cs typeface="Avenir Book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294031" y="884146"/>
            <a:ext cx="0" cy="3301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34134" y="3356268"/>
            <a:ext cx="257688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    </a:t>
            </a:r>
            <a:r>
              <a:rPr lang="en-US" b="1" dirty="0" smtClean="0">
                <a:latin typeface="Avenir Book"/>
                <a:cs typeface="Avenir Book"/>
              </a:rPr>
              <a:t>Radial </a:t>
            </a:r>
            <a:r>
              <a:rPr lang="en-US" b="1" dirty="0" smtClean="0">
                <a:latin typeface="Avenir Book"/>
                <a:cs typeface="Avenir Book"/>
              </a:rPr>
              <a:t>distance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435691" y="3563214"/>
            <a:ext cx="5753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3648313"/>
            <a:ext cx="8911615" cy="4644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Avenir Black"/>
                <a:ea typeface="Wingdings"/>
                <a:cs typeface="Avenir Black"/>
                <a:sym typeface="Wingdings"/>
              </a:rPr>
              <a:t>ENERGY</a:t>
            </a:r>
            <a:r>
              <a:rPr lang="en-US" sz="2200" b="1" dirty="0">
                <a:solidFill>
                  <a:srgbClr val="403152"/>
                </a:solidFill>
                <a:latin typeface="Avenir Black"/>
                <a:ea typeface="Wingdings"/>
                <a:cs typeface="Avenir Black"/>
                <a:sym typeface="Wingdings"/>
              </a:rPr>
              <a:t> </a:t>
            </a:r>
            <a:r>
              <a:rPr lang="en-US" sz="2200" b="1" dirty="0" smtClean="0">
                <a:solidFill>
                  <a:srgbClr val="403152"/>
                </a:solidFill>
                <a:latin typeface="Avenir Black"/>
                <a:ea typeface="Wingdings"/>
                <a:cs typeface="Avenir Black"/>
                <a:sym typeface="Wingdings"/>
              </a:rPr>
              <a:t>    </a:t>
            </a:r>
            <a:r>
              <a:rPr lang="en-US" sz="2200" dirty="0" smtClean="0">
                <a:solidFill>
                  <a:srgbClr val="403152"/>
                </a:solidFill>
                <a:latin typeface="Avenir Book"/>
                <a:ea typeface="Wingdings"/>
                <a:cs typeface="Avenir Book"/>
                <a:sym typeface="Wingdings"/>
              </a:rPr>
              <a:t>mv</a:t>
            </a:r>
            <a:r>
              <a:rPr lang="en-US" sz="2200" baseline="30000" dirty="0" smtClean="0">
                <a:solidFill>
                  <a:srgbClr val="403152"/>
                </a:solidFill>
                <a:latin typeface="Avenir Book"/>
                <a:ea typeface="Wingdings"/>
                <a:cs typeface="Avenir Book"/>
                <a:sym typeface="Wingdings"/>
              </a:rPr>
              <a:t>2</a:t>
            </a:r>
            <a:r>
              <a:rPr lang="en-US" sz="2200" dirty="0" smtClean="0">
                <a:solidFill>
                  <a:srgbClr val="403152"/>
                </a:solidFill>
                <a:latin typeface="Avenir Book"/>
                <a:ea typeface="Wingdings"/>
                <a:cs typeface="Avenir Book"/>
                <a:sym typeface="Wingdings"/>
              </a:rPr>
              <a:t>/2</a:t>
            </a:r>
            <a:r>
              <a:rPr lang="en-US" sz="2200" b="1" dirty="0" smtClean="0">
                <a:solidFill>
                  <a:srgbClr val="403152"/>
                </a:solidFill>
                <a:latin typeface="Avenir Black"/>
                <a:ea typeface="Wingdings"/>
                <a:cs typeface="Avenir Black"/>
                <a:sym typeface="Wingdings"/>
              </a:rPr>
              <a:t>	       </a:t>
            </a:r>
            <a:r>
              <a:rPr lang="en-US" sz="2200" i="1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E</a:t>
            </a:r>
            <a:r>
              <a:rPr lang="en-US" sz="2200" baseline="-250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 = 3 × 10</a:t>
            </a:r>
            <a:r>
              <a:rPr lang="en-US" sz="2200" baseline="300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52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 erg</a:t>
            </a:r>
            <a:r>
              <a:rPr lang="en-US" sz="2200" baseline="-25000" dirty="0" smtClean="0">
                <a:solidFill>
                  <a:srgbClr val="984807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r>
              <a:rPr lang="en-US" sz="2200" dirty="0" smtClean="0">
                <a:latin typeface="Avenir Book"/>
                <a:ea typeface="Wingdings"/>
                <a:cs typeface="Avenir Book"/>
                <a:sym typeface="Wingdings"/>
              </a:rPr>
              <a:t>; 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Wingdings"/>
                <a:cs typeface="Avenir Book"/>
                <a:sym typeface="Wingdings"/>
              </a:rPr>
              <a:t> </a:t>
            </a:r>
            <a:r>
              <a:rPr lang="en-US" sz="2200" i="1" dirty="0" err="1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E</a:t>
            </a:r>
            <a:r>
              <a:rPr lang="en-US" sz="2200" baseline="-25000" dirty="0" err="1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coron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 = 6 × 10</a:t>
            </a:r>
            <a:r>
              <a:rPr lang="en-US" sz="2200" baseline="300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55</a:t>
            </a:r>
            <a:r>
              <a:rPr lang="en-US" sz="2200" dirty="0" smtClean="0">
                <a:solidFill>
                  <a:srgbClr val="984807"/>
                </a:solidFill>
                <a:latin typeface="Avenir Book"/>
                <a:ea typeface="Lucida Grande"/>
                <a:cs typeface="Avenir Book"/>
                <a:sym typeface="Wingdings"/>
              </a:rPr>
              <a:t> erg</a:t>
            </a:r>
            <a:r>
              <a:rPr lang="en-US" sz="2200" baseline="-25000" dirty="0" smtClean="0">
                <a:solidFill>
                  <a:srgbClr val="984807"/>
                </a:solidFill>
                <a:latin typeface="Wingdings"/>
                <a:ea typeface="Wingdings"/>
                <a:cs typeface="Wingdings"/>
                <a:sym typeface="Wingdings"/>
              </a:rPr>
              <a:t> </a:t>
            </a:r>
            <a:br>
              <a:rPr lang="en-US" sz="2200" baseline="-25000" dirty="0" smtClean="0">
                <a:solidFill>
                  <a:srgbClr val="984807"/>
                </a:solidFill>
                <a:latin typeface="Wingdings"/>
                <a:ea typeface="Wingdings"/>
                <a:cs typeface="Wingdings"/>
                <a:sym typeface="Wingdings"/>
              </a:rPr>
            </a:b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10</a:t>
            </a:r>
            <a:r>
              <a:rPr lang="en-US" sz="2200" baseline="300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56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 / 10</a:t>
            </a:r>
            <a:r>
              <a:rPr lang="en-US" sz="2200" baseline="300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58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 </a:t>
            </a:r>
            <a:r>
              <a:rPr lang="en-US" sz="2200" dirty="0" smtClean="0">
                <a:solidFill>
                  <a:schemeClr val="accent4">
                    <a:lumMod val="75000"/>
                  </a:schemeClr>
                </a:solidFill>
                <a:latin typeface="Avenir Book"/>
                <a:ea typeface="Lucida Grande"/>
                <a:cs typeface="Avenir Book"/>
                <a:sym typeface="Wingdings"/>
              </a:rPr>
              <a:t>(SB99)</a:t>
            </a:r>
            <a:r>
              <a:rPr lang="en-US" sz="2200" dirty="0" smtClean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 =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1% of total budget  minor energy loss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	BUT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: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exactly the same concerns over </a:t>
            </a:r>
            <a:r>
              <a:rPr lang="en-US" sz="2200" dirty="0" err="1">
                <a:latin typeface="Avenir Book"/>
                <a:ea typeface="Lucida Grande"/>
                <a:cs typeface="Avenir Book"/>
                <a:sym typeface="Wingdings"/>
              </a:rPr>
              <a:t>thermalization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 efficiency 	</a:t>
            </a:r>
            <a:r>
              <a:rPr lang="en-US" sz="2200" dirty="0" err="1">
                <a:latin typeface="Lucida Grande"/>
                <a:ea typeface="Lucida Grande"/>
                <a:cs typeface="Lucida Grande"/>
                <a:sym typeface="Wingdings"/>
              </a:rPr>
              <a:t>ε</a:t>
            </a:r>
            <a:r>
              <a:rPr lang="en-US" sz="2200" dirty="0">
                <a:latin typeface="Lucida Grande"/>
                <a:ea typeface="Lucida Grande"/>
                <a:cs typeface="Lucida Grande"/>
                <a:sym typeface="Wingdings"/>
              </a:rPr>
              <a:t> </a:t>
            </a:r>
            <a: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  <a:t>	</a:t>
            </a:r>
            <a:br>
              <a:rPr lang="en-US" sz="2200" dirty="0">
                <a:latin typeface="Avenir Book"/>
                <a:ea typeface="Lucida Grande"/>
                <a:cs typeface="Avenir Book"/>
                <a:sym typeface="Wingdings"/>
              </a:rPr>
            </a:b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	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200" dirty="0" smtClean="0">
                <a:latin typeface="Avenir Book"/>
                <a:ea typeface="Lucida Grande"/>
                <a:cs typeface="Avenir Book"/>
                <a:sym typeface="Wingdings"/>
              </a:rPr>
              <a:t>				</a:t>
            </a:r>
            <a:r>
              <a:rPr lang="en-US" sz="2200" dirty="0" smtClean="0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 Please tell us what </a:t>
            </a:r>
            <a:r>
              <a:rPr lang="en-US" sz="2200" dirty="0" err="1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ε</a:t>
            </a:r>
            <a:r>
              <a:rPr lang="en-US" sz="2200" dirty="0" smtClean="0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 is</a:t>
            </a:r>
            <a:r>
              <a:rPr lang="en-US" sz="2200" dirty="0" smtClean="0">
                <a:solidFill>
                  <a:srgbClr val="660066"/>
                </a:solidFill>
                <a:latin typeface="Avenir Black"/>
                <a:ea typeface="Lucida Grande"/>
                <a:cs typeface="Avenir Black"/>
                <a:sym typeface="Wingdings"/>
              </a:rPr>
              <a:t>!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r>
              <a:rPr lang="en-US" sz="2200" dirty="0">
                <a:solidFill>
                  <a:schemeClr val="accent3">
                    <a:lumMod val="50000"/>
                  </a:schemeClr>
                </a:solidFill>
                <a:latin typeface="Avenir Black"/>
                <a:ea typeface="Lucida Grande"/>
                <a:cs typeface="Avenir Black"/>
                <a:sym typeface="Wingdings"/>
              </a:rPr>
              <a:t>This is a strict lower limit – M &amp; KE could be much higher</a:t>
            </a:r>
          </a:p>
          <a:p>
            <a:pPr>
              <a:lnSpc>
                <a:spcPct val="150000"/>
              </a:lnSpc>
              <a:spcBef>
                <a:spcPts val="2000"/>
              </a:spcBef>
            </a:pPr>
            <a:endParaRPr lang="en-US" sz="2200" dirty="0" smtClean="0">
              <a:solidFill>
                <a:srgbClr val="660066"/>
              </a:solidFill>
              <a:latin typeface="Avenir Black"/>
              <a:ea typeface="Lucida Grande"/>
              <a:cs typeface="Avenir Black"/>
              <a:sym typeface="Wingdings"/>
            </a:endParaRPr>
          </a:p>
          <a:p>
            <a:pPr>
              <a:lnSpc>
                <a:spcPct val="150000"/>
              </a:lnSpc>
              <a:spcBef>
                <a:spcPts val="2000"/>
              </a:spcBef>
            </a:pPr>
            <a:endParaRPr lang="en-US" sz="2200" b="1" u="sng" dirty="0" smtClean="0">
              <a:solidFill>
                <a:srgbClr val="660066"/>
              </a:solidFill>
              <a:latin typeface="Avenir Black"/>
              <a:ea typeface="Lucida Grande"/>
              <a:cs typeface="Avenir Black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812372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9618" y="5239183"/>
            <a:ext cx="8709318" cy="103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0295" y="4231498"/>
            <a:ext cx="164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Peeples+2014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6926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Future of the OVI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3708" y="1117681"/>
            <a:ext cx="8942998" cy="5427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000"/>
              </a:spcBef>
              <a:buFont typeface="Wingdings" charset="2"/>
              <a:buChar char="u"/>
            </a:pPr>
            <a:r>
              <a:rPr lang="en-US" sz="2400" dirty="0" smtClean="0">
                <a:latin typeface="Avenir Book"/>
                <a:cs typeface="Avenir Book"/>
                <a:sym typeface="Wingdings"/>
              </a:rPr>
              <a:t>cooling rate: 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Λ</a:t>
            </a:r>
            <a:r>
              <a:rPr lang="en-US" sz="2400" baseline="-25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[ erg/s/cm</a:t>
            </a:r>
            <a:r>
              <a:rPr lang="en-US" sz="24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3 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]</a:t>
            </a:r>
          </a:p>
          <a:p>
            <a:pPr marL="457200" indent="-457200">
              <a:spcBef>
                <a:spcPts val="1000"/>
              </a:spcBef>
              <a:buFont typeface="Wingdings" charset="2"/>
              <a:buChar char="u"/>
            </a:pPr>
            <a:r>
              <a:rPr lang="en-US" sz="2400" dirty="0" smtClean="0">
                <a:solidFill>
                  <a:srgbClr val="000000"/>
                </a:solidFill>
                <a:latin typeface="Avenir Book"/>
                <a:ea typeface="Lucida Grande"/>
                <a:cs typeface="Avenir Book"/>
                <a:sym typeface="Wingdings"/>
              </a:rPr>
              <a:t>Internal Energy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U = 3/2 n</a:t>
            </a:r>
            <a:r>
              <a:rPr lang="en-US" sz="2400" baseline="-25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e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k T  [ erg/cm</a:t>
            </a:r>
            <a:r>
              <a:rPr lang="en-US" sz="2400" baseline="300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3 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]</a:t>
            </a:r>
          </a:p>
          <a:p>
            <a:pPr marL="457200" indent="-457200">
              <a:spcBef>
                <a:spcPts val="1000"/>
              </a:spcBef>
              <a:buFont typeface="Wingdings" charset="2"/>
              <a:buChar char="u"/>
            </a:pPr>
            <a:r>
              <a:rPr lang="en-US" sz="2400" dirty="0" smtClean="0">
                <a:latin typeface="Avenir Book"/>
                <a:ea typeface="Lucida Grande"/>
                <a:cs typeface="Avenir Book"/>
                <a:sym typeface="Wingdings"/>
              </a:rPr>
              <a:t>Cooling time </a:t>
            </a:r>
            <a:r>
              <a:rPr lang="en-US" sz="2400" dirty="0" err="1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t</a:t>
            </a:r>
            <a:r>
              <a:rPr lang="en-US" sz="2400" baseline="-25000" dirty="0" err="1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cool</a:t>
            </a:r>
            <a:r>
              <a:rPr lang="en-US" sz="2400" dirty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=</a:t>
            </a:r>
            <a:r>
              <a:rPr lang="en-US" sz="2400" dirty="0" smtClean="0"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ea typeface="Lucida Grande"/>
                <a:cs typeface="Avenir Book"/>
                <a:sym typeface="Wingdings"/>
              </a:rPr>
              <a:t>U / Λ</a:t>
            </a:r>
            <a:r>
              <a:rPr lang="en-US" sz="2400" baseline="-25000" dirty="0" smtClean="0">
                <a:solidFill>
                  <a:srgbClr val="000000"/>
                </a:solidFill>
                <a:latin typeface="Avenir Book"/>
                <a:ea typeface="Lucida Grande"/>
                <a:cs typeface="Avenir Book"/>
                <a:sym typeface="Wingdings"/>
              </a:rPr>
              <a:t>OVI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= 30 </a:t>
            </a:r>
            <a:r>
              <a:rPr lang="en-US" sz="2400" dirty="0" err="1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Myr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 </a:t>
            </a:r>
          </a:p>
          <a:p>
            <a:pPr marL="342900" indent="-342900">
              <a:spcBef>
                <a:spcPts val="1000"/>
              </a:spcBef>
              <a:buFont typeface="Wingdings" charset="2"/>
              <a:buChar char="u"/>
            </a:pPr>
            <a:r>
              <a:rPr lang="en-US" sz="2400" dirty="0" smtClean="0">
                <a:solidFill>
                  <a:srgbClr val="000000"/>
                </a:solidFill>
                <a:latin typeface="Avenir Book"/>
                <a:ea typeface="Lucida Grande"/>
                <a:cs typeface="Avenir Book"/>
                <a:sym typeface="Wingdings"/>
              </a:rPr>
              <a:t>	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 </a:t>
            </a:r>
            <a:r>
              <a:rPr lang="en-US" sz="2400" b="1" dirty="0" smtClean="0">
                <a:solidFill>
                  <a:srgbClr val="660066"/>
                </a:solidFill>
                <a:latin typeface="Avenir Book"/>
                <a:ea typeface="Lucida Grande"/>
                <a:cs typeface="Avenir Book"/>
                <a:sym typeface="Wingdings"/>
              </a:rPr>
              <a:t>Gas is passing through a coronal phase</a:t>
            </a:r>
            <a:endParaRPr lang="en-US" sz="2400" b="1" dirty="0" smtClean="0">
              <a:solidFill>
                <a:srgbClr val="660066"/>
              </a:solidFill>
              <a:latin typeface="Avenir Book"/>
              <a:cs typeface="Avenir Book"/>
              <a:sym typeface="Wingdings"/>
            </a:endParaRPr>
          </a:p>
          <a:p>
            <a:pPr marL="457200" indent="-457200">
              <a:spcBef>
                <a:spcPts val="1000"/>
              </a:spcBef>
              <a:buFont typeface="Wingdings" charset="2"/>
              <a:buChar char="u"/>
            </a:pPr>
            <a:endParaRPr lang="en-US" sz="2400" baseline="-25000" dirty="0" smtClean="0">
              <a:latin typeface="Avenir Book"/>
              <a:cs typeface="Avenir Book"/>
            </a:endParaRPr>
          </a:p>
          <a:p>
            <a:pPr marL="457200" indent="-457200">
              <a:spcBef>
                <a:spcPts val="1000"/>
              </a:spcBef>
              <a:buFont typeface="Wingdings" charset="2"/>
              <a:buChar char="u"/>
            </a:pPr>
            <a:r>
              <a:rPr lang="en-US" sz="2400" dirty="0" smtClean="0">
                <a:latin typeface="Avenir Book"/>
                <a:cs typeface="Avenir Book"/>
              </a:rPr>
              <a:t>V</a:t>
            </a:r>
            <a:r>
              <a:rPr lang="en-US" sz="2400" baseline="-25000" dirty="0" smtClean="0">
                <a:latin typeface="Avenir Book"/>
                <a:cs typeface="Avenir Book"/>
              </a:rPr>
              <a:t>OVI</a:t>
            </a:r>
            <a:r>
              <a:rPr lang="en-US" sz="2400" dirty="0" smtClean="0">
                <a:latin typeface="Avenir Book"/>
                <a:cs typeface="Avenir Book"/>
              </a:rPr>
              <a:t> = 380 km/s. Escape velocity</a:t>
            </a:r>
          </a:p>
          <a:p>
            <a:pPr marL="457200" indent="-457200">
              <a:spcBef>
                <a:spcPts val="1000"/>
              </a:spcBef>
              <a:buFont typeface="Wingdings" charset="2"/>
              <a:buChar char="u"/>
            </a:pP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For M=1.5×10</a:t>
            </a:r>
            <a:r>
              <a:rPr lang="en-US" sz="2400" baseline="30000" dirty="0" smtClean="0">
                <a:solidFill>
                  <a:srgbClr val="000000"/>
                </a:solidFill>
                <a:latin typeface="Avenir Book"/>
                <a:cs typeface="Avenir Book"/>
              </a:rPr>
              <a:t>9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 M</a:t>
            </a:r>
            <a:r>
              <a:rPr lang="en-US" sz="240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 (stellar), r = 7.5 kpc</a:t>
            </a:r>
            <a:r>
              <a:rPr lang="en-US" sz="2400" dirty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:   </a:t>
            </a:r>
            <a:r>
              <a:rPr lang="en-US" sz="2400" i="1" dirty="0" err="1" smtClean="0">
                <a:solidFill>
                  <a:srgbClr val="660066"/>
                </a:solidFill>
                <a:latin typeface="Avenir Book"/>
                <a:cs typeface="Avenir Book"/>
              </a:rPr>
              <a:t>v</a:t>
            </a:r>
            <a:r>
              <a:rPr lang="en-US" sz="2400" baseline="-25000" dirty="0" err="1" smtClean="0">
                <a:solidFill>
                  <a:srgbClr val="660066"/>
                </a:solidFill>
                <a:latin typeface="Avenir Book"/>
                <a:cs typeface="Avenir Book"/>
              </a:rPr>
              <a:t>esc</a:t>
            </a:r>
            <a:r>
              <a:rPr lang="en-US" sz="2400" dirty="0" smtClean="0">
                <a:solidFill>
                  <a:srgbClr val="660066"/>
                </a:solidFill>
                <a:latin typeface="Avenir Book"/>
                <a:cs typeface="Avenir Book"/>
              </a:rPr>
              <a:t> = 35 [ km/s ]</a:t>
            </a:r>
          </a:p>
          <a:p>
            <a:pPr marL="457200" indent="-457200">
              <a:spcBef>
                <a:spcPts val="1000"/>
              </a:spcBef>
              <a:buFont typeface="Wingdings" charset="2"/>
              <a:buChar char="u"/>
            </a:pPr>
            <a:r>
              <a:rPr lang="en-US" sz="2400" dirty="0" smtClean="0">
                <a:latin typeface="Avenir Book"/>
                <a:cs typeface="Avenir Book"/>
              </a:rPr>
              <a:t>Need  M</a:t>
            </a:r>
            <a:r>
              <a:rPr lang="en-US" sz="2400" baseline="-25000" dirty="0" smtClean="0">
                <a:latin typeface="Avenir Book"/>
                <a:cs typeface="Avenir Book"/>
              </a:rPr>
              <a:t>DM </a:t>
            </a:r>
            <a:r>
              <a:rPr lang="en-US" sz="2400" dirty="0" smtClean="0">
                <a:latin typeface="Avenir Book"/>
                <a:cs typeface="Avenir Book"/>
              </a:rPr>
              <a:t>100 ×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venir Book"/>
                <a:cs typeface="Avenir Book"/>
              </a:rPr>
              <a:t>Mstell</a:t>
            </a: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> for DM to confine the gas</a:t>
            </a:r>
            <a:b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</a:br>
            <a: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venir Book"/>
                <a:cs typeface="Avenir Book"/>
              </a:rPr>
            </a:br>
            <a:r>
              <a:rPr lang="en-US" sz="2400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 </a:t>
            </a:r>
            <a:r>
              <a:rPr lang="en-US" sz="2400" b="1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V</a:t>
            </a:r>
            <a:r>
              <a:rPr lang="en-US" sz="2400" b="1" baseline="-25000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OVI</a:t>
            </a:r>
            <a:r>
              <a:rPr lang="en-US" sz="2400" b="1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 exceeds </a:t>
            </a:r>
            <a:r>
              <a:rPr lang="en-US" sz="2400" b="1" dirty="0" err="1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V</a:t>
            </a:r>
            <a:r>
              <a:rPr lang="en-US" sz="2400" b="1" baseline="-25000" dirty="0" err="1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esc</a:t>
            </a:r>
            <a:r>
              <a:rPr lang="en-US" sz="2400" b="1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 but is also radiating KE from the wind</a:t>
            </a:r>
            <a:br>
              <a:rPr lang="en-US" sz="2400" b="1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</a:br>
            <a:r>
              <a:rPr lang="en-US" sz="2400" b="1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	[ May | may not ] escape…</a:t>
            </a:r>
          </a:p>
          <a:p>
            <a:pPr marL="457200" indent="-457200">
              <a:spcBef>
                <a:spcPts val="1000"/>
              </a:spcBef>
              <a:buFont typeface="Wingdings" charset="2"/>
              <a:buChar char="u"/>
            </a:pPr>
            <a:r>
              <a:rPr lang="en-US" sz="2400" b="1" u="sng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Will become neutral, re-enter Ly</a:t>
            </a:r>
            <a:r>
              <a:rPr lang="en-US" sz="2400" u="sng" dirty="0">
                <a:solidFill>
                  <a:srgbClr val="660066"/>
                </a:solidFill>
                <a:latin typeface="Avenir Book"/>
                <a:ea typeface="Lucida Grande"/>
                <a:cs typeface="Avenir Book"/>
              </a:rPr>
              <a:t>α</a:t>
            </a:r>
            <a:r>
              <a:rPr lang="en-US" sz="2400" b="1" u="sng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 forest, and become visible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0543865"/>
              </p:ext>
            </p:extLst>
          </p:nvPr>
        </p:nvGraphicFramePr>
        <p:xfrm>
          <a:off x="5365186" y="3323632"/>
          <a:ext cx="1473030" cy="747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" name="Equation" r:id="rId3" imgW="850900" imgH="431800" progId="Equation.3">
                  <p:embed/>
                </p:oleObj>
              </mc:Choice>
              <mc:Fallback>
                <p:oleObj name="Equation" r:id="rId3" imgW="8509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65186" y="3323632"/>
                        <a:ext cx="1473030" cy="747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2" name="Picture 41" descr="fig_j1156_1x1_ovifil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5" t="1743" r="19629" b="15101"/>
          <a:stretch/>
        </p:blipFill>
        <p:spPr>
          <a:xfrm>
            <a:off x="6644785" y="948524"/>
            <a:ext cx="2347701" cy="237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1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0005" y="-181930"/>
            <a:ext cx="915400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Improving upon 1 galaxy: HST Cycle 23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26" name="Picture 25" descr="ovi_c23_seldia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570" y="2903538"/>
            <a:ext cx="9124406" cy="273732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16200000">
            <a:off x="-944840" y="3838373"/>
            <a:ext cx="223900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         SFR </a:t>
            </a:r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08115" y="5381152"/>
            <a:ext cx="2733401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dirty="0" smtClean="0">
                <a:latin typeface="Avenir Book"/>
                <a:cs typeface="Avenir Book"/>
              </a:rPr>
              <a:t>H</a:t>
            </a:r>
            <a:r>
              <a:rPr lang="en-US" dirty="0" smtClean="0">
                <a:latin typeface="Avenir Book"/>
                <a:ea typeface="Lucida Grande"/>
                <a:cs typeface="Avenir Book"/>
              </a:rPr>
              <a:t>α</a:t>
            </a:r>
            <a:r>
              <a:rPr lang="en-US" dirty="0" smtClean="0">
                <a:latin typeface="Avenir Book"/>
                <a:cs typeface="Avenir Book"/>
              </a:rPr>
              <a:t> EW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884248" y="5493342"/>
            <a:ext cx="71313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88447" y="3057637"/>
            <a:ext cx="0" cy="8639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344956" y="5389468"/>
            <a:ext cx="2987983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dirty="0" smtClean="0">
                <a:latin typeface="Avenir Book"/>
                <a:cs typeface="Avenir Book"/>
              </a:rPr>
              <a:t>     NII / H</a:t>
            </a:r>
            <a:r>
              <a:rPr lang="en-US" dirty="0" smtClean="0">
                <a:latin typeface="Avenir Book"/>
                <a:ea typeface="Lucida Grande"/>
                <a:cs typeface="Avenir Book"/>
              </a:rPr>
              <a:t>α</a:t>
            </a:r>
            <a:r>
              <a:rPr lang="en-US" dirty="0" smtClean="0">
                <a:latin typeface="Avenir Book"/>
                <a:cs typeface="Avenir Book"/>
              </a:rPr>
              <a:t>                   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942356" y="5515058"/>
            <a:ext cx="71313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82787" y="5373435"/>
            <a:ext cx="2945240" cy="2539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n-US" b="1" dirty="0" smtClean="0">
                <a:latin typeface="Avenir Book"/>
                <a:cs typeface="Avenir Book"/>
              </a:rPr>
              <a:t>             M</a:t>
            </a:r>
            <a:r>
              <a:rPr lang="en-US" b="1" baseline="-25000" dirty="0" smtClean="0">
                <a:latin typeface="Avenir Book"/>
                <a:cs typeface="Avenir Book"/>
              </a:rPr>
              <a:t>Z</a:t>
            </a:r>
            <a:endParaRPr lang="en-US" b="1" baseline="-25000" dirty="0">
              <a:latin typeface="Avenir Book"/>
              <a:cs typeface="Avenir Book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826268" y="5523373"/>
            <a:ext cx="71313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6200000">
            <a:off x="2019631" y="3794760"/>
            <a:ext cx="223900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/>
                <a:cs typeface="Avenir Book"/>
              </a:rPr>
              <a:t> OIII / H</a:t>
            </a:r>
            <a:r>
              <a:rPr lang="en-US" dirty="0" smtClean="0">
                <a:latin typeface="Avenir Book"/>
                <a:ea typeface="Lucida Grande"/>
                <a:cs typeface="Avenir Book"/>
              </a:rPr>
              <a:t>β</a:t>
            </a:r>
            <a:endParaRPr lang="en-US" dirty="0">
              <a:latin typeface="Avenir Book"/>
              <a:cs typeface="Avenir Book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163865" y="3035922"/>
            <a:ext cx="0" cy="8639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 rot="16200000">
            <a:off x="4988624" y="3862538"/>
            <a:ext cx="223900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Book"/>
                <a:cs typeface="Avenir Book"/>
              </a:rPr>
              <a:t> </a:t>
            </a:r>
            <a:r>
              <a:rPr lang="en-US" b="1" dirty="0" smtClean="0">
                <a:latin typeface="Avenir Book"/>
                <a:cs typeface="Avenir Book"/>
              </a:rPr>
              <a:t>      L</a:t>
            </a:r>
            <a:r>
              <a:rPr lang="en-US" b="1" baseline="-25000" dirty="0" smtClean="0">
                <a:latin typeface="Avenir Book"/>
                <a:cs typeface="Avenir Book"/>
              </a:rPr>
              <a:t>FUV</a:t>
            </a:r>
            <a:endParaRPr lang="en-US" b="1" baseline="-25000" dirty="0">
              <a:latin typeface="Avenir Book"/>
              <a:cs typeface="Avenir Book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V="1">
            <a:off x="6142367" y="3092751"/>
            <a:ext cx="0" cy="8639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13067" y="6043689"/>
            <a:ext cx="8101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354182" y="5659570"/>
            <a:ext cx="67908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Four more galaxies observing under cycle 23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First Sample will be complete by end 2016. 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42" name="Picture 4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495488" y="948571"/>
            <a:ext cx="1800000" cy="1800000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854761" y="948571"/>
            <a:ext cx="1800000" cy="1800000"/>
          </a:xfrm>
          <a:prstGeom prst="rect">
            <a:avLst/>
          </a:prstGeom>
        </p:spPr>
      </p:pic>
      <p:pic>
        <p:nvPicPr>
          <p:cNvPr id="45" name="Picture 4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312631" y="948571"/>
            <a:ext cx="1800000" cy="1800000"/>
          </a:xfrm>
          <a:prstGeom prst="rect">
            <a:avLst/>
          </a:prstGeom>
        </p:spPr>
      </p:pic>
      <p:pic>
        <p:nvPicPr>
          <p:cNvPr id="46" name="Picture 4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2582" y="948571"/>
            <a:ext cx="1800000" cy="1800000"/>
          </a:xfrm>
          <a:prstGeom prst="rect">
            <a:avLst/>
          </a:prstGeom>
        </p:spPr>
      </p:pic>
      <p:pic>
        <p:nvPicPr>
          <p:cNvPr id="47" name="Picture 4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675059" y="948571"/>
            <a:ext cx="1800000" cy="18000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746340" y="911824"/>
            <a:ext cx="113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ramond"/>
                <a:cs typeface="Garamond"/>
              </a:rPr>
              <a:t>(observed)</a:t>
            </a:r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542682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46340" y="911824"/>
            <a:ext cx="113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ramond"/>
                <a:cs typeface="Garamond"/>
              </a:rPr>
              <a:t>(observed)</a:t>
            </a:r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pic>
        <p:nvPicPr>
          <p:cNvPr id="8" name="Picture 7" descr="J1107p4528_f1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05" y="991071"/>
            <a:ext cx="1224000" cy="1165228"/>
          </a:xfrm>
          <a:prstGeom prst="rect">
            <a:avLst/>
          </a:prstGeom>
        </p:spPr>
      </p:pic>
      <p:pic>
        <p:nvPicPr>
          <p:cNvPr id="11" name="Picture 10" descr="J1107p4528_f14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05" y="2161128"/>
            <a:ext cx="1224000" cy="1165228"/>
          </a:xfrm>
          <a:prstGeom prst="rect">
            <a:avLst/>
          </a:prstGeom>
        </p:spPr>
      </p:pic>
      <p:pic>
        <p:nvPicPr>
          <p:cNvPr id="12" name="Picture 11" descr="J1112p2732_f39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91" y="3324796"/>
            <a:ext cx="1224000" cy="1171616"/>
          </a:xfrm>
          <a:prstGeom prst="rect">
            <a:avLst/>
          </a:prstGeom>
        </p:spPr>
      </p:pic>
      <p:pic>
        <p:nvPicPr>
          <p:cNvPr id="13" name="Picture 12" descr="J1112p2732_f475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91" y="4508379"/>
            <a:ext cx="1224000" cy="1171616"/>
          </a:xfrm>
          <a:prstGeom prst="rect">
            <a:avLst/>
          </a:prstGeom>
        </p:spPr>
      </p:pic>
      <p:pic>
        <p:nvPicPr>
          <p:cNvPr id="14" name="Picture 13" descr="J1112p2732_f850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91" y="5679995"/>
            <a:ext cx="1224000" cy="1171616"/>
          </a:xfrm>
          <a:prstGeom prst="rect">
            <a:avLst/>
          </a:prstGeom>
        </p:spPr>
      </p:pic>
      <p:pic>
        <p:nvPicPr>
          <p:cNvPr id="17" name="Picture 16" descr="J1248p1558_f125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04" y="991071"/>
            <a:ext cx="1224000" cy="1165228"/>
          </a:xfrm>
          <a:prstGeom prst="rect">
            <a:avLst/>
          </a:prstGeom>
        </p:spPr>
      </p:pic>
      <p:pic>
        <p:nvPicPr>
          <p:cNvPr id="18" name="Picture 17" descr="J1248p1558_f140.jpe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04" y="2161128"/>
            <a:ext cx="1224000" cy="1165228"/>
          </a:xfrm>
          <a:prstGeom prst="rect">
            <a:avLst/>
          </a:prstGeom>
        </p:spPr>
      </p:pic>
      <p:pic>
        <p:nvPicPr>
          <p:cNvPr id="19" name="Picture 18" descr="J1248p1558_f390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04" y="3337573"/>
            <a:ext cx="1224000" cy="1165228"/>
          </a:xfrm>
          <a:prstGeom prst="rect">
            <a:avLst/>
          </a:prstGeom>
        </p:spPr>
      </p:pic>
      <p:pic>
        <p:nvPicPr>
          <p:cNvPr id="20" name="Picture 19" descr="J1248p1558_f475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04" y="4521155"/>
            <a:ext cx="1224000" cy="1165229"/>
          </a:xfrm>
          <a:prstGeom prst="rect">
            <a:avLst/>
          </a:prstGeom>
        </p:spPr>
      </p:pic>
      <p:pic>
        <p:nvPicPr>
          <p:cNvPr id="21" name="Picture 20" descr="J1248p1558_f850.jpe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04" y="5692772"/>
            <a:ext cx="1224000" cy="1165228"/>
          </a:xfrm>
          <a:prstGeom prst="rect">
            <a:avLst/>
          </a:prstGeom>
        </p:spPr>
      </p:pic>
      <p:pic>
        <p:nvPicPr>
          <p:cNvPr id="22" name="Picture 21" descr="J1547p5119_f390.jpe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07" y="3326356"/>
            <a:ext cx="1224000" cy="1165227"/>
          </a:xfrm>
          <a:prstGeom prst="rect">
            <a:avLst/>
          </a:prstGeom>
        </p:spPr>
      </p:pic>
      <p:pic>
        <p:nvPicPr>
          <p:cNvPr id="23" name="Picture 22" descr="J1547p5119_f475.jpe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07" y="4514768"/>
            <a:ext cx="1224000" cy="1165227"/>
          </a:xfrm>
          <a:prstGeom prst="rect">
            <a:avLst/>
          </a:prstGeom>
        </p:spPr>
      </p:pic>
      <p:pic>
        <p:nvPicPr>
          <p:cNvPr id="25" name="Picture 24" descr="J1547p5119_f850.jpe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07" y="5686384"/>
            <a:ext cx="1224000" cy="116522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18161" y="1168517"/>
            <a:ext cx="1836008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Avenir Book"/>
                <a:cs typeface="Avenir Book"/>
              </a:rPr>
              <a:t>SBC/F125LP</a:t>
            </a:r>
            <a:endParaRPr lang="en-US" sz="2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8161" y="2382664"/>
            <a:ext cx="1836008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Avenir Book"/>
                <a:cs typeface="Avenir Book"/>
              </a:rPr>
              <a:t>SBC/F140LP</a:t>
            </a:r>
            <a:endParaRPr lang="en-US" sz="2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9519" y="3583207"/>
            <a:ext cx="1836008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Avenir Book"/>
                <a:cs typeface="Avenir Book"/>
              </a:rPr>
              <a:t>UVIS/F390W</a:t>
            </a:r>
            <a:endParaRPr lang="en-US" sz="2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9519" y="4797354"/>
            <a:ext cx="1836008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Avenir Book"/>
                <a:cs typeface="Avenir Book"/>
              </a:rPr>
              <a:t>UVIS/F475W</a:t>
            </a:r>
            <a:endParaRPr lang="en-US" sz="2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8161" y="5988782"/>
            <a:ext cx="1836008" cy="571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solidFill>
                  <a:srgbClr val="000000"/>
                </a:solidFill>
                <a:latin typeface="Avenir Book"/>
                <a:cs typeface="Avenir Book"/>
              </a:rPr>
              <a:t>UVIS/F850LP</a:t>
            </a:r>
            <a:endParaRPr lang="en-US" sz="2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41024" y="948571"/>
            <a:ext cx="654463" cy="65446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06492" y="948571"/>
            <a:ext cx="654463" cy="6544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51972" y="948571"/>
            <a:ext cx="654463" cy="65446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0595" y="948571"/>
            <a:ext cx="654463" cy="65446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141012" y="4079118"/>
            <a:ext cx="196066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Avenir Book"/>
                <a:cs typeface="Avenir Book"/>
              </a:rPr>
              <a:t>Imaging 60% complete</a:t>
            </a:r>
          </a:p>
          <a:p>
            <a:endParaRPr lang="en-US" sz="22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r>
              <a:rPr lang="en-US" sz="2200" dirty="0" smtClean="0">
                <a:solidFill>
                  <a:srgbClr val="000000"/>
                </a:solidFill>
                <a:latin typeface="Avenir Book"/>
                <a:cs typeface="Avenir Book"/>
              </a:rPr>
              <a:t>+1 orbit COS (not started)</a:t>
            </a:r>
            <a:endParaRPr lang="en-US" sz="2200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-10005" y="-181930"/>
            <a:ext cx="915400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Improving upon 1 galaxy: HST Cycle 23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340576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19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Conclusions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868" y="1058918"/>
            <a:ext cx="8516068" cy="5683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2000"/>
              </a:spcBef>
              <a:buFont typeface="Wingdings" charset="2"/>
              <a:buChar char="u"/>
            </a:pP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HST can isolate O VI emission and image T~10</a:t>
            </a:r>
            <a:r>
              <a:rPr lang="en-US" sz="2000" baseline="30000" dirty="0" smtClean="0">
                <a:solidFill>
                  <a:srgbClr val="000000"/>
                </a:solidFill>
                <a:latin typeface="Avenir Book"/>
                <a:cs typeface="Avenir Book"/>
              </a:rPr>
              <a:t>5.5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K gas </a:t>
            </a:r>
            <a:endParaRPr lang="en-US" sz="20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>
              <a:spcBef>
                <a:spcPts val="2000"/>
              </a:spcBef>
              <a:buFont typeface="Wingdings" charset="2"/>
              <a:buChar char="u"/>
            </a:pPr>
            <a:r>
              <a:rPr lang="en-US" sz="2000" b="1" dirty="0" smtClean="0">
                <a:solidFill>
                  <a:srgbClr val="31859C"/>
                </a:solidFill>
                <a:latin typeface="Avenir Book"/>
                <a:cs typeface="Avenir Book"/>
              </a:rPr>
              <a:t>measure</a:t>
            </a:r>
            <a: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</a:rPr>
              <a:t> luminosity, column density, outflow velocity </a:t>
            </a:r>
            <a:b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  <a:sym typeface="Wingdings"/>
              </a:rPr>
              <a:t> </a:t>
            </a:r>
            <a:r>
              <a:rPr lang="en-US" sz="2000" b="1" dirty="0" smtClean="0">
                <a:solidFill>
                  <a:srgbClr val="31859C"/>
                </a:solidFill>
                <a:latin typeface="Avenir Book"/>
                <a:cs typeface="Avenir Book"/>
                <a:sym typeface="Wingdings"/>
              </a:rPr>
              <a:t>derive</a:t>
            </a:r>
            <a: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  <a:sym typeface="Wingdings"/>
              </a:rPr>
              <a:t> mass, clumping, density, cloud size, </a:t>
            </a:r>
            <a: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</a:rPr>
              <a:t>cooling time, sound speed. Fate of the gas in T and space</a:t>
            </a:r>
          </a:p>
          <a:p>
            <a:pPr marL="342900" indent="-342900">
              <a:spcBef>
                <a:spcPts val="2000"/>
              </a:spcBef>
              <a:buFont typeface="Wingdings" charset="2"/>
              <a:buChar char="u"/>
            </a:pP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Pilot study demonstrates gas must be cooling in situ in a warm halo, but will escape galaxy.  Few-&gt; 10 % of mechanical energy budget cooled through this phase</a:t>
            </a:r>
          </a:p>
          <a:p>
            <a:pPr marL="342900" indent="-342900">
              <a:spcBef>
                <a:spcPts val="2000"/>
              </a:spcBef>
              <a:buFont typeface="Wingdings" charset="2"/>
              <a:buChar char="u"/>
            </a:pPr>
            <a: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</a:rPr>
              <a:t>Cycle 23 HST </a:t>
            </a:r>
            <a:r>
              <a:rPr lang="en-US" sz="2000" dirty="0" err="1" smtClean="0">
                <a:solidFill>
                  <a:srgbClr val="31859C"/>
                </a:solidFill>
                <a:latin typeface="Avenir Book"/>
                <a:cs typeface="Avenir Book"/>
              </a:rPr>
              <a:t>programme</a:t>
            </a:r>
            <a: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</a:rPr>
              <a:t> will provide the first sample</a:t>
            </a:r>
            <a:b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</a:rPr>
              <a:t>Cycle 24 </a:t>
            </a:r>
            <a:r>
              <a:rPr lang="en-US" sz="2000" dirty="0" err="1" smtClean="0">
                <a:solidFill>
                  <a:srgbClr val="31859C"/>
                </a:solidFill>
                <a:latin typeface="Avenir Book"/>
                <a:cs typeface="Avenir Book"/>
              </a:rPr>
              <a:t>followup</a:t>
            </a:r>
            <a: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</a:rPr>
              <a:t> of J1156+5008</a:t>
            </a:r>
          </a:p>
          <a:p>
            <a:pPr marL="342900" indent="-342900">
              <a:spcBef>
                <a:spcPts val="2000"/>
              </a:spcBef>
              <a:buFont typeface="Wingdings" charset="2"/>
              <a:buChar char="u"/>
            </a:pP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May hold implications for:</a:t>
            </a:r>
            <a:b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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energetics of starbursts, gas cooling, regulation of star formation and galaxy growth</a:t>
            </a:r>
            <a:b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 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mass-metallicity relation</a:t>
            </a:r>
            <a:r>
              <a:rPr lang="en-US" sz="2000" dirty="0">
                <a:solidFill>
                  <a:srgbClr val="000000"/>
                </a:solidFill>
                <a:latin typeface="Avenir Book"/>
                <a:cs typeface="Avenir Book"/>
              </a:rPr>
              <a:t>,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enrichment of IGM, …</a:t>
            </a:r>
          </a:p>
          <a:p>
            <a:pPr marL="342900" indent="-342900">
              <a:spcBef>
                <a:spcPts val="2000"/>
              </a:spcBef>
              <a:buFont typeface="Wingdings" charset="2"/>
              <a:buChar char="u"/>
            </a:pPr>
            <a:r>
              <a:rPr lang="en-US" sz="2000" dirty="0" smtClean="0">
                <a:solidFill>
                  <a:srgbClr val="31859C"/>
                </a:solidFill>
                <a:latin typeface="Avenir Book"/>
                <a:cs typeface="Avenir Book"/>
              </a:rPr>
              <a:t>Guide future satellites? </a:t>
            </a:r>
          </a:p>
        </p:txBody>
      </p:sp>
    </p:spTree>
    <p:extLst>
      <p:ext uri="{BB962C8B-B14F-4D97-AF65-F5344CB8AC3E}">
        <p14:creationId xmlns:p14="http://schemas.microsoft.com/office/powerpoint/2010/main" val="16374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19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Bonus Slides Follow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165060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-196322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660066"/>
                </a:solidFill>
                <a:latin typeface="Avenir Book"/>
                <a:cs typeface="Avenir Book"/>
              </a:rPr>
              <a:t>Full disclosure / Honesty slide / Caveat list</a:t>
            </a:r>
            <a:endParaRPr lang="en-US" sz="36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974" y="769278"/>
            <a:ext cx="8756849" cy="6068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Emitting and absorbing gas are the same</a:t>
            </a:r>
            <a:b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</a:b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Full column of </a:t>
            </a:r>
            <a:r>
              <a:rPr lang="en-US" sz="2000" i="1" dirty="0" smtClean="0">
                <a:solidFill>
                  <a:srgbClr val="000000"/>
                </a:solidFill>
                <a:latin typeface="Avenir Book"/>
                <a:cs typeface="Avenir Book"/>
              </a:rPr>
              <a:t>N</a:t>
            </a:r>
            <a:r>
              <a:rPr lang="en-US" sz="2000" baseline="-25000" dirty="0" smtClean="0">
                <a:solidFill>
                  <a:srgbClr val="000000"/>
                </a:solidFill>
                <a:latin typeface="Avenir Book"/>
                <a:cs typeface="Avenir Book"/>
              </a:rPr>
              <a:t>OVI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will absorb, but emit as </a:t>
            </a:r>
            <a:r>
              <a:rPr lang="en-US" sz="2000" i="1" dirty="0" smtClean="0">
                <a:solidFill>
                  <a:srgbClr val="000000"/>
                </a:solidFill>
                <a:latin typeface="Avenir Book"/>
                <a:cs typeface="Avenir Book"/>
              </a:rPr>
              <a:t>n</a:t>
            </a:r>
            <a:r>
              <a:rPr lang="en-US" sz="2000" baseline="-25000" dirty="0" smtClean="0">
                <a:solidFill>
                  <a:srgbClr val="000000"/>
                </a:solidFill>
                <a:latin typeface="Avenir Book"/>
                <a:cs typeface="Avenir Book"/>
              </a:rPr>
              <a:t>e</a:t>
            </a:r>
            <a:r>
              <a:rPr lang="en-US" sz="2000" baseline="30000" dirty="0" smtClean="0">
                <a:solidFill>
                  <a:srgbClr val="000000"/>
                </a:solidFill>
                <a:latin typeface="Avenir Book"/>
                <a:cs typeface="Avenir Book"/>
              </a:rPr>
              <a:t>2 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(only the </a:t>
            </a:r>
            <a:r>
              <a:rPr lang="en-US" sz="2000" i="1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n</a:t>
            </a:r>
            <a:r>
              <a:rPr lang="en-US" sz="2000" baseline="-25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e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 peaks glow)</a:t>
            </a:r>
            <a:endParaRPr lang="en-US" sz="2000" dirty="0" smtClean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9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  <a:t>Single density </a:t>
            </a:r>
            <a:b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venir Black"/>
                <a:cs typeface="Avenir Black"/>
              </a:rPr>
            </a:b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  <a:t>Surface brightness decreases </a:t>
            </a:r>
            <a:r>
              <a:rPr lang="en-US" sz="2000" b="1" u="sng" dirty="0" smtClean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  <a:t>only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  <a:t> because of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  <a:t>column length.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  <a:t>Reservoir could be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  <a:t>more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  <a:t>massive.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en-US" sz="2000" b="1" dirty="0" smtClean="0">
                <a:solidFill>
                  <a:schemeClr val="accent5">
                    <a:lumMod val="50000"/>
                  </a:schemeClr>
                </a:solidFill>
                <a:latin typeface="Avenir Book"/>
                <a:cs typeface="Avenir Book"/>
              </a:rPr>
              <a:t>  (note that column length must decrease.)</a:t>
            </a:r>
            <a:endParaRPr lang="en-US" sz="2000" dirty="0" smtClean="0">
              <a:solidFill>
                <a:schemeClr val="accent5">
                  <a:lumMod val="50000"/>
                </a:schemeClr>
              </a:solidFill>
              <a:latin typeface="Avenir Book"/>
              <a:cs typeface="Avenir Book"/>
            </a:endParaRPr>
          </a:p>
          <a:p>
            <a:pPr marL="342900" indent="-342900">
              <a:lnSpc>
                <a:spcPct val="9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Collisional ionization equilibrium</a:t>
            </a:r>
            <a:b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</a:b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Out-of-equilibrium cooling, and coefficient unknown (Oppenheimer+16)</a:t>
            </a:r>
          </a:p>
          <a:p>
            <a:pPr marL="342900" indent="-342900">
              <a:lnSpc>
                <a:spcPct val="9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000" dirty="0" err="1" smtClean="0">
                <a:solidFill>
                  <a:srgbClr val="215968"/>
                </a:solidFill>
                <a:latin typeface="Avenir Black"/>
                <a:cs typeface="Avenir Black"/>
              </a:rPr>
              <a:t>Thermalization</a:t>
            </a:r>
            <a:r>
              <a:rPr lang="en-US" sz="2000" dirty="0" smtClean="0">
                <a:solidFill>
                  <a:srgbClr val="215968"/>
                </a:solidFill>
                <a:latin typeface="Avenir Black"/>
                <a:cs typeface="Avenir Black"/>
              </a:rPr>
              <a:t> efficiency of SN </a:t>
            </a:r>
            <a:r>
              <a:rPr lang="en-US" sz="2000" dirty="0" err="1" smtClean="0">
                <a:solidFill>
                  <a:srgbClr val="215968"/>
                </a:solidFill>
                <a:latin typeface="Avenir Black"/>
                <a:cs typeface="Avenir Black"/>
              </a:rPr>
              <a:t>ejecta</a:t>
            </a:r>
            <a:r>
              <a:rPr lang="en-US" sz="2000" dirty="0" smtClean="0">
                <a:solidFill>
                  <a:srgbClr val="215968"/>
                </a:solidFill>
                <a:latin typeface="Avenir Black"/>
                <a:cs typeface="Avenir Black"/>
              </a:rPr>
              <a:t/>
            </a:r>
            <a:br>
              <a:rPr lang="en-US" sz="2000" dirty="0" smtClean="0">
                <a:solidFill>
                  <a:srgbClr val="215968"/>
                </a:solidFill>
                <a:latin typeface="Avenir Black"/>
                <a:cs typeface="Avenir Black"/>
              </a:rPr>
            </a:br>
            <a:r>
              <a:rPr lang="en-US" sz="2000" dirty="0" smtClean="0">
                <a:solidFill>
                  <a:srgbClr val="215968"/>
                </a:solidFill>
                <a:latin typeface="Avenir Book"/>
                <a:cs typeface="Avenir Book"/>
              </a:rPr>
              <a:t>0.1 – 0.3 found empirically.  Higher at high density, until radiative</a:t>
            </a:r>
          </a:p>
          <a:p>
            <a:pPr marL="342900" indent="-342900">
              <a:lnSpc>
                <a:spcPct val="9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Metallicity</a:t>
            </a: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b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</a:b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OVI gas = HII regions, but enriched. ~few x solar O/H would make clouds 10x thinner, denser, and cool faster. (stabilized by mass loading?)</a:t>
            </a:r>
          </a:p>
          <a:p>
            <a:pPr marL="342900" indent="-342900">
              <a:lnSpc>
                <a:spcPct val="9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000" dirty="0" smtClean="0">
                <a:solidFill>
                  <a:srgbClr val="215968"/>
                </a:solidFill>
                <a:latin typeface="Avenir Black"/>
                <a:cs typeface="Avenir Black"/>
              </a:rPr>
              <a:t>Test galaxy is extreme starburst </a:t>
            </a:r>
            <a:br>
              <a:rPr lang="en-US" sz="2000" dirty="0" smtClean="0">
                <a:solidFill>
                  <a:srgbClr val="215968"/>
                </a:solidFill>
                <a:latin typeface="Avenir Black"/>
                <a:cs typeface="Avenir Black"/>
              </a:rPr>
            </a:br>
            <a:r>
              <a:rPr lang="en-US" sz="2000" dirty="0" smtClean="0">
                <a:solidFill>
                  <a:srgbClr val="215968"/>
                </a:solidFill>
                <a:latin typeface="Avenir Book"/>
                <a:cs typeface="Avenir Book"/>
              </a:rPr>
              <a:t>Not representative of local disks, but good representation of LBG</a:t>
            </a:r>
          </a:p>
          <a:p>
            <a:pPr marL="342900" indent="-342900">
              <a:lnSpc>
                <a:spcPct val="90000"/>
              </a:lnSpc>
              <a:spcBef>
                <a:spcPts val="2000"/>
              </a:spcBef>
              <a:buFont typeface="Wingdings" charset="2"/>
              <a:buChar char="u"/>
            </a:pPr>
            <a: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  <a:t>Column density from Apparent Optical Depth.  </a:t>
            </a:r>
            <a:br>
              <a:rPr lang="en-US" sz="2000" dirty="0" smtClean="0">
                <a:solidFill>
                  <a:srgbClr val="000000"/>
                </a:solidFill>
                <a:latin typeface="Avenir Black"/>
                <a:cs typeface="Avenir Black"/>
              </a:rPr>
            </a:br>
            <a:r>
              <a:rPr lang="en-US" sz="2000" dirty="0" smtClean="0">
                <a:solidFill>
                  <a:srgbClr val="000000"/>
                </a:solidFill>
                <a:latin typeface="Avenir Book"/>
                <a:cs typeface="Avenir Book"/>
              </a:rPr>
              <a:t>Hidden saturation, covering fraction; may underestimate </a:t>
            </a:r>
            <a:r>
              <a:rPr lang="en-US" sz="2000" i="1" dirty="0" smtClean="0">
                <a:solidFill>
                  <a:srgbClr val="000000"/>
                </a:solidFill>
                <a:latin typeface="Avenir Book"/>
                <a:cs typeface="Avenir Book"/>
              </a:rPr>
              <a:t>N</a:t>
            </a:r>
            <a:r>
              <a:rPr lang="en-US" sz="2000" baseline="-25000" dirty="0" smtClean="0">
                <a:solidFill>
                  <a:srgbClr val="000000"/>
                </a:solidFill>
                <a:latin typeface="Avenir Book"/>
                <a:cs typeface="Avenir Book"/>
              </a:rPr>
              <a:t>OVI</a:t>
            </a:r>
            <a:endParaRPr lang="en-US" sz="2000" baseline="-25000" dirty="0">
              <a:solidFill>
                <a:srgbClr val="31859C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3926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22974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PSF matching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3" y="754640"/>
            <a:ext cx="6712940" cy="322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47632" r="54224" b="8626"/>
          <a:stretch/>
        </p:blipFill>
        <p:spPr>
          <a:xfrm>
            <a:off x="939245" y="4126968"/>
            <a:ext cx="2677398" cy="26212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338612" y="6466903"/>
            <a:ext cx="55662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37848" y="6097571"/>
            <a:ext cx="232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20 kpc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8" name="Picture 7" descr="f8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12"/>
          <a:stretch/>
        </p:blipFill>
        <p:spPr>
          <a:xfrm>
            <a:off x="4540106" y="4068354"/>
            <a:ext cx="2591432" cy="25613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3125746" y="5299519"/>
            <a:ext cx="2770108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venir Book"/>
                <a:cs typeface="Avenir Book"/>
              </a:rPr>
              <a:t>OVI Surface Brightness</a:t>
            </a:r>
            <a:endParaRPr lang="en-US" sz="1400" b="1" dirty="0">
              <a:latin typeface="Avenir Book"/>
              <a:cs typeface="Avenir Book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554779" y="4126968"/>
            <a:ext cx="0" cy="6201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72148" y="6509239"/>
            <a:ext cx="3831831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venir Book"/>
                <a:cs typeface="Avenir Book"/>
              </a:rPr>
              <a:t>0            Radius                  30 kpc</a:t>
            </a:r>
            <a:endParaRPr lang="en-US" sz="1400" b="1" dirty="0">
              <a:latin typeface="Avenir Book"/>
              <a:cs typeface="Avenir Book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434400" y="6681670"/>
            <a:ext cx="42000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986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19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UV </a:t>
            </a:r>
            <a:r>
              <a:rPr lang="en-US" dirty="0" err="1" smtClean="0">
                <a:solidFill>
                  <a:srgbClr val="660066"/>
                </a:solidFill>
                <a:latin typeface="Avenir Book"/>
                <a:cs typeface="Avenir Book"/>
              </a:rPr>
              <a:t>colours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5" name="Picture 4" descr="fig_j1156_be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2" y="1838298"/>
            <a:ext cx="9145082" cy="3922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206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5-11-04 at 3.07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95" y="934969"/>
            <a:ext cx="1946970" cy="19469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80" y="934969"/>
            <a:ext cx="2901119" cy="20002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65688" y="2940565"/>
            <a:ext cx="288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Tumlinson et al 2011,2013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1204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O VI in absorption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15" name="Picture 14" descr="Screen Shot 2015-10-17 at 7.38.4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80" y="2935252"/>
            <a:ext cx="4136488" cy="3922748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5744497" y="3415998"/>
            <a:ext cx="1097766" cy="455764"/>
          </a:xfrm>
          <a:prstGeom prst="ellipse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9943" y="2664426"/>
            <a:ext cx="208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Peeples et al 2014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9237" y="6543413"/>
            <a:ext cx="262728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Stellar mass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947814" y="6758559"/>
            <a:ext cx="10464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3164795" y="4364668"/>
            <a:ext cx="38303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Recovered metal fraction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110879" y="2954915"/>
            <a:ext cx="0" cy="748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088142" y="1006725"/>
            <a:ext cx="4046199" cy="139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dirty="0" smtClean="0">
                <a:latin typeface="Avenir Book"/>
                <a:cs typeface="Avenir Book"/>
              </a:rPr>
              <a:t>Galaxy</a:t>
            </a:r>
            <a:r>
              <a:rPr lang="en-US" sz="2200" dirty="0">
                <a:latin typeface="Avenir Book"/>
                <a:cs typeface="Avenir Book"/>
              </a:rPr>
              <a:t> </a:t>
            </a:r>
            <a:r>
              <a:rPr lang="en-US" sz="2200" dirty="0" smtClean="0">
                <a:latin typeface="Avenir Book"/>
                <a:cs typeface="Avenir Book"/>
              </a:rPr>
              <a:t>– QSO pairs</a:t>
            </a:r>
          </a:p>
          <a:p>
            <a:pPr>
              <a:lnSpc>
                <a:spcPct val="130000"/>
              </a:lnSpc>
            </a:pPr>
            <a:r>
              <a:rPr lang="en-US" sz="2200" dirty="0" smtClean="0">
                <a:latin typeface="Avenir Book"/>
                <a:cs typeface="Avenir Book"/>
              </a:rPr>
              <a:t>QSOs bright 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 very large radii </a:t>
            </a:r>
          </a:p>
          <a:p>
            <a:pPr>
              <a:lnSpc>
                <a:spcPct val="130000"/>
              </a:lnSpc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Robustly measure </a:t>
            </a:r>
            <a:r>
              <a:rPr lang="en-US" sz="2200" i="1" dirty="0" smtClean="0">
                <a:latin typeface="Avenir Book"/>
                <a:cs typeface="Avenir Book"/>
                <a:sym typeface="Wingdings"/>
              </a:rPr>
              <a:t>N</a:t>
            </a:r>
            <a:r>
              <a:rPr lang="en-US" sz="2200" baseline="-25000" dirty="0" smtClean="0">
                <a:latin typeface="Avenir Book"/>
                <a:cs typeface="Avenir Book"/>
                <a:sym typeface="Wingdings"/>
              </a:rPr>
              <a:t>O VI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2323" y="3382889"/>
            <a:ext cx="4752966" cy="333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At low-z: ~70 % of oxygen is missing</a:t>
            </a:r>
            <a:br>
              <a:rPr lang="en-US" sz="2200" dirty="0" smtClean="0">
                <a:latin typeface="Avenir Book"/>
                <a:cs typeface="Avenir Book"/>
              </a:rPr>
            </a:br>
            <a:r>
              <a:rPr lang="en-US" sz="2200" dirty="0" smtClean="0">
                <a:latin typeface="Avenir Book"/>
                <a:cs typeface="Avenir Book"/>
              </a:rPr>
              <a:t>(</a:t>
            </a:r>
            <a:r>
              <a:rPr lang="en-US" sz="2200" dirty="0" smtClean="0">
                <a:solidFill>
                  <a:srgbClr val="E46C0A"/>
                </a:solidFill>
                <a:latin typeface="Avenir Book"/>
                <a:cs typeface="Avenir Book"/>
              </a:rPr>
              <a:t>enrichment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discussion on day 1</a:t>
            </a:r>
            <a:r>
              <a:rPr lang="en-US" sz="2200" dirty="0" smtClean="0">
                <a:latin typeface="Avenir Book"/>
                <a:cs typeface="Avenir Book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But O VI reservoir could be large especially at low </a:t>
            </a:r>
            <a:r>
              <a:rPr lang="en-US" sz="2200" i="1" dirty="0" err="1" smtClean="0">
                <a:latin typeface="Avenir Book"/>
                <a:cs typeface="Avenir Book"/>
              </a:rPr>
              <a:t>M</a:t>
            </a:r>
            <a:r>
              <a:rPr lang="en-US" sz="2200" baseline="-25000" dirty="0" err="1" smtClean="0">
                <a:latin typeface="Avenir Book"/>
                <a:cs typeface="Avenir Book"/>
              </a:rPr>
              <a:t>stell</a:t>
            </a:r>
            <a:endParaRPr lang="en-US" sz="2200" baseline="-25000" dirty="0" smtClean="0">
              <a:latin typeface="Avenir Book"/>
              <a:cs typeface="Avenir Book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endParaRPr lang="en-US" sz="2200" dirty="0" smtClean="0">
              <a:solidFill>
                <a:srgbClr val="604A7B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rgbClr val="604A7B"/>
                </a:solidFill>
                <a:latin typeface="Avenir Book"/>
                <a:cs typeface="Avenir Book"/>
              </a:rPr>
              <a:t>QSOs are rare: 1 (or 0</a:t>
            </a:r>
            <a:r>
              <a:rPr lang="is-IS" sz="2200" dirty="0" smtClean="0">
                <a:solidFill>
                  <a:srgbClr val="604A7B"/>
                </a:solidFill>
                <a:latin typeface="Avenir Book"/>
                <a:cs typeface="Avenir Book"/>
              </a:rPr>
              <a:t>…</a:t>
            </a:r>
            <a:r>
              <a:rPr lang="en-US" sz="2200" dirty="0" smtClean="0">
                <a:solidFill>
                  <a:srgbClr val="604A7B"/>
                </a:solidFill>
                <a:latin typeface="Avenir Book"/>
                <a:cs typeface="Avenir Book"/>
              </a:rPr>
              <a:t>) per galaxy Most exciting starbursts / high-z analogues cannot be studied</a:t>
            </a:r>
          </a:p>
        </p:txBody>
      </p:sp>
    </p:spTree>
    <p:extLst>
      <p:ext uri="{BB962C8B-B14F-4D97-AF65-F5344CB8AC3E}">
        <p14:creationId xmlns:p14="http://schemas.microsoft.com/office/powerpoint/2010/main" val="398449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imes09_Fig40_j11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066"/>
            <a:ext cx="5318696" cy="4354534"/>
          </a:xfrm>
          <a:prstGeom prst="rect">
            <a:avLst/>
          </a:prstGeom>
        </p:spPr>
      </p:pic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0" y="-18893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COS Spectroscopy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258861" y="2700688"/>
            <a:ext cx="303058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OVI Column Density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94325" y="1204060"/>
            <a:ext cx="0" cy="6201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0383" y="5085051"/>
            <a:ext cx="383183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1032 Velocity Width (b) kpc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826839" y="5308600"/>
            <a:ext cx="1143094" cy="1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35600" y="954066"/>
            <a:ext cx="36372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venir Book"/>
                <a:cs typeface="Avenir Book"/>
              </a:rPr>
              <a:t>J1156 overlaid upon Grimes et al (2009) Figure 40; Heckman et al 2002 Figure 1. (See also Tripp et al 2008) Figure 16)</a:t>
            </a:r>
          </a:p>
          <a:p>
            <a:endParaRPr lang="en-US" sz="2000" b="1" dirty="0">
              <a:latin typeface="Avenir Book"/>
              <a:cs typeface="Avenir Book"/>
            </a:endParaRPr>
          </a:p>
          <a:p>
            <a:r>
              <a:rPr lang="en-US" sz="2000" b="1" dirty="0" smtClean="0">
                <a:latin typeface="Avenir Book"/>
                <a:cs typeface="Avenir Book"/>
              </a:rPr>
              <a:t>Expected relation between </a:t>
            </a:r>
            <a:r>
              <a:rPr lang="en-US" sz="2000" b="1" i="1" dirty="0" smtClean="0">
                <a:latin typeface="Avenir Book"/>
                <a:cs typeface="Avenir Book"/>
              </a:rPr>
              <a:t>N</a:t>
            </a:r>
            <a:r>
              <a:rPr lang="en-US" sz="2000" b="1" baseline="-25000" dirty="0" smtClean="0">
                <a:latin typeface="Avenir Book"/>
                <a:cs typeface="Avenir Book"/>
              </a:rPr>
              <a:t>OVI</a:t>
            </a:r>
            <a:r>
              <a:rPr lang="en-US" sz="2000" b="1" dirty="0" smtClean="0">
                <a:latin typeface="Avenir Book"/>
                <a:cs typeface="Avenir Book"/>
              </a:rPr>
              <a:t> and velocity width (</a:t>
            </a:r>
            <a:r>
              <a:rPr lang="en-US" sz="2000" b="1" i="1" dirty="0" smtClean="0">
                <a:latin typeface="Avenir Book"/>
                <a:cs typeface="Avenir Book"/>
              </a:rPr>
              <a:t>b</a:t>
            </a:r>
            <a:r>
              <a:rPr lang="en-US" sz="2000" b="1" dirty="0" smtClean="0">
                <a:latin typeface="Avenir Book"/>
                <a:cs typeface="Avenir Book"/>
              </a:rPr>
              <a:t>) for </a:t>
            </a:r>
            <a:r>
              <a:rPr lang="en-US" sz="2000" b="1" dirty="0" err="1" smtClean="0">
                <a:latin typeface="Avenir Book"/>
                <a:cs typeface="Avenir Book"/>
              </a:rPr>
              <a:t>radiatively</a:t>
            </a:r>
            <a:r>
              <a:rPr lang="en-US" sz="2000" b="1" dirty="0" smtClean="0">
                <a:latin typeface="Avenir Book"/>
                <a:cs typeface="Avenir Book"/>
              </a:rPr>
              <a:t> cooling collisional gas at </a:t>
            </a:r>
            <a:r>
              <a:rPr lang="en-US" sz="2000" b="1" i="1" dirty="0" smtClean="0">
                <a:latin typeface="Avenir Book"/>
                <a:cs typeface="Avenir Book"/>
              </a:rPr>
              <a:t>T</a:t>
            </a:r>
            <a:r>
              <a:rPr lang="en-US" sz="2000" b="1" dirty="0" smtClean="0">
                <a:latin typeface="Avenir Book"/>
                <a:cs typeface="Avenir Book"/>
              </a:rPr>
              <a:t>= {10</a:t>
            </a:r>
            <a:r>
              <a:rPr lang="en-US" sz="2000" b="1" baseline="30000" dirty="0" smtClean="0">
                <a:latin typeface="Avenir Book"/>
                <a:cs typeface="Avenir Book"/>
              </a:rPr>
              <a:t>5</a:t>
            </a:r>
            <a:r>
              <a:rPr lang="en-US" sz="2000" b="1" dirty="0" smtClean="0">
                <a:latin typeface="Avenir Book"/>
                <a:cs typeface="Avenir Book"/>
              </a:rPr>
              <a:t>, 10</a:t>
            </a:r>
            <a:r>
              <a:rPr lang="en-US" sz="2000" b="1" baseline="30000" dirty="0" smtClean="0">
                <a:latin typeface="Avenir Book"/>
                <a:cs typeface="Avenir Book"/>
              </a:rPr>
              <a:t>6</a:t>
            </a:r>
            <a:r>
              <a:rPr lang="en-US" sz="2000" b="1" dirty="0" smtClean="0">
                <a:latin typeface="Avenir Book"/>
                <a:cs typeface="Avenir Book"/>
              </a:rPr>
              <a:t>} K</a:t>
            </a:r>
          </a:p>
          <a:p>
            <a:endParaRPr lang="en-US" sz="2000" b="1" dirty="0">
              <a:latin typeface="Avenir Book"/>
              <a:cs typeface="Avenir Book"/>
            </a:endParaRPr>
          </a:p>
          <a:p>
            <a:r>
              <a:rPr lang="en-US" sz="2000" b="1" dirty="0" smtClean="0">
                <a:latin typeface="Avenir Book"/>
                <a:cs typeface="Avenir Book"/>
              </a:rPr>
              <a:t>J1156 lies in among the FUSE starbursts (red square)</a:t>
            </a:r>
          </a:p>
          <a:p>
            <a:endParaRPr lang="en-US" sz="2000" b="1" dirty="0">
              <a:latin typeface="Avenir Book"/>
              <a:cs typeface="Avenir Book"/>
            </a:endParaRPr>
          </a:p>
          <a:p>
            <a:r>
              <a:rPr lang="en-US" sz="2000" b="1" dirty="0" smtClean="0">
                <a:latin typeface="Avenir Book"/>
                <a:cs typeface="Avenir Book"/>
                <a:sym typeface="Wingdings"/>
              </a:rPr>
              <a:t> </a:t>
            </a:r>
            <a:r>
              <a:rPr lang="en-US" sz="2000" b="1" dirty="0" smtClean="0">
                <a:latin typeface="Avenir Book"/>
                <a:cs typeface="Avenir Book"/>
              </a:rPr>
              <a:t>Consistent with collisional excitation</a:t>
            </a:r>
            <a:endParaRPr lang="en-US" sz="2000" b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752455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/>
          </p:nvPr>
        </p:nvSpPr>
        <p:spPr>
          <a:xfrm>
            <a:off x="0" y="-24563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Different Continuum Subtractions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f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64" y="667336"/>
            <a:ext cx="6625204" cy="618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6-16 at 2.36.1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7"/>
          <a:stretch/>
        </p:blipFill>
        <p:spPr>
          <a:xfrm>
            <a:off x="200265" y="1306019"/>
            <a:ext cx="5132344" cy="537219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7200" y="6343019"/>
            <a:ext cx="44683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Wavelength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551182" y="6565430"/>
            <a:ext cx="133991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-1863159" y="3578149"/>
            <a:ext cx="41353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Normalized flux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23022" y="1159085"/>
            <a:ext cx="0" cy="11004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0" y="-18893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COS Spectroscopy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20" name="Picture 19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2" t="47429" r="16760" b="8626"/>
          <a:stretch/>
        </p:blipFill>
        <p:spPr>
          <a:xfrm>
            <a:off x="698080" y="1324480"/>
            <a:ext cx="1768310" cy="175475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550" y="6073942"/>
            <a:ext cx="230459" cy="369332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75870" y="6065434"/>
            <a:ext cx="692163" cy="369332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9346" y="2550985"/>
            <a:ext cx="394016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venir Book"/>
                <a:cs typeface="Avenir Book"/>
              </a:rPr>
              <a:t>3 </a:t>
            </a:r>
            <a:r>
              <a:rPr lang="en-US" sz="2200" dirty="0" err="1" smtClean="0">
                <a:latin typeface="Avenir Book"/>
                <a:ea typeface="Lucida Grande"/>
                <a:cs typeface="Avenir Book"/>
              </a:rPr>
              <a:t>σ</a:t>
            </a:r>
            <a:r>
              <a:rPr lang="en-US" sz="2200" dirty="0" smtClean="0">
                <a:latin typeface="Avenir Book"/>
                <a:ea typeface="Lucida Grande"/>
                <a:cs typeface="Avenir Book"/>
              </a:rPr>
              <a:t> emission at </a:t>
            </a:r>
            <a:r>
              <a:rPr lang="en-US" sz="2200" dirty="0" err="1" smtClean="0">
                <a:latin typeface="Avenir Book"/>
                <a:ea typeface="Lucida Grande"/>
                <a:cs typeface="Avenir Book"/>
              </a:rPr>
              <a:t>λ</a:t>
            </a:r>
            <a:r>
              <a:rPr lang="en-US" sz="2200" dirty="0" smtClean="0">
                <a:latin typeface="Avenir Book"/>
                <a:ea typeface="Lucida Grande"/>
                <a:cs typeface="Avenir Book"/>
              </a:rPr>
              <a:t>=1038Å </a:t>
            </a:r>
            <a:endParaRPr lang="en-US" sz="2200" dirty="0">
              <a:latin typeface="Avenir Book"/>
              <a:cs typeface="Avenir Book"/>
            </a:endParaRPr>
          </a:p>
          <a:p>
            <a:endParaRPr lang="en-US" sz="2200" dirty="0" smtClean="0">
              <a:latin typeface="Avenir Book"/>
              <a:cs typeface="Avenir Book"/>
            </a:endParaRPr>
          </a:p>
          <a:p>
            <a:r>
              <a:rPr lang="en-US" sz="2200" dirty="0" smtClean="0">
                <a:latin typeface="Avenir Book"/>
                <a:cs typeface="Avenir Book"/>
              </a:rPr>
              <a:t>Absorption in Ly</a:t>
            </a:r>
            <a:r>
              <a:rPr lang="en-US" sz="2200" dirty="0" smtClean="0">
                <a:latin typeface="Avenir Book"/>
                <a:ea typeface="Lucida Grande"/>
                <a:cs typeface="Avenir Book"/>
              </a:rPr>
              <a:t>β, C II 1036, and O VI 1032.  Dominates over emitted flux in </a:t>
            </a:r>
            <a:r>
              <a:rPr lang="en-US" sz="2200" dirty="0" err="1" smtClean="0">
                <a:latin typeface="Avenir Book"/>
                <a:ea typeface="Lucida Grande"/>
                <a:cs typeface="Avenir Book"/>
              </a:rPr>
              <a:t>centre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.</a:t>
            </a:r>
            <a:endParaRPr lang="en-US" sz="2200" dirty="0" smtClean="0">
              <a:latin typeface="Avenir Book"/>
              <a:cs typeface="Avenir Book"/>
            </a:endParaRPr>
          </a:p>
          <a:p>
            <a:endParaRPr lang="en-US" sz="2200" dirty="0">
              <a:latin typeface="Avenir Book"/>
              <a:cs typeface="Avenir Book"/>
            </a:endParaRPr>
          </a:p>
          <a:p>
            <a:r>
              <a:rPr lang="en-US" sz="2200" dirty="0" smtClean="0">
                <a:latin typeface="Avenir Book"/>
                <a:cs typeface="Avenir Book"/>
              </a:rPr>
              <a:t>1032 </a:t>
            </a:r>
            <a:r>
              <a:rPr lang="en-US" sz="2200" dirty="0" err="1" smtClean="0">
                <a:latin typeface="Avenir Book"/>
                <a:cs typeface="Avenir Book"/>
              </a:rPr>
              <a:t>Å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absoption</a:t>
            </a:r>
            <a:r>
              <a:rPr lang="en-US" sz="2200" dirty="0" smtClean="0">
                <a:latin typeface="Avenir Book"/>
                <a:cs typeface="Avenir Book"/>
              </a:rPr>
              <a:t>:</a:t>
            </a:r>
          </a:p>
          <a:p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	</a:t>
            </a:r>
            <a:r>
              <a:rPr lang="en-US" sz="2200" i="1" dirty="0">
                <a:solidFill>
                  <a:srgbClr val="660066"/>
                </a:solidFill>
                <a:latin typeface="Avenir Book"/>
                <a:cs typeface="Avenir Book"/>
              </a:rPr>
              <a:t>N</a:t>
            </a:r>
            <a:r>
              <a:rPr lang="en-US" sz="2200" baseline="-25000" dirty="0">
                <a:solidFill>
                  <a:srgbClr val="660066"/>
                </a:solidFill>
                <a:latin typeface="Avenir Book"/>
                <a:cs typeface="Avenir Book"/>
              </a:rPr>
              <a:t>OVI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 = 10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cs typeface="Avenir Book"/>
              </a:rPr>
              <a:t>14.7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 cm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cs typeface="Avenir Book"/>
              </a:rPr>
              <a:t>-2</a:t>
            </a:r>
          </a:p>
          <a:p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	</a:t>
            </a:r>
            <a:r>
              <a:rPr lang="en-US" sz="2200" i="1" dirty="0">
                <a:solidFill>
                  <a:srgbClr val="660066"/>
                </a:solidFill>
                <a:latin typeface="Avenir Book"/>
                <a:cs typeface="Avenir Book"/>
              </a:rPr>
              <a:t>V</a:t>
            </a:r>
            <a:r>
              <a:rPr lang="en-US" sz="2200" baseline="-25000" dirty="0">
                <a:solidFill>
                  <a:srgbClr val="660066"/>
                </a:solidFill>
                <a:latin typeface="Avenir Book"/>
                <a:cs typeface="Avenir Book"/>
              </a:rPr>
              <a:t>OVI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 = 380 km s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cs typeface="Avenir Book"/>
              </a:rPr>
              <a:t>-1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 (fast!)</a:t>
            </a:r>
          </a:p>
          <a:p>
            <a:endParaRPr lang="en-US" sz="2200" dirty="0">
              <a:latin typeface="Avenir Book"/>
              <a:cs typeface="Avenir Book"/>
            </a:endParaRPr>
          </a:p>
          <a:p>
            <a:r>
              <a:rPr lang="en-US" sz="2200" dirty="0" smtClean="0">
                <a:latin typeface="Avenir Book"/>
                <a:cs typeface="Avenir Book"/>
              </a:rPr>
              <a:t>Stacked archive spectra agree at high </a:t>
            </a:r>
            <a:r>
              <a:rPr lang="en-US" sz="2200" i="1" dirty="0" err="1" smtClean="0">
                <a:latin typeface="Avenir Book"/>
                <a:cs typeface="Avenir Book"/>
              </a:rPr>
              <a:t>L</a:t>
            </a:r>
            <a:r>
              <a:rPr lang="en-US" sz="2200" baseline="-25000" dirty="0" err="1" smtClean="0">
                <a:latin typeface="Avenir Book"/>
                <a:cs typeface="Avenir Book"/>
              </a:rPr>
              <a:t>Ha</a:t>
            </a:r>
            <a:r>
              <a:rPr lang="en-US" sz="2200" dirty="0" smtClean="0">
                <a:latin typeface="Avenir Book"/>
                <a:cs typeface="Avenir Book"/>
              </a:rPr>
              <a:t> but not low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63687" y="5458086"/>
            <a:ext cx="2251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Avenir Black"/>
                <a:cs typeface="Avenir Black"/>
              </a:rPr>
              <a:t>Heckman+2015</a:t>
            </a:r>
            <a:r>
              <a:rPr lang="en-US" sz="1600" dirty="0" smtClean="0">
                <a:latin typeface="Avenir Black"/>
                <a:cs typeface="Avenir Black"/>
              </a:rPr>
              <a:t>; </a:t>
            </a:r>
            <a:r>
              <a:rPr lang="en-US" sz="1600" dirty="0" smtClean="0">
                <a:solidFill>
                  <a:srgbClr val="660066"/>
                </a:solidFill>
                <a:latin typeface="Avenir Black"/>
                <a:cs typeface="Avenir Black"/>
              </a:rPr>
              <a:t>Henry+2015</a:t>
            </a:r>
          </a:p>
        </p:txBody>
      </p:sp>
      <p:pic>
        <p:nvPicPr>
          <p:cNvPr id="17" name="Picture 16" descr="f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2977" r="54718" b="52407"/>
          <a:stretch/>
        </p:blipFill>
        <p:spPr>
          <a:xfrm>
            <a:off x="5273323" y="954066"/>
            <a:ext cx="1544038" cy="156194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00341" y="1025256"/>
            <a:ext cx="2015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venir Book"/>
                <a:cs typeface="Avenir Book"/>
              </a:rPr>
              <a:t>2.5” aperture</a:t>
            </a:r>
          </a:p>
        </p:txBody>
      </p:sp>
      <p:cxnSp>
        <p:nvCxnSpPr>
          <p:cNvPr id="26" name="Straight Arrow Connector 25"/>
          <p:cNvCxnSpPr>
            <a:stCxn id="19" idx="1"/>
          </p:cNvCxnSpPr>
          <p:nvPr/>
        </p:nvCxnSpPr>
        <p:spPr>
          <a:xfrm flipH="1">
            <a:off x="6217920" y="1240700"/>
            <a:ext cx="782421" cy="42326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645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6-16 at 2.36.1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" b="51306"/>
          <a:stretch/>
        </p:blipFill>
        <p:spPr>
          <a:xfrm>
            <a:off x="200265" y="1324480"/>
            <a:ext cx="5132344" cy="508403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7200" y="6343019"/>
            <a:ext cx="4468375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Wavelength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3551182" y="6565430"/>
            <a:ext cx="133991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 rot="16200000">
            <a:off x="-1863159" y="3578149"/>
            <a:ext cx="4135334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Normalized flux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23022" y="1159085"/>
            <a:ext cx="0" cy="11004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0" y="-18893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COS Spectroscopy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20" name="Picture 19" descr="f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2" t="47429" r="16760" b="8626"/>
          <a:stretch/>
        </p:blipFill>
        <p:spPr>
          <a:xfrm>
            <a:off x="698080" y="1324480"/>
            <a:ext cx="1768310" cy="17547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550" y="6073942"/>
            <a:ext cx="230459" cy="369332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5870" y="6065434"/>
            <a:ext cx="692163" cy="369332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Avenir Book"/>
              <a:cs typeface="Avenir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79346" y="2550985"/>
            <a:ext cx="394016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venir Book"/>
                <a:cs typeface="Avenir Book"/>
              </a:rPr>
              <a:t>3 </a:t>
            </a:r>
            <a:r>
              <a:rPr lang="en-US" sz="2200" dirty="0" err="1" smtClean="0">
                <a:latin typeface="Avenir Book"/>
                <a:ea typeface="Lucida Grande"/>
                <a:cs typeface="Avenir Book"/>
              </a:rPr>
              <a:t>σ</a:t>
            </a:r>
            <a:r>
              <a:rPr lang="en-US" sz="2200" dirty="0" smtClean="0">
                <a:latin typeface="Avenir Book"/>
                <a:ea typeface="Lucida Grande"/>
                <a:cs typeface="Avenir Book"/>
              </a:rPr>
              <a:t> emission at </a:t>
            </a:r>
            <a:r>
              <a:rPr lang="en-US" sz="2200" dirty="0" err="1" smtClean="0">
                <a:latin typeface="Avenir Book"/>
                <a:ea typeface="Lucida Grande"/>
                <a:cs typeface="Avenir Book"/>
              </a:rPr>
              <a:t>λ</a:t>
            </a:r>
            <a:r>
              <a:rPr lang="en-US" sz="2200" dirty="0" smtClean="0">
                <a:latin typeface="Avenir Book"/>
                <a:ea typeface="Lucida Grande"/>
                <a:cs typeface="Avenir Book"/>
              </a:rPr>
              <a:t>=1038Å </a:t>
            </a:r>
            <a:endParaRPr lang="en-US" sz="2200" dirty="0">
              <a:latin typeface="Avenir Book"/>
              <a:cs typeface="Avenir Book"/>
            </a:endParaRPr>
          </a:p>
          <a:p>
            <a:endParaRPr lang="en-US" sz="2200" dirty="0" smtClean="0">
              <a:latin typeface="Avenir Book"/>
              <a:cs typeface="Avenir Book"/>
            </a:endParaRPr>
          </a:p>
          <a:p>
            <a:r>
              <a:rPr lang="en-US" sz="2200" dirty="0" smtClean="0">
                <a:latin typeface="Avenir Book"/>
                <a:cs typeface="Avenir Book"/>
              </a:rPr>
              <a:t>Absorption in Ly</a:t>
            </a:r>
            <a:r>
              <a:rPr lang="en-US" sz="2200" dirty="0" smtClean="0">
                <a:latin typeface="Avenir Book"/>
                <a:ea typeface="Lucida Grande"/>
                <a:cs typeface="Avenir Book"/>
              </a:rPr>
              <a:t>β, C II 1036, and O VI 1032.  Dominates over emitted flux in </a:t>
            </a:r>
            <a:r>
              <a:rPr lang="en-US" sz="2200" dirty="0" err="1" smtClean="0">
                <a:latin typeface="Avenir Book"/>
                <a:ea typeface="Lucida Grande"/>
                <a:cs typeface="Avenir Book"/>
              </a:rPr>
              <a:t>centre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.</a:t>
            </a:r>
            <a:endParaRPr lang="en-US" sz="2200" dirty="0" smtClean="0">
              <a:latin typeface="Avenir Book"/>
              <a:cs typeface="Avenir Book"/>
            </a:endParaRPr>
          </a:p>
          <a:p>
            <a:endParaRPr lang="en-US" sz="2200" dirty="0">
              <a:latin typeface="Avenir Book"/>
              <a:cs typeface="Avenir Book"/>
            </a:endParaRPr>
          </a:p>
          <a:p>
            <a:r>
              <a:rPr lang="en-US" sz="2200" dirty="0" smtClean="0">
                <a:latin typeface="Avenir Book"/>
                <a:cs typeface="Avenir Book"/>
              </a:rPr>
              <a:t>1032 </a:t>
            </a:r>
            <a:r>
              <a:rPr lang="en-US" sz="2200" dirty="0" err="1" smtClean="0">
                <a:latin typeface="Avenir Book"/>
                <a:cs typeface="Avenir Book"/>
              </a:rPr>
              <a:t>Å</a:t>
            </a:r>
            <a:r>
              <a:rPr lang="en-US" sz="2200" dirty="0" smtClean="0">
                <a:latin typeface="Avenir Book"/>
                <a:cs typeface="Avenir Book"/>
              </a:rPr>
              <a:t> </a:t>
            </a:r>
            <a:r>
              <a:rPr lang="en-US" sz="2200" dirty="0" err="1" smtClean="0">
                <a:latin typeface="Avenir Book"/>
                <a:cs typeface="Avenir Book"/>
              </a:rPr>
              <a:t>absoption</a:t>
            </a:r>
            <a:r>
              <a:rPr lang="en-US" sz="2200" dirty="0" smtClean="0">
                <a:latin typeface="Avenir Book"/>
                <a:cs typeface="Avenir Book"/>
              </a:rPr>
              <a:t>:</a:t>
            </a:r>
          </a:p>
          <a:p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	</a:t>
            </a:r>
            <a:r>
              <a:rPr lang="en-US" sz="2200" i="1" dirty="0">
                <a:solidFill>
                  <a:srgbClr val="660066"/>
                </a:solidFill>
                <a:latin typeface="Avenir Book"/>
                <a:cs typeface="Avenir Book"/>
              </a:rPr>
              <a:t>N</a:t>
            </a:r>
            <a:r>
              <a:rPr lang="en-US" sz="2200" baseline="-25000" dirty="0">
                <a:solidFill>
                  <a:srgbClr val="660066"/>
                </a:solidFill>
                <a:latin typeface="Avenir Book"/>
                <a:cs typeface="Avenir Book"/>
              </a:rPr>
              <a:t>OVI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 = 10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cs typeface="Avenir Book"/>
              </a:rPr>
              <a:t>14.7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 cm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cs typeface="Avenir Book"/>
              </a:rPr>
              <a:t>-2</a:t>
            </a:r>
          </a:p>
          <a:p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	</a:t>
            </a:r>
            <a:r>
              <a:rPr lang="en-US" sz="2200" i="1" dirty="0">
                <a:solidFill>
                  <a:srgbClr val="660066"/>
                </a:solidFill>
                <a:latin typeface="Avenir Book"/>
                <a:cs typeface="Avenir Book"/>
              </a:rPr>
              <a:t>V</a:t>
            </a:r>
            <a:r>
              <a:rPr lang="en-US" sz="2200" baseline="-25000" dirty="0">
                <a:solidFill>
                  <a:srgbClr val="660066"/>
                </a:solidFill>
                <a:latin typeface="Avenir Book"/>
                <a:cs typeface="Avenir Book"/>
              </a:rPr>
              <a:t>OVI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 = 380 km s</a:t>
            </a:r>
            <a:r>
              <a:rPr lang="en-US" sz="2200" baseline="30000" dirty="0">
                <a:solidFill>
                  <a:srgbClr val="660066"/>
                </a:solidFill>
                <a:latin typeface="Avenir Book"/>
                <a:cs typeface="Avenir Book"/>
              </a:rPr>
              <a:t>-1</a:t>
            </a:r>
            <a:r>
              <a:rPr lang="en-US" sz="2200" dirty="0">
                <a:solidFill>
                  <a:srgbClr val="660066"/>
                </a:solidFill>
                <a:latin typeface="Avenir Book"/>
                <a:cs typeface="Avenir Book"/>
              </a:rPr>
              <a:t> (fast!)</a:t>
            </a:r>
          </a:p>
          <a:p>
            <a:endParaRPr lang="en-US" sz="2200" dirty="0">
              <a:latin typeface="Avenir Book"/>
              <a:cs typeface="Avenir Book"/>
            </a:endParaRPr>
          </a:p>
          <a:p>
            <a:r>
              <a:rPr lang="en-US" sz="2200" dirty="0" smtClean="0">
                <a:latin typeface="Avenir Book"/>
                <a:cs typeface="Avenir Book"/>
              </a:rPr>
              <a:t>Stacked archive </a:t>
            </a:r>
            <a:r>
              <a:rPr lang="en-US" sz="2200" dirty="0">
                <a:latin typeface="Avenir Book"/>
                <a:cs typeface="Avenir Book"/>
              </a:rPr>
              <a:t>spectra agree at high </a:t>
            </a:r>
            <a:r>
              <a:rPr lang="en-US" sz="2200" i="1" dirty="0" err="1">
                <a:latin typeface="Avenir Book"/>
                <a:cs typeface="Avenir Book"/>
              </a:rPr>
              <a:t>L</a:t>
            </a:r>
            <a:r>
              <a:rPr lang="en-US" sz="2200" baseline="-25000" dirty="0" err="1">
                <a:latin typeface="Avenir Book"/>
                <a:cs typeface="Avenir Book"/>
              </a:rPr>
              <a:t>Ha</a:t>
            </a:r>
            <a:r>
              <a:rPr lang="en-US" sz="2200" dirty="0">
                <a:latin typeface="Avenir Book"/>
                <a:cs typeface="Avenir Book"/>
              </a:rPr>
              <a:t> but not low</a:t>
            </a:r>
            <a:endParaRPr lang="en-US" sz="2200" dirty="0" smtClean="0">
              <a:latin typeface="Avenir Book"/>
              <a:cs typeface="Avenir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63687" y="5458086"/>
            <a:ext cx="225149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660066"/>
                </a:solidFill>
                <a:latin typeface="Avenir Black"/>
                <a:cs typeface="Avenir Black"/>
              </a:rPr>
              <a:t>Heckman+2015</a:t>
            </a:r>
            <a:r>
              <a:rPr lang="en-US" sz="1600" dirty="0" smtClean="0">
                <a:latin typeface="Avenir Black"/>
                <a:cs typeface="Avenir Black"/>
              </a:rPr>
              <a:t>; </a:t>
            </a:r>
            <a:r>
              <a:rPr lang="en-US" sz="1600" dirty="0" smtClean="0">
                <a:solidFill>
                  <a:srgbClr val="660066"/>
                </a:solidFill>
                <a:latin typeface="Avenir Black"/>
                <a:cs typeface="Avenir Black"/>
              </a:rPr>
              <a:t>Henry+2015</a:t>
            </a:r>
          </a:p>
        </p:txBody>
      </p:sp>
      <p:pic>
        <p:nvPicPr>
          <p:cNvPr id="19" name="Picture 18" descr="f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2977" r="54718" b="52407"/>
          <a:stretch/>
        </p:blipFill>
        <p:spPr>
          <a:xfrm>
            <a:off x="5273323" y="954066"/>
            <a:ext cx="1544038" cy="156194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00341" y="1025256"/>
            <a:ext cx="20150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venir Book"/>
                <a:cs typeface="Avenir Book"/>
              </a:rPr>
              <a:t>2.5” aperture</a:t>
            </a:r>
          </a:p>
        </p:txBody>
      </p:sp>
      <p:cxnSp>
        <p:nvCxnSpPr>
          <p:cNvPr id="23" name="Straight Arrow Connector 22"/>
          <p:cNvCxnSpPr>
            <a:stCxn id="21" idx="1"/>
          </p:cNvCxnSpPr>
          <p:nvPr/>
        </p:nvCxnSpPr>
        <p:spPr>
          <a:xfrm flipH="1">
            <a:off x="6217920" y="1240700"/>
            <a:ext cx="782421" cy="423263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5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22163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Archival Spectra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2" name="Picture 1" descr="f1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6" y="908190"/>
            <a:ext cx="8867596" cy="591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5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22163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The Two Other Detections 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3" name="Picture 2" descr="Screen Shot 2016-06-21 at 1.45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2828"/>
            <a:ext cx="9144000" cy="4298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2" y="5512838"/>
            <a:ext cx="3964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venir Black"/>
                <a:cs typeface="Avenir Black"/>
              </a:rPr>
              <a:t>Grimes et al 2007,2009</a:t>
            </a:r>
          </a:p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Haro 11 </a:t>
            </a:r>
            <a:r>
              <a:rPr lang="en-US" sz="2000" b="1" dirty="0" smtClean="0">
                <a:latin typeface="Avenir Book"/>
                <a:cs typeface="Avenir Book"/>
              </a:rPr>
              <a:t>–</a:t>
            </a:r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 </a:t>
            </a:r>
            <a:r>
              <a:rPr lang="en-US" sz="2000" b="1" dirty="0" smtClean="0">
                <a:latin typeface="Avenir Book"/>
                <a:cs typeface="Avenir Book"/>
              </a:rPr>
              <a:t>luminosity ½ that of J1156 in same physical aperture</a:t>
            </a:r>
            <a:endParaRPr lang="en-US" sz="2000" b="1" dirty="0">
              <a:latin typeface="Avenir Book"/>
              <a:cs typeface="Avenir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76298" y="5512838"/>
            <a:ext cx="3964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venir Black"/>
                <a:cs typeface="Avenir Black"/>
              </a:rPr>
              <a:t>Otte</a:t>
            </a:r>
            <a:r>
              <a:rPr lang="en-US" sz="2000" b="1" dirty="0" smtClean="0">
                <a:latin typeface="Avenir Black"/>
                <a:cs typeface="Avenir Black"/>
              </a:rPr>
              <a:t> et al 2003</a:t>
            </a:r>
          </a:p>
          <a:p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NGC 4631</a:t>
            </a:r>
            <a:r>
              <a:rPr lang="en-US" sz="2000" b="1" dirty="0" smtClean="0">
                <a:latin typeface="Avenir Book"/>
                <a:cs typeface="Avenir Book"/>
              </a:rPr>
              <a:t> – very much less.</a:t>
            </a:r>
          </a:p>
          <a:p>
            <a:r>
              <a:rPr lang="en-US" sz="2000" b="1" dirty="0" smtClean="0">
                <a:latin typeface="Avenir Book"/>
                <a:cs typeface="Avenir Book"/>
              </a:rPr>
              <a:t>Less star-forming, much small physical scale. X-ray coincident</a:t>
            </a:r>
            <a:endParaRPr lang="en-US" sz="2000" b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54052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88" y="948571"/>
            <a:ext cx="1800000" cy="18000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860956" y="948571"/>
            <a:ext cx="1800000" cy="1800000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306436" y="948571"/>
            <a:ext cx="1800000" cy="1800000"/>
          </a:xfrm>
          <a:prstGeom prst="rect">
            <a:avLst/>
          </a:prstGeom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2582" y="948571"/>
            <a:ext cx="1800000" cy="1800000"/>
          </a:xfrm>
          <a:prstGeom prst="rect">
            <a:avLst/>
          </a:prstGeom>
        </p:spPr>
      </p:pic>
      <p:pic>
        <p:nvPicPr>
          <p:cNvPr id="16" name="Picture 15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675059" y="948571"/>
            <a:ext cx="1800000" cy="180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46340" y="911824"/>
            <a:ext cx="113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aramond"/>
                <a:cs typeface="Garamond"/>
              </a:rPr>
              <a:t>(observed)</a:t>
            </a:r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0065" t="13181" r="8252"/>
          <a:stretch/>
        </p:blipFill>
        <p:spPr>
          <a:xfrm>
            <a:off x="7318579" y="2839433"/>
            <a:ext cx="1810948" cy="13748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9907" t="13181" r="8409"/>
          <a:stretch/>
        </p:blipFill>
        <p:spPr>
          <a:xfrm>
            <a:off x="3698150" y="2839435"/>
            <a:ext cx="1800000" cy="1366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9907" t="13181" r="8409"/>
          <a:stretch/>
        </p:blipFill>
        <p:spPr>
          <a:xfrm>
            <a:off x="1860956" y="2839435"/>
            <a:ext cx="1814103" cy="1377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l="9907" t="13181" r="8409"/>
          <a:stretch/>
        </p:blipFill>
        <p:spPr>
          <a:xfrm>
            <a:off x="5518579" y="2839434"/>
            <a:ext cx="1814103" cy="137724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54182" y="5659570"/>
            <a:ext cx="67908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Four more galaxies observing under cycle 23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First Sample will be complete by end 2016. 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-10005" y="-181930"/>
            <a:ext cx="915400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660066"/>
                </a:solidFill>
                <a:latin typeface="Avenir Book"/>
                <a:cs typeface="Avenir Book"/>
              </a:rPr>
              <a:t>Improving upon 1 galaxy: HST Cycle 23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7892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5-10-19 at 9.00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80" y="2965864"/>
            <a:ext cx="4088129" cy="3816000"/>
          </a:xfrm>
          <a:prstGeom prst="rect">
            <a:avLst/>
          </a:prstGeom>
        </p:spPr>
      </p:pic>
      <p:pic>
        <p:nvPicPr>
          <p:cNvPr id="6" name="Picture 5" descr="Screen Shot 2015-11-04 at 3.07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495" y="934969"/>
            <a:ext cx="1946970" cy="19469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80" y="934969"/>
            <a:ext cx="2901119" cy="20002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65688" y="2940565"/>
            <a:ext cx="2887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Tumlinson et al 2011,2013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-1204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O VI in absorption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45792" y="3871762"/>
            <a:ext cx="1877167" cy="455764"/>
          </a:xfrm>
          <a:prstGeom prst="ellipse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939943" y="2664426"/>
            <a:ext cx="208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Peeples et al 2014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799237" y="6543413"/>
            <a:ext cx="2627282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venir Book"/>
                <a:cs typeface="Avenir Book"/>
              </a:rPr>
              <a:t>Stellar mass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947814" y="6758559"/>
            <a:ext cx="104648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6200000">
            <a:off x="3164795" y="4364668"/>
            <a:ext cx="38303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/>
                <a:cs typeface="Avenir Book"/>
              </a:rPr>
              <a:t>Recovered metal fraction</a:t>
            </a:r>
            <a:endParaRPr lang="en-US" b="1" dirty="0">
              <a:latin typeface="Avenir Book"/>
              <a:cs typeface="Avenir Book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110879" y="2954915"/>
            <a:ext cx="0" cy="748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88142" y="1006725"/>
            <a:ext cx="4046199" cy="1395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dirty="0" smtClean="0">
                <a:latin typeface="Avenir Book"/>
                <a:cs typeface="Avenir Book"/>
              </a:rPr>
              <a:t>Galaxy</a:t>
            </a:r>
            <a:r>
              <a:rPr lang="en-US" sz="2200" dirty="0">
                <a:latin typeface="Avenir Book"/>
                <a:cs typeface="Avenir Book"/>
              </a:rPr>
              <a:t> </a:t>
            </a:r>
            <a:r>
              <a:rPr lang="en-US" sz="2200" dirty="0" smtClean="0">
                <a:latin typeface="Avenir Book"/>
                <a:cs typeface="Avenir Book"/>
              </a:rPr>
              <a:t>– QSO pairs</a:t>
            </a:r>
          </a:p>
          <a:p>
            <a:pPr>
              <a:lnSpc>
                <a:spcPct val="130000"/>
              </a:lnSpc>
            </a:pPr>
            <a:r>
              <a:rPr lang="en-US" sz="2200" dirty="0" smtClean="0">
                <a:latin typeface="Avenir Book"/>
                <a:cs typeface="Avenir Book"/>
              </a:rPr>
              <a:t>QSOs bright 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 very large radii </a:t>
            </a:r>
          </a:p>
          <a:p>
            <a:pPr>
              <a:lnSpc>
                <a:spcPct val="130000"/>
              </a:lnSpc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Robustly measure </a:t>
            </a:r>
            <a:r>
              <a:rPr lang="en-US" sz="2200" i="1" dirty="0" smtClean="0">
                <a:latin typeface="Avenir Book"/>
                <a:cs typeface="Avenir Book"/>
                <a:sym typeface="Wingdings"/>
              </a:rPr>
              <a:t>N</a:t>
            </a:r>
            <a:r>
              <a:rPr lang="en-US" sz="2200" baseline="-25000" dirty="0" smtClean="0">
                <a:latin typeface="Avenir Book"/>
                <a:cs typeface="Avenir Book"/>
                <a:sym typeface="Wingdings"/>
              </a:rPr>
              <a:t>O VI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23" y="3382889"/>
            <a:ext cx="4752966" cy="3331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At low-z: ~70 % of oxygen is missing</a:t>
            </a:r>
            <a:br>
              <a:rPr lang="en-US" sz="2200" dirty="0" smtClean="0">
                <a:latin typeface="Avenir Book"/>
                <a:cs typeface="Avenir Book"/>
              </a:rPr>
            </a:br>
            <a:r>
              <a:rPr lang="en-US" sz="2200" dirty="0" smtClean="0">
                <a:latin typeface="Avenir Book"/>
                <a:cs typeface="Avenir Book"/>
              </a:rPr>
              <a:t>(</a:t>
            </a:r>
            <a:r>
              <a:rPr lang="en-US" sz="2200" dirty="0" smtClean="0">
                <a:solidFill>
                  <a:srgbClr val="E46C0A"/>
                </a:solidFill>
                <a:latin typeface="Avenir Book"/>
                <a:cs typeface="Avenir Book"/>
              </a:rPr>
              <a:t>enrichment </a:t>
            </a: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</a:rPr>
              <a:t>discussion on day 1</a:t>
            </a:r>
            <a:r>
              <a:rPr lang="en-US" sz="2200" dirty="0" smtClean="0">
                <a:latin typeface="Avenir Book"/>
                <a:cs typeface="Avenir Book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But O VI reservoir could be large especially at low </a:t>
            </a:r>
            <a:r>
              <a:rPr lang="en-US" sz="2200" i="1" dirty="0" err="1" smtClean="0">
                <a:latin typeface="Avenir Book"/>
                <a:cs typeface="Avenir Book"/>
              </a:rPr>
              <a:t>M</a:t>
            </a:r>
            <a:r>
              <a:rPr lang="en-US" sz="2200" baseline="-25000" dirty="0" err="1" smtClean="0">
                <a:latin typeface="Avenir Book"/>
                <a:cs typeface="Avenir Book"/>
              </a:rPr>
              <a:t>stell</a:t>
            </a:r>
            <a:endParaRPr lang="en-US" sz="2200" baseline="-25000" dirty="0" smtClean="0">
              <a:latin typeface="Avenir Book"/>
              <a:cs typeface="Avenir Book"/>
            </a:endParaRPr>
          </a:p>
          <a:p>
            <a:pPr marL="342900" indent="-342900">
              <a:lnSpc>
                <a:spcPct val="120000"/>
              </a:lnSpc>
              <a:buFontTx/>
              <a:buChar char="-"/>
            </a:pPr>
            <a:endParaRPr lang="en-US" sz="2200" dirty="0" smtClean="0">
              <a:solidFill>
                <a:srgbClr val="604A7B"/>
              </a:solidFill>
              <a:latin typeface="Avenir Book"/>
              <a:cs typeface="Avenir Book"/>
            </a:endParaRPr>
          </a:p>
          <a:p>
            <a:pPr>
              <a:lnSpc>
                <a:spcPct val="120000"/>
              </a:lnSpc>
            </a:pPr>
            <a:r>
              <a:rPr lang="en-US" sz="2200" dirty="0" smtClean="0">
                <a:solidFill>
                  <a:srgbClr val="604A7B"/>
                </a:solidFill>
                <a:latin typeface="Avenir Book"/>
                <a:cs typeface="Avenir Book"/>
              </a:rPr>
              <a:t>QSOs are rare: 1 (or 0</a:t>
            </a:r>
            <a:r>
              <a:rPr lang="is-IS" sz="2200" dirty="0" smtClean="0">
                <a:solidFill>
                  <a:srgbClr val="604A7B"/>
                </a:solidFill>
                <a:latin typeface="Avenir Book"/>
                <a:cs typeface="Avenir Book"/>
              </a:rPr>
              <a:t>…</a:t>
            </a:r>
            <a:r>
              <a:rPr lang="en-US" sz="2200" dirty="0" smtClean="0">
                <a:solidFill>
                  <a:srgbClr val="604A7B"/>
                </a:solidFill>
                <a:latin typeface="Avenir Book"/>
                <a:cs typeface="Avenir Book"/>
              </a:rPr>
              <a:t>) per galaxy Most exciting starbursts / high-z analogues cannot be studied</a:t>
            </a:r>
          </a:p>
        </p:txBody>
      </p:sp>
    </p:spTree>
    <p:extLst>
      <p:ext uri="{BB962C8B-B14F-4D97-AF65-F5344CB8AC3E}">
        <p14:creationId xmlns:p14="http://schemas.microsoft.com/office/powerpoint/2010/main" val="3130779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69618" y="5239183"/>
            <a:ext cx="8709318" cy="103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70295" y="4231498"/>
            <a:ext cx="1642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Peeples+2014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 descr="Screen Shot 2015-10-19 at 9.13.3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"/>
          <a:stretch/>
        </p:blipFill>
        <p:spPr>
          <a:xfrm>
            <a:off x="277092" y="993916"/>
            <a:ext cx="8501575" cy="371826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14908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Oxygen missing from galaxies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9599" y="4600830"/>
            <a:ext cx="208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  <a:latin typeface="Avenir Book"/>
                <a:cs typeface="Avenir Book"/>
              </a:rPr>
              <a:t>Peeples et al 2014</a:t>
            </a:r>
            <a:endParaRPr lang="en-US" dirty="0">
              <a:solidFill>
                <a:schemeClr val="accent4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7915" y="5239183"/>
            <a:ext cx="7804703" cy="1039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charset="2"/>
              <a:buChar char="u"/>
            </a:pP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Avenir Book"/>
              </a:rPr>
              <a:t>O VI 1032,1038 </a:t>
            </a:r>
            <a:r>
              <a:rPr lang="en-US" sz="2600" dirty="0" err="1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Avenir Book"/>
              </a:rPr>
              <a:t>Å</a:t>
            </a: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Avenir Book"/>
              </a:rPr>
              <a:t> emission never been mapped</a:t>
            </a:r>
          </a:p>
          <a:p>
            <a:pPr marL="457200" indent="-457200">
              <a:lnSpc>
                <a:spcPct val="120000"/>
              </a:lnSpc>
              <a:buFont typeface="Wingdings" charset="2"/>
              <a:buChar char="u"/>
            </a:pPr>
            <a:r>
              <a:rPr lang="en-US" sz="2600" dirty="0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Avenir Book"/>
              </a:rPr>
              <a:t>UV line imaging needs a new telescope</a:t>
            </a:r>
            <a:endParaRPr lang="en-US" sz="2600" dirty="0">
              <a:solidFill>
                <a:schemeClr val="accent5">
                  <a:lumMod val="75000"/>
                </a:schemeClr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86276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-273301"/>
            <a:ext cx="9144000" cy="1143000"/>
          </a:xfrm>
        </p:spPr>
        <p:txBody>
          <a:bodyPr>
            <a:noAutofit/>
          </a:bodyPr>
          <a:lstStyle/>
          <a:p>
            <a:r>
              <a:rPr lang="en-US" sz="3300" dirty="0" smtClean="0">
                <a:solidFill>
                  <a:srgbClr val="660066"/>
                </a:solidFill>
                <a:latin typeface="Avenir Book"/>
                <a:cs typeface="Avenir Book"/>
              </a:rPr>
              <a:t>How to image far UV emission lines</a:t>
            </a:r>
            <a:endParaRPr lang="en-US" sz="3300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3" name="Picture 2" descr="oviban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07" y="609538"/>
            <a:ext cx="6307655" cy="2523062"/>
          </a:xfrm>
          <a:prstGeom prst="rect">
            <a:avLst/>
          </a:prstGeom>
        </p:spPr>
      </p:pic>
      <p:pic>
        <p:nvPicPr>
          <p:cNvPr id="13" name="Picture 12" descr="l01_hauvla_lo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64" y="4532993"/>
            <a:ext cx="1649651" cy="1649651"/>
          </a:xfrm>
          <a:prstGeom prst="rect">
            <a:avLst/>
          </a:prstGeom>
        </p:spPr>
      </p:pic>
      <p:pic>
        <p:nvPicPr>
          <p:cNvPr id="14" name="Picture 13" descr="l02_hauvla_lo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08" y="4532991"/>
            <a:ext cx="1649651" cy="1649651"/>
          </a:xfrm>
          <a:prstGeom prst="rect">
            <a:avLst/>
          </a:prstGeom>
        </p:spPr>
      </p:pic>
      <p:pic>
        <p:nvPicPr>
          <p:cNvPr id="15" name="Picture 14" descr="l05_hauvla_log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994" y="4532991"/>
            <a:ext cx="1637461" cy="163746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2630" y="4762813"/>
            <a:ext cx="29832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dirty="0" smtClean="0">
                <a:latin typeface="Avenir Book"/>
                <a:cs typeface="Avenir Book"/>
                <a:sym typeface="Wingdings"/>
              </a:rPr>
              <a:t>Lyman alpha Reference Sample+</a:t>
            </a:r>
            <a:r>
              <a:rPr lang="en-US" sz="2200" dirty="0">
                <a:latin typeface="Avenir Book"/>
                <a:cs typeface="Avenir Book"/>
                <a:sym typeface="Wingdings"/>
              </a:rPr>
              <a:t>+</a:t>
            </a:r>
          </a:p>
          <a:p>
            <a:pPr algn="r"/>
            <a:r>
              <a:rPr lang="en-US" sz="2200" dirty="0" smtClean="0">
                <a:latin typeface="Avenir Book"/>
                <a:cs typeface="Avenir Book"/>
              </a:rPr>
              <a:t>(</a:t>
            </a:r>
            <a:r>
              <a:rPr lang="en-US" sz="2200" dirty="0" smtClean="0">
                <a:solidFill>
                  <a:srgbClr val="604A7B"/>
                </a:solidFill>
                <a:latin typeface="Avenir Book"/>
                <a:cs typeface="Avenir Book"/>
              </a:rPr>
              <a:t>Hayes+2013,2014</a:t>
            </a:r>
            <a:r>
              <a:rPr lang="en-US" sz="2200" dirty="0" smtClean="0">
                <a:latin typeface="Avenir Book"/>
                <a:cs typeface="Avenir Book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07" y="3130760"/>
            <a:ext cx="9034793" cy="129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ACS/SBC LP filters: subtract </a:t>
            </a:r>
            <a:r>
              <a:rPr lang="en-US" sz="2200" dirty="0">
                <a:latin typeface="Avenir Book"/>
                <a:cs typeface="Avenir Book"/>
              </a:rPr>
              <a:t>pairs </a:t>
            </a:r>
            <a:r>
              <a:rPr lang="en-US" sz="2200" dirty="0" smtClean="0">
                <a:latin typeface="Avenir Book"/>
                <a:cs typeface="Avenir Book"/>
              </a:rPr>
              <a:t/>
            </a:r>
            <a:br>
              <a:rPr lang="en-US" sz="2200" dirty="0" smtClean="0">
                <a:latin typeface="Avenir Book"/>
                <a:cs typeface="Avenir Book"/>
              </a:rPr>
            </a:br>
            <a:r>
              <a:rPr lang="en-US" sz="2200" dirty="0" smtClean="0">
                <a:latin typeface="Avenir Book"/>
                <a:cs typeface="Avenir Book"/>
              </a:rPr>
              <a:t>		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 well-defined, synthetic narrowbands (</a:t>
            </a:r>
            <a:r>
              <a:rPr lang="en-US" sz="2200" dirty="0" smtClean="0">
                <a:solidFill>
                  <a:srgbClr val="604A7B"/>
                </a:solidFill>
                <a:latin typeface="Avenir Book"/>
                <a:cs typeface="Avenir Book"/>
                <a:sym typeface="Wingdings"/>
              </a:rPr>
              <a:t>Hayes+2009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			Pick (1+</a:t>
            </a:r>
            <a:r>
              <a:rPr lang="en-US" sz="2200" i="1" dirty="0" smtClean="0">
                <a:latin typeface="Avenir Book"/>
                <a:cs typeface="Avenir Book"/>
                <a:sym typeface="Wingdings"/>
              </a:rPr>
              <a:t>z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) for Ly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α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 (1216Å).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207" y="6268854"/>
            <a:ext cx="9034793" cy="48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smtClean="0">
                <a:latin typeface="Avenir Book"/>
                <a:cs typeface="Avenir Book"/>
              </a:rPr>
              <a:t>Same </a:t>
            </a:r>
            <a:r>
              <a:rPr lang="en-US" sz="2200" dirty="0">
                <a:latin typeface="Avenir Book"/>
                <a:cs typeface="Avenir Book"/>
              </a:rPr>
              <a:t>method for </a:t>
            </a:r>
            <a:r>
              <a:rPr lang="en-US" sz="2200" dirty="0">
                <a:solidFill>
                  <a:srgbClr val="E46C0A"/>
                </a:solidFill>
                <a:latin typeface="Avenir Book"/>
                <a:cs typeface="Avenir Book"/>
              </a:rPr>
              <a:t>O VI  (</a:t>
            </a:r>
            <a:r>
              <a:rPr lang="en-US" sz="2200" dirty="0" smtClean="0">
                <a:solidFill>
                  <a:srgbClr val="E46C0A"/>
                </a:solidFill>
                <a:latin typeface="Avenir Book"/>
                <a:cs typeface="Avenir Book"/>
              </a:rPr>
              <a:t>1032,1038 </a:t>
            </a:r>
            <a:r>
              <a:rPr lang="en-US" sz="2200" dirty="0" err="1" smtClean="0">
                <a:solidFill>
                  <a:srgbClr val="E46C0A"/>
                </a:solidFill>
                <a:latin typeface="Avenir Book"/>
                <a:cs typeface="Avenir Book"/>
              </a:rPr>
              <a:t>Å</a:t>
            </a:r>
            <a:r>
              <a:rPr lang="en-US" sz="2200" dirty="0">
                <a:solidFill>
                  <a:srgbClr val="E46C0A"/>
                </a:solidFill>
                <a:latin typeface="Avenir Book"/>
                <a:cs typeface="Avenir Book"/>
              </a:rPr>
              <a:t>) </a:t>
            </a:r>
            <a:r>
              <a:rPr lang="en-US" sz="2200" dirty="0">
                <a:latin typeface="Avenir Book"/>
                <a:cs typeface="Avenir Book"/>
              </a:rPr>
              <a:t>at</a:t>
            </a:r>
            <a:r>
              <a:rPr lang="en-US" sz="2200" dirty="0">
                <a:solidFill>
                  <a:srgbClr val="E46C0A"/>
                </a:solidFill>
                <a:latin typeface="Avenir Book"/>
                <a:cs typeface="Avenir Book"/>
              </a:rPr>
              <a:t> </a:t>
            </a:r>
            <a:r>
              <a:rPr lang="en-US" sz="2200" dirty="0" smtClean="0">
                <a:solidFill>
                  <a:srgbClr val="E46C0A"/>
                </a:solidFill>
                <a:latin typeface="Avenir Book"/>
                <a:cs typeface="Avenir Book"/>
              </a:rPr>
              <a:t>z = 0.23 </a:t>
            </a:r>
            <a:r>
              <a:rPr lang="en-US" sz="2200" dirty="0">
                <a:solidFill>
                  <a:srgbClr val="E46C0A"/>
                </a:solidFill>
                <a:latin typeface="Avenir Book"/>
                <a:cs typeface="Avenir Book"/>
              </a:rPr>
              <a:t>– 0.29 </a:t>
            </a:r>
          </a:p>
        </p:txBody>
      </p:sp>
    </p:spTree>
    <p:extLst>
      <p:ext uri="{BB962C8B-B14F-4D97-AF65-F5344CB8AC3E}">
        <p14:creationId xmlns:p14="http://schemas.microsoft.com/office/powerpoint/2010/main" val="21381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09998"/>
            <a:ext cx="4413335" cy="3310001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-16794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660066"/>
                </a:solidFill>
                <a:latin typeface="Avenir Book"/>
                <a:cs typeface="Avenir Book"/>
              </a:rPr>
              <a:t>SDSS J115630.63+500822.1</a:t>
            </a:r>
            <a:r>
              <a:rPr lang="x-none" dirty="0" smtClean="0">
                <a:solidFill>
                  <a:srgbClr val="660066"/>
                </a:solidFill>
                <a:effectLst/>
                <a:latin typeface="Avenir Book"/>
                <a:cs typeface="Avenir Book"/>
              </a:rPr>
              <a:t> 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pic>
        <p:nvPicPr>
          <p:cNvPr id="26" name="Picture 25" descr="http://skyservice.pha.jhu.edu/DR12/ImgCutout/getjpeg.aspx?ra=179.127627245092&amp;dec=50.1394956090413&amp;scale=0.2&amp;width=200&amp;height=200&amp;opt=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53" y="1010428"/>
            <a:ext cx="1317883" cy="1317883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ontent Placeholder 2"/>
          <p:cNvSpPr txBox="1">
            <a:spLocks/>
          </p:cNvSpPr>
          <p:nvPr/>
        </p:nvSpPr>
        <p:spPr>
          <a:xfrm>
            <a:off x="104953" y="4030875"/>
            <a:ext cx="6800932" cy="28231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GALEX + SDSS (UV luminous + high H</a:t>
            </a:r>
            <a:r>
              <a:rPr lang="en-US" sz="2200" dirty="0">
                <a:latin typeface="Avenir Book"/>
                <a:ea typeface="Lucida Grande"/>
                <a:cs typeface="Avenir Book"/>
              </a:rPr>
              <a:t>α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 EW)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SFR ~40 M</a:t>
            </a:r>
            <a:r>
              <a:rPr lang="en-US" sz="2200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 yr</a:t>
            </a:r>
            <a:r>
              <a:rPr lang="en-US" sz="2200" baseline="30000" dirty="0" smtClean="0">
                <a:latin typeface="Avenir Book"/>
                <a:cs typeface="Avenir Book"/>
                <a:sym typeface="Wingdings"/>
              </a:rPr>
              <a:t>-1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 within 1 kpc (very compact)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Blue optical spectra, strong optical emission lines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SFH is ‘burst like’ with age ~12 </a:t>
            </a:r>
            <a:r>
              <a:rPr lang="en-US" sz="2200" dirty="0" err="1" smtClean="0">
                <a:latin typeface="Avenir Book"/>
                <a:cs typeface="Avenir Book"/>
                <a:sym typeface="Wingdings"/>
              </a:rPr>
              <a:t>Myr</a:t>
            </a:r>
            <a:endParaRPr lang="en-US" sz="2200" dirty="0" smtClean="0">
              <a:latin typeface="Avenir Book"/>
              <a:cs typeface="Avenir Book"/>
              <a:sym typeface="Wingdings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12 + log(O/H) = 7.9 (</a:t>
            </a:r>
            <a:r>
              <a:rPr lang="en-US" sz="2200" i="1" dirty="0" err="1" smtClean="0">
                <a:latin typeface="Avenir Book"/>
                <a:cs typeface="Avenir Book"/>
                <a:sym typeface="Wingdings"/>
              </a:rPr>
              <a:t>T</a:t>
            </a:r>
            <a:r>
              <a:rPr lang="en-US" sz="2200" baseline="-25000" dirty="0" err="1" smtClean="0">
                <a:latin typeface="Avenir Book"/>
                <a:cs typeface="Avenir Book"/>
                <a:sym typeface="Wingdings"/>
              </a:rPr>
              <a:t>e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 method)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200" i="1" dirty="0" smtClean="0">
                <a:latin typeface="Avenir Book"/>
                <a:cs typeface="Avenir Book"/>
                <a:sym typeface="Wingdings"/>
              </a:rPr>
              <a:t>A </a:t>
            </a:r>
            <a:r>
              <a:rPr lang="en-US" sz="2200" i="1" dirty="0" smtClean="0">
                <a:solidFill>
                  <a:srgbClr val="E46C0A"/>
                </a:solidFill>
                <a:latin typeface="Avenir Book"/>
                <a:cs typeface="Avenir Book"/>
                <a:sym typeface="Wingdings"/>
              </a:rPr>
              <a:t>few x more luminous green pea</a:t>
            </a:r>
            <a:r>
              <a:rPr lang="en-US" sz="2200" i="1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,</a:t>
            </a:r>
            <a:r>
              <a:rPr lang="en-US" sz="2200" i="1" dirty="0" smtClean="0">
                <a:solidFill>
                  <a:srgbClr val="E46C0A"/>
                </a:solidFill>
                <a:latin typeface="Avenir Book"/>
                <a:cs typeface="Avenir Book"/>
                <a:sym typeface="Wingdings"/>
              </a:rPr>
              <a:t> </a:t>
            </a:r>
            <a:r>
              <a:rPr lang="en-US" sz="2200" i="1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a</a:t>
            </a:r>
            <a:r>
              <a:rPr lang="en-US" sz="2200" i="1" dirty="0" smtClean="0">
                <a:solidFill>
                  <a:srgbClr val="E46C0A"/>
                </a:solidFill>
                <a:latin typeface="Avenir Book"/>
                <a:cs typeface="Avenir Book"/>
                <a:sym typeface="Wingdings"/>
              </a:rPr>
              <a:t> </a:t>
            </a:r>
            <a:r>
              <a:rPr lang="en-US" sz="2200" i="1" dirty="0" smtClean="0">
                <a:solidFill>
                  <a:schemeClr val="accent5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  <a:t>more distant LBA</a:t>
            </a:r>
            <a:r>
              <a:rPr lang="en-US" sz="2200" i="1" dirty="0" smtClean="0">
                <a:latin typeface="Avenir Book"/>
                <a:cs typeface="Avenir Book"/>
                <a:sym typeface="Wingdings"/>
              </a:rPr>
              <a:t>, or </a:t>
            </a:r>
            <a:r>
              <a:rPr lang="en-US" sz="2200" i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  <a:t>2 x Haro 11 @ 10x the distance</a:t>
            </a:r>
          </a:p>
        </p:txBody>
      </p:sp>
      <p:pic>
        <p:nvPicPr>
          <p:cNvPr id="2" name="Picture 1" descr="f2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925" y="975059"/>
            <a:ext cx="4429003" cy="30449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9373" y="5742875"/>
            <a:ext cx="1073140" cy="10731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73" y="5708567"/>
            <a:ext cx="1145500" cy="11455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31690" y="1190600"/>
            <a:ext cx="8663623" cy="499589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660066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3400" b="1" dirty="0" smtClean="0">
                <a:solidFill>
                  <a:srgbClr val="660066"/>
                </a:solidFill>
                <a:latin typeface="Avenir Bold"/>
                <a:cs typeface="Avenir Bold"/>
                <a:sym typeface="Wingdings"/>
              </a:rPr>
              <a:t>Main Objectives </a:t>
            </a:r>
          </a:p>
          <a:p>
            <a:pPr marL="457200" lvl="1" indent="0"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3400" b="1" dirty="0" smtClean="0">
              <a:solidFill>
                <a:srgbClr val="660066"/>
              </a:solidFill>
              <a:latin typeface="Avenir Book"/>
              <a:cs typeface="Avenir Book"/>
              <a:sym typeface="Wingdings"/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eriod"/>
            </a:pPr>
            <a:r>
              <a:rPr lang="en-US" sz="3400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See if we can (a.) detect, and (b.) map the warm (300,000 K) coronal gas phase</a:t>
            </a:r>
            <a:endParaRPr lang="en-US" sz="3400" i="1" dirty="0">
              <a:solidFill>
                <a:srgbClr val="660066"/>
              </a:solidFill>
              <a:latin typeface="Avenir Book"/>
              <a:cs typeface="Avenir Book"/>
              <a:sym typeface="Wingdings"/>
            </a:endParaRP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eriod"/>
            </a:pPr>
            <a:r>
              <a:rPr lang="en-US" sz="3400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Determine how fast energy is </a:t>
            </a:r>
            <a:r>
              <a:rPr lang="en-US" sz="3400" dirty="0" err="1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radiatively</a:t>
            </a:r>
            <a:r>
              <a:rPr lang="en-US" sz="3400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 drained from starburst winds</a:t>
            </a:r>
          </a:p>
          <a:p>
            <a:pPr marL="514350" indent="-514350">
              <a:lnSpc>
                <a:spcPct val="110000"/>
              </a:lnSpc>
              <a:spcBef>
                <a:spcPts val="0"/>
              </a:spcBef>
              <a:buAutoNum type="arabicPeriod"/>
            </a:pPr>
            <a:r>
              <a:rPr lang="en-US" sz="3400" dirty="0" smtClean="0">
                <a:solidFill>
                  <a:srgbClr val="660066"/>
                </a:solidFill>
                <a:latin typeface="Avenir Book"/>
                <a:cs typeface="Avenir Book"/>
                <a:sym typeface="Wingdings"/>
              </a:rPr>
              <a:t>Calculate the mass/energy in the coronal phase for individual galaxies</a:t>
            </a:r>
          </a:p>
        </p:txBody>
      </p:sp>
    </p:spTree>
    <p:extLst>
      <p:ext uri="{BB962C8B-B14F-4D97-AF65-F5344CB8AC3E}">
        <p14:creationId xmlns:p14="http://schemas.microsoft.com/office/powerpoint/2010/main" val="312278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-18893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ACS+UVIS Imaging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5713149" y="1100199"/>
            <a:ext cx="3459715" cy="5606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200" dirty="0" smtClean="0"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200" dirty="0"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200" dirty="0" smtClean="0"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Very compact stellar population </a:t>
            </a:r>
            <a:r>
              <a:rPr lang="en-US" sz="2200" dirty="0">
                <a:latin typeface="Avenir Book"/>
                <a:cs typeface="Avenir Book"/>
                <a:sym typeface="Wingdings"/>
              </a:rPr>
              <a:t>(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UV/optical)</a:t>
            </a:r>
            <a:r>
              <a:rPr lang="en-US" sz="2200" i="1" dirty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  <a:t/>
            </a:r>
            <a:br>
              <a:rPr lang="en-US" sz="2200" i="1" dirty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</a:br>
            <a:r>
              <a:rPr lang="en-US" sz="2200" i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  <a:t/>
            </a:r>
            <a:br>
              <a:rPr lang="en-US" sz="2200" i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</a:br>
            <a:endParaRPr lang="en-US" sz="2200" dirty="0" smtClean="0">
              <a:latin typeface="Avenir Book"/>
              <a:cs typeface="Avenir Book"/>
              <a:sym typeface="Wingdings"/>
            </a:endParaRPr>
          </a:p>
        </p:txBody>
      </p:sp>
      <p:pic>
        <p:nvPicPr>
          <p:cNvPr id="5" name="Picture 4" descr="f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2977" r="16760" b="52077"/>
          <a:stretch/>
        </p:blipFill>
        <p:spPr>
          <a:xfrm>
            <a:off x="52479" y="1027540"/>
            <a:ext cx="5679033" cy="28877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3437" y="3496473"/>
            <a:ext cx="232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19 orbit. Log stretch 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10" name="Picture 9" descr="http://skyservice.pha.jhu.edu/DR12/ImgCutout/getjpeg.aspx?ra=179.127627245092&amp;dec=50.1394956090413&amp;scale=0.2&amp;width=200&amp;height=200&amp;opt=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1" t="26284" r="26694" b="24323"/>
          <a:stretch/>
        </p:blipFill>
        <p:spPr bwMode="auto">
          <a:xfrm>
            <a:off x="1897234" y="2907467"/>
            <a:ext cx="908297" cy="9058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cxnSp>
        <p:nvCxnSpPr>
          <p:cNvPr id="3" name="Straight Connector 2"/>
          <p:cNvCxnSpPr/>
          <p:nvPr/>
        </p:nvCxnSpPr>
        <p:spPr>
          <a:xfrm>
            <a:off x="658026" y="3667391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93226" y="3284783"/>
            <a:ext cx="232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20 kpc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33586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-188934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Avenir Book"/>
                <a:cs typeface="Avenir Book"/>
              </a:rPr>
              <a:t>ACS+UVIS Imaging</a:t>
            </a:r>
            <a:endParaRPr lang="en-US" dirty="0">
              <a:solidFill>
                <a:srgbClr val="660066"/>
              </a:solidFill>
              <a:latin typeface="Avenir Book"/>
              <a:cs typeface="Avenir Book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5713149" y="1100199"/>
            <a:ext cx="3459715" cy="5606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200" dirty="0" smtClean="0"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200" dirty="0"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200" dirty="0" smtClean="0"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Very compact stellar population </a:t>
            </a:r>
            <a:r>
              <a:rPr lang="en-US" sz="2200" dirty="0">
                <a:latin typeface="Avenir Book"/>
                <a:cs typeface="Avenir Book"/>
                <a:sym typeface="Wingdings"/>
              </a:rPr>
              <a:t>(</a:t>
            </a:r>
            <a:r>
              <a:rPr lang="en-US" sz="2200" dirty="0" smtClean="0">
                <a:latin typeface="Avenir Book"/>
                <a:cs typeface="Avenir Book"/>
                <a:sym typeface="Wingdings"/>
              </a:rPr>
              <a:t>UV/optical)</a:t>
            </a:r>
            <a:r>
              <a:rPr lang="en-US" sz="2200" i="1" dirty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  <a:t/>
            </a:r>
            <a:br>
              <a:rPr lang="en-US" sz="2200" i="1" dirty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</a:br>
            <a:r>
              <a:rPr lang="en-US" sz="2200" i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  <a:t/>
            </a:r>
            <a:br>
              <a:rPr lang="en-US" sz="2200" i="1" dirty="0" smtClean="0">
                <a:solidFill>
                  <a:schemeClr val="accent2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</a:br>
            <a:endParaRPr lang="en-US" sz="2200" i="1" dirty="0" smtClean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200" i="1" dirty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Flux </a:t>
            </a:r>
            <a:r>
              <a:rPr lang="en-US" sz="2200" dirty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deficit (absorption</a:t>
            </a:r>
            <a:r>
              <a:rPr lang="en-US" sz="2200" dirty="0" smtClean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) where continuum is bright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200" i="1" dirty="0" smtClean="0">
              <a:solidFill>
                <a:schemeClr val="accent2">
                  <a:lumMod val="75000"/>
                </a:schemeClr>
              </a:solidFill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  <a:latin typeface="Avenir Book"/>
                <a:cs typeface="Avenir Book"/>
                <a:sym typeface="Wingdings"/>
              </a:rPr>
              <a:t>A halo of O VI emission? </a:t>
            </a:r>
            <a:endParaRPr lang="en-US" sz="2200" dirty="0">
              <a:solidFill>
                <a:schemeClr val="accent6">
                  <a:lumMod val="75000"/>
                </a:schemeClr>
              </a:solidFill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200" dirty="0" smtClean="0">
                <a:latin typeface="Avenir Book"/>
                <a:cs typeface="Avenir Book"/>
                <a:sym typeface="Wingdings"/>
              </a:rPr>
              <a:t>At least a significant flux excess in the O VI-transmitting filter.</a:t>
            </a:r>
            <a:endParaRPr lang="en-US" sz="2200" dirty="0">
              <a:latin typeface="Avenir Book"/>
              <a:cs typeface="Avenir Book"/>
              <a:sym typeface="Wingdings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200" dirty="0" smtClean="0">
              <a:latin typeface="Avenir Book"/>
              <a:cs typeface="Avenir Book"/>
              <a:sym typeface="Wingdings"/>
            </a:endParaRPr>
          </a:p>
        </p:txBody>
      </p:sp>
      <p:pic>
        <p:nvPicPr>
          <p:cNvPr id="5" name="Picture 4" descr="f5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" t="2977" r="16760" b="8626"/>
          <a:stretch/>
        </p:blipFill>
        <p:spPr>
          <a:xfrm>
            <a:off x="52479" y="1027540"/>
            <a:ext cx="5679033" cy="5679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3437" y="3496473"/>
            <a:ext cx="232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19 orbit. Log stretch 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  <p:pic>
        <p:nvPicPr>
          <p:cNvPr id="10" name="Picture 9" descr="http://skyservice.pha.jhu.edu/DR12/ImgCutout/getjpeg.aspx?ra=179.127627245092&amp;dec=50.1394956090413&amp;scale=0.2&amp;width=200&amp;height=200&amp;opt=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1" t="26284" r="26694" b="24323"/>
          <a:stretch/>
        </p:blipFill>
        <p:spPr bwMode="auto">
          <a:xfrm>
            <a:off x="1897234" y="2907467"/>
            <a:ext cx="908297" cy="9058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>
            <a:off x="658026" y="3667391"/>
            <a:ext cx="7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3226" y="3284783"/>
            <a:ext cx="232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20 kpc</a:t>
            </a:r>
            <a:endParaRPr lang="en-US" dirty="0">
              <a:solidFill>
                <a:schemeClr val="bg1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905475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29380</TotalTime>
  <Words>1237</Words>
  <Application>Microsoft Macintosh PowerPoint</Application>
  <PresentationFormat>On-screen Show (4:3)</PresentationFormat>
  <Paragraphs>302</Paragraphs>
  <Slides>36</Slides>
  <Notes>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Equation</vt:lpstr>
      <vt:lpstr>New Probes of Starburst Feedback and Circumgalactic OVI in Emission  Matt Hayes Stockholm University department of Astronomy   Matt Lehnert (I.A.Paris),   Claudia Scarlata (U.Minnesota),  Jens Melinder,   Göran Östlin (Stockholm)</vt:lpstr>
      <vt:lpstr>Galaxy Superwinds</vt:lpstr>
      <vt:lpstr>PowerPoint Presentation</vt:lpstr>
      <vt:lpstr>PowerPoint Presentation</vt:lpstr>
      <vt:lpstr>Oxygen missing from galaxies</vt:lpstr>
      <vt:lpstr>How to image far UV emission lines</vt:lpstr>
      <vt:lpstr>SDSS J115630.63+500822.1 </vt:lpstr>
      <vt:lpstr>ACS+UVIS Imaging</vt:lpstr>
      <vt:lpstr>ACS+UVIS Imaging</vt:lpstr>
      <vt:lpstr>COS Spectroscopy</vt:lpstr>
      <vt:lpstr>O VI Surface Brightness Profile</vt:lpstr>
      <vt:lpstr>O VI and other lines</vt:lpstr>
      <vt:lpstr>Oxygen missing from galaxies</vt:lpstr>
      <vt:lpstr>Conditions in the OVI-bearing gas</vt:lpstr>
      <vt:lpstr>Conditions in the OVI-bearing gas</vt:lpstr>
      <vt:lpstr>Conditions in the OVI-bearing gas</vt:lpstr>
      <vt:lpstr>Pressure in the gas phases</vt:lpstr>
      <vt:lpstr>Some timescales</vt:lpstr>
      <vt:lpstr>Total energy radiated</vt:lpstr>
      <vt:lpstr>Mass, Momentum, &amp; Energy</vt:lpstr>
      <vt:lpstr>Mass, Momentum, &amp; Energy</vt:lpstr>
      <vt:lpstr>Future of the OVI</vt:lpstr>
      <vt:lpstr>Improving upon 1 galaxy: HST Cycle 23</vt:lpstr>
      <vt:lpstr>Improving upon 1 galaxy: HST Cycle 23</vt:lpstr>
      <vt:lpstr>Conclusions</vt:lpstr>
      <vt:lpstr>Bonus Slides Follow</vt:lpstr>
      <vt:lpstr>Full disclosure / Honesty slide / Caveat list</vt:lpstr>
      <vt:lpstr>PSF matching</vt:lpstr>
      <vt:lpstr>UV colours</vt:lpstr>
      <vt:lpstr>COS Spectroscopy</vt:lpstr>
      <vt:lpstr>Different Continuum Subtractions</vt:lpstr>
      <vt:lpstr>COS Spectroscopy</vt:lpstr>
      <vt:lpstr>COS Spectroscopy</vt:lpstr>
      <vt:lpstr>Archival Spectra</vt:lpstr>
      <vt:lpstr>The Two Other Detections 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Matthew Hayes</dc:creator>
  <cp:lastModifiedBy>Matthew Hayes</cp:lastModifiedBy>
  <cp:revision>411</cp:revision>
  <dcterms:created xsi:type="dcterms:W3CDTF">2015-10-17T08:39:22Z</dcterms:created>
  <dcterms:modified xsi:type="dcterms:W3CDTF">2016-08-26T09:02:41Z</dcterms:modified>
</cp:coreProperties>
</file>