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7" r:id="rId2"/>
    <p:sldId id="262" r:id="rId3"/>
    <p:sldId id="285" r:id="rId4"/>
    <p:sldId id="272" r:id="rId5"/>
    <p:sldId id="260" r:id="rId6"/>
    <p:sldId id="274" r:id="rId7"/>
    <p:sldId id="261" r:id="rId8"/>
    <p:sldId id="281" r:id="rId9"/>
    <p:sldId id="282" r:id="rId10"/>
    <p:sldId id="266" r:id="rId11"/>
    <p:sldId id="289" r:id="rId12"/>
    <p:sldId id="283" r:id="rId13"/>
    <p:sldId id="284" r:id="rId14"/>
    <p:sldId id="275" r:id="rId15"/>
    <p:sldId id="268" r:id="rId16"/>
    <p:sldId id="280" r:id="rId17"/>
    <p:sldId id="286" r:id="rId18"/>
    <p:sldId id="278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5CC3-03A7-C74E-A04B-5C7B247D5BC0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2A09A-8967-7242-BB2D-DFCE5B073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BBB8C73-82EE-D345-8AB7-4DD19BB20147}" type="datetimeFigureOut">
              <a:rPr lang="en-US" smtClean="0"/>
              <a:t>21/08/2016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8C90551-413C-314E-B4E8-8030A192BC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Using CO line ratios to trace the physical properties of molecular clouds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29006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Cardiff University</a:t>
            </a:r>
            <a:endParaRPr lang="en-US" b="1" dirty="0"/>
          </a:p>
          <a:p>
            <a:pPr algn="ctr"/>
            <a:r>
              <a:rPr lang="en-US" dirty="0" smtClean="0"/>
              <a:t>Camilo H </a:t>
            </a:r>
            <a:r>
              <a:rPr lang="en-US" dirty="0" err="1" smtClean="0"/>
              <a:t>Peñaloza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 Paul C. Clark 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Heidelberg ITA</a:t>
            </a:r>
            <a:endParaRPr lang="en-US" b="1" dirty="0" smtClean="0"/>
          </a:p>
          <a:p>
            <a:pPr algn="ctr"/>
            <a:r>
              <a:rPr lang="en-US" dirty="0" smtClean="0"/>
              <a:t>Simon C.O. Glover, Ralf </a:t>
            </a:r>
            <a:r>
              <a:rPr lang="en-US" dirty="0" err="1" smtClean="0"/>
              <a:t>Klessen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582" y="432437"/>
            <a:ext cx="975706" cy="93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Opacity Maps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8203"/>
          <a:stretch/>
        </p:blipFill>
        <p:spPr>
          <a:xfrm>
            <a:off x="630886" y="2798212"/>
            <a:ext cx="7678277" cy="2931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85" y="1417638"/>
            <a:ext cx="4851400" cy="111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43052" r="43025" b="11419"/>
          <a:stretch/>
        </p:blipFill>
        <p:spPr>
          <a:xfrm>
            <a:off x="7131600" y="403200"/>
            <a:ext cx="1847080" cy="14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0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τ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052" r="43025" b="11419"/>
          <a:stretch/>
        </p:blipFill>
        <p:spPr>
          <a:xfrm>
            <a:off x="7131600" y="403200"/>
            <a:ext cx="1847080" cy="147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23" y="1878631"/>
            <a:ext cx="5592316" cy="476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1906"/>
          <a:stretch/>
        </p:blipFill>
        <p:spPr>
          <a:xfrm>
            <a:off x="312523" y="1878632"/>
            <a:ext cx="5592316" cy="22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6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τ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052" r="43025" b="11419"/>
          <a:stretch/>
        </p:blipFill>
        <p:spPr>
          <a:xfrm>
            <a:off x="7131600" y="403200"/>
            <a:ext cx="1847080" cy="147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312523" y="1878631"/>
            <a:ext cx="5592316" cy="476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1906"/>
          <a:stretch/>
        </p:blipFill>
        <p:spPr>
          <a:xfrm>
            <a:off x="312523" y="1878632"/>
            <a:ext cx="5592316" cy="22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4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τ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052" r="43025" b="11419"/>
          <a:stretch/>
        </p:blipFill>
        <p:spPr>
          <a:xfrm>
            <a:off x="7131600" y="403200"/>
            <a:ext cx="1847080" cy="1475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312523" y="1878631"/>
            <a:ext cx="5592316" cy="476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8384"/>
          <a:stretch/>
        </p:blipFill>
        <p:spPr>
          <a:xfrm>
            <a:off x="312523" y="4183138"/>
            <a:ext cx="5592316" cy="2458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7947" y="3534269"/>
            <a:ext cx="27195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ub-thermally excited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A mix between sub-thermal and thermalized gas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558074" y="2280376"/>
            <a:ext cx="1421901" cy="718811"/>
            <a:chOff x="6558074" y="2280376"/>
            <a:chExt cx="1421901" cy="71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7098" y="2280376"/>
              <a:ext cx="905364" cy="1661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8074" y="2733651"/>
              <a:ext cx="1421901" cy="265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39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 has a bimodal distribution with two main peaks, at R≈ 0.7 and R≈ 0.3. </a:t>
            </a:r>
          </a:p>
          <a:p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high ratio </a:t>
            </a:r>
            <a:r>
              <a:rPr lang="en-US" dirty="0">
                <a:solidFill>
                  <a:srgbClr val="FF0000"/>
                </a:solidFill>
              </a:rPr>
              <a:t>peak</a:t>
            </a:r>
            <a:r>
              <a:rPr lang="en-US" dirty="0"/>
              <a:t> traces the </a:t>
            </a:r>
            <a:r>
              <a:rPr lang="en-US" dirty="0" smtClean="0"/>
              <a:t>cold (              </a:t>
            </a:r>
            <a:r>
              <a:rPr lang="en-US" dirty="0" smtClean="0"/>
              <a:t>), dense </a:t>
            </a:r>
            <a:r>
              <a:rPr lang="en-US" dirty="0" smtClean="0"/>
              <a:t>(                      ) </a:t>
            </a:r>
            <a:r>
              <a:rPr lang="en-US" dirty="0" smtClean="0"/>
              <a:t>and </a:t>
            </a:r>
            <a:r>
              <a:rPr lang="en-US" dirty="0" smtClean="0"/>
              <a:t>optically thick</a:t>
            </a:r>
            <a:r>
              <a:rPr lang="en-US" dirty="0" smtClean="0"/>
              <a:t> gas.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>
                <a:solidFill>
                  <a:srgbClr val="0000FF"/>
                </a:solidFill>
              </a:rPr>
              <a:t>low ratio </a:t>
            </a:r>
            <a:r>
              <a:rPr lang="en-US" dirty="0">
                <a:solidFill>
                  <a:srgbClr val="0000FF"/>
                </a:solidFill>
              </a:rPr>
              <a:t>peak</a:t>
            </a:r>
            <a:r>
              <a:rPr lang="en-US" dirty="0"/>
              <a:t> traces the </a:t>
            </a:r>
            <a:r>
              <a:rPr lang="en-US" dirty="0" smtClean="0"/>
              <a:t>diffuse (                     </a:t>
            </a:r>
            <a:r>
              <a:rPr lang="en-US" dirty="0" smtClean="0"/>
              <a:t>), </a:t>
            </a:r>
            <a:r>
              <a:rPr lang="en-US" dirty="0" smtClean="0"/>
              <a:t>warm (              ) </a:t>
            </a:r>
            <a:r>
              <a:rPr lang="en-US" dirty="0" smtClean="0"/>
              <a:t>and optically thin molecular gas.</a:t>
            </a:r>
          </a:p>
          <a:p>
            <a:r>
              <a:rPr lang="en-US" dirty="0" smtClean="0"/>
              <a:t>This is a consequence of the physical conditions and state of the surrounding gas</a:t>
            </a:r>
            <a:endParaRPr lang="en-US" dirty="0"/>
          </a:p>
          <a:p>
            <a:r>
              <a:rPr lang="en-US" dirty="0" smtClean="0"/>
              <a:t>Caveat: only one cloud!!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10" y="2556739"/>
            <a:ext cx="1131423" cy="21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85" y="2863964"/>
            <a:ext cx="1781305" cy="287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68" y="3278605"/>
            <a:ext cx="1781310" cy="287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723" y="3734919"/>
            <a:ext cx="1131423" cy="2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7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Clouds!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106425"/>
              </p:ext>
            </p:extLst>
          </p:nvPr>
        </p:nvGraphicFramePr>
        <p:xfrm>
          <a:off x="346761" y="1744892"/>
          <a:ext cx="8224174" cy="444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614"/>
                <a:gridCol w="1159614"/>
                <a:gridCol w="1159614"/>
                <a:gridCol w="1159614"/>
                <a:gridCol w="1159614"/>
                <a:gridCol w="1159614"/>
                <a:gridCol w="126649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(cm</a:t>
                      </a:r>
                      <a:r>
                        <a:rPr lang="en-US" baseline="30000" dirty="0" smtClean="0"/>
                        <a:t>-3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sol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α</a:t>
                      </a:r>
                      <a:r>
                        <a:rPr lang="en-US" baseline="-25000" dirty="0" err="1" smtClean="0"/>
                        <a:t>vir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Molecular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Molecular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Molecular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Molecular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Molecular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Molecular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Molecular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Atomic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Molecular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Moelcular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259658" y="1090653"/>
            <a:ext cx="3311276" cy="994014"/>
            <a:chOff x="5259658" y="1090653"/>
            <a:chExt cx="3311276" cy="994014"/>
          </a:xfrm>
        </p:grpSpPr>
        <p:sp>
          <p:nvSpPr>
            <p:cNvPr id="5" name="Rectangle 4"/>
            <p:cNvSpPr/>
            <p:nvPr/>
          </p:nvSpPr>
          <p:spPr>
            <a:xfrm>
              <a:off x="5259658" y="1731087"/>
              <a:ext cx="1753216" cy="35358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38100" cmpd="sng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750581" y="1339157"/>
              <a:ext cx="455561" cy="39193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206141" y="1090653"/>
              <a:ext cx="1364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SFR Proxy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6464" b="56948"/>
          <a:stretch/>
        </p:blipFill>
        <p:spPr>
          <a:xfrm>
            <a:off x="1932680" y="1624724"/>
            <a:ext cx="4928340" cy="4873496"/>
          </a:xfrm>
          <a:prstGeom prst="rect">
            <a:avLst/>
          </a:prstGeom>
        </p:spPr>
      </p:pic>
      <p:sp>
        <p:nvSpPr>
          <p:cNvPr id="11" name="Donut 10"/>
          <p:cNvSpPr>
            <a:spLocks noChangeAspect="1"/>
          </p:cNvSpPr>
          <p:nvPr/>
        </p:nvSpPr>
        <p:spPr>
          <a:xfrm>
            <a:off x="1822111" y="1822357"/>
            <a:ext cx="5038909" cy="4788000"/>
          </a:xfrm>
          <a:prstGeom prst="donut">
            <a:avLst>
              <a:gd name="adj" fmla="val 4622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Extragalactic Scale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524000"/>
            <a:ext cx="3966066" cy="2670747"/>
            <a:chOff x="4690233" y="1417638"/>
            <a:chExt cx="3340100" cy="21531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68459"/>
            <a:stretch/>
          </p:blipFill>
          <p:spPr>
            <a:xfrm>
              <a:off x="4690233" y="1417638"/>
              <a:ext cx="3340100" cy="170245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1650"/>
            <a:stretch/>
          </p:blipFill>
          <p:spPr>
            <a:xfrm>
              <a:off x="4690233" y="3120096"/>
              <a:ext cx="3340100" cy="45069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693095" y="1519440"/>
            <a:ext cx="4408412" cy="2741780"/>
            <a:chOff x="4693095" y="1284738"/>
            <a:chExt cx="4408412" cy="27417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3095" y="1284738"/>
              <a:ext cx="3993705" cy="26727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96435" y="3718741"/>
              <a:ext cx="1905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Clark &amp; Glover 2015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357" y="4541801"/>
            <a:ext cx="3148802" cy="8286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01070" y="4726467"/>
            <a:ext cx="255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we are fairly 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2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2412"/>
            <a:ext cx="8229600" cy="3053176"/>
          </a:xfrm>
        </p:spPr>
        <p:txBody>
          <a:bodyPr/>
          <a:lstStyle/>
          <a:p>
            <a:r>
              <a:rPr lang="en-US" dirty="0" smtClean="0"/>
              <a:t>On a local level R can allow to distinguish the different layers of GMCs and the state of the gas</a:t>
            </a:r>
          </a:p>
          <a:p>
            <a:r>
              <a:rPr lang="en-US" dirty="0" smtClean="0"/>
              <a:t>On a global level we need to be cautious on how we convert integrated intensities and what the biases are depending on environmental conditions</a:t>
            </a:r>
          </a:p>
          <a:p>
            <a:r>
              <a:rPr lang="en-US" dirty="0" smtClean="0"/>
              <a:t>Synthetic observations can help us test and calibrate our observational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101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THANKS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see it?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56" y="1524000"/>
            <a:ext cx="51308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4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932738"/>
            <a:ext cx="3352944" cy="35442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Galactic: Trace the different  structural layers of the cloud </a:t>
            </a:r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Extragalactic</a:t>
            </a:r>
            <a:r>
              <a:rPr lang="en-US" sz="1800" dirty="0" smtClean="0"/>
              <a:t>: Give validity as a conversion factor 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44" y="2143157"/>
            <a:ext cx="5333856" cy="3194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66" y="1952530"/>
            <a:ext cx="1959746" cy="5956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6386" y="5582548"/>
            <a:ext cx="316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Nishimura </a:t>
            </a:r>
            <a:r>
              <a:rPr lang="en-US" dirty="0"/>
              <a:t>et al (2015)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73" y="5089079"/>
            <a:ext cx="2261778" cy="2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44" y="2143157"/>
            <a:ext cx="5333856" cy="31945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6386" y="5582548"/>
            <a:ext cx="3162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Nishimura </a:t>
            </a:r>
            <a:r>
              <a:rPr lang="en-US" dirty="0"/>
              <a:t>et al (2015)  </a:t>
            </a: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333" b="333"/>
          <a:stretch>
            <a:fillRect/>
          </a:stretch>
        </p:blipFill>
        <p:spPr>
          <a:xfrm>
            <a:off x="457200" y="1634067"/>
            <a:ext cx="3955226" cy="4460519"/>
          </a:xfrm>
        </p:spPr>
      </p:pic>
      <p:sp>
        <p:nvSpPr>
          <p:cNvPr id="5" name="Rectangle 4"/>
          <p:cNvSpPr/>
          <p:nvPr/>
        </p:nvSpPr>
        <p:spPr>
          <a:xfrm>
            <a:off x="1021560" y="3796578"/>
            <a:ext cx="1960292" cy="6902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39" y="4040340"/>
            <a:ext cx="1227468" cy="25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do 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Hydrodynamics:</a:t>
            </a:r>
          </a:p>
          <a:p>
            <a:pPr marL="685800" lvl="1"/>
            <a:r>
              <a:rPr lang="en-US" dirty="0" smtClean="0"/>
              <a:t>Modified </a:t>
            </a:r>
            <a:r>
              <a:rPr lang="en-US" dirty="0"/>
              <a:t>version of GADGET-</a:t>
            </a:r>
            <a:r>
              <a:rPr lang="en-US" dirty="0" smtClean="0"/>
              <a:t>2</a:t>
            </a:r>
          </a:p>
          <a:p>
            <a:pPr marL="685800" lvl="1"/>
            <a:r>
              <a:rPr lang="en-US" dirty="0" smtClean="0"/>
              <a:t>Time dependent chemistry </a:t>
            </a:r>
          </a:p>
          <a:p>
            <a:pPr marL="685800" lvl="1"/>
            <a:r>
              <a:rPr lang="en-US" dirty="0" smtClean="0"/>
              <a:t>Attenuation of the ISRF (</a:t>
            </a:r>
            <a:r>
              <a:rPr lang="en-US" dirty="0" err="1" smtClean="0"/>
              <a:t>TreeCol</a:t>
            </a:r>
            <a:r>
              <a:rPr lang="en-US" dirty="0" smtClean="0"/>
              <a:t>)</a:t>
            </a:r>
          </a:p>
          <a:p>
            <a:pPr marL="685800" lvl="1"/>
            <a:r>
              <a:rPr lang="en-US" dirty="0" smtClean="0"/>
              <a:t>No </a:t>
            </a:r>
            <a:r>
              <a:rPr lang="en-US" dirty="0"/>
              <a:t>magnetic </a:t>
            </a:r>
            <a:r>
              <a:rPr lang="en-US" dirty="0" smtClean="0"/>
              <a:t>fields</a:t>
            </a:r>
          </a:p>
          <a:p>
            <a:pPr marL="685800" lvl="1"/>
            <a:r>
              <a:rPr lang="en-US" dirty="0" smtClean="0"/>
              <a:t>No feedback</a:t>
            </a:r>
          </a:p>
          <a:p>
            <a:pPr marL="685800" lvl="1"/>
            <a:r>
              <a:rPr lang="en-US" dirty="0"/>
              <a:t>Stop before </a:t>
            </a:r>
            <a:r>
              <a:rPr lang="en-US" dirty="0" smtClean="0"/>
              <a:t>SF</a:t>
            </a:r>
            <a:endParaRPr lang="en-US" dirty="0"/>
          </a:p>
          <a:p>
            <a:pPr marL="285750" indent="-285750"/>
            <a:r>
              <a:rPr lang="en-US" dirty="0" err="1"/>
              <a:t>Radiative</a:t>
            </a:r>
            <a:r>
              <a:rPr lang="en-US" dirty="0"/>
              <a:t> </a:t>
            </a:r>
            <a:r>
              <a:rPr lang="en-US" dirty="0" smtClean="0"/>
              <a:t>Transfer:</a:t>
            </a:r>
          </a:p>
          <a:p>
            <a:pPr marL="685800" lvl="1"/>
            <a:r>
              <a:rPr lang="en-US" dirty="0" smtClean="0"/>
              <a:t>RADMC</a:t>
            </a:r>
            <a:r>
              <a:rPr lang="en-US" dirty="0"/>
              <a:t>-3D </a:t>
            </a:r>
            <a:endParaRPr lang="en-US" dirty="0" smtClean="0"/>
          </a:p>
          <a:p>
            <a:pPr marL="685800" lvl="1"/>
            <a:r>
              <a:rPr lang="en-US" dirty="0" smtClean="0"/>
              <a:t>CO’s </a:t>
            </a:r>
            <a:r>
              <a:rPr lang="en-US" dirty="0"/>
              <a:t>first two rotational transition </a:t>
            </a:r>
            <a:r>
              <a:rPr lang="en-US" dirty="0" smtClean="0"/>
              <a:t>lines</a:t>
            </a:r>
          </a:p>
          <a:p>
            <a:pPr marL="685800" lvl="1"/>
            <a:r>
              <a:rPr lang="en-US" dirty="0" smtClean="0"/>
              <a:t>AMR</a:t>
            </a:r>
            <a:r>
              <a:rPr lang="en-US" dirty="0"/>
              <a:t>-grid (Accounts for all SPH </a:t>
            </a:r>
            <a:r>
              <a:rPr lang="en-US" dirty="0" smtClean="0"/>
              <a:t>particles)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0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Observations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66" y="1417638"/>
            <a:ext cx="5397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3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Bimodal Distribution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079" y="1587660"/>
            <a:ext cx="5144721" cy="4322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052" r="43025" b="11419"/>
          <a:stretch/>
        </p:blipFill>
        <p:spPr>
          <a:xfrm>
            <a:off x="-137847" y="2595479"/>
            <a:ext cx="3679926" cy="29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0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0551E-6 2.54512E-7 L 0.69341 -0.425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71" y="-212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vs</a:t>
            </a:r>
            <a:r>
              <a:rPr lang="en-US" dirty="0" smtClean="0"/>
              <a:t> physical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364400"/>
            <a:ext cx="4787900" cy="53975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052" r="43025" b="11419"/>
          <a:stretch/>
        </p:blipFill>
        <p:spPr>
          <a:xfrm>
            <a:off x="7130977" y="401418"/>
            <a:ext cx="1847079" cy="147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4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vs</a:t>
            </a:r>
            <a:r>
              <a:rPr lang="en-US" dirty="0" smtClean="0"/>
              <a:t> physical properties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052" r="43025" b="11419"/>
          <a:stretch/>
        </p:blipFill>
        <p:spPr>
          <a:xfrm>
            <a:off x="7131600" y="403200"/>
            <a:ext cx="1847080" cy="1475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" y="1364400"/>
            <a:ext cx="4787900" cy="5397500"/>
            <a:chOff x="2171700" y="1460500"/>
            <a:chExt cx="4787900" cy="5397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alphaModFix amt="32000"/>
            </a:blip>
            <a:stretch>
              <a:fillRect/>
            </a:stretch>
          </p:blipFill>
          <p:spPr>
            <a:xfrm>
              <a:off x="2171700" y="1460500"/>
              <a:ext cx="4787900" cy="539750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r="48480" b="56719"/>
            <a:stretch/>
          </p:blipFill>
          <p:spPr>
            <a:xfrm>
              <a:off x="2171700" y="1460500"/>
              <a:ext cx="2466736" cy="23360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0523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err="1" smtClean="0"/>
              <a:t>vs</a:t>
            </a:r>
            <a:r>
              <a:rPr lang="en-US" dirty="0" smtClean="0"/>
              <a:t> physical properties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1363860"/>
            <a:ext cx="4787900" cy="539750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052" r="43025" b="11419"/>
          <a:stretch/>
        </p:blipFill>
        <p:spPr>
          <a:xfrm>
            <a:off x="7131600" y="403200"/>
            <a:ext cx="1847080" cy="1475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5483" y="2899320"/>
            <a:ext cx="2912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COLD AND DENSE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WARM AND DIFFUSE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2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10024</TotalTime>
  <Words>422</Words>
  <Application>Microsoft Macintosh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Using CO line ratios to trace the physical properties of molecular clouds </vt:lpstr>
      <vt:lpstr>Motivation</vt:lpstr>
      <vt:lpstr>Initial Conditions</vt:lpstr>
      <vt:lpstr>How we do simulations</vt:lpstr>
      <vt:lpstr>Synthetic Observations</vt:lpstr>
      <vt:lpstr>Bimodal Distribution</vt:lpstr>
      <vt:lpstr>R vs physical properties</vt:lpstr>
      <vt:lpstr>R vs physical properties</vt:lpstr>
      <vt:lpstr>R vs physical properties</vt:lpstr>
      <vt:lpstr>Opacity Maps</vt:lpstr>
      <vt:lpstr>R vs τ</vt:lpstr>
      <vt:lpstr>R vs τ</vt:lpstr>
      <vt:lpstr>R vs τ</vt:lpstr>
      <vt:lpstr>Conclusions so far</vt:lpstr>
      <vt:lpstr>More Clouds!</vt:lpstr>
      <vt:lpstr>Extragalactic Scale</vt:lpstr>
      <vt:lpstr>Finally!</vt:lpstr>
      <vt:lpstr>THANKS </vt:lpstr>
      <vt:lpstr>Can we see it?</vt:lpstr>
    </vt:vector>
  </TitlesOfParts>
  <Company>Cardiff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 line ratios to trace the physical properties of molecular clouds </dc:title>
  <dc:creator>Camilo Penaloza</dc:creator>
  <cp:lastModifiedBy>Camilo Penaloza</cp:lastModifiedBy>
  <cp:revision>62</cp:revision>
  <dcterms:created xsi:type="dcterms:W3CDTF">2016-08-12T08:18:18Z</dcterms:created>
  <dcterms:modified xsi:type="dcterms:W3CDTF">2016-08-23T10:43:13Z</dcterms:modified>
</cp:coreProperties>
</file>