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94" r:id="rId3"/>
    <p:sldId id="258" r:id="rId4"/>
    <p:sldId id="297" r:id="rId5"/>
    <p:sldId id="275" r:id="rId6"/>
    <p:sldId id="298" r:id="rId7"/>
    <p:sldId id="259" r:id="rId8"/>
    <p:sldId id="276" r:id="rId9"/>
    <p:sldId id="324" r:id="rId10"/>
    <p:sldId id="308" r:id="rId11"/>
    <p:sldId id="296" r:id="rId12"/>
    <p:sldId id="319" r:id="rId13"/>
    <p:sldId id="312" r:id="rId14"/>
    <p:sldId id="320" r:id="rId15"/>
    <p:sldId id="323" r:id="rId16"/>
    <p:sldId id="322" r:id="rId17"/>
    <p:sldId id="311" r:id="rId18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CC00"/>
    <a:srgbClr val="1E0DF7"/>
    <a:srgbClr val="66FF66"/>
    <a:srgbClr val="1507CB"/>
    <a:srgbClr val="1A2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>
      <p:cViewPr>
        <p:scale>
          <a:sx n="70" d="100"/>
          <a:sy n="70" d="100"/>
        </p:scale>
        <p:origin x="-1824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EA97A-4D0F-435A-8E60-7F66D92BAA89}" type="datetimeFigureOut">
              <a:rPr lang="en-US"/>
              <a:t>8/23/2016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F6EC3-7EA5-4744-BC18-39C5BC712D9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F6EC3-7EA5-4744-BC18-39C5BC712D99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55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F6EC3-7EA5-4744-BC18-39C5BC712D99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71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F6EC3-7EA5-4744-BC18-39C5BC712D99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45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F6EC3-7EA5-4744-BC18-39C5BC712D99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45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F6EC3-7EA5-4744-BC18-39C5BC712D99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45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F6EC3-7EA5-4744-BC18-39C5BC712D99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45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F6EC3-7EA5-4744-BC18-39C5BC712D99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45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F6EC3-7EA5-4744-BC18-39C5BC712D99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45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F6EC3-7EA5-4744-BC18-39C5BC712D99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59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F6EC3-7EA5-4744-BC18-39C5BC712D99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69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F6EC3-7EA5-4744-BC18-39C5BC712D99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1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F6EC3-7EA5-4744-BC18-39C5BC712D99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1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F6EC3-7EA5-4744-BC18-39C5BC712D99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21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F6EC3-7EA5-4744-BC18-39C5BC712D99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21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F6EC3-7EA5-4744-BC18-39C5BC712D99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93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F6EC3-7EA5-4744-BC18-39C5BC712D99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6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F6EC3-7EA5-4744-BC18-39C5BC712D99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94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705C-7A69-45F3-B687-5472D6267562}" type="datetimeFigureOut">
              <a:rPr lang="nl-BE" smtClean="0"/>
              <a:t>23/08/2016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1DD9-10AB-4ED0-9C78-A8EE9607D3E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0794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705C-7A69-45F3-B687-5472D6267562}" type="datetimeFigureOut">
              <a:rPr lang="nl-BE" smtClean="0"/>
              <a:t>23/08/2016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1DD9-10AB-4ED0-9C78-A8EE9607D3E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31532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705C-7A69-45F3-B687-5472D6267562}" type="datetimeFigureOut">
              <a:rPr lang="nl-BE" smtClean="0"/>
              <a:t>23/08/2016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1DD9-10AB-4ED0-9C78-A8EE9607D3E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36060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705C-7A69-45F3-B687-5472D6267562}" type="datetimeFigureOut">
              <a:rPr lang="nl-BE" smtClean="0"/>
              <a:t>23/08/2016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1DD9-10AB-4ED0-9C78-A8EE9607D3E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22497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705C-7A69-45F3-B687-5472D6267562}" type="datetimeFigureOut">
              <a:rPr lang="nl-BE" smtClean="0"/>
              <a:t>23/08/2016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1DD9-10AB-4ED0-9C78-A8EE9607D3E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78968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705C-7A69-45F3-B687-5472D6267562}" type="datetimeFigureOut">
              <a:rPr lang="nl-BE" smtClean="0"/>
              <a:t>23/08/2016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1DD9-10AB-4ED0-9C78-A8EE9607D3E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2853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705C-7A69-45F3-B687-5472D6267562}" type="datetimeFigureOut">
              <a:rPr lang="nl-BE" smtClean="0"/>
              <a:t>23/08/2016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1DD9-10AB-4ED0-9C78-A8EE9607D3E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3386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705C-7A69-45F3-B687-5472D6267562}" type="datetimeFigureOut">
              <a:rPr lang="nl-BE" smtClean="0"/>
              <a:t>23/08/2016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1DD9-10AB-4ED0-9C78-A8EE9607D3E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9258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705C-7A69-45F3-B687-5472D6267562}" type="datetimeFigureOut">
              <a:rPr lang="nl-BE" smtClean="0"/>
              <a:t>23/08/2016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1DD9-10AB-4ED0-9C78-A8EE9607D3E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6100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705C-7A69-45F3-B687-5472D6267562}" type="datetimeFigureOut">
              <a:rPr lang="nl-BE" smtClean="0"/>
              <a:t>23/08/2016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1DD9-10AB-4ED0-9C78-A8EE9607D3E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8595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705C-7A69-45F3-B687-5472D6267562}" type="datetimeFigureOut">
              <a:rPr lang="nl-BE" smtClean="0"/>
              <a:t>23/08/2016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1DD9-10AB-4ED0-9C78-A8EE9607D3E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92949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6000"/>
                <a:alpha val="89000"/>
              </a:schemeClr>
            </a:gs>
            <a:gs pos="44000">
              <a:schemeClr val="accent1">
                <a:tint val="44500"/>
                <a:satMod val="160000"/>
              </a:schemeClr>
            </a:gs>
            <a:gs pos="100000">
              <a:schemeClr val="bg1">
                <a:lumMod val="1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7705C-7A69-45F3-B687-5472D6267562}" type="datetimeFigureOut">
              <a:rPr lang="nl-BE" smtClean="0"/>
              <a:t>23/08/2016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81DD9-10AB-4ED0-9C78-A8EE9607D3E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16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6001_snap005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-17140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568952" cy="1470025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Simulations of realistic dwarf galaxies including Pop III feedback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9752" y="6389674"/>
            <a:ext cx="4608512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How Galaxies form Stars – August 24 2016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0186" y="3861048"/>
            <a:ext cx="4600600" cy="252028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22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Robbert</a:t>
            </a:r>
            <a:r>
              <a:rPr lang="en-US" sz="2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Verbeke</a:t>
            </a:r>
            <a:r>
              <a:rPr lang="en-US" sz="2200" baseline="30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</a:p>
          <a:p>
            <a:pPr algn="l"/>
            <a:r>
              <a:rPr lang="en-US" sz="2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Bert </a:t>
            </a:r>
            <a:r>
              <a:rPr lang="en-US" sz="22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Vandenbroucke</a:t>
            </a:r>
            <a:br>
              <a:rPr lang="en-US" sz="2200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US" sz="2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Sven De </a:t>
            </a:r>
            <a:r>
              <a:rPr lang="en-US" sz="22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Rijcke</a:t>
            </a:r>
            <a:endParaRPr lang="en-US" sz="2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l"/>
            <a:endParaRPr lang="en-US" sz="2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l"/>
            <a:r>
              <a:rPr lang="en-US" sz="2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Ghent University</a:t>
            </a:r>
          </a:p>
          <a:p>
            <a:pPr algn="l"/>
            <a:endParaRPr lang="en-US" sz="2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l"/>
            <a:r>
              <a:rPr lang="en-US" sz="2200" baseline="30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Robbert.verbeke@ugent.be</a:t>
            </a:r>
          </a:p>
          <a:p>
            <a:pPr algn="l"/>
            <a:r>
              <a:rPr lang="en-US" sz="2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    @</a:t>
            </a:r>
            <a:r>
              <a:rPr lang="en-US" sz="22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Rbhfd</a:t>
            </a:r>
            <a:endParaRPr lang="en-US" sz="2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68" y="5877273"/>
            <a:ext cx="233108" cy="18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80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003" y="1556792"/>
            <a:ext cx="8964488" cy="1512622"/>
          </a:xfrm>
        </p:spPr>
        <p:txBody>
          <a:bodyPr>
            <a:normAutofit/>
          </a:bodyPr>
          <a:lstStyle/>
          <a:p>
            <a:r>
              <a:rPr lang="en-US" sz="2400" dirty="0"/>
              <a:t>Broad range of star formation histories is reproduced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Star formation histories</a:t>
            </a:r>
            <a:endParaRPr lang="nl-B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2812"/>
          <a:stretch/>
        </p:blipFill>
        <p:spPr>
          <a:xfrm>
            <a:off x="-36512" y="8249"/>
            <a:ext cx="2124000" cy="9004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2812"/>
          <a:stretch/>
        </p:blipFill>
        <p:spPr>
          <a:xfrm>
            <a:off x="287760" y="8249"/>
            <a:ext cx="2124000" cy="9004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249"/>
            <a:ext cx="7812360" cy="9004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16" y="1817441"/>
            <a:ext cx="6720744" cy="50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07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6926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Star formation properties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2812"/>
          <a:stretch/>
        </p:blipFill>
        <p:spPr>
          <a:xfrm>
            <a:off x="-36512" y="8249"/>
            <a:ext cx="2124000" cy="9004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2812"/>
          <a:stretch/>
        </p:blipFill>
        <p:spPr>
          <a:xfrm>
            <a:off x="287760" y="8249"/>
            <a:ext cx="2124000" cy="9004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249"/>
            <a:ext cx="7812360" cy="900471"/>
          </a:xfrm>
          <a:prstGeom prst="rect">
            <a:avLst/>
          </a:prstGeom>
        </p:spPr>
      </p:pic>
      <p:pic>
        <p:nvPicPr>
          <p:cNvPr id="4" name="Content Placeholder 3" descr="figureSFR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26674" y="1520532"/>
            <a:ext cx="7972616" cy="5313709"/>
          </a:xfrm>
        </p:spPr>
      </p:pic>
    </p:spTree>
    <p:extLst>
      <p:ext uri="{BB962C8B-B14F-4D97-AF65-F5344CB8AC3E}">
        <p14:creationId xmlns:p14="http://schemas.microsoft.com/office/powerpoint/2010/main" val="1347655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figureMstarMhalo2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569" y="2060848"/>
            <a:ext cx="9211950" cy="460597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6926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</a:t>
            </a:r>
            <a:r>
              <a:rPr lang="en-US" baseline="-50000" dirty="0"/>
              <a:t>*</a:t>
            </a:r>
            <a:r>
              <a:rPr lang="en-US" dirty="0"/>
              <a:t>-</a:t>
            </a:r>
            <a:r>
              <a:rPr lang="en-US" dirty="0" err="1"/>
              <a:t>M</a:t>
            </a:r>
            <a:r>
              <a:rPr lang="en-US" baseline="-25000" dirty="0" err="1"/>
              <a:t>halo</a:t>
            </a:r>
            <a:endParaRPr lang="nl-BE" baseline="-25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2812"/>
          <a:stretch/>
        </p:blipFill>
        <p:spPr>
          <a:xfrm>
            <a:off x="-36512" y="8249"/>
            <a:ext cx="2124000" cy="9004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2812"/>
          <a:stretch/>
        </p:blipFill>
        <p:spPr>
          <a:xfrm>
            <a:off x="287760" y="8249"/>
            <a:ext cx="2124000" cy="9004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249"/>
            <a:ext cx="7812360" cy="90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02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6926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Blue Compact Dwarfs</a:t>
            </a:r>
            <a:endParaRPr lang="nl-B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2812"/>
          <a:stretch/>
        </p:blipFill>
        <p:spPr>
          <a:xfrm>
            <a:off x="-36512" y="8249"/>
            <a:ext cx="2124000" cy="9004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2812"/>
          <a:stretch/>
        </p:blipFill>
        <p:spPr>
          <a:xfrm>
            <a:off x="287760" y="8249"/>
            <a:ext cx="2124000" cy="9004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249"/>
            <a:ext cx="7812360" cy="9004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1835696"/>
            <a:ext cx="46851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Triggering mechanism?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Gaseous </a:t>
            </a:r>
            <a:r>
              <a:rPr lang="en-US" sz="2400" dirty="0" err="1"/>
              <a:t>infall</a:t>
            </a:r>
            <a:r>
              <a:rPr lang="en-US" sz="2400" dirty="0"/>
              <a:t> </a:t>
            </a:r>
            <a:r>
              <a:rPr lang="en-US" dirty="0"/>
              <a:t>(</a:t>
            </a:r>
            <a:r>
              <a:rPr lang="en-US" dirty="0" err="1"/>
              <a:t>Verbeke</a:t>
            </a:r>
            <a:r>
              <a:rPr lang="en-US" dirty="0"/>
              <a:t> et al. 2014)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Tidal interaction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Merger</a:t>
            </a:r>
          </a:p>
          <a:p>
            <a:pPr lvl="1"/>
            <a:endParaRPr lang="nl-BE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3186135"/>
            <a:ext cx="9144000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3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6926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BCDs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2812"/>
          <a:stretch/>
        </p:blipFill>
        <p:spPr>
          <a:xfrm>
            <a:off x="-36512" y="8249"/>
            <a:ext cx="2124000" cy="9004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2812"/>
          <a:stretch/>
        </p:blipFill>
        <p:spPr>
          <a:xfrm>
            <a:off x="287760" y="8249"/>
            <a:ext cx="2124000" cy="9004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249"/>
            <a:ext cx="7812360" cy="900471"/>
          </a:xfrm>
          <a:prstGeom prst="rect">
            <a:avLst/>
          </a:prstGeom>
        </p:spPr>
      </p:pic>
      <p:pic>
        <p:nvPicPr>
          <p:cNvPr id="4" name="Picture 3" descr="densityComponent_sim8000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7" y="1412776"/>
            <a:ext cx="8388422" cy="559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1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6926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BCDs – Surface Brightness Profiles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2812"/>
          <a:stretch/>
        </p:blipFill>
        <p:spPr>
          <a:xfrm>
            <a:off x="-36512" y="8249"/>
            <a:ext cx="2124000" cy="9004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2812"/>
          <a:stretch/>
        </p:blipFill>
        <p:spPr>
          <a:xfrm>
            <a:off x="287760" y="8249"/>
            <a:ext cx="2124000" cy="9004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249"/>
            <a:ext cx="7812360" cy="900471"/>
          </a:xfrm>
          <a:prstGeom prst="rect">
            <a:avLst/>
          </a:prstGeom>
        </p:spPr>
      </p:pic>
      <p:pic>
        <p:nvPicPr>
          <p:cNvPr id="3" name="Picture 2" descr="SB_sim80004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1" y="2348880"/>
            <a:ext cx="7315215" cy="365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51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BCDs – Velocity curves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2812"/>
          <a:stretch/>
        </p:blipFill>
        <p:spPr>
          <a:xfrm>
            <a:off x="-36512" y="8249"/>
            <a:ext cx="2124000" cy="9004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2812"/>
          <a:stretch/>
        </p:blipFill>
        <p:spPr>
          <a:xfrm>
            <a:off x="287760" y="8249"/>
            <a:ext cx="2124000" cy="9004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249"/>
            <a:ext cx="7812360" cy="900471"/>
          </a:xfrm>
          <a:prstGeom prst="rect">
            <a:avLst/>
          </a:prstGeom>
        </p:spPr>
      </p:pic>
      <p:pic>
        <p:nvPicPr>
          <p:cNvPr id="12" name="Picture 11" descr="velocityFieldGas_80004_snap76v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1412776"/>
            <a:ext cx="3200569" cy="5486690"/>
          </a:xfrm>
          <a:prstGeom prst="rect">
            <a:avLst/>
          </a:prstGeom>
        </p:spPr>
      </p:pic>
      <p:pic>
        <p:nvPicPr>
          <p:cNvPr id="13" name="Picture 12" descr="velocityFieldGas_80004_snap86v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715" y="1413587"/>
            <a:ext cx="3200569" cy="5486690"/>
          </a:xfrm>
          <a:prstGeom prst="rect">
            <a:avLst/>
          </a:prstGeom>
        </p:spPr>
      </p:pic>
      <p:pic>
        <p:nvPicPr>
          <p:cNvPr id="14" name="Picture 13" descr="velocityFieldGas_80004_snap107v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8144" y="1429477"/>
            <a:ext cx="3200569" cy="548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96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95536" y="1133872"/>
            <a:ext cx="84969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Summary</a:t>
            </a:r>
            <a:endParaRPr lang="nl-BE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95536" y="2176265"/>
            <a:ext cx="8640960" cy="2548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7936" y="2328665"/>
            <a:ext cx="8640960" cy="434069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ea typeface="Cambria Math"/>
              </a:rPr>
              <a:t>Dwarf galaxies are a challenge for </a:t>
            </a:r>
            <a:r>
              <a:rPr lang="el-GR" sz="2400" dirty="0">
                <a:ea typeface="Cambria Math"/>
              </a:rPr>
              <a:t>Λ</a:t>
            </a:r>
            <a:r>
              <a:rPr lang="en-US" sz="2400" dirty="0"/>
              <a:t>CDM </a:t>
            </a:r>
          </a:p>
          <a:p>
            <a:r>
              <a:rPr lang="en-US" sz="2400" dirty="0"/>
              <a:t>Advanced models are necessary</a:t>
            </a:r>
          </a:p>
          <a:p>
            <a:r>
              <a:rPr lang="en-US" sz="2400" dirty="0"/>
              <a:t>Way of producing mock observations is crucial</a:t>
            </a:r>
          </a:p>
          <a:p>
            <a:r>
              <a:rPr lang="en-US" sz="2400" dirty="0"/>
              <a:t>Realistic dwarfs can be simulated</a:t>
            </a:r>
          </a:p>
          <a:p>
            <a:endParaRPr lang="en-US" sz="2400" dirty="0"/>
          </a:p>
          <a:p>
            <a:r>
              <a:rPr lang="en-US" sz="2400" dirty="0"/>
              <a:t>Our </a:t>
            </a:r>
            <a:r>
              <a:rPr lang="en-US" sz="2400" dirty="0" err="1"/>
              <a:t>MoRIA</a:t>
            </a:r>
            <a:r>
              <a:rPr lang="en-US" sz="2400" dirty="0"/>
              <a:t> simulations can be used to investigate other open questions in astrophysics &amp; cosmology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 err="1"/>
              <a:t>Verbeke</a:t>
            </a:r>
            <a:r>
              <a:rPr lang="en-US" sz="2400" dirty="0"/>
              <a:t>, </a:t>
            </a:r>
            <a:r>
              <a:rPr lang="en-US" sz="2400" dirty="0" err="1"/>
              <a:t>Vandenbroucke</a:t>
            </a:r>
            <a:r>
              <a:rPr lang="en-US" sz="2400" dirty="0"/>
              <a:t> &amp; De </a:t>
            </a:r>
            <a:r>
              <a:rPr lang="en-US" sz="2400" dirty="0" err="1"/>
              <a:t>Rijcke</a:t>
            </a:r>
            <a:r>
              <a:rPr lang="en-US" sz="2400" dirty="0"/>
              <a:t> (2015)</a:t>
            </a:r>
          </a:p>
          <a:p>
            <a:pPr marL="0" indent="0">
              <a:buNone/>
            </a:pPr>
            <a:r>
              <a:rPr lang="en-US" sz="2400" dirty="0" err="1"/>
              <a:t>Vandenbroucke</a:t>
            </a:r>
            <a:r>
              <a:rPr lang="en-US" sz="2400" dirty="0"/>
              <a:t>, </a:t>
            </a:r>
            <a:r>
              <a:rPr lang="en-US" sz="2400" dirty="0" err="1"/>
              <a:t>Verbeke</a:t>
            </a:r>
            <a:r>
              <a:rPr lang="en-US" sz="2400" dirty="0"/>
              <a:t> &amp; De </a:t>
            </a:r>
            <a:r>
              <a:rPr lang="en-US" sz="2400" dirty="0" err="1"/>
              <a:t>Rijcke</a:t>
            </a:r>
            <a:r>
              <a:rPr lang="en-US" sz="2400" dirty="0"/>
              <a:t> (2016)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2812"/>
          <a:stretch/>
        </p:blipFill>
        <p:spPr>
          <a:xfrm>
            <a:off x="-36512" y="8249"/>
            <a:ext cx="2124000" cy="9004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2812"/>
          <a:stretch/>
        </p:blipFill>
        <p:spPr>
          <a:xfrm>
            <a:off x="287760" y="8249"/>
            <a:ext cx="2124000" cy="9004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249"/>
            <a:ext cx="7812360" cy="90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98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latin typeface="Cambria Math"/>
                <a:ea typeface="Cambria Math"/>
              </a:rPr>
              <a:t>Λ</a:t>
            </a:r>
            <a:r>
              <a:rPr lang="en-US" dirty="0">
                <a:latin typeface="Cambria Math"/>
                <a:ea typeface="Cambria Math"/>
              </a:rPr>
              <a:t>CDM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59421"/>
            <a:ext cx="8507288" cy="4525963"/>
          </a:xfrm>
        </p:spPr>
        <p:txBody>
          <a:bodyPr>
            <a:normAutofit/>
          </a:bodyPr>
          <a:lstStyle/>
          <a:p>
            <a:pPr marL="1371600" lvl="3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2812"/>
          <a:stretch/>
        </p:blipFill>
        <p:spPr>
          <a:xfrm>
            <a:off x="-36512" y="8249"/>
            <a:ext cx="2124000" cy="90047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2812"/>
          <a:stretch/>
        </p:blipFill>
        <p:spPr>
          <a:xfrm>
            <a:off x="287760" y="8249"/>
            <a:ext cx="2124000" cy="90047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249"/>
            <a:ext cx="7812360" cy="900471"/>
          </a:xfrm>
          <a:prstGeom prst="rect">
            <a:avLst/>
          </a:prstGeom>
        </p:spPr>
      </p:pic>
      <p:sp>
        <p:nvSpPr>
          <p:cNvPr id="36" name="Content Placeholder 2"/>
          <p:cNvSpPr txBox="1">
            <a:spLocks/>
          </p:cNvSpPr>
          <p:nvPr/>
        </p:nvSpPr>
        <p:spPr>
          <a:xfrm>
            <a:off x="457200" y="228741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09600" y="191683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Standard model for cosmology</a:t>
            </a:r>
          </a:p>
          <a:p>
            <a:r>
              <a:rPr lang="en-US" sz="2400" dirty="0"/>
              <a:t>Dwarf regime</a:t>
            </a:r>
          </a:p>
          <a:p>
            <a:pPr lvl="1"/>
            <a:r>
              <a:rPr lang="en-US" sz="2000" dirty="0"/>
              <a:t>“Missing satellites”</a:t>
            </a:r>
          </a:p>
          <a:p>
            <a:pPr lvl="1"/>
            <a:r>
              <a:rPr lang="en-US" sz="2000" dirty="0"/>
              <a:t>“Too big to fail”</a:t>
            </a:r>
          </a:p>
          <a:p>
            <a:pPr lvl="1"/>
            <a:r>
              <a:rPr lang="en-US" sz="2000" dirty="0"/>
              <a:t>“Planes of satellites”</a:t>
            </a:r>
          </a:p>
          <a:p>
            <a:pPr lvl="1"/>
            <a:endParaRPr lang="en-US" sz="20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200" dirty="0"/>
              <a:t>Dwarfs are ideal testbeds for cosmological and galaxy formation models</a:t>
            </a:r>
          </a:p>
        </p:txBody>
      </p:sp>
    </p:spTree>
    <p:extLst>
      <p:ext uri="{BB962C8B-B14F-4D97-AF65-F5344CB8AC3E}">
        <p14:creationId xmlns:p14="http://schemas.microsoft.com/office/powerpoint/2010/main" val="1379898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79512" y="60114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Models Of Realistic dwarfs In Action</a:t>
            </a:r>
            <a:endParaRPr lang="nl-B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2812"/>
          <a:stretch/>
        </p:blipFill>
        <p:spPr>
          <a:xfrm>
            <a:off x="-36512" y="8249"/>
            <a:ext cx="2124000" cy="9004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2812"/>
          <a:stretch/>
        </p:blipFill>
        <p:spPr>
          <a:xfrm>
            <a:off x="287760" y="8249"/>
            <a:ext cx="2124000" cy="9004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249"/>
            <a:ext cx="7812360" cy="9004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7760" y="1628800"/>
            <a:ext cx="48603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MoRIA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Gadget-2 (N-body/SPH)</a:t>
            </a:r>
            <a:r>
              <a:rPr lang="en-US" dirty="0"/>
              <a:t> (</a:t>
            </a:r>
            <a:r>
              <a:rPr lang="en-US" dirty="0" err="1"/>
              <a:t>Springel</a:t>
            </a:r>
            <a:r>
              <a:rPr lang="en-US" dirty="0"/>
              <a:t> et al. 2005)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Dwarf galaxy scale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High resolution (10</a:t>
            </a:r>
            <a:r>
              <a:rPr lang="en-US" sz="2400" baseline="30000" dirty="0"/>
              <a:t>3-4</a:t>
            </a:r>
            <a:r>
              <a:rPr lang="en-US" sz="2400" dirty="0"/>
              <a:t> M</a:t>
            </a:r>
            <a:r>
              <a:rPr lang="en-US" sz="2400" baseline="-25000" dirty="0">
                <a:latin typeface="Cambria Math"/>
                <a:ea typeface="Cambria Math"/>
              </a:rPr>
              <a:t>⊙</a:t>
            </a:r>
            <a:r>
              <a:rPr lang="en-US" sz="2400" dirty="0"/>
              <a:t>, 5-15 pc)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Cosmologically motivated merger tree </a:t>
            </a:r>
            <a:r>
              <a:rPr lang="en-US" dirty="0"/>
              <a:t>(</a:t>
            </a:r>
            <a:r>
              <a:rPr lang="en-US" dirty="0" err="1"/>
              <a:t>Cloet-Osselaer</a:t>
            </a:r>
            <a:r>
              <a:rPr lang="en-US" dirty="0"/>
              <a:t> et al. 2014)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Star 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Gas cooling and heating </a:t>
            </a:r>
            <a:r>
              <a:rPr lang="en-US" dirty="0"/>
              <a:t>(De </a:t>
            </a:r>
            <a:r>
              <a:rPr lang="en-US" dirty="0" err="1"/>
              <a:t>Rijcke</a:t>
            </a:r>
            <a:r>
              <a:rPr lang="en-US" dirty="0"/>
              <a:t> et al. 2013)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Feedback from supernovae and UV radiation from massive stars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Chemical enrichment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Heating by cosmic UV background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12776"/>
            <a:ext cx="4355976" cy="545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73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DM halos with </a:t>
            </a:r>
            <a:r>
              <a:rPr lang="en-US" sz="2400" dirty="0" err="1"/>
              <a:t>v</a:t>
            </a:r>
            <a:r>
              <a:rPr lang="en-US" sz="2400" baseline="-25000" dirty="0" err="1"/>
              <a:t>c</a:t>
            </a:r>
            <a:r>
              <a:rPr lang="en-US" sz="2400" dirty="0"/>
              <a:t> </a:t>
            </a:r>
            <a:r>
              <a:rPr lang="en-US" sz="2400" dirty="0">
                <a:latin typeface="Cambria Math"/>
                <a:ea typeface="Cambria Math"/>
              </a:rPr>
              <a:t>≲</a:t>
            </a:r>
            <a:r>
              <a:rPr lang="en-US" sz="2400" dirty="0"/>
              <a:t> 30 km/s should not contain neutral gas </a:t>
            </a:r>
            <a:r>
              <a:rPr lang="en-US" sz="1800" dirty="0"/>
              <a:t>(e.g. </a:t>
            </a:r>
            <a:r>
              <a:rPr lang="en-US" sz="1800" dirty="0" err="1"/>
              <a:t>Sawala</a:t>
            </a:r>
            <a:r>
              <a:rPr lang="en-US" sz="1800" dirty="0"/>
              <a:t> et al. 2014b)</a:t>
            </a:r>
          </a:p>
          <a:p>
            <a:r>
              <a:rPr lang="en-US" sz="2400" dirty="0" err="1"/>
              <a:t>v</a:t>
            </a:r>
            <a:r>
              <a:rPr lang="en-US" sz="2400" baseline="-25000" dirty="0" err="1"/>
              <a:t>c</a:t>
            </a:r>
            <a:r>
              <a:rPr lang="en-US" sz="2400" baseline="-25000" dirty="0"/>
              <a:t> </a:t>
            </a:r>
            <a:r>
              <a:rPr lang="en-US" sz="2400" dirty="0"/>
              <a:t>predicted from matter distribution</a:t>
            </a:r>
          </a:p>
          <a:p>
            <a:endParaRPr lang="nl-BE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Baryonic Tully-Fisher relation</a:t>
            </a:r>
            <a:endParaRPr lang="nl-B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2812"/>
          <a:stretch/>
        </p:blipFill>
        <p:spPr>
          <a:xfrm>
            <a:off x="-36512" y="8249"/>
            <a:ext cx="2124000" cy="9004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2812"/>
          <a:stretch/>
        </p:blipFill>
        <p:spPr>
          <a:xfrm>
            <a:off x="287760" y="8249"/>
            <a:ext cx="2124000" cy="9004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249"/>
            <a:ext cx="7812360" cy="9004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21" y="2758008"/>
            <a:ext cx="8110735" cy="405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0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Mock HI spectrum: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/>
              <a:t>v</a:t>
            </a:r>
            <a:r>
              <a:rPr lang="en-US" sz="2400" baseline="-25000" dirty="0" err="1"/>
              <a:t>c</a:t>
            </a:r>
            <a:r>
              <a:rPr lang="en-US" sz="2400" baseline="-25000" dirty="0"/>
              <a:t> </a:t>
            </a:r>
            <a:r>
              <a:rPr lang="en-US" sz="2400" dirty="0"/>
              <a:t>= W</a:t>
            </a:r>
            <a:r>
              <a:rPr lang="en-US" sz="2400" baseline="-25000" dirty="0"/>
              <a:t>20</a:t>
            </a:r>
            <a:r>
              <a:rPr lang="en-US" sz="2400" dirty="0"/>
              <a:t>/2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20688"/>
            <a:ext cx="8435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Mock observations</a:t>
            </a:r>
            <a:endParaRPr lang="nl-B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2812"/>
          <a:stretch/>
        </p:blipFill>
        <p:spPr>
          <a:xfrm>
            <a:off x="-36512" y="8249"/>
            <a:ext cx="2124000" cy="9004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2812"/>
          <a:stretch/>
        </p:blipFill>
        <p:spPr>
          <a:xfrm>
            <a:off x="287760" y="8249"/>
            <a:ext cx="2124000" cy="9004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249"/>
            <a:ext cx="7812360" cy="9004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724" y="3011777"/>
            <a:ext cx="3930264" cy="393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03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Mock HI spectrum: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/>
              <a:t>v</a:t>
            </a:r>
            <a:r>
              <a:rPr lang="en-US" sz="2400" baseline="-25000" dirty="0" err="1"/>
              <a:t>c</a:t>
            </a:r>
            <a:r>
              <a:rPr lang="en-US" sz="2400" baseline="-25000" dirty="0"/>
              <a:t> </a:t>
            </a:r>
            <a:r>
              <a:rPr lang="en-US" sz="2400" dirty="0"/>
              <a:t>= W</a:t>
            </a:r>
            <a:r>
              <a:rPr lang="en-US" sz="2400" baseline="-25000" dirty="0"/>
              <a:t>20</a:t>
            </a:r>
            <a:r>
              <a:rPr lang="en-US" sz="2400" dirty="0"/>
              <a:t>/2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20688"/>
            <a:ext cx="8435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Mock observations</a:t>
            </a:r>
            <a:endParaRPr lang="nl-B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2812"/>
          <a:stretch/>
        </p:blipFill>
        <p:spPr>
          <a:xfrm>
            <a:off x="-36512" y="8249"/>
            <a:ext cx="2124000" cy="9004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2812"/>
          <a:stretch/>
        </p:blipFill>
        <p:spPr>
          <a:xfrm>
            <a:off x="287760" y="8249"/>
            <a:ext cx="2124000" cy="9004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249"/>
            <a:ext cx="7812360" cy="9004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83" y="2354261"/>
            <a:ext cx="8630197" cy="431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90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5405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dirty="0"/>
              <a:t>Out of pristine, </a:t>
            </a:r>
            <a:r>
              <a:rPr lang="en-US" sz="2400" dirty="0" err="1"/>
              <a:t>unenriched</a:t>
            </a:r>
            <a:r>
              <a:rPr lang="en-US" sz="2400" dirty="0"/>
              <a:t> gas</a:t>
            </a:r>
          </a:p>
          <a:p>
            <a:r>
              <a:rPr lang="en-US" sz="2400" dirty="0"/>
              <a:t>Top-heavy IMF: 0,7 – 300 M</a:t>
            </a:r>
            <a:r>
              <a:rPr lang="en-US" sz="2400" baseline="-25000" dirty="0">
                <a:latin typeface="Cambria Math"/>
                <a:ea typeface="Cambria Math"/>
              </a:rPr>
              <a:t>⊙</a:t>
            </a:r>
            <a:r>
              <a:rPr lang="en-US" sz="2400" dirty="0"/>
              <a:t> </a:t>
            </a:r>
            <a:r>
              <a:rPr lang="en-US" sz="1800" dirty="0"/>
              <a:t>(Susa et al. 2014)</a:t>
            </a:r>
          </a:p>
          <a:p>
            <a:r>
              <a:rPr lang="en-US" sz="2400" dirty="0"/>
              <a:t>[Fe/H] &lt; -5</a:t>
            </a:r>
          </a:p>
          <a:p>
            <a:r>
              <a:rPr lang="en-US" sz="2400" dirty="0"/>
              <a:t>4 x more SNII energy </a:t>
            </a:r>
          </a:p>
          <a:p>
            <a:r>
              <a:rPr lang="en-US" sz="2400" dirty="0"/>
              <a:t>40 x more UV radiation from massive stars</a:t>
            </a:r>
          </a:p>
          <a:p>
            <a:r>
              <a:rPr lang="en-US" sz="2400" dirty="0"/>
              <a:t>Lower star formation at early times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1338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First stars</a:t>
            </a:r>
            <a:endParaRPr lang="nl-B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2812"/>
          <a:stretch/>
        </p:blipFill>
        <p:spPr>
          <a:xfrm>
            <a:off x="-36512" y="8249"/>
            <a:ext cx="2124000" cy="9004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2812"/>
          <a:stretch/>
        </p:blipFill>
        <p:spPr>
          <a:xfrm>
            <a:off x="287760" y="8249"/>
            <a:ext cx="2124000" cy="9004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249"/>
            <a:ext cx="7812360" cy="90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04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133872"/>
            <a:ext cx="8435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Baryonic Tully-Fisher relation</a:t>
            </a:r>
            <a:r>
              <a:rPr lang="nl-BE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2812"/>
          <a:stretch/>
        </p:blipFill>
        <p:spPr>
          <a:xfrm>
            <a:off x="-36512" y="8249"/>
            <a:ext cx="2124000" cy="9004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2812"/>
          <a:stretch/>
        </p:blipFill>
        <p:spPr>
          <a:xfrm>
            <a:off x="287760" y="8249"/>
            <a:ext cx="2124000" cy="9004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249"/>
            <a:ext cx="7812360" cy="90047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" y="2276872"/>
            <a:ext cx="9004254" cy="4502127"/>
          </a:xfrm>
        </p:spPr>
      </p:pic>
    </p:spTree>
    <p:extLst>
      <p:ext uri="{BB962C8B-B14F-4D97-AF65-F5344CB8AC3E}">
        <p14:creationId xmlns:p14="http://schemas.microsoft.com/office/powerpoint/2010/main" val="2066746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133872"/>
            <a:ext cx="8435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Baryonic Tully-Fisher relation</a:t>
            </a:r>
            <a:r>
              <a:rPr lang="nl-BE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2812"/>
          <a:stretch/>
        </p:blipFill>
        <p:spPr>
          <a:xfrm>
            <a:off x="-36512" y="8249"/>
            <a:ext cx="2124000" cy="9004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2812"/>
          <a:stretch/>
        </p:blipFill>
        <p:spPr>
          <a:xfrm>
            <a:off x="287760" y="8249"/>
            <a:ext cx="2124000" cy="9004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249"/>
            <a:ext cx="7812360" cy="900471"/>
          </a:xfrm>
          <a:prstGeom prst="rect">
            <a:avLst/>
          </a:prstGeom>
        </p:spPr>
      </p:pic>
      <p:pic>
        <p:nvPicPr>
          <p:cNvPr id="7" name="Content Placeholder 6" descr="figureBtfFull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2243" y="2276872"/>
            <a:ext cx="9004252" cy="4502127"/>
          </a:xfrm>
        </p:spPr>
      </p:pic>
    </p:spTree>
    <p:extLst>
      <p:ext uri="{BB962C8B-B14F-4D97-AF65-F5344CB8AC3E}">
        <p14:creationId xmlns:p14="http://schemas.microsoft.com/office/powerpoint/2010/main" val="3479421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12114</TotalTime>
  <Words>359</Words>
  <Application>Microsoft Office PowerPoint</Application>
  <PresentationFormat>On-screen Show (4:3)</PresentationFormat>
  <Paragraphs>83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Simulations of realistic dwarf galaxies including Pop III feedback</vt:lpstr>
      <vt:lpstr>ΛCDM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UGent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Robbert Verbeke</dc:creator>
  <cp:lastModifiedBy>Robbert Verbeke</cp:lastModifiedBy>
  <cp:revision>254</cp:revision>
  <dcterms:created xsi:type="dcterms:W3CDTF">2014-09-01T08:31:21Z</dcterms:created>
  <dcterms:modified xsi:type="dcterms:W3CDTF">2016-08-23T10:47:17Z</dcterms:modified>
</cp:coreProperties>
</file>