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66" r:id="rId3"/>
    <p:sldId id="275" r:id="rId4"/>
    <p:sldId id="276" r:id="rId5"/>
    <p:sldId id="279" r:id="rId6"/>
    <p:sldId id="277" r:id="rId7"/>
    <p:sldId id="260" r:id="rId8"/>
    <p:sldId id="302" r:id="rId9"/>
    <p:sldId id="290" r:id="rId10"/>
    <p:sldId id="300" r:id="rId11"/>
    <p:sldId id="269"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A4FF"/>
    <a:srgbClr val="FF3928"/>
    <a:srgbClr val="6AE244"/>
    <a:srgbClr val="FFFFFF"/>
    <a:srgbClr val="01C603"/>
    <a:srgbClr val="F2F62B"/>
    <a:srgbClr val="29F402"/>
    <a:srgbClr val="08F457"/>
    <a:srgbClr val="19F4E4"/>
    <a:srgbClr val="F4AF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1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1F8438-2A86-3241-BCFE-401A41B66AC4}" type="datetime1">
              <a:rPr lang="en-US" smtClean="0"/>
              <a:t>8/26/16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C5EFEA-BAB1-454C-A252-B8B4618CFA5C}" type="slidenum">
              <a:rPr lang="en-US" smtClean="0"/>
              <a:t>‹#›</a:t>
            </a:fld>
            <a:endParaRPr lang="en-US"/>
          </a:p>
        </p:txBody>
      </p:sp>
    </p:spTree>
    <p:extLst>
      <p:ext uri="{BB962C8B-B14F-4D97-AF65-F5344CB8AC3E}">
        <p14:creationId xmlns:p14="http://schemas.microsoft.com/office/powerpoint/2010/main" val="40260227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0184D-396D-9F4B-959F-F1945472812A}" type="datetime1">
              <a:rPr lang="en-US" smtClean="0"/>
              <a:t>8/26/16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BFC31-96CF-2442-AC20-B4C77CEDDFC3}" type="slidenum">
              <a:rPr lang="en-US" smtClean="0"/>
              <a:t>‹#›</a:t>
            </a:fld>
            <a:endParaRPr lang="en-US"/>
          </a:p>
        </p:txBody>
      </p:sp>
    </p:spTree>
    <p:extLst>
      <p:ext uri="{BB962C8B-B14F-4D97-AF65-F5344CB8AC3E}">
        <p14:creationId xmlns:p14="http://schemas.microsoft.com/office/powerpoint/2010/main" val="23093146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BFC31-96CF-2442-AC20-B4C77CEDDFC3}" type="slidenum">
              <a:rPr lang="en-US" smtClean="0"/>
              <a:t>1</a:t>
            </a:fld>
            <a:endParaRPr lang="en-US"/>
          </a:p>
        </p:txBody>
      </p:sp>
    </p:spTree>
    <p:extLst>
      <p:ext uri="{BB962C8B-B14F-4D97-AF65-F5344CB8AC3E}">
        <p14:creationId xmlns:p14="http://schemas.microsoft.com/office/powerpoint/2010/main" val="3527338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1" dirty="0" smtClean="0">
                <a:solidFill>
                  <a:srgbClr val="000000"/>
                </a:solidFill>
              </a:rPr>
              <a:t>f </a:t>
            </a:r>
            <a:r>
              <a:rPr lang="en-US" sz="1800" b="0" dirty="0" smtClean="0">
                <a:solidFill>
                  <a:srgbClr val="000000"/>
                </a:solidFill>
              </a:rPr>
              <a:t>varies by ±0.5</a:t>
            </a:r>
          </a:p>
          <a:p>
            <a:endParaRPr lang="en-US" dirty="0"/>
          </a:p>
        </p:txBody>
      </p:sp>
      <p:sp>
        <p:nvSpPr>
          <p:cNvPr id="4" name="Slide Number Placeholder 3"/>
          <p:cNvSpPr>
            <a:spLocks noGrp="1"/>
          </p:cNvSpPr>
          <p:nvPr>
            <p:ph type="sldNum" sz="quarter" idx="10"/>
          </p:nvPr>
        </p:nvSpPr>
        <p:spPr/>
        <p:txBody>
          <a:bodyPr/>
          <a:lstStyle/>
          <a:p>
            <a:fld id="{D42BFC31-96CF-2442-AC20-B4C77CEDDFC3}" type="slidenum">
              <a:rPr lang="en-US" smtClean="0"/>
              <a:t>10</a:t>
            </a:fld>
            <a:endParaRPr lang="en-US"/>
          </a:p>
        </p:txBody>
      </p:sp>
    </p:spTree>
    <p:extLst>
      <p:ext uri="{BB962C8B-B14F-4D97-AF65-F5344CB8AC3E}">
        <p14:creationId xmlns:p14="http://schemas.microsoft.com/office/powerpoint/2010/main" val="18618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Similar to SB curve, no significant 2175Å feature, but shallower FUV (NIR)</a:t>
            </a:r>
            <a:r>
              <a:rPr lang="en-US" dirty="0" smtClean="0">
                <a:latin typeface="Times New Roman"/>
                <a:cs typeface="Times New Roman"/>
              </a:rPr>
              <a:t>.</a:t>
            </a:r>
            <a:r>
              <a:rPr lang="en-US" baseline="0" dirty="0" smtClean="0">
                <a:latin typeface="Times New Roman"/>
                <a:cs typeface="Times New Roman"/>
              </a:rPr>
              <a:t> S</a:t>
            </a:r>
            <a:r>
              <a:rPr lang="en-US" dirty="0" smtClean="0">
                <a:latin typeface="Times New Roman"/>
                <a:cs typeface="Times New Roman"/>
              </a:rPr>
              <a:t>imilar differential reddening ( </a:t>
            </a:r>
            <a:r>
              <a:rPr lang="en-US" i="1" dirty="0" smtClean="0"/>
              <a:t>f</a:t>
            </a:r>
            <a:r>
              <a:rPr lang="en-US" dirty="0" smtClean="0"/>
              <a:t>  = 2.40).</a:t>
            </a:r>
            <a:r>
              <a:rPr lang="en-US" baseline="0" dirty="0" smtClean="0"/>
              <a:t> </a:t>
            </a:r>
            <a:r>
              <a:rPr lang="en-US" dirty="0" smtClean="0"/>
              <a:t>R</a:t>
            </a:r>
            <a:r>
              <a:rPr lang="en-US" baseline="-25000" dirty="0" smtClean="0"/>
              <a:t>V</a:t>
            </a:r>
            <a:r>
              <a:rPr lang="en-US" dirty="0" smtClean="0"/>
              <a:t> =</a:t>
            </a:r>
            <a:r>
              <a:rPr lang="en-US" baseline="0" dirty="0" smtClean="0"/>
              <a:t> 4.0 +/- 0.4</a:t>
            </a:r>
            <a:endParaRPr lang="en-US" dirty="0" smtClean="0"/>
          </a:p>
          <a:p>
            <a:r>
              <a:rPr lang="en-US" dirty="0" smtClean="0"/>
              <a:t>Variation is relatively</a:t>
            </a:r>
            <a:r>
              <a:rPr lang="en-US" baseline="0" dirty="0" smtClean="0"/>
              <a:t> small over the range of properties we examine. </a:t>
            </a:r>
            <a:endParaRPr lang="en-US" dirty="0"/>
          </a:p>
        </p:txBody>
      </p:sp>
      <p:sp>
        <p:nvSpPr>
          <p:cNvPr id="4" name="Slide Number Placeholder 3"/>
          <p:cNvSpPr>
            <a:spLocks noGrp="1"/>
          </p:cNvSpPr>
          <p:nvPr>
            <p:ph type="sldNum" sz="quarter" idx="10"/>
          </p:nvPr>
        </p:nvSpPr>
        <p:spPr/>
        <p:txBody>
          <a:bodyPr/>
          <a:lstStyle/>
          <a:p>
            <a:fld id="{D42BFC31-96CF-2442-AC20-B4C77CEDDFC3}" type="slidenum">
              <a:rPr lang="en-US" smtClean="0"/>
              <a:t>11</a:t>
            </a:fld>
            <a:endParaRPr lang="en-US"/>
          </a:p>
        </p:txBody>
      </p:sp>
    </p:spTree>
    <p:extLst>
      <p:ext uri="{BB962C8B-B14F-4D97-AF65-F5344CB8AC3E}">
        <p14:creationId xmlns:p14="http://schemas.microsoft.com/office/powerpoint/2010/main" val="322078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smtClean="0"/>
              <a:t>Impact on SEDs is</a:t>
            </a:r>
            <a:r>
              <a:rPr lang="en-US" sz="1800" baseline="0" dirty="0" smtClean="0"/>
              <a:t> n</a:t>
            </a:r>
            <a:r>
              <a:rPr lang="en-US" sz="1800" dirty="0" smtClean="0"/>
              <a:t>icely illustrated by this figure;</a:t>
            </a:r>
            <a:r>
              <a:rPr lang="en-US" sz="1800" baseline="0" dirty="0" smtClean="0"/>
              <a:t> shows a SFG without dust in blue and the same galaxy with a significant amount of dust in red. From this you can get a sense for how if you only have rest-frame UV/Opt (high-z) you can derive drastically different properties.</a:t>
            </a:r>
          </a:p>
        </p:txBody>
      </p:sp>
      <p:sp>
        <p:nvSpPr>
          <p:cNvPr id="4" name="Slide Number Placeholder 3"/>
          <p:cNvSpPr>
            <a:spLocks noGrp="1"/>
          </p:cNvSpPr>
          <p:nvPr>
            <p:ph type="sldNum" sz="quarter" idx="10"/>
          </p:nvPr>
        </p:nvSpPr>
        <p:spPr/>
        <p:txBody>
          <a:bodyPr/>
          <a:lstStyle/>
          <a:p>
            <a:fld id="{D42BFC31-96CF-2442-AC20-B4C77CEDDFC3}" type="slidenum">
              <a:rPr lang="en-US" smtClean="0"/>
              <a:t>2</a:t>
            </a:fld>
            <a:endParaRPr lang="en-US"/>
          </a:p>
        </p:txBody>
      </p:sp>
    </p:spTree>
    <p:extLst>
      <p:ext uri="{BB962C8B-B14F-4D97-AF65-F5344CB8AC3E}">
        <p14:creationId xmlns:p14="http://schemas.microsoft.com/office/powerpoint/2010/main" val="86114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go about studying</a:t>
            </a:r>
            <a:r>
              <a:rPr lang="en-US" baseline="0" dirty="0" smtClean="0"/>
              <a:t> dust in other galaxies? </a:t>
            </a:r>
            <a:endParaRPr lang="en-US" dirty="0"/>
          </a:p>
        </p:txBody>
      </p:sp>
      <p:sp>
        <p:nvSpPr>
          <p:cNvPr id="4" name="Slide Number Placeholder 3"/>
          <p:cNvSpPr>
            <a:spLocks noGrp="1"/>
          </p:cNvSpPr>
          <p:nvPr>
            <p:ph type="sldNum" sz="quarter" idx="10"/>
          </p:nvPr>
        </p:nvSpPr>
        <p:spPr/>
        <p:txBody>
          <a:bodyPr/>
          <a:lstStyle/>
          <a:p>
            <a:fld id="{D42BFC31-96CF-2442-AC20-B4C77CEDDFC3}" type="slidenum">
              <a:rPr lang="en-US" smtClean="0"/>
              <a:t>3</a:t>
            </a:fld>
            <a:endParaRPr lang="en-US"/>
          </a:p>
        </p:txBody>
      </p:sp>
    </p:spTree>
    <p:extLst>
      <p:ext uri="{BB962C8B-B14F-4D97-AF65-F5344CB8AC3E}">
        <p14:creationId xmlns:p14="http://schemas.microsoft.com/office/powerpoint/2010/main" val="86114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Ideal Study: want background object with known spectrum</a:t>
            </a:r>
          </a:p>
          <a:p>
            <a:endParaRPr lang="en-US" dirty="0"/>
          </a:p>
        </p:txBody>
      </p:sp>
      <p:sp>
        <p:nvSpPr>
          <p:cNvPr id="4" name="Slide Number Placeholder 3"/>
          <p:cNvSpPr>
            <a:spLocks noGrp="1"/>
          </p:cNvSpPr>
          <p:nvPr>
            <p:ph type="sldNum" sz="quarter" idx="10"/>
          </p:nvPr>
        </p:nvSpPr>
        <p:spPr/>
        <p:txBody>
          <a:bodyPr/>
          <a:lstStyle/>
          <a:p>
            <a:fld id="{D42BFC31-96CF-2442-AC20-B4C77CEDDFC3}" type="slidenum">
              <a:rPr lang="en-US" smtClean="0"/>
              <a:t>4</a:t>
            </a:fld>
            <a:endParaRPr lang="en-US"/>
          </a:p>
        </p:txBody>
      </p:sp>
    </p:spTree>
    <p:extLst>
      <p:ext uri="{BB962C8B-B14F-4D97-AF65-F5344CB8AC3E}">
        <p14:creationId xmlns:p14="http://schemas.microsoft.com/office/powerpoint/2010/main" val="861143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sample has </a:t>
            </a:r>
            <a:r>
              <a:rPr lang="en-US" dirty="0" err="1" smtClean="0"/>
              <a:t>avg</a:t>
            </a:r>
            <a:r>
              <a:rPr lang="en-US" dirty="0" smtClean="0"/>
              <a:t> </a:t>
            </a:r>
            <a:r>
              <a:rPr lang="en-US" dirty="0" err="1" smtClean="0"/>
              <a:t>Halp</a:t>
            </a:r>
            <a:r>
              <a:rPr lang="en-US" dirty="0" smtClean="0"/>
              <a:t> EW are</a:t>
            </a:r>
            <a:r>
              <a:rPr lang="en-US" baseline="0" dirty="0" smtClean="0"/>
              <a:t> less than half the values</a:t>
            </a:r>
            <a:r>
              <a:rPr lang="en-US" dirty="0" smtClean="0"/>
              <a:t> of</a:t>
            </a:r>
            <a:r>
              <a:rPr lang="en-US" baseline="0" dirty="0" smtClean="0"/>
              <a:t> </a:t>
            </a:r>
            <a:r>
              <a:rPr lang="en-US" dirty="0" smtClean="0"/>
              <a:t>the </a:t>
            </a:r>
            <a:r>
              <a:rPr lang="en-US" dirty="0" err="1" smtClean="0"/>
              <a:t>Calzetti</a:t>
            </a:r>
            <a:r>
              <a:rPr lang="en-US" dirty="0" smtClean="0"/>
              <a:t> sample (proxy</a:t>
            </a:r>
            <a:r>
              <a:rPr lang="en-US" baseline="0" dirty="0" smtClean="0"/>
              <a:t> for </a:t>
            </a:r>
            <a:r>
              <a:rPr lang="en-US" baseline="0" dirty="0" err="1" smtClean="0"/>
              <a:t>sSFR</a:t>
            </a:r>
            <a:r>
              <a:rPr lang="en-US" dirty="0" smtClean="0"/>
              <a:t>)</a:t>
            </a:r>
          </a:p>
          <a:p>
            <a:r>
              <a:rPr lang="en-US" dirty="0" smtClean="0"/>
              <a:t>BPT: [OIII]/</a:t>
            </a:r>
            <a:r>
              <a:rPr lang="en-US" dirty="0" err="1" smtClean="0"/>
              <a:t>Hbeta</a:t>
            </a:r>
            <a:r>
              <a:rPr lang="en-US" dirty="0" smtClean="0"/>
              <a:t> </a:t>
            </a:r>
            <a:r>
              <a:rPr lang="en-US" dirty="0" err="1" smtClean="0"/>
              <a:t>vs</a:t>
            </a:r>
            <a:r>
              <a:rPr lang="en-US" dirty="0" smtClean="0"/>
              <a:t> [NII]/</a:t>
            </a:r>
            <a:r>
              <a:rPr lang="en-US" dirty="0" err="1" smtClean="0"/>
              <a:t>Halpha</a:t>
            </a:r>
            <a:endParaRPr lang="en-US" dirty="0"/>
          </a:p>
        </p:txBody>
      </p:sp>
      <p:sp>
        <p:nvSpPr>
          <p:cNvPr id="4" name="Slide Number Placeholder 3"/>
          <p:cNvSpPr>
            <a:spLocks noGrp="1"/>
          </p:cNvSpPr>
          <p:nvPr>
            <p:ph type="sldNum" sz="quarter" idx="10"/>
          </p:nvPr>
        </p:nvSpPr>
        <p:spPr/>
        <p:txBody>
          <a:bodyPr/>
          <a:lstStyle/>
          <a:p>
            <a:fld id="{D42BFC31-96CF-2442-AC20-B4C77CEDDFC3}" type="slidenum">
              <a:rPr lang="en-US" smtClean="0"/>
              <a:t>5</a:t>
            </a:fld>
            <a:endParaRPr lang="en-US"/>
          </a:p>
        </p:txBody>
      </p:sp>
    </p:spTree>
    <p:extLst>
      <p:ext uri="{BB962C8B-B14F-4D97-AF65-F5344CB8AC3E}">
        <p14:creationId xmlns:p14="http://schemas.microsoft.com/office/powerpoint/2010/main" val="270030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Case B Recombination: optically thick to Lyman series photons </a:t>
            </a:r>
          </a:p>
          <a:p>
            <a:endParaRPr lang="en-US" dirty="0"/>
          </a:p>
        </p:txBody>
      </p:sp>
      <p:sp>
        <p:nvSpPr>
          <p:cNvPr id="4" name="Slide Number Placeholder 3"/>
          <p:cNvSpPr>
            <a:spLocks noGrp="1"/>
          </p:cNvSpPr>
          <p:nvPr>
            <p:ph type="sldNum" sz="quarter" idx="10"/>
          </p:nvPr>
        </p:nvSpPr>
        <p:spPr/>
        <p:txBody>
          <a:bodyPr/>
          <a:lstStyle/>
          <a:p>
            <a:fld id="{D42BFC31-96CF-2442-AC20-B4C77CEDDFC3}" type="slidenum">
              <a:rPr lang="en-US" smtClean="0"/>
              <a:t>6</a:t>
            </a:fld>
            <a:endParaRPr lang="en-US"/>
          </a:p>
        </p:txBody>
      </p:sp>
    </p:spTree>
    <p:extLst>
      <p:ext uri="{BB962C8B-B14F-4D97-AF65-F5344CB8AC3E}">
        <p14:creationId xmlns:p14="http://schemas.microsoft.com/office/powerpoint/2010/main" val="861143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Geometry tells us how to go about deriving the attenuation curve</a:t>
            </a:r>
            <a:endParaRPr lang="en-US" dirty="0"/>
          </a:p>
        </p:txBody>
      </p:sp>
      <p:sp>
        <p:nvSpPr>
          <p:cNvPr id="4" name="Slide Number Placeholder 3"/>
          <p:cNvSpPr>
            <a:spLocks noGrp="1"/>
          </p:cNvSpPr>
          <p:nvPr>
            <p:ph type="sldNum" sz="quarter" idx="10"/>
          </p:nvPr>
        </p:nvSpPr>
        <p:spPr/>
        <p:txBody>
          <a:bodyPr/>
          <a:lstStyle/>
          <a:p>
            <a:fld id="{D42BFC31-96CF-2442-AC20-B4C77CEDDFC3}" type="slidenum">
              <a:rPr lang="en-US" smtClean="0"/>
              <a:t>7</a:t>
            </a:fld>
            <a:endParaRPr lang="en-US"/>
          </a:p>
        </p:txBody>
      </p:sp>
    </p:spTree>
    <p:extLst>
      <p:ext uri="{BB962C8B-B14F-4D97-AF65-F5344CB8AC3E}">
        <p14:creationId xmlns:p14="http://schemas.microsoft.com/office/powerpoint/2010/main" val="2011563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lines denote region</a:t>
            </a:r>
            <a:r>
              <a:rPr lang="en-US" baseline="0" dirty="0" smtClean="0"/>
              <a:t> of Dn4000 being considered here for deriving attenuation curve. This is important to ensure similar average ages for the template spectra (on right). The trend off older galaxies having more attenuation causes an artificially larger amount of attenuation</a:t>
            </a:r>
          </a:p>
        </p:txBody>
      </p:sp>
      <p:sp>
        <p:nvSpPr>
          <p:cNvPr id="4" name="Slide Number Placeholder 3"/>
          <p:cNvSpPr>
            <a:spLocks noGrp="1"/>
          </p:cNvSpPr>
          <p:nvPr>
            <p:ph type="sldNum" sz="quarter" idx="10"/>
          </p:nvPr>
        </p:nvSpPr>
        <p:spPr/>
        <p:txBody>
          <a:bodyPr/>
          <a:lstStyle/>
          <a:p>
            <a:fld id="{D42BFC31-96CF-2442-AC20-B4C77CEDDFC3}" type="slidenum">
              <a:rPr lang="en-US" smtClean="0"/>
              <a:t>8</a:t>
            </a:fld>
            <a:endParaRPr lang="en-US"/>
          </a:p>
        </p:txBody>
      </p:sp>
    </p:spTree>
    <p:extLst>
      <p:ext uri="{BB962C8B-B14F-4D97-AF65-F5344CB8AC3E}">
        <p14:creationId xmlns:p14="http://schemas.microsoft.com/office/powerpoint/2010/main" val="241656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average of the selective attenuation of the templates, we get an effective curve.</a:t>
            </a:r>
            <a:endParaRPr lang="en-US" dirty="0"/>
          </a:p>
        </p:txBody>
      </p:sp>
      <p:sp>
        <p:nvSpPr>
          <p:cNvPr id="4" name="Slide Number Placeholder 3"/>
          <p:cNvSpPr>
            <a:spLocks noGrp="1"/>
          </p:cNvSpPr>
          <p:nvPr>
            <p:ph type="sldNum" sz="quarter" idx="10"/>
          </p:nvPr>
        </p:nvSpPr>
        <p:spPr/>
        <p:txBody>
          <a:bodyPr/>
          <a:lstStyle/>
          <a:p>
            <a:fld id="{D42BFC31-96CF-2442-AC20-B4C77CEDDFC3}" type="slidenum">
              <a:rPr lang="en-US" smtClean="0"/>
              <a:t>9</a:t>
            </a:fld>
            <a:endParaRPr lang="en-US"/>
          </a:p>
        </p:txBody>
      </p:sp>
    </p:spTree>
    <p:extLst>
      <p:ext uri="{BB962C8B-B14F-4D97-AF65-F5344CB8AC3E}">
        <p14:creationId xmlns:p14="http://schemas.microsoft.com/office/powerpoint/2010/main" val="242396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2C12546-600B-F54F-8230-7868F5878829}" type="datetime1">
              <a:rPr lang="en-US" smtClean="0"/>
              <a:t>8/26/16</a:t>
            </a:fld>
            <a:endParaRPr lang="en-US"/>
          </a:p>
        </p:txBody>
      </p:sp>
      <p:sp>
        <p:nvSpPr>
          <p:cNvPr id="5" name="Footer Placeholder 4"/>
          <p:cNvSpPr>
            <a:spLocks noGrp="1"/>
          </p:cNvSpPr>
          <p:nvPr>
            <p:ph type="ftr" sz="quarter" idx="11"/>
          </p:nvPr>
        </p:nvSpPr>
        <p:spPr/>
        <p:txBody>
          <a:bodyPr/>
          <a:lstStyle/>
          <a:p>
            <a:r>
              <a:rPr lang="en-US" smtClean="0"/>
              <a:t>A. Battisti - How Galaxies Form Stars '16</a:t>
            </a:r>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F89C07E9-1552-3E4B-AD0E-6180BFEA26FA}" type="datetime1">
              <a:rPr lang="en-US" smtClean="0"/>
              <a:t>8/26/16</a:t>
            </a:fld>
            <a:endParaRPr lang="en-US"/>
          </a:p>
        </p:txBody>
      </p:sp>
      <p:sp>
        <p:nvSpPr>
          <p:cNvPr id="6" name="Footer Placeholder 5"/>
          <p:cNvSpPr>
            <a:spLocks noGrp="1"/>
          </p:cNvSpPr>
          <p:nvPr>
            <p:ph type="ftr" sz="quarter" idx="11"/>
          </p:nvPr>
        </p:nvSpPr>
        <p:spPr/>
        <p:txBody>
          <a:bodyPr/>
          <a:lstStyle/>
          <a:p>
            <a:r>
              <a:rPr lang="en-US" smtClean="0"/>
              <a:t>A. Battisti - How Galaxies Form Stars '16</a:t>
            </a:r>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185156FE-6365-2D4D-9125-FA8511D4F7A5}" type="datetime1">
              <a:rPr lang="en-US" smtClean="0"/>
              <a:t>8/26/16</a:t>
            </a:fld>
            <a:endParaRPr lang="en-US"/>
          </a:p>
        </p:txBody>
      </p:sp>
      <p:sp>
        <p:nvSpPr>
          <p:cNvPr id="6" name="Footer Placeholder 5"/>
          <p:cNvSpPr>
            <a:spLocks noGrp="1"/>
          </p:cNvSpPr>
          <p:nvPr>
            <p:ph type="ftr" sz="quarter" idx="11"/>
          </p:nvPr>
        </p:nvSpPr>
        <p:spPr/>
        <p:txBody>
          <a:bodyPr/>
          <a:lstStyle/>
          <a:p>
            <a:r>
              <a:rPr lang="en-US" smtClean="0"/>
              <a:t>A. Battisti - How Galaxies Form Stars '16</a:t>
            </a:r>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1ECF6D05-3AA9-4C4A-A28E-E7C36D29B5F9}" type="datetime1">
              <a:rPr lang="en-US" smtClean="0"/>
              <a:t>8/26/16</a:t>
            </a:fld>
            <a:endParaRPr lang="en-US"/>
          </a:p>
        </p:txBody>
      </p:sp>
      <p:sp>
        <p:nvSpPr>
          <p:cNvPr id="6" name="Footer Placeholder 5"/>
          <p:cNvSpPr>
            <a:spLocks noGrp="1"/>
          </p:cNvSpPr>
          <p:nvPr>
            <p:ph type="ftr" sz="quarter" idx="11"/>
          </p:nvPr>
        </p:nvSpPr>
        <p:spPr/>
        <p:txBody>
          <a:bodyPr/>
          <a:lstStyle/>
          <a:p>
            <a:r>
              <a:rPr lang="en-US" smtClean="0"/>
              <a:t>A. Battisti - How Galaxies Form Stars '16</a:t>
            </a:r>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B27A56-DA6F-D74B-A481-5BD2FD11F1B9}" type="datetime1">
              <a:rPr lang="en-US" smtClean="0"/>
              <a:t>8/26/16</a:t>
            </a:fld>
            <a:endParaRPr lang="en-US"/>
          </a:p>
        </p:txBody>
      </p:sp>
      <p:sp>
        <p:nvSpPr>
          <p:cNvPr id="5" name="Footer Placeholder 4"/>
          <p:cNvSpPr>
            <a:spLocks noGrp="1"/>
          </p:cNvSpPr>
          <p:nvPr>
            <p:ph type="ftr" sz="quarter" idx="11"/>
          </p:nvPr>
        </p:nvSpPr>
        <p:spPr/>
        <p:txBody>
          <a:bodyPr/>
          <a:lstStyle/>
          <a:p>
            <a:r>
              <a:rPr lang="en-US" smtClean="0"/>
              <a:t>A. Battisti - How Galaxies Form Stars '16</a:t>
            </a:r>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030065-AC4C-3146-A22A-9879201CDCF9}" type="datetime1">
              <a:rPr lang="en-US" smtClean="0"/>
              <a:t>8/26/16</a:t>
            </a:fld>
            <a:endParaRPr lang="en-US"/>
          </a:p>
        </p:txBody>
      </p:sp>
      <p:sp>
        <p:nvSpPr>
          <p:cNvPr id="5" name="Footer Placeholder 4"/>
          <p:cNvSpPr>
            <a:spLocks noGrp="1"/>
          </p:cNvSpPr>
          <p:nvPr>
            <p:ph type="ftr" sz="quarter" idx="11"/>
          </p:nvPr>
        </p:nvSpPr>
        <p:spPr/>
        <p:txBody>
          <a:bodyPr/>
          <a:lstStyle/>
          <a:p>
            <a:r>
              <a:rPr lang="en-US" smtClean="0"/>
              <a:t>A. Battisti - How Galaxies Form Stars '16</a:t>
            </a:r>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3FD88D8-276C-1E4A-A589-FE93EEFBE811}" type="datetime1">
              <a:rPr lang="en-US" smtClean="0"/>
              <a:t>8/26/16</a:t>
            </a:fld>
            <a:endParaRPr lang="en-US"/>
          </a:p>
        </p:txBody>
      </p:sp>
      <p:sp>
        <p:nvSpPr>
          <p:cNvPr id="5" name="Footer Placeholder 4"/>
          <p:cNvSpPr>
            <a:spLocks noGrp="1"/>
          </p:cNvSpPr>
          <p:nvPr>
            <p:ph type="ftr" sz="quarter" idx="11"/>
          </p:nvPr>
        </p:nvSpPr>
        <p:spPr/>
        <p:txBody>
          <a:bodyPr/>
          <a:lstStyle/>
          <a:p>
            <a:r>
              <a:rPr lang="en-US" smtClean="0"/>
              <a:t>A. Battisti - How Galaxies Form Stars '16</a:t>
            </a:r>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E7C0A93-E3D7-4144-AF2A-3FCAFDD7BF50}" type="datetime1">
              <a:rPr lang="en-US" smtClean="0"/>
              <a:t>8/26/16</a:t>
            </a:fld>
            <a:endParaRPr lang="en-US"/>
          </a:p>
        </p:txBody>
      </p:sp>
      <p:sp>
        <p:nvSpPr>
          <p:cNvPr id="5" name="Footer Placeholder 4"/>
          <p:cNvSpPr>
            <a:spLocks noGrp="1"/>
          </p:cNvSpPr>
          <p:nvPr>
            <p:ph type="ftr" sz="quarter" idx="11"/>
          </p:nvPr>
        </p:nvSpPr>
        <p:spPr/>
        <p:txBody>
          <a:bodyPr/>
          <a:lstStyle/>
          <a:p>
            <a:r>
              <a:rPr lang="en-US" smtClean="0"/>
              <a:t>A. Battisti - How Galaxies Form Stars '16</a:t>
            </a:r>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E409E-A552-A246-9B24-C1015DDAC71B}" type="datetime1">
              <a:rPr lang="en-US" smtClean="0"/>
              <a:t>8/26/16</a:t>
            </a:fld>
            <a:endParaRPr lang="en-US"/>
          </a:p>
        </p:txBody>
      </p:sp>
      <p:sp>
        <p:nvSpPr>
          <p:cNvPr id="5" name="Footer Placeholder 4"/>
          <p:cNvSpPr>
            <a:spLocks noGrp="1"/>
          </p:cNvSpPr>
          <p:nvPr>
            <p:ph type="ftr" sz="quarter" idx="11"/>
          </p:nvPr>
        </p:nvSpPr>
        <p:spPr/>
        <p:txBody>
          <a:bodyPr/>
          <a:lstStyle/>
          <a:p>
            <a:r>
              <a:rPr lang="en-US" smtClean="0"/>
              <a:t>A. Battisti - How Galaxies Form Stars '16</a:t>
            </a:r>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9D9C53E-1568-104F-9128-8BEF1D6DA850}" type="datetime1">
              <a:rPr lang="en-US" smtClean="0"/>
              <a:t>8/26/16</a:t>
            </a:fld>
            <a:endParaRPr lang="en-US"/>
          </a:p>
        </p:txBody>
      </p:sp>
      <p:sp>
        <p:nvSpPr>
          <p:cNvPr id="6" name="Footer Placeholder 5"/>
          <p:cNvSpPr>
            <a:spLocks noGrp="1"/>
          </p:cNvSpPr>
          <p:nvPr>
            <p:ph type="ftr" sz="quarter" idx="11"/>
          </p:nvPr>
        </p:nvSpPr>
        <p:spPr/>
        <p:txBody>
          <a:bodyPr/>
          <a:lstStyle/>
          <a:p>
            <a:r>
              <a:rPr lang="en-US" smtClean="0"/>
              <a:t>A. Battisti - How Galaxies Form Stars '16</a:t>
            </a:r>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5FEB36E-A669-D34D-9324-C0C142300B26}" type="datetime1">
              <a:rPr lang="en-US" smtClean="0"/>
              <a:t>8/26/16</a:t>
            </a:fld>
            <a:endParaRPr lang="en-US"/>
          </a:p>
        </p:txBody>
      </p:sp>
      <p:sp>
        <p:nvSpPr>
          <p:cNvPr id="8" name="Footer Placeholder 7"/>
          <p:cNvSpPr>
            <a:spLocks noGrp="1"/>
          </p:cNvSpPr>
          <p:nvPr>
            <p:ph type="ftr" sz="quarter" idx="11"/>
          </p:nvPr>
        </p:nvSpPr>
        <p:spPr/>
        <p:txBody>
          <a:bodyPr/>
          <a:lstStyle/>
          <a:p>
            <a:r>
              <a:rPr lang="en-US" smtClean="0"/>
              <a:t>A. Battisti - How Galaxies Form Stars '16</a:t>
            </a:r>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910122F-C75A-D141-A363-56C6D4D84BD8}" type="datetime1">
              <a:rPr lang="en-US" smtClean="0"/>
              <a:t>8/26/16</a:t>
            </a:fld>
            <a:endParaRPr lang="en-US"/>
          </a:p>
        </p:txBody>
      </p:sp>
      <p:sp>
        <p:nvSpPr>
          <p:cNvPr id="4" name="Footer Placeholder 3"/>
          <p:cNvSpPr>
            <a:spLocks noGrp="1"/>
          </p:cNvSpPr>
          <p:nvPr>
            <p:ph type="ftr" sz="quarter" idx="11"/>
          </p:nvPr>
        </p:nvSpPr>
        <p:spPr/>
        <p:txBody>
          <a:bodyPr/>
          <a:lstStyle/>
          <a:p>
            <a:r>
              <a:rPr lang="en-US" smtClean="0"/>
              <a:t>A. Battisti - How Galaxies Form Stars '16</a:t>
            </a:r>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BDBD1-DD16-B746-AF96-4E8EC0722F96}" type="datetime1">
              <a:rPr lang="en-US" smtClean="0"/>
              <a:t>8/26/16</a:t>
            </a:fld>
            <a:endParaRPr lang="en-US"/>
          </a:p>
        </p:txBody>
      </p:sp>
      <p:sp>
        <p:nvSpPr>
          <p:cNvPr id="3" name="Footer Placeholder 2"/>
          <p:cNvSpPr>
            <a:spLocks noGrp="1"/>
          </p:cNvSpPr>
          <p:nvPr>
            <p:ph type="ftr" sz="quarter" idx="11"/>
          </p:nvPr>
        </p:nvSpPr>
        <p:spPr/>
        <p:txBody>
          <a:bodyPr/>
          <a:lstStyle/>
          <a:p>
            <a:r>
              <a:rPr lang="en-US" smtClean="0"/>
              <a:t>A. Battisti - How Galaxies Form Stars '16</a:t>
            </a:r>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B18D8B-C250-7148-A443-B4092BAB3264}" type="datetime1">
              <a:rPr lang="en-US" smtClean="0"/>
              <a:t>8/26/16</a:t>
            </a:fld>
            <a:endParaRPr lang="en-US"/>
          </a:p>
        </p:txBody>
      </p:sp>
      <p:sp>
        <p:nvSpPr>
          <p:cNvPr id="6" name="Footer Placeholder 5"/>
          <p:cNvSpPr>
            <a:spLocks noGrp="1"/>
          </p:cNvSpPr>
          <p:nvPr>
            <p:ph type="ftr" sz="quarter" idx="11"/>
          </p:nvPr>
        </p:nvSpPr>
        <p:spPr/>
        <p:txBody>
          <a:bodyPr/>
          <a:lstStyle/>
          <a:p>
            <a:r>
              <a:rPr lang="en-US" smtClean="0"/>
              <a:t>A. Battisti - How Galaxies Form Stars '16</a:t>
            </a:r>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97"/>
            <a:ext cx="7770813" cy="914400"/>
          </a:xfrm>
          <a:prstGeom prst="rect">
            <a:avLst/>
          </a:prstGeom>
        </p:spPr>
        <p:txBody>
          <a:bodyPr vert="horz" lIns="91440" tIns="45720" rIns="91440" bIns="45720"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927476"/>
            <a:ext cx="7770813"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3500547" y="6363864"/>
            <a:ext cx="21336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pPr algn="ctr"/>
            <a:fld id="{437F781B-8DDA-3449-8D3B-048AC3962DA0}" type="datetime1">
              <a:rPr lang="en-US" smtClean="0"/>
              <a:t>8/26/16</a:t>
            </a:fld>
            <a:endParaRPr lang="en-US" dirty="0"/>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defRPr>
            </a:lvl1pPr>
          </a:lstStyle>
          <a:p>
            <a:r>
              <a:rPr lang="en-US" smtClean="0"/>
              <a:t>A. Battisti - How Galaxies Form Stars '16</a:t>
            </a:r>
            <a:endParaRPr lang="en-US" dirty="0"/>
          </a:p>
        </p:txBody>
      </p:sp>
      <p:sp>
        <p:nvSpPr>
          <p:cNvPr id="6" name="Slide Number Placeholder 5"/>
          <p:cNvSpPr>
            <a:spLocks noGrp="1"/>
          </p:cNvSpPr>
          <p:nvPr>
            <p:ph type="sldNum" sz="quarter" idx="4"/>
          </p:nvPr>
        </p:nvSpPr>
        <p:spPr>
          <a:xfrm>
            <a:off x="8221100" y="6363864"/>
            <a:ext cx="685800" cy="365125"/>
          </a:xfrm>
          <a:prstGeom prst="rect">
            <a:avLst/>
          </a:prstGeom>
        </p:spPr>
        <p:txBody>
          <a:bodyPr vert="horz" lIns="91440" tIns="45720" rIns="91440" bIns="45720" rtlCol="0" anchor="ctr"/>
          <a:lstStyle>
            <a:lvl1pPr algn="ctr">
              <a:defRPr sz="1200">
                <a:solidFill>
                  <a:schemeClr val="tx1">
                    <a:tint val="75000"/>
                  </a:schemeClr>
                </a:solidFill>
                <a:effectLst/>
              </a:defRPr>
            </a:lvl1pPr>
          </a:lstStyle>
          <a:p>
            <a:fld id="{9C1F5A0A-F6FC-4FFD-9B49-0DA8697211D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800" kern="1200">
          <a:solidFill>
            <a:schemeClr val="tx1"/>
          </a:solidFill>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000" kern="1200">
          <a:solidFill>
            <a:schemeClr val="tx1"/>
          </a:solidFill>
          <a:effectLst/>
          <a:latin typeface="+mn-lt"/>
          <a:ea typeface="+mn-ea"/>
          <a:cs typeface="+mn-cs"/>
        </a:defRPr>
      </a:lvl1pPr>
      <a:lvl2pPr marL="685800" indent="-336550" algn="l" defTabSz="914400" rtl="0" eaLnBrk="1" latinLnBrk="0" hangingPunct="1">
        <a:spcBef>
          <a:spcPts val="600"/>
        </a:spcBef>
        <a:buFontTx/>
        <a:buBlip>
          <a:blip r:embed="rId16"/>
        </a:buBlip>
        <a:defRPr sz="1800" kern="1200">
          <a:solidFill>
            <a:schemeClr val="tx1"/>
          </a:solidFill>
          <a:effectLst/>
          <a:latin typeface="+mn-lt"/>
          <a:ea typeface="+mn-ea"/>
          <a:cs typeface="+mn-cs"/>
        </a:defRPr>
      </a:lvl2pPr>
      <a:lvl3pPr marL="1035050" indent="-349250" algn="l" defTabSz="914400" rtl="0" eaLnBrk="1" latinLnBrk="0" hangingPunct="1">
        <a:spcBef>
          <a:spcPts val="600"/>
        </a:spcBef>
        <a:buFontTx/>
        <a:buBlip>
          <a:blip r:embed="rId16"/>
        </a:buBlip>
        <a:defRPr sz="1600" kern="1200">
          <a:solidFill>
            <a:schemeClr val="tx1"/>
          </a:solidFill>
          <a:effectLst/>
          <a:latin typeface="+mn-lt"/>
          <a:ea typeface="+mn-ea"/>
          <a:cs typeface="+mn-cs"/>
        </a:defRPr>
      </a:lvl3pPr>
      <a:lvl4pPr marL="1371600" indent="-336550" algn="l" defTabSz="914400" rtl="0" eaLnBrk="1" latinLnBrk="0" hangingPunct="1">
        <a:spcBef>
          <a:spcPts val="600"/>
        </a:spcBef>
        <a:buFontTx/>
        <a:buBlip>
          <a:blip r:embed="rId16"/>
        </a:buBlip>
        <a:defRPr sz="1600" kern="1200">
          <a:solidFill>
            <a:schemeClr val="tx1"/>
          </a:solidFill>
          <a:effectLst/>
          <a:latin typeface="+mn-lt"/>
          <a:ea typeface="+mn-ea"/>
          <a:cs typeface="+mn-cs"/>
        </a:defRPr>
      </a:lvl4pPr>
      <a:lvl5pPr marL="1720850" indent="-349250" algn="l" defTabSz="914400" rtl="0" eaLnBrk="1" latinLnBrk="0" hangingPunct="1">
        <a:spcBef>
          <a:spcPts val="600"/>
        </a:spcBef>
        <a:buFontTx/>
        <a:buBlip>
          <a:blip r:embed="rId16"/>
        </a:buBlip>
        <a:defRPr sz="1600" kern="1200">
          <a:solidFill>
            <a:schemeClr val="tx1"/>
          </a:solidFill>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4.png"/><Relationship Id="rId5" Type="http://schemas.openxmlformats.org/officeDocument/2006/relationships/oleObject" Target="../embeddings/oleObject5.bin"/><Relationship Id="rId6"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oleObject" Target="../embeddings/oleObject1.bin"/><Relationship Id="rId8"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oleObject" Target="../embeddings/oleObject2.bin"/><Relationship Id="rId7" Type="http://schemas.openxmlformats.org/officeDocument/2006/relationships/image" Target="../media/image22.emf"/><Relationship Id="rId8" Type="http://schemas.openxmlformats.org/officeDocument/2006/relationships/oleObject" Target="../embeddings/oleObject3.bin"/><Relationship Id="rId9" Type="http://schemas.openxmlformats.org/officeDocument/2006/relationships/image" Target="../media/image2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1.png"/><Relationship Id="rId5" Type="http://schemas.openxmlformats.org/officeDocument/2006/relationships/oleObject" Target="../embeddings/oleObject4.bin"/><Relationship Id="rId6" Type="http://schemas.openxmlformats.org/officeDocument/2006/relationships/image" Target="../media/image3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0857"/>
            <a:ext cx="9144000" cy="6878857"/>
          </a:xfrm>
          <a:prstGeom prst="rect">
            <a:avLst/>
          </a:prstGeom>
        </p:spPr>
      </p:pic>
      <p:sp>
        <p:nvSpPr>
          <p:cNvPr id="2" name="Title 1"/>
          <p:cNvSpPr>
            <a:spLocks noGrp="1"/>
          </p:cNvSpPr>
          <p:nvPr>
            <p:ph type="ctrTitle"/>
          </p:nvPr>
        </p:nvSpPr>
        <p:spPr>
          <a:xfrm>
            <a:off x="685800" y="193599"/>
            <a:ext cx="7772400" cy="1457402"/>
          </a:xfrm>
        </p:spPr>
        <p:txBody>
          <a:bodyPr/>
          <a:lstStyle/>
          <a:p>
            <a:r>
              <a:rPr lang="en-US" sz="4000" b="1" dirty="0" smtClean="0">
                <a:effectLst/>
              </a:rPr>
              <a:t>Characterizing Dust Attenuation in Local Star Forming Galaxies</a:t>
            </a:r>
            <a:endParaRPr lang="en-US" sz="4000" b="1" dirty="0">
              <a:effectLst/>
            </a:endParaRPr>
          </a:p>
        </p:txBody>
      </p:sp>
      <p:sp>
        <p:nvSpPr>
          <p:cNvPr id="3" name="Subtitle 2"/>
          <p:cNvSpPr>
            <a:spLocks noGrp="1"/>
          </p:cNvSpPr>
          <p:nvPr>
            <p:ph type="subTitle" idx="1"/>
          </p:nvPr>
        </p:nvSpPr>
        <p:spPr>
          <a:xfrm>
            <a:off x="2617152" y="4787246"/>
            <a:ext cx="3874413" cy="1221562"/>
          </a:xfrm>
          <a:solidFill>
            <a:schemeClr val="bg1">
              <a:alpha val="35000"/>
            </a:schemeClr>
          </a:solidFill>
          <a:ln>
            <a:solidFill>
              <a:srgbClr val="FFFFFF"/>
            </a:solidFill>
          </a:ln>
        </p:spPr>
        <p:txBody>
          <a:bodyPr>
            <a:normAutofit/>
          </a:bodyPr>
          <a:lstStyle/>
          <a:p>
            <a:r>
              <a:rPr lang="en-US" sz="2400" b="1" dirty="0" smtClean="0">
                <a:solidFill>
                  <a:srgbClr val="6AE244"/>
                </a:solidFill>
                <a:effectLst/>
              </a:rPr>
              <a:t>Andrew Battisti </a:t>
            </a:r>
            <a:r>
              <a:rPr lang="en-US" sz="2400" b="1" dirty="0" smtClean="0">
                <a:effectLst/>
              </a:rPr>
              <a:t>– UMass</a:t>
            </a:r>
            <a:endParaRPr lang="en-US" sz="2400" b="1" dirty="0">
              <a:solidFill>
                <a:schemeClr val="accent3">
                  <a:lumMod val="20000"/>
                  <a:lumOff val="80000"/>
                </a:schemeClr>
              </a:solidFill>
              <a:effectLst/>
            </a:endParaRPr>
          </a:p>
          <a:p>
            <a:r>
              <a:rPr lang="en-US" b="1" dirty="0" smtClean="0">
                <a:solidFill>
                  <a:srgbClr val="FBC3C8"/>
                </a:solidFill>
                <a:effectLst/>
              </a:rPr>
              <a:t>Daniela </a:t>
            </a:r>
            <a:r>
              <a:rPr lang="en-US" b="1" dirty="0" err="1" smtClean="0">
                <a:solidFill>
                  <a:srgbClr val="FBC3C8"/>
                </a:solidFill>
                <a:effectLst/>
              </a:rPr>
              <a:t>Calzetti</a:t>
            </a:r>
            <a:r>
              <a:rPr lang="en-US" b="1" dirty="0" smtClean="0">
                <a:solidFill>
                  <a:srgbClr val="FBC3C8"/>
                </a:solidFill>
                <a:effectLst/>
              </a:rPr>
              <a:t> </a:t>
            </a:r>
            <a:r>
              <a:rPr lang="en-US" b="1" dirty="0" smtClean="0">
                <a:effectLst/>
              </a:rPr>
              <a:t>– UMass</a:t>
            </a:r>
          </a:p>
          <a:p>
            <a:r>
              <a:rPr lang="en-US" b="1" dirty="0" err="1" smtClean="0">
                <a:solidFill>
                  <a:srgbClr val="FBC3C8"/>
                </a:solidFill>
                <a:effectLst/>
              </a:rPr>
              <a:t>Ranga</a:t>
            </a:r>
            <a:r>
              <a:rPr lang="en-US" b="1" dirty="0" smtClean="0">
                <a:solidFill>
                  <a:srgbClr val="FBC3C8"/>
                </a:solidFill>
                <a:effectLst/>
              </a:rPr>
              <a:t>-Ram Chary</a:t>
            </a:r>
            <a:r>
              <a:rPr lang="en-US" b="1" dirty="0" smtClean="0">
                <a:effectLst/>
              </a:rPr>
              <a:t> – Caltech</a:t>
            </a:r>
            <a:endParaRPr lang="en-US" b="1" dirty="0">
              <a:effectLst/>
            </a:endParaRPr>
          </a:p>
        </p:txBody>
      </p:sp>
      <p:sp>
        <p:nvSpPr>
          <p:cNvPr id="13" name="Rectangle 12"/>
          <p:cNvSpPr/>
          <p:nvPr/>
        </p:nvSpPr>
        <p:spPr>
          <a:xfrm>
            <a:off x="6077360" y="6454366"/>
            <a:ext cx="2929007" cy="307777"/>
          </a:xfrm>
          <a:prstGeom prst="rect">
            <a:avLst/>
          </a:prstGeom>
        </p:spPr>
        <p:txBody>
          <a:bodyPr wrap="none">
            <a:spAutoFit/>
          </a:bodyPr>
          <a:lstStyle/>
          <a:p>
            <a:r>
              <a:rPr lang="en-US" sz="1400" dirty="0"/>
              <a:t>C</a:t>
            </a:r>
            <a:r>
              <a:rPr lang="en-US" sz="1400" dirty="0" smtClean="0"/>
              <a:t>redit: AURA</a:t>
            </a:r>
            <a:r>
              <a:rPr lang="en-US" sz="1400" dirty="0"/>
              <a:t>/</a:t>
            </a:r>
            <a:r>
              <a:rPr lang="en-US" sz="1400" dirty="0" err="1"/>
              <a:t>STScI</a:t>
            </a:r>
            <a:r>
              <a:rPr lang="en-US" sz="1400" dirty="0"/>
              <a:t>/NASA/ESA</a:t>
            </a:r>
          </a:p>
        </p:txBody>
      </p:sp>
      <p:sp>
        <p:nvSpPr>
          <p:cNvPr id="14" name="Rectangle 13"/>
          <p:cNvSpPr/>
          <p:nvPr/>
        </p:nvSpPr>
        <p:spPr>
          <a:xfrm>
            <a:off x="6077359" y="6180619"/>
            <a:ext cx="2929007" cy="307777"/>
          </a:xfrm>
          <a:prstGeom prst="rect">
            <a:avLst/>
          </a:prstGeom>
        </p:spPr>
        <p:txBody>
          <a:bodyPr wrap="square">
            <a:spAutoFit/>
          </a:bodyPr>
          <a:lstStyle/>
          <a:p>
            <a:pPr algn="ctr"/>
            <a:r>
              <a:rPr lang="en-US" sz="1400" b="1" dirty="0"/>
              <a:t>NGC 4414</a:t>
            </a:r>
          </a:p>
        </p:txBody>
      </p:sp>
      <p:sp>
        <p:nvSpPr>
          <p:cNvPr id="8" name="Rectangle 7"/>
          <p:cNvSpPr/>
          <p:nvPr/>
        </p:nvSpPr>
        <p:spPr>
          <a:xfrm>
            <a:off x="157793" y="6392811"/>
            <a:ext cx="4165641" cy="369332"/>
          </a:xfrm>
          <a:prstGeom prst="rect">
            <a:avLst/>
          </a:prstGeom>
        </p:spPr>
        <p:txBody>
          <a:bodyPr wrap="square">
            <a:spAutoFit/>
          </a:bodyPr>
          <a:lstStyle/>
          <a:p>
            <a:r>
              <a:rPr lang="en-US" dirty="0" smtClean="0"/>
              <a:t>How Galaxies Form Stars – 2016  </a:t>
            </a: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7270" y="4740832"/>
            <a:ext cx="1243982" cy="1237762"/>
          </a:xfrm>
          <a:prstGeom prst="rect">
            <a:avLst/>
          </a:prstGeom>
        </p:spPr>
      </p:pic>
      <p:pic>
        <p:nvPicPr>
          <p:cNvPr id="6" name="Picture 5" descr="EC_Logo_11_White on Transparent_Sigle + Eucli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573" y="4760605"/>
            <a:ext cx="1980034" cy="1248203"/>
          </a:xfrm>
          <a:prstGeom prst="rect">
            <a:avLst/>
          </a:prstGeom>
        </p:spPr>
      </p:pic>
    </p:spTree>
    <p:extLst>
      <p:ext uri="{BB962C8B-B14F-4D97-AF65-F5344CB8AC3E}">
        <p14:creationId xmlns:p14="http://schemas.microsoft.com/office/powerpoint/2010/main" val="3718267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707334" y="2374900"/>
            <a:ext cx="4199566" cy="3086637"/>
          </a:xfrm>
          <a:prstGeom prst="rect">
            <a:avLst/>
          </a:prstGeom>
        </p:spPr>
      </p:pic>
      <p:sp>
        <p:nvSpPr>
          <p:cNvPr id="8" name="Title 1"/>
          <p:cNvSpPr txBox="1">
            <a:spLocks/>
          </p:cNvSpPr>
          <p:nvPr/>
        </p:nvSpPr>
        <p:spPr>
          <a:xfrm>
            <a:off x="1404693" y="27612"/>
            <a:ext cx="6331304" cy="914400"/>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4000" dirty="0" smtClean="0">
                <a:effectLst/>
              </a:rPr>
              <a:t>Attenuation Curve Variation</a:t>
            </a:r>
            <a:endParaRPr lang="en-US" sz="4000" dirty="0">
              <a:effectLst/>
            </a:endParaRPr>
          </a:p>
        </p:txBody>
      </p:sp>
      <p:sp>
        <p:nvSpPr>
          <p:cNvPr id="9" name="Rectangle 8"/>
          <p:cNvSpPr/>
          <p:nvPr/>
        </p:nvSpPr>
        <p:spPr>
          <a:xfrm>
            <a:off x="3249705" y="1774756"/>
            <a:ext cx="2919200" cy="400110"/>
          </a:xfrm>
          <a:prstGeom prst="rect">
            <a:avLst/>
          </a:prstGeom>
        </p:spPr>
        <p:txBody>
          <a:bodyPr wrap="square">
            <a:spAutoFit/>
          </a:bodyPr>
          <a:lstStyle/>
          <a:p>
            <a:pPr algn="ctr"/>
            <a:r>
              <a:rPr lang="en-US" sz="2000" b="1" dirty="0">
                <a:solidFill>
                  <a:srgbClr val="FF6600"/>
                </a:solidFill>
              </a:rPr>
              <a:t>C</a:t>
            </a:r>
            <a:r>
              <a:rPr lang="en-US" sz="2000" b="1" dirty="0" smtClean="0">
                <a:solidFill>
                  <a:srgbClr val="FF6600"/>
                </a:solidFill>
              </a:rPr>
              <a:t>urves remain </a:t>
            </a:r>
            <a:r>
              <a:rPr lang="en-US" sz="2000" b="1" dirty="0">
                <a:solidFill>
                  <a:srgbClr val="FF6600"/>
                </a:solidFill>
              </a:rPr>
              <a:t>similar! </a:t>
            </a:r>
          </a:p>
        </p:txBody>
      </p:sp>
      <p:sp>
        <p:nvSpPr>
          <p:cNvPr id="3" name="Slide Number Placeholder 2"/>
          <p:cNvSpPr>
            <a:spLocks noGrp="1"/>
          </p:cNvSpPr>
          <p:nvPr>
            <p:ph type="sldNum" sz="quarter" idx="12"/>
          </p:nvPr>
        </p:nvSpPr>
        <p:spPr/>
        <p:txBody>
          <a:bodyPr/>
          <a:lstStyle/>
          <a:p>
            <a:fld id="{9C1F5A0A-F6FC-4FFD-9B49-0DA8697211D9}" type="slidenum">
              <a:rPr lang="en-US" smtClean="0"/>
              <a:t>10</a:t>
            </a:fld>
            <a:endParaRPr lang="en-US"/>
          </a:p>
        </p:txBody>
      </p:sp>
      <p:sp>
        <p:nvSpPr>
          <p:cNvPr id="10" name="Footer Placeholder 9"/>
          <p:cNvSpPr>
            <a:spLocks noGrp="1"/>
          </p:cNvSpPr>
          <p:nvPr>
            <p:ph type="ftr" sz="quarter" idx="11"/>
          </p:nvPr>
        </p:nvSpPr>
        <p:spPr/>
        <p:txBody>
          <a:bodyPr/>
          <a:lstStyle/>
          <a:p>
            <a:r>
              <a:rPr lang="en-US" smtClean="0"/>
              <a:t>A. Battisti - How Galaxies Form Stars '16</a:t>
            </a:r>
            <a:endParaRPr lang="en-US"/>
          </a:p>
        </p:txBody>
      </p:sp>
      <p:sp>
        <p:nvSpPr>
          <p:cNvPr id="12" name="TextBox 11"/>
          <p:cNvSpPr txBox="1"/>
          <p:nvPr/>
        </p:nvSpPr>
        <p:spPr>
          <a:xfrm>
            <a:off x="4105058" y="5651500"/>
            <a:ext cx="1204551" cy="307777"/>
          </a:xfrm>
          <a:prstGeom prst="rect">
            <a:avLst/>
          </a:prstGeom>
          <a:noFill/>
        </p:spPr>
        <p:txBody>
          <a:bodyPr wrap="none" rtlCol="0">
            <a:spAutoFit/>
          </a:bodyPr>
          <a:lstStyle/>
          <a:p>
            <a:r>
              <a:rPr lang="en-US" sz="1400" b="1" dirty="0" smtClean="0">
                <a:solidFill>
                  <a:srgbClr val="F2F2F2"/>
                </a:solidFill>
                <a:latin typeface="Times New Roman"/>
                <a:cs typeface="Times New Roman"/>
              </a:rPr>
              <a:t>Battisti+2016</a:t>
            </a:r>
            <a:endParaRPr lang="en-US" sz="1400" b="1" dirty="0">
              <a:solidFill>
                <a:srgbClr val="F2F2F2"/>
              </a:solidFill>
              <a:latin typeface="Times New Roman"/>
              <a:cs typeface="Times New Roman"/>
            </a:endParaRPr>
          </a:p>
        </p:txBody>
      </p:sp>
      <p:sp>
        <p:nvSpPr>
          <p:cNvPr id="15" name="Content Placeholder 2"/>
          <p:cNvSpPr>
            <a:spLocks noGrp="1"/>
          </p:cNvSpPr>
          <p:nvPr>
            <p:ph idx="1"/>
          </p:nvPr>
        </p:nvSpPr>
        <p:spPr>
          <a:xfrm>
            <a:off x="1044742" y="1093245"/>
            <a:ext cx="7324558" cy="646655"/>
          </a:xfrm>
        </p:spPr>
        <p:txBody>
          <a:bodyPr>
            <a:normAutofit/>
          </a:bodyPr>
          <a:lstStyle/>
          <a:p>
            <a:r>
              <a:rPr lang="en-US" dirty="0" smtClean="0"/>
              <a:t>Separate sample by physical prop. (D</a:t>
            </a:r>
            <a:r>
              <a:rPr lang="en-US" baseline="-25000" dirty="0" smtClean="0"/>
              <a:t>n</a:t>
            </a:r>
            <a:r>
              <a:rPr lang="en-US" dirty="0" smtClean="0"/>
              <a:t>4000, </a:t>
            </a:r>
            <a:r>
              <a:rPr lang="en-US" dirty="0" err="1" smtClean="0"/>
              <a:t>sSFR</a:t>
            </a:r>
            <a:r>
              <a:rPr lang="en-US" dirty="0" smtClean="0"/>
              <a:t>, M</a:t>
            </a:r>
            <a:r>
              <a:rPr lang="en-US" baseline="-25000" dirty="0" smtClean="0"/>
              <a:t>*</a:t>
            </a:r>
            <a:r>
              <a:rPr lang="en-US" dirty="0" smtClean="0"/>
              <a:t>, [O/H])</a:t>
            </a:r>
          </a:p>
        </p:txBody>
      </p:sp>
      <p:pic>
        <p:nvPicPr>
          <p:cNvPr id="5" name="Picture 4"/>
          <p:cNvPicPr>
            <a:picLocks noChangeAspect="1"/>
          </p:cNvPicPr>
          <p:nvPr/>
        </p:nvPicPr>
        <p:blipFill>
          <a:blip r:embed="rId4"/>
          <a:stretch>
            <a:fillRect/>
          </a:stretch>
        </p:blipFill>
        <p:spPr>
          <a:xfrm>
            <a:off x="296912" y="2374900"/>
            <a:ext cx="4212247" cy="3086636"/>
          </a:xfrm>
          <a:prstGeom prst="rect">
            <a:avLst/>
          </a:prstGeom>
        </p:spPr>
      </p:pic>
    </p:spTree>
    <p:extLst>
      <p:ext uri="{BB962C8B-B14F-4D97-AF65-F5344CB8AC3E}">
        <p14:creationId xmlns:p14="http://schemas.microsoft.com/office/powerpoint/2010/main" val="25210953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363632" y="991402"/>
            <a:ext cx="7002202" cy="5231414"/>
          </a:xfrm>
          <a:prstGeom prst="rect">
            <a:avLst/>
          </a:prstGeom>
        </p:spPr>
      </p:pic>
      <p:sp>
        <p:nvSpPr>
          <p:cNvPr id="13" name="TextBox 12"/>
          <p:cNvSpPr txBox="1"/>
          <p:nvPr/>
        </p:nvSpPr>
        <p:spPr>
          <a:xfrm>
            <a:off x="354105" y="1271717"/>
            <a:ext cx="1637065" cy="584776"/>
          </a:xfrm>
          <a:prstGeom prst="rect">
            <a:avLst/>
          </a:prstGeom>
          <a:solidFill>
            <a:srgbClr val="FFFFFF"/>
          </a:solidFill>
          <a:ln>
            <a:solidFill>
              <a:schemeClr val="bg1"/>
            </a:solidFill>
          </a:ln>
        </p:spPr>
        <p:txBody>
          <a:bodyPr wrap="square" rtlCol="0">
            <a:spAutoFit/>
          </a:bodyPr>
          <a:lstStyle/>
          <a:p>
            <a:r>
              <a:rPr lang="en-US" sz="1600" b="1" dirty="0" smtClean="0">
                <a:solidFill>
                  <a:srgbClr val="FF6600"/>
                </a:solidFill>
              </a:rPr>
              <a:t>~10% difference from SB in FUV </a:t>
            </a:r>
            <a:endParaRPr lang="en-US" sz="1600" b="1" dirty="0">
              <a:solidFill>
                <a:srgbClr val="FF6600"/>
              </a:solidFill>
            </a:endParaRPr>
          </a:p>
        </p:txBody>
      </p:sp>
      <p:cxnSp>
        <p:nvCxnSpPr>
          <p:cNvPr id="14" name="Straight Arrow Connector 13"/>
          <p:cNvCxnSpPr/>
          <p:nvPr/>
        </p:nvCxnSpPr>
        <p:spPr>
          <a:xfrm>
            <a:off x="2095500" y="1460877"/>
            <a:ext cx="710603"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itle 1"/>
          <p:cNvSpPr>
            <a:spLocks noGrp="1"/>
          </p:cNvSpPr>
          <p:nvPr>
            <p:ph type="title"/>
          </p:nvPr>
        </p:nvSpPr>
        <p:spPr>
          <a:xfrm>
            <a:off x="1391864" y="31230"/>
            <a:ext cx="6369792" cy="914400"/>
          </a:xfrm>
        </p:spPr>
        <p:txBody>
          <a:bodyPr>
            <a:normAutofit/>
          </a:bodyPr>
          <a:lstStyle/>
          <a:p>
            <a:r>
              <a:rPr lang="en-US" sz="4000" dirty="0" smtClean="0"/>
              <a:t>Total Attenuation Curve</a:t>
            </a:r>
            <a:endParaRPr lang="en-US" sz="4000" dirty="0"/>
          </a:p>
        </p:txBody>
      </p:sp>
      <p:sp>
        <p:nvSpPr>
          <p:cNvPr id="8" name="TextBox 7"/>
          <p:cNvSpPr txBox="1"/>
          <p:nvPr/>
        </p:nvSpPr>
        <p:spPr>
          <a:xfrm>
            <a:off x="4671745" y="6391077"/>
            <a:ext cx="1560381" cy="307777"/>
          </a:xfrm>
          <a:prstGeom prst="rect">
            <a:avLst/>
          </a:prstGeom>
          <a:noFill/>
        </p:spPr>
        <p:txBody>
          <a:bodyPr wrap="none" rtlCol="0">
            <a:spAutoFit/>
          </a:bodyPr>
          <a:lstStyle/>
          <a:p>
            <a:r>
              <a:rPr lang="en-US" sz="1400" b="1" dirty="0" smtClean="0">
                <a:latin typeface="Times New Roman"/>
                <a:cs typeface="Times New Roman"/>
              </a:rPr>
              <a:t>Battisti+(in prep.)</a:t>
            </a:r>
            <a:endParaRPr lang="en-US" sz="1400" b="1" dirty="0">
              <a:latin typeface="Times New Roman"/>
              <a:cs typeface="Times New Roman"/>
            </a:endParaRPr>
          </a:p>
        </p:txBody>
      </p:sp>
      <p:sp>
        <p:nvSpPr>
          <p:cNvPr id="2" name="Slide Number Placeholder 1"/>
          <p:cNvSpPr>
            <a:spLocks noGrp="1"/>
          </p:cNvSpPr>
          <p:nvPr>
            <p:ph type="sldNum" sz="quarter" idx="12"/>
          </p:nvPr>
        </p:nvSpPr>
        <p:spPr/>
        <p:txBody>
          <a:bodyPr/>
          <a:lstStyle/>
          <a:p>
            <a:fld id="{9C1F5A0A-F6FC-4FFD-9B49-0DA8697211D9}" type="slidenum">
              <a:rPr lang="en-US" smtClean="0"/>
              <a:t>11</a:t>
            </a:fld>
            <a:endParaRPr lang="en-US"/>
          </a:p>
        </p:txBody>
      </p:sp>
      <p:sp>
        <p:nvSpPr>
          <p:cNvPr id="3" name="Footer Placeholder 2"/>
          <p:cNvSpPr>
            <a:spLocks noGrp="1"/>
          </p:cNvSpPr>
          <p:nvPr>
            <p:ph type="ftr" sz="quarter" idx="11"/>
          </p:nvPr>
        </p:nvSpPr>
        <p:spPr/>
        <p:txBody>
          <a:bodyPr/>
          <a:lstStyle/>
          <a:p>
            <a:r>
              <a:rPr lang="en-US" smtClean="0"/>
              <a:t>A. Battisti - How Galaxies Form Stars '16</a:t>
            </a:r>
            <a:endParaRPr lang="en-US"/>
          </a:p>
        </p:txBody>
      </p:sp>
      <p:cxnSp>
        <p:nvCxnSpPr>
          <p:cNvPr id="9" name="Straight Arrow Connector 8"/>
          <p:cNvCxnSpPr/>
          <p:nvPr/>
        </p:nvCxnSpPr>
        <p:spPr>
          <a:xfrm flipV="1">
            <a:off x="5451936" y="3721100"/>
            <a:ext cx="0" cy="128270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474462" y="4393842"/>
            <a:ext cx="1977474" cy="584776"/>
          </a:xfrm>
          <a:prstGeom prst="rect">
            <a:avLst/>
          </a:prstGeom>
        </p:spPr>
        <p:txBody>
          <a:bodyPr wrap="none">
            <a:spAutoFit/>
          </a:bodyPr>
          <a:lstStyle/>
          <a:p>
            <a:pPr algn="r"/>
            <a:r>
              <a:rPr lang="en-US" b="1" dirty="0" smtClean="0">
                <a:solidFill>
                  <a:srgbClr val="FF0000"/>
                </a:solidFill>
                <a:latin typeface="Times New Roman"/>
                <a:cs typeface="Times New Roman"/>
              </a:rPr>
              <a:t>R</a:t>
            </a:r>
            <a:r>
              <a:rPr lang="en-US" b="1" baseline="-25000" dirty="0" smtClean="0">
                <a:solidFill>
                  <a:srgbClr val="FF0000"/>
                </a:solidFill>
                <a:latin typeface="Times New Roman"/>
                <a:cs typeface="Times New Roman"/>
              </a:rPr>
              <a:t>V</a:t>
            </a:r>
            <a:r>
              <a:rPr lang="en-US" b="1" dirty="0" smtClean="0">
                <a:solidFill>
                  <a:srgbClr val="FF0000"/>
                </a:solidFill>
                <a:latin typeface="Times New Roman"/>
                <a:cs typeface="Times New Roman"/>
              </a:rPr>
              <a:t> = 4.0 ± 0.4</a:t>
            </a:r>
          </a:p>
          <a:p>
            <a:pPr algn="r"/>
            <a:r>
              <a:rPr lang="en-US" sz="1400" b="1" dirty="0" smtClean="0">
                <a:solidFill>
                  <a:srgbClr val="FF0000"/>
                </a:solidFill>
                <a:latin typeface="Times New Roman"/>
                <a:cs typeface="Times New Roman"/>
              </a:rPr>
              <a:t>(determined from NIR)</a:t>
            </a:r>
            <a:endParaRPr lang="en-US" sz="1400" b="1" dirty="0">
              <a:solidFill>
                <a:srgbClr val="FF0000"/>
              </a:solidFill>
              <a:latin typeface="Times New Roman"/>
              <a:cs typeface="Times New Roman"/>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46642426"/>
              </p:ext>
            </p:extLst>
          </p:nvPr>
        </p:nvGraphicFramePr>
        <p:xfrm>
          <a:off x="5977473" y="2894142"/>
          <a:ext cx="2112963" cy="409575"/>
        </p:xfrm>
        <a:graphic>
          <a:graphicData uri="http://schemas.openxmlformats.org/presentationml/2006/ole">
            <mc:AlternateContent xmlns:mc="http://schemas.openxmlformats.org/markup-compatibility/2006">
              <mc:Choice xmlns:v="urn:schemas-microsoft-com:vml" Requires="v">
                <p:oleObj spid="_x0000_s35917" name="Equation" r:id="rId5" imgW="1117600" imgH="215900" progId="Equation.3">
                  <p:embed/>
                </p:oleObj>
              </mc:Choice>
              <mc:Fallback>
                <p:oleObj name="Equation" r:id="rId5" imgW="1117600" imgH="215900" progId="Equation.3">
                  <p:embed/>
                  <p:pic>
                    <p:nvPicPr>
                      <p:cNvPr id="0" name=""/>
                      <p:cNvPicPr/>
                      <p:nvPr/>
                    </p:nvPicPr>
                    <p:blipFill>
                      <a:blip r:embed="rId6"/>
                      <a:stretch>
                        <a:fillRect/>
                      </a:stretch>
                    </p:blipFill>
                    <p:spPr>
                      <a:xfrm>
                        <a:off x="5977473" y="2894142"/>
                        <a:ext cx="2112963" cy="409575"/>
                      </a:xfrm>
                      <a:prstGeom prst="rect">
                        <a:avLst/>
                      </a:prstGeom>
                      <a:solidFill>
                        <a:schemeClr val="tx1"/>
                      </a:solidFill>
                      <a:ln>
                        <a:solidFill>
                          <a:srgbClr val="000000"/>
                        </a:solidFill>
                      </a:ln>
                    </p:spPr>
                  </p:pic>
                </p:oleObj>
              </mc:Fallback>
            </mc:AlternateContent>
          </a:graphicData>
        </a:graphic>
      </p:graphicFrame>
      <p:sp>
        <p:nvSpPr>
          <p:cNvPr id="12" name="Rectangle 11"/>
          <p:cNvSpPr/>
          <p:nvPr/>
        </p:nvSpPr>
        <p:spPr>
          <a:xfrm rot="20318258">
            <a:off x="2618181" y="3740432"/>
            <a:ext cx="2069797" cy="523220"/>
          </a:xfrm>
          <a:prstGeom prst="rect">
            <a:avLst/>
          </a:prstGeom>
          <a:noFill/>
          <a:ln>
            <a:noFill/>
          </a:ln>
        </p:spPr>
        <p:txBody>
          <a:bodyPr wrap="none" lIns="91440" tIns="45720" rIns="91440" bIns="45720">
            <a:spAutoFit/>
          </a:bodyPr>
          <a:lstStyle/>
          <a:p>
            <a:pPr algn="ctr"/>
            <a:r>
              <a:rPr lang="en-US" sz="2800" b="1" cap="none" spc="0" dirty="0" smtClean="0">
                <a:ln w="12700">
                  <a:noFill/>
                  <a:prstDash val="solid"/>
                </a:ln>
                <a:solidFill>
                  <a:srgbClr val="FF0000">
                    <a:alpha val="26000"/>
                  </a:srgbClr>
                </a:solidFill>
                <a:effectLst>
                  <a:outerShdw blurRad="41275" dist="20320" dir="1800000" algn="tl" rotWithShape="0">
                    <a:srgbClr val="000000">
                      <a:alpha val="40000"/>
                    </a:srgbClr>
                  </a:outerShdw>
                </a:effectLst>
              </a:rPr>
              <a:t>Preliminary</a:t>
            </a:r>
            <a:endParaRPr lang="en-US" sz="3200" b="1" cap="none" spc="0" dirty="0">
              <a:ln w="12700">
                <a:noFill/>
                <a:prstDash val="solid"/>
              </a:ln>
              <a:solidFill>
                <a:srgbClr val="FF0000">
                  <a:alpha val="26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031389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82842" y="4287252"/>
            <a:ext cx="7138258" cy="1916698"/>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342900" lvl="1" indent="-342900">
              <a:spcBef>
                <a:spcPts val="1400"/>
              </a:spcBef>
            </a:pPr>
            <a:r>
              <a:rPr lang="en-US" sz="2000" dirty="0" smtClean="0">
                <a:solidFill>
                  <a:srgbClr val="FFFFFF"/>
                </a:solidFill>
                <a:effectLst/>
                <a:latin typeface="Times New Roman" pitchFamily="18" charset="0"/>
                <a:cs typeface="Times New Roman" pitchFamily="18" charset="0"/>
                <a:sym typeface="Wingdings"/>
              </a:rPr>
              <a:t>Examine variation in R</a:t>
            </a:r>
            <a:r>
              <a:rPr lang="en-US" sz="2000" baseline="-25000" dirty="0" smtClean="0">
                <a:solidFill>
                  <a:srgbClr val="FFFFFF"/>
                </a:solidFill>
                <a:effectLst/>
                <a:latin typeface="Times New Roman" pitchFamily="18" charset="0"/>
                <a:cs typeface="Times New Roman" pitchFamily="18" charset="0"/>
                <a:sym typeface="Wingdings"/>
              </a:rPr>
              <a:t>V</a:t>
            </a:r>
            <a:r>
              <a:rPr lang="en-US" sz="2000" dirty="0" smtClean="0">
                <a:solidFill>
                  <a:srgbClr val="FFFFFF"/>
                </a:solidFill>
                <a:effectLst/>
                <a:latin typeface="Times New Roman" pitchFamily="18" charset="0"/>
                <a:cs typeface="Times New Roman" pitchFamily="18" charset="0"/>
                <a:sym typeface="Wingdings"/>
              </a:rPr>
              <a:t> with galaxy property</a:t>
            </a:r>
            <a:endParaRPr lang="en-US" sz="2000" baseline="-25000" dirty="0" smtClean="0">
              <a:solidFill>
                <a:srgbClr val="FFFFFF"/>
              </a:solidFill>
              <a:effectLst/>
              <a:latin typeface="Times New Roman" pitchFamily="18" charset="0"/>
              <a:cs typeface="Times New Roman" pitchFamily="18" charset="0"/>
              <a:sym typeface="Wingdings"/>
            </a:endParaRPr>
          </a:p>
          <a:p>
            <a:pPr marL="342900" lvl="1" indent="-342900">
              <a:spcBef>
                <a:spcPts val="1400"/>
              </a:spcBef>
            </a:pPr>
            <a:r>
              <a:rPr lang="en-US" sz="2000" dirty="0" smtClean="0">
                <a:effectLst/>
                <a:latin typeface="Times New Roman"/>
                <a:cs typeface="Times New Roman"/>
              </a:rPr>
              <a:t>Constrain scatter in </a:t>
            </a:r>
            <a:r>
              <a:rPr lang="en-US" sz="2000" dirty="0">
                <a:solidFill>
                  <a:srgbClr val="FFFFFF"/>
                </a:solidFill>
                <a:effectLst/>
                <a:latin typeface="Times New Roman"/>
                <a:cs typeface="Times New Roman"/>
              </a:rPr>
              <a:t>β – </a:t>
            </a:r>
            <a:r>
              <a:rPr lang="en-US" sz="2000" dirty="0" err="1">
                <a:solidFill>
                  <a:srgbClr val="FFFFFF"/>
                </a:solidFill>
                <a:effectLst/>
                <a:latin typeface="Times New Roman"/>
                <a:cs typeface="Times New Roman"/>
              </a:rPr>
              <a:t>τ</a:t>
            </a:r>
            <a:r>
              <a:rPr lang="en-US" sz="2000" baseline="-25000" dirty="0" err="1">
                <a:solidFill>
                  <a:srgbClr val="FFFFFF"/>
                </a:solidFill>
                <a:effectLst/>
                <a:latin typeface="Times New Roman"/>
                <a:cs typeface="Times New Roman"/>
              </a:rPr>
              <a:t>B</a:t>
            </a:r>
            <a:r>
              <a:rPr lang="en-US" sz="2000" baseline="30000" dirty="0" err="1">
                <a:solidFill>
                  <a:srgbClr val="FFFFFF"/>
                </a:solidFill>
                <a:effectLst/>
                <a:latin typeface="Times New Roman"/>
                <a:cs typeface="Times New Roman"/>
              </a:rPr>
              <a:t>l</a:t>
            </a:r>
            <a:r>
              <a:rPr lang="en-US" sz="2000" baseline="30000" dirty="0">
                <a:solidFill>
                  <a:srgbClr val="FFFFFF"/>
                </a:solidFill>
                <a:effectLst/>
                <a:latin typeface="Times New Roman"/>
                <a:cs typeface="Times New Roman"/>
              </a:rPr>
              <a:t> </a:t>
            </a:r>
            <a:r>
              <a:rPr lang="en-US" sz="2000" dirty="0" smtClean="0">
                <a:solidFill>
                  <a:srgbClr val="FFFFFF"/>
                </a:solidFill>
                <a:effectLst/>
              </a:rPr>
              <a:t> relation </a:t>
            </a:r>
            <a:r>
              <a:rPr lang="en-US" sz="2000" dirty="0" smtClean="0">
                <a:effectLst/>
                <a:latin typeface="Times New Roman"/>
                <a:cs typeface="Times New Roman"/>
              </a:rPr>
              <a:t>(multi-component dust?)</a:t>
            </a:r>
          </a:p>
          <a:p>
            <a:pPr marL="342900" lvl="1" indent="-342900">
              <a:spcBef>
                <a:spcPts val="1400"/>
              </a:spcBef>
            </a:pPr>
            <a:r>
              <a:rPr lang="en-US" dirty="0" smtClean="0">
                <a:effectLst/>
              </a:rPr>
              <a:t>Examine the influence of inclination on attenuation</a:t>
            </a:r>
          </a:p>
        </p:txBody>
      </p:sp>
      <p:sp>
        <p:nvSpPr>
          <p:cNvPr id="2" name="Title 1"/>
          <p:cNvSpPr>
            <a:spLocks noGrp="1"/>
          </p:cNvSpPr>
          <p:nvPr>
            <p:ph type="title"/>
          </p:nvPr>
        </p:nvSpPr>
        <p:spPr>
          <a:xfrm>
            <a:off x="685800" y="21782"/>
            <a:ext cx="7770813" cy="914400"/>
          </a:xfrm>
        </p:spPr>
        <p:txBody>
          <a:bodyPr>
            <a:normAutofit/>
          </a:bodyPr>
          <a:lstStyle/>
          <a:p>
            <a:r>
              <a:rPr lang="en-US" sz="4000" dirty="0" smtClean="0"/>
              <a:t>Summary</a:t>
            </a:r>
            <a:endParaRPr lang="en-US" sz="4000" dirty="0"/>
          </a:p>
        </p:txBody>
      </p:sp>
      <p:sp>
        <p:nvSpPr>
          <p:cNvPr id="3" name="Content Placeholder 2"/>
          <p:cNvSpPr>
            <a:spLocks noGrp="1"/>
          </p:cNvSpPr>
          <p:nvPr>
            <p:ph idx="1"/>
          </p:nvPr>
        </p:nvSpPr>
        <p:spPr>
          <a:xfrm>
            <a:off x="1082842" y="937227"/>
            <a:ext cx="7138258" cy="2266907"/>
          </a:xfrm>
        </p:spPr>
        <p:txBody>
          <a:bodyPr>
            <a:normAutofit/>
          </a:bodyPr>
          <a:lstStyle/>
          <a:p>
            <a:r>
              <a:rPr lang="en-US" dirty="0">
                <a:latin typeface="Times New Roman"/>
                <a:cs typeface="Times New Roman"/>
              </a:rPr>
              <a:t>L</a:t>
            </a:r>
            <a:r>
              <a:rPr lang="en-US" dirty="0" smtClean="0">
                <a:latin typeface="Times New Roman"/>
                <a:cs typeface="Times New Roman"/>
              </a:rPr>
              <a:t>ocal SFGs well described by a</a:t>
            </a:r>
            <a:r>
              <a:rPr lang="en-US" dirty="0" smtClean="0">
                <a:solidFill>
                  <a:srgbClr val="FF0000"/>
                </a:solidFill>
                <a:latin typeface="Times New Roman"/>
                <a:cs typeface="Times New Roman"/>
              </a:rPr>
              <a:t> </a:t>
            </a:r>
            <a:r>
              <a:rPr lang="en-US" dirty="0" smtClean="0">
                <a:solidFill>
                  <a:srgbClr val="FF6600"/>
                </a:solidFill>
                <a:latin typeface="Times New Roman"/>
                <a:cs typeface="Times New Roman"/>
              </a:rPr>
              <a:t>single attenuation curve</a:t>
            </a:r>
          </a:p>
          <a:p>
            <a:pPr lvl="1"/>
            <a:r>
              <a:rPr lang="en-US" dirty="0" smtClean="0"/>
              <a:t>Total attenuation curve,  k(</a:t>
            </a:r>
            <a:r>
              <a:rPr lang="en-US" dirty="0" err="1" smtClean="0">
                <a:latin typeface="Times New Roman"/>
                <a:cs typeface="Times New Roman"/>
              </a:rPr>
              <a:t>λ</a:t>
            </a:r>
            <a:r>
              <a:rPr lang="en-US" dirty="0" smtClean="0"/>
              <a:t>), </a:t>
            </a:r>
            <a:r>
              <a:rPr lang="en-US" dirty="0" smtClean="0">
                <a:solidFill>
                  <a:srgbClr val="01C603"/>
                </a:solidFill>
              </a:rPr>
              <a:t>similar </a:t>
            </a:r>
            <a:r>
              <a:rPr lang="en-US" dirty="0" smtClean="0"/>
              <a:t>to SB galaxies</a:t>
            </a:r>
          </a:p>
          <a:p>
            <a:pPr lvl="1"/>
            <a:r>
              <a:rPr lang="en-US" dirty="0" smtClean="0">
                <a:latin typeface="Times New Roman"/>
                <a:cs typeface="Times New Roman"/>
              </a:rPr>
              <a:t>Shallower UV (~10% in FUV)</a:t>
            </a:r>
          </a:p>
          <a:p>
            <a:r>
              <a:rPr lang="en-US" dirty="0" smtClean="0">
                <a:solidFill>
                  <a:srgbClr val="FFFFFF"/>
                </a:solidFill>
                <a:latin typeface="Times New Roman"/>
                <a:cs typeface="Times New Roman"/>
              </a:rPr>
              <a:t>Examined variation when </a:t>
            </a:r>
            <a:r>
              <a:rPr lang="en-US" dirty="0" smtClean="0"/>
              <a:t>separating by galaxy property</a:t>
            </a:r>
            <a:endParaRPr lang="en-US" dirty="0" smtClean="0">
              <a:solidFill>
                <a:srgbClr val="FFFFFF"/>
              </a:solidFill>
              <a:latin typeface="Times New Roman"/>
              <a:cs typeface="Times New Roman"/>
            </a:endParaRPr>
          </a:p>
          <a:p>
            <a:pPr lvl="1"/>
            <a:r>
              <a:rPr lang="en-US" dirty="0" smtClean="0"/>
              <a:t>Only minor differences in shape</a:t>
            </a:r>
            <a:endParaRPr lang="en-US" dirty="0">
              <a:latin typeface="Times New Roman"/>
              <a:cs typeface="Times New Roman"/>
            </a:endParaRPr>
          </a:p>
        </p:txBody>
      </p:sp>
      <p:sp>
        <p:nvSpPr>
          <p:cNvPr id="9" name="Title 1"/>
          <p:cNvSpPr txBox="1">
            <a:spLocks/>
          </p:cNvSpPr>
          <p:nvPr/>
        </p:nvSpPr>
        <p:spPr>
          <a:xfrm>
            <a:off x="685800" y="3449052"/>
            <a:ext cx="7770813" cy="914400"/>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2800" dirty="0" smtClean="0">
                <a:effectLst/>
              </a:rPr>
              <a:t>In Progress…</a:t>
            </a:r>
            <a:endParaRPr lang="en-US" sz="2800" dirty="0">
              <a:effectLs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t>12</a:t>
            </a:fld>
            <a:endParaRPr lang="en-US"/>
          </a:p>
        </p:txBody>
      </p:sp>
      <p:sp>
        <p:nvSpPr>
          <p:cNvPr id="8" name="Footer Placeholder 7"/>
          <p:cNvSpPr>
            <a:spLocks noGrp="1"/>
          </p:cNvSpPr>
          <p:nvPr>
            <p:ph type="ftr" sz="quarter" idx="11"/>
          </p:nvPr>
        </p:nvSpPr>
        <p:spPr/>
        <p:txBody>
          <a:bodyPr/>
          <a:lstStyle/>
          <a:p>
            <a:r>
              <a:rPr lang="en-US" smtClean="0"/>
              <a:t>A. Battisti - How Galaxies Form Stars '16</a:t>
            </a:r>
            <a:endParaRPr lang="en-US"/>
          </a:p>
        </p:txBody>
      </p:sp>
    </p:spTree>
    <p:extLst>
      <p:ext uri="{BB962C8B-B14F-4D97-AF65-F5344CB8AC3E}">
        <p14:creationId xmlns:p14="http://schemas.microsoft.com/office/powerpoint/2010/main" val="11244315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171" y="3159740"/>
            <a:ext cx="6798705" cy="3080338"/>
          </a:xfrm>
          <a:prstGeom prst="rect">
            <a:avLst/>
          </a:prstGeom>
          <a:ln w="28575" cmpd="sng">
            <a:solidFill>
              <a:srgbClr val="F42CE8"/>
            </a:solidFill>
          </a:ln>
        </p:spPr>
      </p:pic>
      <p:pic>
        <p:nvPicPr>
          <p:cNvPr id="28" name="Picture 27"/>
          <p:cNvPicPr>
            <a:picLocks noChangeAspect="1"/>
          </p:cNvPicPr>
          <p:nvPr/>
        </p:nvPicPr>
        <p:blipFill rotWithShape="1">
          <a:blip r:embed="rId4" cstate="screen">
            <a:extLst>
              <a:ext uri="{28A0092B-C50C-407E-A947-70E740481C1C}">
                <a14:useLocalDpi xmlns:a14="http://schemas.microsoft.com/office/drawing/2010/main"/>
              </a:ext>
            </a:extLst>
          </a:blip>
          <a:srcRect b="-394"/>
          <a:stretch/>
        </p:blipFill>
        <p:spPr>
          <a:xfrm>
            <a:off x="7626376" y="3298084"/>
            <a:ext cx="1463040" cy="1481328"/>
          </a:xfrm>
          <a:prstGeom prst="rect">
            <a:avLst/>
          </a:prstGeom>
          <a:ln w="28575" cmpd="sng">
            <a:solidFill>
              <a:srgbClr val="FF6600"/>
            </a:solidFill>
          </a:ln>
        </p:spPr>
      </p:pic>
      <p:sp>
        <p:nvSpPr>
          <p:cNvPr id="2" name="Title 1"/>
          <p:cNvSpPr>
            <a:spLocks noGrp="1"/>
          </p:cNvSpPr>
          <p:nvPr>
            <p:ph type="title"/>
          </p:nvPr>
        </p:nvSpPr>
        <p:spPr>
          <a:xfrm>
            <a:off x="685800" y="31228"/>
            <a:ext cx="7770813" cy="914400"/>
          </a:xfrm>
        </p:spPr>
        <p:txBody>
          <a:bodyPr>
            <a:normAutofit/>
          </a:bodyPr>
          <a:lstStyle/>
          <a:p>
            <a:r>
              <a:rPr lang="en-US" sz="4000" dirty="0">
                <a:effectLst/>
              </a:rPr>
              <a:t>Impact of </a:t>
            </a:r>
            <a:r>
              <a:rPr lang="en-US" sz="4000" dirty="0" smtClean="0">
                <a:effectLst/>
              </a:rPr>
              <a:t>Dust on Science</a:t>
            </a:r>
            <a:endParaRPr lang="en-US" sz="4000" dirty="0">
              <a:effectLst/>
            </a:endParaRPr>
          </a:p>
        </p:txBody>
      </p:sp>
      <p:sp>
        <p:nvSpPr>
          <p:cNvPr id="3" name="Content Placeholder 2"/>
          <p:cNvSpPr>
            <a:spLocks noGrp="1"/>
          </p:cNvSpPr>
          <p:nvPr>
            <p:ph idx="1"/>
          </p:nvPr>
        </p:nvSpPr>
        <p:spPr>
          <a:xfrm>
            <a:off x="685801" y="1067325"/>
            <a:ext cx="5753099" cy="2054315"/>
          </a:xfrm>
        </p:spPr>
        <p:txBody>
          <a:bodyPr>
            <a:normAutofit fontScale="92500" lnSpcReduction="10000"/>
          </a:bodyPr>
          <a:lstStyle/>
          <a:p>
            <a:r>
              <a:rPr lang="en-US" sz="2000" dirty="0" smtClean="0">
                <a:effectLst/>
              </a:rPr>
              <a:t>Dust alters spectral energy distributions (SEDs)</a:t>
            </a:r>
          </a:p>
          <a:p>
            <a:pPr lvl="1"/>
            <a:r>
              <a:rPr lang="en-US" dirty="0">
                <a:effectLst/>
              </a:rPr>
              <a:t>Wavelength dependent, blue affected </a:t>
            </a:r>
            <a:r>
              <a:rPr lang="en-US" dirty="0" smtClean="0">
                <a:effectLst/>
              </a:rPr>
              <a:t>more</a:t>
            </a:r>
            <a:endParaRPr lang="en-US" sz="1800" dirty="0" smtClean="0">
              <a:effectLst/>
            </a:endParaRPr>
          </a:p>
          <a:p>
            <a:r>
              <a:rPr lang="en-US" sz="2000" dirty="0" smtClean="0">
                <a:solidFill>
                  <a:srgbClr val="FF6600"/>
                </a:solidFill>
                <a:effectLst/>
              </a:rPr>
              <a:t>Galactic</a:t>
            </a:r>
            <a:r>
              <a:rPr lang="en-US" sz="2000" dirty="0" smtClean="0">
                <a:effectLst/>
              </a:rPr>
              <a:t> impact: star class., distances, etc. </a:t>
            </a:r>
          </a:p>
          <a:p>
            <a:r>
              <a:rPr lang="en-US" sz="2000" dirty="0" smtClean="0">
                <a:solidFill>
                  <a:srgbClr val="F42CE8"/>
                </a:solidFill>
                <a:effectLst/>
              </a:rPr>
              <a:t>Extragalactic</a:t>
            </a:r>
            <a:r>
              <a:rPr lang="en-US" sz="2000" dirty="0" smtClean="0">
                <a:effectLst/>
              </a:rPr>
              <a:t> impact: photo-</a:t>
            </a:r>
            <a:r>
              <a:rPr lang="en-US" sz="2000" i="1" dirty="0" smtClean="0">
                <a:effectLst/>
              </a:rPr>
              <a:t>z</a:t>
            </a:r>
            <a:r>
              <a:rPr lang="en-US" sz="2000" dirty="0" smtClean="0">
                <a:effectLst/>
              </a:rPr>
              <a:t>,</a:t>
            </a:r>
            <a:r>
              <a:rPr lang="en-US" sz="2000" i="1" dirty="0" smtClean="0">
                <a:effectLst/>
              </a:rPr>
              <a:t> </a:t>
            </a:r>
            <a:r>
              <a:rPr lang="en-US" dirty="0" smtClean="0"/>
              <a:t>galaxy </a:t>
            </a:r>
            <a:r>
              <a:rPr lang="en-US" dirty="0"/>
              <a:t>properties (e.g., M</a:t>
            </a:r>
            <a:r>
              <a:rPr lang="en-US" baseline="-25000" dirty="0"/>
              <a:t>*</a:t>
            </a:r>
            <a:r>
              <a:rPr lang="en-US" dirty="0"/>
              <a:t>, SFR</a:t>
            </a:r>
            <a:r>
              <a:rPr lang="en-US" dirty="0" smtClean="0"/>
              <a:t>), </a:t>
            </a:r>
            <a:r>
              <a:rPr lang="en-US" sz="2000" dirty="0" smtClean="0">
                <a:effectLst/>
              </a:rPr>
              <a:t>etc.</a:t>
            </a:r>
          </a:p>
          <a:p>
            <a:pPr lvl="1"/>
            <a:endParaRPr lang="en-US" dirty="0"/>
          </a:p>
          <a:p>
            <a:pPr lvl="1"/>
            <a:endParaRPr lang="en-US" dirty="0" smtClean="0"/>
          </a:p>
          <a:p>
            <a:pPr lvl="1"/>
            <a:endParaRPr lang="en-US" dirty="0" smtClean="0"/>
          </a:p>
          <a:p>
            <a:pPr marL="349250" lvl="1" indent="0">
              <a:buNone/>
            </a:pPr>
            <a:endParaRPr lang="en-US" dirty="0"/>
          </a:p>
          <a:p>
            <a:pPr marL="349250" lvl="1" indent="0">
              <a:buNone/>
            </a:pPr>
            <a:endParaRPr lang="en-US" dirty="0" smtClean="0"/>
          </a:p>
          <a:p>
            <a:pPr marL="349250" lvl="1" indent="0">
              <a:buNone/>
            </a:pPr>
            <a:endParaRPr lang="en-US" dirty="0" smtClean="0"/>
          </a:p>
          <a:p>
            <a:pPr marL="349250" lvl="1" indent="0">
              <a:buNone/>
            </a:pPr>
            <a:endParaRPr lang="en-US" dirty="0" smtClean="0"/>
          </a:p>
        </p:txBody>
      </p:sp>
      <p:sp>
        <p:nvSpPr>
          <p:cNvPr id="19" name="TextBox 18"/>
          <p:cNvSpPr txBox="1"/>
          <p:nvPr/>
        </p:nvSpPr>
        <p:spPr>
          <a:xfrm>
            <a:off x="764171" y="5939625"/>
            <a:ext cx="1163875" cy="307777"/>
          </a:xfrm>
          <a:prstGeom prst="rect">
            <a:avLst/>
          </a:prstGeom>
          <a:noFill/>
        </p:spPr>
        <p:txBody>
          <a:bodyPr wrap="none" rtlCol="0">
            <a:spAutoFit/>
          </a:bodyPr>
          <a:lstStyle/>
          <a:p>
            <a:r>
              <a:rPr lang="en-US" sz="1400" b="1" dirty="0" smtClean="0">
                <a:solidFill>
                  <a:schemeClr val="bg1"/>
                </a:solidFill>
                <a:latin typeface="Times New Roman"/>
                <a:cs typeface="Times New Roman"/>
              </a:rPr>
              <a:t>Conroy 2013</a:t>
            </a:r>
            <a:endParaRPr lang="en-US" sz="1400" b="1" dirty="0">
              <a:solidFill>
                <a:schemeClr val="bg1"/>
              </a:solidFill>
              <a:latin typeface="Times New Roman"/>
              <a:cs typeface="Times New Roman"/>
            </a:endParaRPr>
          </a:p>
        </p:txBody>
      </p:sp>
      <p:sp>
        <p:nvSpPr>
          <p:cNvPr id="21" name="Rectangle 20"/>
          <p:cNvSpPr/>
          <p:nvPr/>
        </p:nvSpPr>
        <p:spPr>
          <a:xfrm>
            <a:off x="5466161" y="3202421"/>
            <a:ext cx="441760" cy="369332"/>
          </a:xfrm>
          <a:prstGeom prst="rect">
            <a:avLst/>
          </a:prstGeom>
        </p:spPr>
        <p:txBody>
          <a:bodyPr wrap="none">
            <a:spAutoFit/>
          </a:bodyPr>
          <a:lstStyle/>
          <a:p>
            <a:r>
              <a:rPr lang="en-US" b="1" dirty="0" smtClean="0">
                <a:solidFill>
                  <a:srgbClr val="FF0000"/>
                </a:solidFill>
              </a:rPr>
              <a:t>IR</a:t>
            </a:r>
            <a:endParaRPr lang="en-US" dirty="0"/>
          </a:p>
        </p:txBody>
      </p:sp>
      <p:cxnSp>
        <p:nvCxnSpPr>
          <p:cNvPr id="23" name="Straight Arrow Connector 22"/>
          <p:cNvCxnSpPr/>
          <p:nvPr/>
        </p:nvCxnSpPr>
        <p:spPr>
          <a:xfrm>
            <a:off x="5856605" y="3379557"/>
            <a:ext cx="1307592" cy="0"/>
          </a:xfrm>
          <a:prstGeom prst="straightConnector1">
            <a:avLst/>
          </a:prstGeom>
          <a:ln>
            <a:solidFill>
              <a:srgbClr val="FF0000"/>
            </a:solidFill>
            <a:headEnd type="none"/>
            <a:tailEnd type="diamon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3943040" y="3386909"/>
            <a:ext cx="1529432" cy="0"/>
          </a:xfrm>
          <a:prstGeom prst="straightConnector1">
            <a:avLst/>
          </a:prstGeom>
          <a:ln>
            <a:solidFill>
              <a:srgbClr val="FF0000"/>
            </a:solidFill>
            <a:tailEnd type="diamond"/>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085949" y="3207773"/>
            <a:ext cx="533507" cy="369332"/>
          </a:xfrm>
          <a:prstGeom prst="rect">
            <a:avLst/>
          </a:prstGeom>
        </p:spPr>
        <p:txBody>
          <a:bodyPr wrap="none">
            <a:spAutoFit/>
          </a:bodyPr>
          <a:lstStyle/>
          <a:p>
            <a:r>
              <a:rPr lang="en-US" b="1" dirty="0" smtClean="0">
                <a:solidFill>
                  <a:srgbClr val="3366FF"/>
                </a:solidFill>
              </a:rPr>
              <a:t>UV</a:t>
            </a:r>
            <a:endParaRPr lang="en-US" dirty="0">
              <a:solidFill>
                <a:srgbClr val="3366FF"/>
              </a:solidFill>
            </a:endParaRPr>
          </a:p>
        </p:txBody>
      </p:sp>
      <p:cxnSp>
        <p:nvCxnSpPr>
          <p:cNvPr id="18" name="Straight Arrow Connector 17"/>
          <p:cNvCxnSpPr/>
          <p:nvPr/>
        </p:nvCxnSpPr>
        <p:spPr>
          <a:xfrm flipV="1">
            <a:off x="2554444" y="3386909"/>
            <a:ext cx="566928" cy="0"/>
          </a:xfrm>
          <a:prstGeom prst="straightConnector1">
            <a:avLst/>
          </a:prstGeom>
          <a:ln>
            <a:solidFill>
              <a:srgbClr val="3366FF"/>
            </a:solidFill>
            <a:tailEnd type="diamon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1761693" y="3395380"/>
            <a:ext cx="384456" cy="0"/>
          </a:xfrm>
          <a:prstGeom prst="straightConnector1">
            <a:avLst/>
          </a:prstGeom>
          <a:ln>
            <a:solidFill>
              <a:srgbClr val="3366FF"/>
            </a:solidFill>
            <a:headEnd type="none"/>
            <a:tailEnd type="diamond"/>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251726" y="3198762"/>
            <a:ext cx="582211" cy="369332"/>
          </a:xfrm>
          <a:prstGeom prst="rect">
            <a:avLst/>
          </a:prstGeom>
        </p:spPr>
        <p:txBody>
          <a:bodyPr wrap="none">
            <a:spAutoFit/>
          </a:bodyPr>
          <a:lstStyle/>
          <a:p>
            <a:r>
              <a:rPr lang="en-US" b="1" dirty="0" smtClean="0">
                <a:solidFill>
                  <a:srgbClr val="29F402"/>
                </a:solidFill>
              </a:rPr>
              <a:t>Opt</a:t>
            </a:r>
            <a:endParaRPr lang="en-US" dirty="0">
              <a:solidFill>
                <a:srgbClr val="29F402"/>
              </a:solidFill>
            </a:endParaRPr>
          </a:p>
        </p:txBody>
      </p:sp>
      <p:cxnSp>
        <p:nvCxnSpPr>
          <p:cNvPr id="26" name="Straight Arrow Connector 25"/>
          <p:cNvCxnSpPr/>
          <p:nvPr/>
        </p:nvCxnSpPr>
        <p:spPr>
          <a:xfrm flipV="1">
            <a:off x="3773694" y="3386909"/>
            <a:ext cx="100584" cy="0"/>
          </a:xfrm>
          <a:prstGeom prst="straightConnector1">
            <a:avLst/>
          </a:prstGeom>
          <a:ln>
            <a:solidFill>
              <a:srgbClr val="29F402"/>
            </a:solidFill>
            <a:tailEnd type="diamond"/>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3204633" y="3387905"/>
            <a:ext cx="86996" cy="0"/>
          </a:xfrm>
          <a:prstGeom prst="straightConnector1">
            <a:avLst/>
          </a:prstGeom>
          <a:ln>
            <a:solidFill>
              <a:srgbClr val="29F402"/>
            </a:solidFill>
            <a:tailEnd type="diamond"/>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7682266" y="902225"/>
            <a:ext cx="1174620" cy="338554"/>
          </a:xfrm>
          <a:prstGeom prst="rect">
            <a:avLst/>
          </a:prstGeom>
        </p:spPr>
        <p:txBody>
          <a:bodyPr wrap="none">
            <a:spAutoFit/>
          </a:bodyPr>
          <a:lstStyle/>
          <a:p>
            <a:r>
              <a:rPr lang="en-US" sz="1600" b="1" dirty="0" smtClean="0"/>
              <a:t>Barnard 68</a:t>
            </a:r>
            <a:endParaRPr lang="en-US" sz="1600" b="1" dirty="0"/>
          </a:p>
        </p:txBody>
      </p:sp>
      <p:pic>
        <p:nvPicPr>
          <p:cNvPr id="29" name="Picture 2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98802" y="2153614"/>
            <a:ext cx="1464295" cy="1477572"/>
          </a:xfrm>
          <a:prstGeom prst="rect">
            <a:avLst/>
          </a:prstGeom>
          <a:solidFill>
            <a:schemeClr val="bg2">
              <a:lumMod val="90000"/>
              <a:lumOff val="10000"/>
            </a:schemeClr>
          </a:solidFill>
          <a:ln w="28575" cmpd="sng">
            <a:solidFill>
              <a:srgbClr val="FF6600"/>
            </a:solidFill>
          </a:ln>
        </p:spPr>
      </p:pic>
      <p:pic>
        <p:nvPicPr>
          <p:cNvPr id="16" name="Picture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77054" y="966365"/>
            <a:ext cx="1453896" cy="1472184"/>
          </a:xfrm>
          <a:prstGeom prst="rect">
            <a:avLst/>
          </a:prstGeom>
          <a:ln w="28575" cmpd="sng">
            <a:solidFill>
              <a:srgbClr val="FF6600"/>
            </a:solidFill>
          </a:ln>
        </p:spPr>
      </p:pic>
      <p:sp>
        <p:nvSpPr>
          <p:cNvPr id="30" name="Rectangle 29"/>
          <p:cNvSpPr/>
          <p:nvPr/>
        </p:nvSpPr>
        <p:spPr>
          <a:xfrm>
            <a:off x="7927382" y="4809677"/>
            <a:ext cx="1031051" cy="276999"/>
          </a:xfrm>
          <a:prstGeom prst="rect">
            <a:avLst/>
          </a:prstGeom>
        </p:spPr>
        <p:txBody>
          <a:bodyPr wrap="none">
            <a:spAutoFit/>
          </a:bodyPr>
          <a:lstStyle/>
          <a:p>
            <a:r>
              <a:rPr lang="en-US" sz="1200" b="1" dirty="0" smtClean="0"/>
              <a:t>Credit: ESO</a:t>
            </a:r>
            <a:endParaRPr lang="en-US" sz="1200" b="1" dirty="0"/>
          </a:p>
        </p:txBody>
      </p:sp>
      <p:sp>
        <p:nvSpPr>
          <p:cNvPr id="5" name="Slide Number Placeholder 4"/>
          <p:cNvSpPr>
            <a:spLocks noGrp="1"/>
          </p:cNvSpPr>
          <p:nvPr>
            <p:ph type="sldNum" sz="quarter" idx="12"/>
          </p:nvPr>
        </p:nvSpPr>
        <p:spPr/>
        <p:txBody>
          <a:bodyPr/>
          <a:lstStyle/>
          <a:p>
            <a:fld id="{9C1F5A0A-F6FC-4FFD-9B49-0DA8697211D9}" type="slidenum">
              <a:rPr lang="en-US" smtClean="0"/>
              <a:t>2</a:t>
            </a:fld>
            <a:endParaRPr lang="en-US"/>
          </a:p>
        </p:txBody>
      </p:sp>
      <p:sp>
        <p:nvSpPr>
          <p:cNvPr id="6" name="Footer Placeholder 5"/>
          <p:cNvSpPr>
            <a:spLocks noGrp="1"/>
          </p:cNvSpPr>
          <p:nvPr>
            <p:ph type="ftr" sz="quarter" idx="11"/>
          </p:nvPr>
        </p:nvSpPr>
        <p:spPr/>
        <p:txBody>
          <a:bodyPr/>
          <a:lstStyle/>
          <a:p>
            <a:r>
              <a:rPr lang="en-US" smtClean="0"/>
              <a:t>A. Battisti - How Galaxies Form Stars '16</a:t>
            </a:r>
            <a:endParaRPr lang="en-US" dirty="0"/>
          </a:p>
        </p:txBody>
      </p:sp>
    </p:spTree>
    <p:extLst>
      <p:ext uri="{BB962C8B-B14F-4D97-AF65-F5344CB8AC3E}">
        <p14:creationId xmlns:p14="http://schemas.microsoft.com/office/powerpoint/2010/main" val="8600648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228"/>
            <a:ext cx="7770813" cy="914400"/>
          </a:xfrm>
        </p:spPr>
        <p:txBody>
          <a:bodyPr>
            <a:normAutofit/>
          </a:bodyPr>
          <a:lstStyle/>
          <a:p>
            <a:r>
              <a:rPr lang="en-US" sz="4000" dirty="0" smtClean="0"/>
              <a:t>Dust in Distant Galaxies</a:t>
            </a:r>
            <a:endParaRPr lang="en-US" sz="4000" dirty="0"/>
          </a:p>
        </p:txBody>
      </p:sp>
      <p:sp>
        <p:nvSpPr>
          <p:cNvPr id="3" name="Content Placeholder 2"/>
          <p:cNvSpPr>
            <a:spLocks noGrp="1"/>
          </p:cNvSpPr>
          <p:nvPr>
            <p:ph idx="1"/>
          </p:nvPr>
        </p:nvSpPr>
        <p:spPr>
          <a:xfrm>
            <a:off x="685800" y="965407"/>
            <a:ext cx="5419119" cy="2472411"/>
          </a:xfrm>
        </p:spPr>
        <p:txBody>
          <a:bodyPr>
            <a:normAutofit/>
          </a:bodyPr>
          <a:lstStyle/>
          <a:p>
            <a:r>
              <a:rPr lang="en-US" dirty="0" smtClean="0"/>
              <a:t>Unable to </a:t>
            </a:r>
            <a:r>
              <a:rPr lang="en-US" dirty="0"/>
              <a:t>resolve stars, must use diffuse light </a:t>
            </a:r>
          </a:p>
          <a:p>
            <a:pPr lvl="1"/>
            <a:r>
              <a:rPr lang="en-US" dirty="0" smtClean="0"/>
              <a:t>Diffuse light can scatter into line of sight</a:t>
            </a:r>
          </a:p>
          <a:p>
            <a:pPr marL="349250" lvl="1" indent="0">
              <a:buNone/>
            </a:pPr>
            <a:r>
              <a:rPr lang="en-US" u="sng" dirty="0" smtClean="0">
                <a:solidFill>
                  <a:srgbClr val="08F457"/>
                </a:solidFill>
              </a:rPr>
              <a:t>Attenuation</a:t>
            </a:r>
            <a:r>
              <a:rPr lang="en-US" dirty="0" smtClean="0"/>
              <a:t> </a:t>
            </a:r>
            <a:r>
              <a:rPr lang="en-US" dirty="0" smtClean="0">
                <a:solidFill>
                  <a:srgbClr val="08F457"/>
                </a:solidFill>
              </a:rPr>
              <a:t>=</a:t>
            </a:r>
            <a:r>
              <a:rPr lang="en-US" dirty="0" smtClean="0">
                <a:solidFill>
                  <a:srgbClr val="FF0000"/>
                </a:solidFill>
              </a:rPr>
              <a:t> </a:t>
            </a:r>
            <a:r>
              <a:rPr lang="en-US" dirty="0">
                <a:solidFill>
                  <a:srgbClr val="FF0000"/>
                </a:solidFill>
              </a:rPr>
              <a:t>Absorption </a:t>
            </a:r>
            <a:r>
              <a:rPr lang="en-US" dirty="0" smtClean="0">
                <a:solidFill>
                  <a:srgbClr val="FF0000"/>
                </a:solidFill>
              </a:rPr>
              <a:t>+ Scattering out </a:t>
            </a:r>
            <a:r>
              <a:rPr lang="en-US" dirty="0">
                <a:solidFill>
                  <a:srgbClr val="FF0000"/>
                </a:solidFill>
              </a:rPr>
              <a:t>of </a:t>
            </a:r>
            <a:r>
              <a:rPr lang="en-US" dirty="0" smtClean="0">
                <a:solidFill>
                  <a:srgbClr val="FF0000"/>
                </a:solidFill>
              </a:rPr>
              <a:t>	line</a:t>
            </a:r>
            <a:r>
              <a:rPr lang="en-US" dirty="0">
                <a:solidFill>
                  <a:srgbClr val="FF0000"/>
                </a:solidFill>
              </a:rPr>
              <a:t>-of-</a:t>
            </a:r>
            <a:r>
              <a:rPr lang="en-US" dirty="0" smtClean="0">
                <a:solidFill>
                  <a:srgbClr val="FF0000"/>
                </a:solidFill>
              </a:rPr>
              <a:t>sight </a:t>
            </a:r>
            <a:r>
              <a:rPr lang="en-US" dirty="0" smtClean="0">
                <a:solidFill>
                  <a:schemeClr val="accent1">
                    <a:lumMod val="60000"/>
                    <a:lumOff val="40000"/>
                  </a:schemeClr>
                </a:solidFill>
              </a:rPr>
              <a:t>+</a:t>
            </a:r>
            <a:r>
              <a:rPr lang="en-US" dirty="0">
                <a:solidFill>
                  <a:schemeClr val="accent1">
                    <a:lumMod val="60000"/>
                    <a:lumOff val="40000"/>
                  </a:schemeClr>
                </a:solidFill>
              </a:rPr>
              <a:t> </a:t>
            </a:r>
            <a:r>
              <a:rPr lang="en-US" dirty="0" smtClean="0">
                <a:solidFill>
                  <a:schemeClr val="accent1">
                    <a:lumMod val="60000"/>
                    <a:lumOff val="40000"/>
                  </a:schemeClr>
                </a:solidFill>
              </a:rPr>
              <a:t>Scattering </a:t>
            </a:r>
            <a:r>
              <a:rPr lang="en-US" dirty="0">
                <a:solidFill>
                  <a:schemeClr val="accent1">
                    <a:lumMod val="60000"/>
                    <a:lumOff val="40000"/>
                  </a:schemeClr>
                </a:solidFill>
              </a:rPr>
              <a:t>into line-of-sight</a:t>
            </a:r>
            <a:r>
              <a:rPr lang="en-US" dirty="0">
                <a:solidFill>
                  <a:srgbClr val="3366FF"/>
                </a:solidFill>
              </a:rPr>
              <a:t> </a:t>
            </a:r>
          </a:p>
          <a:p>
            <a:pPr lvl="1"/>
            <a:r>
              <a:rPr lang="en-US" dirty="0" smtClean="0"/>
              <a:t>Strongly dependent on star/dust geometry</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373" y="3057719"/>
            <a:ext cx="3084602" cy="3240674"/>
          </a:xfrm>
          <a:prstGeom prst="rect">
            <a:avLst/>
          </a:prstGeom>
          <a:ln w="19050" cmpd="sng">
            <a:solidFill>
              <a:srgbClr val="000000"/>
            </a:solidFill>
          </a:ln>
        </p:spPr>
      </p:pic>
      <p:sp>
        <p:nvSpPr>
          <p:cNvPr id="5" name="TextBox 4"/>
          <p:cNvSpPr txBox="1"/>
          <p:nvPr/>
        </p:nvSpPr>
        <p:spPr>
          <a:xfrm>
            <a:off x="6036211" y="5424763"/>
            <a:ext cx="1186756" cy="307777"/>
          </a:xfrm>
          <a:prstGeom prst="rect">
            <a:avLst/>
          </a:prstGeom>
          <a:noFill/>
        </p:spPr>
        <p:txBody>
          <a:bodyPr wrap="none" rtlCol="0">
            <a:spAutoFit/>
          </a:bodyPr>
          <a:lstStyle/>
          <a:p>
            <a:r>
              <a:rPr lang="en-US" sz="1400" b="1" dirty="0" err="1" smtClean="0">
                <a:solidFill>
                  <a:srgbClr val="F2F2F2"/>
                </a:solidFill>
                <a:latin typeface="Times New Roman"/>
                <a:cs typeface="Times New Roman"/>
              </a:rPr>
              <a:t>Calzetti</a:t>
            </a:r>
            <a:r>
              <a:rPr lang="en-US" sz="1400" b="1" dirty="0" smtClean="0">
                <a:solidFill>
                  <a:srgbClr val="F2F2F2"/>
                </a:solidFill>
                <a:latin typeface="Times New Roman"/>
                <a:cs typeface="Times New Roman"/>
              </a:rPr>
              <a:t> 2013</a:t>
            </a:r>
            <a:endParaRPr lang="en-US" sz="1400" b="1" dirty="0">
              <a:solidFill>
                <a:srgbClr val="F2F2F2"/>
              </a:solidFill>
              <a:latin typeface="Times New Roman"/>
              <a:cs typeface="Times New Roman"/>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65640" y="3437818"/>
            <a:ext cx="2940498" cy="1862978"/>
          </a:xfrm>
          <a:prstGeom prst="rect">
            <a:avLst/>
          </a:prstGeom>
          <a:ln w="28575" cmpd="sng">
            <a:solidFill>
              <a:srgbClr val="F42CE8"/>
            </a:solidFill>
          </a:ln>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65640" y="1483852"/>
            <a:ext cx="2940498" cy="1450580"/>
          </a:xfrm>
          <a:prstGeom prst="rect">
            <a:avLst/>
          </a:prstGeom>
          <a:ln w="28575" cmpd="sng">
            <a:solidFill>
              <a:srgbClr val="FF6600"/>
            </a:solidFill>
          </a:ln>
        </p:spPr>
      </p:pic>
      <p:sp>
        <p:nvSpPr>
          <p:cNvPr id="10" name="Rectangle 9"/>
          <p:cNvSpPr/>
          <p:nvPr/>
        </p:nvSpPr>
        <p:spPr>
          <a:xfrm>
            <a:off x="6809555" y="3413579"/>
            <a:ext cx="1276912" cy="338554"/>
          </a:xfrm>
          <a:prstGeom prst="rect">
            <a:avLst/>
          </a:prstGeom>
        </p:spPr>
        <p:txBody>
          <a:bodyPr wrap="none">
            <a:spAutoFit/>
          </a:bodyPr>
          <a:lstStyle/>
          <a:p>
            <a:pPr algn="ctr"/>
            <a:r>
              <a:rPr lang="en-US" sz="1600" b="1" u="sng" dirty="0">
                <a:solidFill>
                  <a:srgbClr val="01C603"/>
                </a:solidFill>
              </a:rPr>
              <a:t>Attenuation</a:t>
            </a:r>
            <a:r>
              <a:rPr lang="en-US" sz="1600" b="1" dirty="0">
                <a:solidFill>
                  <a:srgbClr val="01C603"/>
                </a:solidFill>
              </a:rPr>
              <a:t> </a:t>
            </a:r>
          </a:p>
        </p:txBody>
      </p:sp>
      <p:sp>
        <p:nvSpPr>
          <p:cNvPr id="11" name="TextBox 10"/>
          <p:cNvSpPr txBox="1"/>
          <p:nvPr/>
        </p:nvSpPr>
        <p:spPr>
          <a:xfrm>
            <a:off x="6551256" y="1483852"/>
            <a:ext cx="1535211" cy="338554"/>
          </a:xfrm>
          <a:prstGeom prst="rect">
            <a:avLst/>
          </a:prstGeom>
          <a:noFill/>
        </p:spPr>
        <p:txBody>
          <a:bodyPr wrap="square" rtlCol="0">
            <a:spAutoFit/>
          </a:bodyPr>
          <a:lstStyle/>
          <a:p>
            <a:pPr algn="ctr"/>
            <a:r>
              <a:rPr lang="en-US" sz="1600" b="1" u="sng" dirty="0" smtClean="0">
                <a:solidFill>
                  <a:srgbClr val="FF0000"/>
                </a:solidFill>
                <a:latin typeface="Times New Roman"/>
                <a:cs typeface="Times New Roman"/>
              </a:rPr>
              <a:t>Extinction</a:t>
            </a:r>
            <a:endParaRPr lang="en-US" sz="1600" b="1" u="sng" dirty="0">
              <a:solidFill>
                <a:srgbClr val="FF0000"/>
              </a:solidFill>
              <a:latin typeface="Times New Roman"/>
              <a:cs typeface="Times New Roman"/>
            </a:endParaRPr>
          </a:p>
        </p:txBody>
      </p:sp>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20462" y="2773085"/>
            <a:ext cx="2001353" cy="3871696"/>
          </a:xfrm>
          <a:prstGeom prst="rect">
            <a:avLst/>
          </a:prstGeom>
          <a:ln w="19050" cmpd="sng">
            <a:solidFill>
              <a:srgbClr val="000000"/>
            </a:solidFill>
          </a:ln>
        </p:spPr>
      </p:pic>
      <p:sp>
        <p:nvSpPr>
          <p:cNvPr id="13" name="Rectangle 12"/>
          <p:cNvSpPr/>
          <p:nvPr/>
        </p:nvSpPr>
        <p:spPr>
          <a:xfrm>
            <a:off x="3656316" y="3063240"/>
            <a:ext cx="91438" cy="323153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118148" y="1826050"/>
            <a:ext cx="291021" cy="2504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118148" y="3752133"/>
            <a:ext cx="291021" cy="2504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8001160" y="1114520"/>
            <a:ext cx="1004978" cy="369332"/>
          </a:xfrm>
          <a:prstGeom prst="rect">
            <a:avLst/>
          </a:prstGeom>
        </p:spPr>
        <p:txBody>
          <a:bodyPr wrap="none">
            <a:spAutoFit/>
          </a:bodyPr>
          <a:lstStyle/>
          <a:p>
            <a:r>
              <a:rPr lang="en-US" dirty="0">
                <a:solidFill>
                  <a:srgbClr val="FF6600"/>
                </a:solidFill>
              </a:rPr>
              <a:t>Galactic</a:t>
            </a:r>
            <a:endParaRPr lang="en-US" dirty="0"/>
          </a:p>
        </p:txBody>
      </p:sp>
      <p:sp>
        <p:nvSpPr>
          <p:cNvPr id="19" name="Rectangle 18"/>
          <p:cNvSpPr/>
          <p:nvPr/>
        </p:nvSpPr>
        <p:spPr>
          <a:xfrm>
            <a:off x="7539270" y="3035071"/>
            <a:ext cx="1466868" cy="369332"/>
          </a:xfrm>
          <a:prstGeom prst="rect">
            <a:avLst/>
          </a:prstGeom>
        </p:spPr>
        <p:txBody>
          <a:bodyPr wrap="none">
            <a:spAutoFit/>
          </a:bodyPr>
          <a:lstStyle/>
          <a:p>
            <a:r>
              <a:rPr lang="en-US" dirty="0">
                <a:solidFill>
                  <a:srgbClr val="F42CE8"/>
                </a:solidFill>
              </a:rPr>
              <a:t>Extragalactic</a:t>
            </a:r>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3</a:t>
            </a:fld>
            <a:endParaRPr lang="en-US"/>
          </a:p>
        </p:txBody>
      </p:sp>
      <p:sp>
        <p:nvSpPr>
          <p:cNvPr id="15" name="Footer Placeholder 14"/>
          <p:cNvSpPr>
            <a:spLocks noGrp="1"/>
          </p:cNvSpPr>
          <p:nvPr>
            <p:ph type="ftr" sz="quarter" idx="11"/>
          </p:nvPr>
        </p:nvSpPr>
        <p:spPr/>
        <p:txBody>
          <a:bodyPr/>
          <a:lstStyle/>
          <a:p>
            <a:r>
              <a:rPr lang="en-US" smtClean="0"/>
              <a:t>A. Battisti - How Galaxies Form Stars '16</a:t>
            </a:r>
            <a:endParaRPr lang="en-US"/>
          </a:p>
        </p:txBody>
      </p:sp>
    </p:spTree>
    <p:extLst>
      <p:ext uri="{BB962C8B-B14F-4D97-AF65-F5344CB8AC3E}">
        <p14:creationId xmlns:p14="http://schemas.microsoft.com/office/powerpoint/2010/main" val="3532320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7316" y="2958919"/>
            <a:ext cx="4346268" cy="3325990"/>
          </a:xfrm>
          <a:prstGeom prst="rect">
            <a:avLst/>
          </a:prstGeom>
          <a:ln w="19050" cmpd="sng">
            <a:solidFill>
              <a:srgbClr val="000000"/>
            </a:solidFill>
          </a:ln>
        </p:spPr>
      </p:pic>
      <p:sp>
        <p:nvSpPr>
          <p:cNvPr id="41" name="Rectangle 40"/>
          <p:cNvSpPr/>
          <p:nvPr/>
        </p:nvSpPr>
        <p:spPr>
          <a:xfrm>
            <a:off x="5211196" y="3011067"/>
            <a:ext cx="3682335" cy="1922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617" y="2245284"/>
            <a:ext cx="3883934" cy="3861825"/>
          </a:xfrm>
          <a:prstGeom prst="rect">
            <a:avLst/>
          </a:prstGeom>
          <a:ln w="19050" cap="sq" cmpd="sng">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685800" y="31228"/>
            <a:ext cx="7770813" cy="914400"/>
          </a:xfrm>
        </p:spPr>
        <p:txBody>
          <a:bodyPr>
            <a:normAutofit/>
          </a:bodyPr>
          <a:lstStyle/>
          <a:p>
            <a:r>
              <a:rPr lang="en-US" sz="4000" dirty="0" smtClean="0"/>
              <a:t>Attenuation vs. Age</a:t>
            </a:r>
            <a:endParaRPr lang="en-US" sz="4000" dirty="0"/>
          </a:p>
        </p:txBody>
      </p:sp>
      <p:sp>
        <p:nvSpPr>
          <p:cNvPr id="3" name="Content Placeholder 2"/>
          <p:cNvSpPr>
            <a:spLocks noGrp="1"/>
          </p:cNvSpPr>
          <p:nvPr>
            <p:ph idx="1"/>
          </p:nvPr>
        </p:nvSpPr>
        <p:spPr>
          <a:xfrm>
            <a:off x="685800" y="944042"/>
            <a:ext cx="8127967" cy="1787775"/>
          </a:xfrm>
        </p:spPr>
        <p:txBody>
          <a:bodyPr>
            <a:normAutofit/>
          </a:bodyPr>
          <a:lstStyle/>
          <a:p>
            <a:r>
              <a:rPr lang="en-US" dirty="0"/>
              <a:t>Galaxy = Collection of many stars with different ages</a:t>
            </a:r>
          </a:p>
          <a:p>
            <a:pPr lvl="1"/>
            <a:r>
              <a:rPr lang="en-US" dirty="0"/>
              <a:t>No “intrinsic” galaxy SED  </a:t>
            </a:r>
            <a:r>
              <a:rPr lang="en-US" dirty="0">
                <a:solidFill>
                  <a:schemeClr val="accent4"/>
                </a:solidFill>
                <a:sym typeface="Wingdings"/>
              </a:rPr>
              <a:t> M</a:t>
            </a:r>
            <a:r>
              <a:rPr lang="en-US" dirty="0">
                <a:solidFill>
                  <a:schemeClr val="accent4"/>
                </a:solidFill>
              </a:rPr>
              <a:t>ore difficult to characterize dust</a:t>
            </a:r>
            <a:endParaRPr lang="en-US" dirty="0"/>
          </a:p>
          <a:p>
            <a:pPr>
              <a:spcBef>
                <a:spcPts val="1400"/>
              </a:spcBef>
            </a:pPr>
            <a:r>
              <a:rPr lang="en-US" dirty="0"/>
              <a:t>S</a:t>
            </a:r>
            <a:r>
              <a:rPr lang="en-US" dirty="0" smtClean="0"/>
              <a:t>tar-forming galaxies share </a:t>
            </a:r>
            <a:r>
              <a:rPr lang="en-US" dirty="0" smtClean="0">
                <a:solidFill>
                  <a:srgbClr val="20A4FF"/>
                </a:solidFill>
              </a:rPr>
              <a:t>similar UV SEDs</a:t>
            </a:r>
          </a:p>
        </p:txBody>
      </p:sp>
      <p:sp>
        <p:nvSpPr>
          <p:cNvPr id="5" name="TextBox 4"/>
          <p:cNvSpPr txBox="1"/>
          <p:nvPr/>
        </p:nvSpPr>
        <p:spPr>
          <a:xfrm>
            <a:off x="1839571" y="5180047"/>
            <a:ext cx="1201671" cy="584776"/>
          </a:xfrm>
          <a:prstGeom prst="rect">
            <a:avLst/>
          </a:prstGeom>
          <a:noFill/>
        </p:spPr>
        <p:txBody>
          <a:bodyPr wrap="none" rtlCol="0">
            <a:spAutoFit/>
          </a:bodyPr>
          <a:lstStyle/>
          <a:p>
            <a:pPr algn="ctr"/>
            <a:r>
              <a:rPr lang="en-US" sz="1600" dirty="0" smtClean="0">
                <a:solidFill>
                  <a:srgbClr val="F4AF1C"/>
                </a:solidFill>
              </a:rPr>
              <a:t>Continuous </a:t>
            </a:r>
          </a:p>
          <a:p>
            <a:pPr algn="ctr"/>
            <a:r>
              <a:rPr lang="en-US" sz="1600" dirty="0" smtClean="0">
                <a:solidFill>
                  <a:srgbClr val="F4AF1C"/>
                </a:solidFill>
              </a:rPr>
              <a:t>SFR</a:t>
            </a:r>
            <a:endParaRPr lang="en-US" sz="1600" dirty="0">
              <a:solidFill>
                <a:srgbClr val="F4AF1C"/>
              </a:solidFill>
            </a:endParaRPr>
          </a:p>
        </p:txBody>
      </p:sp>
      <p:sp>
        <p:nvSpPr>
          <p:cNvPr id="6" name="TextBox 5"/>
          <p:cNvSpPr txBox="1"/>
          <p:nvPr/>
        </p:nvSpPr>
        <p:spPr>
          <a:xfrm>
            <a:off x="847636" y="2613042"/>
            <a:ext cx="1445804" cy="307777"/>
          </a:xfrm>
          <a:prstGeom prst="rect">
            <a:avLst/>
          </a:prstGeom>
          <a:noFill/>
        </p:spPr>
        <p:txBody>
          <a:bodyPr wrap="none" rtlCol="0">
            <a:spAutoFit/>
          </a:bodyPr>
          <a:lstStyle/>
          <a:p>
            <a:r>
              <a:rPr lang="en-US" sz="1400" b="1" dirty="0" smtClean="0">
                <a:solidFill>
                  <a:schemeClr val="bg1"/>
                </a:solidFill>
              </a:rPr>
              <a:t> Leitherer+1999</a:t>
            </a:r>
            <a:endParaRPr lang="en-US" sz="1400" b="1" dirty="0">
              <a:solidFill>
                <a:schemeClr val="bg1"/>
              </a:solidFill>
            </a:endParaRPr>
          </a:p>
        </p:txBody>
      </p:sp>
      <p:sp>
        <p:nvSpPr>
          <p:cNvPr id="7" name="Content Placeholder 2"/>
          <p:cNvSpPr txBox="1">
            <a:spLocks/>
          </p:cNvSpPr>
          <p:nvPr/>
        </p:nvSpPr>
        <p:spPr>
          <a:xfrm>
            <a:off x="1764708" y="4033664"/>
            <a:ext cx="1220805" cy="63153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spcBef>
                <a:spcPts val="1000"/>
              </a:spcBef>
              <a:buNone/>
            </a:pPr>
            <a:r>
              <a:rPr lang="en-US" sz="1600" b="1" dirty="0" smtClean="0">
                <a:solidFill>
                  <a:srgbClr val="3366FF"/>
                </a:solidFill>
                <a:effectLst/>
              </a:rPr>
              <a:t>Nearly identical</a:t>
            </a:r>
            <a:endParaRPr lang="en-US" sz="1600" b="1" dirty="0" smtClean="0">
              <a:effectLst/>
            </a:endParaRPr>
          </a:p>
        </p:txBody>
      </p:sp>
      <p:cxnSp>
        <p:nvCxnSpPr>
          <p:cNvPr id="9" name="Straight Connector 8"/>
          <p:cNvCxnSpPr/>
          <p:nvPr/>
        </p:nvCxnSpPr>
        <p:spPr>
          <a:xfrm>
            <a:off x="2547354" y="2375919"/>
            <a:ext cx="909053" cy="0"/>
          </a:xfrm>
          <a:prstGeom prst="line">
            <a:avLst/>
          </a:prstGeom>
          <a:ln w="38100" cmpd="sng">
            <a:solidFill>
              <a:srgbClr val="3366FF"/>
            </a:solidFill>
            <a:headEnd type="diamond"/>
            <a:tailEnd type="diamon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822828" y="2375919"/>
            <a:ext cx="1617579" cy="0"/>
          </a:xfrm>
          <a:prstGeom prst="line">
            <a:avLst/>
          </a:prstGeom>
          <a:ln w="38100" cmpd="sng">
            <a:solidFill>
              <a:srgbClr val="3366FF"/>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549986" y="2375919"/>
            <a:ext cx="695158" cy="0"/>
          </a:xfrm>
          <a:prstGeom prst="line">
            <a:avLst/>
          </a:prstGeom>
          <a:ln w="38100" cmpd="sng">
            <a:solidFill>
              <a:srgbClr val="08F457"/>
            </a:solidFill>
            <a:headEnd type="diamond"/>
            <a:tailEnd type="diamond"/>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789898" y="2375919"/>
            <a:ext cx="530915" cy="369332"/>
          </a:xfrm>
          <a:prstGeom prst="rect">
            <a:avLst/>
          </a:prstGeom>
        </p:spPr>
        <p:txBody>
          <a:bodyPr wrap="none">
            <a:spAutoFit/>
          </a:bodyPr>
          <a:lstStyle/>
          <a:p>
            <a:r>
              <a:rPr lang="en-US" dirty="0">
                <a:solidFill>
                  <a:srgbClr val="3366FF"/>
                </a:solidFill>
              </a:rPr>
              <a:t>UV</a:t>
            </a:r>
            <a:endParaRPr lang="en-US" dirty="0"/>
          </a:p>
        </p:txBody>
      </p:sp>
      <p:sp>
        <p:nvSpPr>
          <p:cNvPr id="20" name="Rectangle 19"/>
          <p:cNvSpPr/>
          <p:nvPr/>
        </p:nvSpPr>
        <p:spPr>
          <a:xfrm>
            <a:off x="3616166" y="2393480"/>
            <a:ext cx="569387" cy="369332"/>
          </a:xfrm>
          <a:prstGeom prst="rect">
            <a:avLst/>
          </a:prstGeom>
        </p:spPr>
        <p:txBody>
          <a:bodyPr wrap="none">
            <a:spAutoFit/>
          </a:bodyPr>
          <a:lstStyle/>
          <a:p>
            <a:r>
              <a:rPr lang="en-US" dirty="0" smtClean="0">
                <a:solidFill>
                  <a:srgbClr val="08F457"/>
                </a:solidFill>
              </a:rPr>
              <a:t>Opt</a:t>
            </a:r>
            <a:endParaRPr lang="en-US" dirty="0"/>
          </a:p>
        </p:txBody>
      </p:sp>
      <p:sp>
        <p:nvSpPr>
          <p:cNvPr id="15" name="TextBox 14"/>
          <p:cNvSpPr txBox="1"/>
          <p:nvPr/>
        </p:nvSpPr>
        <p:spPr>
          <a:xfrm>
            <a:off x="1294748" y="5980895"/>
            <a:ext cx="2248632" cy="369332"/>
          </a:xfrm>
          <a:prstGeom prst="rect">
            <a:avLst/>
          </a:prstGeom>
          <a:solidFill>
            <a:srgbClr val="FFFFFF"/>
          </a:solidFill>
        </p:spPr>
        <p:txBody>
          <a:bodyPr wrap="none" rtlCol="0">
            <a:spAutoFit/>
          </a:bodyPr>
          <a:lstStyle/>
          <a:p>
            <a:r>
              <a:rPr lang="en-US" b="1" dirty="0" smtClean="0">
                <a:solidFill>
                  <a:srgbClr val="000000"/>
                </a:solidFill>
              </a:rPr>
              <a:t>log[Wavelength (</a:t>
            </a:r>
            <a:r>
              <a:rPr lang="en-US" b="1" dirty="0" err="1" smtClean="0">
                <a:solidFill>
                  <a:srgbClr val="000000"/>
                </a:solidFill>
              </a:rPr>
              <a:t>Å</a:t>
            </a:r>
            <a:r>
              <a:rPr lang="en-US" b="1" dirty="0" smtClean="0">
                <a:solidFill>
                  <a:srgbClr val="000000"/>
                </a:solidFill>
              </a:rPr>
              <a:t>)]</a:t>
            </a:r>
            <a:endParaRPr lang="en-US" b="1" dirty="0">
              <a:solidFill>
                <a:srgbClr val="000000"/>
              </a:solidFill>
            </a:endParaRPr>
          </a:p>
        </p:txBody>
      </p:sp>
      <p:sp>
        <p:nvSpPr>
          <p:cNvPr id="16" name="TextBox 15"/>
          <p:cNvSpPr txBox="1"/>
          <p:nvPr/>
        </p:nvSpPr>
        <p:spPr>
          <a:xfrm rot="16200000">
            <a:off x="-1027271" y="3916818"/>
            <a:ext cx="2998650" cy="369332"/>
          </a:xfrm>
          <a:prstGeom prst="rect">
            <a:avLst/>
          </a:prstGeom>
          <a:solidFill>
            <a:srgbClr val="FFFFFF"/>
          </a:solidFill>
        </p:spPr>
        <p:txBody>
          <a:bodyPr wrap="none" rtlCol="0">
            <a:spAutoFit/>
          </a:bodyPr>
          <a:lstStyle/>
          <a:p>
            <a:r>
              <a:rPr lang="en-US" b="1" dirty="0" smtClean="0">
                <a:solidFill>
                  <a:srgbClr val="000000"/>
                </a:solidFill>
              </a:rPr>
              <a:t>log[Luminosity (erg s</a:t>
            </a:r>
            <a:r>
              <a:rPr lang="en-US" b="1" baseline="30000" dirty="0" smtClean="0">
                <a:solidFill>
                  <a:srgbClr val="000000"/>
                </a:solidFill>
              </a:rPr>
              <a:t>-1</a:t>
            </a:r>
            <a:r>
              <a:rPr lang="en-US" b="1" dirty="0" smtClean="0">
                <a:solidFill>
                  <a:srgbClr val="000000"/>
                </a:solidFill>
              </a:rPr>
              <a:t> Å</a:t>
            </a:r>
            <a:r>
              <a:rPr lang="en-US" b="1" baseline="30000" dirty="0" smtClean="0">
                <a:solidFill>
                  <a:srgbClr val="000000"/>
                </a:solidFill>
              </a:rPr>
              <a:t>-1</a:t>
            </a:r>
            <a:r>
              <a:rPr lang="en-US" b="1" dirty="0" smtClean="0">
                <a:solidFill>
                  <a:srgbClr val="000000"/>
                </a:solidFill>
              </a:rPr>
              <a:t>)]</a:t>
            </a:r>
            <a:endParaRPr lang="en-US" b="1" dirty="0">
              <a:solidFill>
                <a:srgbClr val="000000"/>
              </a:solidFill>
            </a:endParaRPr>
          </a:p>
        </p:txBody>
      </p:sp>
      <p:cxnSp>
        <p:nvCxnSpPr>
          <p:cNvPr id="14" name="Straight Arrow Connector 13"/>
          <p:cNvCxnSpPr/>
          <p:nvPr/>
        </p:nvCxnSpPr>
        <p:spPr>
          <a:xfrm flipV="1">
            <a:off x="2547354" y="3662947"/>
            <a:ext cx="242544" cy="481264"/>
          </a:xfrm>
          <a:prstGeom prst="straightConnector1">
            <a:avLst/>
          </a:prstGeom>
          <a:ln w="28575"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7255336" y="5097490"/>
            <a:ext cx="0" cy="56948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711976" y="5245151"/>
            <a:ext cx="1443123" cy="338554"/>
          </a:xfrm>
          <a:prstGeom prst="rect">
            <a:avLst/>
          </a:prstGeom>
        </p:spPr>
        <p:txBody>
          <a:bodyPr wrap="none">
            <a:spAutoFit/>
          </a:bodyPr>
          <a:lstStyle/>
          <a:p>
            <a:r>
              <a:rPr lang="en-US" sz="1600" b="1" dirty="0" smtClean="0">
                <a:solidFill>
                  <a:schemeClr val="bg1"/>
                </a:solidFill>
                <a:latin typeface="Times New Roman"/>
                <a:cs typeface="Times New Roman"/>
              </a:rPr>
              <a:t>R</a:t>
            </a:r>
            <a:r>
              <a:rPr lang="en-US" sz="1600" b="1" baseline="-25000" dirty="0" smtClean="0">
                <a:solidFill>
                  <a:schemeClr val="bg1"/>
                </a:solidFill>
                <a:latin typeface="Times New Roman"/>
                <a:cs typeface="Times New Roman"/>
              </a:rPr>
              <a:t>V</a:t>
            </a:r>
            <a:r>
              <a:rPr lang="en-US" sz="1600" b="1" dirty="0" smtClean="0">
                <a:solidFill>
                  <a:schemeClr val="bg1"/>
                </a:solidFill>
                <a:latin typeface="Times New Roman"/>
                <a:cs typeface="Times New Roman"/>
              </a:rPr>
              <a:t>(MW) = 3.1</a:t>
            </a:r>
            <a:endParaRPr lang="en-US" sz="1600" b="1" dirty="0">
              <a:solidFill>
                <a:schemeClr val="bg1"/>
              </a:solidFill>
              <a:latin typeface="Times New Roman"/>
              <a:cs typeface="Times New Roman"/>
            </a:endParaRPr>
          </a:p>
        </p:txBody>
      </p:sp>
      <p:cxnSp>
        <p:nvCxnSpPr>
          <p:cNvPr id="26" name="Straight Arrow Connector 25"/>
          <p:cNvCxnSpPr/>
          <p:nvPr/>
        </p:nvCxnSpPr>
        <p:spPr>
          <a:xfrm flipV="1">
            <a:off x="7212923" y="5232897"/>
            <a:ext cx="0" cy="432901"/>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160117" y="4724042"/>
            <a:ext cx="1397838" cy="338554"/>
          </a:xfrm>
          <a:prstGeom prst="rect">
            <a:avLst/>
          </a:prstGeom>
        </p:spPr>
        <p:txBody>
          <a:bodyPr wrap="none">
            <a:spAutoFit/>
          </a:bodyPr>
          <a:lstStyle/>
          <a:p>
            <a:r>
              <a:rPr lang="en-US" sz="1600" b="1" dirty="0">
                <a:solidFill>
                  <a:srgbClr val="FF6600"/>
                </a:solidFill>
                <a:latin typeface="Times New Roman"/>
                <a:cs typeface="Times New Roman"/>
              </a:rPr>
              <a:t>R</a:t>
            </a:r>
            <a:r>
              <a:rPr lang="en-US" sz="1600" b="1" baseline="-25000" dirty="0">
                <a:solidFill>
                  <a:srgbClr val="FF6600"/>
                </a:solidFill>
                <a:latin typeface="Times New Roman"/>
                <a:cs typeface="Times New Roman"/>
              </a:rPr>
              <a:t>V</a:t>
            </a:r>
            <a:r>
              <a:rPr lang="en-US" sz="1600" b="1" dirty="0">
                <a:solidFill>
                  <a:srgbClr val="FF6600"/>
                </a:solidFill>
                <a:latin typeface="Times New Roman"/>
                <a:cs typeface="Times New Roman"/>
              </a:rPr>
              <a:t>(SB</a:t>
            </a:r>
            <a:r>
              <a:rPr lang="en-US" sz="1600" b="1" dirty="0" smtClean="0">
                <a:solidFill>
                  <a:srgbClr val="FF6600"/>
                </a:solidFill>
                <a:latin typeface="Times New Roman"/>
                <a:cs typeface="Times New Roman"/>
              </a:rPr>
              <a:t>) = 4.05</a:t>
            </a:r>
            <a:endParaRPr lang="en-US" sz="1600" b="1" dirty="0">
              <a:solidFill>
                <a:srgbClr val="FF6600"/>
              </a:solidFill>
              <a:latin typeface="Times New Roman"/>
              <a:cs typeface="Times New Roman"/>
            </a:endParaRPr>
          </a:p>
        </p:txBody>
      </p:sp>
      <p:sp>
        <p:nvSpPr>
          <p:cNvPr id="28" name="TextBox 27"/>
          <p:cNvSpPr txBox="1"/>
          <p:nvPr/>
        </p:nvSpPr>
        <p:spPr>
          <a:xfrm rot="16200000">
            <a:off x="4322353" y="4405037"/>
            <a:ext cx="945786" cy="369332"/>
          </a:xfrm>
          <a:prstGeom prst="rect">
            <a:avLst/>
          </a:prstGeom>
          <a:noFill/>
        </p:spPr>
        <p:txBody>
          <a:bodyPr wrap="square" rtlCol="0">
            <a:spAutoFit/>
          </a:bodyPr>
          <a:lstStyle/>
          <a:p>
            <a:pPr algn="ctr"/>
            <a:r>
              <a:rPr lang="en-US" b="1" dirty="0" smtClean="0">
                <a:solidFill>
                  <a:srgbClr val="000000"/>
                </a:solidFill>
              </a:rPr>
              <a:t>k(</a:t>
            </a:r>
            <a:r>
              <a:rPr lang="en-US" b="1" dirty="0" err="1" smtClean="0">
                <a:solidFill>
                  <a:srgbClr val="000000"/>
                </a:solidFill>
                <a:latin typeface="Times New Roman" pitchFamily="18" charset="0"/>
                <a:cs typeface="Times New Roman" pitchFamily="18" charset="0"/>
              </a:rPr>
              <a:t>λ</a:t>
            </a:r>
            <a:r>
              <a:rPr lang="en-US" b="1" dirty="0" smtClean="0">
                <a:solidFill>
                  <a:srgbClr val="000000"/>
                </a:solidFill>
                <a:latin typeface="Times New Roman" pitchFamily="18" charset="0"/>
                <a:cs typeface="Times New Roman" pitchFamily="18" charset="0"/>
              </a:rPr>
              <a:t>)</a:t>
            </a:r>
            <a:endParaRPr lang="en-US" b="1" dirty="0">
              <a:solidFill>
                <a:srgbClr val="000000"/>
              </a:solidFill>
            </a:endParaRPr>
          </a:p>
        </p:txBody>
      </p:sp>
      <p:sp>
        <p:nvSpPr>
          <p:cNvPr id="29" name="TextBox 28"/>
          <p:cNvSpPr txBox="1"/>
          <p:nvPr/>
        </p:nvSpPr>
        <p:spPr>
          <a:xfrm>
            <a:off x="5965673" y="5895016"/>
            <a:ext cx="1765327" cy="369332"/>
          </a:xfrm>
          <a:prstGeom prst="rect">
            <a:avLst/>
          </a:prstGeom>
          <a:noFill/>
        </p:spPr>
        <p:txBody>
          <a:bodyPr wrap="none" rtlCol="0">
            <a:spAutoFit/>
          </a:bodyPr>
          <a:lstStyle/>
          <a:p>
            <a:r>
              <a:rPr lang="en-US" b="1" dirty="0" smtClean="0">
                <a:solidFill>
                  <a:srgbClr val="000000"/>
                </a:solidFill>
              </a:rPr>
              <a:t>Wavelength (</a:t>
            </a:r>
            <a:r>
              <a:rPr lang="en-US" b="1" dirty="0" err="1" smtClean="0">
                <a:solidFill>
                  <a:srgbClr val="000000"/>
                </a:solidFill>
              </a:rPr>
              <a:t>Å</a:t>
            </a:r>
            <a:r>
              <a:rPr lang="en-US" b="1" dirty="0" smtClean="0">
                <a:solidFill>
                  <a:srgbClr val="000000"/>
                </a:solidFill>
              </a:rPr>
              <a:t>)</a:t>
            </a:r>
            <a:endParaRPr lang="en-US" b="1" dirty="0">
              <a:solidFill>
                <a:srgbClr val="000000"/>
              </a:solidFill>
            </a:endParaRPr>
          </a:p>
        </p:txBody>
      </p:sp>
      <p:sp>
        <p:nvSpPr>
          <p:cNvPr id="30" name="Rectangle 29"/>
          <p:cNvSpPr/>
          <p:nvPr/>
        </p:nvSpPr>
        <p:spPr>
          <a:xfrm>
            <a:off x="5221139" y="3052243"/>
            <a:ext cx="3114379" cy="1510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090202" y="2909617"/>
            <a:ext cx="626832" cy="369332"/>
          </a:xfrm>
          <a:prstGeom prst="rect">
            <a:avLst/>
          </a:prstGeom>
          <a:noFill/>
        </p:spPr>
        <p:txBody>
          <a:bodyPr wrap="none">
            <a:spAutoFit/>
          </a:bodyPr>
          <a:lstStyle/>
          <a:p>
            <a:r>
              <a:rPr lang="en-US" b="1" dirty="0" smtClean="0">
                <a:solidFill>
                  <a:srgbClr val="FF0000"/>
                </a:solidFill>
              </a:rPr>
              <a:t>NIR</a:t>
            </a:r>
            <a:endParaRPr lang="en-US" dirty="0"/>
          </a:p>
        </p:txBody>
      </p:sp>
      <p:cxnSp>
        <p:nvCxnSpPr>
          <p:cNvPr id="33" name="Straight Arrow Connector 32"/>
          <p:cNvCxnSpPr/>
          <p:nvPr/>
        </p:nvCxnSpPr>
        <p:spPr>
          <a:xfrm flipV="1">
            <a:off x="8680176" y="3088341"/>
            <a:ext cx="199044" cy="0"/>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7996860" y="3094105"/>
            <a:ext cx="116062" cy="0"/>
          </a:xfrm>
          <a:prstGeom prst="straightConnector1">
            <a:avLst/>
          </a:prstGeom>
          <a:ln>
            <a:solidFill>
              <a:srgbClr val="FF0000"/>
            </a:solidFill>
            <a:tailEnd type="diamond"/>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5786884" y="2914969"/>
            <a:ext cx="533507" cy="369332"/>
          </a:xfrm>
          <a:prstGeom prst="rect">
            <a:avLst/>
          </a:prstGeom>
          <a:noFill/>
        </p:spPr>
        <p:txBody>
          <a:bodyPr wrap="none">
            <a:spAutoFit/>
          </a:bodyPr>
          <a:lstStyle/>
          <a:p>
            <a:r>
              <a:rPr lang="en-US" b="1" dirty="0" smtClean="0">
                <a:solidFill>
                  <a:srgbClr val="3366FF"/>
                </a:solidFill>
              </a:rPr>
              <a:t>UV</a:t>
            </a:r>
            <a:endParaRPr lang="en-US" dirty="0">
              <a:solidFill>
                <a:srgbClr val="3366FF"/>
              </a:solidFill>
            </a:endParaRPr>
          </a:p>
        </p:txBody>
      </p:sp>
      <p:cxnSp>
        <p:nvCxnSpPr>
          <p:cNvPr id="36" name="Straight Arrow Connector 35"/>
          <p:cNvCxnSpPr/>
          <p:nvPr/>
        </p:nvCxnSpPr>
        <p:spPr>
          <a:xfrm flipV="1">
            <a:off x="6293548" y="3094105"/>
            <a:ext cx="493904" cy="0"/>
          </a:xfrm>
          <a:prstGeom prst="straightConnector1">
            <a:avLst/>
          </a:prstGeom>
          <a:ln>
            <a:solidFill>
              <a:srgbClr val="3366FF"/>
            </a:solidFill>
            <a:tailEnd type="diamon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5221138" y="3094560"/>
            <a:ext cx="572136" cy="0"/>
          </a:xfrm>
          <a:prstGeom prst="straightConnector1">
            <a:avLst/>
          </a:prstGeom>
          <a:ln>
            <a:solidFill>
              <a:srgbClr val="3366FF"/>
            </a:solidFill>
            <a:headEnd type="none"/>
            <a:tailEnd type="diamond"/>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7088879" y="2905958"/>
            <a:ext cx="582211" cy="369332"/>
          </a:xfrm>
          <a:prstGeom prst="rect">
            <a:avLst/>
          </a:prstGeom>
          <a:noFill/>
        </p:spPr>
        <p:txBody>
          <a:bodyPr wrap="none">
            <a:spAutoFit/>
          </a:bodyPr>
          <a:lstStyle/>
          <a:p>
            <a:r>
              <a:rPr lang="en-US" b="1" dirty="0" smtClean="0">
                <a:solidFill>
                  <a:srgbClr val="29F402"/>
                </a:solidFill>
              </a:rPr>
              <a:t>Opt</a:t>
            </a:r>
            <a:endParaRPr lang="en-US" dirty="0">
              <a:solidFill>
                <a:srgbClr val="29F402"/>
              </a:solidFill>
            </a:endParaRPr>
          </a:p>
        </p:txBody>
      </p:sp>
      <p:cxnSp>
        <p:nvCxnSpPr>
          <p:cNvPr id="39" name="Straight Arrow Connector 38"/>
          <p:cNvCxnSpPr/>
          <p:nvPr/>
        </p:nvCxnSpPr>
        <p:spPr>
          <a:xfrm flipV="1">
            <a:off x="7634873" y="3094105"/>
            <a:ext cx="265174" cy="0"/>
          </a:xfrm>
          <a:prstGeom prst="straightConnector1">
            <a:avLst/>
          </a:prstGeom>
          <a:ln>
            <a:solidFill>
              <a:srgbClr val="29F402"/>
            </a:solidFill>
            <a:tailEnd type="diamond"/>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6869462" y="3095101"/>
            <a:ext cx="260733" cy="0"/>
          </a:xfrm>
          <a:prstGeom prst="straightConnector1">
            <a:avLst/>
          </a:prstGeom>
          <a:ln>
            <a:solidFill>
              <a:srgbClr val="29F402"/>
            </a:solidFill>
            <a:tailEnd type="diamond"/>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089562" y="2749028"/>
            <a:ext cx="1444818" cy="338554"/>
          </a:xfrm>
          <a:prstGeom prst="rect">
            <a:avLst/>
          </a:prstGeom>
        </p:spPr>
        <p:txBody>
          <a:bodyPr wrap="square">
            <a:spAutoFit/>
          </a:bodyPr>
          <a:lstStyle/>
          <a:p>
            <a:r>
              <a:rPr lang="en-US" sz="1600" b="1" dirty="0" smtClean="0">
                <a:solidFill>
                  <a:srgbClr val="FF6600"/>
                </a:solidFill>
                <a:latin typeface="Times New Roman"/>
                <a:cs typeface="Times New Roman"/>
              </a:rPr>
              <a:t>4000</a:t>
            </a:r>
            <a:r>
              <a:rPr lang="en-US" sz="1600" b="1" dirty="0" smtClean="0">
                <a:solidFill>
                  <a:srgbClr val="FF6600"/>
                </a:solidFill>
              </a:rPr>
              <a:t>Å break</a:t>
            </a:r>
            <a:endParaRPr lang="en-US" sz="1600" b="1" dirty="0">
              <a:solidFill>
                <a:srgbClr val="FF6600"/>
              </a:solidFill>
              <a:latin typeface="Times New Roman"/>
              <a:cs typeface="Times New Roman"/>
            </a:endParaRPr>
          </a:p>
        </p:txBody>
      </p:sp>
      <p:cxnSp>
        <p:nvCxnSpPr>
          <p:cNvPr id="42" name="Straight Arrow Connector 41"/>
          <p:cNvCxnSpPr/>
          <p:nvPr/>
        </p:nvCxnSpPr>
        <p:spPr>
          <a:xfrm>
            <a:off x="3457140" y="3069602"/>
            <a:ext cx="143646" cy="293026"/>
          </a:xfrm>
          <a:prstGeom prst="straightConnector1">
            <a:avLst/>
          </a:prstGeom>
          <a:ln w="38100" cmpd="sng">
            <a:solidFill>
              <a:srgbClr val="FF6600"/>
            </a:solidFill>
            <a:headEnd type="none"/>
            <a:tailEnd type="arrow"/>
          </a:ln>
        </p:spPr>
        <p:style>
          <a:lnRef idx="2">
            <a:schemeClr val="accent1"/>
          </a:lnRef>
          <a:fillRef idx="0">
            <a:schemeClr val="accent1"/>
          </a:fillRef>
          <a:effectRef idx="1">
            <a:schemeClr val="accent1"/>
          </a:effectRef>
          <a:fontRef idx="minor">
            <a:schemeClr val="tx1"/>
          </a:fontRef>
        </p:style>
      </p:cxnSp>
      <p:graphicFrame>
        <p:nvGraphicFramePr>
          <p:cNvPr id="43" name="Object 42"/>
          <p:cNvGraphicFramePr>
            <a:graphicFrameLocks noChangeAspect="1"/>
          </p:cNvGraphicFramePr>
          <p:nvPr>
            <p:extLst>
              <p:ext uri="{D42A27DB-BD31-4B8C-83A1-F6EECF244321}">
                <p14:modId xmlns:p14="http://schemas.microsoft.com/office/powerpoint/2010/main" val="4104349295"/>
              </p:ext>
            </p:extLst>
          </p:nvPr>
        </p:nvGraphicFramePr>
        <p:xfrm>
          <a:off x="6815104" y="2445810"/>
          <a:ext cx="2112963" cy="409575"/>
        </p:xfrm>
        <a:graphic>
          <a:graphicData uri="http://schemas.openxmlformats.org/presentationml/2006/ole">
            <mc:AlternateContent xmlns:mc="http://schemas.openxmlformats.org/markup-compatibility/2006">
              <mc:Choice xmlns:v="urn:schemas-microsoft-com:vml" Requires="v">
                <p:oleObj spid="_x0000_s1267" name="Equation" r:id="rId7" imgW="1117600" imgH="215900" progId="Equation.3">
                  <p:embed/>
                </p:oleObj>
              </mc:Choice>
              <mc:Fallback>
                <p:oleObj name="Equation" r:id="rId7" imgW="1117600" imgH="215900" progId="Equation.3">
                  <p:embed/>
                  <p:pic>
                    <p:nvPicPr>
                      <p:cNvPr id="0" name=""/>
                      <p:cNvPicPr/>
                      <p:nvPr/>
                    </p:nvPicPr>
                    <p:blipFill>
                      <a:blip r:embed="rId8"/>
                      <a:stretch>
                        <a:fillRect/>
                      </a:stretch>
                    </p:blipFill>
                    <p:spPr>
                      <a:xfrm>
                        <a:off x="6815104" y="2445810"/>
                        <a:ext cx="2112963" cy="409575"/>
                      </a:xfrm>
                      <a:prstGeom prst="rect">
                        <a:avLst/>
                      </a:prstGeom>
                      <a:solidFill>
                        <a:schemeClr val="tx1"/>
                      </a:solidFill>
                      <a:ln>
                        <a:solidFill>
                          <a:srgbClr val="000000"/>
                        </a:solidFill>
                      </a:ln>
                    </p:spPr>
                  </p:pic>
                </p:oleObj>
              </mc:Fallback>
            </mc:AlternateContent>
          </a:graphicData>
        </a:graphic>
      </p:graphicFrame>
      <p:sp>
        <p:nvSpPr>
          <p:cNvPr id="44" name="TextBox 43"/>
          <p:cNvSpPr txBox="1"/>
          <p:nvPr/>
        </p:nvSpPr>
        <p:spPr>
          <a:xfrm>
            <a:off x="6484745" y="1700837"/>
            <a:ext cx="1246255" cy="584776"/>
          </a:xfrm>
          <a:prstGeom prst="rect">
            <a:avLst/>
          </a:prstGeom>
          <a:noFill/>
        </p:spPr>
        <p:txBody>
          <a:bodyPr wrap="none" rtlCol="0">
            <a:spAutoFit/>
          </a:bodyPr>
          <a:lstStyle/>
          <a:p>
            <a:r>
              <a:rPr lang="en-US" sz="1600" b="1" dirty="0" smtClean="0">
                <a:latin typeface="Times New Roman"/>
                <a:cs typeface="Times New Roman"/>
              </a:rPr>
              <a:t>Selective </a:t>
            </a:r>
          </a:p>
          <a:p>
            <a:r>
              <a:rPr lang="en-US" sz="1600" b="1" dirty="0" smtClean="0">
                <a:latin typeface="Times New Roman"/>
                <a:cs typeface="Times New Roman"/>
              </a:rPr>
              <a:t>Attenuation</a:t>
            </a:r>
            <a:endParaRPr lang="en-US" sz="1600" b="1" dirty="0">
              <a:latin typeface="Times New Roman"/>
              <a:cs typeface="Times New Roman"/>
            </a:endParaRPr>
          </a:p>
        </p:txBody>
      </p:sp>
      <p:sp>
        <p:nvSpPr>
          <p:cNvPr id="45" name="TextBox 44"/>
          <p:cNvSpPr txBox="1"/>
          <p:nvPr/>
        </p:nvSpPr>
        <p:spPr>
          <a:xfrm>
            <a:off x="7731000" y="1637296"/>
            <a:ext cx="1449736" cy="338554"/>
          </a:xfrm>
          <a:prstGeom prst="rect">
            <a:avLst/>
          </a:prstGeom>
          <a:noFill/>
        </p:spPr>
        <p:txBody>
          <a:bodyPr wrap="none" rtlCol="0">
            <a:spAutoFit/>
          </a:bodyPr>
          <a:lstStyle/>
          <a:p>
            <a:r>
              <a:rPr lang="en-US" sz="1600" b="1" dirty="0" smtClean="0">
                <a:latin typeface="Times New Roman"/>
                <a:cs typeface="Times New Roman"/>
              </a:rPr>
              <a:t>Normalization</a:t>
            </a:r>
            <a:endParaRPr lang="en-US" sz="1600" b="1" dirty="0">
              <a:latin typeface="Times New Roman"/>
              <a:cs typeface="Times New Roman"/>
            </a:endParaRPr>
          </a:p>
        </p:txBody>
      </p:sp>
      <p:cxnSp>
        <p:nvCxnSpPr>
          <p:cNvPr id="46" name="Straight Arrow Connector 45"/>
          <p:cNvCxnSpPr/>
          <p:nvPr/>
        </p:nvCxnSpPr>
        <p:spPr>
          <a:xfrm>
            <a:off x="7634873" y="2082800"/>
            <a:ext cx="341374" cy="182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47" name="Left Brace 46"/>
          <p:cNvSpPr/>
          <p:nvPr/>
        </p:nvSpPr>
        <p:spPr>
          <a:xfrm rot="5400000">
            <a:off x="7903822" y="2051229"/>
            <a:ext cx="221050" cy="68981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Arrow Connector 47"/>
          <p:cNvCxnSpPr/>
          <p:nvPr/>
        </p:nvCxnSpPr>
        <p:spPr>
          <a:xfrm>
            <a:off x="8570913" y="1930400"/>
            <a:ext cx="62649" cy="38468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679258" y="3947532"/>
            <a:ext cx="1067329" cy="338554"/>
          </a:xfrm>
          <a:prstGeom prst="rect">
            <a:avLst/>
          </a:prstGeom>
          <a:noFill/>
        </p:spPr>
        <p:txBody>
          <a:bodyPr wrap="none" rtlCol="0">
            <a:spAutoFit/>
          </a:bodyPr>
          <a:lstStyle/>
          <a:p>
            <a:r>
              <a:rPr lang="en-US" sz="1600" b="1" i="1" dirty="0" smtClean="0">
                <a:solidFill>
                  <a:schemeClr val="bg1"/>
                </a:solidFill>
              </a:rPr>
              <a:t>V</a:t>
            </a:r>
            <a:r>
              <a:rPr lang="en-US" sz="1600" b="1" dirty="0" smtClean="0">
                <a:solidFill>
                  <a:schemeClr val="bg1"/>
                </a:solidFill>
              </a:rPr>
              <a:t>=5500Å</a:t>
            </a:r>
            <a:endParaRPr lang="en-US" sz="1600" b="1" dirty="0">
              <a:solidFill>
                <a:schemeClr val="bg1"/>
              </a:solidFill>
            </a:endParaRPr>
          </a:p>
        </p:txBody>
      </p:sp>
      <p:cxnSp>
        <p:nvCxnSpPr>
          <p:cNvPr id="51" name="Straight Arrow Connector 50"/>
          <p:cNvCxnSpPr/>
          <p:nvPr/>
        </p:nvCxnSpPr>
        <p:spPr>
          <a:xfrm>
            <a:off x="7209268" y="4289992"/>
            <a:ext cx="0" cy="293822"/>
          </a:xfrm>
          <a:prstGeom prst="straightConnector1">
            <a:avLst/>
          </a:prstGeom>
          <a:ln>
            <a:solidFill>
              <a:srgbClr val="39E74E"/>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9C1F5A0A-F6FC-4FFD-9B49-0DA8697211D9}" type="slidenum">
              <a:rPr lang="en-US" smtClean="0"/>
              <a:t>4</a:t>
            </a:fld>
            <a:endParaRPr lang="en-US"/>
          </a:p>
        </p:txBody>
      </p:sp>
      <p:sp>
        <p:nvSpPr>
          <p:cNvPr id="17" name="Footer Placeholder 16"/>
          <p:cNvSpPr>
            <a:spLocks noGrp="1"/>
          </p:cNvSpPr>
          <p:nvPr>
            <p:ph type="ftr" sz="quarter" idx="11"/>
          </p:nvPr>
        </p:nvSpPr>
        <p:spPr/>
        <p:txBody>
          <a:bodyPr/>
          <a:lstStyle/>
          <a:p>
            <a:r>
              <a:rPr lang="en-US" smtClean="0"/>
              <a:t>A. Battisti - How Galaxies Form Stars '16</a:t>
            </a:r>
            <a:endParaRPr lang="en-US"/>
          </a:p>
        </p:txBody>
      </p:sp>
    </p:spTree>
    <p:extLst>
      <p:ext uri="{BB962C8B-B14F-4D97-AF65-F5344CB8AC3E}">
        <p14:creationId xmlns:p14="http://schemas.microsoft.com/office/powerpoint/2010/main" val="3532320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14400"/>
          </a:xfrm>
        </p:spPr>
        <p:txBody>
          <a:bodyPr>
            <a:normAutofit/>
          </a:bodyPr>
          <a:lstStyle/>
          <a:p>
            <a:r>
              <a:rPr lang="en-US" sz="4000" dirty="0" smtClean="0"/>
              <a:t>Improving our Understanding</a:t>
            </a:r>
            <a:endParaRPr lang="en-US" sz="4000" dirty="0"/>
          </a:p>
        </p:txBody>
      </p:sp>
      <p:sp>
        <p:nvSpPr>
          <p:cNvPr id="3" name="Content Placeholder 2"/>
          <p:cNvSpPr>
            <a:spLocks noGrp="1"/>
          </p:cNvSpPr>
          <p:nvPr>
            <p:ph idx="1"/>
          </p:nvPr>
        </p:nvSpPr>
        <p:spPr>
          <a:xfrm>
            <a:off x="685800" y="1180146"/>
            <a:ext cx="7770813" cy="5176203"/>
          </a:xfrm>
        </p:spPr>
        <p:txBody>
          <a:bodyPr>
            <a:normAutofit/>
          </a:bodyPr>
          <a:lstStyle/>
          <a:p>
            <a:r>
              <a:rPr lang="en-US" dirty="0" smtClean="0"/>
              <a:t>Nearly all studies use starburst attenuation curve (only 39 galaxies!)</a:t>
            </a:r>
          </a:p>
          <a:p>
            <a:pPr lvl="1"/>
            <a:r>
              <a:rPr lang="en-US" dirty="0" smtClean="0"/>
              <a:t>Appropriate for other galaxies? Does it vary with galaxy properties?</a:t>
            </a:r>
          </a:p>
          <a:p>
            <a:r>
              <a:rPr lang="en-US" dirty="0" smtClean="0"/>
              <a:t>Need large samples to address these questions</a:t>
            </a:r>
            <a:endParaRPr lang="en-US" baseline="30000" dirty="0" smtClean="0">
              <a:latin typeface="Symbol" charset="2"/>
              <a:cs typeface="Symbol" charset="2"/>
            </a:endParaRPr>
          </a:p>
          <a:p>
            <a:pPr lvl="1"/>
            <a:r>
              <a:rPr lang="en-US" dirty="0" smtClean="0">
                <a:solidFill>
                  <a:schemeClr val="accent1">
                    <a:lumMod val="60000"/>
                    <a:lumOff val="40000"/>
                  </a:schemeClr>
                </a:solidFill>
              </a:rPr>
              <a:t>GALEX (UV)</a:t>
            </a:r>
            <a:r>
              <a:rPr lang="en-US" dirty="0"/>
              <a:t>, </a:t>
            </a:r>
            <a:r>
              <a:rPr lang="en-US" dirty="0" smtClean="0">
                <a:solidFill>
                  <a:srgbClr val="08F457"/>
                </a:solidFill>
              </a:rPr>
              <a:t>SDSS (</a:t>
            </a:r>
            <a:r>
              <a:rPr lang="en-US" dirty="0" err="1" smtClean="0">
                <a:solidFill>
                  <a:srgbClr val="08F457"/>
                </a:solidFill>
              </a:rPr>
              <a:t>Optical+spect</a:t>
            </a:r>
            <a:r>
              <a:rPr lang="en-US" dirty="0" smtClean="0">
                <a:solidFill>
                  <a:srgbClr val="08F457"/>
                </a:solidFill>
              </a:rPr>
              <a:t>.)</a:t>
            </a:r>
            <a:r>
              <a:rPr lang="en-US" dirty="0" smtClean="0"/>
              <a:t>, </a:t>
            </a:r>
            <a:r>
              <a:rPr lang="en-US" dirty="0" smtClean="0">
                <a:solidFill>
                  <a:srgbClr val="FF6600"/>
                </a:solidFill>
              </a:rPr>
              <a:t>UKIDSS &amp; 2MASS (NIR)</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r>
              <a:rPr lang="en-US" dirty="0" smtClean="0"/>
              <a:t>Select </a:t>
            </a:r>
            <a:r>
              <a:rPr lang="en-US" dirty="0"/>
              <a:t>SFGs </a:t>
            </a:r>
            <a:r>
              <a:rPr lang="en-US" dirty="0" smtClean="0"/>
              <a:t>from </a:t>
            </a:r>
            <a:r>
              <a:rPr lang="en-US" dirty="0"/>
              <a:t>optical emission line </a:t>
            </a:r>
            <a:r>
              <a:rPr lang="en-US" dirty="0" smtClean="0"/>
              <a:t>diagnostics</a:t>
            </a:r>
          </a:p>
          <a:p>
            <a:pPr lvl="1"/>
            <a:r>
              <a:rPr lang="en-US" dirty="0"/>
              <a:t>Aperture match </a:t>
            </a:r>
            <a:r>
              <a:rPr lang="en-US" dirty="0" smtClean="0"/>
              <a:t>data  </a:t>
            </a:r>
            <a:r>
              <a:rPr lang="en-US" dirty="0"/>
              <a:t>(4.5’’</a:t>
            </a:r>
            <a:r>
              <a:rPr lang="en-US" dirty="0" smtClean="0"/>
              <a:t>)  </a:t>
            </a:r>
            <a:endParaRPr lang="en-US" dirty="0"/>
          </a:p>
          <a:p>
            <a:pPr lvl="1"/>
            <a:r>
              <a:rPr lang="en-US" dirty="0"/>
              <a:t>Final sample – 9,813 </a:t>
            </a:r>
            <a:r>
              <a:rPr lang="en-US" dirty="0" smtClean="0"/>
              <a:t>star-forming galaxies (</a:t>
            </a:r>
            <a:r>
              <a:rPr lang="en-US" i="1" dirty="0" smtClean="0"/>
              <a:t>z </a:t>
            </a:r>
            <a:r>
              <a:rPr lang="en-US" dirty="0" smtClean="0"/>
              <a:t>&lt; 0.1)</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9060" y="3160440"/>
            <a:ext cx="2152158" cy="1483276"/>
          </a:xfrm>
          <a:prstGeom prst="rect">
            <a:avLst/>
          </a:prstGeom>
          <a:ln w="19050" cmpd="sng">
            <a:solidFill>
              <a:srgbClr val="000000"/>
            </a:solidFill>
          </a:ln>
        </p:spPr>
      </p:pic>
      <p:sp>
        <p:nvSpPr>
          <p:cNvPr id="7" name="TextBox 6"/>
          <p:cNvSpPr txBox="1"/>
          <p:nvPr/>
        </p:nvSpPr>
        <p:spPr>
          <a:xfrm>
            <a:off x="1079060" y="3193598"/>
            <a:ext cx="1047921" cy="369332"/>
          </a:xfrm>
          <a:prstGeom prst="rect">
            <a:avLst/>
          </a:prstGeom>
          <a:noFill/>
        </p:spPr>
        <p:txBody>
          <a:bodyPr wrap="none" rtlCol="0">
            <a:spAutoFit/>
          </a:bodyPr>
          <a:lstStyle/>
          <a:p>
            <a:r>
              <a:rPr lang="en-US" b="1" dirty="0" smtClean="0"/>
              <a:t>GALEX</a:t>
            </a:r>
            <a:endParaRPr lang="en-US" b="1"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50477" y="3160438"/>
            <a:ext cx="1925616" cy="1483278"/>
          </a:xfrm>
          <a:prstGeom prst="rect">
            <a:avLst/>
          </a:prstGeom>
          <a:ln w="19050" cmpd="sng">
            <a:solidFill>
              <a:srgbClr val="000000"/>
            </a:solidFill>
          </a:ln>
        </p:spPr>
      </p:pic>
      <p:sp>
        <p:nvSpPr>
          <p:cNvPr id="9" name="TextBox 8"/>
          <p:cNvSpPr txBox="1"/>
          <p:nvPr/>
        </p:nvSpPr>
        <p:spPr>
          <a:xfrm>
            <a:off x="3650477" y="3183590"/>
            <a:ext cx="756788" cy="369332"/>
          </a:xfrm>
          <a:prstGeom prst="rect">
            <a:avLst/>
          </a:prstGeom>
          <a:noFill/>
        </p:spPr>
        <p:txBody>
          <a:bodyPr wrap="none" rtlCol="0">
            <a:spAutoFit/>
          </a:bodyPr>
          <a:lstStyle/>
          <a:p>
            <a:r>
              <a:rPr lang="en-US" b="1" dirty="0" smtClean="0"/>
              <a:t>SDSS</a:t>
            </a:r>
            <a:endParaRPr lang="en-US" b="1" dirty="0"/>
          </a:p>
        </p:txBody>
      </p:sp>
      <p:sp>
        <p:nvSpPr>
          <p:cNvPr id="4" name="Slide Number Placeholder 3"/>
          <p:cNvSpPr>
            <a:spLocks noGrp="1"/>
          </p:cNvSpPr>
          <p:nvPr>
            <p:ph type="sldNum" sz="quarter" idx="12"/>
          </p:nvPr>
        </p:nvSpPr>
        <p:spPr/>
        <p:txBody>
          <a:bodyPr/>
          <a:lstStyle/>
          <a:p>
            <a:fld id="{9C1F5A0A-F6FC-4FFD-9B49-0DA8697211D9}" type="slidenum">
              <a:rPr lang="en-US" smtClean="0"/>
              <a:t>5</a:t>
            </a:fld>
            <a:endParaRPr lang="en-US"/>
          </a:p>
        </p:txBody>
      </p:sp>
      <p:sp>
        <p:nvSpPr>
          <p:cNvPr id="5" name="Footer Placeholder 4"/>
          <p:cNvSpPr>
            <a:spLocks noGrp="1"/>
          </p:cNvSpPr>
          <p:nvPr>
            <p:ph type="ftr" sz="quarter" idx="11"/>
          </p:nvPr>
        </p:nvSpPr>
        <p:spPr/>
        <p:txBody>
          <a:bodyPr/>
          <a:lstStyle/>
          <a:p>
            <a:r>
              <a:rPr lang="en-US" smtClean="0"/>
              <a:t>A. Battisti - How Galaxies Form Stars '16</a:t>
            </a:r>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1980" y="3069452"/>
            <a:ext cx="1847833" cy="1246339"/>
          </a:xfrm>
          <a:prstGeom prst="rect">
            <a:avLst/>
          </a:prstGeom>
          <a:ln w="19050" cmpd="sng">
            <a:solidFill>
              <a:srgbClr val="000000"/>
            </a:solidFill>
          </a:ln>
        </p:spPr>
      </p:pic>
      <p:pic>
        <p:nvPicPr>
          <p:cNvPr id="10" name="Picture 9"/>
          <p:cNvPicPr>
            <a:picLocks noChangeAspect="1"/>
          </p:cNvPicPr>
          <p:nvPr/>
        </p:nvPicPr>
        <p:blipFill>
          <a:blip r:embed="rId6"/>
          <a:stretch>
            <a:fillRect/>
          </a:stretch>
        </p:blipFill>
        <p:spPr>
          <a:xfrm>
            <a:off x="7047682" y="4023691"/>
            <a:ext cx="1397000" cy="838200"/>
          </a:xfrm>
          <a:prstGeom prst="rect">
            <a:avLst/>
          </a:prstGeom>
        </p:spPr>
      </p:pic>
      <p:sp>
        <p:nvSpPr>
          <p:cNvPr id="12" name="TextBox 11"/>
          <p:cNvSpPr txBox="1"/>
          <p:nvPr/>
        </p:nvSpPr>
        <p:spPr>
          <a:xfrm>
            <a:off x="6096580" y="3029289"/>
            <a:ext cx="951102" cy="369332"/>
          </a:xfrm>
          <a:prstGeom prst="rect">
            <a:avLst/>
          </a:prstGeom>
          <a:noFill/>
        </p:spPr>
        <p:txBody>
          <a:bodyPr wrap="none" rtlCol="0">
            <a:spAutoFit/>
          </a:bodyPr>
          <a:lstStyle/>
          <a:p>
            <a:r>
              <a:rPr lang="en-US" b="1" dirty="0" smtClean="0"/>
              <a:t>UKIRT</a:t>
            </a:r>
            <a:endParaRPr lang="en-US" b="1" dirty="0"/>
          </a:p>
        </p:txBody>
      </p:sp>
      <p:sp>
        <p:nvSpPr>
          <p:cNvPr id="13" name="Cross 12"/>
          <p:cNvSpPr/>
          <p:nvPr/>
        </p:nvSpPr>
        <p:spPr>
          <a:xfrm>
            <a:off x="3294877" y="3741879"/>
            <a:ext cx="304800" cy="305003"/>
          </a:xfrm>
          <a:prstGeom prst="plus">
            <a:avLst>
              <a:gd name="adj" fmla="val 37121"/>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ross 13"/>
          <p:cNvSpPr/>
          <p:nvPr/>
        </p:nvSpPr>
        <p:spPr>
          <a:xfrm>
            <a:off x="5715580" y="3750161"/>
            <a:ext cx="304800" cy="305003"/>
          </a:xfrm>
          <a:prstGeom prst="plus">
            <a:avLst>
              <a:gd name="adj" fmla="val 37121"/>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3192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51501" y="4018160"/>
            <a:ext cx="2451100" cy="2068371"/>
          </a:xfrm>
          <a:prstGeom prst="rect">
            <a:avLst/>
          </a:prstGeom>
          <a:ln w="19050" cmpd="sng">
            <a:solidFill>
              <a:srgbClr val="000000"/>
            </a:solidFill>
          </a:ln>
        </p:spPr>
      </p:pic>
      <p:sp>
        <p:nvSpPr>
          <p:cNvPr id="2" name="Title 1"/>
          <p:cNvSpPr>
            <a:spLocks noGrp="1"/>
          </p:cNvSpPr>
          <p:nvPr>
            <p:ph type="title"/>
          </p:nvPr>
        </p:nvSpPr>
        <p:spPr>
          <a:xfrm>
            <a:off x="703172" y="132828"/>
            <a:ext cx="7770813" cy="914400"/>
          </a:xfrm>
        </p:spPr>
        <p:txBody>
          <a:bodyPr>
            <a:normAutofit/>
          </a:bodyPr>
          <a:lstStyle/>
          <a:p>
            <a:r>
              <a:rPr lang="en-US" sz="4000" dirty="0" smtClean="0"/>
              <a:t>Characterizing Attenuation</a:t>
            </a:r>
            <a:endParaRPr lang="en-US" sz="4000" dirty="0"/>
          </a:p>
        </p:txBody>
      </p:sp>
      <p:sp>
        <p:nvSpPr>
          <p:cNvPr id="3" name="Content Placeholder 2"/>
          <p:cNvSpPr>
            <a:spLocks noGrp="1"/>
          </p:cNvSpPr>
          <p:nvPr>
            <p:ph idx="1"/>
          </p:nvPr>
        </p:nvSpPr>
        <p:spPr>
          <a:xfrm>
            <a:off x="685801" y="1432196"/>
            <a:ext cx="3645567" cy="3762104"/>
          </a:xfrm>
        </p:spPr>
        <p:txBody>
          <a:bodyPr>
            <a:normAutofit/>
          </a:bodyPr>
          <a:lstStyle/>
          <a:p>
            <a:r>
              <a:rPr lang="en-US" dirty="0" smtClean="0"/>
              <a:t>UV slope, </a:t>
            </a:r>
            <a:r>
              <a:rPr lang="en-US" dirty="0" smtClean="0">
                <a:latin typeface="Times New Roman"/>
                <a:cs typeface="Times New Roman"/>
              </a:rPr>
              <a:t>β </a:t>
            </a:r>
            <a:r>
              <a:rPr lang="en-US" dirty="0">
                <a:latin typeface="Times New Roman"/>
                <a:cs typeface="Times New Roman"/>
              </a:rPr>
              <a:t>(</a:t>
            </a:r>
            <a:r>
              <a:rPr lang="en-US" dirty="0" smtClean="0">
                <a:latin typeface="Times New Roman"/>
                <a:cs typeface="Times New Roman"/>
              </a:rPr>
              <a:t>1250–2600Å</a:t>
            </a:r>
            <a:r>
              <a:rPr lang="en-US" dirty="0">
                <a:latin typeface="Times New Roman"/>
                <a:cs typeface="Times New Roman"/>
              </a:rPr>
              <a:t>)</a:t>
            </a:r>
            <a:endParaRPr lang="en-US" dirty="0" smtClean="0">
              <a:latin typeface="Times New Roman"/>
              <a:cs typeface="Times New Roman"/>
            </a:endParaRPr>
          </a:p>
          <a:p>
            <a:pPr lvl="1"/>
            <a:r>
              <a:rPr lang="en-US" dirty="0" smtClean="0"/>
              <a:t>Reddening of stellar continuum</a:t>
            </a:r>
          </a:p>
          <a:p>
            <a:pPr lvl="1"/>
            <a:r>
              <a:rPr lang="en-US" dirty="0"/>
              <a:t>Influenced by </a:t>
            </a:r>
            <a:r>
              <a:rPr lang="en-US" dirty="0" smtClean="0"/>
              <a:t>stellar age</a:t>
            </a:r>
          </a:p>
          <a:p>
            <a:endParaRPr lang="en-US" dirty="0" smtClean="0">
              <a:cs typeface="Times New Roman"/>
            </a:endParaRPr>
          </a:p>
          <a:p>
            <a:r>
              <a:rPr lang="en-US" dirty="0" err="1" smtClean="0">
                <a:cs typeface="Times New Roman"/>
              </a:rPr>
              <a:t>Balmer</a:t>
            </a:r>
            <a:r>
              <a:rPr lang="en-US" dirty="0" smtClean="0">
                <a:cs typeface="Times New Roman"/>
              </a:rPr>
              <a:t> optical depth, </a:t>
            </a:r>
            <a:r>
              <a:rPr lang="en-US" dirty="0" err="1" smtClean="0">
                <a:latin typeface="Times New Roman"/>
                <a:cs typeface="Times New Roman"/>
              </a:rPr>
              <a:t>τ</a:t>
            </a:r>
            <a:r>
              <a:rPr lang="en-US" baseline="-25000" dirty="0" err="1" smtClean="0">
                <a:latin typeface="Times New Roman"/>
                <a:cs typeface="Times New Roman"/>
              </a:rPr>
              <a:t>B</a:t>
            </a:r>
            <a:r>
              <a:rPr lang="en-US" baseline="30000" dirty="0" err="1" smtClean="0">
                <a:latin typeface="Times New Roman"/>
                <a:cs typeface="Times New Roman"/>
              </a:rPr>
              <a:t>l</a:t>
            </a:r>
            <a:endParaRPr lang="en-US" baseline="30000" dirty="0" smtClean="0">
              <a:latin typeface="Times New Roman"/>
              <a:cs typeface="Times New Roman"/>
            </a:endParaRPr>
          </a:p>
          <a:p>
            <a:pPr lvl="1"/>
            <a:r>
              <a:rPr lang="en-US" dirty="0" smtClean="0"/>
              <a:t>Reddening of ionized gas</a:t>
            </a:r>
          </a:p>
          <a:p>
            <a:pPr lvl="1"/>
            <a:r>
              <a:rPr lang="en-US" dirty="0" smtClean="0"/>
              <a:t>Not influenced by stellar age</a:t>
            </a:r>
          </a:p>
          <a:p>
            <a:pPr lvl="1"/>
            <a:r>
              <a:rPr lang="en-US" dirty="0" smtClean="0"/>
              <a:t>Proxy for dust content</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0799" y="1159631"/>
            <a:ext cx="3343186" cy="2444367"/>
          </a:xfrm>
          <a:prstGeom prst="rect">
            <a:avLst/>
          </a:prstGeom>
          <a:ln w="19050" cap="sq" cmpd="sng">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Object 4"/>
          <p:cNvGraphicFramePr>
            <a:graphicFrameLocks noChangeAspect="1"/>
          </p:cNvGraphicFramePr>
          <p:nvPr>
            <p:extLst>
              <p:ext uri="{D42A27DB-BD31-4B8C-83A1-F6EECF244321}">
                <p14:modId xmlns:p14="http://schemas.microsoft.com/office/powerpoint/2010/main" val="722548958"/>
              </p:ext>
            </p:extLst>
          </p:nvPr>
        </p:nvGraphicFramePr>
        <p:xfrm>
          <a:off x="7212813" y="1432197"/>
          <a:ext cx="1008287" cy="476520"/>
        </p:xfrm>
        <a:graphic>
          <a:graphicData uri="http://schemas.openxmlformats.org/presentationml/2006/ole">
            <mc:AlternateContent xmlns:mc="http://schemas.openxmlformats.org/markup-compatibility/2006">
              <mc:Choice xmlns:v="urn:schemas-microsoft-com:vml" Requires="v">
                <p:oleObj spid="_x0000_s33241" name="Equation" r:id="rId6" imgW="508000" imgH="241300" progId="Equation.3">
                  <p:embed/>
                </p:oleObj>
              </mc:Choice>
              <mc:Fallback>
                <p:oleObj name="Equation" r:id="rId6" imgW="508000" imgH="241300" progId="Equation.3">
                  <p:embed/>
                  <p:pic>
                    <p:nvPicPr>
                      <p:cNvPr id="0" name=""/>
                      <p:cNvPicPr/>
                      <p:nvPr/>
                    </p:nvPicPr>
                    <p:blipFill>
                      <a:blip r:embed="rId7"/>
                      <a:stretch>
                        <a:fillRect/>
                      </a:stretch>
                    </p:blipFill>
                    <p:spPr>
                      <a:xfrm>
                        <a:off x="7212813" y="1432197"/>
                        <a:ext cx="1008287" cy="476520"/>
                      </a:xfrm>
                      <a:prstGeom prst="rect">
                        <a:avLst/>
                      </a:prstGeom>
                      <a:solidFill>
                        <a:srgbClr val="FFFFFF"/>
                      </a:solidFill>
                    </p:spPr>
                  </p:pic>
                </p:oleObj>
              </mc:Fallback>
            </mc:AlternateContent>
          </a:graphicData>
        </a:graphic>
      </p:graphicFrame>
      <p:sp>
        <p:nvSpPr>
          <p:cNvPr id="6" name="TextBox 5"/>
          <p:cNvSpPr txBox="1"/>
          <p:nvPr/>
        </p:nvSpPr>
        <p:spPr>
          <a:xfrm>
            <a:off x="5819295" y="2858905"/>
            <a:ext cx="1184213" cy="307777"/>
          </a:xfrm>
          <a:prstGeom prst="rect">
            <a:avLst/>
          </a:prstGeom>
          <a:solidFill>
            <a:srgbClr val="FFFFFF"/>
          </a:solidFill>
        </p:spPr>
        <p:txBody>
          <a:bodyPr wrap="none" rtlCol="0">
            <a:spAutoFit/>
          </a:bodyPr>
          <a:lstStyle/>
          <a:p>
            <a:r>
              <a:rPr lang="en-US" sz="1400" b="1" dirty="0" err="1" smtClean="0">
                <a:solidFill>
                  <a:schemeClr val="bg1"/>
                </a:solidFill>
                <a:latin typeface="Times New Roman"/>
                <a:cs typeface="Times New Roman"/>
              </a:rPr>
              <a:t>Calzetti</a:t>
            </a:r>
            <a:r>
              <a:rPr lang="en-US" sz="1400" b="1" dirty="0" smtClean="0">
                <a:solidFill>
                  <a:schemeClr val="bg1"/>
                </a:solidFill>
                <a:latin typeface="Times New Roman"/>
                <a:cs typeface="Times New Roman"/>
              </a:rPr>
              <a:t>+(94)</a:t>
            </a:r>
            <a:endParaRPr lang="en-US" sz="1400" b="1" dirty="0">
              <a:solidFill>
                <a:schemeClr val="bg1"/>
              </a:solidFill>
              <a:latin typeface="Times New Roman"/>
              <a:cs typeface="Times New Roman"/>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60151521"/>
              </p:ext>
            </p:extLst>
          </p:nvPr>
        </p:nvGraphicFramePr>
        <p:xfrm>
          <a:off x="1339069" y="5257800"/>
          <a:ext cx="2284607" cy="631517"/>
        </p:xfrm>
        <a:graphic>
          <a:graphicData uri="http://schemas.openxmlformats.org/presentationml/2006/ole">
            <mc:AlternateContent xmlns:mc="http://schemas.openxmlformats.org/markup-compatibility/2006">
              <mc:Choice xmlns:v="urn:schemas-microsoft-com:vml" Requires="v">
                <p:oleObj spid="_x0000_s33242" name="Equation" r:id="rId8" imgW="1562100" imgH="431800" progId="Equation.3">
                  <p:embed/>
                </p:oleObj>
              </mc:Choice>
              <mc:Fallback>
                <p:oleObj name="Equation" r:id="rId8" imgW="1562100" imgH="431800" progId="Equation.3">
                  <p:embed/>
                  <p:pic>
                    <p:nvPicPr>
                      <p:cNvPr id="0" name=""/>
                      <p:cNvPicPr/>
                      <p:nvPr/>
                    </p:nvPicPr>
                    <p:blipFill>
                      <a:blip r:embed="rId9"/>
                      <a:stretch>
                        <a:fillRect/>
                      </a:stretch>
                    </p:blipFill>
                    <p:spPr>
                      <a:xfrm>
                        <a:off x="1339069" y="5257800"/>
                        <a:ext cx="2284607" cy="631517"/>
                      </a:xfrm>
                      <a:prstGeom prst="rect">
                        <a:avLst/>
                      </a:prstGeom>
                      <a:solidFill>
                        <a:srgbClr val="FFFFFF"/>
                      </a:solidFill>
                      <a:ln>
                        <a:solidFill>
                          <a:srgbClr val="000000"/>
                        </a:solidFill>
                      </a:ln>
                    </p:spPr>
                  </p:pic>
                </p:oleObj>
              </mc:Fallback>
            </mc:AlternateContent>
          </a:graphicData>
        </a:graphic>
      </p:graphicFrame>
      <p:sp>
        <p:nvSpPr>
          <p:cNvPr id="25" name="Rectangle 24"/>
          <p:cNvSpPr/>
          <p:nvPr/>
        </p:nvSpPr>
        <p:spPr>
          <a:xfrm>
            <a:off x="5713783" y="4073227"/>
            <a:ext cx="1306806" cy="369332"/>
          </a:xfrm>
          <a:prstGeom prst="rect">
            <a:avLst/>
          </a:prstGeom>
        </p:spPr>
        <p:txBody>
          <a:bodyPr wrap="none">
            <a:spAutoFit/>
          </a:bodyPr>
          <a:lstStyle/>
          <a:p>
            <a:r>
              <a:rPr lang="en-US" b="1" dirty="0">
                <a:solidFill>
                  <a:srgbClr val="F2F62B"/>
                </a:solidFill>
              </a:rPr>
              <a:t>H</a:t>
            </a:r>
            <a:r>
              <a:rPr lang="en-US" sz="1600" b="1" dirty="0">
                <a:solidFill>
                  <a:srgbClr val="F2F62B"/>
                </a:solidFill>
              </a:rPr>
              <a:t>II</a:t>
            </a:r>
            <a:r>
              <a:rPr lang="en-US" b="1" dirty="0">
                <a:solidFill>
                  <a:srgbClr val="F2F62B"/>
                </a:solidFill>
              </a:rPr>
              <a:t> </a:t>
            </a:r>
            <a:r>
              <a:rPr lang="en-US" b="1" dirty="0" smtClean="0">
                <a:solidFill>
                  <a:srgbClr val="F2F62B"/>
                </a:solidFill>
              </a:rPr>
              <a:t>Region </a:t>
            </a:r>
            <a:endParaRPr lang="en-US" dirty="0">
              <a:solidFill>
                <a:srgbClr val="F2F62B"/>
              </a:solidFill>
            </a:endParaRPr>
          </a:p>
        </p:txBody>
      </p:sp>
      <p:sp>
        <p:nvSpPr>
          <p:cNvPr id="15" name="TextBox 14"/>
          <p:cNvSpPr txBox="1"/>
          <p:nvPr/>
        </p:nvSpPr>
        <p:spPr>
          <a:xfrm rot="16200000">
            <a:off x="4061016" y="2227892"/>
            <a:ext cx="2317366" cy="338554"/>
          </a:xfrm>
          <a:prstGeom prst="rect">
            <a:avLst/>
          </a:prstGeom>
          <a:solidFill>
            <a:srgbClr val="FFFFFF"/>
          </a:solidFill>
        </p:spPr>
        <p:txBody>
          <a:bodyPr wrap="square" rtlCol="0">
            <a:spAutoFit/>
          </a:bodyPr>
          <a:lstStyle/>
          <a:p>
            <a:pPr algn="ctr"/>
            <a:r>
              <a:rPr lang="en-US" sz="1600" b="1" dirty="0" smtClean="0">
                <a:solidFill>
                  <a:srgbClr val="000000"/>
                </a:solidFill>
              </a:rPr>
              <a:t>log[ </a:t>
            </a:r>
            <a:r>
              <a:rPr lang="en-US" sz="1600" b="1" dirty="0" err="1" smtClean="0">
                <a:solidFill>
                  <a:srgbClr val="000000"/>
                </a:solidFill>
              </a:rPr>
              <a:t>F</a:t>
            </a:r>
            <a:r>
              <a:rPr lang="en-US" sz="1600" b="1" baseline="-25000" dirty="0" err="1" smtClean="0">
                <a:solidFill>
                  <a:srgbClr val="000000"/>
                </a:solidFill>
                <a:latin typeface="Times New Roman"/>
                <a:cs typeface="Times New Roman"/>
              </a:rPr>
              <a:t>λ</a:t>
            </a:r>
            <a:r>
              <a:rPr lang="en-US" sz="1600" b="1" baseline="-25000" dirty="0" smtClean="0">
                <a:solidFill>
                  <a:srgbClr val="000000"/>
                </a:solidFill>
                <a:latin typeface="Times New Roman"/>
                <a:cs typeface="Times New Roman"/>
              </a:rPr>
              <a:t> </a:t>
            </a:r>
            <a:r>
              <a:rPr lang="en-US" sz="1600" b="1" dirty="0" smtClean="0">
                <a:solidFill>
                  <a:srgbClr val="000000"/>
                </a:solidFill>
              </a:rPr>
              <a:t>(erg</a:t>
            </a:r>
            <a:r>
              <a:rPr lang="en-US" sz="1600" b="1" dirty="0">
                <a:solidFill>
                  <a:srgbClr val="000000"/>
                </a:solidFill>
              </a:rPr>
              <a:t>/s/cm</a:t>
            </a:r>
            <a:r>
              <a:rPr lang="en-US" sz="1600" b="1" baseline="30000" dirty="0">
                <a:solidFill>
                  <a:srgbClr val="000000"/>
                </a:solidFill>
              </a:rPr>
              <a:t>2</a:t>
            </a:r>
            <a:r>
              <a:rPr lang="en-US" sz="1600" b="1" dirty="0">
                <a:solidFill>
                  <a:srgbClr val="000000"/>
                </a:solidFill>
              </a:rPr>
              <a:t>/</a:t>
            </a:r>
            <a:r>
              <a:rPr lang="en-US" sz="1600" b="1" dirty="0" err="1">
                <a:solidFill>
                  <a:srgbClr val="000000"/>
                </a:solidFill>
              </a:rPr>
              <a:t>Å</a:t>
            </a:r>
            <a:r>
              <a:rPr lang="en-US" sz="1600" b="1" dirty="0" smtClean="0">
                <a:solidFill>
                  <a:srgbClr val="000000"/>
                </a:solidFill>
              </a:rPr>
              <a:t>)]   </a:t>
            </a:r>
            <a:endParaRPr lang="en-US" sz="1600" b="1" dirty="0">
              <a:solidFill>
                <a:srgbClr val="000000"/>
              </a:solidFill>
            </a:endParaRPr>
          </a:p>
        </p:txBody>
      </p:sp>
      <p:cxnSp>
        <p:nvCxnSpPr>
          <p:cNvPr id="16" name="Straight Connector 15"/>
          <p:cNvCxnSpPr/>
          <p:nvPr/>
        </p:nvCxnSpPr>
        <p:spPr>
          <a:xfrm>
            <a:off x="6056628" y="1543457"/>
            <a:ext cx="1951682" cy="1270863"/>
          </a:xfrm>
          <a:prstGeom prst="line">
            <a:avLst/>
          </a:prstGeom>
          <a:ln w="28575"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37699" y="3476850"/>
            <a:ext cx="2019303" cy="338554"/>
          </a:xfrm>
          <a:prstGeom prst="rect">
            <a:avLst/>
          </a:prstGeom>
          <a:solidFill>
            <a:srgbClr val="FFFFFF"/>
          </a:solidFill>
        </p:spPr>
        <p:txBody>
          <a:bodyPr wrap="none" rtlCol="0">
            <a:spAutoFit/>
          </a:bodyPr>
          <a:lstStyle/>
          <a:p>
            <a:r>
              <a:rPr lang="en-US" sz="1600" b="1" dirty="0" smtClean="0">
                <a:solidFill>
                  <a:srgbClr val="000000"/>
                </a:solidFill>
              </a:rPr>
              <a:t>log[Wavelength (</a:t>
            </a:r>
            <a:r>
              <a:rPr lang="en-US" sz="1600" b="1" dirty="0" err="1" smtClean="0">
                <a:solidFill>
                  <a:srgbClr val="000000"/>
                </a:solidFill>
              </a:rPr>
              <a:t>Å</a:t>
            </a:r>
            <a:r>
              <a:rPr lang="en-US" sz="1600" b="1" dirty="0" smtClean="0">
                <a:solidFill>
                  <a:srgbClr val="000000"/>
                </a:solidFill>
              </a:rPr>
              <a:t>)]</a:t>
            </a:r>
            <a:endParaRPr lang="en-US" sz="1600" b="1" dirty="0">
              <a:solidFill>
                <a:srgbClr val="000000"/>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t>6</a:t>
            </a:fld>
            <a:endParaRPr lang="en-US"/>
          </a:p>
        </p:txBody>
      </p:sp>
      <p:sp>
        <p:nvSpPr>
          <p:cNvPr id="9" name="Footer Placeholder 8"/>
          <p:cNvSpPr>
            <a:spLocks noGrp="1"/>
          </p:cNvSpPr>
          <p:nvPr>
            <p:ph type="ftr" sz="quarter" idx="11"/>
          </p:nvPr>
        </p:nvSpPr>
        <p:spPr/>
        <p:txBody>
          <a:bodyPr/>
          <a:lstStyle/>
          <a:p>
            <a:r>
              <a:rPr lang="en-US" smtClean="0"/>
              <a:t>A. Battisti - How Galaxies Form Stars '16</a:t>
            </a:r>
            <a:endParaRPr lang="en-US"/>
          </a:p>
        </p:txBody>
      </p:sp>
    </p:spTree>
    <p:extLst>
      <p:ext uri="{BB962C8B-B14F-4D97-AF65-F5344CB8AC3E}">
        <p14:creationId xmlns:p14="http://schemas.microsoft.com/office/powerpoint/2010/main" val="3532320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2268" y="2669356"/>
            <a:ext cx="4119591" cy="3066307"/>
          </a:xfrm>
          <a:prstGeom prst="rect">
            <a:avLst/>
          </a:prstGeom>
          <a:ln w="19050" cmpd="sng">
            <a:solidFill>
              <a:srgbClr val="000000"/>
            </a:solidFill>
          </a:ln>
        </p:spPr>
      </p:pic>
      <p:sp>
        <p:nvSpPr>
          <p:cNvPr id="6" name="Title 1"/>
          <p:cNvSpPr>
            <a:spLocks noGrp="1"/>
          </p:cNvSpPr>
          <p:nvPr>
            <p:ph type="title"/>
          </p:nvPr>
        </p:nvSpPr>
        <p:spPr>
          <a:xfrm>
            <a:off x="641331" y="121024"/>
            <a:ext cx="8018367" cy="914400"/>
          </a:xfrm>
        </p:spPr>
        <p:txBody>
          <a:bodyPr>
            <a:noAutofit/>
          </a:bodyPr>
          <a:lstStyle/>
          <a:p>
            <a:r>
              <a:rPr lang="en-US" sz="4000" dirty="0" smtClean="0">
                <a:latin typeface="Times New Roman"/>
                <a:cs typeface="Times New Roman"/>
              </a:rPr>
              <a:t>Constraining Geometry</a:t>
            </a:r>
            <a:r>
              <a:rPr lang="en-US" sz="6600" dirty="0"/>
              <a:t/>
            </a:r>
            <a:br>
              <a:rPr lang="en-US" sz="6600" dirty="0"/>
            </a:br>
            <a:r>
              <a:rPr lang="en-US" sz="2000" dirty="0"/>
              <a:t>(Stars/Dust)</a:t>
            </a:r>
          </a:p>
        </p:txBody>
      </p:sp>
      <p:cxnSp>
        <p:nvCxnSpPr>
          <p:cNvPr id="16" name="Straight Arrow Connector 15"/>
          <p:cNvCxnSpPr/>
          <p:nvPr/>
        </p:nvCxnSpPr>
        <p:spPr>
          <a:xfrm flipV="1">
            <a:off x="314898" y="2745557"/>
            <a:ext cx="0" cy="2322112"/>
          </a:xfrm>
          <a:prstGeom prst="straightConnector1">
            <a:avLst/>
          </a:prstGeom>
          <a:ln w="57150" cmpd="sng">
            <a:gradFill flip="none" rotWithShape="1">
              <a:gsLst>
                <a:gs pos="100000">
                  <a:srgbClr val="0000FF"/>
                </a:gs>
                <a:gs pos="0">
                  <a:srgbClr val="FF0000"/>
                </a:gs>
              </a:gsLst>
              <a:lin ang="16200000" scaled="0"/>
              <a:tileRect/>
            </a:gra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5259" y="2183368"/>
            <a:ext cx="1313180" cy="369332"/>
          </a:xfrm>
          <a:prstGeom prst="rect">
            <a:avLst/>
          </a:prstGeom>
          <a:noFill/>
        </p:spPr>
        <p:txBody>
          <a:bodyPr wrap="none" rtlCol="0">
            <a:spAutoFit/>
          </a:bodyPr>
          <a:lstStyle/>
          <a:p>
            <a:r>
              <a:rPr lang="en-US" b="1" dirty="0" smtClean="0">
                <a:solidFill>
                  <a:srgbClr val="FF0000"/>
                </a:solidFill>
              </a:rPr>
              <a:t>Redder UV</a:t>
            </a:r>
            <a:endParaRPr lang="en-US" b="1" dirty="0">
              <a:solidFill>
                <a:srgbClr val="FF0000"/>
              </a:solidFill>
            </a:endParaRPr>
          </a:p>
        </p:txBody>
      </p:sp>
      <p:cxnSp>
        <p:nvCxnSpPr>
          <p:cNvPr id="18" name="Straight Arrow Connector 17"/>
          <p:cNvCxnSpPr/>
          <p:nvPr/>
        </p:nvCxnSpPr>
        <p:spPr>
          <a:xfrm>
            <a:off x="1569310" y="5990262"/>
            <a:ext cx="3238223" cy="0"/>
          </a:xfrm>
          <a:prstGeom prst="straightConnector1">
            <a:avLst/>
          </a:prstGeom>
          <a:ln w="57150" cmpd="sng">
            <a:gradFill flip="none" rotWithShape="1">
              <a:gsLst>
                <a:gs pos="0">
                  <a:srgbClr val="0000FF"/>
                </a:gs>
                <a:gs pos="100000">
                  <a:srgbClr val="FF0000"/>
                </a:gs>
              </a:gsLst>
              <a:lin ang="0" scaled="0"/>
              <a:tileRect/>
            </a:gra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417135" y="5954627"/>
            <a:ext cx="1300356" cy="369332"/>
          </a:xfrm>
          <a:prstGeom prst="rect">
            <a:avLst/>
          </a:prstGeom>
          <a:noFill/>
        </p:spPr>
        <p:txBody>
          <a:bodyPr wrap="none" rtlCol="0">
            <a:spAutoFit/>
          </a:bodyPr>
          <a:lstStyle/>
          <a:p>
            <a:r>
              <a:rPr lang="en-US" b="1" dirty="0" smtClean="0">
                <a:solidFill>
                  <a:srgbClr val="FF0000"/>
                </a:solidFill>
              </a:rPr>
              <a:t>More Dust</a:t>
            </a:r>
            <a:endParaRPr lang="en-US" b="1" dirty="0">
              <a:solidFill>
                <a:srgbClr val="FF0000"/>
              </a:solidFill>
            </a:endParaRPr>
          </a:p>
        </p:txBody>
      </p:sp>
      <p:sp>
        <p:nvSpPr>
          <p:cNvPr id="20" name="Content Placeholder 2"/>
          <p:cNvSpPr txBox="1">
            <a:spLocks/>
          </p:cNvSpPr>
          <p:nvPr/>
        </p:nvSpPr>
        <p:spPr>
          <a:xfrm>
            <a:off x="678850" y="1084480"/>
            <a:ext cx="7770813" cy="156307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4"/>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4"/>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4"/>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r>
              <a:rPr lang="en-US" sz="2000" dirty="0">
                <a:solidFill>
                  <a:srgbClr val="FFFFFF"/>
                </a:solidFill>
                <a:effectLst/>
              </a:rPr>
              <a:t>Expect different trends between </a:t>
            </a:r>
            <a:r>
              <a:rPr lang="en-US" sz="2000" dirty="0">
                <a:solidFill>
                  <a:srgbClr val="FFFFFF"/>
                </a:solidFill>
                <a:effectLst/>
                <a:latin typeface="Times New Roman"/>
                <a:cs typeface="Times New Roman"/>
              </a:rPr>
              <a:t>β – </a:t>
            </a:r>
            <a:r>
              <a:rPr lang="en-US" sz="2000" dirty="0" err="1">
                <a:solidFill>
                  <a:srgbClr val="FFFFFF"/>
                </a:solidFill>
                <a:effectLst/>
                <a:latin typeface="Times New Roman"/>
                <a:cs typeface="Times New Roman"/>
              </a:rPr>
              <a:t>τ</a:t>
            </a:r>
            <a:r>
              <a:rPr lang="en-US" sz="2000" baseline="-25000" dirty="0" err="1">
                <a:solidFill>
                  <a:srgbClr val="FFFFFF"/>
                </a:solidFill>
                <a:effectLst/>
                <a:latin typeface="Times New Roman"/>
                <a:cs typeface="Times New Roman"/>
              </a:rPr>
              <a:t>B</a:t>
            </a:r>
            <a:r>
              <a:rPr lang="en-US" sz="2000" baseline="30000" dirty="0" err="1">
                <a:solidFill>
                  <a:srgbClr val="FFFFFF"/>
                </a:solidFill>
                <a:effectLst/>
                <a:latin typeface="Times New Roman"/>
                <a:cs typeface="Times New Roman"/>
              </a:rPr>
              <a:t>l</a:t>
            </a:r>
            <a:r>
              <a:rPr lang="en-US" sz="2000" baseline="30000" dirty="0">
                <a:solidFill>
                  <a:srgbClr val="FFFFFF"/>
                </a:solidFill>
                <a:effectLst/>
                <a:latin typeface="Times New Roman"/>
                <a:cs typeface="Times New Roman"/>
              </a:rPr>
              <a:t> </a:t>
            </a:r>
            <a:endParaRPr lang="en-US" sz="2000" dirty="0">
              <a:solidFill>
                <a:srgbClr val="FFFFFF"/>
              </a:solidFill>
              <a:effectLst/>
            </a:endParaRPr>
          </a:p>
          <a:p>
            <a:pPr lvl="1"/>
            <a:r>
              <a:rPr lang="en-US" sz="1800" dirty="0" smtClean="0">
                <a:solidFill>
                  <a:srgbClr val="FFFFFF"/>
                </a:solidFill>
                <a:effectLst/>
              </a:rPr>
              <a:t>Linear </a:t>
            </a:r>
            <a:r>
              <a:rPr lang="en-US" sz="1800" dirty="0">
                <a:solidFill>
                  <a:srgbClr val="FFFFFF"/>
                </a:solidFill>
                <a:effectLst/>
              </a:rPr>
              <a:t>behavior </a:t>
            </a:r>
            <a:r>
              <a:rPr lang="en-US" sz="1800" dirty="0">
                <a:solidFill>
                  <a:srgbClr val="FFFFFF"/>
                </a:solidFill>
                <a:effectLst/>
                <a:sym typeface="Wingdings"/>
              </a:rPr>
              <a:t> </a:t>
            </a:r>
            <a:r>
              <a:rPr lang="en-US" sz="1800" dirty="0">
                <a:solidFill>
                  <a:srgbClr val="08F457"/>
                </a:solidFill>
                <a:effectLst/>
                <a:latin typeface="Times New Roman"/>
                <a:cs typeface="Times New Roman"/>
              </a:rPr>
              <a:t>foreground dust </a:t>
            </a:r>
            <a:r>
              <a:rPr lang="en-US" sz="1800" dirty="0" smtClean="0">
                <a:effectLst/>
              </a:rPr>
              <a:t>dominates</a:t>
            </a:r>
            <a:endParaRPr lang="en-US" sz="1800" dirty="0">
              <a:solidFill>
                <a:srgbClr val="F2F2F2"/>
              </a:solidFill>
              <a:effectLst/>
            </a:endParaRPr>
          </a:p>
          <a:p>
            <a:pPr lvl="1"/>
            <a:r>
              <a:rPr lang="en-US" sz="1800" dirty="0" smtClean="0">
                <a:effectLst/>
                <a:sym typeface="Wingdings"/>
              </a:rPr>
              <a:t>However </a:t>
            </a:r>
            <a:r>
              <a:rPr lang="en-US" sz="1800" dirty="0">
                <a:solidFill>
                  <a:srgbClr val="FFFFFF"/>
                </a:solidFill>
                <a:effectLst/>
                <a:latin typeface="Times New Roman" pitchFamily="18" charset="0"/>
                <a:cs typeface="Times New Roman" pitchFamily="18" charset="0"/>
                <a:sym typeface="Wingdings"/>
              </a:rPr>
              <a:t>s</a:t>
            </a:r>
            <a:r>
              <a:rPr lang="en-US" sz="1800" dirty="0" smtClean="0">
                <a:solidFill>
                  <a:srgbClr val="FFFFFF"/>
                </a:solidFill>
                <a:effectLst/>
                <a:latin typeface="Times New Roman" pitchFamily="18" charset="0"/>
                <a:cs typeface="Times New Roman" pitchFamily="18" charset="0"/>
              </a:rPr>
              <a:t>catter is large:  </a:t>
            </a:r>
            <a:r>
              <a:rPr lang="en-US" sz="1800" dirty="0" err="1" smtClean="0">
                <a:solidFill>
                  <a:srgbClr val="FFFFFF"/>
                </a:solidFill>
                <a:effectLst/>
                <a:latin typeface="Times New Roman" pitchFamily="18" charset="0"/>
                <a:cs typeface="Times New Roman" pitchFamily="18" charset="0"/>
              </a:rPr>
              <a:t>σ</a:t>
            </a:r>
            <a:r>
              <a:rPr lang="en-US" sz="1800" baseline="-25000" dirty="0" err="1" smtClean="0">
                <a:solidFill>
                  <a:srgbClr val="FFFFFF"/>
                </a:solidFill>
                <a:effectLst/>
                <a:latin typeface="Times New Roman" pitchFamily="18" charset="0"/>
                <a:cs typeface="Times New Roman" pitchFamily="18" charset="0"/>
              </a:rPr>
              <a:t>int</a:t>
            </a:r>
            <a:r>
              <a:rPr lang="en-US" sz="1800" baseline="-25000" dirty="0" smtClean="0">
                <a:solidFill>
                  <a:srgbClr val="FFFFFF"/>
                </a:solidFill>
                <a:effectLst/>
                <a:latin typeface="Times New Roman" pitchFamily="18" charset="0"/>
                <a:cs typeface="Times New Roman" pitchFamily="18" charset="0"/>
              </a:rPr>
              <a:t> </a:t>
            </a:r>
            <a:r>
              <a:rPr lang="en-US" sz="1800" dirty="0" smtClean="0">
                <a:solidFill>
                  <a:srgbClr val="FFFFFF"/>
                </a:solidFill>
                <a:effectLst/>
                <a:latin typeface="Times New Roman" pitchFamily="18" charset="0"/>
                <a:cs typeface="Times New Roman" pitchFamily="18" charset="0"/>
              </a:rPr>
              <a:t>= 0.44</a:t>
            </a:r>
          </a:p>
        </p:txBody>
      </p:sp>
      <p:sp>
        <p:nvSpPr>
          <p:cNvPr id="12" name="TextBox 11"/>
          <p:cNvSpPr txBox="1"/>
          <p:nvPr/>
        </p:nvSpPr>
        <p:spPr>
          <a:xfrm>
            <a:off x="5713272" y="6274524"/>
            <a:ext cx="1204551" cy="307777"/>
          </a:xfrm>
          <a:prstGeom prst="rect">
            <a:avLst/>
          </a:prstGeom>
          <a:noFill/>
        </p:spPr>
        <p:txBody>
          <a:bodyPr wrap="none" rtlCol="0">
            <a:spAutoFit/>
          </a:bodyPr>
          <a:lstStyle/>
          <a:p>
            <a:r>
              <a:rPr lang="en-US" sz="1400" b="1" dirty="0" smtClean="0">
                <a:solidFill>
                  <a:srgbClr val="F2F2F2"/>
                </a:solidFill>
                <a:latin typeface="Times New Roman"/>
                <a:cs typeface="Times New Roman"/>
              </a:rPr>
              <a:t>Battisti+2016</a:t>
            </a:r>
            <a:endParaRPr lang="en-US" sz="1400" b="1" dirty="0">
              <a:solidFill>
                <a:srgbClr val="F2F2F2"/>
              </a:solidFill>
              <a:latin typeface="Times New Roman"/>
              <a:cs typeface="Times New Roman"/>
            </a:endParaRPr>
          </a:p>
        </p:txBody>
      </p:sp>
      <p:sp>
        <p:nvSpPr>
          <p:cNvPr id="2" name="Slide Number Placeholder 1"/>
          <p:cNvSpPr>
            <a:spLocks noGrp="1"/>
          </p:cNvSpPr>
          <p:nvPr>
            <p:ph type="sldNum" sz="quarter" idx="12"/>
          </p:nvPr>
        </p:nvSpPr>
        <p:spPr/>
        <p:txBody>
          <a:bodyPr/>
          <a:lstStyle/>
          <a:p>
            <a:fld id="{9C1F5A0A-F6FC-4FFD-9B49-0DA8697211D9}" type="slidenum">
              <a:rPr lang="en-US" smtClean="0"/>
              <a:t>7</a:t>
            </a:fld>
            <a:endParaRPr lang="en-US"/>
          </a:p>
        </p:txBody>
      </p:sp>
      <p:sp>
        <p:nvSpPr>
          <p:cNvPr id="5" name="Footer Placeholder 4"/>
          <p:cNvSpPr>
            <a:spLocks noGrp="1"/>
          </p:cNvSpPr>
          <p:nvPr>
            <p:ph type="ftr" sz="quarter" idx="11"/>
          </p:nvPr>
        </p:nvSpPr>
        <p:spPr/>
        <p:txBody>
          <a:bodyPr/>
          <a:lstStyle/>
          <a:p>
            <a:r>
              <a:rPr lang="en-US" smtClean="0"/>
              <a:t>A. Battisti - How Galaxies Form Stars '16</a:t>
            </a:r>
            <a:endParaRPr lang="en-US"/>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298" y="2552700"/>
            <a:ext cx="4300235" cy="3259164"/>
          </a:xfrm>
          <a:prstGeom prst="rect">
            <a:avLst/>
          </a:prstGeom>
          <a:ln w="19050" cmpd="sng">
            <a:solidFill>
              <a:srgbClr val="000000"/>
            </a:solidFill>
          </a:ln>
        </p:spPr>
      </p:pic>
    </p:spTree>
    <p:extLst>
      <p:ext uri="{BB962C8B-B14F-4D97-AF65-F5344CB8AC3E}">
        <p14:creationId xmlns:p14="http://schemas.microsoft.com/office/powerpoint/2010/main" val="16038587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1936" y="144799"/>
            <a:ext cx="4115721" cy="6231893"/>
          </a:xfrm>
          <a:prstGeom prst="rect">
            <a:avLst/>
          </a:prstGeom>
          <a:ln w="19050" cmpd="sng">
            <a:solidFill>
              <a:srgbClr val="000000"/>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965" y="2497358"/>
            <a:ext cx="4209875" cy="3171533"/>
          </a:xfrm>
          <a:prstGeom prst="rect">
            <a:avLst/>
          </a:prstGeom>
          <a:ln w="19050" cmpd="sng">
            <a:solidFill>
              <a:srgbClr val="000000"/>
            </a:solidFill>
          </a:ln>
        </p:spPr>
      </p:pic>
      <p:cxnSp>
        <p:nvCxnSpPr>
          <p:cNvPr id="8" name="Straight Connector 7"/>
          <p:cNvCxnSpPr/>
          <p:nvPr/>
        </p:nvCxnSpPr>
        <p:spPr>
          <a:xfrm>
            <a:off x="1096461" y="4075264"/>
            <a:ext cx="355368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96461" y="3547796"/>
            <a:ext cx="355368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282114" y="56884"/>
            <a:ext cx="4484361" cy="914400"/>
          </a:xfrm>
        </p:spPr>
        <p:txBody>
          <a:bodyPr>
            <a:normAutofit/>
          </a:bodyPr>
          <a:lstStyle/>
          <a:p>
            <a:r>
              <a:rPr lang="en-US" sz="4000" dirty="0" smtClean="0"/>
              <a:t>Derive Attenuation</a:t>
            </a:r>
            <a:endParaRPr lang="en-US" sz="4000" dirty="0"/>
          </a:p>
        </p:txBody>
      </p:sp>
      <p:sp>
        <p:nvSpPr>
          <p:cNvPr id="16" name="TextBox 15"/>
          <p:cNvSpPr txBox="1"/>
          <p:nvPr/>
        </p:nvSpPr>
        <p:spPr>
          <a:xfrm>
            <a:off x="2166949" y="2561249"/>
            <a:ext cx="2589020" cy="369332"/>
          </a:xfrm>
          <a:prstGeom prst="rect">
            <a:avLst/>
          </a:prstGeom>
          <a:noFill/>
        </p:spPr>
        <p:txBody>
          <a:bodyPr wrap="none" rtlCol="0">
            <a:spAutoFit/>
          </a:bodyPr>
          <a:lstStyle/>
          <a:p>
            <a:r>
              <a:rPr lang="en-US" b="1" dirty="0" smtClean="0">
                <a:solidFill>
                  <a:srgbClr val="FF0000"/>
                </a:solidFill>
                <a:latin typeface="Times New Roman"/>
                <a:cs typeface="Times New Roman"/>
              </a:rPr>
              <a:t>Need small age window</a:t>
            </a:r>
            <a:endParaRPr lang="en-US" b="1" dirty="0">
              <a:solidFill>
                <a:srgbClr val="FF0000"/>
              </a:solidFill>
              <a:latin typeface="Times New Roman"/>
              <a:cs typeface="Times New Roman"/>
            </a:endParaRPr>
          </a:p>
        </p:txBody>
      </p:sp>
      <p:sp>
        <p:nvSpPr>
          <p:cNvPr id="9" name="Rectangle 8"/>
          <p:cNvSpPr/>
          <p:nvPr/>
        </p:nvSpPr>
        <p:spPr>
          <a:xfrm>
            <a:off x="1096461" y="3547796"/>
            <a:ext cx="1020048" cy="527468"/>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116509" y="3547796"/>
            <a:ext cx="330704" cy="527468"/>
          </a:xfrm>
          <a:prstGeom prst="rect">
            <a:avLst/>
          </a:prstGeom>
          <a:solidFill>
            <a:srgbClr val="F42CE8">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447213" y="3547796"/>
            <a:ext cx="343932" cy="527468"/>
          </a:xfrm>
          <a:prstGeom prst="rect">
            <a:avLst/>
          </a:prstGeom>
          <a:solidFill>
            <a:srgbClr val="F4AF1C">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791145" y="3547796"/>
            <a:ext cx="357160" cy="527468"/>
          </a:xfrm>
          <a:prstGeom prst="rect">
            <a:avLst/>
          </a:prstGeom>
          <a:solidFill>
            <a:srgbClr val="19F4E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148305" y="3547796"/>
            <a:ext cx="343927" cy="527468"/>
          </a:xfrm>
          <a:prstGeom prst="rect">
            <a:avLst/>
          </a:prstGeom>
          <a:solidFill>
            <a:srgbClr val="29F40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492232" y="3547796"/>
            <a:ext cx="1157913" cy="527468"/>
          </a:xfrm>
          <a:prstGeom prst="rect">
            <a:avLst/>
          </a:prstGeom>
          <a:solidFill>
            <a:schemeClr val="accent4">
              <a:lumMod val="5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666749" y="3074634"/>
            <a:ext cx="2566273" cy="430887"/>
          </a:xfrm>
          <a:prstGeom prst="rect">
            <a:avLst/>
          </a:prstGeom>
          <a:noFill/>
        </p:spPr>
        <p:txBody>
          <a:bodyPr wrap="square" rtlCol="0">
            <a:spAutoFit/>
          </a:bodyPr>
          <a:lstStyle/>
          <a:p>
            <a:r>
              <a:rPr lang="en-US" sz="2200" b="1" dirty="0" smtClean="0">
                <a:ln>
                  <a:solidFill>
                    <a:schemeClr val="bg1"/>
                  </a:solidFill>
                </a:ln>
                <a:solidFill>
                  <a:srgbClr val="000000"/>
                </a:solidFill>
              </a:rPr>
              <a:t>1    </a:t>
            </a:r>
            <a:r>
              <a:rPr lang="en-US" sz="2200" b="1" dirty="0" smtClean="0">
                <a:ln>
                  <a:solidFill>
                    <a:schemeClr val="bg1"/>
                  </a:solidFill>
                </a:ln>
                <a:solidFill>
                  <a:srgbClr val="F42CE8"/>
                </a:solidFill>
              </a:rPr>
              <a:t>2</a:t>
            </a:r>
            <a:r>
              <a:rPr lang="en-US" sz="2200" b="1" dirty="0" smtClean="0">
                <a:ln>
                  <a:solidFill>
                    <a:schemeClr val="bg1"/>
                  </a:solidFill>
                </a:ln>
                <a:solidFill>
                  <a:srgbClr val="000000"/>
                </a:solidFill>
              </a:rPr>
              <a:t>   </a:t>
            </a:r>
            <a:r>
              <a:rPr lang="en-US" sz="2200" b="1" dirty="0" smtClean="0">
                <a:ln>
                  <a:solidFill>
                    <a:schemeClr val="bg1"/>
                  </a:solidFill>
                </a:ln>
                <a:solidFill>
                  <a:srgbClr val="F4AF1C"/>
                </a:solidFill>
              </a:rPr>
              <a:t>3</a:t>
            </a:r>
            <a:r>
              <a:rPr lang="en-US" sz="2200" b="1" dirty="0" smtClean="0">
                <a:ln>
                  <a:solidFill>
                    <a:schemeClr val="bg1"/>
                  </a:solidFill>
                </a:ln>
                <a:solidFill>
                  <a:srgbClr val="000000"/>
                </a:solidFill>
              </a:rPr>
              <a:t>   </a:t>
            </a:r>
            <a:r>
              <a:rPr lang="en-US" sz="2200" b="1" dirty="0" smtClean="0">
                <a:ln>
                  <a:solidFill>
                    <a:schemeClr val="bg1"/>
                  </a:solidFill>
                </a:ln>
                <a:solidFill>
                  <a:srgbClr val="19F4E4"/>
                </a:solidFill>
              </a:rPr>
              <a:t>4</a:t>
            </a:r>
            <a:r>
              <a:rPr lang="en-US" sz="2200" b="1" dirty="0" smtClean="0">
                <a:ln>
                  <a:solidFill>
                    <a:schemeClr val="bg1"/>
                  </a:solidFill>
                </a:ln>
                <a:solidFill>
                  <a:srgbClr val="000000"/>
                </a:solidFill>
              </a:rPr>
              <a:t>   </a:t>
            </a:r>
            <a:r>
              <a:rPr lang="en-US" sz="2200" b="1" dirty="0" smtClean="0">
                <a:ln>
                  <a:solidFill>
                    <a:schemeClr val="bg1"/>
                  </a:solidFill>
                </a:ln>
                <a:solidFill>
                  <a:srgbClr val="08F457"/>
                </a:solidFill>
              </a:rPr>
              <a:t>5</a:t>
            </a:r>
            <a:r>
              <a:rPr lang="en-US" sz="2200" b="1" dirty="0" smtClean="0">
                <a:ln>
                  <a:solidFill>
                    <a:schemeClr val="bg1"/>
                  </a:solidFill>
                </a:ln>
                <a:solidFill>
                  <a:srgbClr val="000000"/>
                </a:solidFill>
              </a:rPr>
              <a:t>    </a:t>
            </a:r>
            <a:r>
              <a:rPr lang="en-US" sz="2200" b="1" dirty="0" smtClean="0">
                <a:ln>
                  <a:solidFill>
                    <a:schemeClr val="bg1"/>
                  </a:solidFill>
                </a:ln>
                <a:solidFill>
                  <a:srgbClr val="800000"/>
                </a:solidFill>
              </a:rPr>
              <a:t>6</a:t>
            </a:r>
            <a:endParaRPr lang="en-US" sz="2200" b="1" dirty="0">
              <a:ln>
                <a:solidFill>
                  <a:schemeClr val="bg1"/>
                </a:solidFill>
              </a:ln>
              <a:solidFill>
                <a:srgbClr val="800000"/>
              </a:solidFill>
            </a:endParaRPr>
          </a:p>
        </p:txBody>
      </p:sp>
      <p:sp>
        <p:nvSpPr>
          <p:cNvPr id="26" name="TextBox 25"/>
          <p:cNvSpPr txBox="1"/>
          <p:nvPr/>
        </p:nvSpPr>
        <p:spPr>
          <a:xfrm>
            <a:off x="8424455" y="317566"/>
            <a:ext cx="466794" cy="4554879"/>
          </a:xfrm>
          <a:prstGeom prst="rect">
            <a:avLst/>
          </a:prstGeom>
          <a:noFill/>
        </p:spPr>
        <p:txBody>
          <a:bodyPr wrap="none" rtlCol="0">
            <a:spAutoFit/>
          </a:bodyPr>
          <a:lstStyle/>
          <a:p>
            <a:pPr>
              <a:lnSpc>
                <a:spcPts val="2170"/>
              </a:lnSpc>
            </a:pPr>
            <a:r>
              <a:rPr lang="en-US" sz="2200" b="1" dirty="0" smtClean="0">
                <a:ln>
                  <a:solidFill>
                    <a:schemeClr val="bg1"/>
                  </a:solidFill>
                </a:ln>
                <a:solidFill>
                  <a:schemeClr val="bg1"/>
                </a:solidFill>
              </a:rPr>
              <a:t>F</a:t>
            </a:r>
            <a:r>
              <a:rPr lang="en-US" sz="2200" b="1" baseline="-25000" dirty="0" smtClean="0">
                <a:ln>
                  <a:solidFill>
                    <a:schemeClr val="bg1"/>
                  </a:solidFill>
                </a:ln>
                <a:solidFill>
                  <a:schemeClr val="bg1"/>
                </a:solidFill>
              </a:rPr>
              <a:t>1</a:t>
            </a:r>
          </a:p>
          <a:p>
            <a:pPr>
              <a:lnSpc>
                <a:spcPts val="2170"/>
              </a:lnSpc>
            </a:pPr>
            <a:endParaRPr lang="en-US" sz="2200" b="1" baseline="-25000" dirty="0" smtClean="0">
              <a:ln>
                <a:solidFill>
                  <a:schemeClr val="bg1"/>
                </a:solidFill>
              </a:ln>
              <a:solidFill>
                <a:schemeClr val="bg1"/>
              </a:solidFill>
            </a:endParaRPr>
          </a:p>
          <a:p>
            <a:pPr>
              <a:lnSpc>
                <a:spcPts val="2170"/>
              </a:lnSpc>
            </a:pPr>
            <a:endParaRPr lang="en-US" sz="2200" b="1" baseline="-25000" dirty="0">
              <a:ln>
                <a:solidFill>
                  <a:schemeClr val="bg1"/>
                </a:solidFill>
              </a:ln>
              <a:solidFill>
                <a:schemeClr val="bg1"/>
              </a:solidFill>
            </a:endParaRPr>
          </a:p>
          <a:p>
            <a:pPr>
              <a:lnSpc>
                <a:spcPts val="2170"/>
              </a:lnSpc>
            </a:pPr>
            <a:r>
              <a:rPr lang="en-US" sz="2200" b="1" dirty="0" smtClean="0">
                <a:ln>
                  <a:solidFill>
                    <a:schemeClr val="bg1"/>
                  </a:solidFill>
                </a:ln>
                <a:solidFill>
                  <a:srgbClr val="F42CE8"/>
                </a:solidFill>
              </a:rPr>
              <a:t>F</a:t>
            </a:r>
            <a:r>
              <a:rPr lang="en-US" sz="2200" b="1" baseline="-25000" dirty="0" smtClean="0">
                <a:ln>
                  <a:solidFill>
                    <a:schemeClr val="bg1"/>
                  </a:solidFill>
                </a:ln>
                <a:solidFill>
                  <a:srgbClr val="F42CE8"/>
                </a:solidFill>
              </a:rPr>
              <a:t>2</a:t>
            </a:r>
          </a:p>
          <a:p>
            <a:pPr>
              <a:lnSpc>
                <a:spcPts val="2170"/>
              </a:lnSpc>
            </a:pPr>
            <a:endParaRPr lang="en-US" sz="2200" b="1" baseline="-25000" dirty="0" smtClean="0">
              <a:ln>
                <a:solidFill>
                  <a:schemeClr val="bg1"/>
                </a:solidFill>
              </a:ln>
              <a:solidFill>
                <a:schemeClr val="bg1"/>
              </a:solidFill>
            </a:endParaRPr>
          </a:p>
          <a:p>
            <a:pPr>
              <a:lnSpc>
                <a:spcPts val="2170"/>
              </a:lnSpc>
            </a:pPr>
            <a:endParaRPr lang="en-US" sz="2200" b="1" baseline="-25000" dirty="0">
              <a:ln>
                <a:solidFill>
                  <a:schemeClr val="bg1"/>
                </a:solidFill>
              </a:ln>
              <a:solidFill>
                <a:schemeClr val="bg1"/>
              </a:solidFill>
            </a:endParaRPr>
          </a:p>
          <a:p>
            <a:pPr>
              <a:lnSpc>
                <a:spcPts val="2170"/>
              </a:lnSpc>
            </a:pPr>
            <a:r>
              <a:rPr lang="en-US" sz="2200" b="1" dirty="0" smtClean="0">
                <a:ln>
                  <a:solidFill>
                    <a:schemeClr val="bg1"/>
                  </a:solidFill>
                </a:ln>
                <a:solidFill>
                  <a:srgbClr val="F4AF1C"/>
                </a:solidFill>
              </a:rPr>
              <a:t>F</a:t>
            </a:r>
            <a:r>
              <a:rPr lang="en-US" sz="2200" b="1" baseline="-25000" dirty="0" smtClean="0">
                <a:ln>
                  <a:solidFill>
                    <a:schemeClr val="bg1"/>
                  </a:solidFill>
                </a:ln>
                <a:solidFill>
                  <a:srgbClr val="F4AF1C"/>
                </a:solidFill>
              </a:rPr>
              <a:t>3</a:t>
            </a:r>
          </a:p>
          <a:p>
            <a:pPr>
              <a:lnSpc>
                <a:spcPts val="2170"/>
              </a:lnSpc>
            </a:pPr>
            <a:endParaRPr lang="en-US" sz="2200" b="1" baseline="-25000" dirty="0" smtClean="0">
              <a:ln>
                <a:solidFill>
                  <a:schemeClr val="bg1"/>
                </a:solidFill>
              </a:ln>
              <a:solidFill>
                <a:schemeClr val="bg1"/>
              </a:solidFill>
            </a:endParaRPr>
          </a:p>
          <a:p>
            <a:pPr>
              <a:lnSpc>
                <a:spcPts val="2170"/>
              </a:lnSpc>
            </a:pPr>
            <a:endParaRPr lang="en-US" sz="2200" b="1" baseline="-25000" dirty="0">
              <a:ln>
                <a:solidFill>
                  <a:schemeClr val="bg1"/>
                </a:solidFill>
              </a:ln>
              <a:solidFill>
                <a:schemeClr val="bg1"/>
              </a:solidFill>
            </a:endParaRPr>
          </a:p>
          <a:p>
            <a:pPr>
              <a:lnSpc>
                <a:spcPts val="2170"/>
              </a:lnSpc>
            </a:pPr>
            <a:r>
              <a:rPr lang="en-US" sz="2200" b="1" dirty="0" smtClean="0">
                <a:ln>
                  <a:solidFill>
                    <a:schemeClr val="bg1"/>
                  </a:solidFill>
                </a:ln>
                <a:solidFill>
                  <a:srgbClr val="19F4E4"/>
                </a:solidFill>
              </a:rPr>
              <a:t>F</a:t>
            </a:r>
            <a:r>
              <a:rPr lang="en-US" sz="2200" b="1" baseline="-25000" dirty="0" smtClean="0">
                <a:ln>
                  <a:solidFill>
                    <a:schemeClr val="bg1"/>
                  </a:solidFill>
                </a:ln>
                <a:solidFill>
                  <a:srgbClr val="19F4E4"/>
                </a:solidFill>
              </a:rPr>
              <a:t>4</a:t>
            </a:r>
          </a:p>
          <a:p>
            <a:pPr>
              <a:lnSpc>
                <a:spcPts val="2170"/>
              </a:lnSpc>
            </a:pPr>
            <a:endParaRPr lang="en-US" sz="2200" b="1" baseline="-25000" dirty="0" smtClean="0">
              <a:ln>
                <a:solidFill>
                  <a:schemeClr val="bg1"/>
                </a:solidFill>
              </a:ln>
              <a:solidFill>
                <a:schemeClr val="bg1"/>
              </a:solidFill>
            </a:endParaRPr>
          </a:p>
          <a:p>
            <a:pPr>
              <a:lnSpc>
                <a:spcPts val="2170"/>
              </a:lnSpc>
            </a:pPr>
            <a:endParaRPr lang="en-US" sz="2200" b="1" baseline="-25000" dirty="0">
              <a:ln>
                <a:solidFill>
                  <a:schemeClr val="bg1"/>
                </a:solidFill>
              </a:ln>
              <a:solidFill>
                <a:schemeClr val="bg1"/>
              </a:solidFill>
            </a:endParaRPr>
          </a:p>
          <a:p>
            <a:pPr>
              <a:lnSpc>
                <a:spcPts val="2170"/>
              </a:lnSpc>
            </a:pPr>
            <a:r>
              <a:rPr lang="en-US" sz="2200" b="1" dirty="0" smtClean="0">
                <a:ln>
                  <a:solidFill>
                    <a:schemeClr val="bg1"/>
                  </a:solidFill>
                </a:ln>
                <a:solidFill>
                  <a:srgbClr val="08F457"/>
                </a:solidFill>
              </a:rPr>
              <a:t>F</a:t>
            </a:r>
            <a:r>
              <a:rPr lang="en-US" sz="2200" b="1" baseline="-25000" dirty="0" smtClean="0">
                <a:ln>
                  <a:solidFill>
                    <a:schemeClr val="bg1"/>
                  </a:solidFill>
                </a:ln>
                <a:solidFill>
                  <a:srgbClr val="08F457"/>
                </a:solidFill>
              </a:rPr>
              <a:t>5</a:t>
            </a:r>
          </a:p>
          <a:p>
            <a:pPr>
              <a:lnSpc>
                <a:spcPts val="2170"/>
              </a:lnSpc>
            </a:pPr>
            <a:endParaRPr lang="en-US" sz="2200" b="1" baseline="-25000" dirty="0" smtClean="0">
              <a:ln>
                <a:solidFill>
                  <a:schemeClr val="bg1"/>
                </a:solidFill>
              </a:ln>
              <a:solidFill>
                <a:schemeClr val="bg1"/>
              </a:solidFill>
            </a:endParaRPr>
          </a:p>
          <a:p>
            <a:pPr>
              <a:lnSpc>
                <a:spcPts val="2170"/>
              </a:lnSpc>
            </a:pPr>
            <a:endParaRPr lang="en-US" sz="2200" b="1" baseline="-25000" dirty="0">
              <a:ln>
                <a:solidFill>
                  <a:schemeClr val="bg1"/>
                </a:solidFill>
              </a:ln>
              <a:solidFill>
                <a:schemeClr val="bg1"/>
              </a:solidFill>
            </a:endParaRPr>
          </a:p>
          <a:p>
            <a:pPr>
              <a:lnSpc>
                <a:spcPts val="2170"/>
              </a:lnSpc>
            </a:pPr>
            <a:r>
              <a:rPr lang="en-US" sz="2200" b="1" dirty="0" smtClean="0">
                <a:ln>
                  <a:solidFill>
                    <a:schemeClr val="bg1"/>
                  </a:solidFill>
                </a:ln>
                <a:solidFill>
                  <a:srgbClr val="800000"/>
                </a:solidFill>
              </a:rPr>
              <a:t>F</a:t>
            </a:r>
            <a:r>
              <a:rPr lang="en-US" sz="2200" b="1" baseline="-25000" dirty="0" smtClean="0">
                <a:ln>
                  <a:solidFill>
                    <a:schemeClr val="bg1"/>
                  </a:solidFill>
                </a:ln>
                <a:solidFill>
                  <a:srgbClr val="800000"/>
                </a:solidFill>
              </a:rPr>
              <a:t>6</a:t>
            </a:r>
            <a:endParaRPr lang="en-US" sz="2200" b="1" dirty="0">
              <a:ln>
                <a:solidFill>
                  <a:schemeClr val="bg1"/>
                </a:solidFill>
              </a:ln>
              <a:solidFill>
                <a:srgbClr val="800000"/>
              </a:solidFill>
            </a:endParaRPr>
          </a:p>
        </p:txBody>
      </p:sp>
      <p:cxnSp>
        <p:nvCxnSpPr>
          <p:cNvPr id="27" name="Straight Arrow Connector 26"/>
          <p:cNvCxnSpPr/>
          <p:nvPr/>
        </p:nvCxnSpPr>
        <p:spPr>
          <a:xfrm flipH="1">
            <a:off x="7425416" y="5469213"/>
            <a:ext cx="224880" cy="19967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771778" y="5130659"/>
            <a:ext cx="2135121" cy="338554"/>
          </a:xfrm>
          <a:prstGeom prst="rect">
            <a:avLst/>
          </a:prstGeom>
          <a:noFill/>
        </p:spPr>
        <p:txBody>
          <a:bodyPr wrap="square" rtlCol="0">
            <a:spAutoFit/>
          </a:bodyPr>
          <a:lstStyle/>
          <a:p>
            <a:r>
              <a:rPr lang="en-US" sz="1600" dirty="0" smtClean="0">
                <a:solidFill>
                  <a:srgbClr val="FF0000"/>
                </a:solidFill>
              </a:rPr>
              <a:t>Normalized at 5500Å</a:t>
            </a:r>
            <a:endParaRPr lang="en-US" sz="1600" dirty="0">
              <a:solidFill>
                <a:srgbClr val="FF0000"/>
              </a:solidFill>
            </a:endParaRPr>
          </a:p>
        </p:txBody>
      </p:sp>
      <p:sp>
        <p:nvSpPr>
          <p:cNvPr id="3" name="Slide Number Placeholder 2"/>
          <p:cNvSpPr>
            <a:spLocks noGrp="1"/>
          </p:cNvSpPr>
          <p:nvPr>
            <p:ph type="sldNum" sz="quarter" idx="12"/>
          </p:nvPr>
        </p:nvSpPr>
        <p:spPr/>
        <p:txBody>
          <a:bodyPr/>
          <a:lstStyle/>
          <a:p>
            <a:fld id="{9C1F5A0A-F6FC-4FFD-9B49-0DA8697211D9}" type="slidenum">
              <a:rPr lang="en-US" smtClean="0"/>
              <a:t>8</a:t>
            </a:fld>
            <a:endParaRPr lang="en-US"/>
          </a:p>
        </p:txBody>
      </p:sp>
      <p:sp>
        <p:nvSpPr>
          <p:cNvPr id="4" name="TextBox 3"/>
          <p:cNvSpPr txBox="1"/>
          <p:nvPr/>
        </p:nvSpPr>
        <p:spPr>
          <a:xfrm>
            <a:off x="1095646" y="1689878"/>
            <a:ext cx="2915356" cy="369332"/>
          </a:xfrm>
          <a:prstGeom prst="rect">
            <a:avLst/>
          </a:prstGeom>
          <a:noFill/>
        </p:spPr>
        <p:txBody>
          <a:bodyPr wrap="none" rtlCol="0">
            <a:spAutoFit/>
          </a:bodyPr>
          <a:lstStyle/>
          <a:p>
            <a:r>
              <a:rPr lang="en-US" dirty="0" smtClean="0"/>
              <a:t>N(1.1&lt;D</a:t>
            </a:r>
            <a:r>
              <a:rPr lang="en-US" baseline="-25000" dirty="0" smtClean="0"/>
              <a:t>n</a:t>
            </a:r>
            <a:r>
              <a:rPr lang="en-US" dirty="0" smtClean="0"/>
              <a:t>4000&lt;1.3) = 7265</a:t>
            </a:r>
            <a:endParaRPr lang="en-US" dirty="0"/>
          </a:p>
        </p:txBody>
      </p:sp>
      <p:sp>
        <p:nvSpPr>
          <p:cNvPr id="29" name="Content Placeholder 2"/>
          <p:cNvSpPr>
            <a:spLocks noGrp="1"/>
          </p:cNvSpPr>
          <p:nvPr>
            <p:ph idx="1"/>
          </p:nvPr>
        </p:nvSpPr>
        <p:spPr>
          <a:xfrm>
            <a:off x="330771" y="1077867"/>
            <a:ext cx="4551165" cy="566445"/>
          </a:xfrm>
        </p:spPr>
        <p:txBody>
          <a:bodyPr>
            <a:normAutofit/>
          </a:bodyPr>
          <a:lstStyle/>
          <a:p>
            <a:pPr marL="342900" lvl="1" indent="-342900">
              <a:spcBef>
                <a:spcPts val="2000"/>
              </a:spcBef>
            </a:pPr>
            <a:r>
              <a:rPr lang="en-US" sz="2000" dirty="0" smtClean="0"/>
              <a:t>Create templates as function of </a:t>
            </a:r>
            <a:r>
              <a:rPr lang="en-US" sz="2000" dirty="0" err="1" smtClean="0">
                <a:latin typeface="Times New Roman"/>
                <a:cs typeface="Times New Roman"/>
              </a:rPr>
              <a:t>τ</a:t>
            </a:r>
            <a:r>
              <a:rPr lang="en-US" sz="2000" baseline="-25000" dirty="0" err="1" smtClean="0">
                <a:latin typeface="Times New Roman"/>
                <a:cs typeface="Times New Roman"/>
              </a:rPr>
              <a:t>B</a:t>
            </a:r>
            <a:r>
              <a:rPr lang="en-US" sz="2000" baseline="30000" dirty="0" err="1" smtClean="0">
                <a:latin typeface="Times New Roman"/>
                <a:cs typeface="Times New Roman"/>
              </a:rPr>
              <a:t>l</a:t>
            </a:r>
            <a:endParaRPr lang="en-US" sz="2000" dirty="0" smtClean="0"/>
          </a:p>
        </p:txBody>
      </p:sp>
      <p:sp>
        <p:nvSpPr>
          <p:cNvPr id="2" name="Footer Placeholder 1"/>
          <p:cNvSpPr>
            <a:spLocks noGrp="1"/>
          </p:cNvSpPr>
          <p:nvPr>
            <p:ph type="ftr" sz="quarter" idx="11"/>
          </p:nvPr>
        </p:nvSpPr>
        <p:spPr/>
        <p:txBody>
          <a:bodyPr/>
          <a:lstStyle/>
          <a:p>
            <a:r>
              <a:rPr lang="en-US" smtClean="0"/>
              <a:t>A. Battisti - How Galaxies Form Stars '16</a:t>
            </a:r>
            <a:endParaRPr lang="en-US"/>
          </a:p>
        </p:txBody>
      </p:sp>
      <p:sp>
        <p:nvSpPr>
          <p:cNvPr id="21" name="Freeform 20"/>
          <p:cNvSpPr/>
          <p:nvPr/>
        </p:nvSpPr>
        <p:spPr>
          <a:xfrm>
            <a:off x="4166882" y="2894069"/>
            <a:ext cx="238296" cy="928173"/>
          </a:xfrm>
          <a:custGeom>
            <a:avLst/>
            <a:gdLst>
              <a:gd name="connsiteX0" fmla="*/ 0 w 238296"/>
              <a:gd name="connsiteY0" fmla="*/ 0 h 754098"/>
              <a:gd name="connsiteX1" fmla="*/ 238108 w 238296"/>
              <a:gd name="connsiteY1" fmla="*/ 383664 h 754098"/>
              <a:gd name="connsiteX2" fmla="*/ 39685 w 238296"/>
              <a:gd name="connsiteY2" fmla="*/ 754098 h 754098"/>
            </a:gdLst>
            <a:ahLst/>
            <a:cxnLst>
              <a:cxn ang="0">
                <a:pos x="connsiteX0" y="connsiteY0"/>
              </a:cxn>
              <a:cxn ang="0">
                <a:pos x="connsiteX1" y="connsiteY1"/>
              </a:cxn>
              <a:cxn ang="0">
                <a:pos x="connsiteX2" y="connsiteY2"/>
              </a:cxn>
            </a:cxnLst>
            <a:rect l="l" t="t" r="r" b="b"/>
            <a:pathLst>
              <a:path w="238296" h="754098">
                <a:moveTo>
                  <a:pt x="0" y="0"/>
                </a:moveTo>
                <a:cubicBezTo>
                  <a:pt x="115747" y="128990"/>
                  <a:pt x="231494" y="257981"/>
                  <a:pt x="238108" y="383664"/>
                </a:cubicBezTo>
                <a:cubicBezTo>
                  <a:pt x="244722" y="509347"/>
                  <a:pt x="74960" y="657080"/>
                  <a:pt x="39685" y="754098"/>
                </a:cubicBezTo>
              </a:path>
            </a:pathLst>
          </a:cu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flipV="1">
            <a:off x="246257" y="2743628"/>
            <a:ext cx="0" cy="2433673"/>
          </a:xfrm>
          <a:prstGeom prst="straightConnector1">
            <a:avLst/>
          </a:prstGeom>
          <a:ln w="57150" cmpd="sng">
            <a:gradFill flip="none" rotWithShape="1">
              <a:gsLst>
                <a:gs pos="100000">
                  <a:srgbClr val="0000FF"/>
                </a:gs>
                <a:gs pos="0">
                  <a:srgbClr val="FF0000"/>
                </a:gs>
              </a:gsLst>
              <a:lin ang="16200000" scaled="0"/>
              <a:tileRect/>
            </a:gra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0999" y="2131340"/>
            <a:ext cx="2469997" cy="369332"/>
          </a:xfrm>
          <a:prstGeom prst="rect">
            <a:avLst/>
          </a:prstGeom>
          <a:noFill/>
        </p:spPr>
        <p:txBody>
          <a:bodyPr wrap="none" rtlCol="0">
            <a:spAutoFit/>
          </a:bodyPr>
          <a:lstStyle/>
          <a:p>
            <a:r>
              <a:rPr lang="en-US" b="1" dirty="0" smtClean="0">
                <a:solidFill>
                  <a:srgbClr val="FF0000"/>
                </a:solidFill>
              </a:rPr>
              <a:t>Older Avg. Population</a:t>
            </a:r>
            <a:endParaRPr lang="en-US" b="1" dirty="0">
              <a:solidFill>
                <a:srgbClr val="FF0000"/>
              </a:solidFill>
            </a:endParaRPr>
          </a:p>
        </p:txBody>
      </p:sp>
      <p:cxnSp>
        <p:nvCxnSpPr>
          <p:cNvPr id="33" name="Straight Arrow Connector 32"/>
          <p:cNvCxnSpPr/>
          <p:nvPr/>
        </p:nvCxnSpPr>
        <p:spPr>
          <a:xfrm>
            <a:off x="1268684" y="5928575"/>
            <a:ext cx="3238223" cy="0"/>
          </a:xfrm>
          <a:prstGeom prst="straightConnector1">
            <a:avLst/>
          </a:prstGeom>
          <a:ln w="57150" cmpd="sng">
            <a:gradFill flip="none" rotWithShape="1">
              <a:gsLst>
                <a:gs pos="0">
                  <a:srgbClr val="0000FF"/>
                </a:gs>
                <a:gs pos="100000">
                  <a:srgbClr val="FF0000"/>
                </a:gs>
              </a:gsLst>
              <a:lin ang="0" scaled="0"/>
              <a:tileRect/>
            </a:gra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16509" y="5943740"/>
            <a:ext cx="1300356" cy="369332"/>
          </a:xfrm>
          <a:prstGeom prst="rect">
            <a:avLst/>
          </a:prstGeom>
          <a:noFill/>
        </p:spPr>
        <p:txBody>
          <a:bodyPr wrap="none" rtlCol="0">
            <a:spAutoFit/>
          </a:bodyPr>
          <a:lstStyle/>
          <a:p>
            <a:r>
              <a:rPr lang="en-US" b="1" dirty="0" smtClean="0">
                <a:solidFill>
                  <a:srgbClr val="FF0000"/>
                </a:solidFill>
              </a:rPr>
              <a:t>More Dust</a:t>
            </a:r>
            <a:endParaRPr lang="en-US" b="1" dirty="0">
              <a:solidFill>
                <a:srgbClr val="FF0000"/>
              </a:solidFill>
            </a:endParaRPr>
          </a:p>
        </p:txBody>
      </p:sp>
      <p:sp>
        <p:nvSpPr>
          <p:cNvPr id="35" name="TextBox 34"/>
          <p:cNvSpPr txBox="1"/>
          <p:nvPr/>
        </p:nvSpPr>
        <p:spPr>
          <a:xfrm>
            <a:off x="5038147" y="6443801"/>
            <a:ext cx="1204551" cy="307777"/>
          </a:xfrm>
          <a:prstGeom prst="rect">
            <a:avLst/>
          </a:prstGeom>
          <a:noFill/>
        </p:spPr>
        <p:txBody>
          <a:bodyPr wrap="none" rtlCol="0">
            <a:spAutoFit/>
          </a:bodyPr>
          <a:lstStyle/>
          <a:p>
            <a:r>
              <a:rPr lang="en-US" sz="1400" b="1" dirty="0" smtClean="0">
                <a:solidFill>
                  <a:srgbClr val="F2F2F2"/>
                </a:solidFill>
                <a:latin typeface="Times New Roman"/>
                <a:cs typeface="Times New Roman"/>
              </a:rPr>
              <a:t>Battisti+2016</a:t>
            </a:r>
            <a:endParaRPr lang="en-US" sz="1400" b="1" dirty="0">
              <a:solidFill>
                <a:srgbClr val="F2F2F2"/>
              </a:solidFill>
              <a:latin typeface="Times New Roman"/>
              <a:cs typeface="Times New Roman"/>
            </a:endParaRPr>
          </a:p>
        </p:txBody>
      </p:sp>
    </p:spTree>
    <p:extLst>
      <p:ext uri="{BB962C8B-B14F-4D97-AF65-F5344CB8AC3E}">
        <p14:creationId xmlns:p14="http://schemas.microsoft.com/office/powerpoint/2010/main" val="25095615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0889" y="1395007"/>
            <a:ext cx="5086080" cy="4396998"/>
          </a:xfrm>
          <a:prstGeom prst="rect">
            <a:avLst/>
          </a:prstGeom>
          <a:ln w="19050" cmpd="sng">
            <a:solidFill>
              <a:srgbClr val="000000"/>
            </a:solidFill>
          </a:ln>
        </p:spPr>
      </p:pic>
      <p:sp>
        <p:nvSpPr>
          <p:cNvPr id="9" name="Title 1"/>
          <p:cNvSpPr>
            <a:spLocks noGrp="1"/>
          </p:cNvSpPr>
          <p:nvPr>
            <p:ph type="title"/>
          </p:nvPr>
        </p:nvSpPr>
        <p:spPr>
          <a:xfrm>
            <a:off x="1391864" y="31230"/>
            <a:ext cx="6369792" cy="914400"/>
          </a:xfrm>
        </p:spPr>
        <p:txBody>
          <a:bodyPr>
            <a:normAutofit/>
          </a:bodyPr>
          <a:lstStyle/>
          <a:p>
            <a:r>
              <a:rPr lang="en-US" sz="4000" dirty="0" smtClean="0"/>
              <a:t>Selective Attenuation Curve</a:t>
            </a:r>
            <a:endParaRPr lang="en-US" sz="4000" dirty="0"/>
          </a:p>
        </p:txBody>
      </p:sp>
      <p:graphicFrame>
        <p:nvGraphicFramePr>
          <p:cNvPr id="10" name="Object 9"/>
          <p:cNvGraphicFramePr>
            <a:graphicFrameLocks noChangeAspect="1"/>
          </p:cNvGraphicFramePr>
          <p:nvPr>
            <p:extLst>
              <p:ext uri="{D42A27DB-BD31-4B8C-83A1-F6EECF244321}">
                <p14:modId xmlns:p14="http://schemas.microsoft.com/office/powerpoint/2010/main" val="2783738206"/>
              </p:ext>
            </p:extLst>
          </p:nvPr>
        </p:nvGraphicFramePr>
        <p:xfrm>
          <a:off x="506326" y="1487855"/>
          <a:ext cx="2623366" cy="688568"/>
        </p:xfrm>
        <a:graphic>
          <a:graphicData uri="http://schemas.openxmlformats.org/presentationml/2006/ole">
            <mc:AlternateContent xmlns:mc="http://schemas.openxmlformats.org/markup-compatibility/2006">
              <mc:Choice xmlns:v="urn:schemas-microsoft-com:vml" Requires="v">
                <p:oleObj spid="_x0000_s30076" name="Equation" r:id="rId5" imgW="1739900" imgH="457200" progId="Equation.3">
                  <p:embed/>
                </p:oleObj>
              </mc:Choice>
              <mc:Fallback>
                <p:oleObj name="Equation" r:id="rId5" imgW="1739900" imgH="457200" progId="Equation.3">
                  <p:embed/>
                  <p:pic>
                    <p:nvPicPr>
                      <p:cNvPr id="0" name=""/>
                      <p:cNvPicPr/>
                      <p:nvPr/>
                    </p:nvPicPr>
                    <p:blipFill>
                      <a:blip r:embed="rId6"/>
                      <a:stretch>
                        <a:fillRect/>
                      </a:stretch>
                    </p:blipFill>
                    <p:spPr>
                      <a:xfrm>
                        <a:off x="506326" y="1487855"/>
                        <a:ext cx="2623366" cy="688568"/>
                      </a:xfrm>
                      <a:prstGeom prst="rect">
                        <a:avLst/>
                      </a:prstGeom>
                      <a:solidFill>
                        <a:srgbClr val="FFFFFF"/>
                      </a:solidFill>
                      <a:ln w="12700" cmpd="sng">
                        <a:solidFill>
                          <a:srgbClr val="08F457"/>
                        </a:solidFill>
                      </a:ln>
                    </p:spPr>
                  </p:pic>
                </p:oleObj>
              </mc:Fallback>
            </mc:AlternateContent>
          </a:graphicData>
        </a:graphic>
      </p:graphicFrame>
      <p:sp>
        <p:nvSpPr>
          <p:cNvPr id="4" name="TextBox 3"/>
          <p:cNvSpPr txBox="1"/>
          <p:nvPr/>
        </p:nvSpPr>
        <p:spPr>
          <a:xfrm>
            <a:off x="506326" y="2947175"/>
            <a:ext cx="2503572" cy="646331"/>
          </a:xfrm>
          <a:prstGeom prst="rect">
            <a:avLst/>
          </a:prstGeom>
          <a:noFill/>
        </p:spPr>
        <p:txBody>
          <a:bodyPr wrap="square" rtlCol="0">
            <a:spAutoFit/>
          </a:bodyPr>
          <a:lstStyle/>
          <a:p>
            <a:r>
              <a:rPr lang="en-US" dirty="0" smtClean="0">
                <a:solidFill>
                  <a:srgbClr val="08F457"/>
                </a:solidFill>
              </a:rPr>
              <a:t>Behavior of foreground geometry</a:t>
            </a:r>
            <a:endParaRPr lang="en-US" dirty="0">
              <a:solidFill>
                <a:srgbClr val="08F457"/>
              </a:solidFill>
            </a:endParaRPr>
          </a:p>
        </p:txBody>
      </p:sp>
      <p:cxnSp>
        <p:nvCxnSpPr>
          <p:cNvPr id="12" name="Straight Arrow Connector 11"/>
          <p:cNvCxnSpPr>
            <a:stCxn id="4" idx="0"/>
          </p:cNvCxnSpPr>
          <p:nvPr/>
        </p:nvCxnSpPr>
        <p:spPr>
          <a:xfrm flipV="1">
            <a:off x="1758112" y="2501119"/>
            <a:ext cx="0" cy="446056"/>
          </a:xfrm>
          <a:prstGeom prst="straightConnector1">
            <a:avLst/>
          </a:prstGeom>
          <a:ln>
            <a:solidFill>
              <a:srgbClr val="08F457"/>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903004" y="3085895"/>
            <a:ext cx="224880" cy="19967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17640" y="2501119"/>
            <a:ext cx="1275586" cy="584776"/>
          </a:xfrm>
          <a:prstGeom prst="rect">
            <a:avLst/>
          </a:prstGeom>
          <a:noFill/>
        </p:spPr>
        <p:txBody>
          <a:bodyPr wrap="square" rtlCol="0">
            <a:spAutoFit/>
          </a:bodyPr>
          <a:lstStyle/>
          <a:p>
            <a:r>
              <a:rPr lang="en-US" sz="1600" dirty="0" smtClean="0">
                <a:solidFill>
                  <a:srgbClr val="FF0000"/>
                </a:solidFill>
              </a:rPr>
              <a:t>Normalized </a:t>
            </a:r>
          </a:p>
          <a:p>
            <a:r>
              <a:rPr lang="en-US" sz="1600" dirty="0" smtClean="0">
                <a:solidFill>
                  <a:srgbClr val="FF0000"/>
                </a:solidFill>
              </a:rPr>
              <a:t>at 5500Å</a:t>
            </a:r>
            <a:endParaRPr lang="en-US" sz="1600" dirty="0">
              <a:solidFill>
                <a:srgbClr val="FF0000"/>
              </a:solidFill>
            </a:endParaRPr>
          </a:p>
        </p:txBody>
      </p:sp>
      <p:sp>
        <p:nvSpPr>
          <p:cNvPr id="13" name="TextBox 12"/>
          <p:cNvSpPr txBox="1"/>
          <p:nvPr/>
        </p:nvSpPr>
        <p:spPr>
          <a:xfrm>
            <a:off x="4078491" y="5956498"/>
            <a:ext cx="1204551" cy="307777"/>
          </a:xfrm>
          <a:prstGeom prst="rect">
            <a:avLst/>
          </a:prstGeom>
          <a:noFill/>
        </p:spPr>
        <p:txBody>
          <a:bodyPr wrap="none" rtlCol="0">
            <a:spAutoFit/>
          </a:bodyPr>
          <a:lstStyle/>
          <a:p>
            <a:r>
              <a:rPr lang="en-US" sz="1400" b="1" dirty="0" smtClean="0">
                <a:solidFill>
                  <a:srgbClr val="F2F2F2"/>
                </a:solidFill>
                <a:latin typeface="Times New Roman"/>
                <a:cs typeface="Times New Roman"/>
              </a:rPr>
              <a:t>Battisti+2016</a:t>
            </a:r>
            <a:endParaRPr lang="en-US" sz="1400" b="1" dirty="0">
              <a:solidFill>
                <a:srgbClr val="F2F2F2"/>
              </a:solidFill>
              <a:latin typeface="Times New Roman"/>
              <a:cs typeface="Times New Roman"/>
            </a:endParaRPr>
          </a:p>
        </p:txBody>
      </p:sp>
      <p:sp>
        <p:nvSpPr>
          <p:cNvPr id="2" name="Slide Number Placeholder 1"/>
          <p:cNvSpPr>
            <a:spLocks noGrp="1"/>
          </p:cNvSpPr>
          <p:nvPr>
            <p:ph type="sldNum" sz="quarter" idx="12"/>
          </p:nvPr>
        </p:nvSpPr>
        <p:spPr/>
        <p:txBody>
          <a:bodyPr/>
          <a:lstStyle/>
          <a:p>
            <a:fld id="{9C1F5A0A-F6FC-4FFD-9B49-0DA8697211D9}" type="slidenum">
              <a:rPr lang="en-US" smtClean="0"/>
              <a:t>9</a:t>
            </a:fld>
            <a:endParaRPr lang="en-US"/>
          </a:p>
        </p:txBody>
      </p:sp>
      <p:sp>
        <p:nvSpPr>
          <p:cNvPr id="5" name="Footer Placeholder 4"/>
          <p:cNvSpPr>
            <a:spLocks noGrp="1"/>
          </p:cNvSpPr>
          <p:nvPr>
            <p:ph type="ftr" sz="quarter" idx="11"/>
          </p:nvPr>
        </p:nvSpPr>
        <p:spPr/>
        <p:txBody>
          <a:bodyPr/>
          <a:lstStyle/>
          <a:p>
            <a:r>
              <a:rPr lang="en-US" smtClean="0"/>
              <a:t>A. Battisti - How Galaxies Form Stars '16</a:t>
            </a:r>
            <a:endParaRPr lang="en-US"/>
          </a:p>
        </p:txBody>
      </p:sp>
    </p:spTree>
    <p:extLst>
      <p:ext uri="{BB962C8B-B14F-4D97-AF65-F5344CB8AC3E}">
        <p14:creationId xmlns:p14="http://schemas.microsoft.com/office/powerpoint/2010/main" val="312719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69505</TotalTime>
  <Words>981</Words>
  <Application>Microsoft Macintosh PowerPoint</Application>
  <PresentationFormat>On-screen Show (4:3)</PresentationFormat>
  <Paragraphs>189</Paragraphs>
  <Slides>12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Story</vt:lpstr>
      <vt:lpstr>Equation</vt:lpstr>
      <vt:lpstr>Characterizing Dust Attenuation in Local Star Forming Galaxies</vt:lpstr>
      <vt:lpstr>Impact of Dust on Science</vt:lpstr>
      <vt:lpstr>Dust in Distant Galaxies</vt:lpstr>
      <vt:lpstr>Attenuation vs. Age</vt:lpstr>
      <vt:lpstr>Improving our Understanding</vt:lpstr>
      <vt:lpstr>Characterizing Attenuation</vt:lpstr>
      <vt:lpstr>Constraining Geometry (Stars/Dust)</vt:lpstr>
      <vt:lpstr>Derive Attenuation</vt:lpstr>
      <vt:lpstr>Selective Attenuation Curve</vt:lpstr>
      <vt:lpstr>PowerPoint Presentation</vt:lpstr>
      <vt:lpstr>Total Attenuation Curve</vt:lpstr>
      <vt:lpstr>Summary</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CHARACTERIZING DUST ATTENUATION IN LOCAL STAR FORMING GALAXIES</dc:title>
  <dc:subject/>
  <dc:creator>Andrew Battisti</dc:creator>
  <cp:keywords/>
  <dc:description/>
  <cp:lastModifiedBy>Matteo Messa</cp:lastModifiedBy>
  <cp:revision>753</cp:revision>
  <dcterms:created xsi:type="dcterms:W3CDTF">2015-01-08T17:38:57Z</dcterms:created>
  <dcterms:modified xsi:type="dcterms:W3CDTF">2016-08-26T14:30:03Z</dcterms:modified>
  <cp:category/>
</cp:coreProperties>
</file>