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89" r:id="rId2"/>
    <p:sldId id="290" r:id="rId3"/>
    <p:sldId id="402" r:id="rId4"/>
    <p:sldId id="291" r:id="rId5"/>
    <p:sldId id="259" r:id="rId6"/>
    <p:sldId id="267" r:id="rId7"/>
    <p:sldId id="262" r:id="rId8"/>
    <p:sldId id="272" r:id="rId9"/>
    <p:sldId id="374" r:id="rId10"/>
    <p:sldId id="364" r:id="rId11"/>
    <p:sldId id="365" r:id="rId12"/>
    <p:sldId id="366" r:id="rId13"/>
    <p:sldId id="367" r:id="rId14"/>
    <p:sldId id="375" r:id="rId15"/>
    <p:sldId id="358" r:id="rId16"/>
    <p:sldId id="387" r:id="rId17"/>
    <p:sldId id="376" r:id="rId18"/>
    <p:sldId id="388" r:id="rId19"/>
    <p:sldId id="406" r:id="rId20"/>
    <p:sldId id="407" r:id="rId21"/>
    <p:sldId id="405" r:id="rId22"/>
    <p:sldId id="389" r:id="rId23"/>
    <p:sldId id="390" r:id="rId24"/>
    <p:sldId id="391" r:id="rId25"/>
    <p:sldId id="392" r:id="rId26"/>
    <p:sldId id="393" r:id="rId27"/>
    <p:sldId id="394" r:id="rId28"/>
    <p:sldId id="403" r:id="rId29"/>
    <p:sldId id="395" r:id="rId30"/>
    <p:sldId id="396" r:id="rId31"/>
    <p:sldId id="397" r:id="rId32"/>
    <p:sldId id="398" r:id="rId33"/>
    <p:sldId id="404" r:id="rId34"/>
    <p:sldId id="399" r:id="rId35"/>
    <p:sldId id="408" r:id="rId36"/>
    <p:sldId id="409" r:id="rId37"/>
    <p:sldId id="400" r:id="rId38"/>
    <p:sldId id="410" r:id="rId39"/>
    <p:sldId id="29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0C3"/>
    <a:srgbClr val="4D79B4"/>
    <a:srgbClr val="09813B"/>
    <a:srgbClr val="003EC2"/>
    <a:srgbClr val="E30004"/>
    <a:srgbClr val="D68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/>
    <p:restoredTop sz="93691" autoAdjust="0"/>
  </p:normalViewPr>
  <p:slideViewPr>
    <p:cSldViewPr snapToGrid="0" snapToObjects="1">
      <p:cViewPr>
        <p:scale>
          <a:sx n="123" d="100"/>
          <a:sy n="123" d="100"/>
        </p:scale>
        <p:origin x="3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2C5BC-9D46-FB4B-8EFB-E1E64FA77F5D}" type="datetimeFigureOut">
              <a:rPr lang="en-US" smtClean="0"/>
              <a:t>8/30/18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D3C56-5418-FE4C-844A-29E480217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5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D794E-B6EA-DA4A-9479-7762D35070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my collaborators,</a:t>
            </a:r>
            <a:r>
              <a:rPr lang="en-US" baseline="0" dirty="0" smtClean="0"/>
              <a:t> mainly from Dresden and St Andrews on the experimental side, but I am also happy to acknowledge some nice discussions that I have had with a number of the people at this meeting.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D794E-B6EA-DA4A-9479-7762D35070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3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my collaborators,</a:t>
            </a:r>
            <a:r>
              <a:rPr lang="en-US" baseline="0" dirty="0" smtClean="0"/>
              <a:t> mainly from Dresden and St Andrews on the experimental side, but I am also happy to acknowledge some nice discussions that I have had with a number of the people at this meeting.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D794E-B6EA-DA4A-9479-7762D35070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6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my collaborators,</a:t>
            </a:r>
            <a:r>
              <a:rPr lang="en-US" baseline="0" dirty="0" smtClean="0"/>
              <a:t> mainly from Dresden and St Andrews on the experimental side, but I am also happy to acknowledge some nice discussions that I have had with a number of the people at this meeting.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D794E-B6EA-DA4A-9479-7762D35070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3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3C56-5418-FE4C-844A-29E48021797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9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my collaborators,</a:t>
            </a:r>
            <a:r>
              <a:rPr lang="en-US" baseline="0" dirty="0" smtClean="0"/>
              <a:t> mainly from Dresden and St Andrews on the experimental side, but I am also happy to acknowledge some nice discussions that I have had with a number of the people at this meeting.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D794E-B6EA-DA4A-9479-7762D350701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3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0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1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6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3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3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8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2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719A4-22F1-5C44-84F6-2E5BB0D32021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2F954-7C2F-234B-A113-7F3BA62C6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png"/><Relationship Id="rId5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445" y="1909548"/>
            <a:ext cx="865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</a:rPr>
              <a:t>Experimental searches for electronic hydrodynamics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411" y="2945195"/>
            <a:ext cx="785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Andy Mackenzie</a:t>
            </a:r>
            <a:r>
              <a:rPr lang="en-GB" sz="2400" dirty="0" smtClean="0"/>
              <a:t>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48964" y="3787664"/>
            <a:ext cx="7527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Max </a:t>
            </a:r>
            <a:r>
              <a:rPr lang="en-US" sz="2400" i="1" dirty="0"/>
              <a:t>Planck Institute for Chemical Physics of Solids, </a:t>
            </a:r>
            <a:r>
              <a:rPr lang="en-US" sz="2400" i="1" dirty="0" smtClean="0"/>
              <a:t>Dresden, Germany</a:t>
            </a:r>
          </a:p>
          <a:p>
            <a:pPr algn="ctr"/>
            <a:endParaRPr lang="en-GB" sz="2400" dirty="0"/>
          </a:p>
          <a:p>
            <a:pPr algn="ctr"/>
            <a:r>
              <a:rPr lang="en-US" sz="2400" i="1" dirty="0" smtClean="0"/>
              <a:t>School </a:t>
            </a:r>
            <a:r>
              <a:rPr lang="en-US" sz="2400" i="1" dirty="0"/>
              <a:t>of Physics &amp; Astronomy, University of St Andrews, </a:t>
            </a:r>
            <a:r>
              <a:rPr lang="en-US" sz="2400" i="1" dirty="0" smtClean="0"/>
              <a:t>Scotland</a:t>
            </a:r>
          </a:p>
          <a:p>
            <a:pPr algn="ctr"/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356100" y="93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7" descr="minerva_0-119-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90" y="86976"/>
            <a:ext cx="986671" cy="98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"/>
          <p:cNvSpPr txBox="1"/>
          <p:nvPr/>
        </p:nvSpPr>
        <p:spPr>
          <a:xfrm>
            <a:off x="6380115" y="1077873"/>
            <a:ext cx="268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Planck Institute</a:t>
            </a:r>
          </a:p>
          <a:p>
            <a:pPr algn="ctr"/>
            <a:r>
              <a:rPr lang="de-DE" sz="140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Chemical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Solids</a:t>
            </a:r>
            <a:endParaRPr lang="de-DE" sz="1400" dirty="0">
              <a:solidFill>
                <a:srgbClr val="0077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26" y="191393"/>
            <a:ext cx="1049832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596900"/>
            <a:ext cx="4049155" cy="50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49400" y="29398"/>
            <a:ext cx="646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PdCoO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 and PtCoO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: record-breaking conductivity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596900"/>
            <a:ext cx="4049155" cy="5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1104900"/>
            <a:ext cx="3797300" cy="30365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657600" y="1485900"/>
            <a:ext cx="1790700" cy="353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57600" y="4141405"/>
            <a:ext cx="1689100" cy="12560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9400" y="29398"/>
            <a:ext cx="646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PdCoO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 and PtCoO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: record-breaking conductivity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596900"/>
            <a:ext cx="4049155" cy="5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1104900"/>
            <a:ext cx="3797300" cy="30365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657600" y="1485900"/>
            <a:ext cx="1790700" cy="353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57600" y="4141405"/>
            <a:ext cx="1689100" cy="12560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9400" y="29398"/>
            <a:ext cx="646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PdCoO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 and PtCoO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: record-breaking conductivity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554" y="4578534"/>
            <a:ext cx="3822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Carrier concentration of </a:t>
            </a:r>
            <a:r>
              <a:rPr lang="en-US" sz="2000" dirty="0" err="1" smtClean="0"/>
              <a:t>delafossites</a:t>
            </a:r>
            <a:r>
              <a:rPr lang="en-US" sz="2000" dirty="0" smtClean="0"/>
              <a:t> is about a factor of three smaller than that of monovalent elemental metals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26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596900"/>
            <a:ext cx="4049155" cy="5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1104900"/>
            <a:ext cx="3797300" cy="30365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657600" y="1485900"/>
            <a:ext cx="1790700" cy="353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57600" y="4141405"/>
            <a:ext cx="1689100" cy="12560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28090" y="3973282"/>
            <a:ext cx="0" cy="249161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34867" y="3973282"/>
            <a:ext cx="0" cy="249161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28092" y="6462725"/>
            <a:ext cx="2199517" cy="217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40227" y="61637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0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828090" y="4959534"/>
            <a:ext cx="2199520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36729" y="5305454"/>
            <a:ext cx="2190881" cy="0"/>
          </a:xfrm>
          <a:prstGeom prst="line">
            <a:avLst/>
          </a:prstGeom>
          <a:ln w="38100" cmpd="sng">
            <a:solidFill>
              <a:srgbClr val="1FA9C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4000" y="5823981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Highest room </a:t>
            </a:r>
            <a:r>
              <a:rPr lang="en-US" sz="2000" i="1" dirty="0" smtClean="0"/>
              <a:t>T </a:t>
            </a:r>
            <a:r>
              <a:rPr lang="en-US" sz="2000" dirty="0" smtClean="0"/>
              <a:t> relaxation times of </a:t>
            </a:r>
            <a:r>
              <a:rPr lang="en-US" sz="2000" i="1" dirty="0" smtClean="0"/>
              <a:t>any</a:t>
            </a:r>
            <a:r>
              <a:rPr lang="en-US" sz="2000" dirty="0" smtClean="0"/>
              <a:t> known metals.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00229" y="3922482"/>
            <a:ext cx="2037271" cy="16812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49610" y="2143275"/>
            <a:ext cx="24190" cy="2685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72868" y="3073399"/>
            <a:ext cx="24190" cy="21215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9400" y="29398"/>
            <a:ext cx="646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PdCoO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 and PtCoO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: record-breaking conductivity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65006" y="765761"/>
            <a:ext cx="5792994" cy="5000039"/>
            <a:chOff x="1369806" y="765761"/>
            <a:chExt cx="5403527" cy="4614626"/>
          </a:xfrm>
        </p:grpSpPr>
        <p:graphicFrame>
          <p:nvGraphicFramePr>
            <p:cNvPr id="7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1369806" y="765761"/>
            <a:ext cx="5403527" cy="4614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7" name="KGPlot" r:id="rId3" imgW="6858000" imgH="5867400" progId="KGraph_Plot">
                    <p:embed/>
                  </p:oleObj>
                </mc:Choice>
                <mc:Fallback>
                  <p:oleObj name="KGPlot" r:id="rId3" imgW="6858000" imgH="5867400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9806" y="765761"/>
                          <a:ext cx="5403527" cy="46146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2754674" y="1886003"/>
              <a:ext cx="33249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PdCoO</a:t>
              </a:r>
              <a:r>
                <a:rPr lang="en-US" sz="2000" baseline="-25000" dirty="0" smtClean="0"/>
                <a:t>2</a:t>
              </a:r>
              <a:endParaRPr lang="en-US" sz="20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114342" y="1397022"/>
            <a:ext cx="3029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Room temperature resistivity about 2.5 </a:t>
            </a:r>
            <a:r>
              <a:rPr lang="en-US" sz="2000" dirty="0" err="1" smtClean="0"/>
              <a:t>μΩcm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17500" y="5411857"/>
            <a:ext cx="302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temperature resistivity a few </a:t>
            </a:r>
            <a:r>
              <a:rPr lang="en-US" sz="2000" dirty="0" err="1" smtClean="0"/>
              <a:t>nΩcm</a:t>
            </a:r>
            <a:r>
              <a:rPr lang="en-US" sz="2000" dirty="0" smtClean="0"/>
              <a:t>:  in-plane mean free paths of tens of microns!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7500" y="2325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Enormous low temperature conductivity and huge mean free paths 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1503" y="5996951"/>
            <a:ext cx="464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smtClean="0">
                <a:solidFill>
                  <a:srgbClr val="008000"/>
                </a:solidFill>
              </a:rPr>
              <a:t>APM, </a:t>
            </a:r>
            <a:r>
              <a:rPr lang="en-GB" sz="2000" i="1" dirty="0" smtClean="0">
                <a:solidFill>
                  <a:srgbClr val="008000"/>
                </a:solidFill>
              </a:rPr>
              <a:t>Rep. </a:t>
            </a:r>
            <a:r>
              <a:rPr lang="en-GB" sz="2000" i="1" dirty="0" err="1" smtClean="0">
                <a:solidFill>
                  <a:srgbClr val="008000"/>
                </a:solidFill>
              </a:rPr>
              <a:t>Prog</a:t>
            </a:r>
            <a:r>
              <a:rPr lang="en-GB" sz="2000" i="1" dirty="0" smtClean="0">
                <a:solidFill>
                  <a:srgbClr val="008000"/>
                </a:solidFill>
              </a:rPr>
              <a:t>. Phys</a:t>
            </a:r>
            <a:r>
              <a:rPr lang="en-GB" sz="2000" i="1" dirty="0">
                <a:solidFill>
                  <a:srgbClr val="008000"/>
                </a:solidFill>
              </a:rPr>
              <a:t>. </a:t>
            </a:r>
            <a:r>
              <a:rPr lang="en-GB" sz="2000" b="1" i="1" dirty="0">
                <a:solidFill>
                  <a:srgbClr val="008000"/>
                </a:solidFill>
              </a:rPr>
              <a:t>80</a:t>
            </a:r>
            <a:r>
              <a:rPr lang="en-GB" sz="2000" i="1" dirty="0">
                <a:solidFill>
                  <a:srgbClr val="008000"/>
                </a:solidFill>
              </a:rPr>
              <a:t>, 032501 (2017) </a:t>
            </a:r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4342" y="2375413"/>
            <a:ext cx="3029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Large anisotropy: resistivity perpendicular to planes approximately 10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higher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4342" y="3695120"/>
            <a:ext cx="3029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 evidence for phonon drag which could lead to extra momentum-conserving processes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49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079500" y="98902"/>
            <a:ext cx="6999799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eaLnBrk="1" hangingPunct="1"/>
            <a:r>
              <a:rPr lang="en-GB" altLang="ja-JP" b="1" dirty="0" smtClean="0">
                <a:solidFill>
                  <a:srgbClr val="920000"/>
                </a:solidFill>
                <a:latin typeface="Arial"/>
                <a:cs typeface="Arial"/>
              </a:rPr>
              <a:t>Clean </a:t>
            </a:r>
            <a:r>
              <a:rPr lang="en-GB" altLang="ja-JP" b="1" smtClean="0">
                <a:solidFill>
                  <a:srgbClr val="920000"/>
                </a:solidFill>
                <a:latin typeface="Arial"/>
                <a:cs typeface="Arial"/>
              </a:rPr>
              <a:t>fabrication - focused </a:t>
            </a:r>
            <a:r>
              <a:rPr lang="en-GB" altLang="ja-JP" b="1" dirty="0" smtClean="0">
                <a:solidFill>
                  <a:srgbClr val="920000"/>
                </a:solidFill>
                <a:latin typeface="Arial"/>
                <a:cs typeface="Arial"/>
              </a:rPr>
              <a:t>ion beam sculpting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71987" y="1001301"/>
            <a:ext cx="4064000" cy="2656299"/>
            <a:chOff x="1079500" y="1229901"/>
            <a:chExt cx="4064000" cy="26562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8264"/>
            <a:stretch/>
          </p:blipFill>
          <p:spPr>
            <a:xfrm>
              <a:off x="1079500" y="1229901"/>
              <a:ext cx="4064000" cy="265629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3507785" y="3759200"/>
              <a:ext cx="14351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812585" y="3403600"/>
              <a:ext cx="89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300 </a:t>
              </a:r>
              <a:r>
                <a:rPr lang="en-US" dirty="0" err="1" smtClean="0">
                  <a:solidFill>
                    <a:schemeClr val="bg1"/>
                  </a:solidFill>
                </a:rPr>
                <a:t>μm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29381" y="4013200"/>
            <a:ext cx="4349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Focused ion beams can be used to sculpt out arbitrary geometries; beyond a 10-20 nm damage layer this process is clean. 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7" y="1001301"/>
            <a:ext cx="3403600" cy="2501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1017" y="4013200"/>
            <a:ext cx="459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Crystals of PdCoO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grow 10-20 </a:t>
            </a:r>
            <a:r>
              <a:rPr lang="en-US" sz="2000" dirty="0" err="1" smtClean="0"/>
              <a:t>μm</a:t>
            </a:r>
            <a:r>
              <a:rPr lang="en-US" sz="2000" dirty="0" smtClean="0"/>
              <a:t> thick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205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079500" y="98902"/>
            <a:ext cx="6999799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eaLnBrk="1" hangingPunct="1"/>
            <a:r>
              <a:rPr lang="en-GB" altLang="ja-JP" b="1" dirty="0" smtClean="0">
                <a:solidFill>
                  <a:srgbClr val="920000"/>
                </a:solidFill>
                <a:latin typeface="Arial"/>
                <a:cs typeface="Arial"/>
              </a:rPr>
              <a:t>Clean </a:t>
            </a:r>
            <a:r>
              <a:rPr lang="en-GB" altLang="ja-JP" b="1" smtClean="0">
                <a:solidFill>
                  <a:srgbClr val="920000"/>
                </a:solidFill>
                <a:latin typeface="Arial"/>
                <a:cs typeface="Arial"/>
              </a:rPr>
              <a:t>fabrication - focused </a:t>
            </a:r>
            <a:r>
              <a:rPr lang="en-GB" altLang="ja-JP" b="1" dirty="0" smtClean="0">
                <a:solidFill>
                  <a:srgbClr val="920000"/>
                </a:solidFill>
                <a:latin typeface="Arial"/>
                <a:cs typeface="Arial"/>
              </a:rPr>
              <a:t>ion beam sculpting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48268" b="48329"/>
          <a:stretch/>
        </p:blipFill>
        <p:spPr>
          <a:xfrm>
            <a:off x="15085" y="836201"/>
            <a:ext cx="3654778" cy="30663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62420" b="60369"/>
          <a:stretch/>
        </p:blipFill>
        <p:spPr>
          <a:xfrm>
            <a:off x="1387770" y="3902580"/>
            <a:ext cx="2282093" cy="202155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060294" y="1979271"/>
            <a:ext cx="1163895" cy="19233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434068" y="1585953"/>
            <a:ext cx="114391" cy="23282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647" y="6029967"/>
            <a:ext cx="435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Shubnikov</a:t>
            </a:r>
            <a:r>
              <a:rPr lang="en-US" sz="2000" dirty="0" smtClean="0"/>
              <a:t>-de Haas oscillations from long, narrow meander track of PdCoO</a:t>
            </a:r>
            <a:r>
              <a:rPr lang="en-US" sz="2000" baseline="-25000" dirty="0" smtClean="0"/>
              <a:t>2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86714" y="3692786"/>
            <a:ext cx="4871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cs typeface="Arial"/>
              </a:rPr>
              <a:t>Our group’s first experiment:  </a:t>
            </a:r>
            <a:r>
              <a:rPr lang="en-US" sz="2000" dirty="0" smtClean="0">
                <a:cs typeface="Arial"/>
              </a:rPr>
              <a:t>Successively narrow the channel in factors of 2, measuring the resistance after every step.</a:t>
            </a:r>
            <a:endParaRPr lang="en-US" sz="2000" dirty="0"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86714" y="5878081"/>
            <a:ext cx="473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  <a:cs typeface="Arial"/>
              </a:rPr>
              <a:t>P.J.W. Moll, P. </a:t>
            </a:r>
            <a:r>
              <a:rPr lang="en-US" sz="2000" i="1" dirty="0" err="1" smtClean="0">
                <a:solidFill>
                  <a:srgbClr val="008000"/>
                </a:solidFill>
                <a:cs typeface="Arial"/>
              </a:rPr>
              <a:t>Kushwaha</a:t>
            </a:r>
            <a:r>
              <a:rPr lang="en-US" sz="2000" i="1" dirty="0" smtClean="0">
                <a:solidFill>
                  <a:srgbClr val="008000"/>
                </a:solidFill>
                <a:cs typeface="Arial"/>
              </a:rPr>
              <a:t>, N. Nandi, B. Schmidt and A.P. </a:t>
            </a:r>
            <a:r>
              <a:rPr lang="en-US" sz="2000" i="1" dirty="0">
                <a:solidFill>
                  <a:srgbClr val="008000"/>
                </a:solidFill>
                <a:cs typeface="Arial"/>
              </a:rPr>
              <a:t>Mackenzie, </a:t>
            </a:r>
            <a:r>
              <a:rPr lang="en-US" sz="2000" i="1" dirty="0">
                <a:solidFill>
                  <a:srgbClr val="008000"/>
                </a:solidFill>
              </a:rPr>
              <a:t>Science </a:t>
            </a:r>
            <a:r>
              <a:rPr lang="en-US" sz="2000" b="1" i="1" dirty="0">
                <a:solidFill>
                  <a:srgbClr val="008000"/>
                </a:solidFill>
              </a:rPr>
              <a:t>351</a:t>
            </a:r>
            <a:r>
              <a:rPr lang="en-US" sz="2000" i="1" dirty="0">
                <a:solidFill>
                  <a:srgbClr val="008000"/>
                </a:solidFill>
              </a:rPr>
              <a:t>, </a:t>
            </a:r>
            <a:r>
              <a:rPr lang="en-US" sz="2000" i="1" dirty="0" smtClean="0">
                <a:solidFill>
                  <a:srgbClr val="008000"/>
                </a:solidFill>
              </a:rPr>
              <a:t>1061 </a:t>
            </a:r>
            <a:r>
              <a:rPr lang="en-US" sz="2000" i="1" dirty="0">
                <a:solidFill>
                  <a:srgbClr val="008000"/>
                </a:solidFill>
              </a:rPr>
              <a:t>(2016)</a:t>
            </a:r>
            <a:endParaRPr lang="en-US" sz="2000" i="1" dirty="0">
              <a:solidFill>
                <a:srgbClr val="008000"/>
              </a:solidFill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6714" y="4805766"/>
            <a:ext cx="4871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cs typeface="Arial"/>
              </a:rPr>
              <a:t>Result:  </a:t>
            </a:r>
            <a:r>
              <a:rPr lang="en-US" sz="2000" dirty="0" smtClean="0">
                <a:cs typeface="Arial"/>
              </a:rPr>
              <a:t>Width evolution in zero applied field that matches expectation for significant viscous contribution to flow.</a:t>
            </a:r>
            <a:endParaRPr lang="en-US" sz="2000" dirty="0"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20046" y="1053256"/>
            <a:ext cx="4024996" cy="2469262"/>
            <a:chOff x="1079500" y="1229901"/>
            <a:chExt cx="4064000" cy="26562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b="8264"/>
            <a:stretch/>
          </p:blipFill>
          <p:spPr>
            <a:xfrm>
              <a:off x="1079500" y="1229901"/>
              <a:ext cx="4064000" cy="265629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3507785" y="3759200"/>
              <a:ext cx="14351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812585" y="3403600"/>
              <a:ext cx="89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300 </a:t>
              </a:r>
              <a:r>
                <a:rPr lang="en-US" dirty="0" err="1" smtClean="0">
                  <a:solidFill>
                    <a:schemeClr val="bg1"/>
                  </a:solidFill>
                </a:rPr>
                <a:t>μm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7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8090" y="916265"/>
            <a:ext cx="4539643" cy="1814221"/>
            <a:chOff x="6816520" y="476427"/>
            <a:chExt cx="5166660" cy="1814221"/>
          </a:xfrm>
        </p:grpSpPr>
        <p:grpSp>
          <p:nvGrpSpPr>
            <p:cNvPr id="3" name="Group 2"/>
            <p:cNvGrpSpPr/>
            <p:nvPr/>
          </p:nvGrpSpPr>
          <p:grpSpPr>
            <a:xfrm>
              <a:off x="6816520" y="476427"/>
              <a:ext cx="5166660" cy="1814221"/>
              <a:chOff x="6816522" y="902085"/>
              <a:chExt cx="5166660" cy="139708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816522" y="2199640"/>
                <a:ext cx="5166659" cy="9952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9870" y="986536"/>
                <a:ext cx="5163312" cy="1213104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6816523" y="902085"/>
                <a:ext cx="5166659" cy="8445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Explosion 1 3"/>
            <p:cNvSpPr/>
            <p:nvPr/>
          </p:nvSpPr>
          <p:spPr>
            <a:xfrm>
              <a:off x="7602192" y="819594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Explosion 1 4"/>
            <p:cNvSpPr/>
            <p:nvPr/>
          </p:nvSpPr>
          <p:spPr>
            <a:xfrm>
              <a:off x="7737914" y="1440010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Explosion 1 5"/>
            <p:cNvSpPr/>
            <p:nvPr/>
          </p:nvSpPr>
          <p:spPr>
            <a:xfrm>
              <a:off x="8539302" y="1318425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xplosion 1 6"/>
            <p:cNvSpPr/>
            <p:nvPr/>
          </p:nvSpPr>
          <p:spPr>
            <a:xfrm>
              <a:off x="7116903" y="1472361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xplosion 1 7"/>
            <p:cNvSpPr/>
            <p:nvPr/>
          </p:nvSpPr>
          <p:spPr>
            <a:xfrm>
              <a:off x="8991123" y="674750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 1 8"/>
            <p:cNvSpPr/>
            <p:nvPr/>
          </p:nvSpPr>
          <p:spPr>
            <a:xfrm>
              <a:off x="9564266" y="704986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 1 9"/>
            <p:cNvSpPr/>
            <p:nvPr/>
          </p:nvSpPr>
          <p:spPr>
            <a:xfrm>
              <a:off x="9233768" y="1084059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 1 10"/>
            <p:cNvSpPr/>
            <p:nvPr/>
          </p:nvSpPr>
          <p:spPr>
            <a:xfrm>
              <a:off x="8435474" y="868311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 1 11"/>
            <p:cNvSpPr/>
            <p:nvPr/>
          </p:nvSpPr>
          <p:spPr>
            <a:xfrm>
              <a:off x="7019907" y="610987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 1 12"/>
            <p:cNvSpPr/>
            <p:nvPr/>
          </p:nvSpPr>
          <p:spPr>
            <a:xfrm>
              <a:off x="9142406" y="1617205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 1 13"/>
            <p:cNvSpPr/>
            <p:nvPr/>
          </p:nvSpPr>
          <p:spPr>
            <a:xfrm>
              <a:off x="10547559" y="656049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 1 14"/>
            <p:cNvSpPr/>
            <p:nvPr/>
          </p:nvSpPr>
          <p:spPr>
            <a:xfrm>
              <a:off x="10542429" y="1182638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 1 15"/>
            <p:cNvSpPr/>
            <p:nvPr/>
          </p:nvSpPr>
          <p:spPr>
            <a:xfrm>
              <a:off x="9961286" y="1742468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 1 16"/>
            <p:cNvSpPr/>
            <p:nvPr/>
          </p:nvSpPr>
          <p:spPr>
            <a:xfrm>
              <a:off x="11020159" y="989155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 1 17"/>
            <p:cNvSpPr/>
            <p:nvPr/>
          </p:nvSpPr>
          <p:spPr>
            <a:xfrm>
              <a:off x="11526868" y="672529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 1 18"/>
            <p:cNvSpPr/>
            <p:nvPr/>
          </p:nvSpPr>
          <p:spPr>
            <a:xfrm>
              <a:off x="11416306" y="1275169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 1 19"/>
            <p:cNvSpPr/>
            <p:nvPr/>
          </p:nvSpPr>
          <p:spPr>
            <a:xfrm>
              <a:off x="11082109" y="1696881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9693" y="4382020"/>
            <a:ext cx="4502874" cy="619232"/>
            <a:chOff x="6765057" y="5458472"/>
            <a:chExt cx="5166661" cy="61923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90" b="24980"/>
            <a:stretch/>
          </p:blipFill>
          <p:spPr>
            <a:xfrm>
              <a:off x="6765059" y="5544901"/>
              <a:ext cx="5166659" cy="4512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765058" y="5458472"/>
              <a:ext cx="5166659" cy="8154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65057" y="5996162"/>
              <a:ext cx="5166659" cy="8154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xplosion 1 27"/>
            <p:cNvSpPr/>
            <p:nvPr/>
          </p:nvSpPr>
          <p:spPr>
            <a:xfrm>
              <a:off x="10898836" y="5540014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9675" y="2767073"/>
            <a:ext cx="4945467" cy="1394102"/>
            <a:chOff x="6304321" y="2940697"/>
            <a:chExt cx="5651546" cy="1394102"/>
          </a:xfrm>
        </p:grpSpPr>
        <p:sp>
          <p:nvSpPr>
            <p:cNvPr id="30" name="Rectangle 29"/>
            <p:cNvSpPr/>
            <p:nvPr/>
          </p:nvSpPr>
          <p:spPr>
            <a:xfrm>
              <a:off x="6789208" y="4183167"/>
              <a:ext cx="5166659" cy="8154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5856" y="3184406"/>
              <a:ext cx="5163312" cy="99387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782509" y="3115217"/>
              <a:ext cx="5166659" cy="6918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xplosion 1 32"/>
            <p:cNvSpPr/>
            <p:nvPr/>
          </p:nvSpPr>
          <p:spPr>
            <a:xfrm>
              <a:off x="7663566" y="3276869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xplosion 1 33"/>
            <p:cNvSpPr/>
            <p:nvPr/>
          </p:nvSpPr>
          <p:spPr>
            <a:xfrm>
              <a:off x="9074128" y="3726039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xplosion 1 34"/>
            <p:cNvSpPr/>
            <p:nvPr/>
          </p:nvSpPr>
          <p:spPr>
            <a:xfrm>
              <a:off x="10686329" y="3344832"/>
              <a:ext cx="242645" cy="289688"/>
            </a:xfrm>
            <a:prstGeom prst="irregularSeal1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6675253" y="3100103"/>
              <a:ext cx="0" cy="123469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4321" y="3550342"/>
              <a:ext cx="359038" cy="262001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>
              <a:off x="10031148" y="3792633"/>
              <a:ext cx="132432" cy="16508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7750727" y="3235760"/>
              <a:ext cx="2913024" cy="1849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5617" y="2940697"/>
              <a:ext cx="607735" cy="31881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76142" y="3798889"/>
              <a:ext cx="711288" cy="373135"/>
            </a:xfrm>
            <a:prstGeom prst="rect">
              <a:avLst/>
            </a:prstGeom>
          </p:spPr>
        </p:pic>
      </p:grpSp>
      <p:sp>
        <p:nvSpPr>
          <p:cNvPr id="42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GB" b="1" i="1" dirty="0" smtClean="0">
                <a:solidFill>
                  <a:srgbClr val="920000"/>
                </a:solidFill>
                <a:latin typeface="Arial"/>
                <a:cs typeface="Arial"/>
              </a:rPr>
              <a:t>Three</a:t>
            </a:r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 limiting regimes to consider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5858" y="5354938"/>
            <a:ext cx="879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cs typeface="Arial"/>
              </a:rPr>
              <a:t>Philosophy of field-dependent measurements:  </a:t>
            </a:r>
            <a:r>
              <a:rPr lang="en-US" sz="2000" dirty="0" smtClean="0">
                <a:cs typeface="Arial"/>
              </a:rPr>
              <a:t>Add a fourth length scale, the cyclotron radius </a:t>
            </a:r>
            <a:r>
              <a:rPr lang="en-US" sz="2000" i="1" dirty="0" err="1" smtClean="0">
                <a:cs typeface="Arial"/>
              </a:rPr>
              <a:t>r</a:t>
            </a:r>
            <a:r>
              <a:rPr lang="en-US" sz="2000" baseline="-25000" dirty="0" err="1" smtClean="0">
                <a:cs typeface="Arial"/>
              </a:rPr>
              <a:t>c</a:t>
            </a:r>
            <a:r>
              <a:rPr lang="en-US" sz="2000" baseline="-25000" dirty="0" smtClean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= </a:t>
            </a:r>
            <a:r>
              <a:rPr lang="en-US" sz="2000" dirty="0" err="1" smtClean="0">
                <a:latin typeface="MT Extra" charset="2"/>
                <a:ea typeface="MT Extra" charset="2"/>
                <a:cs typeface="MT Extra" charset="2"/>
              </a:rPr>
              <a:t>h</a:t>
            </a:r>
            <a:r>
              <a:rPr lang="en-US" sz="2000" i="1" dirty="0" err="1" smtClean="0">
                <a:ea typeface="MT Extra" charset="2"/>
                <a:cs typeface="MT Extra" charset="2"/>
              </a:rPr>
              <a:t>k</a:t>
            </a:r>
            <a:r>
              <a:rPr lang="en-US" sz="2000" baseline="-25000" dirty="0" err="1" smtClean="0">
                <a:ea typeface="MT Extra" charset="2"/>
                <a:cs typeface="MT Extra" charset="2"/>
              </a:rPr>
              <a:t>F</a:t>
            </a:r>
            <a:r>
              <a:rPr lang="en-US" sz="2000" dirty="0" smtClean="0">
                <a:ea typeface="MT Extra" charset="2"/>
                <a:cs typeface="MT Extra" charset="2"/>
              </a:rPr>
              <a:t>/</a:t>
            </a:r>
            <a:r>
              <a:rPr lang="en-US" sz="2000" i="1" dirty="0" err="1" smtClean="0">
                <a:ea typeface="MT Extra" charset="2"/>
                <a:cs typeface="MT Extra" charset="2"/>
              </a:rPr>
              <a:t>eB</a:t>
            </a:r>
            <a:r>
              <a:rPr lang="en-US" sz="2000" i="1" dirty="0" smtClean="0"/>
              <a:t> </a:t>
            </a:r>
            <a:r>
              <a:rPr lang="en-US" sz="2000" dirty="0" smtClean="0"/>
              <a:t>and use it to tune through the above regimes</a:t>
            </a:r>
            <a:r>
              <a:rPr lang="en-US" sz="2000" dirty="0" smtClean="0">
                <a:cs typeface="Arial"/>
              </a:rPr>
              <a:t>.</a:t>
            </a:r>
            <a:endParaRPr lang="en-US" sz="2000" dirty="0"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99858" y="1622476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Ohmic</a:t>
            </a:r>
            <a:r>
              <a:rPr lang="en-US" sz="2000" dirty="0" smtClean="0"/>
              <a:t>:  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6935119" y="1607737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MR</a:t>
            </a:r>
            <a:r>
              <a:rPr lang="en-US" sz="2000" dirty="0" smtClean="0"/>
              <a:t> &lt;&lt;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MC</a:t>
            </a:r>
            <a:r>
              <a:rPr lang="en-US" sz="2000" dirty="0" err="1"/>
              <a:t>,</a:t>
            </a:r>
            <a:r>
              <a:rPr lang="en-US" sz="2000" i="1" dirty="0" err="1" smtClean="0"/>
              <a:t>W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6079990" y="3314540"/>
            <a:ext cx="1883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MC</a:t>
            </a:r>
            <a:r>
              <a:rPr lang="en-US" sz="2000" dirty="0" smtClean="0"/>
              <a:t> &lt;&lt; </a:t>
            </a:r>
            <a:r>
              <a:rPr lang="en-US" sz="2000" i="1" dirty="0" smtClean="0"/>
              <a:t>W </a:t>
            </a:r>
            <a:r>
              <a:rPr lang="en-US" sz="2000" dirty="0" smtClean="0"/>
              <a:t>&lt;&lt;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MR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79990" y="2946404"/>
            <a:ext cx="187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Hydrodynamic:  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6099858" y="4149399"/>
            <a:ext cx="2901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Diffuse-ballistic (like a ‘Knudsen’ regime): </a:t>
            </a:r>
          </a:p>
          <a:p>
            <a:r>
              <a:rPr lang="en-US" sz="2000" i="1" dirty="0" smtClean="0"/>
              <a:t>W</a:t>
            </a:r>
            <a:r>
              <a:rPr lang="en-US" sz="2000" dirty="0" smtClean="0"/>
              <a:t> &lt;&lt; 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MC</a:t>
            </a:r>
            <a:r>
              <a:rPr lang="en-US" sz="2000" dirty="0" smtClean="0"/>
              <a:t>,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MR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205858" y="6112612"/>
            <a:ext cx="879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cs typeface="Arial"/>
              </a:rPr>
              <a:t>Lesson learned in the process:  </a:t>
            </a:r>
            <a:r>
              <a:rPr lang="en-US" sz="2000" dirty="0" smtClean="0">
                <a:cs typeface="Arial"/>
              </a:rPr>
              <a:t>The overlap between the three regimes is much broader than it looks when one writes down these neat-looking classifications!</a:t>
            </a:r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10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90" y="670541"/>
            <a:ext cx="6539698" cy="5540059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A blast from the past </a:t>
            </a:r>
            <a:r>
              <a:rPr lang="mr-IN" b="1" dirty="0" smtClean="0">
                <a:solidFill>
                  <a:srgbClr val="920000"/>
                </a:solidFill>
                <a:latin typeface="Arial"/>
                <a:cs typeface="Arial"/>
              </a:rPr>
              <a:t>–</a:t>
            </a:r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 transverse electron focusing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572" y="670540"/>
            <a:ext cx="6549042" cy="55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90" y="670541"/>
            <a:ext cx="6539698" cy="5540059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A blast from the past </a:t>
            </a:r>
            <a:r>
              <a:rPr lang="mr-IN" b="1" dirty="0" smtClean="0">
                <a:solidFill>
                  <a:srgbClr val="920000"/>
                </a:solidFill>
                <a:latin typeface="Arial"/>
                <a:cs typeface="Arial"/>
              </a:rPr>
              <a:t>–</a:t>
            </a:r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 transverse electron focusing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190" y="670541"/>
            <a:ext cx="6541387" cy="5540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191" y="670541"/>
            <a:ext cx="6541386" cy="55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5496" y="2640508"/>
            <a:ext cx="90730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400" dirty="0" smtClean="0">
                <a:latin typeface="+mn-lt"/>
              </a:rPr>
              <a:t>Maja Bachmann, Arthur Barnard, David </a:t>
            </a:r>
            <a:r>
              <a:rPr lang="en-GB" sz="2400" dirty="0" err="1" smtClean="0">
                <a:latin typeface="+mn-lt"/>
              </a:rPr>
              <a:t>Goldhaber</a:t>
            </a:r>
            <a:r>
              <a:rPr lang="en-GB" sz="2400" dirty="0" smtClean="0">
                <a:latin typeface="+mn-lt"/>
              </a:rPr>
              <a:t>-Gordon, Sean </a:t>
            </a:r>
            <a:r>
              <a:rPr lang="en-GB" sz="2400" dirty="0" err="1" smtClean="0">
                <a:latin typeface="+mn-lt"/>
              </a:rPr>
              <a:t>Hartnoll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dirty="0" err="1" smtClean="0">
                <a:latin typeface="+mn-lt"/>
              </a:rPr>
              <a:t>Seunghyun</a:t>
            </a:r>
            <a:r>
              <a:rPr lang="en-GB" sz="2400" dirty="0" smtClean="0">
                <a:latin typeface="+mn-lt"/>
              </a:rPr>
              <a:t> </a:t>
            </a:r>
            <a:r>
              <a:rPr lang="en-GB" sz="2400" dirty="0" err="1" smtClean="0">
                <a:latin typeface="+mn-lt"/>
              </a:rPr>
              <a:t>Khim</a:t>
            </a:r>
            <a:r>
              <a:rPr lang="en-GB" sz="2400" dirty="0" smtClean="0">
                <a:latin typeface="+mn-lt"/>
              </a:rPr>
              <a:t>, Phil King</a:t>
            </a:r>
            <a:r>
              <a:rPr lang="en-GB" sz="2400" dirty="0">
                <a:latin typeface="+mn-lt"/>
              </a:rPr>
              <a:t>, Markus </a:t>
            </a:r>
            <a:r>
              <a:rPr lang="en-GB" sz="2400" dirty="0" err="1" smtClean="0">
                <a:latin typeface="+mn-lt"/>
              </a:rPr>
              <a:t>König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dirty="0" err="1" smtClean="0">
                <a:latin typeface="+mn-lt"/>
              </a:rPr>
              <a:t>Pallavi</a:t>
            </a:r>
            <a:r>
              <a:rPr lang="en-GB" sz="2000" dirty="0" smtClean="0"/>
              <a:t> </a:t>
            </a:r>
            <a:r>
              <a:rPr lang="en-GB" sz="2400" dirty="0" err="1" smtClean="0">
                <a:latin typeface="+mn-lt"/>
              </a:rPr>
              <a:t>Kushwaha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dirty="0">
                <a:latin typeface="+mn-lt"/>
              </a:rPr>
              <a:t>Federico Mazzola, Philip </a:t>
            </a:r>
            <a:r>
              <a:rPr lang="en-GB" sz="2400" dirty="0" smtClean="0">
                <a:latin typeface="+mn-lt"/>
              </a:rPr>
              <a:t>Moll, Joel Moore, </a:t>
            </a:r>
            <a:r>
              <a:rPr lang="en-GB" sz="2400" dirty="0" err="1" smtClean="0">
                <a:latin typeface="+mn-lt"/>
              </a:rPr>
              <a:t>Nabhanila</a:t>
            </a:r>
            <a:r>
              <a:rPr lang="en-GB" sz="2400" dirty="0" smtClean="0">
                <a:latin typeface="+mn-lt"/>
              </a:rPr>
              <a:t> Nandi, Thomas </a:t>
            </a:r>
            <a:r>
              <a:rPr lang="en-GB" sz="2400" dirty="0" err="1" smtClean="0">
                <a:latin typeface="+mn-lt"/>
              </a:rPr>
              <a:t>Scaffidi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dirty="0" err="1" smtClean="0">
                <a:latin typeface="+mn-lt"/>
              </a:rPr>
              <a:t>Burkhard</a:t>
            </a:r>
            <a:r>
              <a:rPr lang="en-GB" sz="2400" dirty="0" smtClean="0">
                <a:latin typeface="+mn-lt"/>
              </a:rPr>
              <a:t> Schmidt, Aaron Sharpe  and Veronika </a:t>
            </a:r>
            <a:r>
              <a:rPr lang="en-GB" sz="2400" dirty="0" err="1" smtClean="0">
                <a:latin typeface="+mn-lt"/>
              </a:rPr>
              <a:t>Sunko</a:t>
            </a:r>
            <a:r>
              <a:rPr lang="en-GB" sz="2400" dirty="0" smtClean="0">
                <a:latin typeface="+mn-lt"/>
              </a:rPr>
              <a:t> </a:t>
            </a:r>
            <a:endParaRPr lang="en-GB" sz="2400" baseline="30000" dirty="0">
              <a:latin typeface="+mn-lt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202284" y="1952650"/>
            <a:ext cx="2518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800000"/>
                </a:solidFill>
              </a:rPr>
              <a:t>Collaborators 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88895" y="4649419"/>
            <a:ext cx="9101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Max Planck Institute for Chemical Physics of Solids, Dresden </a:t>
            </a:r>
          </a:p>
          <a:p>
            <a:pPr algn="ctr"/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University </a:t>
            </a:r>
            <a:r>
              <a:rPr lang="en-GB" sz="2400" dirty="0">
                <a:solidFill>
                  <a:srgbClr val="000099"/>
                </a:solidFill>
                <a:cs typeface="Arial" pitchFamily="34" charset="0"/>
              </a:rPr>
              <a:t>of St </a:t>
            </a:r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Andrews</a:t>
            </a:r>
          </a:p>
          <a:p>
            <a:pPr algn="ctr"/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Stanford University</a:t>
            </a:r>
          </a:p>
          <a:p>
            <a:pPr algn="ctr"/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UC Berkeley</a:t>
            </a:r>
            <a:endParaRPr lang="en-GB" sz="2400" dirty="0">
              <a:solidFill>
                <a:srgbClr val="000099"/>
              </a:solidFill>
              <a:cs typeface="Arial" pitchFamily="34" charset="0"/>
            </a:endParaRPr>
          </a:p>
        </p:txBody>
      </p:sp>
      <p:pic>
        <p:nvPicPr>
          <p:cNvPr id="11" name="Picture 7" descr="minerva_0-119-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90" y="86976"/>
            <a:ext cx="986671" cy="98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"/>
          <p:cNvSpPr txBox="1"/>
          <p:nvPr/>
        </p:nvSpPr>
        <p:spPr>
          <a:xfrm>
            <a:off x="6380115" y="1077873"/>
            <a:ext cx="268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Planck Institute</a:t>
            </a:r>
          </a:p>
          <a:p>
            <a:pPr algn="ctr"/>
            <a:r>
              <a:rPr lang="de-DE" sz="140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Chemical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Solids</a:t>
            </a:r>
            <a:endParaRPr lang="de-DE" sz="1400" dirty="0">
              <a:solidFill>
                <a:srgbClr val="0077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26" y="191393"/>
            <a:ext cx="1049832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90" y="670541"/>
            <a:ext cx="6539698" cy="5540059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A blast from the past </a:t>
            </a:r>
            <a:r>
              <a:rPr lang="mr-IN" b="1" dirty="0" smtClean="0">
                <a:solidFill>
                  <a:srgbClr val="920000"/>
                </a:solidFill>
                <a:latin typeface="Arial"/>
                <a:cs typeface="Arial"/>
              </a:rPr>
              <a:t>–</a:t>
            </a:r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 transverse electron focusing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190" y="670541"/>
            <a:ext cx="6541387" cy="55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90" y="670541"/>
            <a:ext cx="6539698" cy="5540059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A blast from the past </a:t>
            </a:r>
            <a:r>
              <a:rPr lang="mr-IN" b="1" dirty="0" smtClean="0">
                <a:solidFill>
                  <a:srgbClr val="920000"/>
                </a:solidFill>
                <a:latin typeface="Arial"/>
                <a:cs typeface="Arial"/>
              </a:rPr>
              <a:t>–</a:t>
            </a:r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 transverse electron focusing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6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8" y="606209"/>
            <a:ext cx="9144000" cy="4951097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39897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Seen in other famous ultra-high purity materials 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068" y="3784920"/>
            <a:ext cx="3923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Elemental metals and semi-metals (here Bi) in the 1970’s and 1980’s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06722" y="5673127"/>
            <a:ext cx="3923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000" dirty="0" smtClean="0"/>
              <a:t>…</a:t>
            </a:r>
            <a:r>
              <a:rPr lang="en-US" sz="2000" dirty="0"/>
              <a:t> </a:t>
            </a:r>
            <a:r>
              <a:rPr lang="en-US" sz="2000" dirty="0" smtClean="0"/>
              <a:t>and of course graphene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0" y="6272957"/>
            <a:ext cx="4907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9813B"/>
                </a:solidFill>
              </a:rPr>
              <a:t>V.S. </a:t>
            </a:r>
            <a:r>
              <a:rPr lang="en-US" sz="2000" i="1" dirty="0" err="1">
                <a:solidFill>
                  <a:srgbClr val="09813B"/>
                </a:solidFill>
              </a:rPr>
              <a:t>Tsoi</a:t>
            </a:r>
            <a:r>
              <a:rPr lang="en-US" sz="2000" i="1" dirty="0">
                <a:solidFill>
                  <a:srgbClr val="09813B"/>
                </a:solidFill>
              </a:rPr>
              <a:t> et al., Rev. Mod. Phys. </a:t>
            </a:r>
            <a:r>
              <a:rPr lang="en-US" sz="2000" b="1" i="1" dirty="0">
                <a:solidFill>
                  <a:srgbClr val="09813B"/>
                </a:solidFill>
              </a:rPr>
              <a:t>71</a:t>
            </a:r>
            <a:r>
              <a:rPr lang="en-US" sz="2000" i="1" dirty="0">
                <a:solidFill>
                  <a:srgbClr val="09813B"/>
                </a:solidFill>
              </a:rPr>
              <a:t> (1991)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7847" y="6253751"/>
            <a:ext cx="5165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9813B"/>
                </a:solidFill>
              </a:rPr>
              <a:t>e.g. M</a:t>
            </a:r>
            <a:r>
              <a:rPr lang="en-US" sz="2000" i="1" dirty="0">
                <a:solidFill>
                  <a:srgbClr val="09813B"/>
                </a:solidFill>
              </a:rPr>
              <a:t>. Lee et al., Science </a:t>
            </a:r>
            <a:r>
              <a:rPr lang="en-US" sz="2000" b="1" i="1" dirty="0">
                <a:solidFill>
                  <a:srgbClr val="09813B"/>
                </a:solidFill>
              </a:rPr>
              <a:t>353</a:t>
            </a:r>
            <a:r>
              <a:rPr lang="en-US" sz="2000" i="1" dirty="0">
                <a:solidFill>
                  <a:srgbClr val="09813B"/>
                </a:solidFill>
              </a:rPr>
              <a:t>, 6307 (2016)</a:t>
            </a:r>
          </a:p>
        </p:txBody>
      </p:sp>
    </p:spTree>
    <p:extLst>
      <p:ext uri="{BB962C8B-B14F-4D97-AF65-F5344CB8AC3E}">
        <p14:creationId xmlns:p14="http://schemas.microsoft.com/office/powerpoint/2010/main" val="11460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6" y="837531"/>
            <a:ext cx="7690077" cy="5135263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First working device in PdCoO</a:t>
            </a:r>
            <a:r>
              <a:rPr lang="en-US" b="1" baseline="-25000" dirty="0" smtClean="0">
                <a:solidFill>
                  <a:srgbClr val="920000"/>
                </a:solidFill>
                <a:latin typeface="Arial"/>
                <a:cs typeface="Arial"/>
              </a:rPr>
              <a:t>2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6187" y="4190035"/>
            <a:ext cx="2906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 </a:t>
            </a:r>
            <a:r>
              <a:rPr lang="en-US" sz="2000" dirty="0" err="1" smtClean="0">
                <a:solidFill>
                  <a:schemeClr val="bg1"/>
                </a:solidFill>
              </a:rPr>
              <a:t>μm</a:t>
            </a:r>
            <a:r>
              <a:rPr lang="en-US" sz="2000" dirty="0" smtClean="0">
                <a:solidFill>
                  <a:schemeClr val="bg1"/>
                </a:solidFill>
              </a:rPr>
              <a:t> contact separation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832493"/>
            <a:ext cx="6680200" cy="5702300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Voltage contact 10 </a:t>
            </a:r>
            <a:r>
              <a:rPr lang="en-US" b="1" dirty="0" err="1" smtClean="0">
                <a:solidFill>
                  <a:srgbClr val="920000"/>
                </a:solidFill>
                <a:latin typeface="Arial"/>
                <a:cs typeface="Arial"/>
              </a:rPr>
              <a:t>μm</a:t>
            </a:r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 from current injection point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Voltage contacts 10 then 20 </a:t>
            </a:r>
            <a:r>
              <a:rPr lang="en-US" b="1" dirty="0" err="1" smtClean="0">
                <a:solidFill>
                  <a:srgbClr val="920000"/>
                </a:solidFill>
                <a:latin typeface="Arial"/>
                <a:cs typeface="Arial"/>
              </a:rPr>
              <a:t>μm</a:t>
            </a:r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 from current injection point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6314" y="1064870"/>
            <a:ext cx="2254654" cy="1631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Direct evidence that the ballistic mean free path in this device is greater than 20 </a:t>
            </a:r>
            <a:r>
              <a:rPr lang="en-US" sz="2000" dirty="0" err="1" smtClean="0"/>
              <a:t>μm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59" y="820880"/>
            <a:ext cx="6494319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743"/>
            <a:ext cx="9144000" cy="5860143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Finer FIB-craft (Maja Bachmann) 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2" y="943627"/>
            <a:ext cx="6927595" cy="5393512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Extremely high resolution data with structure and</a:t>
            </a:r>
            <a:r>
              <a:rPr lang="mr-IN" b="1" dirty="0" smtClean="0">
                <a:solidFill>
                  <a:srgbClr val="920000"/>
                </a:solidFill>
                <a:latin typeface="Arial"/>
                <a:cs typeface="Arial"/>
              </a:rPr>
              <a:t>…</a:t>
            </a:r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. 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54917" y="3640383"/>
            <a:ext cx="2254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Negative voltage observed at </a:t>
            </a:r>
            <a:r>
              <a:rPr lang="en-US" sz="2000" smtClean="0"/>
              <a:t>zero applied field</a:t>
            </a:r>
            <a:endParaRPr lang="en-US" sz="2000" dirty="0"/>
          </a:p>
        </p:txBody>
      </p:sp>
      <p:sp>
        <p:nvSpPr>
          <p:cNvPr id="5" name="Freeform 4"/>
          <p:cNvSpPr/>
          <p:nvPr/>
        </p:nvSpPr>
        <p:spPr>
          <a:xfrm>
            <a:off x="5018809" y="4239491"/>
            <a:ext cx="2005446" cy="885846"/>
          </a:xfrm>
          <a:custGeom>
            <a:avLst/>
            <a:gdLst>
              <a:gd name="connsiteX0" fmla="*/ 2005446 w 2005446"/>
              <a:gd name="connsiteY0" fmla="*/ 0 h 885846"/>
              <a:gd name="connsiteX1" fmla="*/ 862446 w 2005446"/>
              <a:gd name="connsiteY1" fmla="*/ 883227 h 885846"/>
              <a:gd name="connsiteX2" fmla="*/ 0 w 2005446"/>
              <a:gd name="connsiteY2" fmla="*/ 290945 h 88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5446" h="885846">
                <a:moveTo>
                  <a:pt x="2005446" y="0"/>
                </a:moveTo>
                <a:cubicBezTo>
                  <a:pt x="1601066" y="417368"/>
                  <a:pt x="1196687" y="834736"/>
                  <a:pt x="862446" y="883227"/>
                </a:cubicBezTo>
                <a:cubicBezTo>
                  <a:pt x="528205" y="931718"/>
                  <a:pt x="0" y="290945"/>
                  <a:pt x="0" y="290945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4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" y="1410681"/>
            <a:ext cx="9144000" cy="1559649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7583" y="167222"/>
            <a:ext cx="8971681" cy="8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Negative voltage at zero field significant in hydrodynamic context 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6284" y="1010571"/>
            <a:ext cx="1374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Ohmic</a:t>
            </a:r>
            <a:r>
              <a:rPr lang="en-US" sz="2000" dirty="0" smtClean="0"/>
              <a:t> flow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881869" y="1010571"/>
            <a:ext cx="153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Viscous flow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504709" y="2970330"/>
            <a:ext cx="6227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9813B"/>
                </a:solidFill>
              </a:rPr>
              <a:t>L. </a:t>
            </a:r>
            <a:r>
              <a:rPr lang="en-US" sz="2000" i="1" dirty="0" err="1">
                <a:solidFill>
                  <a:srgbClr val="09813B"/>
                </a:solidFill>
              </a:rPr>
              <a:t>Levitov</a:t>
            </a:r>
            <a:r>
              <a:rPr lang="en-US" sz="2000" i="1" dirty="0">
                <a:solidFill>
                  <a:srgbClr val="09813B"/>
                </a:solidFill>
              </a:rPr>
              <a:t> and G. </a:t>
            </a:r>
            <a:r>
              <a:rPr lang="en-US" sz="2000" i="1" dirty="0" err="1">
                <a:solidFill>
                  <a:srgbClr val="09813B"/>
                </a:solidFill>
              </a:rPr>
              <a:t>Falkovich</a:t>
            </a:r>
            <a:r>
              <a:rPr lang="en-US" sz="2000" i="1" dirty="0">
                <a:solidFill>
                  <a:srgbClr val="09813B"/>
                </a:solidFill>
              </a:rPr>
              <a:t>,  Nature Physics </a:t>
            </a:r>
            <a:r>
              <a:rPr lang="en-US" sz="2000" b="1" i="1" dirty="0">
                <a:solidFill>
                  <a:srgbClr val="09813B"/>
                </a:solidFill>
              </a:rPr>
              <a:t>12</a:t>
            </a:r>
            <a:r>
              <a:rPr lang="en-US" sz="2000" i="1" dirty="0">
                <a:solidFill>
                  <a:srgbClr val="09813B"/>
                </a:solidFill>
              </a:rPr>
              <a:t>, 672 (2016)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15" y="3646977"/>
            <a:ext cx="3935392" cy="29597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8299" y="3946967"/>
            <a:ext cx="4370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Negative voltages observed in graphene devices with similar contact </a:t>
            </a:r>
            <a:r>
              <a:rPr lang="en-US" sz="2000" dirty="0" err="1" smtClean="0"/>
              <a:t>spacings</a:t>
            </a:r>
            <a:r>
              <a:rPr lang="en-US" sz="2000" dirty="0" smtClean="0"/>
              <a:t> (though a slightly different measurement configuration to our usual one).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618298" y="5709466"/>
            <a:ext cx="461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8000"/>
                </a:solidFill>
              </a:rPr>
              <a:t>D. A. </a:t>
            </a:r>
            <a:r>
              <a:rPr lang="en-US" sz="2000" i="1" dirty="0" err="1" smtClean="0">
                <a:solidFill>
                  <a:srgbClr val="008000"/>
                </a:solidFill>
              </a:rPr>
              <a:t>Bandurin</a:t>
            </a:r>
            <a:r>
              <a:rPr lang="en-US" sz="2000" i="1" dirty="0" smtClean="0">
                <a:solidFill>
                  <a:srgbClr val="008000"/>
                </a:solidFill>
              </a:rPr>
              <a:t> et al., Science </a:t>
            </a:r>
            <a:r>
              <a:rPr lang="en-US" sz="2000" b="1" i="1" dirty="0">
                <a:solidFill>
                  <a:srgbClr val="008000"/>
                </a:solidFill>
              </a:rPr>
              <a:t>351</a:t>
            </a:r>
            <a:r>
              <a:rPr lang="en-US" sz="2000" i="1" dirty="0">
                <a:solidFill>
                  <a:srgbClr val="008000"/>
                </a:solidFill>
              </a:rPr>
              <a:t>, </a:t>
            </a:r>
            <a:r>
              <a:rPr lang="en-US" sz="2000" i="1" dirty="0" smtClean="0">
                <a:solidFill>
                  <a:srgbClr val="008000"/>
                </a:solidFill>
              </a:rPr>
              <a:t>1055 </a:t>
            </a:r>
            <a:r>
              <a:rPr lang="en-US" sz="2000" i="1" dirty="0">
                <a:solidFill>
                  <a:srgbClr val="008000"/>
                </a:solidFill>
              </a:rPr>
              <a:t>(2016)</a:t>
            </a:r>
          </a:p>
        </p:txBody>
      </p:sp>
    </p:spTree>
    <p:extLst>
      <p:ext uri="{BB962C8B-B14F-4D97-AF65-F5344CB8AC3E}">
        <p14:creationId xmlns:p14="http://schemas.microsoft.com/office/powerpoint/2010/main" val="103751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012"/>
          <a:stretch/>
        </p:blipFill>
        <p:spPr>
          <a:xfrm>
            <a:off x="358815" y="1432104"/>
            <a:ext cx="4662319" cy="1559649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0" y="32305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Explicit measurements in the ‘graphene configuration’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15" y="3646977"/>
            <a:ext cx="3935392" cy="29597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7851" y="988985"/>
            <a:ext cx="153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Viscous flow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5725389" y="1191666"/>
            <a:ext cx="3044537" cy="21954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639791" y="3387099"/>
            <a:ext cx="0" cy="166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5368065" y="3542600"/>
            <a:ext cx="1271726" cy="198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368066" y="2712026"/>
            <a:ext cx="10391" cy="8416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161410" y="2278990"/>
            <a:ext cx="434093" cy="42264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5368065" y="1675443"/>
            <a:ext cx="1" cy="6139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68065" y="1675443"/>
            <a:ext cx="3573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60420" y="2285176"/>
            <a:ext cx="2696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790574" y="529196"/>
            <a:ext cx="434093" cy="42264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828711" y="549925"/>
            <a:ext cx="37061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4" name="Straight Connector 33"/>
          <p:cNvCxnSpPr>
            <a:stCxn id="30" idx="2"/>
          </p:cNvCxnSpPr>
          <p:nvPr/>
        </p:nvCxnSpPr>
        <p:spPr>
          <a:xfrm>
            <a:off x="6790574" y="740518"/>
            <a:ext cx="0" cy="4511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0" idx="6"/>
            <a:endCxn id="7" idx="2"/>
          </p:cNvCxnSpPr>
          <p:nvPr/>
        </p:nvCxnSpPr>
        <p:spPr>
          <a:xfrm>
            <a:off x="7224667" y="740518"/>
            <a:ext cx="22990" cy="4511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771" y="3782407"/>
            <a:ext cx="4119880" cy="307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5496" y="2640508"/>
            <a:ext cx="90730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GB" sz="2400" b="1" dirty="0" smtClean="0">
                <a:solidFill>
                  <a:srgbClr val="0420C3"/>
                </a:solidFill>
                <a:latin typeface="+mn-lt"/>
              </a:rPr>
              <a:t>Maja Bachmann</a:t>
            </a:r>
            <a:r>
              <a:rPr lang="en-GB" sz="2400" dirty="0" smtClean="0">
                <a:latin typeface="+mn-lt"/>
              </a:rPr>
              <a:t>, Arthur Barnard, David </a:t>
            </a:r>
            <a:r>
              <a:rPr lang="en-GB" sz="2400" dirty="0" err="1" smtClean="0">
                <a:latin typeface="+mn-lt"/>
              </a:rPr>
              <a:t>Goldhaber</a:t>
            </a:r>
            <a:r>
              <a:rPr lang="en-GB" sz="2400" dirty="0" smtClean="0">
                <a:latin typeface="+mn-lt"/>
              </a:rPr>
              <a:t>-Gordon, Sean </a:t>
            </a:r>
            <a:r>
              <a:rPr lang="en-GB" sz="2400" dirty="0" err="1" smtClean="0">
                <a:latin typeface="+mn-lt"/>
              </a:rPr>
              <a:t>Hartnoll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b="1" dirty="0" err="1" smtClean="0">
                <a:solidFill>
                  <a:srgbClr val="0420C3"/>
                </a:solidFill>
                <a:latin typeface="+mn-lt"/>
              </a:rPr>
              <a:t>Seunghyun</a:t>
            </a:r>
            <a:r>
              <a:rPr lang="en-GB" sz="2400" b="1" dirty="0" smtClean="0">
                <a:solidFill>
                  <a:srgbClr val="0420C3"/>
                </a:solidFill>
                <a:latin typeface="+mn-lt"/>
              </a:rPr>
              <a:t> </a:t>
            </a:r>
            <a:r>
              <a:rPr lang="en-GB" sz="2400" b="1" dirty="0" err="1" smtClean="0">
                <a:solidFill>
                  <a:srgbClr val="0420C3"/>
                </a:solidFill>
                <a:latin typeface="+mn-lt"/>
              </a:rPr>
              <a:t>Khim</a:t>
            </a:r>
            <a:r>
              <a:rPr lang="en-GB" sz="2400" dirty="0" smtClean="0">
                <a:latin typeface="+mn-lt"/>
              </a:rPr>
              <a:t>, Phil King</a:t>
            </a:r>
            <a:r>
              <a:rPr lang="en-GB" sz="2400" dirty="0">
                <a:latin typeface="+mn-lt"/>
              </a:rPr>
              <a:t>, Markus </a:t>
            </a:r>
            <a:r>
              <a:rPr lang="en-GB" sz="2400" dirty="0" err="1" smtClean="0">
                <a:latin typeface="+mn-lt"/>
              </a:rPr>
              <a:t>König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dirty="0" err="1" smtClean="0">
                <a:latin typeface="+mn-lt"/>
              </a:rPr>
              <a:t>Pallavi</a:t>
            </a:r>
            <a:r>
              <a:rPr lang="en-GB" sz="2000" dirty="0" smtClean="0"/>
              <a:t> </a:t>
            </a:r>
            <a:r>
              <a:rPr lang="en-GB" sz="2400" dirty="0" err="1" smtClean="0">
                <a:latin typeface="+mn-lt"/>
              </a:rPr>
              <a:t>Kushwaha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dirty="0">
                <a:latin typeface="+mn-lt"/>
              </a:rPr>
              <a:t>Federico Mazzola, </a:t>
            </a:r>
            <a:r>
              <a:rPr lang="en-GB" sz="2400" b="1" dirty="0">
                <a:solidFill>
                  <a:srgbClr val="0420C3"/>
                </a:solidFill>
                <a:latin typeface="+mn-lt"/>
              </a:rPr>
              <a:t>Philip </a:t>
            </a:r>
            <a:r>
              <a:rPr lang="en-GB" sz="2400" b="1" dirty="0" smtClean="0">
                <a:solidFill>
                  <a:srgbClr val="0420C3"/>
                </a:solidFill>
                <a:latin typeface="+mn-lt"/>
              </a:rPr>
              <a:t>Moll</a:t>
            </a:r>
            <a:r>
              <a:rPr lang="en-GB" sz="2400" dirty="0" smtClean="0">
                <a:latin typeface="+mn-lt"/>
              </a:rPr>
              <a:t>, Joel Moore, </a:t>
            </a:r>
            <a:r>
              <a:rPr lang="en-GB" sz="2400" b="1" dirty="0" err="1" smtClean="0">
                <a:solidFill>
                  <a:srgbClr val="0420C3"/>
                </a:solidFill>
                <a:latin typeface="+mn-lt"/>
              </a:rPr>
              <a:t>Nabhanila</a:t>
            </a:r>
            <a:r>
              <a:rPr lang="en-GB" sz="2400" b="1" dirty="0" smtClean="0">
                <a:solidFill>
                  <a:srgbClr val="0420C3"/>
                </a:solidFill>
                <a:latin typeface="+mn-lt"/>
              </a:rPr>
              <a:t> Nandi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b="1" dirty="0" smtClean="0">
                <a:solidFill>
                  <a:srgbClr val="0420C3"/>
                </a:solidFill>
                <a:latin typeface="+mn-lt"/>
              </a:rPr>
              <a:t>Thomas </a:t>
            </a:r>
            <a:r>
              <a:rPr lang="en-GB" sz="2400" b="1" dirty="0" err="1" smtClean="0">
                <a:solidFill>
                  <a:srgbClr val="0420C3"/>
                </a:solidFill>
                <a:latin typeface="+mn-lt"/>
              </a:rPr>
              <a:t>Scaffidi</a:t>
            </a:r>
            <a:r>
              <a:rPr lang="en-GB" sz="2400" dirty="0" smtClean="0">
                <a:latin typeface="+mn-lt"/>
              </a:rPr>
              <a:t>, </a:t>
            </a:r>
            <a:r>
              <a:rPr lang="en-GB" sz="2400" dirty="0" err="1" smtClean="0">
                <a:latin typeface="+mn-lt"/>
              </a:rPr>
              <a:t>Burkhard</a:t>
            </a:r>
            <a:r>
              <a:rPr lang="en-GB" sz="2400" dirty="0" smtClean="0">
                <a:latin typeface="+mn-lt"/>
              </a:rPr>
              <a:t> Schmidt, Aaron Sharpe  and </a:t>
            </a:r>
            <a:r>
              <a:rPr lang="en-GB" sz="2400" b="1" dirty="0" smtClean="0">
                <a:solidFill>
                  <a:srgbClr val="0420C3"/>
                </a:solidFill>
                <a:latin typeface="+mn-lt"/>
              </a:rPr>
              <a:t>Veronika </a:t>
            </a:r>
            <a:r>
              <a:rPr lang="en-GB" sz="2400" b="1" dirty="0" err="1" smtClean="0">
                <a:solidFill>
                  <a:srgbClr val="0420C3"/>
                </a:solidFill>
                <a:latin typeface="+mn-lt"/>
              </a:rPr>
              <a:t>Sunko</a:t>
            </a:r>
            <a:r>
              <a:rPr lang="en-GB" sz="2400" dirty="0" smtClean="0">
                <a:latin typeface="+mn-lt"/>
              </a:rPr>
              <a:t> </a:t>
            </a:r>
            <a:endParaRPr lang="en-GB" sz="2400" baseline="30000" dirty="0">
              <a:latin typeface="+mn-lt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202284" y="1952650"/>
            <a:ext cx="2518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800000"/>
                </a:solidFill>
              </a:rPr>
              <a:t>Collaborators 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88895" y="4649419"/>
            <a:ext cx="9101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Max Planck Institute for Chemical Physics of Solids, Dresden </a:t>
            </a:r>
          </a:p>
          <a:p>
            <a:pPr algn="ctr"/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University </a:t>
            </a:r>
            <a:r>
              <a:rPr lang="en-GB" sz="2400" dirty="0">
                <a:solidFill>
                  <a:srgbClr val="000099"/>
                </a:solidFill>
                <a:cs typeface="Arial" pitchFamily="34" charset="0"/>
              </a:rPr>
              <a:t>of St </a:t>
            </a:r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Andrews</a:t>
            </a:r>
          </a:p>
          <a:p>
            <a:pPr algn="ctr"/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Stanford University</a:t>
            </a:r>
          </a:p>
          <a:p>
            <a:pPr algn="ctr"/>
            <a:r>
              <a:rPr lang="en-GB" sz="2400" dirty="0" smtClean="0">
                <a:solidFill>
                  <a:srgbClr val="000099"/>
                </a:solidFill>
                <a:cs typeface="Arial" pitchFamily="34" charset="0"/>
              </a:rPr>
              <a:t>UC Berkeley</a:t>
            </a:r>
            <a:endParaRPr lang="en-GB" sz="2400" dirty="0">
              <a:solidFill>
                <a:srgbClr val="000099"/>
              </a:solidFill>
              <a:cs typeface="Arial" pitchFamily="34" charset="0"/>
            </a:endParaRPr>
          </a:p>
        </p:txBody>
      </p:sp>
      <p:pic>
        <p:nvPicPr>
          <p:cNvPr id="11" name="Picture 7" descr="minerva_0-119-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90" y="86976"/>
            <a:ext cx="986671" cy="98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"/>
          <p:cNvSpPr txBox="1"/>
          <p:nvPr/>
        </p:nvSpPr>
        <p:spPr>
          <a:xfrm>
            <a:off x="6380115" y="1077873"/>
            <a:ext cx="268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Planck Institute</a:t>
            </a:r>
          </a:p>
          <a:p>
            <a:pPr algn="ctr"/>
            <a:r>
              <a:rPr lang="de-DE" sz="140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Chemical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Solids</a:t>
            </a:r>
            <a:endParaRPr lang="de-DE" sz="1400" dirty="0">
              <a:solidFill>
                <a:srgbClr val="0077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26" y="191393"/>
            <a:ext cx="1049832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315" y="609358"/>
            <a:ext cx="2943668" cy="2675085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09309" y="42238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Structure of peaks depends on direction of injection 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9" y="3452921"/>
            <a:ext cx="4039203" cy="336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5346" y="1043491"/>
            <a:ext cx="8996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180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463961" y="1043491"/>
            <a:ext cx="2162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4" y="3452921"/>
            <a:ext cx="4034224" cy="336048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916245" y="2500734"/>
            <a:ext cx="2043953" cy="909440"/>
          </a:xfrm>
          <a:custGeom>
            <a:avLst/>
            <a:gdLst>
              <a:gd name="connsiteX0" fmla="*/ 0 w 2043953"/>
              <a:gd name="connsiteY0" fmla="*/ 414588 h 909440"/>
              <a:gd name="connsiteX1" fmla="*/ 1559859 w 2043953"/>
              <a:gd name="connsiteY1" fmla="*/ 16555 h 909440"/>
              <a:gd name="connsiteX2" fmla="*/ 2043953 w 2043953"/>
              <a:gd name="connsiteY2" fmla="*/ 909440 h 90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3953" h="909440">
                <a:moveTo>
                  <a:pt x="0" y="414588"/>
                </a:moveTo>
                <a:cubicBezTo>
                  <a:pt x="609600" y="174334"/>
                  <a:pt x="1219200" y="-65920"/>
                  <a:pt x="1559859" y="16555"/>
                </a:cubicBezTo>
                <a:cubicBezTo>
                  <a:pt x="1900518" y="99030"/>
                  <a:pt x="2043953" y="909440"/>
                  <a:pt x="2043953" y="90944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043953" y="1914861"/>
            <a:ext cx="989703" cy="1495313"/>
          </a:xfrm>
          <a:custGeom>
            <a:avLst/>
            <a:gdLst>
              <a:gd name="connsiteX0" fmla="*/ 989703 w 989703"/>
              <a:gd name="connsiteY0" fmla="*/ 0 h 1441525"/>
              <a:gd name="connsiteX1" fmla="*/ 204395 w 989703"/>
              <a:gd name="connsiteY1" fmla="*/ 419548 h 1441525"/>
              <a:gd name="connsiteX2" fmla="*/ 0 w 989703"/>
              <a:gd name="connsiteY2" fmla="*/ 1441525 h 144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703" h="1441525">
                <a:moveTo>
                  <a:pt x="989703" y="0"/>
                </a:moveTo>
                <a:cubicBezTo>
                  <a:pt x="679524" y="89647"/>
                  <a:pt x="369345" y="179294"/>
                  <a:pt x="204395" y="419548"/>
                </a:cubicBezTo>
                <a:cubicBezTo>
                  <a:pt x="39445" y="659802"/>
                  <a:pt x="0" y="1441525"/>
                  <a:pt x="0" y="1441525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005568"/>
            <a:ext cx="8552329" cy="5692503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77036" y="0"/>
            <a:ext cx="8971681" cy="8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Ballistic simulations (Aaron Sharpe, Arthur Barnard, David </a:t>
            </a:r>
            <a:r>
              <a:rPr lang="en-US" b="1" dirty="0" err="1" smtClean="0">
                <a:solidFill>
                  <a:srgbClr val="920000"/>
                </a:solidFill>
                <a:latin typeface="Arial"/>
                <a:cs typeface="Arial"/>
              </a:rPr>
              <a:t>Goldhaber</a:t>
            </a:r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-Gordon) </a:t>
            </a:r>
            <a:r>
              <a:rPr lang="mr-IN" b="1" dirty="0" smtClean="0">
                <a:solidFill>
                  <a:srgbClr val="920000"/>
                </a:solidFill>
                <a:latin typeface="Arial"/>
                <a:cs typeface="Arial"/>
              </a:rPr>
              <a:t>…</a:t>
            </a:r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.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5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77036" y="0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mr-IN" b="1" dirty="0" smtClean="0">
                <a:solidFill>
                  <a:srgbClr val="920000"/>
                </a:solidFill>
                <a:latin typeface="Arial"/>
                <a:cs typeface="Arial"/>
              </a:rPr>
              <a:t>…</a:t>
            </a:r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. do a very good job of matching the data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4" y="4524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77036" y="0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mr-IN" b="1" dirty="0" smtClean="0">
                <a:solidFill>
                  <a:srgbClr val="920000"/>
                </a:solidFill>
                <a:latin typeface="Arial"/>
                <a:cs typeface="Arial"/>
              </a:rPr>
              <a:t>…</a:t>
            </a:r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. do a very good job of matching the data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4" y="452432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13" y="5241989"/>
            <a:ext cx="8639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simulations also account for the detailed difference of the peak structure for different injection angles.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2913" y="6048364"/>
            <a:ext cx="8639926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Excellent agreement from a simulation that includes no hydrodynamics, with a possible exception near zero field.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93818" y="1319645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Experiment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50527" y="1319645"/>
            <a:ext cx="89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77036" y="0"/>
            <a:ext cx="897168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The negative voltage at zero field depends on device size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84" y="843770"/>
            <a:ext cx="3745753" cy="2491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84" y="3646388"/>
            <a:ext cx="3744082" cy="248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5280" y="184231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x 35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883" y="5347855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x 10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996" y="696502"/>
            <a:ext cx="4168240" cy="35298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5247" y="246143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x 10 </a:t>
            </a:r>
            <a:r>
              <a:rPr lang="en-US" dirty="0" err="1" smtClean="0"/>
              <a:t>μm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10022" y="1436615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50 x 35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μm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9840" y="4539981"/>
            <a:ext cx="4403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Probably simply a ballistic effect (though not yet understood and hydrodynamic calculations are still desirable). 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629840" y="5628552"/>
            <a:ext cx="4403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It would be interesting to know if sample size effects were checked in the graphene experiments.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36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77036" y="0"/>
            <a:ext cx="8971681" cy="8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Spin-off from analysis of focusing experiments: </a:t>
            </a:r>
          </a:p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directional ballistics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5280" y="184231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x 35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883" y="5347855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x 10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698"/>
            <a:ext cx="9144000" cy="48586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0510" y="1278082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D79B4"/>
                </a:solidFill>
              </a:rPr>
              <a:t>30</a:t>
            </a:r>
            <a:r>
              <a:rPr lang="en-US" sz="3200" b="1" baseline="30000" dirty="0" smtClean="0">
                <a:solidFill>
                  <a:srgbClr val="4D79B4"/>
                </a:solidFill>
              </a:rPr>
              <a:t>∘</a:t>
            </a:r>
            <a:endParaRPr lang="en-US" sz="2400" b="1" baseline="30000" dirty="0">
              <a:solidFill>
                <a:srgbClr val="4D79B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67588" y="1786906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</a:rPr>
              <a:t>0</a:t>
            </a:r>
            <a:r>
              <a:rPr lang="en-US" sz="3200" b="1" baseline="30000" dirty="0" smtClean="0">
                <a:solidFill>
                  <a:srgbClr val="7030A0"/>
                </a:solidFill>
              </a:rPr>
              <a:t>∘</a:t>
            </a:r>
            <a:endParaRPr lang="en-US" sz="2400" b="1" baseline="3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77036" y="0"/>
            <a:ext cx="8971681" cy="8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Spin-off from analysis of focusing experiments: </a:t>
            </a:r>
          </a:p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directional ballistics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5280" y="184231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x 35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883" y="5347855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x 10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385"/>
            <a:ext cx="9144000" cy="43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17583" y="-41622"/>
            <a:ext cx="9126417" cy="8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Magnetoresistance experiments on simple ‘wires’ at high temperatures (</a:t>
            </a:r>
            <a:r>
              <a:rPr lang="en-US" b="1" dirty="0" err="1" smtClean="0">
                <a:solidFill>
                  <a:srgbClr val="920000"/>
                </a:solidFill>
                <a:latin typeface="Arial"/>
                <a:cs typeface="Arial"/>
              </a:rPr>
              <a:t>Nabhanila</a:t>
            </a:r>
            <a:r>
              <a:rPr lang="en-US" b="1" dirty="0" smtClean="0">
                <a:solidFill>
                  <a:srgbClr val="920000"/>
                </a:solidFill>
                <a:latin typeface="Arial"/>
                <a:cs typeface="Arial"/>
              </a:rPr>
              <a:t> Nandi)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0" b="24442"/>
          <a:stretch/>
        </p:blipFill>
        <p:spPr>
          <a:xfrm>
            <a:off x="288425" y="1477765"/>
            <a:ext cx="4840464" cy="32998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23378" r="6762" b="24011"/>
          <a:stretch/>
        </p:blipFill>
        <p:spPr>
          <a:xfrm>
            <a:off x="4769670" y="1512490"/>
            <a:ext cx="4296564" cy="3299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7567" y="4048375"/>
            <a:ext cx="6655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en-US" dirty="0" err="1" smtClean="0"/>
              <a:t>μm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087567" y="3265200"/>
            <a:ext cx="6655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μm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087567" y="2666691"/>
            <a:ext cx="782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11 </a:t>
            </a:r>
            <a:r>
              <a:rPr lang="en-US" dirty="0" err="1" smtClean="0"/>
              <a:t>μm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087567" y="2222112"/>
            <a:ext cx="782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21 </a:t>
            </a:r>
            <a:r>
              <a:rPr lang="en-US" dirty="0" err="1" smtClean="0"/>
              <a:t>μm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4068" y="1023326"/>
            <a:ext cx="4120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Experiment: PdCoO</a:t>
            </a:r>
            <a:r>
              <a:rPr lang="en-US" sz="2000" baseline="-25000" smtClean="0"/>
              <a:t>2</a:t>
            </a:r>
            <a:r>
              <a:rPr lang="en-US" sz="2000" smtClean="0"/>
              <a:t> at </a:t>
            </a:r>
            <a:r>
              <a:rPr lang="en-US" sz="2000" i="1" dirty="0" smtClean="0"/>
              <a:t>T</a:t>
            </a:r>
            <a:r>
              <a:rPr lang="en-US" sz="2000" dirty="0" smtClean="0"/>
              <a:t> = 100K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-636380" y="2835968"/>
            <a:ext cx="1849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ρ</a:t>
            </a:r>
            <a:r>
              <a:rPr lang="en-US" sz="2000" baseline="-25000" dirty="0" err="1" smtClean="0"/>
              <a:t>xx</a:t>
            </a:r>
            <a:r>
              <a:rPr lang="en-US" sz="2000" baseline="30000" dirty="0" err="1" smtClean="0"/>
              <a:t>channel</a:t>
            </a:r>
            <a:r>
              <a:rPr lang="en-US" sz="2000" dirty="0" smtClean="0"/>
              <a:t> / </a:t>
            </a:r>
            <a:r>
              <a:rPr lang="en-US" sz="2000" i="1" dirty="0" err="1" smtClean="0"/>
              <a:t>ρ</a:t>
            </a:r>
            <a:r>
              <a:rPr lang="en-US" sz="2000" baseline="-25000" dirty="0" err="1" smtClean="0"/>
              <a:t>xx</a:t>
            </a:r>
            <a:r>
              <a:rPr lang="en-US" sz="2000" baseline="30000" dirty="0" err="1" smtClean="0"/>
              <a:t>bulk</a:t>
            </a:r>
            <a:r>
              <a:rPr lang="en-US" sz="2000" dirty="0" smtClean="0"/>
              <a:t> </a:t>
            </a:r>
            <a:endParaRPr lang="en-US" sz="2000" i="1" dirty="0"/>
          </a:p>
        </p:txBody>
      </p:sp>
      <p:sp>
        <p:nvSpPr>
          <p:cNvPr id="10" name="Rectangle 9"/>
          <p:cNvSpPr/>
          <p:nvPr/>
        </p:nvSpPr>
        <p:spPr>
          <a:xfrm>
            <a:off x="6252037" y="1512490"/>
            <a:ext cx="1516284" cy="232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195576" y="1011754"/>
            <a:ext cx="4120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Navier</a:t>
            </a:r>
            <a:r>
              <a:rPr lang="en-US" sz="2000" dirty="0" smtClean="0"/>
              <a:t>-Stokes calculation including known </a:t>
            </a:r>
            <a:r>
              <a:rPr lang="en-US" sz="2000" i="1" dirty="0" smtClean="0"/>
              <a:t>W</a:t>
            </a:r>
            <a:r>
              <a:rPr lang="en-US" sz="2000" dirty="0" smtClean="0"/>
              <a:t> and </a:t>
            </a:r>
            <a:r>
              <a:rPr lang="en-US" sz="2000" dirty="0" err="1" smtClean="0">
                <a:latin typeface="MT Extra" charset="2"/>
                <a:ea typeface="MT Extra" charset="2"/>
                <a:cs typeface="MT Extra" charset="2"/>
              </a:rPr>
              <a:t>l</a:t>
            </a:r>
            <a:r>
              <a:rPr lang="en-US" sz="2000" baseline="-25000" dirty="0" err="1" smtClean="0">
                <a:ea typeface="MT Extra" charset="2"/>
                <a:cs typeface="MT Extra" charset="2"/>
              </a:rPr>
              <a:t>MR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277694" y="5183244"/>
            <a:ext cx="8606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Care: </a:t>
            </a:r>
            <a:r>
              <a:rPr lang="en-US" sz="2000" dirty="0"/>
              <a:t>k</a:t>
            </a:r>
            <a:r>
              <a:rPr lang="en-US" sz="2000" dirty="0" smtClean="0"/>
              <a:t>inetic calculations have recently been extended to this regime by Thomas </a:t>
            </a:r>
            <a:r>
              <a:rPr lang="en-US" sz="2000" dirty="0" err="1" smtClean="0"/>
              <a:t>Scaffidi</a:t>
            </a:r>
            <a:r>
              <a:rPr lang="en-US" sz="2000" dirty="0" smtClean="0"/>
              <a:t> and qualitatively similar predictions are made even if the </a:t>
            </a:r>
            <a:r>
              <a:rPr lang="en-US" sz="2000" dirty="0" err="1" smtClean="0"/>
              <a:t>momemtum</a:t>
            </a:r>
            <a:r>
              <a:rPr lang="en-US" sz="2000" dirty="0" smtClean="0"/>
              <a:t>-conserving scattering is turned off.  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2488372" y="473128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 </a:t>
            </a:r>
            <a:r>
              <a:rPr lang="en-US" dirty="0" smtClean="0"/>
              <a:t>(T)</a:t>
            </a:r>
            <a:endParaRPr lang="en-US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767481" y="4719706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 </a:t>
            </a:r>
            <a:r>
              <a:rPr lang="en-US" dirty="0" smtClean="0"/>
              <a:t>(T)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2755" y="6217207"/>
            <a:ext cx="8606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</a:t>
            </a:r>
            <a:r>
              <a:rPr lang="en-US" sz="2000" i="1" dirty="0"/>
              <a:t>may </a:t>
            </a:r>
            <a:r>
              <a:rPr lang="en-US" sz="2000" dirty="0"/>
              <a:t>be seeing a hydrodynamic signal but </a:t>
            </a:r>
            <a:r>
              <a:rPr lang="en-US" sz="2000" dirty="0" smtClean="0"/>
              <a:t>according to our current understanding this is not </a:t>
            </a:r>
            <a:r>
              <a:rPr lang="en-US" sz="2000" dirty="0"/>
              <a:t>a definitive </a:t>
            </a:r>
            <a:r>
              <a:rPr lang="en-US" sz="2000" dirty="0" smtClean="0"/>
              <a:t>experiment.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73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68" y="235549"/>
            <a:ext cx="8229600" cy="1602135"/>
          </a:xfrm>
        </p:spPr>
        <p:txBody>
          <a:bodyPr>
            <a:normAutofit fontScale="90000"/>
          </a:bodyPr>
          <a:lstStyle/>
          <a:p>
            <a:r>
              <a:rPr lang="en-GB" sz="2700" b="1" dirty="0" smtClean="0">
                <a:solidFill>
                  <a:srgbClr val="C00000"/>
                </a:solidFill>
              </a:rPr>
              <a:t> </a:t>
            </a:r>
            <a:r>
              <a:rPr lang="en-GB" sz="2700" b="1" dirty="0" smtClean="0">
                <a:solidFill>
                  <a:srgbClr val="9C0403"/>
                </a:solidFill>
              </a:rPr>
              <a:t>Aside: </a:t>
            </a:r>
            <a:r>
              <a:rPr lang="en-GB" sz="2700" b="1" dirty="0" err="1" smtClean="0">
                <a:solidFill>
                  <a:srgbClr val="9C0403"/>
                </a:solidFill>
              </a:rPr>
              <a:t>delafossites</a:t>
            </a:r>
            <a:r>
              <a:rPr lang="en-GB" sz="2700" b="1" dirty="0" smtClean="0">
                <a:solidFill>
                  <a:srgbClr val="9C0403"/>
                </a:solidFill>
              </a:rPr>
              <a:t> also host fascinating surface state and magnetic physics leading to fascinating photoemission signals: </a:t>
            </a:r>
            <a:r>
              <a:rPr lang="en-GB" sz="4000" b="1" dirty="0">
                <a:solidFill>
                  <a:srgbClr val="9C0403"/>
                </a:solidFill>
              </a:rPr>
              <a:t/>
            </a:r>
            <a:br>
              <a:rPr lang="en-GB" sz="4000" b="1" dirty="0">
                <a:solidFill>
                  <a:srgbClr val="9C0403"/>
                </a:solidFill>
              </a:rPr>
            </a:br>
            <a:r>
              <a:rPr lang="en-GB" sz="4000" b="1" dirty="0" smtClean="0">
                <a:solidFill>
                  <a:srgbClr val="9C0403"/>
                </a:solidFill>
              </a:rPr>
              <a:t/>
            </a:r>
            <a:br>
              <a:rPr lang="en-GB" sz="4000" b="1" dirty="0" smtClean="0">
                <a:solidFill>
                  <a:srgbClr val="9C0403"/>
                </a:solidFill>
              </a:rPr>
            </a:br>
            <a:endParaRPr lang="en-GB" sz="3000" b="1" baseline="-25000" dirty="0">
              <a:solidFill>
                <a:srgbClr val="9C0403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505261" y="1298933"/>
            <a:ext cx="2840612" cy="2693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23103" y="1298932"/>
            <a:ext cx="3499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Surface states with giant </a:t>
            </a:r>
            <a:r>
              <a:rPr lang="en-GB" dirty="0" err="1" smtClean="0"/>
              <a:t>Rashba</a:t>
            </a:r>
            <a:r>
              <a:rPr lang="en-GB" dirty="0" smtClean="0"/>
              <a:t> splitting for transition-metal surface termination in PdCoO</a:t>
            </a:r>
            <a:r>
              <a:rPr lang="en-GB" baseline="-25000" dirty="0" smtClean="0"/>
              <a:t>2</a:t>
            </a:r>
            <a:r>
              <a:rPr lang="en-GB" dirty="0" smtClean="0"/>
              <a:t>, PtCoO</a:t>
            </a:r>
            <a:r>
              <a:rPr lang="en-GB" baseline="-25000" dirty="0" smtClean="0"/>
              <a:t>2</a:t>
            </a:r>
            <a:r>
              <a:rPr lang="en-GB" dirty="0" smtClean="0"/>
              <a:t> and PdRhO</a:t>
            </a:r>
            <a:r>
              <a:rPr lang="en-GB" baseline="-25000" dirty="0" smtClean="0"/>
              <a:t>2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123102" y="3000128"/>
            <a:ext cx="349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GB" dirty="0" smtClean="0"/>
              <a:t>or </a:t>
            </a:r>
            <a:r>
              <a:rPr lang="en-GB" dirty="0" err="1" smtClean="0"/>
              <a:t>Pd</a:t>
            </a:r>
            <a:r>
              <a:rPr lang="en-GB" dirty="0" smtClean="0"/>
              <a:t> or Pt surface terminations, ferromagnetic surface states are observed.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23102" y="2521788"/>
            <a:ext cx="347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0B7335"/>
                </a:solidFill>
              </a:rPr>
              <a:t>Sunko</a:t>
            </a:r>
            <a:r>
              <a:rPr lang="en-GB" i="1" dirty="0">
                <a:solidFill>
                  <a:srgbClr val="0B7335"/>
                </a:solidFill>
              </a:rPr>
              <a:t>, V. et al, 2017, Nature </a:t>
            </a:r>
            <a:r>
              <a:rPr lang="en-US" b="1" i="1" dirty="0">
                <a:solidFill>
                  <a:srgbClr val="0B7335"/>
                </a:solidFill>
              </a:rPr>
              <a:t>549</a:t>
            </a:r>
            <a:r>
              <a:rPr lang="en-US" i="1" dirty="0">
                <a:solidFill>
                  <a:srgbClr val="0B7335"/>
                </a:solidFill>
              </a:rPr>
              <a:t>, 492</a:t>
            </a:r>
            <a:endParaRPr lang="en-US" dirty="0">
              <a:solidFill>
                <a:srgbClr val="0B733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3102" y="3992093"/>
            <a:ext cx="327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B7335"/>
                </a:solidFill>
              </a:rPr>
              <a:t>Mazzola F. et al, </a:t>
            </a:r>
            <a:r>
              <a:rPr lang="is-IS" i="1" dirty="0">
                <a:solidFill>
                  <a:srgbClr val="0B7335"/>
                </a:solidFill>
              </a:rPr>
              <a:t>arXiv:1710.05392</a:t>
            </a:r>
            <a:endParaRPr lang="en-US" dirty="0">
              <a:solidFill>
                <a:srgbClr val="0B73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3102" y="4529044"/>
            <a:ext cx="4843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Experiments on bulk spectra from PdCrO</a:t>
            </a:r>
            <a:r>
              <a:rPr lang="en-GB" baseline="-25000" dirty="0" smtClean="0"/>
              <a:t>2</a:t>
            </a:r>
            <a:r>
              <a:rPr lang="en-GB" dirty="0" smtClean="0"/>
              <a:t> in which the Cr-O layers are Mott insulating reveal a spectroscopic signal based on a Kondo lattice-like coupling between Mott and free electron layers 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123102" y="5858952"/>
            <a:ext cx="268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0B7335"/>
                </a:solidFill>
              </a:rPr>
              <a:t>Sunko</a:t>
            </a:r>
            <a:r>
              <a:rPr lang="en-GB" i="1" dirty="0">
                <a:solidFill>
                  <a:srgbClr val="0B7335"/>
                </a:solidFill>
              </a:rPr>
              <a:t>, V. et al, </a:t>
            </a:r>
            <a:r>
              <a:rPr lang="en-GB" i="1" dirty="0" smtClean="0">
                <a:solidFill>
                  <a:srgbClr val="0B7335"/>
                </a:solidFill>
              </a:rPr>
              <a:t>2018, </a:t>
            </a:r>
            <a:r>
              <a:rPr lang="en-US" i="1" dirty="0" smtClean="0">
                <a:solidFill>
                  <a:srgbClr val="0B7335"/>
                </a:solidFill>
              </a:rPr>
              <a:t>preprint</a:t>
            </a:r>
            <a:endParaRPr lang="en-US" dirty="0">
              <a:solidFill>
                <a:srgbClr val="0B7335"/>
              </a:solidFill>
            </a:endParaRPr>
          </a:p>
        </p:txBody>
      </p:sp>
      <p:pic>
        <p:nvPicPr>
          <p:cNvPr id="13" name="Picture 12" descr="PdCoO2:PdCrO2_F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5" t="2528" r="-2361" b="-10937"/>
          <a:stretch/>
        </p:blipFill>
        <p:spPr>
          <a:xfrm>
            <a:off x="924790" y="3998064"/>
            <a:ext cx="2751323" cy="34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7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864484" y="1774850"/>
            <a:ext cx="2339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800000"/>
                </a:solidFill>
              </a:rPr>
              <a:t>Conclusions 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671" y="2660540"/>
            <a:ext cx="8681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Observation of hydrodynamic electron flow requires such high purity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6897" y="2947679"/>
            <a:ext cx="815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that it has only very recently become accessible in naturally occurring materials.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671" y="3847610"/>
            <a:ext cx="870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2.   Extension of electron hydrodynamic theory to include magnetic field  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276" y="4166660"/>
            <a:ext cx="8156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h</a:t>
            </a:r>
            <a:r>
              <a:rPr lang="en-US" sz="2000" dirty="0" smtClean="0">
                <a:latin typeface="Arial"/>
                <a:cs typeface="Arial"/>
              </a:rPr>
              <a:t>as opened new lines of experimental investigation.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9672" y="5663228"/>
            <a:ext cx="8949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4.   A new class of directed ballistics will be enabled by the hexagonal Fermi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7" name="Picture 7" descr="minerva_0-119-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90" y="86976"/>
            <a:ext cx="986671" cy="98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"/>
          <p:cNvSpPr txBox="1"/>
          <p:nvPr/>
        </p:nvSpPr>
        <p:spPr>
          <a:xfrm>
            <a:off x="6380115" y="1077873"/>
            <a:ext cx="268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Planck Institute</a:t>
            </a:r>
          </a:p>
          <a:p>
            <a:pPr algn="ctr"/>
            <a:r>
              <a:rPr lang="de-DE" sz="140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Chemical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Solids</a:t>
            </a:r>
            <a:endParaRPr lang="de-DE" sz="1400" dirty="0">
              <a:solidFill>
                <a:srgbClr val="0077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26" y="191393"/>
            <a:ext cx="1049832" cy="1409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9671" y="4747298"/>
            <a:ext cx="870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3.   Separating hydrodynamic from ballistic contributions is more subtle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276" y="5066348"/>
            <a:ext cx="8156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than had previously been thought (by me at least). 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068" y="5982278"/>
            <a:ext cx="8156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surfaces of the </a:t>
            </a:r>
            <a:r>
              <a:rPr lang="en-US" sz="2000" dirty="0" err="1" smtClean="0">
                <a:latin typeface="Arial"/>
                <a:cs typeface="Arial"/>
              </a:rPr>
              <a:t>delafossites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7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202284" y="1800250"/>
            <a:ext cx="17405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800000"/>
                </a:solidFill>
              </a:rPr>
              <a:t>Contents 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072" y="2600660"/>
            <a:ext cx="7419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1.  Introduction: hydrodynamic flow and challenges for electrons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072" y="3183795"/>
            <a:ext cx="819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2.  Unusual metal physics of </a:t>
            </a:r>
            <a:r>
              <a:rPr lang="en-US" sz="2000" dirty="0" err="1" smtClean="0">
                <a:latin typeface="Arial"/>
                <a:cs typeface="Arial"/>
              </a:rPr>
              <a:t>delafossites</a:t>
            </a:r>
            <a:r>
              <a:rPr lang="en-US" sz="2000" dirty="0" smtClean="0">
                <a:latin typeface="Arial"/>
                <a:cs typeface="Arial"/>
              </a:rPr>
              <a:t> and a viscous contribution to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4524" y="3583905"/>
            <a:ext cx="4969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transport in zero magnetic field in </a:t>
            </a:r>
            <a:r>
              <a:rPr lang="en-US" sz="2000" dirty="0">
                <a:latin typeface="Arial"/>
                <a:cs typeface="Arial"/>
              </a:rPr>
              <a:t>PdCoO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072" y="4997226"/>
            <a:ext cx="819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4.  Conclusions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7" name="Picture 7" descr="minerva_0-119-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90" y="86976"/>
            <a:ext cx="986671" cy="98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"/>
          <p:cNvSpPr txBox="1"/>
          <p:nvPr/>
        </p:nvSpPr>
        <p:spPr>
          <a:xfrm>
            <a:off x="6380115" y="1077873"/>
            <a:ext cx="268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Planck Institute</a:t>
            </a:r>
          </a:p>
          <a:p>
            <a:pPr algn="ctr"/>
            <a:r>
              <a:rPr lang="de-DE" sz="140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Chemical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400" baseline="0" dirty="0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baseline="0" dirty="0" err="1" smtClean="0">
                <a:solidFill>
                  <a:srgbClr val="0077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Solids</a:t>
            </a:r>
            <a:endParaRPr lang="de-DE" sz="1400" dirty="0">
              <a:solidFill>
                <a:srgbClr val="0077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26" y="191393"/>
            <a:ext cx="1049832" cy="1409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5072" y="4128622"/>
            <a:ext cx="819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3.  </a:t>
            </a:r>
            <a:r>
              <a:rPr lang="en-US" sz="2000" dirty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lectron flow in PdCoO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in applied magnetic fields; separating 	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4524" y="4528732"/>
            <a:ext cx="5038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ballistics from </a:t>
            </a:r>
            <a:r>
              <a:rPr lang="en-US" sz="2000" dirty="0" smtClean="0">
                <a:latin typeface="Arial"/>
                <a:cs typeface="Arial"/>
              </a:rPr>
              <a:t>hydrodynamics (or trying to!)</a:t>
            </a:r>
            <a:endParaRPr lang="en-US" sz="2000" dirty="0">
              <a:latin typeface="Arial"/>
              <a:cs typeface="Arial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236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" y="755134"/>
            <a:ext cx="900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What happens when we drive a classical incompressible fluid through a ‘2D pipe’ by applying a pressure gradient along </a:t>
            </a:r>
            <a:r>
              <a:rPr lang="en-US" sz="2000" i="1" dirty="0" smtClean="0">
                <a:latin typeface="Arial"/>
                <a:cs typeface="Arial"/>
              </a:rPr>
              <a:t>x</a:t>
            </a:r>
            <a:r>
              <a:rPr lang="en-US" sz="2000" dirty="0" smtClean="0">
                <a:latin typeface="Arial"/>
                <a:cs typeface="Arial"/>
              </a:rPr>
              <a:t>? 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54100" y="2019300"/>
            <a:ext cx="6515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54100" y="3657600"/>
            <a:ext cx="6515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00300" y="2832100"/>
            <a:ext cx="10541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00300" y="3200400"/>
            <a:ext cx="812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00300" y="2476500"/>
            <a:ext cx="812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00300" y="3530600"/>
            <a:ext cx="5207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00300" y="2171700"/>
            <a:ext cx="5207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73204" y="46563"/>
            <a:ext cx="875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cs typeface="Arial"/>
              </a:rPr>
              <a:t>Fluid flow through an empty 2D channel</a:t>
            </a:r>
            <a:endParaRPr lang="en-US" sz="2400" b="1" dirty="0">
              <a:solidFill>
                <a:srgbClr val="800000"/>
              </a:solidFill>
              <a:cs typeface="Arial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7975600" y="2476500"/>
            <a:ext cx="0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V="1">
            <a:off x="8337550" y="2838450"/>
            <a:ext cx="0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559800" y="3162300"/>
            <a:ext cx="357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x</a:t>
            </a:r>
            <a:endParaRPr lang="en-US" sz="20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8039100" y="2273300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y</a:t>
            </a:r>
            <a:endParaRPr lang="en-US" sz="2000" i="1" dirty="0"/>
          </a:p>
        </p:txBody>
      </p:sp>
      <p:sp>
        <p:nvSpPr>
          <p:cNvPr id="44" name="Freeform 43"/>
          <p:cNvSpPr/>
          <p:nvPr/>
        </p:nvSpPr>
        <p:spPr>
          <a:xfrm rot="3931739" flipH="1">
            <a:off x="1320718" y="2565400"/>
            <a:ext cx="709392" cy="1270000"/>
          </a:xfrm>
          <a:custGeom>
            <a:avLst/>
            <a:gdLst>
              <a:gd name="connsiteX0" fmla="*/ 0 w 709392"/>
              <a:gd name="connsiteY0" fmla="*/ 1270000 h 1270000"/>
              <a:gd name="connsiteX1" fmla="*/ 698500 w 709392"/>
              <a:gd name="connsiteY1" fmla="*/ 520700 h 1270000"/>
              <a:gd name="connsiteX2" fmla="*/ 444500 w 709392"/>
              <a:gd name="connsiteY2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392" h="1270000">
                <a:moveTo>
                  <a:pt x="0" y="1270000"/>
                </a:moveTo>
                <a:cubicBezTo>
                  <a:pt x="312208" y="1001183"/>
                  <a:pt x="624417" y="732367"/>
                  <a:pt x="698500" y="520700"/>
                </a:cubicBezTo>
                <a:cubicBezTo>
                  <a:pt x="772583" y="309033"/>
                  <a:pt x="444500" y="0"/>
                  <a:pt x="444500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-6346" y="3873500"/>
            <a:ext cx="316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Fluid velocity is greater in the middle of the channel than at the edges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61056" y="3886200"/>
            <a:ext cx="316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The only transfer of momentum to the outside world is at the edges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2984500" y="3341058"/>
            <a:ext cx="1460500" cy="583242"/>
          </a:xfrm>
          <a:custGeom>
            <a:avLst/>
            <a:gdLst>
              <a:gd name="connsiteX0" fmla="*/ 1460500 w 1460500"/>
              <a:gd name="connsiteY0" fmla="*/ 583242 h 583242"/>
              <a:gd name="connsiteX1" fmla="*/ 736600 w 1460500"/>
              <a:gd name="connsiteY1" fmla="*/ 11742 h 583242"/>
              <a:gd name="connsiteX2" fmla="*/ 0 w 1460500"/>
              <a:gd name="connsiteY2" fmla="*/ 253042 h 5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0" h="583242">
                <a:moveTo>
                  <a:pt x="1460500" y="583242"/>
                </a:moveTo>
                <a:cubicBezTo>
                  <a:pt x="1220258" y="325008"/>
                  <a:pt x="980016" y="66775"/>
                  <a:pt x="736600" y="11742"/>
                </a:cubicBezTo>
                <a:cubicBezTo>
                  <a:pt x="493184" y="-43291"/>
                  <a:pt x="246592" y="104875"/>
                  <a:pt x="0" y="253042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8100" y="5003126"/>
            <a:ext cx="910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We </a:t>
            </a:r>
            <a:r>
              <a:rPr lang="en-US" sz="2000" dirty="0" err="1" smtClean="0">
                <a:latin typeface="Arial"/>
                <a:cs typeface="Arial"/>
              </a:rPr>
              <a:t>parameterise</a:t>
            </a:r>
            <a:r>
              <a:rPr lang="en-US" sz="2000" dirty="0" smtClean="0">
                <a:latin typeface="Arial"/>
                <a:cs typeface="Arial"/>
              </a:rPr>
              <a:t> the strength of the coupling of the fluid to itself along </a:t>
            </a:r>
            <a:r>
              <a:rPr lang="en-US" sz="2000" i="1" dirty="0" smtClean="0">
                <a:latin typeface="Arial"/>
                <a:cs typeface="Arial"/>
              </a:rPr>
              <a:t>y </a:t>
            </a:r>
            <a:r>
              <a:rPr lang="en-US" sz="2000" dirty="0" smtClean="0">
                <a:latin typeface="Arial"/>
                <a:cs typeface="Arial"/>
              </a:rPr>
              <a:t>with the </a:t>
            </a:r>
            <a:r>
              <a:rPr lang="en-US" sz="2000" i="1" dirty="0" smtClean="0">
                <a:latin typeface="Arial"/>
                <a:cs typeface="Arial"/>
              </a:rPr>
              <a:t>shear viscosity, </a:t>
            </a:r>
            <a:r>
              <a:rPr lang="en-US" sz="2000" i="1" dirty="0" err="1" smtClean="0">
                <a:latin typeface="Arial"/>
                <a:cs typeface="Arial"/>
              </a:rPr>
              <a:t>η</a:t>
            </a:r>
            <a:r>
              <a:rPr lang="en-US" sz="2000" i="1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Often this is quoted as a </a:t>
            </a:r>
            <a:r>
              <a:rPr lang="en-US" sz="2000" i="1" dirty="0" smtClean="0">
                <a:latin typeface="Arial"/>
                <a:cs typeface="Arial"/>
              </a:rPr>
              <a:t>kinematic viscosity </a:t>
            </a:r>
            <a:r>
              <a:rPr lang="en-US" sz="2000" i="1" dirty="0" err="1" smtClean="0">
                <a:latin typeface="Arial"/>
                <a:cs typeface="Arial"/>
              </a:rPr>
              <a:t>η</a:t>
            </a:r>
            <a:r>
              <a:rPr lang="en-US" sz="2000" baseline="-25000" dirty="0" err="1" smtClean="0">
                <a:latin typeface="Arial"/>
                <a:cs typeface="Arial"/>
              </a:rPr>
              <a:t>K</a:t>
            </a:r>
            <a:r>
              <a:rPr lang="en-US" sz="2000" baseline="-25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= </a:t>
            </a:r>
            <a:r>
              <a:rPr lang="en-US" sz="2000" i="1" dirty="0" err="1" smtClean="0">
                <a:latin typeface="Arial"/>
                <a:cs typeface="Arial"/>
              </a:rPr>
              <a:t>η</a:t>
            </a:r>
            <a:r>
              <a:rPr lang="en-US" sz="2000" dirty="0" smtClean="0">
                <a:latin typeface="Arial"/>
                <a:cs typeface="Arial"/>
              </a:rPr>
              <a:t>/</a:t>
            </a:r>
            <a:r>
              <a:rPr lang="en-US" sz="2000" i="1" dirty="0" err="1" smtClean="0">
                <a:latin typeface="Arial"/>
                <a:cs typeface="Arial"/>
              </a:rPr>
              <a:t>ρ</a:t>
            </a:r>
            <a:r>
              <a:rPr lang="en-US" sz="2000" dirty="0" smtClean="0">
                <a:latin typeface="Arial"/>
                <a:cs typeface="Arial"/>
              </a:rPr>
              <a:t> where </a:t>
            </a:r>
            <a:r>
              <a:rPr lang="en-US" sz="2000" i="1" dirty="0" err="1" smtClean="0">
                <a:latin typeface="Arial"/>
                <a:cs typeface="Arial"/>
              </a:rPr>
              <a:t>ρ</a:t>
            </a:r>
            <a:r>
              <a:rPr lang="en-US" sz="2000" dirty="0" smtClean="0">
                <a:latin typeface="Arial"/>
                <a:cs typeface="Arial"/>
              </a:rPr>
              <a:t> is the density.</a:t>
            </a:r>
            <a:endParaRPr lang="en-US" sz="2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2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Box 374"/>
          <p:cNvSpPr txBox="1"/>
          <p:nvPr/>
        </p:nvSpPr>
        <p:spPr>
          <a:xfrm>
            <a:off x="553457" y="3723793"/>
            <a:ext cx="8403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Unlike the fluid in the empty tube, electrons in solids have many ways of making collisions in the bulk that relax the momentum to the solid.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27000" y="124173"/>
            <a:ext cx="882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Why is electron hydrodynamics a challenge?  Electrons flowing in a standard solid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</a:rPr>
              <a:t>are </a:t>
            </a:r>
            <a:r>
              <a:rPr lang="en-US" sz="2400" b="1" i="1" dirty="0" smtClean="0">
                <a:solidFill>
                  <a:srgbClr val="800000"/>
                </a:solidFill>
              </a:rPr>
              <a:t>far</a:t>
            </a:r>
            <a:r>
              <a:rPr lang="en-US" sz="2400" b="1" dirty="0" smtClean="0">
                <a:solidFill>
                  <a:srgbClr val="800000"/>
                </a:solidFill>
              </a:rPr>
              <a:t> from the hydrodynamic regime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65947" y="1979900"/>
            <a:ext cx="54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W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283275" y="1688288"/>
            <a:ext cx="0" cy="346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283275" y="2443386"/>
            <a:ext cx="0" cy="346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382299" y="1652213"/>
            <a:ext cx="6309895" cy="26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374283" y="2860685"/>
            <a:ext cx="6309895" cy="26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53457" y="2259139"/>
            <a:ext cx="102936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670719" y="2259139"/>
            <a:ext cx="1029369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1721305" y="175899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721305" y="185300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721305" y="196248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721305" y="205649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721305" y="216685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721305" y="226086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721305" y="237035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721305" y="246435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721305" y="257384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721305" y="268332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721305" y="277733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859107" y="175811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859107" y="185212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859107" y="196160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859107" y="205561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859107" y="216597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859107" y="225998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859107" y="236947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859107" y="246347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859107" y="257296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859107" y="268244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59107" y="277645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996909" y="175723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996909" y="185124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996909" y="196072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96909" y="205473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996909" y="216509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996909" y="225910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996909" y="236859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996909" y="246260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996909" y="257208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996909" y="268157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996909" y="277557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134711" y="175635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2134711" y="185036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134711" y="195984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134711" y="205385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2134711" y="216422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2134711" y="225822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134711" y="236771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134711" y="2461721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134711" y="257120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2134711" y="268069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2134711" y="277469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2272513" y="175547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272513" y="184948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272513" y="195896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272513" y="205297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2272513" y="216334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272513" y="225734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2272513" y="236683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2272513" y="246084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2272513" y="257032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2272513" y="267981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272513" y="277382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410315" y="175459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2410315" y="184860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410315" y="1958090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2410315" y="205209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410315" y="216246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2410315" y="225647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2410315" y="236595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410315" y="245996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2410315" y="256944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410315" y="267893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2410315" y="277294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555416" y="175371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2555416" y="184772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2555416" y="195721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555416" y="205121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2555416" y="216158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2555416" y="225559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555416" y="236507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555416" y="245908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555416" y="256856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555416" y="267805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555416" y="277206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691193" y="175811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2691193" y="185212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2691193" y="196160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691193" y="205561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2691193" y="216597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2691193" y="225998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2691193" y="236947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2691193" y="246347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2691193" y="257296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2691193" y="268244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2691193" y="277645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2828995" y="175723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2828995" y="185124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2828995" y="196072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2828995" y="205473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2828995" y="2165099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2828995" y="225910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2828995" y="236859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2828995" y="2462600"/>
            <a:ext cx="45720" cy="45719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828995" y="257208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2828995" y="268157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2828995" y="277557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2966797" y="175635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2966797" y="185036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2966797" y="195984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2966797" y="205385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2966797" y="216422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66797" y="225822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2966797" y="236771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2966797" y="246172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2966797" y="257120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2966797" y="268069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66797" y="277469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3104599" y="175547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3104599" y="184948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3104599" y="195896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3104599" y="205297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3104599" y="216334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3104599" y="225734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3104599" y="236683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3104599" y="246084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3104599" y="257032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3104599" y="267981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3104599" y="277382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3242401" y="175459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3242401" y="184860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3242401" y="195809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3242401" y="205209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42401" y="216246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242401" y="225647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242401" y="236595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3242401" y="245996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3242401" y="256944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3242401" y="267893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3242401" y="277294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3380203" y="175371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3380203" y="184772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3380203" y="195721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3380203" y="205121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380203" y="216158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3380203" y="225559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3380203" y="236507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3380203" y="245908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3380203" y="256856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3380203" y="267805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3380203" y="277206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525304" y="175283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525304" y="1846847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525304" y="195633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525304" y="205034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3525304" y="216070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3525304" y="225471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3525304" y="236419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525304" y="245820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525304" y="2567690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3525304" y="267717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3525304" y="277118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3676558" y="175811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3676558" y="185212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3676558" y="196160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3676558" y="205561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3676558" y="216597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3676558" y="225998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3676558" y="236947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3676558" y="246347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3676558" y="257296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3676558" y="268244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3676558" y="277645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3814360" y="175723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3814360" y="185124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3814360" y="196072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3814360" y="205473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814360" y="216509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814360" y="225910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814360" y="236859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814360" y="246260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814360" y="257208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814360" y="268157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814360" y="277557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952162" y="175635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952162" y="185036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952162" y="195984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952162" y="205385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952162" y="216422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952162" y="225822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952162" y="236771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952162" y="246172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952162" y="257120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952162" y="268069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952162" y="277469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4089964" y="175547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4089964" y="184948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4089964" y="195896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4089964" y="205297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4089964" y="216334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4089964" y="225734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4089964" y="236683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4089964" y="246084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4089964" y="2570327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89964" y="267981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089964" y="277382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4227766" y="175459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4227766" y="184860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4227766" y="195809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4227766" y="2052098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4227766" y="216246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4227766" y="225647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4227766" y="236595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227766" y="245996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4227766" y="256944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4227766" y="267893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4227766" y="277294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365568" y="175371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365568" y="184772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4365568" y="195721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365568" y="205121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365568" y="216158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65568" y="225559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365568" y="236507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365568" y="245908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365568" y="256856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365568" y="267805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365568" y="277206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510669" y="175283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510669" y="184684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10669" y="195633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510669" y="205034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510669" y="216070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510669" y="225471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10669" y="236419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10669" y="245820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510669" y="256769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510669" y="267717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/>
          <p:cNvSpPr/>
          <p:nvPr/>
        </p:nvSpPr>
        <p:spPr>
          <a:xfrm>
            <a:off x="4510669" y="277118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/>
        </p:nvSpPr>
        <p:spPr>
          <a:xfrm>
            <a:off x="4646446" y="175723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/>
          <p:cNvSpPr/>
          <p:nvPr/>
        </p:nvSpPr>
        <p:spPr>
          <a:xfrm>
            <a:off x="4646446" y="185124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/>
          <p:cNvSpPr/>
          <p:nvPr/>
        </p:nvSpPr>
        <p:spPr>
          <a:xfrm>
            <a:off x="4646446" y="196072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/>
        </p:nvSpPr>
        <p:spPr>
          <a:xfrm>
            <a:off x="4646446" y="205473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4646446" y="216509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/>
          <p:cNvSpPr/>
          <p:nvPr/>
        </p:nvSpPr>
        <p:spPr>
          <a:xfrm>
            <a:off x="4646446" y="225910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/>
          <p:cNvSpPr/>
          <p:nvPr/>
        </p:nvSpPr>
        <p:spPr>
          <a:xfrm>
            <a:off x="4646446" y="2368592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4646446" y="246260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/>
          <p:cNvSpPr/>
          <p:nvPr/>
        </p:nvSpPr>
        <p:spPr>
          <a:xfrm>
            <a:off x="4646446" y="257208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/>
          <p:cNvSpPr/>
          <p:nvPr/>
        </p:nvSpPr>
        <p:spPr>
          <a:xfrm>
            <a:off x="4646446" y="268157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4646446" y="277557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4784248" y="175635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4784248" y="185036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4784248" y="195984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4784248" y="205385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4784248" y="216422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4784248" y="225822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4784248" y="236771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/>
        </p:nvSpPr>
        <p:spPr>
          <a:xfrm>
            <a:off x="4784248" y="246172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4784248" y="257120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Oval 303"/>
          <p:cNvSpPr/>
          <p:nvPr/>
        </p:nvSpPr>
        <p:spPr>
          <a:xfrm>
            <a:off x="4784248" y="268069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/>
        </p:nvSpPr>
        <p:spPr>
          <a:xfrm>
            <a:off x="4784248" y="277469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4922050" y="175547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Oval 306"/>
          <p:cNvSpPr/>
          <p:nvPr/>
        </p:nvSpPr>
        <p:spPr>
          <a:xfrm>
            <a:off x="4922050" y="184948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4922050" y="195896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4922050" y="205297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4922050" y="216334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4922050" y="225734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4922050" y="236683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Oval 312"/>
          <p:cNvSpPr/>
          <p:nvPr/>
        </p:nvSpPr>
        <p:spPr>
          <a:xfrm>
            <a:off x="4922050" y="246084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Oval 313"/>
          <p:cNvSpPr/>
          <p:nvPr/>
        </p:nvSpPr>
        <p:spPr>
          <a:xfrm>
            <a:off x="4922050" y="257032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4922050" y="267981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/>
          <p:cNvSpPr/>
          <p:nvPr/>
        </p:nvSpPr>
        <p:spPr>
          <a:xfrm>
            <a:off x="4922050" y="277382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5059852" y="175459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Oval 317"/>
          <p:cNvSpPr/>
          <p:nvPr/>
        </p:nvSpPr>
        <p:spPr>
          <a:xfrm>
            <a:off x="5059852" y="184860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Oval 318"/>
          <p:cNvSpPr/>
          <p:nvPr/>
        </p:nvSpPr>
        <p:spPr>
          <a:xfrm>
            <a:off x="5059852" y="195809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/>
          <p:cNvSpPr/>
          <p:nvPr/>
        </p:nvSpPr>
        <p:spPr>
          <a:xfrm>
            <a:off x="5059852" y="2052098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Oval 320"/>
          <p:cNvSpPr/>
          <p:nvPr/>
        </p:nvSpPr>
        <p:spPr>
          <a:xfrm>
            <a:off x="5059852" y="216246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Oval 321"/>
          <p:cNvSpPr/>
          <p:nvPr/>
        </p:nvSpPr>
        <p:spPr>
          <a:xfrm>
            <a:off x="5059852" y="225647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/>
          <p:cNvSpPr/>
          <p:nvPr/>
        </p:nvSpPr>
        <p:spPr>
          <a:xfrm>
            <a:off x="5059852" y="236595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5059852" y="245996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Oval 324"/>
          <p:cNvSpPr/>
          <p:nvPr/>
        </p:nvSpPr>
        <p:spPr>
          <a:xfrm>
            <a:off x="5059852" y="256944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/>
          <p:cNvSpPr/>
          <p:nvPr/>
        </p:nvSpPr>
        <p:spPr>
          <a:xfrm>
            <a:off x="5059852" y="2678933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/>
          <p:cNvSpPr/>
          <p:nvPr/>
        </p:nvSpPr>
        <p:spPr>
          <a:xfrm>
            <a:off x="5059852" y="277294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Oval 327"/>
          <p:cNvSpPr/>
          <p:nvPr/>
        </p:nvSpPr>
        <p:spPr>
          <a:xfrm>
            <a:off x="5197654" y="175371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/>
          <p:cNvSpPr/>
          <p:nvPr/>
        </p:nvSpPr>
        <p:spPr>
          <a:xfrm>
            <a:off x="5197654" y="184772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Oval 329"/>
          <p:cNvSpPr/>
          <p:nvPr/>
        </p:nvSpPr>
        <p:spPr>
          <a:xfrm>
            <a:off x="5197654" y="195721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5197654" y="205121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Oval 331"/>
          <p:cNvSpPr/>
          <p:nvPr/>
        </p:nvSpPr>
        <p:spPr>
          <a:xfrm>
            <a:off x="5197654" y="216158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Oval 332"/>
          <p:cNvSpPr/>
          <p:nvPr/>
        </p:nvSpPr>
        <p:spPr>
          <a:xfrm>
            <a:off x="5197654" y="225559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Oval 333"/>
          <p:cNvSpPr/>
          <p:nvPr/>
        </p:nvSpPr>
        <p:spPr>
          <a:xfrm>
            <a:off x="5197654" y="236507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/>
          <p:cNvSpPr/>
          <p:nvPr/>
        </p:nvSpPr>
        <p:spPr>
          <a:xfrm>
            <a:off x="5197654" y="245908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5197654" y="256856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5197654" y="267805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/>
        </p:nvSpPr>
        <p:spPr>
          <a:xfrm>
            <a:off x="5197654" y="277206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Oval 338"/>
          <p:cNvSpPr/>
          <p:nvPr/>
        </p:nvSpPr>
        <p:spPr>
          <a:xfrm>
            <a:off x="5335456" y="1752839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Oval 339"/>
          <p:cNvSpPr/>
          <p:nvPr/>
        </p:nvSpPr>
        <p:spPr>
          <a:xfrm>
            <a:off x="5335456" y="184684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/>
        </p:nvSpPr>
        <p:spPr>
          <a:xfrm>
            <a:off x="5335456" y="1956332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335456" y="205034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5335456" y="216070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/>
        </p:nvSpPr>
        <p:spPr>
          <a:xfrm>
            <a:off x="5335456" y="2254712"/>
            <a:ext cx="4572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/>
          <p:cNvSpPr/>
          <p:nvPr/>
        </p:nvSpPr>
        <p:spPr>
          <a:xfrm>
            <a:off x="5335456" y="2364197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val 345"/>
          <p:cNvSpPr/>
          <p:nvPr/>
        </p:nvSpPr>
        <p:spPr>
          <a:xfrm>
            <a:off x="5335456" y="245820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346"/>
          <p:cNvSpPr/>
          <p:nvPr/>
        </p:nvSpPr>
        <p:spPr>
          <a:xfrm>
            <a:off x="5335456" y="256769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Oval 347"/>
          <p:cNvSpPr/>
          <p:nvPr/>
        </p:nvSpPr>
        <p:spPr>
          <a:xfrm>
            <a:off x="5335456" y="267717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Oval 348"/>
          <p:cNvSpPr/>
          <p:nvPr/>
        </p:nvSpPr>
        <p:spPr>
          <a:xfrm>
            <a:off x="5335456" y="277118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5480557" y="1751960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Oval 350"/>
          <p:cNvSpPr/>
          <p:nvPr/>
        </p:nvSpPr>
        <p:spPr>
          <a:xfrm>
            <a:off x="5480557" y="184596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/>
          <p:cNvSpPr/>
          <p:nvPr/>
        </p:nvSpPr>
        <p:spPr>
          <a:xfrm>
            <a:off x="5480557" y="195545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Oval 352"/>
          <p:cNvSpPr/>
          <p:nvPr/>
        </p:nvSpPr>
        <p:spPr>
          <a:xfrm>
            <a:off x="5480557" y="204946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5480557" y="2159825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Oval 354"/>
          <p:cNvSpPr/>
          <p:nvPr/>
        </p:nvSpPr>
        <p:spPr>
          <a:xfrm>
            <a:off x="5480557" y="2253833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/>
        </p:nvSpPr>
        <p:spPr>
          <a:xfrm>
            <a:off x="5480557" y="2363318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Oval 356"/>
          <p:cNvSpPr/>
          <p:nvPr/>
        </p:nvSpPr>
        <p:spPr>
          <a:xfrm>
            <a:off x="5480557" y="245732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Oval 357"/>
          <p:cNvSpPr/>
          <p:nvPr/>
        </p:nvSpPr>
        <p:spPr>
          <a:xfrm>
            <a:off x="5480557" y="2566811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Oval 358"/>
          <p:cNvSpPr/>
          <p:nvPr/>
        </p:nvSpPr>
        <p:spPr>
          <a:xfrm>
            <a:off x="5480557" y="2676296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Oval 359"/>
          <p:cNvSpPr/>
          <p:nvPr/>
        </p:nvSpPr>
        <p:spPr>
          <a:xfrm>
            <a:off x="5480557" y="2770304"/>
            <a:ext cx="45720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1" name="Straight Arrow Connector 360"/>
          <p:cNvCxnSpPr/>
          <p:nvPr/>
        </p:nvCxnSpPr>
        <p:spPr>
          <a:xfrm flipV="1">
            <a:off x="2458560" y="1765132"/>
            <a:ext cx="320842" cy="1871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/>
          <p:cNvCxnSpPr>
            <a:endCxn id="254" idx="5"/>
          </p:cNvCxnSpPr>
          <p:nvPr/>
        </p:nvCxnSpPr>
        <p:spPr>
          <a:xfrm flipV="1">
            <a:off x="3887472" y="2091122"/>
            <a:ext cx="379318" cy="18914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>
            <a:stCxn id="344" idx="2"/>
          </p:cNvCxnSpPr>
          <p:nvPr/>
        </p:nvCxnSpPr>
        <p:spPr>
          <a:xfrm flipH="1" flipV="1">
            <a:off x="5135785" y="2102213"/>
            <a:ext cx="199671" cy="17535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Arrow Connector 371"/>
          <p:cNvCxnSpPr>
            <a:stCxn id="326" idx="6"/>
          </p:cNvCxnSpPr>
          <p:nvPr/>
        </p:nvCxnSpPr>
        <p:spPr>
          <a:xfrm flipV="1">
            <a:off x="5105572" y="2319741"/>
            <a:ext cx="219872" cy="38205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Arrow Connector 372"/>
          <p:cNvCxnSpPr/>
          <p:nvPr/>
        </p:nvCxnSpPr>
        <p:spPr>
          <a:xfrm flipV="1">
            <a:off x="4647370" y="2714494"/>
            <a:ext cx="386014" cy="11280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Arrow Connector 373"/>
          <p:cNvCxnSpPr>
            <a:stCxn id="260" idx="4"/>
          </p:cNvCxnSpPr>
          <p:nvPr/>
        </p:nvCxnSpPr>
        <p:spPr>
          <a:xfrm>
            <a:off x="4250626" y="2724652"/>
            <a:ext cx="395820" cy="10866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553457" y="4676293"/>
            <a:ext cx="8403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‘Squalid state physics’ – 99.9999% of materials we work with are so dirty that electronic hydrodynamic corrections are negligible.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553457" y="5561979"/>
            <a:ext cx="8403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In the standard theories of metals they are ignored altogether.</a:t>
            </a:r>
          </a:p>
        </p:txBody>
      </p:sp>
    </p:spTree>
    <p:extLst>
      <p:ext uri="{BB962C8B-B14F-4D97-AF65-F5344CB8AC3E}">
        <p14:creationId xmlns:p14="http://schemas.microsoft.com/office/powerpoint/2010/main" val="39834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/>
      <p:bldP spid="362" grpId="0"/>
      <p:bldP spid="3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8881" y="3762670"/>
            <a:ext cx="1883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MC</a:t>
            </a:r>
            <a:r>
              <a:rPr lang="en-US" sz="2000" dirty="0" smtClean="0"/>
              <a:t> &lt;&lt; </a:t>
            </a:r>
            <a:r>
              <a:rPr lang="en-US" sz="2000" i="1" dirty="0" smtClean="0"/>
              <a:t>W </a:t>
            </a:r>
            <a:r>
              <a:rPr lang="en-US" sz="2000" dirty="0" smtClean="0"/>
              <a:t>&lt;&lt;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MR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69561" y="3746500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MR</a:t>
            </a:r>
            <a:r>
              <a:rPr lang="en-US" sz="2000" dirty="0" smtClean="0"/>
              <a:t> &lt;&lt;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MC</a:t>
            </a:r>
            <a:r>
              <a:rPr lang="en-US" sz="2000" dirty="0" err="1"/>
              <a:t>,</a:t>
            </a:r>
            <a:r>
              <a:rPr lang="en-US" sz="2000" i="1" dirty="0" err="1" smtClean="0"/>
              <a:t>W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25427" y="4222571"/>
            <a:ext cx="4014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Standard </a:t>
            </a:r>
            <a:r>
              <a:rPr lang="en-US" sz="2000" dirty="0" err="1" smtClean="0"/>
              <a:t>ohmic</a:t>
            </a:r>
            <a:r>
              <a:rPr lang="en-US" sz="2000" dirty="0" smtClean="0"/>
              <a:t> theory applies;</a:t>
            </a:r>
          </a:p>
          <a:p>
            <a:r>
              <a:rPr lang="en-US" sz="2000" i="1" dirty="0" smtClean="0"/>
              <a:t>R</a:t>
            </a:r>
            <a:r>
              <a:rPr lang="en-US" sz="2000" dirty="0" smtClean="0"/>
              <a:t> is determined entirely by solid resistivity </a:t>
            </a:r>
            <a:r>
              <a:rPr lang="en-US" sz="2000" i="1" dirty="0" err="1" smtClean="0"/>
              <a:t>ρ</a:t>
            </a:r>
            <a:r>
              <a:rPr lang="en-US" sz="2000" dirty="0" smtClean="0"/>
              <a:t> and usual geometrical factors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41900" y="4255532"/>
            <a:ext cx="4000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Hydrodynamic theory applies;  </a:t>
            </a:r>
            <a:r>
              <a:rPr lang="en-US" sz="2000" i="1" dirty="0"/>
              <a:t>R</a:t>
            </a:r>
            <a:r>
              <a:rPr lang="en-US" sz="2000" dirty="0" smtClean="0"/>
              <a:t> is determined entirely by fluid viscosity </a:t>
            </a:r>
            <a:r>
              <a:rPr lang="en-US" sz="2000" i="1" dirty="0" err="1" smtClean="0"/>
              <a:t>η</a:t>
            </a:r>
            <a:r>
              <a:rPr lang="en-US" sz="2000" dirty="0" smtClean="0"/>
              <a:t>, boundary scattering and ‘</a:t>
            </a:r>
            <a:r>
              <a:rPr lang="en-US" sz="2000" dirty="0" err="1" smtClean="0"/>
              <a:t>Navier</a:t>
            </a:r>
            <a:r>
              <a:rPr lang="en-US" sz="2000" dirty="0" smtClean="0"/>
              <a:t>-Stokes’ geometrical factors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27170" y="143698"/>
            <a:ext cx="196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The 0.00001%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771" y="1181100"/>
            <a:ext cx="907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point introduced by </a:t>
            </a:r>
            <a:r>
              <a:rPr lang="en-US" sz="2000" dirty="0" err="1" smtClean="0"/>
              <a:t>Gurzhi</a:t>
            </a:r>
            <a:r>
              <a:rPr lang="en-US" sz="2000" dirty="0" smtClean="0"/>
              <a:t>:  In solids, hydrodynamic effects can be </a:t>
            </a:r>
            <a:r>
              <a:rPr lang="en-US" sz="2000" dirty="0" err="1" smtClean="0"/>
              <a:t>parameterised</a:t>
            </a:r>
            <a:r>
              <a:rPr lang="en-US" sz="2000" dirty="0" smtClean="0"/>
              <a:t> in terms of the relationship between three length scales:  momentum relaxing </a:t>
            </a:r>
            <a:r>
              <a:rPr lang="en-US" sz="2000" dirty="0" err="1" smtClean="0"/>
              <a:t>mfp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>
                <a:latin typeface="Arial"/>
                <a:cs typeface="Arial"/>
              </a:rPr>
              <a:t>MR</a:t>
            </a:r>
            <a:r>
              <a:rPr lang="en-US" sz="2000" dirty="0" smtClean="0">
                <a:latin typeface="Arial"/>
                <a:cs typeface="Arial"/>
              </a:rPr>
              <a:t>, momentum conserving </a:t>
            </a:r>
            <a:r>
              <a:rPr lang="en-US" sz="2000" dirty="0" err="1" smtClean="0">
                <a:latin typeface="Arial"/>
                <a:cs typeface="Arial"/>
              </a:rPr>
              <a:t>mfp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>
                <a:latin typeface="Arial"/>
                <a:cs typeface="Arial"/>
              </a:rPr>
              <a:t>MC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and sample dimension (here </a:t>
            </a:r>
            <a:r>
              <a:rPr lang="en-US" sz="2000" i="1" dirty="0" smtClean="0">
                <a:cs typeface="Arial"/>
              </a:rPr>
              <a:t>W)</a:t>
            </a:r>
            <a:r>
              <a:rPr lang="en-US" sz="2000" i="1" dirty="0" smtClean="0">
                <a:latin typeface="Arial"/>
                <a:cs typeface="Arial"/>
              </a:rPr>
              <a:t>.</a:t>
            </a:r>
            <a:endParaRPr lang="en-US" sz="2000" dirty="0"/>
          </a:p>
        </p:txBody>
      </p:sp>
      <p:grpSp>
        <p:nvGrpSpPr>
          <p:cNvPr id="344" name="Group 343"/>
          <p:cNvGrpSpPr/>
          <p:nvPr/>
        </p:nvGrpSpPr>
        <p:grpSpPr>
          <a:xfrm>
            <a:off x="483073" y="2336463"/>
            <a:ext cx="8146631" cy="1102867"/>
            <a:chOff x="553457" y="1474413"/>
            <a:chExt cx="8146631" cy="1235208"/>
          </a:xfrm>
        </p:grpSpPr>
        <p:sp>
          <p:nvSpPr>
            <p:cNvPr id="17" name="Rectangle 16"/>
            <p:cNvSpPr/>
            <p:nvPr/>
          </p:nvSpPr>
          <p:spPr>
            <a:xfrm>
              <a:off x="5896221" y="1606754"/>
              <a:ext cx="6373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latin typeface="MT Extra" charset="2"/>
                  <a:cs typeface="MT Extra" charset="2"/>
                </a:rPr>
                <a:t>l</a:t>
              </a:r>
              <a:r>
                <a:rPr lang="en-US" sz="2400" baseline="-25000" dirty="0" err="1" smtClean="0">
                  <a:latin typeface="Arial"/>
                  <a:cs typeface="Arial"/>
                </a:rPr>
                <a:t>MR</a:t>
              </a:r>
              <a:endParaRPr lang="en-US" sz="2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5910018" y="1622835"/>
              <a:ext cx="318238" cy="10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065947" y="1802100"/>
              <a:ext cx="5420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W</a:t>
              </a:r>
              <a:endParaRPr lang="en-US" sz="2400" i="1" dirty="0">
                <a:latin typeface="Times New Roman"/>
                <a:cs typeface="Times New Roman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7283275" y="1510488"/>
              <a:ext cx="0" cy="3463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283275" y="2265586"/>
              <a:ext cx="0" cy="3463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382299" y="1474413"/>
              <a:ext cx="6309895" cy="267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374283" y="2682885"/>
              <a:ext cx="6309895" cy="267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53457" y="2081339"/>
              <a:ext cx="1029369" cy="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7670719" y="2081339"/>
              <a:ext cx="1029369" cy="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721305" y="158119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721305" y="167520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721305" y="178468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721305" y="187869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721305" y="198905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721305" y="208306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721305" y="219255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721305" y="228655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721305" y="239604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721305" y="250552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721305" y="259953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859107" y="158031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859107" y="167432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859107" y="178380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859107" y="187781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859107" y="198817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859107" y="208218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859107" y="219167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859107" y="228567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859107" y="239516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859107" y="250464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859107" y="259865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996909" y="157943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996909" y="167344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996909" y="178292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996909" y="187693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996909" y="198729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996909" y="208130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996909" y="219079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996909" y="228480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996909" y="239428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996909" y="250377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996909" y="259777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134711" y="157855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134711" y="167256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134711" y="178204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134711" y="187605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134711" y="198642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134711" y="208042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134711" y="218991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134711" y="2283921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134711" y="239340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134711" y="250289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134711" y="259689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272513" y="157767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272513" y="167168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272513" y="178116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272513" y="187517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272513" y="198554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272513" y="207954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272513" y="218903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272513" y="228304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272513" y="239252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272513" y="250201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272513" y="259602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410315" y="157679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410315" y="167080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10315" y="1780290"/>
              <a:ext cx="45720" cy="45719"/>
            </a:xfrm>
            <a:prstGeom prst="ellips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10315" y="187429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410315" y="198466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410315" y="207867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10315" y="218815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10315" y="228216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410315" y="239164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410315" y="250113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410315" y="259514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555416" y="157591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555416" y="166992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555416" y="177941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555416" y="187341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555416" y="198378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555416" y="207779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555416" y="218727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555416" y="228128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555416" y="239076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555416" y="250025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555416" y="259426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691193" y="158031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2691193" y="167432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2691193" y="178380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691193" y="187781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691193" y="198817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691193" y="208218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691193" y="219167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691193" y="228567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2691193" y="239516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2691193" y="250464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691193" y="259865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28995" y="157943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828995" y="167344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828995" y="178292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2828995" y="187693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2828995" y="1987299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2828995" y="208130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2828995" y="219079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828995" y="2284800"/>
              <a:ext cx="45720" cy="45719"/>
            </a:xfrm>
            <a:prstGeom prst="ellipse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828995" y="239428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828995" y="250377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2828995" y="259777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2966797" y="157855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966797" y="167256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2966797" y="178204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2966797" y="187605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2966797" y="198642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2966797" y="208042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966797" y="218991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966797" y="228392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966797" y="239340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966797" y="250289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966797" y="259689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104599" y="157767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104599" y="167168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04599" y="178116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104599" y="187517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104599" y="198554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04599" y="207954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104599" y="218903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04599" y="228304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104599" y="239252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104599" y="250201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104599" y="259602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242401" y="157679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242401" y="167080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242401" y="178029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242401" y="187429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242401" y="198466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242401" y="207867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242401" y="218815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242401" y="228216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242401" y="239164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242401" y="250113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242401" y="259514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380203" y="157591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380203" y="166992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380203" y="177941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380203" y="187341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380203" y="198378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380203" y="207779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380203" y="218727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380203" y="228128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380203" y="239076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380203" y="250025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380203" y="259426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525304" y="157503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525304" y="1669047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525304" y="177853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525304" y="187254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525304" y="198290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3525304" y="207691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3525304" y="218639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3525304" y="228040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525304" y="2389890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3525304" y="249937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3525304" y="259338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676558" y="158031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676558" y="167432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676558" y="178380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676558" y="187781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676558" y="198817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676558" y="208218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676558" y="219167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676558" y="228567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676558" y="239516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676558" y="250464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676558" y="259865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814360" y="157943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814360" y="167344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814360" y="178292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814360" y="187693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814360" y="198729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814360" y="208130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814360" y="219079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814360" y="228480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814360" y="239428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814360" y="250377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814360" y="259777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952162" y="157855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952162" y="167256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952162" y="178204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952162" y="187605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952162" y="198642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952162" y="208042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952162" y="218991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952162" y="228392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952162" y="239340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952162" y="250289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952162" y="259689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089964" y="157767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089964" y="167168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089964" y="178116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089964" y="187517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089964" y="198554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089964" y="207954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089964" y="218903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089964" y="228304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089964" y="2392527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089964" y="250201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089964" y="259602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227766" y="157679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227766" y="167080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4227766" y="178029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4227766" y="1874298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227766" y="198466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227766" y="207867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4227766" y="218815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227766" y="228216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227766" y="239164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4227766" y="250113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227766" y="259514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4365568" y="157591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365568" y="166992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4365568" y="177941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365568" y="187341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4365568" y="198378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365568" y="207779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365568" y="218727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4365568" y="228128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4365568" y="239076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365568" y="250025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365568" y="259426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510669" y="157503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510669" y="166904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510669" y="177853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510669" y="187254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510669" y="198290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4510669" y="207691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4510669" y="218639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510669" y="228040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4510669" y="238989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510669" y="249937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4510669" y="259338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646446" y="157943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4646446" y="167344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646446" y="178292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646446" y="187693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646446" y="198729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646446" y="208130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646446" y="2190792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646446" y="228480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646446" y="239428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646446" y="250377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646446" y="259777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784248" y="157855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784248" y="167256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784248" y="178204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784248" y="187605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784248" y="198642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4784248" y="208042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4784248" y="218991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784248" y="228392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4784248" y="239340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4784248" y="250289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784248" y="259689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922050" y="157767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922050" y="167168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922050" y="178116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922050" y="187517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922050" y="198554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922050" y="207954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4922050" y="218903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4922050" y="228304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922050" y="239252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922050" y="250201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922050" y="259602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059852" y="157679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5059852" y="167080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059852" y="178029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5059852" y="1874298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5059852" y="198466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5059852" y="207867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5059852" y="218815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5059852" y="228216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5059852" y="239164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059852" y="2501133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5059852" y="259514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5197654" y="157591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5197654" y="166992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5197654" y="177941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5197654" y="187341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197654" y="198378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5197654" y="207779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197654" y="218727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197654" y="228128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197654" y="239076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197654" y="250025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5197654" y="259426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5335456" y="1575039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5335456" y="166904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5335456" y="1778532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5335456" y="187254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5335456" y="198290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5335456" y="2076912"/>
              <a:ext cx="45720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5335456" y="2186397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5335456" y="228040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5335456" y="238989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5335456" y="249937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5335456" y="259338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5480557" y="1574160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5480557" y="166816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5480557" y="177765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5480557" y="187166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5480557" y="1982025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5480557" y="2076033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480557" y="2185518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480557" y="227952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480557" y="2389011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480557" y="2498496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5480557" y="2592504"/>
              <a:ext cx="45720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4" name="Straight Arrow Connector 333"/>
            <p:cNvCxnSpPr/>
            <p:nvPr/>
          </p:nvCxnSpPr>
          <p:spPr>
            <a:xfrm flipV="1">
              <a:off x="2458560" y="1587332"/>
              <a:ext cx="320842" cy="1871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endCxn id="227" idx="1"/>
            </p:cNvCxnSpPr>
            <p:nvPr/>
          </p:nvCxnSpPr>
          <p:spPr>
            <a:xfrm>
              <a:off x="2758008" y="1587332"/>
              <a:ext cx="1476454" cy="293661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>
              <a:endCxn id="227" idx="5"/>
            </p:cNvCxnSpPr>
            <p:nvPr/>
          </p:nvCxnSpPr>
          <p:spPr>
            <a:xfrm flipV="1">
              <a:off x="3887472" y="1913322"/>
              <a:ext cx="379318" cy="18914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/>
            <p:nvPr/>
          </p:nvCxnSpPr>
          <p:spPr>
            <a:xfrm>
              <a:off x="5765800" y="2129077"/>
              <a:ext cx="1046147" cy="1370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endCxn id="293" idx="3"/>
            </p:cNvCxnSpPr>
            <p:nvPr/>
          </p:nvCxnSpPr>
          <p:spPr>
            <a:xfrm flipV="1">
              <a:off x="3924826" y="1913322"/>
              <a:ext cx="1141722" cy="237448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>
              <a:stCxn id="317" idx="2"/>
            </p:cNvCxnSpPr>
            <p:nvPr/>
          </p:nvCxnSpPr>
          <p:spPr>
            <a:xfrm flipH="1" flipV="1">
              <a:off x="5135785" y="1924413"/>
              <a:ext cx="199671" cy="175359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299" idx="6"/>
            </p:cNvCxnSpPr>
            <p:nvPr/>
          </p:nvCxnSpPr>
          <p:spPr>
            <a:xfrm flipV="1">
              <a:off x="5105572" y="2141941"/>
              <a:ext cx="219872" cy="38205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/>
            <p:cNvCxnSpPr/>
            <p:nvPr/>
          </p:nvCxnSpPr>
          <p:spPr>
            <a:xfrm flipV="1">
              <a:off x="4647370" y="2536694"/>
              <a:ext cx="386014" cy="11280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233" idx="4"/>
            </p:cNvCxnSpPr>
            <p:nvPr/>
          </p:nvCxnSpPr>
          <p:spPr>
            <a:xfrm>
              <a:off x="4250626" y="2546852"/>
              <a:ext cx="395820" cy="108663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Rectangle 342"/>
            <p:cNvSpPr/>
            <p:nvPr/>
          </p:nvSpPr>
          <p:spPr>
            <a:xfrm>
              <a:off x="5915274" y="2127369"/>
              <a:ext cx="6373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latin typeface="MT Extra" charset="2"/>
                  <a:cs typeface="MT Extra" charset="2"/>
                </a:rPr>
                <a:t>l</a:t>
              </a:r>
              <a:r>
                <a:rPr lang="en-US" sz="2400" baseline="-25000" dirty="0" err="1" smtClean="0">
                  <a:latin typeface="Arial"/>
                  <a:cs typeface="Arial"/>
                </a:rPr>
                <a:t>MC</a:t>
              </a:r>
              <a:endParaRPr lang="en-US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8955" y="673100"/>
            <a:ext cx="6717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R.N. </a:t>
            </a:r>
            <a:r>
              <a:rPr lang="en-US" sz="2000" i="1" dirty="0" err="1" smtClean="0">
                <a:solidFill>
                  <a:srgbClr val="008000"/>
                </a:solidFill>
              </a:rPr>
              <a:t>Gurzhi</a:t>
            </a:r>
            <a:r>
              <a:rPr lang="en-US" sz="2000" i="1" dirty="0" smtClean="0">
                <a:solidFill>
                  <a:srgbClr val="008000"/>
                </a:solidFill>
              </a:rPr>
              <a:t>, JETP </a:t>
            </a:r>
            <a:r>
              <a:rPr lang="en-US" sz="2000" b="1" i="1" dirty="0" smtClean="0">
                <a:solidFill>
                  <a:srgbClr val="008000"/>
                </a:solidFill>
              </a:rPr>
              <a:t>44</a:t>
            </a:r>
            <a:r>
              <a:rPr lang="en-US" sz="2000" i="1" dirty="0" smtClean="0">
                <a:solidFill>
                  <a:srgbClr val="008000"/>
                </a:solidFill>
              </a:rPr>
              <a:t>, 771 (1963); </a:t>
            </a:r>
            <a:r>
              <a:rPr lang="en-US" sz="2000" i="1" dirty="0" err="1" smtClean="0">
                <a:solidFill>
                  <a:srgbClr val="008000"/>
                </a:solidFill>
              </a:rPr>
              <a:t>Usp</a:t>
            </a:r>
            <a:r>
              <a:rPr lang="en-US" sz="2000" i="1" dirty="0" smtClean="0">
                <a:solidFill>
                  <a:srgbClr val="008000"/>
                </a:solidFill>
              </a:rPr>
              <a:t>. </a:t>
            </a:r>
            <a:r>
              <a:rPr lang="en-US" sz="2000" i="1" dirty="0" err="1" smtClean="0">
                <a:solidFill>
                  <a:srgbClr val="008000"/>
                </a:solidFill>
              </a:rPr>
              <a:t>Fiz</a:t>
            </a:r>
            <a:r>
              <a:rPr lang="en-US" sz="2000" i="1" dirty="0" smtClean="0">
                <a:solidFill>
                  <a:srgbClr val="008000"/>
                </a:solidFill>
              </a:rPr>
              <a:t>. </a:t>
            </a:r>
            <a:r>
              <a:rPr lang="en-US" sz="2000" i="1" dirty="0" err="1" smtClean="0">
                <a:solidFill>
                  <a:srgbClr val="008000"/>
                </a:solidFill>
              </a:rPr>
              <a:t>Nauk</a:t>
            </a:r>
            <a:r>
              <a:rPr lang="en-US" sz="2000" i="1" dirty="0" smtClean="0">
                <a:solidFill>
                  <a:srgbClr val="008000"/>
                </a:solidFill>
              </a:rPr>
              <a:t> </a:t>
            </a:r>
            <a:r>
              <a:rPr lang="en-US" sz="2000" b="1" i="1" dirty="0" smtClean="0">
                <a:solidFill>
                  <a:srgbClr val="008000"/>
                </a:solidFill>
              </a:rPr>
              <a:t>94</a:t>
            </a:r>
            <a:r>
              <a:rPr lang="en-US" sz="2000" i="1" dirty="0" smtClean="0">
                <a:solidFill>
                  <a:srgbClr val="008000"/>
                </a:solidFill>
              </a:rPr>
              <a:t>, 689 (1968)</a:t>
            </a:r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380999" y="5882709"/>
            <a:ext cx="894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Pioneering measurements </a:t>
            </a:r>
            <a:r>
              <a:rPr lang="en-US" sz="2000" dirty="0" smtClean="0"/>
              <a:t>on </a:t>
            </a:r>
            <a:r>
              <a:rPr lang="en-US" sz="2000" dirty="0" err="1" smtClean="0"/>
              <a:t>microfabricated</a:t>
            </a:r>
            <a:r>
              <a:rPr lang="en-US" sz="2000" dirty="0" smtClean="0"/>
              <a:t> narrow 2DEG channels:  </a:t>
            </a:r>
          </a:p>
          <a:p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329675" y="6190106"/>
            <a:ext cx="7393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 L.W. </a:t>
            </a:r>
            <a:r>
              <a:rPr lang="en-US" sz="2000" i="1" dirty="0" err="1" smtClean="0">
                <a:solidFill>
                  <a:srgbClr val="008000"/>
                </a:solidFill>
              </a:rPr>
              <a:t>Molenkamp</a:t>
            </a:r>
            <a:r>
              <a:rPr lang="en-US" sz="2000" i="1" dirty="0">
                <a:solidFill>
                  <a:srgbClr val="008000"/>
                </a:solidFill>
              </a:rPr>
              <a:t> &amp; M.J.M de Jong , </a:t>
            </a:r>
            <a:r>
              <a:rPr lang="en-US" sz="2000" i="1" dirty="0" smtClean="0">
                <a:solidFill>
                  <a:srgbClr val="008000"/>
                </a:solidFill>
              </a:rPr>
              <a:t>Phys. Rev. B </a:t>
            </a:r>
            <a:r>
              <a:rPr lang="en-US" sz="2000" b="1" i="1" dirty="0" smtClean="0">
                <a:solidFill>
                  <a:srgbClr val="008000"/>
                </a:solidFill>
              </a:rPr>
              <a:t>49</a:t>
            </a:r>
            <a:r>
              <a:rPr lang="en-US" sz="2000" i="1" dirty="0" smtClean="0">
                <a:solidFill>
                  <a:srgbClr val="008000"/>
                </a:solidFill>
              </a:rPr>
              <a:t>, 5038 (1994)</a:t>
            </a:r>
            <a:endParaRPr lang="en-US" sz="20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3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345" grpId="0"/>
      <p:bldP spid="3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76" y="143698"/>
            <a:ext cx="7782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Can hydrodynamic effects be observed in a true metal?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907" y="1552573"/>
            <a:ext cx="833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Looks extremely difficult:  Must often work far below </a:t>
            </a:r>
            <a:r>
              <a:rPr lang="en-US" sz="2000" i="1" dirty="0" smtClean="0"/>
              <a:t>T</a:t>
            </a:r>
            <a:r>
              <a:rPr lang="en-US" sz="2000" baseline="-25000" dirty="0" smtClean="0"/>
              <a:t>F</a:t>
            </a:r>
            <a:r>
              <a:rPr lang="en-US" sz="2000" dirty="0" smtClean="0"/>
              <a:t> so </a:t>
            </a:r>
            <a:r>
              <a:rPr lang="en-US" sz="2000" i="1" dirty="0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smtClean="0"/>
              <a:t>ee</a:t>
            </a:r>
            <a:r>
              <a:rPr lang="en-US" sz="2000" dirty="0" smtClean="0"/>
              <a:t> is very long, </a:t>
            </a:r>
            <a:r>
              <a:rPr lang="en-US" sz="2000" i="1" dirty="0" smtClean="0"/>
              <a:t>and</a:t>
            </a:r>
            <a:r>
              <a:rPr lang="en-US" sz="2000" dirty="0" smtClean="0"/>
              <a:t> e-e </a:t>
            </a:r>
            <a:r>
              <a:rPr lang="en-US" sz="2000" dirty="0" err="1" smtClean="0"/>
              <a:t>Umklapp</a:t>
            </a:r>
            <a:r>
              <a:rPr lang="en-US" sz="2000" dirty="0" smtClean="0"/>
              <a:t> is in principle efficient.  Expectation is that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MC</a:t>
            </a:r>
            <a:r>
              <a:rPr lang="en-US" sz="2000" dirty="0" smtClean="0"/>
              <a:t> &gt;&gt;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MR</a:t>
            </a:r>
            <a:r>
              <a:rPr lang="en-US" sz="2000" dirty="0" smtClean="0"/>
              <a:t>.  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72907" y="826403"/>
            <a:ext cx="8332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Recall hydrodynamic condition: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988869" y="802213"/>
            <a:ext cx="1883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MC</a:t>
            </a:r>
            <a:r>
              <a:rPr lang="en-US" sz="2000" dirty="0" smtClean="0"/>
              <a:t> &lt;&lt; </a:t>
            </a:r>
            <a:r>
              <a:rPr lang="en-US" sz="2000" i="1" dirty="0" smtClean="0"/>
              <a:t>W </a:t>
            </a:r>
            <a:r>
              <a:rPr lang="en-US" sz="2000" dirty="0" smtClean="0"/>
              <a:t>&lt;&lt; </a:t>
            </a:r>
            <a:r>
              <a:rPr lang="en-US" sz="2000" i="1" dirty="0" err="1" smtClean="0">
                <a:latin typeface="MT Extra" charset="2"/>
                <a:cs typeface="MT Extra" charset="2"/>
              </a:rPr>
              <a:t>l</a:t>
            </a:r>
            <a:r>
              <a:rPr lang="en-US" sz="2000" baseline="-25000" dirty="0" err="1" smtClean="0"/>
              <a:t>MR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72907" y="2430861"/>
            <a:ext cx="3324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However, </a:t>
            </a:r>
            <a:r>
              <a:rPr lang="en-US" sz="2000" i="1" dirty="0" err="1" smtClean="0"/>
              <a:t>delafossites</a:t>
            </a:r>
            <a:r>
              <a:rPr lang="en-US" sz="2000" dirty="0" smtClean="0"/>
              <a:t> seem  not to be standard metals. 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1" t="-409" r="60164" b="1"/>
          <a:stretch/>
        </p:blipFill>
        <p:spPr>
          <a:xfrm>
            <a:off x="3797905" y="2373239"/>
            <a:ext cx="2124320" cy="4300697"/>
          </a:xfrm>
          <a:prstGeom prst="snip2Same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891" t="61266" r="40694" b="128"/>
          <a:stretch/>
        </p:blipFill>
        <p:spPr>
          <a:xfrm>
            <a:off x="6481615" y="4593999"/>
            <a:ext cx="1214555" cy="2045341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Pt_layer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17477" r="21374"/>
          <a:stretch/>
        </p:blipFill>
        <p:spPr>
          <a:xfrm>
            <a:off x="6312347" y="2843820"/>
            <a:ext cx="1621112" cy="175297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8142514" y="3058886"/>
            <a:ext cx="100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site: </a:t>
            </a:r>
            <a:r>
              <a:rPr lang="en-US" sz="2000" dirty="0" err="1" smtClean="0"/>
              <a:t>Pd</a:t>
            </a:r>
            <a:r>
              <a:rPr lang="en-US" sz="2000" dirty="0" smtClean="0"/>
              <a:t> or Pt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865438" y="5076316"/>
            <a:ext cx="1278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err="1" smtClean="0"/>
              <a:t>octahedra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312346" y="6134548"/>
            <a:ext cx="2254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Non-magnetic low-spin Co</a:t>
            </a:r>
            <a:r>
              <a:rPr lang="en-US" sz="2000" baseline="30000" dirty="0" smtClean="0"/>
              <a:t>3+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34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arison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45481" r="30679"/>
          <a:stretch/>
        </p:blipFill>
        <p:spPr>
          <a:xfrm>
            <a:off x="134144" y="980473"/>
            <a:ext cx="5983628" cy="358739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81477" y="47248"/>
            <a:ext cx="8756266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5" tIns="41148" rIns="82295" bIns="41148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PdCoO</a:t>
            </a:r>
            <a:r>
              <a:rPr lang="en-GB" b="1" baseline="-25000" dirty="0" smtClean="0">
                <a:solidFill>
                  <a:srgbClr val="920000"/>
                </a:solidFill>
                <a:latin typeface="Arial"/>
                <a:cs typeface="Arial"/>
              </a:rPr>
              <a:t>2</a:t>
            </a:r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 and PtCoO</a:t>
            </a:r>
            <a:r>
              <a:rPr lang="en-GB" b="1" baseline="-25000" dirty="0" smtClean="0">
                <a:solidFill>
                  <a:srgbClr val="920000"/>
                </a:solidFill>
                <a:latin typeface="Arial"/>
                <a:cs typeface="Arial"/>
              </a:rPr>
              <a:t>2</a:t>
            </a:r>
            <a:r>
              <a:rPr lang="en-GB" b="1" dirty="0" smtClean="0">
                <a:solidFill>
                  <a:srgbClr val="920000"/>
                </a:solidFill>
                <a:latin typeface="Arial"/>
                <a:cs typeface="Arial"/>
              </a:rPr>
              <a:t>: simplicity of electronic structure</a:t>
            </a:r>
            <a:endParaRPr lang="en-GB" b="1" dirty="0">
              <a:solidFill>
                <a:srgbClr val="92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9115" y="1557415"/>
            <a:ext cx="2968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Single Fermi surface sheets, experimentally established from angle-resolved </a:t>
            </a:r>
            <a:r>
              <a:rPr lang="en-US" sz="2000" dirty="0" err="1" smtClean="0"/>
              <a:t>photoemssion</a:t>
            </a:r>
            <a:r>
              <a:rPr lang="en-US" sz="2000" dirty="0" smtClean="0"/>
              <a:t> </a:t>
            </a:r>
            <a:r>
              <a:rPr lang="en-US" sz="2000" dirty="0"/>
              <a:t>and de Haas-van Alphen effect measurements.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2742" y="5057228"/>
            <a:ext cx="6915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8000"/>
                </a:solidFill>
              </a:rPr>
              <a:t>H.J. </a:t>
            </a:r>
            <a:r>
              <a:rPr lang="en-US" sz="2000" i="1" dirty="0" smtClean="0">
                <a:solidFill>
                  <a:srgbClr val="008000"/>
                </a:solidFill>
              </a:rPr>
              <a:t>Noh et al., </a:t>
            </a:r>
            <a:r>
              <a:rPr lang="en-US" sz="2000" i="1" dirty="0">
                <a:solidFill>
                  <a:srgbClr val="008000"/>
                </a:solidFill>
              </a:rPr>
              <a:t>Phys. Rev. Lett. </a:t>
            </a:r>
            <a:r>
              <a:rPr lang="en-US" sz="2000" b="1" i="1" dirty="0">
                <a:solidFill>
                  <a:srgbClr val="008000"/>
                </a:solidFill>
              </a:rPr>
              <a:t>102</a:t>
            </a:r>
            <a:r>
              <a:rPr lang="en-US" sz="2000" i="1" dirty="0">
                <a:solidFill>
                  <a:srgbClr val="008000"/>
                </a:solidFill>
              </a:rPr>
              <a:t>, 256404 (2009</a:t>
            </a:r>
            <a:r>
              <a:rPr lang="en-US" sz="2000" i="1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GB" sz="2000" i="1" dirty="0">
                <a:solidFill>
                  <a:srgbClr val="008000"/>
                </a:solidFill>
              </a:rPr>
              <a:t>C.W. Hicks et al., Phys. Rev. Lett. </a:t>
            </a:r>
            <a:r>
              <a:rPr lang="en-GB" sz="2000" b="1" i="1" dirty="0">
                <a:solidFill>
                  <a:srgbClr val="008000"/>
                </a:solidFill>
              </a:rPr>
              <a:t>109</a:t>
            </a:r>
            <a:r>
              <a:rPr lang="en-GB" sz="2000" i="1" dirty="0">
                <a:solidFill>
                  <a:srgbClr val="008000"/>
                </a:solidFill>
              </a:rPr>
              <a:t>, 116401 (2012</a:t>
            </a:r>
            <a:r>
              <a:rPr lang="en-GB" sz="2000" i="1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US" sz="2000" i="1" dirty="0">
                <a:solidFill>
                  <a:srgbClr val="008000"/>
                </a:solidFill>
              </a:rPr>
              <a:t>P. </a:t>
            </a:r>
            <a:r>
              <a:rPr lang="en-US" sz="2000" i="1" dirty="0" err="1">
                <a:solidFill>
                  <a:srgbClr val="008000"/>
                </a:solidFill>
              </a:rPr>
              <a:t>Kushwaha</a:t>
            </a:r>
            <a:r>
              <a:rPr lang="en-US" sz="2000" i="1" dirty="0">
                <a:solidFill>
                  <a:srgbClr val="008000"/>
                </a:solidFill>
              </a:rPr>
              <a:t>, V. </a:t>
            </a:r>
            <a:r>
              <a:rPr lang="en-US" sz="2000" i="1" dirty="0" err="1">
                <a:solidFill>
                  <a:srgbClr val="008000"/>
                </a:solidFill>
              </a:rPr>
              <a:t>Sunko</a:t>
            </a:r>
            <a:r>
              <a:rPr lang="en-US" sz="2000" i="1" dirty="0">
                <a:solidFill>
                  <a:srgbClr val="008000"/>
                </a:solidFill>
              </a:rPr>
              <a:t> et al., Science Advances </a:t>
            </a:r>
            <a:r>
              <a:rPr lang="en-US" sz="2000" b="1" i="1" dirty="0">
                <a:solidFill>
                  <a:srgbClr val="008000"/>
                </a:solidFill>
              </a:rPr>
              <a:t>1</a:t>
            </a:r>
            <a:r>
              <a:rPr lang="en-US" sz="2000" i="1" dirty="0">
                <a:solidFill>
                  <a:srgbClr val="008000"/>
                </a:solidFill>
              </a:rPr>
              <a:t>, 1500692 (2015</a:t>
            </a:r>
            <a:r>
              <a:rPr lang="en-US" sz="2000" i="1" dirty="0" smtClean="0">
                <a:solidFill>
                  <a:srgbClr val="008000"/>
                </a:solidFill>
              </a:rPr>
              <a:t>)</a:t>
            </a:r>
            <a:endParaRPr lang="en-GB" sz="20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28028</TotalTime>
  <Words>1926</Words>
  <Application>Microsoft Macintosh PowerPoint</Application>
  <PresentationFormat>On-screen Show (4:3)</PresentationFormat>
  <Paragraphs>196</Paragraphs>
  <Slides>39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Calibri</vt:lpstr>
      <vt:lpstr>Gill Sans</vt:lpstr>
      <vt:lpstr>Mangal</vt:lpstr>
      <vt:lpstr>ＭＳ Ｐゴシック</vt:lpstr>
      <vt:lpstr>MT Extra</vt:lpstr>
      <vt:lpstr>Times New Roman</vt:lpstr>
      <vt:lpstr>Arial</vt:lpstr>
      <vt:lpstr>Default Theme</vt:lpstr>
      <vt:lpstr>KGPlot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Aside: delafossites also host fascinating surface state and magnetic physics leading to fascinating photoemission signals:   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Mackenzie</dc:creator>
  <cp:lastModifiedBy>Microsoft Office User</cp:lastModifiedBy>
  <cp:revision>321</cp:revision>
  <cp:lastPrinted>2018-08-14T17:37:38Z</cp:lastPrinted>
  <dcterms:created xsi:type="dcterms:W3CDTF">2015-11-11T08:22:20Z</dcterms:created>
  <dcterms:modified xsi:type="dcterms:W3CDTF">2018-08-30T12:19:11Z</dcterms:modified>
</cp:coreProperties>
</file>