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70" r:id="rId2"/>
    <p:sldId id="271" r:id="rId3"/>
    <p:sldId id="1896" r:id="rId4"/>
    <p:sldId id="299" r:id="rId5"/>
    <p:sldId id="260" r:id="rId6"/>
    <p:sldId id="259" r:id="rId7"/>
    <p:sldId id="1904" r:id="rId8"/>
    <p:sldId id="261" r:id="rId9"/>
    <p:sldId id="1902" r:id="rId10"/>
    <p:sldId id="1905" r:id="rId11"/>
    <p:sldId id="1906" r:id="rId12"/>
    <p:sldId id="1897" r:id="rId13"/>
    <p:sldId id="1888" r:id="rId14"/>
    <p:sldId id="273" r:id="rId15"/>
    <p:sldId id="275" r:id="rId16"/>
    <p:sldId id="276" r:id="rId17"/>
    <p:sldId id="277" r:id="rId18"/>
    <p:sldId id="1901" r:id="rId19"/>
    <p:sldId id="1893" r:id="rId20"/>
    <p:sldId id="1899" r:id="rId21"/>
    <p:sldId id="1909" r:id="rId22"/>
    <p:sldId id="1910" r:id="rId23"/>
    <p:sldId id="308" r:id="rId24"/>
    <p:sldId id="309" r:id="rId25"/>
    <p:sldId id="263" r:id="rId26"/>
    <p:sldId id="1911" r:id="rId27"/>
    <p:sldId id="1891" r:id="rId28"/>
    <p:sldId id="1912" r:id="rId29"/>
    <p:sldId id="1971" r:id="rId30"/>
    <p:sldId id="1973" r:id="rId31"/>
    <p:sldId id="1974" r:id="rId32"/>
    <p:sldId id="1914" r:id="rId33"/>
    <p:sldId id="1968" r:id="rId34"/>
    <p:sldId id="1916" r:id="rId35"/>
    <p:sldId id="1915" r:id="rId36"/>
    <p:sldId id="1917" r:id="rId37"/>
    <p:sldId id="1969" r:id="rId38"/>
    <p:sldId id="1918" r:id="rId39"/>
    <p:sldId id="1965" r:id="rId40"/>
    <p:sldId id="1928" r:id="rId41"/>
    <p:sldId id="1967" r:id="rId42"/>
    <p:sldId id="1920" r:id="rId43"/>
    <p:sldId id="1922" r:id="rId44"/>
    <p:sldId id="1923" r:id="rId45"/>
    <p:sldId id="1929" r:id="rId46"/>
    <p:sldId id="1930" r:id="rId47"/>
    <p:sldId id="1931" r:id="rId48"/>
    <p:sldId id="1948" r:id="rId49"/>
    <p:sldId id="1933" r:id="rId50"/>
    <p:sldId id="1947" r:id="rId51"/>
    <p:sldId id="1949" r:id="rId52"/>
    <p:sldId id="1958" r:id="rId53"/>
    <p:sldId id="1959" r:id="rId54"/>
    <p:sldId id="1963" r:id="rId55"/>
    <p:sldId id="1962" r:id="rId56"/>
    <p:sldId id="1903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mran Behnia" initials="KB" lastIdx="1" clrIdx="0">
    <p:extLst>
      <p:ext uri="{19B8F6BF-5375-455C-9EA6-DF929625EA0E}">
        <p15:presenceInfo xmlns:p15="http://schemas.microsoft.com/office/powerpoint/2012/main" userId="bf9f62ec489f123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25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88843-017F-4171-AA0D-6097526EF624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C5342-7154-4A53-9AE7-E6B5E65FDDE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54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9E13A3-C56D-47DF-B0C8-5DBEF59A5936}" type="slidenum">
              <a:rPr lang="en-US"/>
              <a:pPr/>
              <a:t>1</a:t>
            </a:fld>
            <a:endParaRPr lang="en-US"/>
          </a:p>
        </p:txBody>
      </p:sp>
      <p:sp>
        <p:nvSpPr>
          <p:cNvPr id="42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42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215CE9-FCB4-4896-8299-311C988ED6FE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  <p:sp>
        <p:nvSpPr>
          <p:cNvPr id="399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82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96BFEC-094D-423B-A37C-42CBE6ECE9A4}" type="slidenum">
              <a:rPr lang="en-US"/>
              <a:pPr/>
              <a:t>3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B84D1-29DB-443A-98B2-40B9AC3AD463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C5B0-0318-46C7-AF32-8D1B8D69F2D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32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B84D1-29DB-443A-98B2-40B9AC3AD463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C5B0-0318-46C7-AF32-8D1B8D69F2D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269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B84D1-29DB-443A-98B2-40B9AC3AD463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C5B0-0318-46C7-AF32-8D1B8D69F2D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09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50040-95E0-4A1D-B7E0-362CBAEAFDF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612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B84D1-29DB-443A-98B2-40B9AC3AD463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C5B0-0318-46C7-AF32-8D1B8D69F2D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86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B84D1-29DB-443A-98B2-40B9AC3AD463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C5B0-0318-46C7-AF32-8D1B8D69F2D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109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B84D1-29DB-443A-98B2-40B9AC3AD463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C5B0-0318-46C7-AF32-8D1B8D69F2D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492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B84D1-29DB-443A-98B2-40B9AC3AD463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C5B0-0318-46C7-AF32-8D1B8D69F2D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718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B84D1-29DB-443A-98B2-40B9AC3AD463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C5B0-0318-46C7-AF32-8D1B8D69F2D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33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B84D1-29DB-443A-98B2-40B9AC3AD463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C5B0-0318-46C7-AF32-8D1B8D69F2D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549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B84D1-29DB-443A-98B2-40B9AC3AD463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C5B0-0318-46C7-AF32-8D1B8D69F2D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B84D1-29DB-443A-98B2-40B9AC3AD463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C5B0-0318-46C7-AF32-8D1B8D69F2D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343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B84D1-29DB-443A-98B2-40B9AC3AD463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FC5B0-0318-46C7-AF32-8D1B8D69F2D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58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0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35428" y="-1"/>
            <a:ext cx="8432317" cy="1556793"/>
          </a:xfrm>
        </p:spPr>
        <p:txBody>
          <a:bodyPr>
            <a:normAutofit/>
          </a:bodyPr>
          <a:lstStyle/>
          <a:p>
            <a:r>
              <a:rPr lang="en-US" sz="3600" b="1" dirty="0"/>
              <a:t>Phonons’ </a:t>
            </a:r>
            <a:r>
              <a:rPr lang="en-US" sz="3600" b="1" dirty="0" err="1"/>
              <a:t>Poiseuille</a:t>
            </a:r>
            <a:r>
              <a:rPr lang="en-US" sz="3600" b="1" dirty="0"/>
              <a:t> flow</a:t>
            </a:r>
            <a:endParaRPr lang="en-US" sz="3600" b="1" baseline="-25000" dirty="0">
              <a:latin typeface="Symbol" pitchFamily="18" charset="2"/>
            </a:endParaRPr>
          </a:p>
        </p:txBody>
      </p:sp>
      <p:sp>
        <p:nvSpPr>
          <p:cNvPr id="421891" name="Text Box 3"/>
          <p:cNvSpPr txBox="1">
            <a:spLocks noChangeArrowheads="1"/>
          </p:cNvSpPr>
          <p:nvPr/>
        </p:nvSpPr>
        <p:spPr bwMode="auto">
          <a:xfrm>
            <a:off x="402772" y="1785256"/>
            <a:ext cx="83058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Kamran Behnia</a:t>
            </a:r>
          </a:p>
          <a:p>
            <a:pPr algn="ctr"/>
            <a:r>
              <a:rPr lang="en-US" sz="2800" b="1" dirty="0"/>
              <a:t>ESPCI</a:t>
            </a:r>
          </a:p>
          <a:p>
            <a:pPr algn="ctr"/>
            <a:r>
              <a:rPr lang="en-US" sz="2800" b="1" dirty="0"/>
              <a:t>Paris </a:t>
            </a:r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6697" y="3701176"/>
            <a:ext cx="3635726" cy="162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8404" name="Picture 4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6840"/>
            <a:ext cx="5695406" cy="166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873" y="5322830"/>
            <a:ext cx="3058985" cy="153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542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6C76CA2D-1362-4AAD-8127-5117A2A2E39E}"/>
              </a:ext>
            </a:extLst>
          </p:cNvPr>
          <p:cNvSpPr txBox="1"/>
          <p:nvPr/>
        </p:nvSpPr>
        <p:spPr>
          <a:xfrm>
            <a:off x="1248508" y="175847"/>
            <a:ext cx="75527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/>
              <a:t>Experimental</a:t>
            </a:r>
            <a:r>
              <a:rPr lang="fr-FR" sz="3200" dirty="0"/>
              <a:t> observations of Poiseuille flow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691680" y="1844824"/>
            <a:ext cx="4946162" cy="30469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/>
              <a:t>He</a:t>
            </a:r>
            <a:r>
              <a:rPr lang="fr-FR" sz="3200" baseline="30000" dirty="0"/>
              <a:t>3   </a:t>
            </a:r>
            <a:r>
              <a:rPr lang="fr-FR" sz="3200" dirty="0"/>
              <a:t>(</a:t>
            </a:r>
            <a:r>
              <a:rPr lang="fr-FR" sz="3200" dirty="0" err="1"/>
              <a:t>Thomlinson</a:t>
            </a:r>
            <a:r>
              <a:rPr lang="fr-FR" sz="3200" dirty="0"/>
              <a:t> 1969)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/>
              <a:t>He</a:t>
            </a:r>
            <a:r>
              <a:rPr lang="fr-FR" sz="3200" baseline="30000" dirty="0"/>
              <a:t>4</a:t>
            </a:r>
            <a:r>
              <a:rPr lang="fr-FR" sz="3200" dirty="0"/>
              <a:t>  (</a:t>
            </a:r>
            <a:r>
              <a:rPr lang="fr-FR" sz="3200" dirty="0" err="1"/>
              <a:t>Mezhov-Deglin</a:t>
            </a:r>
            <a:r>
              <a:rPr lang="fr-FR" sz="3200" dirty="0"/>
              <a:t> 1965)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/>
              <a:t>Bi  (</a:t>
            </a:r>
            <a:r>
              <a:rPr lang="fr-FR" sz="3200" dirty="0" err="1"/>
              <a:t>Kopylov</a:t>
            </a:r>
            <a:r>
              <a:rPr lang="fr-FR" sz="3200" dirty="0"/>
              <a:t> 1971)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/>
              <a:t>H (</a:t>
            </a:r>
            <a:r>
              <a:rPr lang="fr-FR" sz="3200" dirty="0" err="1"/>
              <a:t>Zholonko</a:t>
            </a:r>
            <a:r>
              <a:rPr lang="fr-FR" sz="3200" dirty="0"/>
              <a:t> 2006)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rgbClr val="FF0000"/>
                </a:solidFill>
              </a:rPr>
              <a:t>Black P (</a:t>
            </a:r>
            <a:r>
              <a:rPr lang="fr-FR" sz="3200" dirty="0" err="1">
                <a:solidFill>
                  <a:srgbClr val="FF0000"/>
                </a:solidFill>
              </a:rPr>
              <a:t>Machida</a:t>
            </a:r>
            <a:r>
              <a:rPr lang="fr-FR" sz="3200" dirty="0">
                <a:solidFill>
                  <a:srgbClr val="FF0000"/>
                </a:solidFill>
              </a:rPr>
              <a:t> 2018)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rgbClr val="FF0000"/>
                </a:solidFill>
              </a:rPr>
              <a:t>SrTiO</a:t>
            </a:r>
            <a:r>
              <a:rPr lang="fr-FR" sz="3200" baseline="-25000" dirty="0">
                <a:solidFill>
                  <a:srgbClr val="FF0000"/>
                </a:solidFill>
              </a:rPr>
              <a:t>3</a:t>
            </a:r>
            <a:r>
              <a:rPr lang="fr-FR" sz="3200" dirty="0">
                <a:solidFill>
                  <a:srgbClr val="FF0000"/>
                </a:solidFill>
              </a:rPr>
              <a:t>  (</a:t>
            </a:r>
            <a:r>
              <a:rPr lang="fr-FR" sz="3200" dirty="0" err="1">
                <a:solidFill>
                  <a:srgbClr val="FF0000"/>
                </a:solidFill>
              </a:rPr>
              <a:t>Martelli</a:t>
            </a:r>
            <a:r>
              <a:rPr lang="fr-FR" sz="3200" dirty="0">
                <a:solidFill>
                  <a:srgbClr val="FF0000"/>
                </a:solidFill>
              </a:rPr>
              <a:t> 2018)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526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3D2CF8-87F6-4063-8D0D-DF1FAEAE0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The </a:t>
            </a:r>
            <a:r>
              <a:rPr lang="fr-FR" dirty="0" err="1"/>
              <a:t>hydrodynamic</a:t>
            </a:r>
            <a:r>
              <a:rPr lang="fr-FR" dirty="0"/>
              <a:t> </a:t>
            </a:r>
            <a:r>
              <a:rPr lang="fr-FR" dirty="0" err="1"/>
              <a:t>regime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fragile!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FD95E1F-D5A3-40AB-B2D8-9646EDE51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6" y="1844823"/>
            <a:ext cx="4962567" cy="508674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37BB7CB-2105-4CF4-908E-F9DF6D7A9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231" y="1836194"/>
            <a:ext cx="4149943" cy="500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22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B4A9FD9-6C92-4447-9A21-D1FA7EAF8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7796251" cy="195975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DA410A0-EAB1-4512-B5DA-EFD73A2F1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3539" y="0"/>
            <a:ext cx="3206450" cy="292701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8BDAE27-802B-4FF2-8BBA-37809F9696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11" y="2934457"/>
            <a:ext cx="6348189" cy="119441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E63DD86-84DF-4DB5-A9C5-F4ED250C27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3989" y="3202383"/>
            <a:ext cx="3366000" cy="352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237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" y="476672"/>
            <a:ext cx="4794380" cy="638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7480" y="133251"/>
            <a:ext cx="46987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Black phosphorus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670DD4-A206-4957-8B4D-70BD56BBD45A}"/>
              </a:ext>
            </a:extLst>
          </p:cNvPr>
          <p:cNvSpPr/>
          <p:nvPr/>
        </p:nvSpPr>
        <p:spPr>
          <a:xfrm>
            <a:off x="2843808" y="3429000"/>
            <a:ext cx="1584176" cy="2808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57DE98-CD67-4455-8AC1-2641D115AAC9}"/>
              </a:ext>
            </a:extLst>
          </p:cNvPr>
          <p:cNvSpPr/>
          <p:nvPr/>
        </p:nvSpPr>
        <p:spPr>
          <a:xfrm>
            <a:off x="2555776" y="3933056"/>
            <a:ext cx="288032" cy="2304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8AC3C4-FC53-4249-BC31-883522605DC5}"/>
              </a:ext>
            </a:extLst>
          </p:cNvPr>
          <p:cNvSpPr/>
          <p:nvPr/>
        </p:nvSpPr>
        <p:spPr>
          <a:xfrm>
            <a:off x="3131840" y="2598003"/>
            <a:ext cx="1296144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13933AA-DF08-4227-9CC9-CC52274AB8B9}"/>
              </a:ext>
            </a:extLst>
          </p:cNvPr>
          <p:cNvSpPr txBox="1"/>
          <p:nvPr/>
        </p:nvSpPr>
        <p:spPr>
          <a:xfrm>
            <a:off x="1790543" y="5709086"/>
            <a:ext cx="290945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b="1" dirty="0" err="1"/>
              <a:t>Machida</a:t>
            </a:r>
            <a:r>
              <a:rPr lang="fr-FR" b="1" dirty="0"/>
              <a:t> et al. </a:t>
            </a:r>
            <a:r>
              <a:rPr lang="fr-FR" b="1" dirty="0" err="1"/>
              <a:t>Sci</a:t>
            </a:r>
            <a:r>
              <a:rPr lang="fr-FR" b="1" dirty="0"/>
              <a:t>. Adv. 2018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37E1A7F-5C88-474B-AB6F-AA9E28430EDC}"/>
              </a:ext>
            </a:extLst>
          </p:cNvPr>
          <p:cNvSpPr txBox="1"/>
          <p:nvPr/>
        </p:nvSpPr>
        <p:spPr>
          <a:xfrm>
            <a:off x="4679976" y="985521"/>
            <a:ext cx="4140496" cy="40626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 err="1"/>
              <a:t>Three</a:t>
            </a:r>
            <a:r>
              <a:rPr lang="fr-FR" sz="2400" b="1" dirty="0"/>
              <a:t> signatures of Poiseuille flow  [4K &lt;T&lt;12 K]: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err="1"/>
              <a:t>Faster</a:t>
            </a:r>
            <a:r>
              <a:rPr lang="fr-FR" sz="2400" dirty="0"/>
              <a:t> </a:t>
            </a:r>
            <a:r>
              <a:rPr lang="fr-FR" sz="2400" dirty="0" err="1"/>
              <a:t>than</a:t>
            </a:r>
            <a:r>
              <a:rPr lang="fr-FR" sz="2400" dirty="0"/>
              <a:t> T</a:t>
            </a:r>
            <a:r>
              <a:rPr lang="fr-FR" sz="2400" baseline="30000" dirty="0"/>
              <a:t>3</a:t>
            </a:r>
            <a:r>
              <a:rPr lang="fr-FR" sz="2400" dirty="0"/>
              <a:t> thermal </a:t>
            </a:r>
            <a:r>
              <a:rPr lang="fr-FR" sz="2400" dirty="0" err="1"/>
              <a:t>conductivity</a:t>
            </a:r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 Non-</a:t>
            </a:r>
            <a:r>
              <a:rPr lang="fr-FR" sz="2400" dirty="0" err="1"/>
              <a:t>monotonous</a:t>
            </a:r>
            <a:r>
              <a:rPr lang="fr-FR" sz="2400" dirty="0"/>
              <a:t> </a:t>
            </a:r>
            <a:r>
              <a:rPr lang="fr-FR" sz="2400" dirty="0" err="1"/>
              <a:t>mean</a:t>
            </a:r>
            <a:r>
              <a:rPr lang="fr-FR" sz="2400" dirty="0"/>
              <a:t>-free-</a:t>
            </a:r>
            <a:r>
              <a:rPr lang="fr-FR" sz="2400" dirty="0" err="1"/>
              <a:t>path</a:t>
            </a:r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Size-</a:t>
            </a:r>
            <a:r>
              <a:rPr lang="fr-FR" sz="2400" dirty="0" err="1"/>
              <a:t>dependent</a:t>
            </a:r>
            <a:r>
              <a:rPr lang="fr-FR" sz="2400" dirty="0"/>
              <a:t> </a:t>
            </a:r>
            <a:r>
              <a:rPr lang="fr-FR" sz="2400" dirty="0" err="1"/>
              <a:t>Knudsen</a:t>
            </a:r>
            <a:r>
              <a:rPr lang="fr-FR" sz="2400" dirty="0"/>
              <a:t> minimum</a:t>
            </a:r>
          </a:p>
        </p:txBody>
      </p:sp>
    </p:spTree>
    <p:extLst>
      <p:ext uri="{BB962C8B-B14F-4D97-AF65-F5344CB8AC3E}">
        <p14:creationId xmlns:p14="http://schemas.microsoft.com/office/powerpoint/2010/main" val="138059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98" y="1038477"/>
            <a:ext cx="5019987" cy="1999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7480" y="133251"/>
            <a:ext cx="46987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Black phosphorus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57DE98-CD67-4455-8AC1-2641D115AAC9}"/>
              </a:ext>
            </a:extLst>
          </p:cNvPr>
          <p:cNvSpPr/>
          <p:nvPr/>
        </p:nvSpPr>
        <p:spPr>
          <a:xfrm>
            <a:off x="2555776" y="3933056"/>
            <a:ext cx="288032" cy="2304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A9CE271-7005-4074-957B-B2CD86B54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0042"/>
            <a:ext cx="3656319" cy="612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1753B36-DB05-46C8-AFAA-C721D117E90B}"/>
              </a:ext>
            </a:extLst>
          </p:cNvPr>
          <p:cNvSpPr txBox="1"/>
          <p:nvPr/>
        </p:nvSpPr>
        <p:spPr>
          <a:xfrm>
            <a:off x="189799" y="6077437"/>
            <a:ext cx="8774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Thermal </a:t>
            </a:r>
            <a:r>
              <a:rPr lang="fr-FR" sz="3600" dirty="0" err="1"/>
              <a:t>conductivity</a:t>
            </a:r>
            <a:r>
              <a:rPr lang="fr-FR" sz="3600" dirty="0"/>
              <a:t> </a:t>
            </a:r>
            <a:r>
              <a:rPr lang="fr-FR" sz="3600" dirty="0" err="1"/>
              <a:t>becomes</a:t>
            </a:r>
            <a:r>
              <a:rPr lang="fr-FR" sz="3600" dirty="0"/>
              <a:t> </a:t>
            </a:r>
            <a:r>
              <a:rPr lang="fr-FR" sz="3600" dirty="0" err="1"/>
              <a:t>faster</a:t>
            </a:r>
            <a:r>
              <a:rPr lang="fr-FR" sz="3600" dirty="0"/>
              <a:t> </a:t>
            </a:r>
            <a:r>
              <a:rPr lang="fr-FR" sz="3600" dirty="0" err="1"/>
              <a:t>than</a:t>
            </a:r>
            <a:r>
              <a:rPr lang="fr-FR" sz="3600" dirty="0"/>
              <a:t> T</a:t>
            </a:r>
            <a:r>
              <a:rPr lang="fr-FR" sz="3600" baseline="30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2514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298102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The </a:t>
            </a:r>
            <a:r>
              <a:rPr lang="fr-FR" sz="3200" dirty="0" err="1"/>
              <a:t>temperature</a:t>
            </a:r>
            <a:r>
              <a:rPr lang="fr-FR" sz="3200" dirty="0"/>
              <a:t> </a:t>
            </a:r>
            <a:r>
              <a:rPr lang="fr-FR" sz="3200" dirty="0" err="1"/>
              <a:t>dependence</a:t>
            </a:r>
            <a:r>
              <a:rPr lang="fr-FR" sz="3200" dirty="0"/>
              <a:t> of </a:t>
            </a:r>
            <a:r>
              <a:rPr lang="fr-FR" sz="3200" dirty="0" err="1"/>
              <a:t>mean</a:t>
            </a:r>
            <a:r>
              <a:rPr lang="fr-FR" sz="3200" dirty="0"/>
              <a:t>-free-</a:t>
            </a:r>
            <a:r>
              <a:rPr lang="fr-FR" sz="3200" dirty="0" err="1"/>
              <a:t>path</a:t>
            </a:r>
            <a:r>
              <a:rPr lang="fr-FR" sz="3200" dirty="0"/>
              <a:t> shows a local </a:t>
            </a:r>
            <a:r>
              <a:rPr lang="fr-FR" sz="3200" dirty="0" err="1"/>
              <a:t>peak</a:t>
            </a:r>
            <a:r>
              <a:rPr lang="fr-FR" sz="3200" dirty="0"/>
              <a:t>!</a:t>
            </a:r>
            <a:endParaRPr lang="en-US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179512" y="5301208"/>
            <a:ext cx="8784975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dirty="0"/>
              <a:t>In </a:t>
            </a:r>
            <a:r>
              <a:rPr lang="fr-FR" sz="2400" dirty="0" err="1"/>
              <a:t>this</a:t>
            </a:r>
            <a:r>
              <a:rPr lang="fr-FR" sz="2400" dirty="0"/>
              <a:t> </a:t>
            </a:r>
            <a:r>
              <a:rPr lang="fr-FR" sz="2400" dirty="0" err="1"/>
              <a:t>hydrodynamic</a:t>
            </a:r>
            <a:r>
              <a:rPr lang="fr-FR" sz="2400" dirty="0"/>
              <a:t> </a:t>
            </a:r>
            <a:r>
              <a:rPr lang="fr-FR" sz="2400" dirty="0" err="1"/>
              <a:t>regime</a:t>
            </a:r>
            <a:r>
              <a:rPr lang="fr-FR" sz="2400" dirty="0"/>
              <a:t>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FF0000"/>
                </a:solidFill>
              </a:rPr>
              <a:t>Momentum-</a:t>
            </a:r>
            <a:r>
              <a:rPr lang="fr-FR" sz="2400" dirty="0" err="1">
                <a:solidFill>
                  <a:srgbClr val="FF0000"/>
                </a:solidFill>
              </a:rPr>
              <a:t>consevering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err="1">
                <a:solidFill>
                  <a:srgbClr val="FF0000"/>
                </a:solidFill>
              </a:rPr>
              <a:t>scattering</a:t>
            </a:r>
            <a:r>
              <a:rPr lang="fr-FR" sz="2400" dirty="0">
                <a:solidFill>
                  <a:srgbClr val="FF0000"/>
                </a:solidFill>
              </a:rPr>
              <a:t>   FAVORS the  flow!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Hence warming  increases the mean-free-path!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6EBB101-2D0B-4805-BACD-EED24EB99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556" y="1412427"/>
            <a:ext cx="6702885" cy="388878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3A3142D-45CA-4DF5-BC49-DB09D0235A5C}"/>
              </a:ext>
            </a:extLst>
          </p:cNvPr>
          <p:cNvSpPr/>
          <p:nvPr/>
        </p:nvSpPr>
        <p:spPr>
          <a:xfrm>
            <a:off x="3865066" y="847030"/>
            <a:ext cx="720080" cy="7200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4148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25" y="1412776"/>
            <a:ext cx="881062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40617" y="260648"/>
            <a:ext cx="88184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Size dependence of thermal conductivity in black P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086A1FF-CB76-4656-BDDF-0E76141B4B43}"/>
              </a:ext>
            </a:extLst>
          </p:cNvPr>
          <p:cNvSpPr txBox="1"/>
          <p:nvPr/>
        </p:nvSpPr>
        <p:spPr>
          <a:xfrm>
            <a:off x="-64600" y="5301208"/>
            <a:ext cx="928927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err="1"/>
              <a:t>Persists</a:t>
            </a:r>
            <a:r>
              <a:rPr lang="fr-FR" sz="2800" dirty="0"/>
              <a:t> </a:t>
            </a:r>
            <a:r>
              <a:rPr lang="fr-FR" sz="2800" dirty="0" err="1"/>
              <a:t>beyond</a:t>
            </a:r>
            <a:r>
              <a:rPr lang="fr-FR" sz="2800" dirty="0"/>
              <a:t> </a:t>
            </a:r>
            <a:r>
              <a:rPr lang="fr-FR" sz="2800" dirty="0" err="1"/>
              <a:t>ballistic</a:t>
            </a:r>
            <a:r>
              <a:rPr lang="fr-FR" sz="2800" dirty="0"/>
              <a:t> and </a:t>
            </a:r>
            <a:r>
              <a:rPr lang="fr-FR" sz="2800" dirty="0" err="1"/>
              <a:t>hydrodynamic</a:t>
            </a:r>
            <a:r>
              <a:rPr lang="fr-FR" sz="2800" dirty="0"/>
              <a:t> </a:t>
            </a:r>
            <a:r>
              <a:rPr lang="fr-FR" sz="2800" dirty="0" err="1"/>
              <a:t>limits</a:t>
            </a:r>
            <a:endParaRPr lang="fr-F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Points to </a:t>
            </a:r>
            <a:r>
              <a:rPr lang="fr-FR" sz="2800" dirty="0" err="1"/>
              <a:t>ballistic</a:t>
            </a:r>
            <a:r>
              <a:rPr lang="fr-FR" sz="2800" dirty="0"/>
              <a:t> </a:t>
            </a:r>
            <a:r>
              <a:rPr lang="fr-FR" sz="2800" dirty="0" err="1"/>
              <a:t>heat</a:t>
            </a:r>
            <a:r>
              <a:rPr lang="fr-FR" sz="2800" dirty="0"/>
              <a:t> carriers </a:t>
            </a:r>
            <a:r>
              <a:rPr lang="fr-FR" sz="2800" dirty="0" err="1"/>
              <a:t>even</a:t>
            </a:r>
            <a:r>
              <a:rPr lang="fr-FR" sz="2800" dirty="0"/>
              <a:t> in the </a:t>
            </a:r>
            <a:r>
              <a:rPr lang="fr-FR" sz="2800" dirty="0" err="1"/>
              <a:t>umklapp</a:t>
            </a:r>
            <a:r>
              <a:rPr lang="fr-FR" sz="2800" dirty="0"/>
              <a:t> </a:t>
            </a:r>
            <a:r>
              <a:rPr lang="fr-FR" sz="2800" dirty="0" err="1"/>
              <a:t>regime</a:t>
            </a:r>
            <a:r>
              <a:rPr lang="fr-FR" sz="2800" dirty="0"/>
              <a:t>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No </a:t>
            </a:r>
            <a:r>
              <a:rPr lang="fr-FR" sz="2800" dirty="0" err="1"/>
              <a:t>superlinear</a:t>
            </a:r>
            <a:r>
              <a:rPr lang="fr-FR" sz="2800" dirty="0"/>
              <a:t> size </a:t>
            </a:r>
            <a:r>
              <a:rPr lang="fr-FR" sz="2800" dirty="0" err="1"/>
              <a:t>dependence</a:t>
            </a:r>
            <a:r>
              <a:rPr lang="fr-FR" sz="2800" dirty="0"/>
              <a:t> in the Poiseuille </a:t>
            </a:r>
            <a:r>
              <a:rPr lang="fr-FR" sz="2800" dirty="0" err="1"/>
              <a:t>limit</a:t>
            </a:r>
            <a:r>
              <a:rPr lang="fr-F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4874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55576" y="476672"/>
            <a:ext cx="73759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The </a:t>
            </a:r>
            <a:r>
              <a:rPr lang="en-US" sz="3200" b="1" dirty="0" err="1"/>
              <a:t>Kundsen</a:t>
            </a:r>
            <a:r>
              <a:rPr lang="en-US" sz="3200" b="1" dirty="0"/>
              <a:t> minimum is size-dependent!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8766243" cy="54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5400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47B61A4-8B20-4587-9B20-2FD00DA0E7F9}"/>
              </a:ext>
            </a:extLst>
          </p:cNvPr>
          <p:cNvSpPr txBox="1"/>
          <p:nvPr/>
        </p:nvSpPr>
        <p:spPr>
          <a:xfrm>
            <a:off x="401635" y="67601"/>
            <a:ext cx="82960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/>
              <a:t>Why</a:t>
            </a:r>
            <a:r>
              <a:rPr lang="fr-FR" sz="4800" dirty="0"/>
              <a:t> black P, </a:t>
            </a:r>
            <a:r>
              <a:rPr lang="fr-FR" sz="4800" dirty="0" err="1"/>
              <a:t>why</a:t>
            </a:r>
            <a:r>
              <a:rPr lang="fr-FR" sz="4800" dirty="0"/>
              <a:t> Bi? and not Si?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101B2E7-0D5A-4949-ADB2-091F4AF2A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764705"/>
            <a:ext cx="7381443" cy="559508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CAED0BF-7AEA-470C-92DA-5F0F16C5B645}"/>
              </a:ext>
            </a:extLst>
          </p:cNvPr>
          <p:cNvSpPr txBox="1"/>
          <p:nvPr/>
        </p:nvSpPr>
        <p:spPr>
          <a:xfrm>
            <a:off x="107504" y="6267179"/>
            <a:ext cx="3495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b="1" dirty="0"/>
              <a:t>Structural </a:t>
            </a:r>
            <a:r>
              <a:rPr lang="fr-FR" sz="2800" b="1" dirty="0" err="1"/>
              <a:t>instability</a:t>
            </a:r>
            <a:endParaRPr lang="fr-FR" sz="2800" b="1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783B043-C1F7-4226-9B29-4FEB0FD5147F}"/>
              </a:ext>
            </a:extLst>
          </p:cNvPr>
          <p:cNvSpPr txBox="1"/>
          <p:nvPr/>
        </p:nvSpPr>
        <p:spPr>
          <a:xfrm>
            <a:off x="0" y="734443"/>
            <a:ext cx="3330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</a:rPr>
              <a:t>P. A. </a:t>
            </a:r>
            <a:r>
              <a:rPr lang="fr-FR" sz="2800" dirty="0" err="1">
                <a:solidFill>
                  <a:srgbClr val="FF0000"/>
                </a:solidFill>
              </a:rPr>
              <a:t>Littlewood</a:t>
            </a:r>
            <a:r>
              <a:rPr lang="fr-FR" sz="2800" dirty="0">
                <a:solidFill>
                  <a:srgbClr val="FF0000"/>
                </a:solidFill>
              </a:rPr>
              <a:t>, 1980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B9670128-6C4E-478B-B3D1-68D44DB1E105}"/>
              </a:ext>
            </a:extLst>
          </p:cNvPr>
          <p:cNvSpPr/>
          <p:nvPr/>
        </p:nvSpPr>
        <p:spPr>
          <a:xfrm>
            <a:off x="1835696" y="1484784"/>
            <a:ext cx="1152128" cy="72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8758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2B5B255E-A081-4B28-B7C9-B6BA501D8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004" y="2054367"/>
            <a:ext cx="7240996" cy="409350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47B61A4-8B20-4587-9B20-2FD00DA0E7F9}"/>
              </a:ext>
            </a:extLst>
          </p:cNvPr>
          <p:cNvSpPr txBox="1"/>
          <p:nvPr/>
        </p:nvSpPr>
        <p:spPr>
          <a:xfrm>
            <a:off x="1619672" y="22344"/>
            <a:ext cx="53705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/>
              <a:t>Why</a:t>
            </a:r>
            <a:r>
              <a:rPr lang="fr-FR" sz="4800" dirty="0"/>
              <a:t> black P, </a:t>
            </a:r>
            <a:r>
              <a:rPr lang="fr-FR" sz="4800" dirty="0" err="1"/>
              <a:t>why</a:t>
            </a:r>
            <a:r>
              <a:rPr lang="fr-FR" sz="4800" dirty="0"/>
              <a:t> Bi?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CAED0BF-7AEA-470C-92DA-5F0F16C5B645}"/>
              </a:ext>
            </a:extLst>
          </p:cNvPr>
          <p:cNvSpPr txBox="1"/>
          <p:nvPr/>
        </p:nvSpPr>
        <p:spPr>
          <a:xfrm>
            <a:off x="92786" y="6060410"/>
            <a:ext cx="3495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b="1" dirty="0"/>
              <a:t>Structural </a:t>
            </a:r>
            <a:r>
              <a:rPr lang="fr-FR" sz="2800" b="1" dirty="0" err="1"/>
              <a:t>instability</a:t>
            </a:r>
            <a:endParaRPr lang="fr-FR" sz="2800" b="1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35C833E-591E-437C-87FB-B16C19F8B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0129"/>
            <a:ext cx="5165240" cy="131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68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58" y="505841"/>
            <a:ext cx="1877083" cy="1877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0994" name="Picture 2" descr="http://www.physique.usherbrooke.ca/taillefergroup/Images/Stage/Clement-Collign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025" y="556809"/>
            <a:ext cx="1205845" cy="176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146" name="Picture 2" descr="Résultats de recherche d'images pour « &quot;valentina martelli&quot; rio »">
            <a:extLst>
              <a:ext uri="{FF2B5EF4-FFF2-40B4-BE49-F238E27FC236}">
                <a16:creationId xmlns:a16="http://schemas.microsoft.com/office/drawing/2014/main" id="{C36C92FA-B011-4516-87E8-BA466FB5C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160" y="4565316"/>
            <a:ext cx="1626600" cy="162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148" name="Picture 4" descr="Résultats de recherche d'images pour « &quot;julio Larrea&quot; cbpf »">
            <a:extLst>
              <a:ext uri="{FF2B5EF4-FFF2-40B4-BE49-F238E27FC236}">
                <a16:creationId xmlns:a16="http://schemas.microsoft.com/office/drawing/2014/main" id="{CB06D1B2-EA2F-4056-A6BF-BE1845B36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760" y="4587685"/>
            <a:ext cx="1604231" cy="160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150" name="Picture 6" descr="http://www.faperj.br/img/repositorio/elisa_divulgacao.jpg">
            <a:extLst>
              <a:ext uri="{FF2B5EF4-FFF2-40B4-BE49-F238E27FC236}">
                <a16:creationId xmlns:a16="http://schemas.microsoft.com/office/drawing/2014/main" id="{08E4A980-F83E-4300-BF63-E212B1C7F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991" y="4565316"/>
            <a:ext cx="1113185" cy="161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564" name="Rectangle 12"/>
          <p:cNvSpPr>
            <a:spLocks noChangeArrowheads="1"/>
          </p:cNvSpPr>
          <p:nvPr/>
        </p:nvSpPr>
        <p:spPr bwMode="auto">
          <a:xfrm>
            <a:off x="-9059" y="2220273"/>
            <a:ext cx="4771879" cy="55399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1600" b="1" dirty="0">
                <a:latin typeface="+mj-lt"/>
                <a:ea typeface="Dotum" pitchFamily="34" charset="-127"/>
              </a:rPr>
              <a:t>Benoît </a:t>
            </a:r>
            <a:r>
              <a:rPr lang="fr-FR" sz="1600" b="1" dirty="0" err="1">
                <a:latin typeface="+mj-lt"/>
                <a:ea typeface="Dotum" pitchFamily="34" charset="-127"/>
              </a:rPr>
              <a:t>Fauqué</a:t>
            </a:r>
            <a:r>
              <a:rPr lang="fr-FR" sz="1600" b="1" dirty="0">
                <a:latin typeface="+mj-lt"/>
                <a:ea typeface="Dotum" pitchFamily="34" charset="-127"/>
              </a:rPr>
              <a:t>, Clément  Collignon &amp; Alexandre </a:t>
            </a:r>
            <a:r>
              <a:rPr lang="fr-FR" sz="1600" b="1" dirty="0" err="1">
                <a:latin typeface="+mj-lt"/>
                <a:ea typeface="Dotum" pitchFamily="34" charset="-127"/>
              </a:rPr>
              <a:t>Jaoui</a:t>
            </a:r>
            <a:endParaRPr lang="fr-FR" sz="1600" b="1" dirty="0">
              <a:latin typeface="+mj-lt"/>
              <a:ea typeface="Dotum" pitchFamily="34" charset="-127"/>
            </a:endParaRPr>
          </a:p>
          <a:p>
            <a:pPr algn="ctr">
              <a:defRPr/>
            </a:pPr>
            <a:r>
              <a:rPr lang="fr-FR" sz="1400" b="1" dirty="0">
                <a:latin typeface="+mj-lt"/>
                <a:ea typeface="Dotum" pitchFamily="34" charset="-127"/>
              </a:rPr>
              <a:t>ESPCI, Paris</a:t>
            </a:r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6CE493A0-B4C7-4C25-B83B-CBF90A836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5141" y="6165304"/>
            <a:ext cx="4628286" cy="55399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600" b="1" dirty="0">
                <a:latin typeface="+mj-lt"/>
                <a:ea typeface="Dotum" pitchFamily="34" charset="-127"/>
              </a:rPr>
              <a:t>Valentina </a:t>
            </a:r>
            <a:r>
              <a:rPr lang="fr-FR" sz="1600" b="1" dirty="0" err="1">
                <a:latin typeface="+mj-lt"/>
                <a:ea typeface="Dotum" pitchFamily="34" charset="-127"/>
              </a:rPr>
              <a:t>Martelli</a:t>
            </a:r>
            <a:r>
              <a:rPr lang="fr-FR" sz="1600" b="1" dirty="0">
                <a:latin typeface="+mj-lt"/>
                <a:ea typeface="Dotum" pitchFamily="34" charset="-127"/>
              </a:rPr>
              <a:t>, </a:t>
            </a:r>
            <a:r>
              <a:rPr lang="fr-FR" sz="1600" b="1" dirty="0" err="1">
                <a:latin typeface="+mj-lt"/>
                <a:ea typeface="Dotum" pitchFamily="34" charset="-127"/>
              </a:rPr>
              <a:t>Juio</a:t>
            </a:r>
            <a:r>
              <a:rPr lang="fr-FR" sz="1600" b="1" dirty="0">
                <a:latin typeface="+mj-lt"/>
                <a:ea typeface="Dotum" pitchFamily="34" charset="-127"/>
              </a:rPr>
              <a:t> </a:t>
            </a:r>
            <a:r>
              <a:rPr lang="fr-FR" sz="1600" b="1" dirty="0" err="1">
                <a:latin typeface="+mj-lt"/>
                <a:ea typeface="Dotum" pitchFamily="34" charset="-127"/>
              </a:rPr>
              <a:t>Larrea</a:t>
            </a:r>
            <a:r>
              <a:rPr lang="fr-FR" sz="1600" b="1" dirty="0">
                <a:latin typeface="+mj-lt"/>
                <a:ea typeface="Dotum" pitchFamily="34" charset="-127"/>
              </a:rPr>
              <a:t> &amp; Elisa </a:t>
            </a:r>
            <a:r>
              <a:rPr lang="fr-FR" sz="1600" b="1" dirty="0" err="1">
                <a:latin typeface="+mj-lt"/>
                <a:ea typeface="Dotum" pitchFamily="34" charset="-127"/>
              </a:rPr>
              <a:t>Saitovitch</a:t>
            </a:r>
            <a:endParaRPr lang="fr-FR" sz="1600" b="1" dirty="0">
              <a:latin typeface="+mj-lt"/>
              <a:ea typeface="Dotum" pitchFamily="34" charset="-127"/>
            </a:endParaRPr>
          </a:p>
          <a:p>
            <a:pPr algn="ctr">
              <a:defRPr/>
            </a:pPr>
            <a:r>
              <a:rPr lang="fr-FR" sz="1400" b="1" dirty="0">
                <a:latin typeface="+mj-lt"/>
                <a:ea typeface="Dotum" pitchFamily="34" charset="-127"/>
              </a:rPr>
              <a:t>CBPF, Rio de Janeiro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1BE715B9-717B-436C-9677-2C6DC077D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263" y="438989"/>
            <a:ext cx="1211432" cy="181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7" descr="C:\Users\kamran behnia\Downloads\machid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713601"/>
            <a:ext cx="2228210" cy="1622394"/>
          </a:xfrm>
          <a:prstGeom prst="rect">
            <a:avLst/>
          </a:prstGeom>
          <a:noFill/>
        </p:spPr>
      </p:pic>
      <p:pic>
        <p:nvPicPr>
          <p:cNvPr id="29" name="Picture 8" descr="C:\Users\kamran behnia\Downloads\Izawa-san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94599" y="3713601"/>
            <a:ext cx="1729329" cy="2188235"/>
          </a:xfrm>
          <a:prstGeom prst="rect">
            <a:avLst/>
          </a:prstGeom>
          <a:noFill/>
        </p:spPr>
      </p:pic>
      <p:sp>
        <p:nvSpPr>
          <p:cNvPr id="30" name="Rectangle 12">
            <a:extLst>
              <a:ext uri="{FF2B5EF4-FFF2-40B4-BE49-F238E27FC236}">
                <a16:creationId xmlns:a16="http://schemas.microsoft.com/office/drawing/2014/main" id="{6CE493A0-B4C7-4C25-B83B-CBF90A836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582" y="5378616"/>
            <a:ext cx="3744416" cy="55399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600" b="1" dirty="0" err="1">
                <a:latin typeface="+mj-lt"/>
                <a:ea typeface="Dotum" pitchFamily="34" charset="-127"/>
              </a:rPr>
              <a:t>Yo</a:t>
            </a:r>
            <a:r>
              <a:rPr lang="fr-FR" sz="1600" b="1" dirty="0">
                <a:latin typeface="+mj-lt"/>
                <a:ea typeface="Dotum" pitchFamily="34" charset="-127"/>
              </a:rPr>
              <a:t> </a:t>
            </a:r>
            <a:r>
              <a:rPr lang="fr-FR" sz="1600" b="1" dirty="0" err="1">
                <a:latin typeface="+mj-lt"/>
                <a:ea typeface="Dotum" pitchFamily="34" charset="-127"/>
              </a:rPr>
              <a:t>Machida</a:t>
            </a:r>
            <a:r>
              <a:rPr lang="fr-FR" sz="1600" b="1" dirty="0">
                <a:latin typeface="+mj-lt"/>
                <a:ea typeface="Dotum" pitchFamily="34" charset="-127"/>
              </a:rPr>
              <a:t> &amp; </a:t>
            </a:r>
            <a:r>
              <a:rPr lang="fr-FR" sz="1600" b="1" dirty="0" err="1">
                <a:latin typeface="+mj-lt"/>
                <a:ea typeface="Dotum" pitchFamily="34" charset="-127"/>
              </a:rPr>
              <a:t>Koichi</a:t>
            </a:r>
            <a:r>
              <a:rPr lang="fr-FR" sz="1600" b="1" dirty="0">
                <a:latin typeface="+mj-lt"/>
                <a:ea typeface="Dotum" pitchFamily="34" charset="-127"/>
              </a:rPr>
              <a:t> </a:t>
            </a:r>
            <a:r>
              <a:rPr lang="fr-FR" sz="1600" b="1" dirty="0" err="1">
                <a:latin typeface="+mj-lt"/>
                <a:ea typeface="Dotum" pitchFamily="34" charset="-127"/>
              </a:rPr>
              <a:t>Izawa</a:t>
            </a:r>
            <a:endParaRPr lang="fr-FR" sz="1600" b="1" dirty="0">
              <a:latin typeface="+mj-lt"/>
              <a:ea typeface="Dotum" pitchFamily="34" charset="-127"/>
            </a:endParaRPr>
          </a:p>
          <a:p>
            <a:pPr algn="ctr">
              <a:defRPr/>
            </a:pPr>
            <a:r>
              <a:rPr lang="fr-FR" sz="1400" b="1" dirty="0">
                <a:latin typeface="+mj-lt"/>
                <a:ea typeface="Dotum" pitchFamily="34" charset="-127"/>
              </a:rPr>
              <a:t>Tokyo Institute of </a:t>
            </a:r>
            <a:r>
              <a:rPr lang="fr-FR" sz="1400" b="1" dirty="0" err="1">
                <a:latin typeface="+mj-lt"/>
                <a:ea typeface="Dotum" pitchFamily="34" charset="-127"/>
              </a:rPr>
              <a:t>Technology</a:t>
            </a:r>
            <a:endParaRPr lang="fr-FR" sz="1400" b="1" dirty="0">
              <a:latin typeface="+mj-lt"/>
              <a:ea typeface="Dotum" pitchFamily="34" charset="-127"/>
            </a:endParaRPr>
          </a:p>
        </p:txBody>
      </p:sp>
      <p:sp>
        <p:nvSpPr>
          <p:cNvPr id="4" name="AutoShape 2" descr="RÃ©sultat de recherche d'images pour &quot;Claudia Felser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RÃ©sultat de recherche d'images pour &quot;Claudia Felser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9FE0B41-7286-41E5-A711-19B0FF4F93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801792"/>
            <a:ext cx="2621481" cy="17360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1" name="Rectangle 12">
            <a:extLst>
              <a:ext uri="{FF2B5EF4-FFF2-40B4-BE49-F238E27FC236}">
                <a16:creationId xmlns:a16="http://schemas.microsoft.com/office/drawing/2014/main" id="{CFBCA3D0-512C-4A72-93B0-71E2DBB55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9584" y="4044976"/>
            <a:ext cx="3744416" cy="55399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600" b="1" dirty="0">
                <a:latin typeface="+mj-lt"/>
                <a:ea typeface="Dotum" pitchFamily="34" charset="-127"/>
              </a:rPr>
              <a:t>Alaska </a:t>
            </a:r>
            <a:r>
              <a:rPr lang="fr-FR" sz="1600" b="1" dirty="0" err="1">
                <a:latin typeface="+mj-lt"/>
                <a:ea typeface="Dotum" pitchFamily="34" charset="-127"/>
              </a:rPr>
              <a:t>Subedi</a:t>
            </a:r>
            <a:endParaRPr lang="fr-FR" sz="1600" b="1" dirty="0">
              <a:latin typeface="+mj-lt"/>
              <a:ea typeface="Dotum" pitchFamily="34" charset="-127"/>
            </a:endParaRPr>
          </a:p>
          <a:p>
            <a:pPr algn="ctr">
              <a:defRPr/>
            </a:pPr>
            <a:r>
              <a:rPr lang="fr-FR" sz="1400" b="1" dirty="0">
                <a:latin typeface="+mj-lt"/>
                <a:ea typeface="Dotum" pitchFamily="34" charset="-127"/>
              </a:rPr>
              <a:t>Ecole Polytechnique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C0AD0E7-7B78-4DB1-85F5-BAAD2176F952}"/>
              </a:ext>
            </a:extLst>
          </p:cNvPr>
          <p:cNvSpPr txBox="1"/>
          <p:nvPr/>
        </p:nvSpPr>
        <p:spPr>
          <a:xfrm>
            <a:off x="5461933" y="1176725"/>
            <a:ext cx="290945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b="1" dirty="0" err="1"/>
              <a:t>Machida</a:t>
            </a:r>
            <a:r>
              <a:rPr lang="fr-FR" b="1" dirty="0"/>
              <a:t> et al. </a:t>
            </a:r>
            <a:r>
              <a:rPr lang="fr-FR" b="1" dirty="0" err="1"/>
              <a:t>Sci</a:t>
            </a:r>
            <a:r>
              <a:rPr lang="fr-FR" b="1" dirty="0"/>
              <a:t>. Adv. 2018</a:t>
            </a:r>
          </a:p>
          <a:p>
            <a:r>
              <a:rPr lang="fr-FR" b="1" dirty="0" err="1"/>
              <a:t>Martelli</a:t>
            </a:r>
            <a:r>
              <a:rPr lang="fr-FR" b="1" dirty="0"/>
              <a:t> et al. PRL 2017</a:t>
            </a:r>
          </a:p>
        </p:txBody>
      </p:sp>
    </p:spTree>
    <p:extLst>
      <p:ext uri="{BB962C8B-B14F-4D97-AF65-F5344CB8AC3E}">
        <p14:creationId xmlns:p14="http://schemas.microsoft.com/office/powerpoint/2010/main" val="2502799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9F4D31-0801-4404-97A3-E23CBF906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760"/>
            <a:ext cx="8229600" cy="818952"/>
          </a:xfrm>
        </p:spPr>
        <p:txBody>
          <a:bodyPr>
            <a:normAutofit/>
          </a:bodyPr>
          <a:lstStyle/>
          <a:p>
            <a:r>
              <a:rPr lang="fr-FR" dirty="0"/>
              <a:t>Black P vs. </a:t>
            </a:r>
            <a:r>
              <a:rPr lang="fr-FR" dirty="0" err="1"/>
              <a:t>silicon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1224DAB-BE03-441F-935C-B6362B295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110" y="893862"/>
            <a:ext cx="5700749" cy="350147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5E8D9A5-F481-436A-B185-0278B3976A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104237"/>
            <a:ext cx="2621481" cy="17360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76CDCEC-4273-44BA-B35A-682276CF9C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0748" y="2464271"/>
            <a:ext cx="3443252" cy="437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8750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2436889B-8A94-4F9F-924E-1EF883D6D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414" y="2508267"/>
            <a:ext cx="4457948" cy="433427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FA6FAA3-3C9F-4A13-BC1A-2829B3AB0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825" y="0"/>
            <a:ext cx="8229600" cy="1143000"/>
          </a:xfrm>
        </p:spPr>
        <p:txBody>
          <a:bodyPr/>
          <a:lstStyle/>
          <a:p>
            <a:r>
              <a:rPr lang="fr-FR" dirty="0"/>
              <a:t>Strontium titanate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8C64445-ABED-489F-93F3-7E0476C17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625" y="3124800"/>
            <a:ext cx="24750" cy="6084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C9C2B00-87A7-4BDD-AC62-AA6D0A7FD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025" y="3277200"/>
            <a:ext cx="24750" cy="6084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54493C7-ADD6-4609-8C03-AE97A36F2531}"/>
              </a:ext>
            </a:extLst>
          </p:cNvPr>
          <p:cNvSpPr txBox="1"/>
          <p:nvPr/>
        </p:nvSpPr>
        <p:spPr>
          <a:xfrm>
            <a:off x="7255143" y="3059668"/>
            <a:ext cx="1911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Antiferrodistortive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4FD0C18-C076-4DE6-9793-E8A1C8C06FC6}"/>
              </a:ext>
            </a:extLst>
          </p:cNvPr>
          <p:cNvSpPr txBox="1"/>
          <p:nvPr/>
        </p:nvSpPr>
        <p:spPr>
          <a:xfrm>
            <a:off x="7329914" y="5517232"/>
            <a:ext cx="1370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Ferroelectric</a:t>
            </a: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396E4AA-AD39-4522-A4D3-9AEF78274E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832" y="1109861"/>
            <a:ext cx="3630718" cy="305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55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F4403C-BE1D-4FA3-9E6F-1726C6D06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Two</a:t>
            </a:r>
            <a:r>
              <a:rPr lang="fr-FR" dirty="0"/>
              <a:t> soft modes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B2C898D-75C0-4E5F-BE14-7F5DCFD61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1" y="1225982"/>
            <a:ext cx="9078438" cy="563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2220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9AFA54-33B4-433E-BEAE-09C53B177D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8458200" cy="914400"/>
          </a:xfrm>
        </p:spPr>
        <p:txBody>
          <a:bodyPr/>
          <a:lstStyle/>
          <a:p>
            <a:r>
              <a:rPr lang="fr-FR" sz="3200" i="1" dirty="0">
                <a:latin typeface="DokChampa" panose="020B0604020202020204" pitchFamily="34" charset="-34"/>
                <a:cs typeface="DokChampa" panose="020B0604020202020204" pitchFamily="34" charset="-34"/>
              </a:rPr>
              <a:t>Ab initio </a:t>
            </a:r>
            <a:r>
              <a:rPr lang="fr-FR" sz="3200" dirty="0" err="1">
                <a:latin typeface="DokChampa" panose="020B0604020202020204" pitchFamily="34" charset="-34"/>
                <a:cs typeface="DokChampa" panose="020B0604020202020204" pitchFamily="34" charset="-34"/>
              </a:rPr>
              <a:t>theory</a:t>
            </a:r>
            <a:r>
              <a:rPr lang="fr-FR" sz="3200" dirty="0">
                <a:latin typeface="DokChampa" panose="020B0604020202020204" pitchFamily="34" charset="-34"/>
                <a:cs typeface="DokChampa" panose="020B0604020202020204" pitchFamily="34" charset="-34"/>
              </a:rPr>
              <a:t>: </a:t>
            </a:r>
            <a:r>
              <a:rPr lang="fr-FR" sz="3200" dirty="0" err="1">
                <a:latin typeface="DokChampa" panose="020B0604020202020204" pitchFamily="34" charset="-34"/>
                <a:cs typeface="DokChampa" panose="020B0604020202020204" pitchFamily="34" charset="-34"/>
              </a:rPr>
              <a:t>this</a:t>
            </a:r>
            <a:r>
              <a:rPr lang="fr-FR" sz="3200" dirty="0">
                <a:latin typeface="DokChampa" panose="020B0604020202020204" pitchFamily="34" charset="-34"/>
                <a:cs typeface="DokChampa" panose="020B0604020202020204" pitchFamily="34" charset="-34"/>
              </a:rPr>
              <a:t> </a:t>
            </a:r>
            <a:r>
              <a:rPr lang="fr-FR" sz="3200" dirty="0" err="1">
                <a:latin typeface="DokChampa" panose="020B0604020202020204" pitchFamily="34" charset="-34"/>
                <a:cs typeface="DokChampa" panose="020B0604020202020204" pitchFamily="34" charset="-34"/>
              </a:rPr>
              <a:t>solid</a:t>
            </a:r>
            <a:r>
              <a:rPr lang="fr-FR" sz="3200" dirty="0">
                <a:latin typeface="DokChampa" panose="020B0604020202020204" pitchFamily="34" charset="-34"/>
                <a:cs typeface="DokChampa" panose="020B0604020202020204" pitchFamily="34" charset="-34"/>
              </a:rPr>
              <a:t> </a:t>
            </a:r>
            <a:r>
              <a:rPr lang="fr-FR" sz="3200" dirty="0" err="1">
                <a:latin typeface="DokChampa" panose="020B0604020202020204" pitchFamily="34" charset="-34"/>
                <a:cs typeface="DokChampa" panose="020B0604020202020204" pitchFamily="34" charset="-34"/>
              </a:rPr>
              <a:t>cannot</a:t>
            </a:r>
            <a:r>
              <a:rPr lang="fr-FR" sz="3200" dirty="0">
                <a:latin typeface="DokChampa" panose="020B0604020202020204" pitchFamily="34" charset="-34"/>
                <a:cs typeface="DokChampa" panose="020B0604020202020204" pitchFamily="34" charset="-34"/>
              </a:rPr>
              <a:t> </a:t>
            </a:r>
            <a:r>
              <a:rPr lang="fr-FR" sz="3200" dirty="0" err="1">
                <a:latin typeface="DokChampa" panose="020B0604020202020204" pitchFamily="34" charset="-34"/>
                <a:cs typeface="DokChampa" panose="020B0604020202020204" pitchFamily="34" charset="-34"/>
              </a:rPr>
              <a:t>be</a:t>
            </a:r>
            <a:r>
              <a:rPr lang="fr-FR" sz="3200" dirty="0">
                <a:latin typeface="DokChampa" panose="020B0604020202020204" pitchFamily="34" charset="-34"/>
                <a:cs typeface="DokChampa" panose="020B0604020202020204" pitchFamily="34" charset="-34"/>
              </a:rPr>
              <a:t>!</a:t>
            </a:r>
          </a:p>
        </p:txBody>
      </p:sp>
      <p:pic>
        <p:nvPicPr>
          <p:cNvPr id="4" name="Shape 84">
            <a:extLst>
              <a:ext uri="{FF2B5EF4-FFF2-40B4-BE49-F238E27FC236}">
                <a16:creationId xmlns:a16="http://schemas.microsoft.com/office/drawing/2014/main" id="{CE4CD0A3-37DF-443F-AA2C-C855B4FC06D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18509" y="696610"/>
            <a:ext cx="6525491" cy="563491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E6C8BCE-BE46-42ED-8099-14982BC8850D}"/>
              </a:ext>
            </a:extLst>
          </p:cNvPr>
          <p:cNvSpPr txBox="1"/>
          <p:nvPr/>
        </p:nvSpPr>
        <p:spPr>
          <a:xfrm>
            <a:off x="3494222" y="3284410"/>
            <a:ext cx="3873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err="1">
                <a:solidFill>
                  <a:srgbClr val="00B050"/>
                </a:solidFill>
              </a:rPr>
              <a:t>Uschauer</a:t>
            </a:r>
            <a:r>
              <a:rPr lang="fr-FR" sz="1600" b="1" dirty="0">
                <a:solidFill>
                  <a:srgbClr val="00B050"/>
                </a:solidFill>
              </a:rPr>
              <a:t> and </a:t>
            </a:r>
            <a:r>
              <a:rPr lang="fr-FR" sz="1600" b="1" dirty="0" err="1">
                <a:solidFill>
                  <a:srgbClr val="00B050"/>
                </a:solidFill>
              </a:rPr>
              <a:t>Spaldin</a:t>
            </a:r>
            <a:r>
              <a:rPr lang="fr-FR" sz="1600" b="1" dirty="0">
                <a:solidFill>
                  <a:srgbClr val="00B050"/>
                </a:solidFill>
              </a:rPr>
              <a:t>, JPCM 2015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DFF2CE5-49AF-4CAD-BEC0-E6285EBD0295}"/>
              </a:ext>
            </a:extLst>
          </p:cNvPr>
          <p:cNvSpPr txBox="1"/>
          <p:nvPr/>
        </p:nvSpPr>
        <p:spPr>
          <a:xfrm>
            <a:off x="408708" y="3453751"/>
            <a:ext cx="2209801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err="1">
                <a:solidFill>
                  <a:srgbClr val="FF0000"/>
                </a:solidFill>
              </a:rPr>
              <a:t>Imaginary</a:t>
            </a:r>
            <a:r>
              <a:rPr lang="fr-FR" b="1" dirty="0">
                <a:solidFill>
                  <a:srgbClr val="FF0000"/>
                </a:solidFill>
              </a:rPr>
              <a:t> phonon </a:t>
            </a:r>
            <a:r>
              <a:rPr lang="fr-FR" b="1" dirty="0" err="1">
                <a:solidFill>
                  <a:srgbClr val="FF0000"/>
                </a:solidFill>
              </a:rPr>
              <a:t>frequencies</a:t>
            </a:r>
            <a:r>
              <a:rPr lang="fr-FR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A6DE489-9DB0-43C5-9EA5-F0C88DB5E588}"/>
              </a:ext>
            </a:extLst>
          </p:cNvPr>
          <p:cNvSpPr txBox="1"/>
          <p:nvPr/>
        </p:nvSpPr>
        <p:spPr>
          <a:xfrm>
            <a:off x="861148" y="6300749"/>
            <a:ext cx="7162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/>
              <a:t>Owes</a:t>
            </a:r>
            <a:r>
              <a:rPr lang="fr-FR" b="1" dirty="0"/>
              <a:t> </a:t>
            </a:r>
            <a:r>
              <a:rPr lang="fr-FR" b="1" dirty="0" err="1"/>
              <a:t>its</a:t>
            </a:r>
            <a:r>
              <a:rPr lang="fr-FR" b="1" dirty="0"/>
              <a:t> </a:t>
            </a:r>
            <a:r>
              <a:rPr lang="fr-FR" b="1" dirty="0" err="1"/>
              <a:t>very</a:t>
            </a:r>
            <a:r>
              <a:rPr lang="fr-FR" b="1" dirty="0"/>
              <a:t> existence to </a:t>
            </a:r>
            <a:r>
              <a:rPr lang="fr-FR" b="1" dirty="0" err="1"/>
              <a:t>zero</a:t>
            </a:r>
            <a:r>
              <a:rPr lang="fr-FR" b="1" dirty="0"/>
              <a:t>-point quantum fluctuations!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46257585-E796-4FFD-8B21-1E70BBCEC8CD}"/>
              </a:ext>
            </a:extLst>
          </p:cNvPr>
          <p:cNvCxnSpPr/>
          <p:nvPr/>
        </p:nvCxnSpPr>
        <p:spPr>
          <a:xfrm flipV="1">
            <a:off x="2286000" y="2915078"/>
            <a:ext cx="1208222" cy="538609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6916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muller_PhysRevB.19.3593jpg_Pag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942946"/>
            <a:ext cx="5220072" cy="3915054"/>
          </a:xfrm>
          <a:prstGeom prst="rect">
            <a:avLst/>
          </a:prstGeom>
        </p:spPr>
      </p:pic>
      <p:pic>
        <p:nvPicPr>
          <p:cNvPr id="6" name="Image 5" descr="Extract pages from muller_PhysRevB.19.3593jpg_Pag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836713"/>
            <a:ext cx="8352928" cy="2160239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79512" y="2852936"/>
            <a:ext cx="1656184" cy="16312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The </a:t>
            </a:r>
            <a:r>
              <a:rPr lang="fr-FR" dirty="0" err="1"/>
              <a:t>dielectric</a:t>
            </a:r>
            <a:r>
              <a:rPr lang="fr-FR" dirty="0"/>
              <a:t> coefficient </a:t>
            </a:r>
            <a:r>
              <a:rPr lang="fr-FR" dirty="0" err="1"/>
              <a:t>becomes</a:t>
            </a:r>
            <a:r>
              <a:rPr lang="fr-FR" dirty="0"/>
              <a:t> as large as 20000</a:t>
            </a:r>
            <a:r>
              <a:rPr lang="fr-FR" dirty="0">
                <a:latin typeface="Symbol" pitchFamily="18" charset="2"/>
              </a:rPr>
              <a:t>e</a:t>
            </a:r>
            <a:r>
              <a:rPr lang="fr-FR" baseline="-25000" dirty="0"/>
              <a:t>0</a:t>
            </a:r>
            <a:r>
              <a:rPr lang="fr-FR" dirty="0"/>
              <a:t>!</a:t>
            </a:r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1835696" y="2996952"/>
            <a:ext cx="864096" cy="43204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7838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41F78FE2-41A6-4824-811B-7311B3A38ABC}"/>
              </a:ext>
            </a:extLst>
          </p:cNvPr>
          <p:cNvSpPr txBox="1"/>
          <p:nvPr/>
        </p:nvSpPr>
        <p:spPr>
          <a:xfrm>
            <a:off x="69080" y="351693"/>
            <a:ext cx="9074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/>
              <a:t>Hallmark</a:t>
            </a:r>
            <a:r>
              <a:rPr lang="fr-FR" sz="2400" dirty="0"/>
              <a:t> of Poiseuille flow: </a:t>
            </a:r>
            <a:r>
              <a:rPr lang="fr-FR" sz="2400" dirty="0" err="1"/>
              <a:t>faster</a:t>
            </a:r>
            <a:r>
              <a:rPr lang="fr-FR" sz="2400" dirty="0"/>
              <a:t> </a:t>
            </a:r>
            <a:r>
              <a:rPr lang="fr-FR" sz="2400" dirty="0" err="1"/>
              <a:t>than</a:t>
            </a:r>
            <a:r>
              <a:rPr lang="fr-FR" sz="2400" dirty="0"/>
              <a:t> T</a:t>
            </a:r>
            <a:r>
              <a:rPr lang="fr-FR" sz="2400" baseline="30000" dirty="0"/>
              <a:t>3</a:t>
            </a:r>
            <a:r>
              <a:rPr lang="fr-FR" sz="2400" dirty="0"/>
              <a:t> thermal </a:t>
            </a:r>
            <a:r>
              <a:rPr lang="fr-FR" sz="2400" dirty="0" err="1"/>
              <a:t>conductivity</a:t>
            </a:r>
            <a:endParaRPr lang="fr-FR" sz="2400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8826"/>
            <a:ext cx="7308304" cy="601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443E8EE-02F2-4AC3-ABE5-0D8F1BC469A0}"/>
              </a:ext>
            </a:extLst>
          </p:cNvPr>
          <p:cNvSpPr txBox="1"/>
          <p:nvPr/>
        </p:nvSpPr>
        <p:spPr>
          <a:xfrm>
            <a:off x="6444208" y="1988840"/>
            <a:ext cx="23987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b="1" dirty="0" err="1"/>
              <a:t>Martelli</a:t>
            </a:r>
            <a:r>
              <a:rPr lang="fr-FR" b="1" dirty="0"/>
              <a:t> et al. PRL 2017</a:t>
            </a:r>
          </a:p>
        </p:txBody>
      </p:sp>
    </p:spTree>
    <p:extLst>
      <p:ext uri="{BB962C8B-B14F-4D97-AF65-F5344CB8AC3E}">
        <p14:creationId xmlns:p14="http://schemas.microsoft.com/office/powerpoint/2010/main" val="7637376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E5C7C85-AC02-4D74-9317-9E31849B5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3" y="1556792"/>
            <a:ext cx="9036497" cy="321382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553A804-2CC3-4914-8EBB-9C7369F2FB17}"/>
              </a:ext>
            </a:extLst>
          </p:cNvPr>
          <p:cNvSpPr txBox="1"/>
          <p:nvPr/>
        </p:nvSpPr>
        <p:spPr>
          <a:xfrm>
            <a:off x="1619672" y="648851"/>
            <a:ext cx="56871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But  </a:t>
            </a:r>
            <a:r>
              <a:rPr lang="fr-FR" sz="2800" dirty="0" err="1"/>
              <a:t>specific</a:t>
            </a:r>
            <a:r>
              <a:rPr lang="fr-FR" sz="2800" dirty="0"/>
              <a:t> </a:t>
            </a:r>
            <a:r>
              <a:rPr lang="fr-FR" sz="2800" dirty="0" err="1"/>
              <a:t>heat</a:t>
            </a:r>
            <a:r>
              <a:rPr lang="fr-FR" sz="2800" dirty="0"/>
              <a:t> </a:t>
            </a:r>
            <a:r>
              <a:rPr lang="fr-FR" sz="2800" dirty="0" err="1"/>
              <a:t>is</a:t>
            </a:r>
            <a:r>
              <a:rPr lang="fr-FR" sz="2800" dirty="0"/>
              <a:t> </a:t>
            </a:r>
            <a:r>
              <a:rPr lang="fr-FR" sz="2800" dirty="0" err="1"/>
              <a:t>also</a:t>
            </a:r>
            <a:r>
              <a:rPr lang="fr-FR" sz="2800" dirty="0"/>
              <a:t> </a:t>
            </a:r>
            <a:r>
              <a:rPr lang="fr-FR" sz="2800" dirty="0" err="1"/>
              <a:t>faster</a:t>
            </a:r>
            <a:r>
              <a:rPr lang="fr-FR" sz="2800" dirty="0"/>
              <a:t> </a:t>
            </a:r>
            <a:r>
              <a:rPr lang="fr-FR" sz="2800" dirty="0" err="1"/>
              <a:t>than</a:t>
            </a:r>
            <a:r>
              <a:rPr lang="fr-FR" sz="2800" dirty="0"/>
              <a:t> T</a:t>
            </a:r>
            <a:r>
              <a:rPr lang="fr-FR" sz="2800" baseline="30000" dirty="0"/>
              <a:t>3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847DB21-225C-4582-9FF1-2D5213AC25C8}"/>
              </a:ext>
            </a:extLst>
          </p:cNvPr>
          <p:cNvSpPr txBox="1"/>
          <p:nvPr/>
        </p:nvSpPr>
        <p:spPr>
          <a:xfrm>
            <a:off x="197768" y="5008820"/>
            <a:ext cx="8748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/>
              <a:t>Yet</a:t>
            </a:r>
            <a:r>
              <a:rPr lang="fr-FR" sz="3600" dirty="0"/>
              <a:t>, </a:t>
            </a:r>
            <a:r>
              <a:rPr lang="fr-FR" sz="3600" dirty="0" err="1"/>
              <a:t>there</a:t>
            </a:r>
            <a:r>
              <a:rPr lang="fr-FR" sz="3600" dirty="0"/>
              <a:t> </a:t>
            </a:r>
            <a:r>
              <a:rPr lang="fr-FR" sz="3600" dirty="0" err="1"/>
              <a:t>is</a:t>
            </a:r>
            <a:r>
              <a:rPr lang="fr-FR" sz="3600" dirty="0"/>
              <a:t> a </a:t>
            </a:r>
            <a:r>
              <a:rPr lang="fr-FR" sz="3600" dirty="0" err="1"/>
              <a:t>Knudsen</a:t>
            </a:r>
            <a:r>
              <a:rPr lang="fr-FR" sz="3600" dirty="0"/>
              <a:t> minimum </a:t>
            </a:r>
            <a:r>
              <a:rPr lang="fr-FR" sz="3600" dirty="0" err="1"/>
              <a:t>followed</a:t>
            </a:r>
            <a:r>
              <a:rPr lang="fr-FR" sz="3600" dirty="0"/>
              <a:t> by a Poiseuille </a:t>
            </a:r>
            <a:r>
              <a:rPr lang="fr-FR" sz="3600" dirty="0" err="1"/>
              <a:t>peak</a:t>
            </a:r>
            <a:r>
              <a:rPr lang="fr-FR" sz="3600" dirty="0"/>
              <a:t>!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6D13F05-6AF7-42C4-958B-8D401B52FB85}"/>
              </a:ext>
            </a:extLst>
          </p:cNvPr>
          <p:cNvSpPr txBox="1"/>
          <p:nvPr/>
        </p:nvSpPr>
        <p:spPr>
          <a:xfrm>
            <a:off x="6444208" y="1253027"/>
            <a:ext cx="23987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b="1" dirty="0" err="1"/>
              <a:t>Martelli</a:t>
            </a:r>
            <a:r>
              <a:rPr lang="fr-FR" b="1" dirty="0"/>
              <a:t> et al. PRL 2017</a:t>
            </a:r>
          </a:p>
        </p:txBody>
      </p:sp>
    </p:spTree>
    <p:extLst>
      <p:ext uri="{BB962C8B-B14F-4D97-AF65-F5344CB8AC3E}">
        <p14:creationId xmlns:p14="http://schemas.microsoft.com/office/powerpoint/2010/main" val="4350353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fr-FR" dirty="0"/>
              <a:t>Non-</a:t>
            </a:r>
            <a:r>
              <a:rPr lang="fr-FR" dirty="0" err="1"/>
              <a:t>monotonic</a:t>
            </a:r>
            <a:r>
              <a:rPr lang="fr-FR" dirty="0"/>
              <a:t> </a:t>
            </a:r>
            <a:r>
              <a:rPr lang="fr-FR" dirty="0" err="1"/>
              <a:t>temperature</a:t>
            </a:r>
            <a:r>
              <a:rPr lang="fr-FR" dirty="0"/>
              <a:t> </a:t>
            </a:r>
            <a:r>
              <a:rPr lang="fr-FR" dirty="0" err="1"/>
              <a:t>dependence</a:t>
            </a:r>
            <a:r>
              <a:rPr lang="fr-FR" dirty="0"/>
              <a:t> of the effective </a:t>
            </a:r>
            <a:r>
              <a:rPr lang="fr-FR" dirty="0" err="1"/>
              <a:t>mfp</a:t>
            </a:r>
            <a:r>
              <a:rPr lang="fr-FR" dirty="0"/>
              <a:t> in four </a:t>
            </a:r>
            <a:r>
              <a:rPr lang="fr-FR" dirty="0" err="1"/>
              <a:t>solids</a:t>
            </a:r>
            <a:endParaRPr lang="fr-FR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C009868-4388-4DBD-9F57-AF0CBD7ED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046" y="3933056"/>
            <a:ext cx="4078954" cy="292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2E69121A-6935-49A5-AC3F-87B4551DF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16" y="3963956"/>
            <a:ext cx="1947761" cy="2798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6147CF1-274C-4105-AACA-C09B114FAA06}"/>
              </a:ext>
            </a:extLst>
          </p:cNvPr>
          <p:cNvSpPr txBox="1"/>
          <p:nvPr/>
        </p:nvSpPr>
        <p:spPr>
          <a:xfrm>
            <a:off x="5065046" y="4095504"/>
            <a:ext cx="8467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Black P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C71EB1B-9378-4BB8-A98D-F75879E63A1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433" y="3727055"/>
            <a:ext cx="1990725" cy="306451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0EBCA1F-2528-432A-A0D9-08F3905BA380}"/>
              </a:ext>
            </a:extLst>
          </p:cNvPr>
          <p:cNvSpPr txBox="1"/>
          <p:nvPr/>
        </p:nvSpPr>
        <p:spPr>
          <a:xfrm>
            <a:off x="4078955" y="3779290"/>
            <a:ext cx="5229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aseline="30000" dirty="0">
                <a:solidFill>
                  <a:srgbClr val="FF0000"/>
                </a:solidFill>
              </a:rPr>
              <a:t>4</a:t>
            </a:r>
            <a:r>
              <a:rPr lang="fr-FR" dirty="0">
                <a:solidFill>
                  <a:srgbClr val="FF0000"/>
                </a:solidFill>
              </a:rPr>
              <a:t>He</a:t>
            </a:r>
          </a:p>
        </p:txBody>
      </p:sp>
    </p:spTree>
    <p:extLst>
      <p:ext uri="{BB962C8B-B14F-4D97-AF65-F5344CB8AC3E}">
        <p14:creationId xmlns:p14="http://schemas.microsoft.com/office/powerpoint/2010/main" val="32682526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CF62FC8-174E-4308-8C1C-79DD54FE0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99829" cy="292494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903EC81-7A10-431E-AD95-37D1D80B5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403217"/>
            <a:ext cx="6678599" cy="343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1177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A4EF6FC-507C-4D1A-ACBB-AAE4F0432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2776"/>
            <a:ext cx="8673178" cy="545494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BE19321-3DF7-4672-9A3D-54F24EDD74D9}"/>
              </a:ext>
            </a:extLst>
          </p:cNvPr>
          <p:cNvSpPr txBox="1"/>
          <p:nvPr/>
        </p:nvSpPr>
        <p:spPr>
          <a:xfrm>
            <a:off x="2771800" y="548680"/>
            <a:ext cx="39962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err="1"/>
              <a:t>Revisiting</a:t>
            </a:r>
            <a:r>
              <a:rPr lang="fr-FR" sz="4000" dirty="0"/>
              <a:t> bismuth</a:t>
            </a:r>
          </a:p>
        </p:txBody>
      </p:sp>
    </p:spTree>
    <p:extLst>
      <p:ext uri="{BB962C8B-B14F-4D97-AF65-F5344CB8AC3E}">
        <p14:creationId xmlns:p14="http://schemas.microsoft.com/office/powerpoint/2010/main" val="3767267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9036496" cy="7921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latin typeface="Dotum" pitchFamily="34" charset="-127"/>
              </a:rPr>
              <a:t>Heat transport in a solid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183534" y="1811471"/>
                <a:ext cx="2716769" cy="7513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4000" b="0" i="1" smtClean="0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fr-FR" sz="4000" b="0" i="1" smtClean="0">
                              <a:latin typeface="Cambria Math"/>
                            </a:rPr>
                            <m:t>𝑄</m:t>
                          </m:r>
                        </m:sub>
                      </m:sSub>
                      <m:r>
                        <a:rPr lang="fr-FR" sz="4000" b="0" i="1" smtClean="0">
                          <a:latin typeface="Cambria Math"/>
                        </a:rPr>
                        <m:t>=</m:t>
                      </m:r>
                      <m:r>
                        <a:rPr lang="fr-FR" sz="40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fr-FR" sz="4000" b="0" i="1" smtClean="0">
                          <a:latin typeface="Cambria Math"/>
                          <a:ea typeface="Cambria Math"/>
                        </a:rPr>
                        <m:t>𝜅𝛻</m:t>
                      </m:r>
                      <m:r>
                        <a:rPr lang="fr-FR" sz="4000" b="0" i="1" smtClean="0">
                          <a:latin typeface="Cambria Math"/>
                          <a:ea typeface="Cambria Math"/>
                        </a:rPr>
                        <m:t>𝑇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34" y="1811471"/>
                <a:ext cx="2716769" cy="7513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134"/>
          <p:cNvGrpSpPr>
            <a:grpSpLocks/>
          </p:cNvGrpSpPr>
          <p:nvPr/>
        </p:nvGrpSpPr>
        <p:grpSpPr bwMode="auto">
          <a:xfrm>
            <a:off x="4446196" y="1848663"/>
            <a:ext cx="3600450" cy="4949971"/>
            <a:chOff x="3016" y="799"/>
            <a:chExt cx="2525" cy="3521"/>
          </a:xfrm>
        </p:grpSpPr>
        <p:sp>
          <p:nvSpPr>
            <p:cNvPr id="12" name="Oval 1135"/>
            <p:cNvSpPr>
              <a:spLocks noChangeArrowheads="1"/>
            </p:cNvSpPr>
            <p:nvPr/>
          </p:nvSpPr>
          <p:spPr bwMode="auto">
            <a:xfrm>
              <a:off x="3605" y="1577"/>
              <a:ext cx="1451" cy="2743"/>
            </a:xfrm>
            <a:prstGeom prst="ellipse">
              <a:avLst/>
            </a:prstGeom>
            <a:solidFill>
              <a:schemeClr val="accent1"/>
            </a:solidFill>
            <a:ln w="9525">
              <a:round/>
              <a:headEnd/>
              <a:tailEnd/>
            </a:ln>
            <a:effectLst/>
            <a:scene3d>
              <a:camera prst="legacyObliqueBottom">
                <a:rot lat="18300000" lon="0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fr-FR"/>
            </a:p>
          </p:txBody>
        </p:sp>
        <p:sp>
          <p:nvSpPr>
            <p:cNvPr id="13" name="Oval 1136"/>
            <p:cNvSpPr>
              <a:spLocks noChangeArrowheads="1"/>
            </p:cNvSpPr>
            <p:nvPr/>
          </p:nvSpPr>
          <p:spPr bwMode="auto">
            <a:xfrm>
              <a:off x="3968" y="2356"/>
              <a:ext cx="726" cy="159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round/>
              <a:headEnd/>
              <a:tailEnd/>
            </a:ln>
            <a:effectLst/>
            <a:scene3d>
              <a:camera prst="legacyObliqueTopRight">
                <a:rot lat="16260000" lon="0" rev="0"/>
              </a:camera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66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fr-FR"/>
            </a:p>
          </p:txBody>
        </p:sp>
        <p:sp>
          <p:nvSpPr>
            <p:cNvPr id="14" name="AutoShape 1137"/>
            <p:cNvSpPr>
              <a:spLocks noChangeArrowheads="1"/>
            </p:cNvSpPr>
            <p:nvPr/>
          </p:nvSpPr>
          <p:spPr bwMode="auto">
            <a:xfrm>
              <a:off x="3016" y="1902"/>
              <a:ext cx="2525" cy="636"/>
            </a:xfrm>
            <a:prstGeom prst="can">
              <a:avLst>
                <a:gd name="adj" fmla="val 42306"/>
              </a:avLst>
            </a:prstGeom>
            <a:gradFill rotWithShape="0">
              <a:gsLst>
                <a:gs pos="0">
                  <a:srgbClr val="FF6600"/>
                </a:gs>
                <a:gs pos="100000">
                  <a:srgbClr val="FF6600">
                    <a:gamma/>
                    <a:shade val="40000"/>
                    <a:invGamma/>
                  </a:srgbClr>
                </a:gs>
              </a:gsLst>
              <a:lin ang="0" scaled="1"/>
            </a:gradFill>
            <a:ln w="95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50" tIns="9376" rIns="18750" bIns="9376" anchor="ctr"/>
            <a:lstStyle>
              <a:lvl1pPr defTabSz="852488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25450" defTabSz="852488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852488" defTabSz="852488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76350" defTabSz="852488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701800" defTabSz="852488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159000" defTabSz="8524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616200" defTabSz="8524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073400" defTabSz="8524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530600" defTabSz="8524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altLang="fr-FR" sz="2300" i="0"/>
            </a:p>
          </p:txBody>
        </p:sp>
        <p:grpSp>
          <p:nvGrpSpPr>
            <p:cNvPr id="15" name="Group 1138"/>
            <p:cNvGrpSpPr>
              <a:grpSpLocks/>
            </p:cNvGrpSpPr>
            <p:nvPr/>
          </p:nvGrpSpPr>
          <p:grpSpPr bwMode="auto">
            <a:xfrm rot="-608774">
              <a:off x="4785" y="1177"/>
              <a:ext cx="338" cy="791"/>
              <a:chOff x="1162" y="2208"/>
              <a:chExt cx="346" cy="768"/>
            </a:xfrm>
          </p:grpSpPr>
          <p:sp>
            <p:nvSpPr>
              <p:cNvPr id="93" name="Line 1139"/>
              <p:cNvSpPr>
                <a:spLocks noChangeShapeType="1"/>
              </p:cNvSpPr>
              <p:nvPr/>
            </p:nvSpPr>
            <p:spPr bwMode="auto">
              <a:xfrm flipH="1">
                <a:off x="1200" y="2208"/>
                <a:ext cx="288" cy="76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/>
              <a:lstStyle/>
              <a:p>
                <a:endParaRPr lang="fr-FR"/>
              </a:p>
            </p:txBody>
          </p:sp>
          <p:sp>
            <p:nvSpPr>
              <p:cNvPr id="94" name="Freeform 1140"/>
              <p:cNvSpPr>
                <a:spLocks/>
              </p:cNvSpPr>
              <p:nvPr/>
            </p:nvSpPr>
            <p:spPr bwMode="auto">
              <a:xfrm>
                <a:off x="1382" y="2274"/>
                <a:ext cx="96" cy="96"/>
              </a:xfrm>
              <a:custGeom>
                <a:avLst/>
                <a:gdLst>
                  <a:gd name="T0" fmla="*/ 31 w 81"/>
                  <a:gd name="T1" fmla="*/ 0 h 119"/>
                  <a:gd name="T2" fmla="*/ 2 w 81"/>
                  <a:gd name="T3" fmla="*/ 58 h 119"/>
                  <a:gd name="T4" fmla="*/ 21 w 81"/>
                  <a:gd name="T5" fmla="*/ 117 h 119"/>
                  <a:gd name="T6" fmla="*/ 51 w 81"/>
                  <a:gd name="T7" fmla="*/ 8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119">
                    <a:moveTo>
                      <a:pt x="31" y="0"/>
                    </a:moveTo>
                    <a:cubicBezTo>
                      <a:pt x="22" y="13"/>
                      <a:pt x="0" y="39"/>
                      <a:pt x="2" y="58"/>
                    </a:cubicBezTo>
                    <a:cubicBezTo>
                      <a:pt x="4" y="79"/>
                      <a:pt x="21" y="117"/>
                      <a:pt x="21" y="117"/>
                    </a:cubicBezTo>
                    <a:cubicBezTo>
                      <a:pt x="79" y="105"/>
                      <a:pt x="81" y="119"/>
                      <a:pt x="51" y="87"/>
                    </a:cubicBezTo>
                  </a:path>
                </a:pathLst>
              </a:custGeom>
              <a:noFill/>
              <a:ln w="57150" cmpd="sng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/>
              <a:lstStyle/>
              <a:p>
                <a:endParaRPr lang="fr-FR"/>
              </a:p>
            </p:txBody>
          </p:sp>
          <p:sp>
            <p:nvSpPr>
              <p:cNvPr id="95" name="Freeform 1141"/>
              <p:cNvSpPr>
                <a:spLocks/>
              </p:cNvSpPr>
              <p:nvPr/>
            </p:nvSpPr>
            <p:spPr bwMode="auto">
              <a:xfrm>
                <a:off x="1354" y="2362"/>
                <a:ext cx="96" cy="96"/>
              </a:xfrm>
              <a:custGeom>
                <a:avLst/>
                <a:gdLst>
                  <a:gd name="T0" fmla="*/ 31 w 81"/>
                  <a:gd name="T1" fmla="*/ 0 h 119"/>
                  <a:gd name="T2" fmla="*/ 2 w 81"/>
                  <a:gd name="T3" fmla="*/ 58 h 119"/>
                  <a:gd name="T4" fmla="*/ 21 w 81"/>
                  <a:gd name="T5" fmla="*/ 117 h 119"/>
                  <a:gd name="T6" fmla="*/ 51 w 81"/>
                  <a:gd name="T7" fmla="*/ 8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119">
                    <a:moveTo>
                      <a:pt x="31" y="0"/>
                    </a:moveTo>
                    <a:cubicBezTo>
                      <a:pt x="22" y="13"/>
                      <a:pt x="0" y="39"/>
                      <a:pt x="2" y="58"/>
                    </a:cubicBezTo>
                    <a:cubicBezTo>
                      <a:pt x="4" y="79"/>
                      <a:pt x="21" y="117"/>
                      <a:pt x="21" y="117"/>
                    </a:cubicBezTo>
                    <a:cubicBezTo>
                      <a:pt x="79" y="105"/>
                      <a:pt x="81" y="119"/>
                      <a:pt x="51" y="87"/>
                    </a:cubicBezTo>
                  </a:path>
                </a:pathLst>
              </a:custGeom>
              <a:noFill/>
              <a:ln w="57150" cmpd="sng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/>
              <a:lstStyle/>
              <a:p>
                <a:endParaRPr lang="fr-FR"/>
              </a:p>
            </p:txBody>
          </p:sp>
          <p:sp>
            <p:nvSpPr>
              <p:cNvPr id="96" name="Freeform 1142"/>
              <p:cNvSpPr>
                <a:spLocks/>
              </p:cNvSpPr>
              <p:nvPr/>
            </p:nvSpPr>
            <p:spPr bwMode="auto">
              <a:xfrm>
                <a:off x="1316" y="2428"/>
                <a:ext cx="96" cy="96"/>
              </a:xfrm>
              <a:custGeom>
                <a:avLst/>
                <a:gdLst>
                  <a:gd name="T0" fmla="*/ 31 w 81"/>
                  <a:gd name="T1" fmla="*/ 0 h 119"/>
                  <a:gd name="T2" fmla="*/ 2 w 81"/>
                  <a:gd name="T3" fmla="*/ 58 h 119"/>
                  <a:gd name="T4" fmla="*/ 21 w 81"/>
                  <a:gd name="T5" fmla="*/ 117 h 119"/>
                  <a:gd name="T6" fmla="*/ 51 w 81"/>
                  <a:gd name="T7" fmla="*/ 8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119">
                    <a:moveTo>
                      <a:pt x="31" y="0"/>
                    </a:moveTo>
                    <a:cubicBezTo>
                      <a:pt x="22" y="13"/>
                      <a:pt x="0" y="39"/>
                      <a:pt x="2" y="58"/>
                    </a:cubicBezTo>
                    <a:cubicBezTo>
                      <a:pt x="4" y="79"/>
                      <a:pt x="21" y="117"/>
                      <a:pt x="21" y="117"/>
                    </a:cubicBezTo>
                    <a:cubicBezTo>
                      <a:pt x="79" y="105"/>
                      <a:pt x="81" y="119"/>
                      <a:pt x="51" y="87"/>
                    </a:cubicBezTo>
                  </a:path>
                </a:pathLst>
              </a:custGeom>
              <a:noFill/>
              <a:ln w="57150" cmpd="sng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/>
              <a:lstStyle/>
              <a:p>
                <a:endParaRPr lang="fr-FR"/>
              </a:p>
            </p:txBody>
          </p:sp>
          <p:sp>
            <p:nvSpPr>
              <p:cNvPr id="97" name="Freeform 1143"/>
              <p:cNvSpPr>
                <a:spLocks/>
              </p:cNvSpPr>
              <p:nvPr/>
            </p:nvSpPr>
            <p:spPr bwMode="auto">
              <a:xfrm>
                <a:off x="1286" y="2506"/>
                <a:ext cx="96" cy="96"/>
              </a:xfrm>
              <a:custGeom>
                <a:avLst/>
                <a:gdLst>
                  <a:gd name="T0" fmla="*/ 31 w 81"/>
                  <a:gd name="T1" fmla="*/ 0 h 119"/>
                  <a:gd name="T2" fmla="*/ 2 w 81"/>
                  <a:gd name="T3" fmla="*/ 58 h 119"/>
                  <a:gd name="T4" fmla="*/ 21 w 81"/>
                  <a:gd name="T5" fmla="*/ 117 h 119"/>
                  <a:gd name="T6" fmla="*/ 51 w 81"/>
                  <a:gd name="T7" fmla="*/ 8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119">
                    <a:moveTo>
                      <a:pt x="31" y="0"/>
                    </a:moveTo>
                    <a:cubicBezTo>
                      <a:pt x="22" y="13"/>
                      <a:pt x="0" y="39"/>
                      <a:pt x="2" y="58"/>
                    </a:cubicBezTo>
                    <a:cubicBezTo>
                      <a:pt x="4" y="79"/>
                      <a:pt x="21" y="117"/>
                      <a:pt x="21" y="117"/>
                    </a:cubicBezTo>
                    <a:cubicBezTo>
                      <a:pt x="79" y="105"/>
                      <a:pt x="81" y="119"/>
                      <a:pt x="51" y="87"/>
                    </a:cubicBezTo>
                  </a:path>
                </a:pathLst>
              </a:custGeom>
              <a:noFill/>
              <a:ln w="57150" cmpd="sng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/>
              <a:lstStyle/>
              <a:p>
                <a:endParaRPr lang="fr-FR"/>
              </a:p>
            </p:txBody>
          </p:sp>
          <p:sp>
            <p:nvSpPr>
              <p:cNvPr id="98" name="Freeform 1144"/>
              <p:cNvSpPr>
                <a:spLocks/>
              </p:cNvSpPr>
              <p:nvPr/>
            </p:nvSpPr>
            <p:spPr bwMode="auto">
              <a:xfrm>
                <a:off x="1258" y="2582"/>
                <a:ext cx="96" cy="96"/>
              </a:xfrm>
              <a:custGeom>
                <a:avLst/>
                <a:gdLst>
                  <a:gd name="T0" fmla="*/ 31 w 81"/>
                  <a:gd name="T1" fmla="*/ 0 h 119"/>
                  <a:gd name="T2" fmla="*/ 2 w 81"/>
                  <a:gd name="T3" fmla="*/ 58 h 119"/>
                  <a:gd name="T4" fmla="*/ 21 w 81"/>
                  <a:gd name="T5" fmla="*/ 117 h 119"/>
                  <a:gd name="T6" fmla="*/ 51 w 81"/>
                  <a:gd name="T7" fmla="*/ 8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119">
                    <a:moveTo>
                      <a:pt x="31" y="0"/>
                    </a:moveTo>
                    <a:cubicBezTo>
                      <a:pt x="22" y="13"/>
                      <a:pt x="0" y="39"/>
                      <a:pt x="2" y="58"/>
                    </a:cubicBezTo>
                    <a:cubicBezTo>
                      <a:pt x="4" y="79"/>
                      <a:pt x="21" y="117"/>
                      <a:pt x="21" y="117"/>
                    </a:cubicBezTo>
                    <a:cubicBezTo>
                      <a:pt x="79" y="105"/>
                      <a:pt x="81" y="119"/>
                      <a:pt x="51" y="87"/>
                    </a:cubicBezTo>
                  </a:path>
                </a:pathLst>
              </a:custGeom>
              <a:noFill/>
              <a:ln w="57150" cmpd="sng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/>
              <a:lstStyle/>
              <a:p>
                <a:endParaRPr lang="fr-FR"/>
              </a:p>
            </p:txBody>
          </p:sp>
          <p:sp>
            <p:nvSpPr>
              <p:cNvPr id="99" name="Freeform 1145"/>
              <p:cNvSpPr>
                <a:spLocks/>
              </p:cNvSpPr>
              <p:nvPr/>
            </p:nvSpPr>
            <p:spPr bwMode="auto">
              <a:xfrm>
                <a:off x="1228" y="2688"/>
                <a:ext cx="96" cy="96"/>
              </a:xfrm>
              <a:custGeom>
                <a:avLst/>
                <a:gdLst>
                  <a:gd name="T0" fmla="*/ 31 w 81"/>
                  <a:gd name="T1" fmla="*/ 0 h 119"/>
                  <a:gd name="T2" fmla="*/ 2 w 81"/>
                  <a:gd name="T3" fmla="*/ 58 h 119"/>
                  <a:gd name="T4" fmla="*/ 21 w 81"/>
                  <a:gd name="T5" fmla="*/ 117 h 119"/>
                  <a:gd name="T6" fmla="*/ 51 w 81"/>
                  <a:gd name="T7" fmla="*/ 8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119">
                    <a:moveTo>
                      <a:pt x="31" y="0"/>
                    </a:moveTo>
                    <a:cubicBezTo>
                      <a:pt x="22" y="13"/>
                      <a:pt x="0" y="39"/>
                      <a:pt x="2" y="58"/>
                    </a:cubicBezTo>
                    <a:cubicBezTo>
                      <a:pt x="4" y="79"/>
                      <a:pt x="21" y="117"/>
                      <a:pt x="21" y="117"/>
                    </a:cubicBezTo>
                    <a:cubicBezTo>
                      <a:pt x="79" y="105"/>
                      <a:pt x="81" y="119"/>
                      <a:pt x="51" y="87"/>
                    </a:cubicBezTo>
                  </a:path>
                </a:pathLst>
              </a:custGeom>
              <a:noFill/>
              <a:ln w="57150" cmpd="sng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/>
              <a:lstStyle/>
              <a:p>
                <a:endParaRPr lang="fr-FR"/>
              </a:p>
            </p:txBody>
          </p:sp>
          <p:sp>
            <p:nvSpPr>
              <p:cNvPr id="100" name="Freeform 1146"/>
              <p:cNvSpPr>
                <a:spLocks/>
              </p:cNvSpPr>
              <p:nvPr/>
            </p:nvSpPr>
            <p:spPr bwMode="auto">
              <a:xfrm>
                <a:off x="1200" y="2774"/>
                <a:ext cx="96" cy="96"/>
              </a:xfrm>
              <a:custGeom>
                <a:avLst/>
                <a:gdLst>
                  <a:gd name="T0" fmla="*/ 31 w 81"/>
                  <a:gd name="T1" fmla="*/ 0 h 119"/>
                  <a:gd name="T2" fmla="*/ 2 w 81"/>
                  <a:gd name="T3" fmla="*/ 58 h 119"/>
                  <a:gd name="T4" fmla="*/ 21 w 81"/>
                  <a:gd name="T5" fmla="*/ 117 h 119"/>
                  <a:gd name="T6" fmla="*/ 51 w 81"/>
                  <a:gd name="T7" fmla="*/ 8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119">
                    <a:moveTo>
                      <a:pt x="31" y="0"/>
                    </a:moveTo>
                    <a:cubicBezTo>
                      <a:pt x="22" y="13"/>
                      <a:pt x="0" y="39"/>
                      <a:pt x="2" y="58"/>
                    </a:cubicBezTo>
                    <a:cubicBezTo>
                      <a:pt x="4" y="79"/>
                      <a:pt x="21" y="117"/>
                      <a:pt x="21" y="117"/>
                    </a:cubicBezTo>
                    <a:cubicBezTo>
                      <a:pt x="79" y="105"/>
                      <a:pt x="81" y="119"/>
                      <a:pt x="51" y="87"/>
                    </a:cubicBezTo>
                  </a:path>
                </a:pathLst>
              </a:custGeom>
              <a:noFill/>
              <a:ln w="57150" cmpd="sng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/>
              <a:lstStyle/>
              <a:p>
                <a:endParaRPr lang="fr-FR"/>
              </a:p>
            </p:txBody>
          </p:sp>
          <p:sp>
            <p:nvSpPr>
              <p:cNvPr id="101" name="Freeform 1147"/>
              <p:cNvSpPr>
                <a:spLocks/>
              </p:cNvSpPr>
              <p:nvPr/>
            </p:nvSpPr>
            <p:spPr bwMode="auto">
              <a:xfrm>
                <a:off x="1162" y="2842"/>
                <a:ext cx="96" cy="96"/>
              </a:xfrm>
              <a:custGeom>
                <a:avLst/>
                <a:gdLst>
                  <a:gd name="T0" fmla="*/ 31 w 81"/>
                  <a:gd name="T1" fmla="*/ 0 h 119"/>
                  <a:gd name="T2" fmla="*/ 2 w 81"/>
                  <a:gd name="T3" fmla="*/ 58 h 119"/>
                  <a:gd name="T4" fmla="*/ 21 w 81"/>
                  <a:gd name="T5" fmla="*/ 117 h 119"/>
                  <a:gd name="T6" fmla="*/ 51 w 81"/>
                  <a:gd name="T7" fmla="*/ 8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119">
                    <a:moveTo>
                      <a:pt x="31" y="0"/>
                    </a:moveTo>
                    <a:cubicBezTo>
                      <a:pt x="22" y="13"/>
                      <a:pt x="0" y="39"/>
                      <a:pt x="2" y="58"/>
                    </a:cubicBezTo>
                    <a:cubicBezTo>
                      <a:pt x="4" y="79"/>
                      <a:pt x="21" y="117"/>
                      <a:pt x="21" y="117"/>
                    </a:cubicBezTo>
                    <a:cubicBezTo>
                      <a:pt x="79" y="105"/>
                      <a:pt x="81" y="119"/>
                      <a:pt x="51" y="87"/>
                    </a:cubicBezTo>
                  </a:path>
                </a:pathLst>
              </a:custGeom>
              <a:noFill/>
              <a:ln w="57150" cmpd="sng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/>
              <a:lstStyle/>
              <a:p>
                <a:endParaRPr lang="fr-FR"/>
              </a:p>
            </p:txBody>
          </p:sp>
          <p:sp>
            <p:nvSpPr>
              <p:cNvPr id="102" name="Freeform 1148"/>
              <p:cNvSpPr>
                <a:spLocks/>
              </p:cNvSpPr>
              <p:nvPr/>
            </p:nvSpPr>
            <p:spPr bwMode="auto">
              <a:xfrm>
                <a:off x="1412" y="2208"/>
                <a:ext cx="96" cy="96"/>
              </a:xfrm>
              <a:custGeom>
                <a:avLst/>
                <a:gdLst>
                  <a:gd name="T0" fmla="*/ 31 w 81"/>
                  <a:gd name="T1" fmla="*/ 0 h 119"/>
                  <a:gd name="T2" fmla="*/ 2 w 81"/>
                  <a:gd name="T3" fmla="*/ 58 h 119"/>
                  <a:gd name="T4" fmla="*/ 21 w 81"/>
                  <a:gd name="T5" fmla="*/ 117 h 119"/>
                  <a:gd name="T6" fmla="*/ 51 w 81"/>
                  <a:gd name="T7" fmla="*/ 8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119">
                    <a:moveTo>
                      <a:pt x="31" y="0"/>
                    </a:moveTo>
                    <a:cubicBezTo>
                      <a:pt x="22" y="13"/>
                      <a:pt x="0" y="39"/>
                      <a:pt x="2" y="58"/>
                    </a:cubicBezTo>
                    <a:cubicBezTo>
                      <a:pt x="4" y="79"/>
                      <a:pt x="21" y="117"/>
                      <a:pt x="21" y="117"/>
                    </a:cubicBezTo>
                    <a:cubicBezTo>
                      <a:pt x="79" y="105"/>
                      <a:pt x="81" y="119"/>
                      <a:pt x="51" y="87"/>
                    </a:cubicBezTo>
                  </a:path>
                </a:pathLst>
              </a:custGeom>
              <a:noFill/>
              <a:ln w="57150" cmpd="sng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/>
              <a:lstStyle/>
              <a:p>
                <a:endParaRPr lang="fr-FR"/>
              </a:p>
            </p:txBody>
          </p:sp>
        </p:grpSp>
        <p:grpSp>
          <p:nvGrpSpPr>
            <p:cNvPr id="16" name="Group 1149"/>
            <p:cNvGrpSpPr>
              <a:grpSpLocks/>
            </p:cNvGrpSpPr>
            <p:nvPr/>
          </p:nvGrpSpPr>
          <p:grpSpPr bwMode="auto">
            <a:xfrm rot="-973856">
              <a:off x="4328" y="1249"/>
              <a:ext cx="337" cy="701"/>
              <a:chOff x="1162" y="2208"/>
              <a:chExt cx="346" cy="768"/>
            </a:xfrm>
          </p:grpSpPr>
          <p:sp>
            <p:nvSpPr>
              <p:cNvPr id="83" name="Line 1150"/>
              <p:cNvSpPr>
                <a:spLocks noChangeShapeType="1"/>
              </p:cNvSpPr>
              <p:nvPr/>
            </p:nvSpPr>
            <p:spPr bwMode="auto">
              <a:xfrm flipH="1">
                <a:off x="1200" y="2208"/>
                <a:ext cx="288" cy="76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/>
              <a:lstStyle/>
              <a:p>
                <a:endParaRPr lang="fr-FR"/>
              </a:p>
            </p:txBody>
          </p:sp>
          <p:sp>
            <p:nvSpPr>
              <p:cNvPr id="84" name="Freeform 1151"/>
              <p:cNvSpPr>
                <a:spLocks/>
              </p:cNvSpPr>
              <p:nvPr/>
            </p:nvSpPr>
            <p:spPr bwMode="auto">
              <a:xfrm>
                <a:off x="1382" y="2274"/>
                <a:ext cx="96" cy="96"/>
              </a:xfrm>
              <a:custGeom>
                <a:avLst/>
                <a:gdLst>
                  <a:gd name="T0" fmla="*/ 31 w 81"/>
                  <a:gd name="T1" fmla="*/ 0 h 119"/>
                  <a:gd name="T2" fmla="*/ 2 w 81"/>
                  <a:gd name="T3" fmla="*/ 58 h 119"/>
                  <a:gd name="T4" fmla="*/ 21 w 81"/>
                  <a:gd name="T5" fmla="*/ 117 h 119"/>
                  <a:gd name="T6" fmla="*/ 51 w 81"/>
                  <a:gd name="T7" fmla="*/ 8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119">
                    <a:moveTo>
                      <a:pt x="31" y="0"/>
                    </a:moveTo>
                    <a:cubicBezTo>
                      <a:pt x="22" y="13"/>
                      <a:pt x="0" y="39"/>
                      <a:pt x="2" y="58"/>
                    </a:cubicBezTo>
                    <a:cubicBezTo>
                      <a:pt x="4" y="79"/>
                      <a:pt x="21" y="117"/>
                      <a:pt x="21" y="117"/>
                    </a:cubicBezTo>
                    <a:cubicBezTo>
                      <a:pt x="79" y="105"/>
                      <a:pt x="81" y="119"/>
                      <a:pt x="51" y="87"/>
                    </a:cubicBezTo>
                  </a:path>
                </a:pathLst>
              </a:custGeom>
              <a:noFill/>
              <a:ln w="57150" cmpd="sng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/>
              <a:lstStyle/>
              <a:p>
                <a:endParaRPr lang="fr-FR"/>
              </a:p>
            </p:txBody>
          </p:sp>
          <p:sp>
            <p:nvSpPr>
              <p:cNvPr id="85" name="Freeform 1152"/>
              <p:cNvSpPr>
                <a:spLocks/>
              </p:cNvSpPr>
              <p:nvPr/>
            </p:nvSpPr>
            <p:spPr bwMode="auto">
              <a:xfrm>
                <a:off x="1354" y="2362"/>
                <a:ext cx="96" cy="96"/>
              </a:xfrm>
              <a:custGeom>
                <a:avLst/>
                <a:gdLst>
                  <a:gd name="T0" fmla="*/ 31 w 81"/>
                  <a:gd name="T1" fmla="*/ 0 h 119"/>
                  <a:gd name="T2" fmla="*/ 2 w 81"/>
                  <a:gd name="T3" fmla="*/ 58 h 119"/>
                  <a:gd name="T4" fmla="*/ 21 w 81"/>
                  <a:gd name="T5" fmla="*/ 117 h 119"/>
                  <a:gd name="T6" fmla="*/ 51 w 81"/>
                  <a:gd name="T7" fmla="*/ 8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119">
                    <a:moveTo>
                      <a:pt x="31" y="0"/>
                    </a:moveTo>
                    <a:cubicBezTo>
                      <a:pt x="22" y="13"/>
                      <a:pt x="0" y="39"/>
                      <a:pt x="2" y="58"/>
                    </a:cubicBezTo>
                    <a:cubicBezTo>
                      <a:pt x="4" y="79"/>
                      <a:pt x="21" y="117"/>
                      <a:pt x="21" y="117"/>
                    </a:cubicBezTo>
                    <a:cubicBezTo>
                      <a:pt x="79" y="105"/>
                      <a:pt x="81" y="119"/>
                      <a:pt x="51" y="87"/>
                    </a:cubicBezTo>
                  </a:path>
                </a:pathLst>
              </a:custGeom>
              <a:noFill/>
              <a:ln w="57150" cmpd="sng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/>
              <a:lstStyle/>
              <a:p>
                <a:endParaRPr lang="fr-FR"/>
              </a:p>
            </p:txBody>
          </p:sp>
          <p:sp>
            <p:nvSpPr>
              <p:cNvPr id="86" name="Freeform 1153"/>
              <p:cNvSpPr>
                <a:spLocks/>
              </p:cNvSpPr>
              <p:nvPr/>
            </p:nvSpPr>
            <p:spPr bwMode="auto">
              <a:xfrm>
                <a:off x="1316" y="2428"/>
                <a:ext cx="96" cy="96"/>
              </a:xfrm>
              <a:custGeom>
                <a:avLst/>
                <a:gdLst>
                  <a:gd name="T0" fmla="*/ 31 w 81"/>
                  <a:gd name="T1" fmla="*/ 0 h 119"/>
                  <a:gd name="T2" fmla="*/ 2 w 81"/>
                  <a:gd name="T3" fmla="*/ 58 h 119"/>
                  <a:gd name="T4" fmla="*/ 21 w 81"/>
                  <a:gd name="T5" fmla="*/ 117 h 119"/>
                  <a:gd name="T6" fmla="*/ 51 w 81"/>
                  <a:gd name="T7" fmla="*/ 8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119">
                    <a:moveTo>
                      <a:pt x="31" y="0"/>
                    </a:moveTo>
                    <a:cubicBezTo>
                      <a:pt x="22" y="13"/>
                      <a:pt x="0" y="39"/>
                      <a:pt x="2" y="58"/>
                    </a:cubicBezTo>
                    <a:cubicBezTo>
                      <a:pt x="4" y="79"/>
                      <a:pt x="21" y="117"/>
                      <a:pt x="21" y="117"/>
                    </a:cubicBezTo>
                    <a:cubicBezTo>
                      <a:pt x="79" y="105"/>
                      <a:pt x="81" y="119"/>
                      <a:pt x="51" y="87"/>
                    </a:cubicBezTo>
                  </a:path>
                </a:pathLst>
              </a:custGeom>
              <a:noFill/>
              <a:ln w="57150" cmpd="sng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/>
              <a:lstStyle/>
              <a:p>
                <a:endParaRPr lang="fr-FR"/>
              </a:p>
            </p:txBody>
          </p:sp>
          <p:sp>
            <p:nvSpPr>
              <p:cNvPr id="87" name="Freeform 1154"/>
              <p:cNvSpPr>
                <a:spLocks/>
              </p:cNvSpPr>
              <p:nvPr/>
            </p:nvSpPr>
            <p:spPr bwMode="auto">
              <a:xfrm>
                <a:off x="1286" y="2506"/>
                <a:ext cx="96" cy="96"/>
              </a:xfrm>
              <a:custGeom>
                <a:avLst/>
                <a:gdLst>
                  <a:gd name="T0" fmla="*/ 31 w 81"/>
                  <a:gd name="T1" fmla="*/ 0 h 119"/>
                  <a:gd name="T2" fmla="*/ 2 w 81"/>
                  <a:gd name="T3" fmla="*/ 58 h 119"/>
                  <a:gd name="T4" fmla="*/ 21 w 81"/>
                  <a:gd name="T5" fmla="*/ 117 h 119"/>
                  <a:gd name="T6" fmla="*/ 51 w 81"/>
                  <a:gd name="T7" fmla="*/ 8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119">
                    <a:moveTo>
                      <a:pt x="31" y="0"/>
                    </a:moveTo>
                    <a:cubicBezTo>
                      <a:pt x="22" y="13"/>
                      <a:pt x="0" y="39"/>
                      <a:pt x="2" y="58"/>
                    </a:cubicBezTo>
                    <a:cubicBezTo>
                      <a:pt x="4" y="79"/>
                      <a:pt x="21" y="117"/>
                      <a:pt x="21" y="117"/>
                    </a:cubicBezTo>
                    <a:cubicBezTo>
                      <a:pt x="79" y="105"/>
                      <a:pt x="81" y="119"/>
                      <a:pt x="51" y="87"/>
                    </a:cubicBezTo>
                  </a:path>
                </a:pathLst>
              </a:custGeom>
              <a:noFill/>
              <a:ln w="57150" cmpd="sng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/>
              <a:lstStyle/>
              <a:p>
                <a:endParaRPr lang="fr-FR"/>
              </a:p>
            </p:txBody>
          </p:sp>
          <p:sp>
            <p:nvSpPr>
              <p:cNvPr id="88" name="Freeform 1155"/>
              <p:cNvSpPr>
                <a:spLocks/>
              </p:cNvSpPr>
              <p:nvPr/>
            </p:nvSpPr>
            <p:spPr bwMode="auto">
              <a:xfrm>
                <a:off x="1258" y="2582"/>
                <a:ext cx="96" cy="96"/>
              </a:xfrm>
              <a:custGeom>
                <a:avLst/>
                <a:gdLst>
                  <a:gd name="T0" fmla="*/ 31 w 81"/>
                  <a:gd name="T1" fmla="*/ 0 h 119"/>
                  <a:gd name="T2" fmla="*/ 2 w 81"/>
                  <a:gd name="T3" fmla="*/ 58 h 119"/>
                  <a:gd name="T4" fmla="*/ 21 w 81"/>
                  <a:gd name="T5" fmla="*/ 117 h 119"/>
                  <a:gd name="T6" fmla="*/ 51 w 81"/>
                  <a:gd name="T7" fmla="*/ 8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119">
                    <a:moveTo>
                      <a:pt x="31" y="0"/>
                    </a:moveTo>
                    <a:cubicBezTo>
                      <a:pt x="22" y="13"/>
                      <a:pt x="0" y="39"/>
                      <a:pt x="2" y="58"/>
                    </a:cubicBezTo>
                    <a:cubicBezTo>
                      <a:pt x="4" y="79"/>
                      <a:pt x="21" y="117"/>
                      <a:pt x="21" y="117"/>
                    </a:cubicBezTo>
                    <a:cubicBezTo>
                      <a:pt x="79" y="105"/>
                      <a:pt x="81" y="119"/>
                      <a:pt x="51" y="87"/>
                    </a:cubicBezTo>
                  </a:path>
                </a:pathLst>
              </a:custGeom>
              <a:noFill/>
              <a:ln w="57150" cmpd="sng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/>
              <a:lstStyle/>
              <a:p>
                <a:endParaRPr lang="fr-FR"/>
              </a:p>
            </p:txBody>
          </p:sp>
          <p:sp>
            <p:nvSpPr>
              <p:cNvPr id="89" name="Freeform 1156"/>
              <p:cNvSpPr>
                <a:spLocks/>
              </p:cNvSpPr>
              <p:nvPr/>
            </p:nvSpPr>
            <p:spPr bwMode="auto">
              <a:xfrm>
                <a:off x="1228" y="2688"/>
                <a:ext cx="96" cy="96"/>
              </a:xfrm>
              <a:custGeom>
                <a:avLst/>
                <a:gdLst>
                  <a:gd name="T0" fmla="*/ 31 w 81"/>
                  <a:gd name="T1" fmla="*/ 0 h 119"/>
                  <a:gd name="T2" fmla="*/ 2 w 81"/>
                  <a:gd name="T3" fmla="*/ 58 h 119"/>
                  <a:gd name="T4" fmla="*/ 21 w 81"/>
                  <a:gd name="T5" fmla="*/ 117 h 119"/>
                  <a:gd name="T6" fmla="*/ 51 w 81"/>
                  <a:gd name="T7" fmla="*/ 8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119">
                    <a:moveTo>
                      <a:pt x="31" y="0"/>
                    </a:moveTo>
                    <a:cubicBezTo>
                      <a:pt x="22" y="13"/>
                      <a:pt x="0" y="39"/>
                      <a:pt x="2" y="58"/>
                    </a:cubicBezTo>
                    <a:cubicBezTo>
                      <a:pt x="4" y="79"/>
                      <a:pt x="21" y="117"/>
                      <a:pt x="21" y="117"/>
                    </a:cubicBezTo>
                    <a:cubicBezTo>
                      <a:pt x="79" y="105"/>
                      <a:pt x="81" y="119"/>
                      <a:pt x="51" y="87"/>
                    </a:cubicBezTo>
                  </a:path>
                </a:pathLst>
              </a:custGeom>
              <a:noFill/>
              <a:ln w="57150" cmpd="sng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/>
              <a:lstStyle/>
              <a:p>
                <a:endParaRPr lang="fr-FR"/>
              </a:p>
            </p:txBody>
          </p:sp>
          <p:sp>
            <p:nvSpPr>
              <p:cNvPr id="90" name="Freeform 1157"/>
              <p:cNvSpPr>
                <a:spLocks/>
              </p:cNvSpPr>
              <p:nvPr/>
            </p:nvSpPr>
            <p:spPr bwMode="auto">
              <a:xfrm>
                <a:off x="1200" y="2774"/>
                <a:ext cx="96" cy="96"/>
              </a:xfrm>
              <a:custGeom>
                <a:avLst/>
                <a:gdLst>
                  <a:gd name="T0" fmla="*/ 31 w 81"/>
                  <a:gd name="T1" fmla="*/ 0 h 119"/>
                  <a:gd name="T2" fmla="*/ 2 w 81"/>
                  <a:gd name="T3" fmla="*/ 58 h 119"/>
                  <a:gd name="T4" fmla="*/ 21 w 81"/>
                  <a:gd name="T5" fmla="*/ 117 h 119"/>
                  <a:gd name="T6" fmla="*/ 51 w 81"/>
                  <a:gd name="T7" fmla="*/ 8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119">
                    <a:moveTo>
                      <a:pt x="31" y="0"/>
                    </a:moveTo>
                    <a:cubicBezTo>
                      <a:pt x="22" y="13"/>
                      <a:pt x="0" y="39"/>
                      <a:pt x="2" y="58"/>
                    </a:cubicBezTo>
                    <a:cubicBezTo>
                      <a:pt x="4" y="79"/>
                      <a:pt x="21" y="117"/>
                      <a:pt x="21" y="117"/>
                    </a:cubicBezTo>
                    <a:cubicBezTo>
                      <a:pt x="79" y="105"/>
                      <a:pt x="81" y="119"/>
                      <a:pt x="51" y="87"/>
                    </a:cubicBezTo>
                  </a:path>
                </a:pathLst>
              </a:custGeom>
              <a:noFill/>
              <a:ln w="57150" cmpd="sng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/>
              <a:lstStyle/>
              <a:p>
                <a:endParaRPr lang="fr-FR"/>
              </a:p>
            </p:txBody>
          </p:sp>
          <p:sp>
            <p:nvSpPr>
              <p:cNvPr id="91" name="Freeform 1158"/>
              <p:cNvSpPr>
                <a:spLocks/>
              </p:cNvSpPr>
              <p:nvPr/>
            </p:nvSpPr>
            <p:spPr bwMode="auto">
              <a:xfrm>
                <a:off x="1162" y="2842"/>
                <a:ext cx="96" cy="96"/>
              </a:xfrm>
              <a:custGeom>
                <a:avLst/>
                <a:gdLst>
                  <a:gd name="T0" fmla="*/ 31 w 81"/>
                  <a:gd name="T1" fmla="*/ 0 h 119"/>
                  <a:gd name="T2" fmla="*/ 2 w 81"/>
                  <a:gd name="T3" fmla="*/ 58 h 119"/>
                  <a:gd name="T4" fmla="*/ 21 w 81"/>
                  <a:gd name="T5" fmla="*/ 117 h 119"/>
                  <a:gd name="T6" fmla="*/ 51 w 81"/>
                  <a:gd name="T7" fmla="*/ 8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119">
                    <a:moveTo>
                      <a:pt x="31" y="0"/>
                    </a:moveTo>
                    <a:cubicBezTo>
                      <a:pt x="22" y="13"/>
                      <a:pt x="0" y="39"/>
                      <a:pt x="2" y="58"/>
                    </a:cubicBezTo>
                    <a:cubicBezTo>
                      <a:pt x="4" y="79"/>
                      <a:pt x="21" y="117"/>
                      <a:pt x="21" y="117"/>
                    </a:cubicBezTo>
                    <a:cubicBezTo>
                      <a:pt x="79" y="105"/>
                      <a:pt x="81" y="119"/>
                      <a:pt x="51" y="87"/>
                    </a:cubicBezTo>
                  </a:path>
                </a:pathLst>
              </a:custGeom>
              <a:noFill/>
              <a:ln w="57150" cmpd="sng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/>
              <a:lstStyle/>
              <a:p>
                <a:endParaRPr lang="fr-FR"/>
              </a:p>
            </p:txBody>
          </p:sp>
          <p:sp>
            <p:nvSpPr>
              <p:cNvPr id="92" name="Freeform 1159"/>
              <p:cNvSpPr>
                <a:spLocks/>
              </p:cNvSpPr>
              <p:nvPr/>
            </p:nvSpPr>
            <p:spPr bwMode="auto">
              <a:xfrm>
                <a:off x="1412" y="2208"/>
                <a:ext cx="96" cy="96"/>
              </a:xfrm>
              <a:custGeom>
                <a:avLst/>
                <a:gdLst>
                  <a:gd name="T0" fmla="*/ 31 w 81"/>
                  <a:gd name="T1" fmla="*/ 0 h 119"/>
                  <a:gd name="T2" fmla="*/ 2 w 81"/>
                  <a:gd name="T3" fmla="*/ 58 h 119"/>
                  <a:gd name="T4" fmla="*/ 21 w 81"/>
                  <a:gd name="T5" fmla="*/ 117 h 119"/>
                  <a:gd name="T6" fmla="*/ 51 w 81"/>
                  <a:gd name="T7" fmla="*/ 8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119">
                    <a:moveTo>
                      <a:pt x="31" y="0"/>
                    </a:moveTo>
                    <a:cubicBezTo>
                      <a:pt x="22" y="13"/>
                      <a:pt x="0" y="39"/>
                      <a:pt x="2" y="58"/>
                    </a:cubicBezTo>
                    <a:cubicBezTo>
                      <a:pt x="4" y="79"/>
                      <a:pt x="21" y="117"/>
                      <a:pt x="21" y="117"/>
                    </a:cubicBezTo>
                    <a:cubicBezTo>
                      <a:pt x="79" y="105"/>
                      <a:pt x="81" y="119"/>
                      <a:pt x="51" y="87"/>
                    </a:cubicBezTo>
                  </a:path>
                </a:pathLst>
              </a:custGeom>
              <a:noFill/>
              <a:ln w="57150" cmpd="sng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/>
              <a:lstStyle/>
              <a:p>
                <a:endParaRPr lang="fr-FR"/>
              </a:p>
            </p:txBody>
          </p:sp>
        </p:grpSp>
        <p:grpSp>
          <p:nvGrpSpPr>
            <p:cNvPr id="17" name="Group 1160"/>
            <p:cNvGrpSpPr>
              <a:grpSpLocks/>
            </p:cNvGrpSpPr>
            <p:nvPr/>
          </p:nvGrpSpPr>
          <p:grpSpPr bwMode="auto">
            <a:xfrm rot="-973856">
              <a:off x="3952" y="1249"/>
              <a:ext cx="338" cy="701"/>
              <a:chOff x="1162" y="2208"/>
              <a:chExt cx="346" cy="768"/>
            </a:xfrm>
          </p:grpSpPr>
          <p:sp>
            <p:nvSpPr>
              <p:cNvPr id="73" name="Line 1161"/>
              <p:cNvSpPr>
                <a:spLocks noChangeShapeType="1"/>
              </p:cNvSpPr>
              <p:nvPr/>
            </p:nvSpPr>
            <p:spPr bwMode="auto">
              <a:xfrm flipH="1">
                <a:off x="1200" y="2208"/>
                <a:ext cx="288" cy="76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/>
              <a:lstStyle/>
              <a:p>
                <a:endParaRPr lang="fr-FR"/>
              </a:p>
            </p:txBody>
          </p:sp>
          <p:sp>
            <p:nvSpPr>
              <p:cNvPr id="74" name="Freeform 1162"/>
              <p:cNvSpPr>
                <a:spLocks/>
              </p:cNvSpPr>
              <p:nvPr/>
            </p:nvSpPr>
            <p:spPr bwMode="auto">
              <a:xfrm>
                <a:off x="1382" y="2274"/>
                <a:ext cx="96" cy="96"/>
              </a:xfrm>
              <a:custGeom>
                <a:avLst/>
                <a:gdLst>
                  <a:gd name="T0" fmla="*/ 31 w 81"/>
                  <a:gd name="T1" fmla="*/ 0 h 119"/>
                  <a:gd name="T2" fmla="*/ 2 w 81"/>
                  <a:gd name="T3" fmla="*/ 58 h 119"/>
                  <a:gd name="T4" fmla="*/ 21 w 81"/>
                  <a:gd name="T5" fmla="*/ 117 h 119"/>
                  <a:gd name="T6" fmla="*/ 51 w 81"/>
                  <a:gd name="T7" fmla="*/ 8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119">
                    <a:moveTo>
                      <a:pt x="31" y="0"/>
                    </a:moveTo>
                    <a:cubicBezTo>
                      <a:pt x="22" y="13"/>
                      <a:pt x="0" y="39"/>
                      <a:pt x="2" y="58"/>
                    </a:cubicBezTo>
                    <a:cubicBezTo>
                      <a:pt x="4" y="79"/>
                      <a:pt x="21" y="117"/>
                      <a:pt x="21" y="117"/>
                    </a:cubicBezTo>
                    <a:cubicBezTo>
                      <a:pt x="79" y="105"/>
                      <a:pt x="81" y="119"/>
                      <a:pt x="51" y="87"/>
                    </a:cubicBezTo>
                  </a:path>
                </a:pathLst>
              </a:custGeom>
              <a:noFill/>
              <a:ln w="57150" cmpd="sng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/>
              <a:lstStyle/>
              <a:p>
                <a:endParaRPr lang="fr-FR"/>
              </a:p>
            </p:txBody>
          </p:sp>
          <p:sp>
            <p:nvSpPr>
              <p:cNvPr id="75" name="Freeform 1163"/>
              <p:cNvSpPr>
                <a:spLocks/>
              </p:cNvSpPr>
              <p:nvPr/>
            </p:nvSpPr>
            <p:spPr bwMode="auto">
              <a:xfrm>
                <a:off x="1354" y="2362"/>
                <a:ext cx="96" cy="96"/>
              </a:xfrm>
              <a:custGeom>
                <a:avLst/>
                <a:gdLst>
                  <a:gd name="T0" fmla="*/ 31 w 81"/>
                  <a:gd name="T1" fmla="*/ 0 h 119"/>
                  <a:gd name="T2" fmla="*/ 2 w 81"/>
                  <a:gd name="T3" fmla="*/ 58 h 119"/>
                  <a:gd name="T4" fmla="*/ 21 w 81"/>
                  <a:gd name="T5" fmla="*/ 117 h 119"/>
                  <a:gd name="T6" fmla="*/ 51 w 81"/>
                  <a:gd name="T7" fmla="*/ 8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119">
                    <a:moveTo>
                      <a:pt x="31" y="0"/>
                    </a:moveTo>
                    <a:cubicBezTo>
                      <a:pt x="22" y="13"/>
                      <a:pt x="0" y="39"/>
                      <a:pt x="2" y="58"/>
                    </a:cubicBezTo>
                    <a:cubicBezTo>
                      <a:pt x="4" y="79"/>
                      <a:pt x="21" y="117"/>
                      <a:pt x="21" y="117"/>
                    </a:cubicBezTo>
                    <a:cubicBezTo>
                      <a:pt x="79" y="105"/>
                      <a:pt x="81" y="119"/>
                      <a:pt x="51" y="87"/>
                    </a:cubicBezTo>
                  </a:path>
                </a:pathLst>
              </a:custGeom>
              <a:noFill/>
              <a:ln w="57150" cmpd="sng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/>
              <a:lstStyle/>
              <a:p>
                <a:endParaRPr lang="fr-FR"/>
              </a:p>
            </p:txBody>
          </p:sp>
          <p:sp>
            <p:nvSpPr>
              <p:cNvPr id="76" name="Freeform 1164"/>
              <p:cNvSpPr>
                <a:spLocks/>
              </p:cNvSpPr>
              <p:nvPr/>
            </p:nvSpPr>
            <p:spPr bwMode="auto">
              <a:xfrm>
                <a:off x="1316" y="2428"/>
                <a:ext cx="96" cy="96"/>
              </a:xfrm>
              <a:custGeom>
                <a:avLst/>
                <a:gdLst>
                  <a:gd name="T0" fmla="*/ 31 w 81"/>
                  <a:gd name="T1" fmla="*/ 0 h 119"/>
                  <a:gd name="T2" fmla="*/ 2 w 81"/>
                  <a:gd name="T3" fmla="*/ 58 h 119"/>
                  <a:gd name="T4" fmla="*/ 21 w 81"/>
                  <a:gd name="T5" fmla="*/ 117 h 119"/>
                  <a:gd name="T6" fmla="*/ 51 w 81"/>
                  <a:gd name="T7" fmla="*/ 8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119">
                    <a:moveTo>
                      <a:pt x="31" y="0"/>
                    </a:moveTo>
                    <a:cubicBezTo>
                      <a:pt x="22" y="13"/>
                      <a:pt x="0" y="39"/>
                      <a:pt x="2" y="58"/>
                    </a:cubicBezTo>
                    <a:cubicBezTo>
                      <a:pt x="4" y="79"/>
                      <a:pt x="21" y="117"/>
                      <a:pt x="21" y="117"/>
                    </a:cubicBezTo>
                    <a:cubicBezTo>
                      <a:pt x="79" y="105"/>
                      <a:pt x="81" y="119"/>
                      <a:pt x="51" y="87"/>
                    </a:cubicBezTo>
                  </a:path>
                </a:pathLst>
              </a:custGeom>
              <a:noFill/>
              <a:ln w="57150" cmpd="sng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/>
              <a:lstStyle/>
              <a:p>
                <a:endParaRPr lang="fr-FR"/>
              </a:p>
            </p:txBody>
          </p:sp>
          <p:sp>
            <p:nvSpPr>
              <p:cNvPr id="77" name="Freeform 1165"/>
              <p:cNvSpPr>
                <a:spLocks/>
              </p:cNvSpPr>
              <p:nvPr/>
            </p:nvSpPr>
            <p:spPr bwMode="auto">
              <a:xfrm>
                <a:off x="1286" y="2506"/>
                <a:ext cx="96" cy="96"/>
              </a:xfrm>
              <a:custGeom>
                <a:avLst/>
                <a:gdLst>
                  <a:gd name="T0" fmla="*/ 31 w 81"/>
                  <a:gd name="T1" fmla="*/ 0 h 119"/>
                  <a:gd name="T2" fmla="*/ 2 w 81"/>
                  <a:gd name="T3" fmla="*/ 58 h 119"/>
                  <a:gd name="T4" fmla="*/ 21 w 81"/>
                  <a:gd name="T5" fmla="*/ 117 h 119"/>
                  <a:gd name="T6" fmla="*/ 51 w 81"/>
                  <a:gd name="T7" fmla="*/ 8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119">
                    <a:moveTo>
                      <a:pt x="31" y="0"/>
                    </a:moveTo>
                    <a:cubicBezTo>
                      <a:pt x="22" y="13"/>
                      <a:pt x="0" y="39"/>
                      <a:pt x="2" y="58"/>
                    </a:cubicBezTo>
                    <a:cubicBezTo>
                      <a:pt x="4" y="79"/>
                      <a:pt x="21" y="117"/>
                      <a:pt x="21" y="117"/>
                    </a:cubicBezTo>
                    <a:cubicBezTo>
                      <a:pt x="79" y="105"/>
                      <a:pt x="81" y="119"/>
                      <a:pt x="51" y="87"/>
                    </a:cubicBezTo>
                  </a:path>
                </a:pathLst>
              </a:custGeom>
              <a:noFill/>
              <a:ln w="57150" cmpd="sng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/>
              <a:lstStyle/>
              <a:p>
                <a:endParaRPr lang="fr-FR"/>
              </a:p>
            </p:txBody>
          </p:sp>
          <p:sp>
            <p:nvSpPr>
              <p:cNvPr id="78" name="Freeform 1166"/>
              <p:cNvSpPr>
                <a:spLocks/>
              </p:cNvSpPr>
              <p:nvPr/>
            </p:nvSpPr>
            <p:spPr bwMode="auto">
              <a:xfrm>
                <a:off x="1258" y="2582"/>
                <a:ext cx="96" cy="96"/>
              </a:xfrm>
              <a:custGeom>
                <a:avLst/>
                <a:gdLst>
                  <a:gd name="T0" fmla="*/ 31 w 81"/>
                  <a:gd name="T1" fmla="*/ 0 h 119"/>
                  <a:gd name="T2" fmla="*/ 2 w 81"/>
                  <a:gd name="T3" fmla="*/ 58 h 119"/>
                  <a:gd name="T4" fmla="*/ 21 w 81"/>
                  <a:gd name="T5" fmla="*/ 117 h 119"/>
                  <a:gd name="T6" fmla="*/ 51 w 81"/>
                  <a:gd name="T7" fmla="*/ 8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119">
                    <a:moveTo>
                      <a:pt x="31" y="0"/>
                    </a:moveTo>
                    <a:cubicBezTo>
                      <a:pt x="22" y="13"/>
                      <a:pt x="0" y="39"/>
                      <a:pt x="2" y="58"/>
                    </a:cubicBezTo>
                    <a:cubicBezTo>
                      <a:pt x="4" y="79"/>
                      <a:pt x="21" y="117"/>
                      <a:pt x="21" y="117"/>
                    </a:cubicBezTo>
                    <a:cubicBezTo>
                      <a:pt x="79" y="105"/>
                      <a:pt x="81" y="119"/>
                      <a:pt x="51" y="87"/>
                    </a:cubicBezTo>
                  </a:path>
                </a:pathLst>
              </a:custGeom>
              <a:noFill/>
              <a:ln w="57150" cmpd="sng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/>
              <a:lstStyle/>
              <a:p>
                <a:endParaRPr lang="fr-FR"/>
              </a:p>
            </p:txBody>
          </p:sp>
          <p:sp>
            <p:nvSpPr>
              <p:cNvPr id="79" name="Freeform 1167"/>
              <p:cNvSpPr>
                <a:spLocks/>
              </p:cNvSpPr>
              <p:nvPr/>
            </p:nvSpPr>
            <p:spPr bwMode="auto">
              <a:xfrm>
                <a:off x="1228" y="2688"/>
                <a:ext cx="96" cy="96"/>
              </a:xfrm>
              <a:custGeom>
                <a:avLst/>
                <a:gdLst>
                  <a:gd name="T0" fmla="*/ 31 w 81"/>
                  <a:gd name="T1" fmla="*/ 0 h 119"/>
                  <a:gd name="T2" fmla="*/ 2 w 81"/>
                  <a:gd name="T3" fmla="*/ 58 h 119"/>
                  <a:gd name="T4" fmla="*/ 21 w 81"/>
                  <a:gd name="T5" fmla="*/ 117 h 119"/>
                  <a:gd name="T6" fmla="*/ 51 w 81"/>
                  <a:gd name="T7" fmla="*/ 8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119">
                    <a:moveTo>
                      <a:pt x="31" y="0"/>
                    </a:moveTo>
                    <a:cubicBezTo>
                      <a:pt x="22" y="13"/>
                      <a:pt x="0" y="39"/>
                      <a:pt x="2" y="58"/>
                    </a:cubicBezTo>
                    <a:cubicBezTo>
                      <a:pt x="4" y="79"/>
                      <a:pt x="21" y="117"/>
                      <a:pt x="21" y="117"/>
                    </a:cubicBezTo>
                    <a:cubicBezTo>
                      <a:pt x="79" y="105"/>
                      <a:pt x="81" y="119"/>
                      <a:pt x="51" y="87"/>
                    </a:cubicBezTo>
                  </a:path>
                </a:pathLst>
              </a:custGeom>
              <a:noFill/>
              <a:ln w="57150" cmpd="sng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/>
              <a:lstStyle/>
              <a:p>
                <a:endParaRPr lang="fr-FR"/>
              </a:p>
            </p:txBody>
          </p:sp>
          <p:sp>
            <p:nvSpPr>
              <p:cNvPr id="80" name="Freeform 1168"/>
              <p:cNvSpPr>
                <a:spLocks/>
              </p:cNvSpPr>
              <p:nvPr/>
            </p:nvSpPr>
            <p:spPr bwMode="auto">
              <a:xfrm>
                <a:off x="1200" y="2774"/>
                <a:ext cx="96" cy="96"/>
              </a:xfrm>
              <a:custGeom>
                <a:avLst/>
                <a:gdLst>
                  <a:gd name="T0" fmla="*/ 31 w 81"/>
                  <a:gd name="T1" fmla="*/ 0 h 119"/>
                  <a:gd name="T2" fmla="*/ 2 w 81"/>
                  <a:gd name="T3" fmla="*/ 58 h 119"/>
                  <a:gd name="T4" fmla="*/ 21 w 81"/>
                  <a:gd name="T5" fmla="*/ 117 h 119"/>
                  <a:gd name="T6" fmla="*/ 51 w 81"/>
                  <a:gd name="T7" fmla="*/ 8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119">
                    <a:moveTo>
                      <a:pt x="31" y="0"/>
                    </a:moveTo>
                    <a:cubicBezTo>
                      <a:pt x="22" y="13"/>
                      <a:pt x="0" y="39"/>
                      <a:pt x="2" y="58"/>
                    </a:cubicBezTo>
                    <a:cubicBezTo>
                      <a:pt x="4" y="79"/>
                      <a:pt x="21" y="117"/>
                      <a:pt x="21" y="117"/>
                    </a:cubicBezTo>
                    <a:cubicBezTo>
                      <a:pt x="79" y="105"/>
                      <a:pt x="81" y="119"/>
                      <a:pt x="51" y="87"/>
                    </a:cubicBezTo>
                  </a:path>
                </a:pathLst>
              </a:custGeom>
              <a:noFill/>
              <a:ln w="57150" cmpd="sng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/>
              <a:lstStyle/>
              <a:p>
                <a:endParaRPr lang="fr-FR"/>
              </a:p>
            </p:txBody>
          </p:sp>
          <p:sp>
            <p:nvSpPr>
              <p:cNvPr id="81" name="Freeform 1169"/>
              <p:cNvSpPr>
                <a:spLocks/>
              </p:cNvSpPr>
              <p:nvPr/>
            </p:nvSpPr>
            <p:spPr bwMode="auto">
              <a:xfrm>
                <a:off x="1162" y="2842"/>
                <a:ext cx="96" cy="96"/>
              </a:xfrm>
              <a:custGeom>
                <a:avLst/>
                <a:gdLst>
                  <a:gd name="T0" fmla="*/ 31 w 81"/>
                  <a:gd name="T1" fmla="*/ 0 h 119"/>
                  <a:gd name="T2" fmla="*/ 2 w 81"/>
                  <a:gd name="T3" fmla="*/ 58 h 119"/>
                  <a:gd name="T4" fmla="*/ 21 w 81"/>
                  <a:gd name="T5" fmla="*/ 117 h 119"/>
                  <a:gd name="T6" fmla="*/ 51 w 81"/>
                  <a:gd name="T7" fmla="*/ 8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119">
                    <a:moveTo>
                      <a:pt x="31" y="0"/>
                    </a:moveTo>
                    <a:cubicBezTo>
                      <a:pt x="22" y="13"/>
                      <a:pt x="0" y="39"/>
                      <a:pt x="2" y="58"/>
                    </a:cubicBezTo>
                    <a:cubicBezTo>
                      <a:pt x="4" y="79"/>
                      <a:pt x="21" y="117"/>
                      <a:pt x="21" y="117"/>
                    </a:cubicBezTo>
                    <a:cubicBezTo>
                      <a:pt x="79" y="105"/>
                      <a:pt x="81" y="119"/>
                      <a:pt x="51" y="87"/>
                    </a:cubicBezTo>
                  </a:path>
                </a:pathLst>
              </a:custGeom>
              <a:noFill/>
              <a:ln w="57150" cmpd="sng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/>
              <a:lstStyle/>
              <a:p>
                <a:endParaRPr lang="fr-FR"/>
              </a:p>
            </p:txBody>
          </p:sp>
          <p:sp>
            <p:nvSpPr>
              <p:cNvPr id="82" name="Freeform 1170"/>
              <p:cNvSpPr>
                <a:spLocks/>
              </p:cNvSpPr>
              <p:nvPr/>
            </p:nvSpPr>
            <p:spPr bwMode="auto">
              <a:xfrm>
                <a:off x="1412" y="2208"/>
                <a:ext cx="96" cy="96"/>
              </a:xfrm>
              <a:custGeom>
                <a:avLst/>
                <a:gdLst>
                  <a:gd name="T0" fmla="*/ 31 w 81"/>
                  <a:gd name="T1" fmla="*/ 0 h 119"/>
                  <a:gd name="T2" fmla="*/ 2 w 81"/>
                  <a:gd name="T3" fmla="*/ 58 h 119"/>
                  <a:gd name="T4" fmla="*/ 21 w 81"/>
                  <a:gd name="T5" fmla="*/ 117 h 119"/>
                  <a:gd name="T6" fmla="*/ 51 w 81"/>
                  <a:gd name="T7" fmla="*/ 8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119">
                    <a:moveTo>
                      <a:pt x="31" y="0"/>
                    </a:moveTo>
                    <a:cubicBezTo>
                      <a:pt x="22" y="13"/>
                      <a:pt x="0" y="39"/>
                      <a:pt x="2" y="58"/>
                    </a:cubicBezTo>
                    <a:cubicBezTo>
                      <a:pt x="4" y="79"/>
                      <a:pt x="21" y="117"/>
                      <a:pt x="21" y="117"/>
                    </a:cubicBezTo>
                    <a:cubicBezTo>
                      <a:pt x="79" y="105"/>
                      <a:pt x="81" y="119"/>
                      <a:pt x="51" y="87"/>
                    </a:cubicBezTo>
                  </a:path>
                </a:pathLst>
              </a:custGeom>
              <a:noFill/>
              <a:ln w="57150" cmpd="sng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/>
              <a:lstStyle/>
              <a:p>
                <a:endParaRPr lang="fr-FR"/>
              </a:p>
            </p:txBody>
          </p:sp>
        </p:grpSp>
        <p:grpSp>
          <p:nvGrpSpPr>
            <p:cNvPr id="18" name="Group 1171"/>
            <p:cNvGrpSpPr>
              <a:grpSpLocks/>
            </p:cNvGrpSpPr>
            <p:nvPr/>
          </p:nvGrpSpPr>
          <p:grpSpPr bwMode="auto">
            <a:xfrm>
              <a:off x="3390" y="1337"/>
              <a:ext cx="338" cy="701"/>
              <a:chOff x="1162" y="2208"/>
              <a:chExt cx="346" cy="768"/>
            </a:xfrm>
          </p:grpSpPr>
          <p:sp>
            <p:nvSpPr>
              <p:cNvPr id="63" name="Line 1172"/>
              <p:cNvSpPr>
                <a:spLocks noChangeShapeType="1"/>
              </p:cNvSpPr>
              <p:nvPr/>
            </p:nvSpPr>
            <p:spPr bwMode="auto">
              <a:xfrm flipH="1">
                <a:off x="1200" y="2208"/>
                <a:ext cx="288" cy="76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/>
              <a:lstStyle/>
              <a:p>
                <a:endParaRPr lang="fr-FR"/>
              </a:p>
            </p:txBody>
          </p:sp>
          <p:sp>
            <p:nvSpPr>
              <p:cNvPr id="64" name="Freeform 1173"/>
              <p:cNvSpPr>
                <a:spLocks/>
              </p:cNvSpPr>
              <p:nvPr/>
            </p:nvSpPr>
            <p:spPr bwMode="auto">
              <a:xfrm>
                <a:off x="1382" y="2274"/>
                <a:ext cx="96" cy="96"/>
              </a:xfrm>
              <a:custGeom>
                <a:avLst/>
                <a:gdLst>
                  <a:gd name="T0" fmla="*/ 31 w 81"/>
                  <a:gd name="T1" fmla="*/ 0 h 119"/>
                  <a:gd name="T2" fmla="*/ 2 w 81"/>
                  <a:gd name="T3" fmla="*/ 58 h 119"/>
                  <a:gd name="T4" fmla="*/ 21 w 81"/>
                  <a:gd name="T5" fmla="*/ 117 h 119"/>
                  <a:gd name="T6" fmla="*/ 51 w 81"/>
                  <a:gd name="T7" fmla="*/ 8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119">
                    <a:moveTo>
                      <a:pt x="31" y="0"/>
                    </a:moveTo>
                    <a:cubicBezTo>
                      <a:pt x="22" y="13"/>
                      <a:pt x="0" y="39"/>
                      <a:pt x="2" y="58"/>
                    </a:cubicBezTo>
                    <a:cubicBezTo>
                      <a:pt x="4" y="79"/>
                      <a:pt x="21" y="117"/>
                      <a:pt x="21" y="117"/>
                    </a:cubicBezTo>
                    <a:cubicBezTo>
                      <a:pt x="79" y="105"/>
                      <a:pt x="81" y="119"/>
                      <a:pt x="51" y="87"/>
                    </a:cubicBezTo>
                  </a:path>
                </a:pathLst>
              </a:custGeom>
              <a:noFill/>
              <a:ln w="57150" cmpd="sng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/>
              <a:lstStyle/>
              <a:p>
                <a:endParaRPr lang="fr-FR"/>
              </a:p>
            </p:txBody>
          </p:sp>
          <p:sp>
            <p:nvSpPr>
              <p:cNvPr id="65" name="Freeform 1174"/>
              <p:cNvSpPr>
                <a:spLocks/>
              </p:cNvSpPr>
              <p:nvPr/>
            </p:nvSpPr>
            <p:spPr bwMode="auto">
              <a:xfrm>
                <a:off x="1354" y="2362"/>
                <a:ext cx="96" cy="96"/>
              </a:xfrm>
              <a:custGeom>
                <a:avLst/>
                <a:gdLst>
                  <a:gd name="T0" fmla="*/ 31 w 81"/>
                  <a:gd name="T1" fmla="*/ 0 h 119"/>
                  <a:gd name="T2" fmla="*/ 2 w 81"/>
                  <a:gd name="T3" fmla="*/ 58 h 119"/>
                  <a:gd name="T4" fmla="*/ 21 w 81"/>
                  <a:gd name="T5" fmla="*/ 117 h 119"/>
                  <a:gd name="T6" fmla="*/ 51 w 81"/>
                  <a:gd name="T7" fmla="*/ 8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119">
                    <a:moveTo>
                      <a:pt x="31" y="0"/>
                    </a:moveTo>
                    <a:cubicBezTo>
                      <a:pt x="22" y="13"/>
                      <a:pt x="0" y="39"/>
                      <a:pt x="2" y="58"/>
                    </a:cubicBezTo>
                    <a:cubicBezTo>
                      <a:pt x="4" y="79"/>
                      <a:pt x="21" y="117"/>
                      <a:pt x="21" y="117"/>
                    </a:cubicBezTo>
                    <a:cubicBezTo>
                      <a:pt x="79" y="105"/>
                      <a:pt x="81" y="119"/>
                      <a:pt x="51" y="87"/>
                    </a:cubicBezTo>
                  </a:path>
                </a:pathLst>
              </a:custGeom>
              <a:noFill/>
              <a:ln w="57150" cmpd="sng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/>
              <a:lstStyle/>
              <a:p>
                <a:endParaRPr lang="fr-FR"/>
              </a:p>
            </p:txBody>
          </p:sp>
          <p:sp>
            <p:nvSpPr>
              <p:cNvPr id="66" name="Freeform 1175"/>
              <p:cNvSpPr>
                <a:spLocks/>
              </p:cNvSpPr>
              <p:nvPr/>
            </p:nvSpPr>
            <p:spPr bwMode="auto">
              <a:xfrm>
                <a:off x="1316" y="2428"/>
                <a:ext cx="96" cy="96"/>
              </a:xfrm>
              <a:custGeom>
                <a:avLst/>
                <a:gdLst>
                  <a:gd name="T0" fmla="*/ 31 w 81"/>
                  <a:gd name="T1" fmla="*/ 0 h 119"/>
                  <a:gd name="T2" fmla="*/ 2 w 81"/>
                  <a:gd name="T3" fmla="*/ 58 h 119"/>
                  <a:gd name="T4" fmla="*/ 21 w 81"/>
                  <a:gd name="T5" fmla="*/ 117 h 119"/>
                  <a:gd name="T6" fmla="*/ 51 w 81"/>
                  <a:gd name="T7" fmla="*/ 8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119">
                    <a:moveTo>
                      <a:pt x="31" y="0"/>
                    </a:moveTo>
                    <a:cubicBezTo>
                      <a:pt x="22" y="13"/>
                      <a:pt x="0" y="39"/>
                      <a:pt x="2" y="58"/>
                    </a:cubicBezTo>
                    <a:cubicBezTo>
                      <a:pt x="4" y="79"/>
                      <a:pt x="21" y="117"/>
                      <a:pt x="21" y="117"/>
                    </a:cubicBezTo>
                    <a:cubicBezTo>
                      <a:pt x="79" y="105"/>
                      <a:pt x="81" y="119"/>
                      <a:pt x="51" y="87"/>
                    </a:cubicBezTo>
                  </a:path>
                </a:pathLst>
              </a:custGeom>
              <a:noFill/>
              <a:ln w="57150" cmpd="sng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/>
              <a:lstStyle/>
              <a:p>
                <a:endParaRPr lang="fr-FR"/>
              </a:p>
            </p:txBody>
          </p:sp>
          <p:sp>
            <p:nvSpPr>
              <p:cNvPr id="67" name="Freeform 1176"/>
              <p:cNvSpPr>
                <a:spLocks/>
              </p:cNvSpPr>
              <p:nvPr/>
            </p:nvSpPr>
            <p:spPr bwMode="auto">
              <a:xfrm>
                <a:off x="1286" y="2506"/>
                <a:ext cx="96" cy="96"/>
              </a:xfrm>
              <a:custGeom>
                <a:avLst/>
                <a:gdLst>
                  <a:gd name="T0" fmla="*/ 31 w 81"/>
                  <a:gd name="T1" fmla="*/ 0 h 119"/>
                  <a:gd name="T2" fmla="*/ 2 w 81"/>
                  <a:gd name="T3" fmla="*/ 58 h 119"/>
                  <a:gd name="T4" fmla="*/ 21 w 81"/>
                  <a:gd name="T5" fmla="*/ 117 h 119"/>
                  <a:gd name="T6" fmla="*/ 51 w 81"/>
                  <a:gd name="T7" fmla="*/ 8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119">
                    <a:moveTo>
                      <a:pt x="31" y="0"/>
                    </a:moveTo>
                    <a:cubicBezTo>
                      <a:pt x="22" y="13"/>
                      <a:pt x="0" y="39"/>
                      <a:pt x="2" y="58"/>
                    </a:cubicBezTo>
                    <a:cubicBezTo>
                      <a:pt x="4" y="79"/>
                      <a:pt x="21" y="117"/>
                      <a:pt x="21" y="117"/>
                    </a:cubicBezTo>
                    <a:cubicBezTo>
                      <a:pt x="79" y="105"/>
                      <a:pt x="81" y="119"/>
                      <a:pt x="51" y="87"/>
                    </a:cubicBezTo>
                  </a:path>
                </a:pathLst>
              </a:custGeom>
              <a:noFill/>
              <a:ln w="57150" cmpd="sng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/>
              <a:lstStyle/>
              <a:p>
                <a:endParaRPr lang="fr-FR"/>
              </a:p>
            </p:txBody>
          </p:sp>
          <p:sp>
            <p:nvSpPr>
              <p:cNvPr id="68" name="Freeform 1177"/>
              <p:cNvSpPr>
                <a:spLocks/>
              </p:cNvSpPr>
              <p:nvPr/>
            </p:nvSpPr>
            <p:spPr bwMode="auto">
              <a:xfrm>
                <a:off x="1258" y="2582"/>
                <a:ext cx="96" cy="96"/>
              </a:xfrm>
              <a:custGeom>
                <a:avLst/>
                <a:gdLst>
                  <a:gd name="T0" fmla="*/ 31 w 81"/>
                  <a:gd name="T1" fmla="*/ 0 h 119"/>
                  <a:gd name="T2" fmla="*/ 2 w 81"/>
                  <a:gd name="T3" fmla="*/ 58 h 119"/>
                  <a:gd name="T4" fmla="*/ 21 w 81"/>
                  <a:gd name="T5" fmla="*/ 117 h 119"/>
                  <a:gd name="T6" fmla="*/ 51 w 81"/>
                  <a:gd name="T7" fmla="*/ 8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119">
                    <a:moveTo>
                      <a:pt x="31" y="0"/>
                    </a:moveTo>
                    <a:cubicBezTo>
                      <a:pt x="22" y="13"/>
                      <a:pt x="0" y="39"/>
                      <a:pt x="2" y="58"/>
                    </a:cubicBezTo>
                    <a:cubicBezTo>
                      <a:pt x="4" y="79"/>
                      <a:pt x="21" y="117"/>
                      <a:pt x="21" y="117"/>
                    </a:cubicBezTo>
                    <a:cubicBezTo>
                      <a:pt x="79" y="105"/>
                      <a:pt x="81" y="119"/>
                      <a:pt x="51" y="87"/>
                    </a:cubicBezTo>
                  </a:path>
                </a:pathLst>
              </a:custGeom>
              <a:noFill/>
              <a:ln w="57150" cmpd="sng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/>
              <a:lstStyle/>
              <a:p>
                <a:endParaRPr lang="fr-FR"/>
              </a:p>
            </p:txBody>
          </p:sp>
          <p:sp>
            <p:nvSpPr>
              <p:cNvPr id="69" name="Freeform 1178"/>
              <p:cNvSpPr>
                <a:spLocks/>
              </p:cNvSpPr>
              <p:nvPr/>
            </p:nvSpPr>
            <p:spPr bwMode="auto">
              <a:xfrm>
                <a:off x="1228" y="2688"/>
                <a:ext cx="96" cy="96"/>
              </a:xfrm>
              <a:custGeom>
                <a:avLst/>
                <a:gdLst>
                  <a:gd name="T0" fmla="*/ 31 w 81"/>
                  <a:gd name="T1" fmla="*/ 0 h 119"/>
                  <a:gd name="T2" fmla="*/ 2 w 81"/>
                  <a:gd name="T3" fmla="*/ 58 h 119"/>
                  <a:gd name="T4" fmla="*/ 21 w 81"/>
                  <a:gd name="T5" fmla="*/ 117 h 119"/>
                  <a:gd name="T6" fmla="*/ 51 w 81"/>
                  <a:gd name="T7" fmla="*/ 8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119">
                    <a:moveTo>
                      <a:pt x="31" y="0"/>
                    </a:moveTo>
                    <a:cubicBezTo>
                      <a:pt x="22" y="13"/>
                      <a:pt x="0" y="39"/>
                      <a:pt x="2" y="58"/>
                    </a:cubicBezTo>
                    <a:cubicBezTo>
                      <a:pt x="4" y="79"/>
                      <a:pt x="21" y="117"/>
                      <a:pt x="21" y="117"/>
                    </a:cubicBezTo>
                    <a:cubicBezTo>
                      <a:pt x="79" y="105"/>
                      <a:pt x="81" y="119"/>
                      <a:pt x="51" y="87"/>
                    </a:cubicBezTo>
                  </a:path>
                </a:pathLst>
              </a:custGeom>
              <a:noFill/>
              <a:ln w="57150" cmpd="sng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/>
              <a:lstStyle/>
              <a:p>
                <a:endParaRPr lang="fr-FR"/>
              </a:p>
            </p:txBody>
          </p:sp>
          <p:sp>
            <p:nvSpPr>
              <p:cNvPr id="70" name="Freeform 1179"/>
              <p:cNvSpPr>
                <a:spLocks/>
              </p:cNvSpPr>
              <p:nvPr/>
            </p:nvSpPr>
            <p:spPr bwMode="auto">
              <a:xfrm>
                <a:off x="1200" y="2774"/>
                <a:ext cx="96" cy="96"/>
              </a:xfrm>
              <a:custGeom>
                <a:avLst/>
                <a:gdLst>
                  <a:gd name="T0" fmla="*/ 31 w 81"/>
                  <a:gd name="T1" fmla="*/ 0 h 119"/>
                  <a:gd name="T2" fmla="*/ 2 w 81"/>
                  <a:gd name="T3" fmla="*/ 58 h 119"/>
                  <a:gd name="T4" fmla="*/ 21 w 81"/>
                  <a:gd name="T5" fmla="*/ 117 h 119"/>
                  <a:gd name="T6" fmla="*/ 51 w 81"/>
                  <a:gd name="T7" fmla="*/ 8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119">
                    <a:moveTo>
                      <a:pt x="31" y="0"/>
                    </a:moveTo>
                    <a:cubicBezTo>
                      <a:pt x="22" y="13"/>
                      <a:pt x="0" y="39"/>
                      <a:pt x="2" y="58"/>
                    </a:cubicBezTo>
                    <a:cubicBezTo>
                      <a:pt x="4" y="79"/>
                      <a:pt x="21" y="117"/>
                      <a:pt x="21" y="117"/>
                    </a:cubicBezTo>
                    <a:cubicBezTo>
                      <a:pt x="79" y="105"/>
                      <a:pt x="81" y="119"/>
                      <a:pt x="51" y="87"/>
                    </a:cubicBezTo>
                  </a:path>
                </a:pathLst>
              </a:custGeom>
              <a:noFill/>
              <a:ln w="57150" cmpd="sng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/>
              <a:lstStyle/>
              <a:p>
                <a:endParaRPr lang="fr-FR"/>
              </a:p>
            </p:txBody>
          </p:sp>
          <p:sp>
            <p:nvSpPr>
              <p:cNvPr id="71" name="Freeform 1180"/>
              <p:cNvSpPr>
                <a:spLocks/>
              </p:cNvSpPr>
              <p:nvPr/>
            </p:nvSpPr>
            <p:spPr bwMode="auto">
              <a:xfrm>
                <a:off x="1162" y="2842"/>
                <a:ext cx="96" cy="96"/>
              </a:xfrm>
              <a:custGeom>
                <a:avLst/>
                <a:gdLst>
                  <a:gd name="T0" fmla="*/ 31 w 81"/>
                  <a:gd name="T1" fmla="*/ 0 h 119"/>
                  <a:gd name="T2" fmla="*/ 2 w 81"/>
                  <a:gd name="T3" fmla="*/ 58 h 119"/>
                  <a:gd name="T4" fmla="*/ 21 w 81"/>
                  <a:gd name="T5" fmla="*/ 117 h 119"/>
                  <a:gd name="T6" fmla="*/ 51 w 81"/>
                  <a:gd name="T7" fmla="*/ 8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119">
                    <a:moveTo>
                      <a:pt x="31" y="0"/>
                    </a:moveTo>
                    <a:cubicBezTo>
                      <a:pt x="22" y="13"/>
                      <a:pt x="0" y="39"/>
                      <a:pt x="2" y="58"/>
                    </a:cubicBezTo>
                    <a:cubicBezTo>
                      <a:pt x="4" y="79"/>
                      <a:pt x="21" y="117"/>
                      <a:pt x="21" y="117"/>
                    </a:cubicBezTo>
                    <a:cubicBezTo>
                      <a:pt x="79" y="105"/>
                      <a:pt x="81" y="119"/>
                      <a:pt x="51" y="87"/>
                    </a:cubicBezTo>
                  </a:path>
                </a:pathLst>
              </a:custGeom>
              <a:noFill/>
              <a:ln w="57150" cmpd="sng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/>
              <a:lstStyle/>
              <a:p>
                <a:endParaRPr lang="fr-FR"/>
              </a:p>
            </p:txBody>
          </p:sp>
          <p:sp>
            <p:nvSpPr>
              <p:cNvPr id="72" name="Freeform 1181"/>
              <p:cNvSpPr>
                <a:spLocks/>
              </p:cNvSpPr>
              <p:nvPr/>
            </p:nvSpPr>
            <p:spPr bwMode="auto">
              <a:xfrm>
                <a:off x="1412" y="2208"/>
                <a:ext cx="96" cy="96"/>
              </a:xfrm>
              <a:custGeom>
                <a:avLst/>
                <a:gdLst>
                  <a:gd name="T0" fmla="*/ 31 w 81"/>
                  <a:gd name="T1" fmla="*/ 0 h 119"/>
                  <a:gd name="T2" fmla="*/ 2 w 81"/>
                  <a:gd name="T3" fmla="*/ 58 h 119"/>
                  <a:gd name="T4" fmla="*/ 21 w 81"/>
                  <a:gd name="T5" fmla="*/ 117 h 119"/>
                  <a:gd name="T6" fmla="*/ 51 w 81"/>
                  <a:gd name="T7" fmla="*/ 8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119">
                    <a:moveTo>
                      <a:pt x="31" y="0"/>
                    </a:moveTo>
                    <a:cubicBezTo>
                      <a:pt x="22" y="13"/>
                      <a:pt x="0" y="39"/>
                      <a:pt x="2" y="58"/>
                    </a:cubicBezTo>
                    <a:cubicBezTo>
                      <a:pt x="4" y="79"/>
                      <a:pt x="21" y="117"/>
                      <a:pt x="21" y="117"/>
                    </a:cubicBezTo>
                    <a:cubicBezTo>
                      <a:pt x="79" y="105"/>
                      <a:pt x="81" y="119"/>
                      <a:pt x="51" y="87"/>
                    </a:cubicBezTo>
                  </a:path>
                </a:pathLst>
              </a:custGeom>
              <a:noFill/>
              <a:ln w="57150" cmpd="sng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/>
              <a:lstStyle/>
              <a:p>
                <a:endParaRPr lang="fr-FR"/>
              </a:p>
            </p:txBody>
          </p:sp>
        </p:grpSp>
        <p:sp>
          <p:nvSpPr>
            <p:cNvPr id="19" name="AutoShape 1182"/>
            <p:cNvSpPr>
              <a:spLocks noChangeArrowheads="1"/>
            </p:cNvSpPr>
            <p:nvPr/>
          </p:nvSpPr>
          <p:spPr bwMode="auto">
            <a:xfrm>
              <a:off x="4966" y="1630"/>
              <a:ext cx="408" cy="483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4881" tIns="7441" rIns="14881" bIns="7441" anchor="ctr"/>
            <a:lstStyle/>
            <a:p>
              <a:endParaRPr lang="fr-FR"/>
            </a:p>
          </p:txBody>
        </p:sp>
        <p:sp>
          <p:nvSpPr>
            <p:cNvPr id="20" name="Rectangle 1183"/>
            <p:cNvSpPr>
              <a:spLocks noChangeArrowheads="1"/>
            </p:cNvSpPr>
            <p:nvPr/>
          </p:nvSpPr>
          <p:spPr bwMode="auto">
            <a:xfrm>
              <a:off x="3625" y="1249"/>
              <a:ext cx="140" cy="88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4881" tIns="7441" rIns="14881" bIns="7441" anchor="ctr">
              <a:flatTx/>
            </a:bodyPr>
            <a:lstStyle/>
            <a:p>
              <a:endParaRPr lang="fr-FR"/>
            </a:p>
          </p:txBody>
        </p:sp>
        <p:sp>
          <p:nvSpPr>
            <p:cNvPr id="21" name="Freeform 1184"/>
            <p:cNvSpPr>
              <a:spLocks/>
            </p:cNvSpPr>
            <p:nvPr/>
          </p:nvSpPr>
          <p:spPr bwMode="auto">
            <a:xfrm>
              <a:off x="3787" y="1214"/>
              <a:ext cx="521" cy="425"/>
            </a:xfrm>
            <a:custGeom>
              <a:avLst/>
              <a:gdLst>
                <a:gd name="T0" fmla="*/ 0 w 480"/>
                <a:gd name="T1" fmla="*/ 56 h 488"/>
                <a:gd name="T2" fmla="*/ 192 w 480"/>
                <a:gd name="T3" fmla="*/ 56 h 488"/>
                <a:gd name="T4" fmla="*/ 240 w 480"/>
                <a:gd name="T5" fmla="*/ 392 h 488"/>
                <a:gd name="T6" fmla="*/ 480 w 480"/>
                <a:gd name="T7" fmla="*/ 488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0" h="488">
                  <a:moveTo>
                    <a:pt x="0" y="56"/>
                  </a:moveTo>
                  <a:cubicBezTo>
                    <a:pt x="76" y="28"/>
                    <a:pt x="152" y="0"/>
                    <a:pt x="192" y="56"/>
                  </a:cubicBezTo>
                  <a:cubicBezTo>
                    <a:pt x="232" y="112"/>
                    <a:pt x="192" y="320"/>
                    <a:pt x="240" y="392"/>
                  </a:cubicBezTo>
                  <a:cubicBezTo>
                    <a:pt x="288" y="464"/>
                    <a:pt x="384" y="476"/>
                    <a:pt x="480" y="488"/>
                  </a:cubicBezTo>
                </a:path>
              </a:pathLst>
            </a:custGeom>
            <a:noFill/>
            <a:ln w="9525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4881" tIns="7441" rIns="14881" bIns="7441" anchor="ctr"/>
            <a:lstStyle/>
            <a:p>
              <a:endParaRPr lang="fr-FR"/>
            </a:p>
          </p:txBody>
        </p:sp>
        <p:sp>
          <p:nvSpPr>
            <p:cNvPr id="22" name="Rectangle 1185"/>
            <p:cNvSpPr>
              <a:spLocks noChangeArrowheads="1"/>
            </p:cNvSpPr>
            <p:nvPr/>
          </p:nvSpPr>
          <p:spPr bwMode="auto">
            <a:xfrm>
              <a:off x="4093" y="1162"/>
              <a:ext cx="141" cy="87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4881" tIns="7441" rIns="14881" bIns="7441" anchor="ctr">
              <a:flatTx/>
            </a:bodyPr>
            <a:lstStyle/>
            <a:p>
              <a:endParaRPr lang="fr-FR"/>
            </a:p>
          </p:txBody>
        </p:sp>
        <p:sp>
          <p:nvSpPr>
            <p:cNvPr id="23" name="Rectangle 1186"/>
            <p:cNvSpPr>
              <a:spLocks noChangeArrowheads="1"/>
            </p:cNvSpPr>
            <p:nvPr/>
          </p:nvSpPr>
          <p:spPr bwMode="auto">
            <a:xfrm>
              <a:off x="4468" y="1162"/>
              <a:ext cx="140" cy="87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4881" tIns="7441" rIns="14881" bIns="7441" anchor="ctr">
              <a:flatTx/>
            </a:bodyPr>
            <a:lstStyle/>
            <a:p>
              <a:endParaRPr lang="fr-FR"/>
            </a:p>
          </p:txBody>
        </p:sp>
        <p:sp>
          <p:nvSpPr>
            <p:cNvPr id="24" name="Oval 1187"/>
            <p:cNvSpPr>
              <a:spLocks noChangeArrowheads="1"/>
            </p:cNvSpPr>
            <p:nvPr/>
          </p:nvSpPr>
          <p:spPr bwMode="auto">
            <a:xfrm>
              <a:off x="3718" y="1993"/>
              <a:ext cx="187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4881" tIns="7441" rIns="14881" bIns="7441" anchor="ctr"/>
            <a:lstStyle/>
            <a:p>
              <a:endParaRPr lang="fr-FR"/>
            </a:p>
          </p:txBody>
        </p:sp>
        <p:grpSp>
          <p:nvGrpSpPr>
            <p:cNvPr id="25" name="Group 1188"/>
            <p:cNvGrpSpPr>
              <a:grpSpLocks/>
            </p:cNvGrpSpPr>
            <p:nvPr/>
          </p:nvGrpSpPr>
          <p:grpSpPr bwMode="auto">
            <a:xfrm rot="-250974">
              <a:off x="3483" y="1968"/>
              <a:ext cx="329" cy="79"/>
              <a:chOff x="2448" y="2304"/>
              <a:chExt cx="336" cy="86"/>
            </a:xfrm>
          </p:grpSpPr>
          <p:sp>
            <p:nvSpPr>
              <p:cNvPr id="60" name="Line 1189"/>
              <p:cNvSpPr>
                <a:spLocks noChangeShapeType="1"/>
              </p:cNvSpPr>
              <p:nvPr/>
            </p:nvSpPr>
            <p:spPr bwMode="auto">
              <a:xfrm>
                <a:off x="2448" y="2304"/>
                <a:ext cx="33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/>
              <a:lstStyle/>
              <a:p>
                <a:endParaRPr lang="fr-FR"/>
              </a:p>
            </p:txBody>
          </p:sp>
          <p:sp>
            <p:nvSpPr>
              <p:cNvPr id="61" name="Line 1190"/>
              <p:cNvSpPr>
                <a:spLocks noChangeShapeType="1"/>
              </p:cNvSpPr>
              <p:nvPr/>
            </p:nvSpPr>
            <p:spPr bwMode="auto">
              <a:xfrm>
                <a:off x="2448" y="2322"/>
                <a:ext cx="33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/>
              <a:lstStyle/>
              <a:p>
                <a:endParaRPr lang="fr-FR"/>
              </a:p>
            </p:txBody>
          </p:sp>
          <p:sp>
            <p:nvSpPr>
              <p:cNvPr id="62" name="Line 1191"/>
              <p:cNvSpPr>
                <a:spLocks noChangeShapeType="1"/>
              </p:cNvSpPr>
              <p:nvPr/>
            </p:nvSpPr>
            <p:spPr bwMode="auto">
              <a:xfrm>
                <a:off x="2448" y="2342"/>
                <a:ext cx="33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/>
              <a:lstStyle/>
              <a:p>
                <a:endParaRPr lang="fr-FR"/>
              </a:p>
            </p:txBody>
          </p:sp>
        </p:grpSp>
        <p:grpSp>
          <p:nvGrpSpPr>
            <p:cNvPr id="26" name="Group 1192"/>
            <p:cNvGrpSpPr>
              <a:grpSpLocks/>
            </p:cNvGrpSpPr>
            <p:nvPr/>
          </p:nvGrpSpPr>
          <p:grpSpPr bwMode="auto">
            <a:xfrm rot="9521089">
              <a:off x="3765" y="1950"/>
              <a:ext cx="328" cy="79"/>
              <a:chOff x="2448" y="2304"/>
              <a:chExt cx="336" cy="86"/>
            </a:xfrm>
          </p:grpSpPr>
          <p:sp>
            <p:nvSpPr>
              <p:cNvPr id="57" name="Line 1193"/>
              <p:cNvSpPr>
                <a:spLocks noChangeShapeType="1"/>
              </p:cNvSpPr>
              <p:nvPr/>
            </p:nvSpPr>
            <p:spPr bwMode="auto">
              <a:xfrm>
                <a:off x="2448" y="2304"/>
                <a:ext cx="33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/>
              <a:lstStyle/>
              <a:p>
                <a:endParaRPr lang="fr-FR"/>
              </a:p>
            </p:txBody>
          </p:sp>
          <p:sp>
            <p:nvSpPr>
              <p:cNvPr id="58" name="Line 1194"/>
              <p:cNvSpPr>
                <a:spLocks noChangeShapeType="1"/>
              </p:cNvSpPr>
              <p:nvPr/>
            </p:nvSpPr>
            <p:spPr bwMode="auto">
              <a:xfrm>
                <a:off x="2448" y="2322"/>
                <a:ext cx="33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/>
              <a:lstStyle/>
              <a:p>
                <a:endParaRPr lang="fr-FR"/>
              </a:p>
            </p:txBody>
          </p:sp>
          <p:sp>
            <p:nvSpPr>
              <p:cNvPr id="59" name="Line 1195"/>
              <p:cNvSpPr>
                <a:spLocks noChangeShapeType="1"/>
              </p:cNvSpPr>
              <p:nvPr/>
            </p:nvSpPr>
            <p:spPr bwMode="auto">
              <a:xfrm>
                <a:off x="2448" y="2342"/>
                <a:ext cx="33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/>
              <a:lstStyle/>
              <a:p>
                <a:endParaRPr lang="fr-FR"/>
              </a:p>
            </p:txBody>
          </p:sp>
        </p:grpSp>
        <p:grpSp>
          <p:nvGrpSpPr>
            <p:cNvPr id="27" name="Group 1196"/>
            <p:cNvGrpSpPr>
              <a:grpSpLocks/>
            </p:cNvGrpSpPr>
            <p:nvPr/>
          </p:nvGrpSpPr>
          <p:grpSpPr bwMode="auto">
            <a:xfrm rot="-601606">
              <a:off x="3810" y="1961"/>
              <a:ext cx="703" cy="43"/>
              <a:chOff x="2448" y="2304"/>
              <a:chExt cx="336" cy="86"/>
            </a:xfrm>
          </p:grpSpPr>
          <p:sp>
            <p:nvSpPr>
              <p:cNvPr id="54" name="Line 1197"/>
              <p:cNvSpPr>
                <a:spLocks noChangeShapeType="1"/>
              </p:cNvSpPr>
              <p:nvPr/>
            </p:nvSpPr>
            <p:spPr bwMode="auto">
              <a:xfrm>
                <a:off x="2448" y="2304"/>
                <a:ext cx="33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/>
              <a:lstStyle/>
              <a:p>
                <a:endParaRPr lang="fr-FR"/>
              </a:p>
            </p:txBody>
          </p:sp>
          <p:sp>
            <p:nvSpPr>
              <p:cNvPr id="55" name="Line 1198"/>
              <p:cNvSpPr>
                <a:spLocks noChangeShapeType="1"/>
              </p:cNvSpPr>
              <p:nvPr/>
            </p:nvSpPr>
            <p:spPr bwMode="auto">
              <a:xfrm>
                <a:off x="2448" y="2322"/>
                <a:ext cx="33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/>
              <a:lstStyle/>
              <a:p>
                <a:endParaRPr lang="fr-FR"/>
              </a:p>
            </p:txBody>
          </p:sp>
          <p:sp>
            <p:nvSpPr>
              <p:cNvPr id="56" name="Line 1199"/>
              <p:cNvSpPr>
                <a:spLocks noChangeShapeType="1"/>
              </p:cNvSpPr>
              <p:nvPr/>
            </p:nvSpPr>
            <p:spPr bwMode="auto">
              <a:xfrm>
                <a:off x="2448" y="2342"/>
                <a:ext cx="33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/>
              <a:lstStyle/>
              <a:p>
                <a:endParaRPr lang="fr-FR"/>
              </a:p>
            </p:txBody>
          </p:sp>
        </p:grpSp>
        <p:sp>
          <p:nvSpPr>
            <p:cNvPr id="28" name="Freeform 1200"/>
            <p:cNvSpPr>
              <a:spLocks/>
            </p:cNvSpPr>
            <p:nvPr/>
          </p:nvSpPr>
          <p:spPr bwMode="auto">
            <a:xfrm>
              <a:off x="4739" y="1168"/>
              <a:ext cx="285" cy="409"/>
            </a:xfrm>
            <a:custGeom>
              <a:avLst/>
              <a:gdLst>
                <a:gd name="T0" fmla="*/ 0 w 384"/>
                <a:gd name="T1" fmla="*/ 344 h 344"/>
                <a:gd name="T2" fmla="*/ 240 w 384"/>
                <a:gd name="T3" fmla="*/ 56 h 344"/>
                <a:gd name="T4" fmla="*/ 384 w 384"/>
                <a:gd name="T5" fmla="*/ 8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4" h="344">
                  <a:moveTo>
                    <a:pt x="0" y="344"/>
                  </a:moveTo>
                  <a:cubicBezTo>
                    <a:pt x="88" y="228"/>
                    <a:pt x="176" y="112"/>
                    <a:pt x="240" y="56"/>
                  </a:cubicBezTo>
                  <a:cubicBezTo>
                    <a:pt x="304" y="0"/>
                    <a:pt x="344" y="4"/>
                    <a:pt x="384" y="8"/>
                  </a:cubicBezTo>
                </a:path>
              </a:pathLst>
            </a:custGeom>
            <a:noFill/>
            <a:ln w="9525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4881" tIns="7441" rIns="14881" bIns="7441" anchor="ctr"/>
            <a:lstStyle/>
            <a:p>
              <a:endParaRPr lang="fr-FR"/>
            </a:p>
          </p:txBody>
        </p:sp>
        <p:sp>
          <p:nvSpPr>
            <p:cNvPr id="29" name="Freeform 1201"/>
            <p:cNvSpPr>
              <a:spLocks/>
            </p:cNvSpPr>
            <p:nvPr/>
          </p:nvSpPr>
          <p:spPr bwMode="auto">
            <a:xfrm>
              <a:off x="3273" y="1162"/>
              <a:ext cx="352" cy="145"/>
            </a:xfrm>
            <a:custGeom>
              <a:avLst/>
              <a:gdLst>
                <a:gd name="T0" fmla="*/ 72 w 360"/>
                <a:gd name="T1" fmla="*/ 0 h 160"/>
                <a:gd name="T2" fmla="*/ 216 w 360"/>
                <a:gd name="T3" fmla="*/ 48 h 160"/>
                <a:gd name="T4" fmla="*/ 24 w 360"/>
                <a:gd name="T5" fmla="*/ 144 h 160"/>
                <a:gd name="T6" fmla="*/ 360 w 360"/>
                <a:gd name="T7" fmla="*/ 14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160">
                  <a:moveTo>
                    <a:pt x="72" y="0"/>
                  </a:moveTo>
                  <a:cubicBezTo>
                    <a:pt x="148" y="12"/>
                    <a:pt x="224" y="24"/>
                    <a:pt x="216" y="48"/>
                  </a:cubicBezTo>
                  <a:cubicBezTo>
                    <a:pt x="208" y="72"/>
                    <a:pt x="0" y="128"/>
                    <a:pt x="24" y="144"/>
                  </a:cubicBezTo>
                  <a:cubicBezTo>
                    <a:pt x="48" y="160"/>
                    <a:pt x="204" y="152"/>
                    <a:pt x="360" y="14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4881" tIns="7441" rIns="14881" bIns="7441" anchor="ctr"/>
            <a:lstStyle/>
            <a:p>
              <a:endParaRPr lang="fr-FR"/>
            </a:p>
          </p:txBody>
        </p:sp>
        <p:sp>
          <p:nvSpPr>
            <p:cNvPr id="30" name="Freeform 1202"/>
            <p:cNvSpPr>
              <a:spLocks/>
            </p:cNvSpPr>
            <p:nvPr/>
          </p:nvSpPr>
          <p:spPr bwMode="auto">
            <a:xfrm>
              <a:off x="3671" y="1074"/>
              <a:ext cx="281" cy="525"/>
            </a:xfrm>
            <a:custGeom>
              <a:avLst/>
              <a:gdLst>
                <a:gd name="T0" fmla="*/ 288 w 288"/>
                <a:gd name="T1" fmla="*/ 0 h 576"/>
                <a:gd name="T2" fmla="*/ 192 w 288"/>
                <a:gd name="T3" fmla="*/ 432 h 576"/>
                <a:gd name="T4" fmla="*/ 0 w 288"/>
                <a:gd name="T5" fmla="*/ 57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8" h="576">
                  <a:moveTo>
                    <a:pt x="288" y="0"/>
                  </a:moveTo>
                  <a:cubicBezTo>
                    <a:pt x="264" y="168"/>
                    <a:pt x="240" y="336"/>
                    <a:pt x="192" y="432"/>
                  </a:cubicBezTo>
                  <a:cubicBezTo>
                    <a:pt x="144" y="528"/>
                    <a:pt x="72" y="552"/>
                    <a:pt x="0" y="57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4881" tIns="7441" rIns="14881" bIns="7441" anchor="ctr"/>
            <a:lstStyle/>
            <a:p>
              <a:endParaRPr lang="fr-FR"/>
            </a:p>
          </p:txBody>
        </p:sp>
        <p:sp>
          <p:nvSpPr>
            <p:cNvPr id="31" name="Freeform 1203"/>
            <p:cNvSpPr>
              <a:spLocks/>
            </p:cNvSpPr>
            <p:nvPr/>
          </p:nvSpPr>
          <p:spPr bwMode="auto">
            <a:xfrm>
              <a:off x="3952" y="1030"/>
              <a:ext cx="94" cy="307"/>
            </a:xfrm>
            <a:custGeom>
              <a:avLst/>
              <a:gdLst>
                <a:gd name="T0" fmla="*/ 0 w 96"/>
                <a:gd name="T1" fmla="*/ 0 h 288"/>
                <a:gd name="T2" fmla="*/ 96 w 96"/>
                <a:gd name="T3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6" h="288">
                  <a:moveTo>
                    <a:pt x="0" y="0"/>
                  </a:moveTo>
                  <a:cubicBezTo>
                    <a:pt x="40" y="120"/>
                    <a:pt x="80" y="240"/>
                    <a:pt x="96" y="2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4881" tIns="7441" rIns="14881" bIns="7441" anchor="ctr"/>
            <a:lstStyle/>
            <a:p>
              <a:endParaRPr lang="fr-FR"/>
            </a:p>
          </p:txBody>
        </p:sp>
        <p:sp>
          <p:nvSpPr>
            <p:cNvPr id="32" name="Freeform 1204"/>
            <p:cNvSpPr>
              <a:spLocks/>
            </p:cNvSpPr>
            <p:nvPr/>
          </p:nvSpPr>
          <p:spPr bwMode="auto">
            <a:xfrm>
              <a:off x="3952" y="1030"/>
              <a:ext cx="516" cy="351"/>
            </a:xfrm>
            <a:custGeom>
              <a:avLst/>
              <a:gdLst>
                <a:gd name="T0" fmla="*/ 0 w 480"/>
                <a:gd name="T1" fmla="*/ 0 h 384"/>
                <a:gd name="T2" fmla="*/ 384 w 480"/>
                <a:gd name="T3" fmla="*/ 96 h 384"/>
                <a:gd name="T4" fmla="*/ 384 w 480"/>
                <a:gd name="T5" fmla="*/ 288 h 384"/>
                <a:gd name="T6" fmla="*/ 480 w 480"/>
                <a:gd name="T7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0" h="384">
                  <a:moveTo>
                    <a:pt x="0" y="0"/>
                  </a:moveTo>
                  <a:cubicBezTo>
                    <a:pt x="160" y="24"/>
                    <a:pt x="320" y="48"/>
                    <a:pt x="384" y="96"/>
                  </a:cubicBezTo>
                  <a:cubicBezTo>
                    <a:pt x="448" y="144"/>
                    <a:pt x="368" y="240"/>
                    <a:pt x="384" y="288"/>
                  </a:cubicBezTo>
                  <a:cubicBezTo>
                    <a:pt x="400" y="336"/>
                    <a:pt x="440" y="360"/>
                    <a:pt x="480" y="38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4881" tIns="7441" rIns="14881" bIns="7441" anchor="ctr"/>
            <a:lstStyle/>
            <a:p>
              <a:endParaRPr lang="fr-FR"/>
            </a:p>
          </p:txBody>
        </p:sp>
        <p:sp>
          <p:nvSpPr>
            <p:cNvPr id="33" name="Freeform 1205"/>
            <p:cNvSpPr>
              <a:spLocks/>
            </p:cNvSpPr>
            <p:nvPr/>
          </p:nvSpPr>
          <p:spPr bwMode="auto">
            <a:xfrm>
              <a:off x="4234" y="942"/>
              <a:ext cx="718" cy="220"/>
            </a:xfrm>
            <a:custGeom>
              <a:avLst/>
              <a:gdLst>
                <a:gd name="T0" fmla="*/ 672 w 736"/>
                <a:gd name="T1" fmla="*/ 0 h 240"/>
                <a:gd name="T2" fmla="*/ 624 w 736"/>
                <a:gd name="T3" fmla="*/ 96 h 240"/>
                <a:gd name="T4" fmla="*/ 0 w 736"/>
                <a:gd name="T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6" h="240">
                  <a:moveTo>
                    <a:pt x="672" y="0"/>
                  </a:moveTo>
                  <a:cubicBezTo>
                    <a:pt x="704" y="28"/>
                    <a:pt x="736" y="56"/>
                    <a:pt x="624" y="96"/>
                  </a:cubicBezTo>
                  <a:cubicBezTo>
                    <a:pt x="512" y="136"/>
                    <a:pt x="256" y="188"/>
                    <a:pt x="0" y="2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4881" tIns="7441" rIns="14881" bIns="7441" anchor="ctr"/>
            <a:lstStyle/>
            <a:p>
              <a:endParaRPr lang="fr-FR"/>
            </a:p>
          </p:txBody>
        </p:sp>
        <p:sp>
          <p:nvSpPr>
            <p:cNvPr id="34" name="Freeform 1206"/>
            <p:cNvSpPr>
              <a:spLocks/>
            </p:cNvSpPr>
            <p:nvPr/>
          </p:nvSpPr>
          <p:spPr bwMode="auto">
            <a:xfrm>
              <a:off x="4608" y="942"/>
              <a:ext cx="289" cy="263"/>
            </a:xfrm>
            <a:custGeom>
              <a:avLst/>
              <a:gdLst>
                <a:gd name="T0" fmla="*/ 336 w 344"/>
                <a:gd name="T1" fmla="*/ 0 h 288"/>
                <a:gd name="T2" fmla="*/ 288 w 344"/>
                <a:gd name="T3" fmla="*/ 144 h 288"/>
                <a:gd name="T4" fmla="*/ 0 w 344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4" h="288">
                  <a:moveTo>
                    <a:pt x="336" y="0"/>
                  </a:moveTo>
                  <a:cubicBezTo>
                    <a:pt x="340" y="48"/>
                    <a:pt x="344" y="96"/>
                    <a:pt x="288" y="144"/>
                  </a:cubicBezTo>
                  <a:cubicBezTo>
                    <a:pt x="232" y="192"/>
                    <a:pt x="116" y="240"/>
                    <a:pt x="0" y="2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4881" tIns="7441" rIns="14881" bIns="7441" anchor="ctr"/>
            <a:lstStyle/>
            <a:p>
              <a:endParaRPr lang="fr-FR"/>
            </a:p>
          </p:txBody>
        </p:sp>
        <p:grpSp>
          <p:nvGrpSpPr>
            <p:cNvPr id="35" name="Group 1207"/>
            <p:cNvGrpSpPr>
              <a:grpSpLocks/>
            </p:cNvGrpSpPr>
            <p:nvPr/>
          </p:nvGrpSpPr>
          <p:grpSpPr bwMode="auto">
            <a:xfrm>
              <a:off x="4252" y="1566"/>
              <a:ext cx="817" cy="161"/>
              <a:chOff x="1519" y="2861"/>
              <a:chExt cx="817" cy="161"/>
            </a:xfrm>
          </p:grpSpPr>
          <p:sp>
            <p:nvSpPr>
              <p:cNvPr id="47" name="Rectangle 1208"/>
              <p:cNvSpPr>
                <a:spLocks noChangeArrowheads="1"/>
              </p:cNvSpPr>
              <p:nvPr/>
            </p:nvSpPr>
            <p:spPr bwMode="auto">
              <a:xfrm>
                <a:off x="1519" y="2942"/>
                <a:ext cx="797" cy="65"/>
              </a:xfrm>
              <a:prstGeom prst="rect">
                <a:avLst/>
              </a:prstGeom>
              <a:solidFill>
                <a:schemeClr val="bg1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>
                <a:flatTx/>
              </a:bodyPr>
              <a:lstStyle/>
              <a:p>
                <a:endParaRPr lang="fr-FR"/>
              </a:p>
            </p:txBody>
          </p:sp>
          <p:sp>
            <p:nvSpPr>
              <p:cNvPr id="48" name="Rectangle 1209"/>
              <p:cNvSpPr>
                <a:spLocks noChangeArrowheads="1"/>
              </p:cNvSpPr>
              <p:nvPr/>
            </p:nvSpPr>
            <p:spPr bwMode="auto">
              <a:xfrm>
                <a:off x="1519" y="2945"/>
                <a:ext cx="817" cy="77"/>
              </a:xfrm>
              <a:prstGeom prst="rect">
                <a:avLst/>
              </a:prstGeom>
              <a:solidFill>
                <a:schemeClr val="bg1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>
                <a:flatTx/>
              </a:bodyPr>
              <a:lstStyle/>
              <a:p>
                <a:endParaRPr lang="fr-FR"/>
              </a:p>
            </p:txBody>
          </p:sp>
          <p:sp>
            <p:nvSpPr>
              <p:cNvPr id="49" name="Line 1210"/>
              <p:cNvSpPr>
                <a:spLocks noChangeShapeType="1"/>
              </p:cNvSpPr>
              <p:nvPr/>
            </p:nvSpPr>
            <p:spPr bwMode="auto">
              <a:xfrm>
                <a:off x="1683" y="2935"/>
                <a:ext cx="4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tx1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>
                <a:flatTx/>
              </a:bodyPr>
              <a:lstStyle/>
              <a:p>
                <a:endParaRPr lang="fr-FR"/>
              </a:p>
            </p:txBody>
          </p:sp>
          <p:sp>
            <p:nvSpPr>
              <p:cNvPr id="50" name="Line 1211"/>
              <p:cNvSpPr>
                <a:spLocks noChangeShapeType="1"/>
              </p:cNvSpPr>
              <p:nvPr/>
            </p:nvSpPr>
            <p:spPr bwMode="auto">
              <a:xfrm>
                <a:off x="2082" y="2942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tx1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>
                <a:flatTx/>
              </a:bodyPr>
              <a:lstStyle/>
              <a:p>
                <a:endParaRPr lang="fr-FR"/>
              </a:p>
            </p:txBody>
          </p:sp>
          <p:sp>
            <p:nvSpPr>
              <p:cNvPr id="51" name="Line 1212"/>
              <p:cNvSpPr>
                <a:spLocks noChangeShapeType="1"/>
              </p:cNvSpPr>
              <p:nvPr/>
            </p:nvSpPr>
            <p:spPr bwMode="auto">
              <a:xfrm>
                <a:off x="1888" y="2933"/>
                <a:ext cx="7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74600" prstMaterial="legacyMatte">
                <a:bevelT w="13500" h="13500" prst="angle"/>
                <a:bevelB w="13500" h="13500" prst="angle"/>
                <a:extrusionClr>
                  <a:schemeClr val="tx1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>
                <a:flatTx/>
              </a:bodyPr>
              <a:lstStyle/>
              <a:p>
                <a:endParaRPr lang="fr-FR"/>
              </a:p>
            </p:txBody>
          </p:sp>
          <p:sp>
            <p:nvSpPr>
              <p:cNvPr id="52" name="Line 1213"/>
              <p:cNvSpPr>
                <a:spLocks noChangeShapeType="1"/>
              </p:cNvSpPr>
              <p:nvPr/>
            </p:nvSpPr>
            <p:spPr bwMode="auto">
              <a:xfrm>
                <a:off x="1964" y="2861"/>
                <a:ext cx="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74600" prstMaterial="legacyMatte">
                <a:bevelT w="13500" h="13500" prst="angle"/>
                <a:bevelB w="13500" h="13500" prst="angle"/>
                <a:extrusionClr>
                  <a:schemeClr val="tx1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>
                <a:flatTx/>
              </a:bodyPr>
              <a:lstStyle/>
              <a:p>
                <a:endParaRPr lang="fr-FR"/>
              </a:p>
            </p:txBody>
          </p:sp>
          <p:sp>
            <p:nvSpPr>
              <p:cNvPr id="53" name="Line 1214"/>
              <p:cNvSpPr>
                <a:spLocks noChangeShapeType="1"/>
              </p:cNvSpPr>
              <p:nvPr/>
            </p:nvSpPr>
            <p:spPr bwMode="auto">
              <a:xfrm>
                <a:off x="1526" y="2941"/>
                <a:ext cx="4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tx1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>
                <a:flatTx/>
              </a:bodyPr>
              <a:lstStyle/>
              <a:p>
                <a:endParaRPr lang="fr-FR"/>
              </a:p>
            </p:txBody>
          </p:sp>
        </p:grpSp>
        <p:sp>
          <p:nvSpPr>
            <p:cNvPr id="36" name="Oval 1215"/>
            <p:cNvSpPr>
              <a:spLocks noChangeArrowheads="1"/>
            </p:cNvSpPr>
            <p:nvPr/>
          </p:nvSpPr>
          <p:spPr bwMode="auto">
            <a:xfrm>
              <a:off x="5141" y="1602"/>
              <a:ext cx="136" cy="8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ObliqueTopRight">
                <a:rot lat="16199998" lon="0" rev="0"/>
              </a:camera>
              <a:lightRig rig="legacyFlat3" dir="b"/>
            </a:scene3d>
            <a:sp3d extrusionH="36500" prstMaterial="legacyMatte">
              <a:bevelT w="13500" h="13500" prst="angle"/>
              <a:bevelB w="13500" h="13500" prst="angle"/>
              <a:extrusionClr>
                <a:srgbClr val="FF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fr-FR"/>
            </a:p>
          </p:txBody>
        </p:sp>
        <p:sp>
          <p:nvSpPr>
            <p:cNvPr id="37" name="AutoShape 1216"/>
            <p:cNvSpPr>
              <a:spLocks noChangeArrowheads="1"/>
            </p:cNvSpPr>
            <p:nvPr/>
          </p:nvSpPr>
          <p:spPr bwMode="auto">
            <a:xfrm>
              <a:off x="4938" y="1518"/>
              <a:ext cx="468" cy="136"/>
            </a:xfrm>
            <a:prstGeom prst="cube">
              <a:avLst>
                <a:gd name="adj" fmla="val 75630"/>
              </a:avLst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4881" tIns="7441" rIns="14881" bIns="7441" anchor="ctr"/>
            <a:lstStyle/>
            <a:p>
              <a:endParaRPr lang="fr-FR"/>
            </a:p>
          </p:txBody>
        </p:sp>
        <p:sp>
          <p:nvSpPr>
            <p:cNvPr id="38" name="Oval 1217"/>
            <p:cNvSpPr>
              <a:spLocks noChangeArrowheads="1"/>
            </p:cNvSpPr>
            <p:nvPr/>
          </p:nvSpPr>
          <p:spPr bwMode="auto">
            <a:xfrm>
              <a:off x="5144" y="1546"/>
              <a:ext cx="136" cy="4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  <a:effectLst>
              <a:outerShdw sy="50000" kx="2453608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" name="Freeform 1218"/>
            <p:cNvSpPr>
              <a:spLocks/>
            </p:cNvSpPr>
            <p:nvPr/>
          </p:nvSpPr>
          <p:spPr bwMode="auto">
            <a:xfrm>
              <a:off x="3825" y="1214"/>
              <a:ext cx="642" cy="589"/>
            </a:xfrm>
            <a:custGeom>
              <a:avLst/>
              <a:gdLst>
                <a:gd name="T0" fmla="*/ 370 w 642"/>
                <a:gd name="T1" fmla="*/ 0 h 589"/>
                <a:gd name="T2" fmla="*/ 506 w 642"/>
                <a:gd name="T3" fmla="*/ 181 h 589"/>
                <a:gd name="T4" fmla="*/ 7 w 642"/>
                <a:gd name="T5" fmla="*/ 408 h 589"/>
                <a:gd name="T6" fmla="*/ 461 w 642"/>
                <a:gd name="T7" fmla="*/ 589 h 589"/>
                <a:gd name="T8" fmla="*/ 642 w 642"/>
                <a:gd name="T9" fmla="*/ 408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2" h="589">
                  <a:moveTo>
                    <a:pt x="370" y="0"/>
                  </a:moveTo>
                  <a:cubicBezTo>
                    <a:pt x="468" y="56"/>
                    <a:pt x="566" y="113"/>
                    <a:pt x="506" y="181"/>
                  </a:cubicBezTo>
                  <a:cubicBezTo>
                    <a:pt x="446" y="249"/>
                    <a:pt x="14" y="340"/>
                    <a:pt x="7" y="408"/>
                  </a:cubicBezTo>
                  <a:cubicBezTo>
                    <a:pt x="0" y="476"/>
                    <a:pt x="355" y="589"/>
                    <a:pt x="461" y="589"/>
                  </a:cubicBezTo>
                  <a:cubicBezTo>
                    <a:pt x="567" y="589"/>
                    <a:pt x="612" y="438"/>
                    <a:pt x="642" y="408"/>
                  </a:cubicBezTo>
                </a:path>
              </a:pathLst>
            </a:custGeom>
            <a:noFill/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Freeform 1219"/>
            <p:cNvSpPr>
              <a:spLocks/>
            </p:cNvSpPr>
            <p:nvPr/>
          </p:nvSpPr>
          <p:spPr bwMode="auto">
            <a:xfrm rot="-533789">
              <a:off x="4466" y="1207"/>
              <a:ext cx="363" cy="568"/>
            </a:xfrm>
            <a:custGeom>
              <a:avLst/>
              <a:gdLst>
                <a:gd name="T0" fmla="*/ 272 w 544"/>
                <a:gd name="T1" fmla="*/ 0 h 568"/>
                <a:gd name="T2" fmla="*/ 453 w 544"/>
                <a:gd name="T3" fmla="*/ 227 h 568"/>
                <a:gd name="T4" fmla="*/ 317 w 544"/>
                <a:gd name="T5" fmla="*/ 273 h 568"/>
                <a:gd name="T6" fmla="*/ 0 w 544"/>
                <a:gd name="T7" fmla="*/ 318 h 568"/>
                <a:gd name="T8" fmla="*/ 317 w 544"/>
                <a:gd name="T9" fmla="*/ 545 h 568"/>
                <a:gd name="T10" fmla="*/ 544 w 544"/>
                <a:gd name="T11" fmla="*/ 454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4" h="568">
                  <a:moveTo>
                    <a:pt x="272" y="0"/>
                  </a:moveTo>
                  <a:cubicBezTo>
                    <a:pt x="359" y="91"/>
                    <a:pt x="446" y="182"/>
                    <a:pt x="453" y="227"/>
                  </a:cubicBezTo>
                  <a:cubicBezTo>
                    <a:pt x="460" y="272"/>
                    <a:pt x="392" y="258"/>
                    <a:pt x="317" y="273"/>
                  </a:cubicBezTo>
                  <a:cubicBezTo>
                    <a:pt x="242" y="288"/>
                    <a:pt x="0" y="273"/>
                    <a:pt x="0" y="318"/>
                  </a:cubicBezTo>
                  <a:cubicBezTo>
                    <a:pt x="0" y="363"/>
                    <a:pt x="226" y="522"/>
                    <a:pt x="317" y="545"/>
                  </a:cubicBezTo>
                  <a:cubicBezTo>
                    <a:pt x="408" y="568"/>
                    <a:pt x="506" y="469"/>
                    <a:pt x="544" y="454"/>
                  </a:cubicBezTo>
                </a:path>
              </a:pathLst>
            </a:custGeom>
            <a:noFill/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" name="Freeform 1220"/>
            <p:cNvSpPr>
              <a:spLocks/>
            </p:cNvSpPr>
            <p:nvPr/>
          </p:nvSpPr>
          <p:spPr bwMode="auto">
            <a:xfrm>
              <a:off x="4656" y="1131"/>
              <a:ext cx="575" cy="604"/>
            </a:xfrm>
            <a:custGeom>
              <a:avLst/>
              <a:gdLst>
                <a:gd name="T0" fmla="*/ 310 w 575"/>
                <a:gd name="T1" fmla="*/ 37 h 604"/>
                <a:gd name="T2" fmla="*/ 537 w 575"/>
                <a:gd name="T3" fmla="*/ 83 h 604"/>
                <a:gd name="T4" fmla="*/ 83 w 575"/>
                <a:gd name="T5" fmla="*/ 536 h 604"/>
                <a:gd name="T6" fmla="*/ 38 w 575"/>
                <a:gd name="T7" fmla="*/ 491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5" h="604">
                  <a:moveTo>
                    <a:pt x="310" y="37"/>
                  </a:moveTo>
                  <a:cubicBezTo>
                    <a:pt x="442" y="18"/>
                    <a:pt x="575" y="0"/>
                    <a:pt x="537" y="83"/>
                  </a:cubicBezTo>
                  <a:cubicBezTo>
                    <a:pt x="499" y="166"/>
                    <a:pt x="166" y="468"/>
                    <a:pt x="83" y="536"/>
                  </a:cubicBezTo>
                  <a:cubicBezTo>
                    <a:pt x="0" y="604"/>
                    <a:pt x="45" y="498"/>
                    <a:pt x="38" y="491"/>
                  </a:cubicBezTo>
                </a:path>
              </a:pathLst>
            </a:custGeom>
            <a:noFill/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2" name="Text Box 1221"/>
            <p:cNvSpPr txBox="1">
              <a:spLocks noChangeArrowheads="1"/>
            </p:cNvSpPr>
            <p:nvPr/>
          </p:nvSpPr>
          <p:spPr bwMode="auto">
            <a:xfrm>
              <a:off x="4513" y="799"/>
              <a:ext cx="76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200" i="0">
                  <a:latin typeface="Arial" charset="0"/>
                </a:rPr>
                <a:t>Thermometers </a:t>
              </a:r>
            </a:p>
          </p:txBody>
        </p:sp>
        <p:sp>
          <p:nvSpPr>
            <p:cNvPr id="43" name="Text Box 1222"/>
            <p:cNvSpPr txBox="1">
              <a:spLocks noChangeArrowheads="1"/>
            </p:cNvSpPr>
            <p:nvPr/>
          </p:nvSpPr>
          <p:spPr bwMode="auto">
            <a:xfrm>
              <a:off x="3457" y="799"/>
              <a:ext cx="1041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fr-FR" sz="1400" i="0" dirty="0">
                  <a:latin typeface="Arial" charset="0"/>
                </a:rPr>
                <a:t>Resistive wires</a:t>
              </a:r>
            </a:p>
          </p:txBody>
        </p:sp>
        <p:grpSp>
          <p:nvGrpSpPr>
            <p:cNvPr id="44" name="Group 1223"/>
            <p:cNvGrpSpPr>
              <a:grpSpLocks/>
            </p:cNvGrpSpPr>
            <p:nvPr/>
          </p:nvGrpSpPr>
          <p:grpSpPr bwMode="auto">
            <a:xfrm>
              <a:off x="5127" y="1448"/>
              <a:ext cx="159" cy="91"/>
              <a:chOff x="3016" y="2750"/>
              <a:chExt cx="544" cy="90"/>
            </a:xfrm>
          </p:grpSpPr>
          <p:sp>
            <p:nvSpPr>
              <p:cNvPr id="45" name="Oval 1224"/>
              <p:cNvSpPr>
                <a:spLocks noChangeArrowheads="1"/>
              </p:cNvSpPr>
              <p:nvPr/>
            </p:nvSpPr>
            <p:spPr bwMode="auto">
              <a:xfrm>
                <a:off x="3016" y="2750"/>
                <a:ext cx="544" cy="45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alpha val="45000"/>
                    </a:srgbClr>
                  </a:gs>
                  <a:gs pos="100000">
                    <a:srgbClr val="FFCC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round/>
                <a:headEnd/>
                <a:tailEnd/>
              </a:ln>
              <a:effectLst/>
              <a:scene3d>
                <a:camera prst="legacyPerspectiveBottom">
                  <a:rot lat="17400000" lon="0" rev="0"/>
                </a:camera>
                <a:lightRig rig="legacyFlat3" dir="t"/>
              </a:scene3d>
              <a:sp3d extrusionH="163500" prstMaterial="legacyMatte">
                <a:bevelT w="13500" h="13500" prst="angle"/>
                <a:bevelB w="13500" h="13500" prst="angle"/>
                <a:extrusionClr>
                  <a:srgbClr val="FFCC00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fr-FR"/>
              </a:p>
            </p:txBody>
          </p:sp>
          <p:sp>
            <p:nvSpPr>
              <p:cNvPr id="46" name="Rectangle 1225"/>
              <p:cNvSpPr>
                <a:spLocks noChangeArrowheads="1"/>
              </p:cNvSpPr>
              <p:nvPr/>
            </p:nvSpPr>
            <p:spPr bwMode="auto">
              <a:xfrm>
                <a:off x="3243" y="2762"/>
                <a:ext cx="90" cy="78"/>
              </a:xfrm>
              <a:prstGeom prst="rect">
                <a:avLst/>
              </a:prstGeom>
              <a:gradFill rotWithShape="1">
                <a:gsLst>
                  <a:gs pos="0">
                    <a:schemeClr val="tx1">
                      <a:gamma/>
                      <a:tint val="0"/>
                      <a:invGamma/>
                    </a:schemeClr>
                  </a:gs>
                  <a:gs pos="100000">
                    <a:schemeClr val="tx1">
                      <a:alpha val="4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103" name="ZoneTexte 102"/>
          <p:cNvSpPr txBox="1"/>
          <p:nvPr/>
        </p:nvSpPr>
        <p:spPr>
          <a:xfrm>
            <a:off x="7815240" y="3109888"/>
            <a:ext cx="1205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Cold </a:t>
            </a:r>
            <a:r>
              <a:rPr lang="fr-FR" dirty="0" err="1"/>
              <a:t>finger</a:t>
            </a:r>
            <a:endParaRPr lang="en-US" dirty="0"/>
          </a:p>
        </p:txBody>
      </p:sp>
      <p:sp>
        <p:nvSpPr>
          <p:cNvPr id="104" name="ZoneTexte 103"/>
          <p:cNvSpPr txBox="1"/>
          <p:nvPr/>
        </p:nvSpPr>
        <p:spPr>
          <a:xfrm>
            <a:off x="7854147" y="2234566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sample</a:t>
            </a:r>
            <a:endParaRPr lang="en-US" dirty="0"/>
          </a:p>
        </p:txBody>
      </p:sp>
      <p:cxnSp>
        <p:nvCxnSpPr>
          <p:cNvPr id="3" name="Connecteur droit avec flèche 2"/>
          <p:cNvCxnSpPr/>
          <p:nvPr/>
        </p:nvCxnSpPr>
        <p:spPr>
          <a:xfrm flipH="1">
            <a:off x="7297865" y="2527939"/>
            <a:ext cx="510653" cy="318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ZoneTexte 106"/>
          <p:cNvSpPr txBox="1"/>
          <p:nvPr/>
        </p:nvSpPr>
        <p:spPr>
          <a:xfrm>
            <a:off x="4156636" y="2087578"/>
            <a:ext cx="822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Heater</a:t>
            </a:r>
            <a:endParaRPr lang="en-US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02DFA63-F867-4EF9-8B03-2947E32C5EE0}"/>
              </a:ext>
            </a:extLst>
          </p:cNvPr>
          <p:cNvSpPr txBox="1"/>
          <p:nvPr/>
        </p:nvSpPr>
        <p:spPr>
          <a:xfrm>
            <a:off x="155142" y="2980002"/>
            <a:ext cx="3583708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Nodal </a:t>
            </a:r>
            <a:r>
              <a:rPr lang="fr-FR" sz="2400" dirty="0" err="1"/>
              <a:t>quasi-particles</a:t>
            </a:r>
            <a:r>
              <a:rPr lang="fr-FR" sz="2400" dirty="0"/>
              <a:t> in </a:t>
            </a:r>
            <a:r>
              <a:rPr lang="fr-FR" sz="2400" dirty="0" err="1"/>
              <a:t>superconductors</a:t>
            </a:r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Neutral excitations in [</a:t>
            </a:r>
            <a:r>
              <a:rPr lang="fr-FR" sz="2400" dirty="0" err="1"/>
              <a:t>magnetic</a:t>
            </a:r>
            <a:r>
              <a:rPr lang="fr-FR" sz="2400" dirty="0"/>
              <a:t>] </a:t>
            </a:r>
            <a:r>
              <a:rPr lang="fr-FR" sz="2400" dirty="0" err="1"/>
              <a:t>insulators</a:t>
            </a:r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41695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886BF9D-AEDE-4E99-BD7E-23A335C7A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0"/>
            <a:ext cx="5741789" cy="156957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74B4A0B-8031-4E56-9183-871F038D5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721" y="1683371"/>
            <a:ext cx="5572558" cy="515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1416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D1FE25A-61A7-4A88-A29A-96A3E36AB8E9}"/>
              </a:ext>
            </a:extLst>
          </p:cNvPr>
          <p:cNvSpPr txBox="1"/>
          <p:nvPr/>
        </p:nvSpPr>
        <p:spPr>
          <a:xfrm>
            <a:off x="1043608" y="2731408"/>
            <a:ext cx="73089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/>
              <a:t>A </a:t>
            </a:r>
            <a:r>
              <a:rPr lang="fr-FR" sz="4000" dirty="0" err="1"/>
              <a:t>boundary</a:t>
            </a:r>
            <a:r>
              <a:rPr lang="fr-FR" sz="4000" dirty="0"/>
              <a:t> to thermal </a:t>
            </a:r>
            <a:r>
              <a:rPr lang="fr-FR" sz="4000" dirty="0" err="1"/>
              <a:t>diffusivity</a:t>
            </a:r>
            <a:r>
              <a:rPr lang="fr-FR" sz="4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768033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60F571-3EDA-4EBD-9927-1EDD91F4F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High </a:t>
            </a:r>
            <a:r>
              <a:rPr lang="fr-FR" dirty="0" err="1"/>
              <a:t>temperature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A41F97E-7488-443C-871D-BE2CEE894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53" y="1652057"/>
            <a:ext cx="8082947" cy="520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1810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65A5C92-0ADE-4394-A649-5E5D53A41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0888"/>
            <a:ext cx="7059266" cy="114994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48DBB1C-3536-430B-9451-45A751A96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2168951"/>
            <a:ext cx="4499992" cy="474744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A28F904-E6B1-433F-97B0-E80457087E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79"/>
            <a:ext cx="7740352" cy="221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26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0E2D31-6939-4AE5-9AD8-4E9D46EF7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Specific</a:t>
            </a:r>
            <a:r>
              <a:rPr lang="fr-FR" dirty="0"/>
              <a:t> </a:t>
            </a:r>
            <a:r>
              <a:rPr lang="fr-FR" dirty="0" err="1"/>
              <a:t>heat</a:t>
            </a:r>
            <a:r>
              <a:rPr lang="fr-FR" dirty="0"/>
              <a:t> and thermal </a:t>
            </a:r>
            <a:r>
              <a:rPr lang="fr-FR" dirty="0" err="1"/>
              <a:t>conductivity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BD4D8D6-E739-45B5-82AF-BD920D535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2132856"/>
            <a:ext cx="8947468" cy="474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5848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F15F6F-4B88-4FD4-8EDB-C3B12B398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971" y="86141"/>
            <a:ext cx="8229600" cy="1143000"/>
          </a:xfrm>
        </p:spPr>
        <p:txBody>
          <a:bodyPr/>
          <a:lstStyle/>
          <a:p>
            <a:r>
              <a:rPr lang="fr-FR" dirty="0" err="1"/>
              <a:t>Extracted</a:t>
            </a:r>
            <a:r>
              <a:rPr lang="fr-FR" dirty="0"/>
              <a:t> thermal </a:t>
            </a:r>
            <a:r>
              <a:rPr lang="fr-FR" dirty="0" err="1"/>
              <a:t>diffusivity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3577BA9-0A50-4153-91D6-245C5024F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652" y="908720"/>
            <a:ext cx="6264696" cy="44974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25C8F069-E4D1-4A33-84F8-11EFB6175C44}"/>
                  </a:ext>
                </a:extLst>
              </p:cNvPr>
              <p:cNvSpPr txBox="1"/>
              <p:nvPr/>
            </p:nvSpPr>
            <p:spPr>
              <a:xfrm>
                <a:off x="899592" y="5593957"/>
                <a:ext cx="2190984" cy="6079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fr-FR" sz="3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𝑠𝑣</m:t>
                          </m:r>
                        </m:e>
                        <m:sub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fr-FR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fr-FR" sz="3600" dirty="0"/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25C8F069-E4D1-4A33-84F8-11EFB6175C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5593957"/>
                <a:ext cx="2190984" cy="6079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86399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1D2310-0F82-4589-AFD1-B21BF4157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Is </a:t>
            </a:r>
            <a:r>
              <a:rPr lang="fr-FR" dirty="0" err="1"/>
              <a:t>there</a:t>
            </a:r>
            <a:r>
              <a:rPr lang="fr-FR" dirty="0"/>
              <a:t> a </a:t>
            </a:r>
            <a:r>
              <a:rPr lang="fr-FR" dirty="0" err="1"/>
              <a:t>boundary</a:t>
            </a:r>
            <a:r>
              <a:rPr lang="fr-FR" dirty="0"/>
              <a:t> to thermal </a:t>
            </a:r>
            <a:r>
              <a:rPr lang="fr-FR" dirty="0" err="1"/>
              <a:t>diffusivity</a:t>
            </a:r>
            <a:r>
              <a:rPr lang="fr-FR" dirty="0"/>
              <a:t> of </a:t>
            </a:r>
            <a:r>
              <a:rPr lang="fr-FR" dirty="0" err="1"/>
              <a:t>insulators</a:t>
            </a:r>
            <a:r>
              <a:rPr lang="fr-FR" dirty="0"/>
              <a:t>?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1AAE689-2D0D-44C0-9C99-B4343840C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36" y="2734612"/>
            <a:ext cx="7625552" cy="198085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D507367-DCFE-4944-B08D-A17F0D3CEDBA}"/>
              </a:ext>
            </a:extLst>
          </p:cNvPr>
          <p:cNvSpPr txBox="1"/>
          <p:nvPr/>
        </p:nvSpPr>
        <p:spPr>
          <a:xfrm>
            <a:off x="4823292" y="2098690"/>
            <a:ext cx="2848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For all </a:t>
            </a:r>
            <a:r>
              <a:rPr lang="fr-FR" dirty="0" err="1"/>
              <a:t>known</a:t>
            </a:r>
            <a:r>
              <a:rPr lang="fr-FR" dirty="0"/>
              <a:t> </a:t>
            </a:r>
            <a:r>
              <a:rPr lang="fr-FR" dirty="0" err="1"/>
              <a:t>materials</a:t>
            </a:r>
            <a:r>
              <a:rPr lang="fr-FR" dirty="0"/>
              <a:t>, s&gt;1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BD3BDFA-2540-47CB-87CA-3CF44303CEBE}"/>
              </a:ext>
            </a:extLst>
          </p:cNvPr>
          <p:cNvSpPr txBox="1"/>
          <p:nvPr/>
        </p:nvSpPr>
        <p:spPr>
          <a:xfrm>
            <a:off x="2320533" y="4982061"/>
            <a:ext cx="550201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err="1"/>
              <a:t>Reminiscent</a:t>
            </a:r>
            <a:r>
              <a:rPr lang="fr-FR" dirty="0"/>
              <a:t> of </a:t>
            </a:r>
            <a:r>
              <a:rPr lang="fr-FR" dirty="0" err="1"/>
              <a:t>Hartnoll’s</a:t>
            </a:r>
            <a:r>
              <a:rPr lang="fr-FR" dirty="0"/>
              <a:t> </a:t>
            </a:r>
            <a:r>
              <a:rPr lang="fr-FR" dirty="0" err="1"/>
              <a:t>boundary</a:t>
            </a:r>
            <a:r>
              <a:rPr lang="fr-FR" dirty="0"/>
              <a:t> for </a:t>
            </a:r>
            <a:r>
              <a:rPr lang="fr-FR" dirty="0" err="1"/>
              <a:t>incoherent</a:t>
            </a:r>
            <a:r>
              <a:rPr lang="fr-FR" dirty="0"/>
              <a:t> </a:t>
            </a:r>
            <a:r>
              <a:rPr lang="fr-FR" dirty="0" err="1"/>
              <a:t>metals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486C7D42-5B6D-4ADF-B4A5-BA00534FAFC5}"/>
                  </a:ext>
                </a:extLst>
              </p:cNvPr>
              <p:cNvSpPr txBox="1"/>
              <p:nvPr/>
            </p:nvSpPr>
            <p:spPr>
              <a:xfrm>
                <a:off x="1331640" y="1921740"/>
                <a:ext cx="2190984" cy="6079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fr-FR" sz="3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𝑠𝑣</m:t>
                          </m:r>
                        </m:e>
                        <m:sub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fr-FR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fr-FR" sz="3600" dirty="0"/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486C7D42-5B6D-4ADF-B4A5-BA00534FAF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1921740"/>
                <a:ext cx="2190984" cy="6079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35064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568E25D-D6AB-4376-8A6C-56C715FF2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" y="-18281"/>
            <a:ext cx="9068419" cy="179109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C81826E-3253-49AD-ADA0-0B38A02EE2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19" y="1916832"/>
            <a:ext cx="4659643" cy="492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8871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D33791-A6DA-4821-B57B-DBC007AD2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809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Remarks</a:t>
            </a:r>
            <a:r>
              <a:rPr lang="fr-FR" dirty="0"/>
              <a:t> on </a:t>
            </a:r>
            <a:r>
              <a:rPr lang="fr-FR" dirty="0" err="1"/>
              <a:t>hydorynamics</a:t>
            </a:r>
            <a:r>
              <a:rPr lang="fr-FR" dirty="0"/>
              <a:t> of </a:t>
            </a:r>
            <a:r>
              <a:rPr lang="fr-FR" dirty="0" err="1"/>
              <a:t>electrons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91433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5" y="0"/>
            <a:ext cx="713422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05713"/>
            <a:ext cx="6823242" cy="384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93580" y="5877272"/>
            <a:ext cx="823886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Changing the sample size by a factor of 75 leads to a thirty percent discrepancy with the expectations of standard theory neglecting momentum-conserving collisions!</a:t>
            </a:r>
          </a:p>
        </p:txBody>
      </p:sp>
    </p:spTree>
    <p:extLst>
      <p:ext uri="{BB962C8B-B14F-4D97-AF65-F5344CB8AC3E}">
        <p14:creationId xmlns:p14="http://schemas.microsoft.com/office/powerpoint/2010/main" val="3575732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440" y="0"/>
            <a:ext cx="9144000" cy="633670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Outline</a:t>
            </a:r>
            <a:br>
              <a:rPr lang="en-US" b="1" dirty="0"/>
            </a:br>
            <a:br>
              <a:rPr lang="en-US" b="1" dirty="0"/>
            </a:br>
            <a:r>
              <a:rPr lang="en-US" sz="3600" dirty="0"/>
              <a:t>I. Thermal conductivity of insulators and phonon hydrodynamics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II. Observation of the Poiseuille flow of phonons in two solids</a:t>
            </a:r>
            <a:br>
              <a:rPr lang="en-US" sz="3600" dirty="0"/>
            </a:br>
            <a:r>
              <a:rPr lang="en-US" sz="2700" i="1" dirty="0"/>
              <a:t>Black Phosphorus (BP)</a:t>
            </a:r>
            <a:br>
              <a:rPr lang="en-US" sz="2700" i="1" dirty="0"/>
            </a:br>
            <a:r>
              <a:rPr lang="en-US" sz="2700" i="1" dirty="0"/>
              <a:t>Strontium </a:t>
            </a:r>
            <a:r>
              <a:rPr lang="en-US" sz="2700" i="1" dirty="0" err="1"/>
              <a:t>titanate</a:t>
            </a:r>
            <a:r>
              <a:rPr lang="en-US" sz="2700" i="1" dirty="0"/>
              <a:t> (STO)</a:t>
            </a:r>
            <a:br>
              <a:rPr lang="en-US" sz="2700" i="1" dirty="0"/>
            </a:br>
            <a:br>
              <a:rPr lang="en-US" sz="3600" dirty="0"/>
            </a:br>
            <a:r>
              <a:rPr lang="en-US" sz="3600" dirty="0"/>
              <a:t>III. A boundary to thermal diffusivity?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IV. Electron hydrodynamics and </a:t>
            </a:r>
            <a:r>
              <a:rPr lang="en-US" sz="2700" dirty="0"/>
              <a:t>WP</a:t>
            </a:r>
            <a:r>
              <a:rPr lang="en-US" sz="2700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437937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6084168" cy="347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927" y="516638"/>
            <a:ext cx="3374877" cy="6348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3974"/>
            <a:ext cx="1850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arXiv:1706.05925</a:t>
            </a:r>
          </a:p>
        </p:txBody>
      </p:sp>
    </p:spTree>
    <p:extLst>
      <p:ext uri="{BB962C8B-B14F-4D97-AF65-F5344CB8AC3E}">
        <p14:creationId xmlns:p14="http://schemas.microsoft.com/office/powerpoint/2010/main" val="11218661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2750351" y="2448523"/>
                <a:ext cx="3048463" cy="1203919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600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fr-FR" sz="36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fr-FR" sz="3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36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fr-FR" sz="3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fr-FR" sz="36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fr-FR" sz="3600" b="0" i="1" smtClean="0">
                          <a:latin typeface="Cambria Math"/>
                        </a:rPr>
                        <m:t>(</m:t>
                      </m:r>
                      <m:f>
                        <m:fPr>
                          <m:ctrlPr>
                            <a:rPr lang="fr-FR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3600" b="0" i="1" smtClean="0">
                                  <a:latin typeface="Cambria Math"/>
                                  <a:ea typeface="Cambria Math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fr-FR" sz="3600" b="0" i="1" smtClean="0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a:rPr lang="fr-FR" sz="3600" b="0" i="1" smtClean="0">
                              <a:latin typeface="Cambria Math"/>
                            </a:rPr>
                            <m:t>𝑒</m:t>
                          </m:r>
                        </m:den>
                      </m:f>
                      <m:sSup>
                        <m:sSupPr>
                          <m:ctrlPr>
                            <a:rPr lang="fr-FR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36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fr-FR" sz="3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351" y="2448523"/>
                <a:ext cx="3048463" cy="120391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ZoneTexte 1"/>
          <p:cNvSpPr txBox="1"/>
          <p:nvPr/>
        </p:nvSpPr>
        <p:spPr>
          <a:xfrm>
            <a:off x="5849806" y="2758096"/>
            <a:ext cx="33233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=2.45 10</a:t>
            </a:r>
            <a:r>
              <a:rPr lang="en-US" sz="3200" baseline="30000" dirty="0"/>
              <a:t>-8</a:t>
            </a:r>
            <a:r>
              <a:rPr lang="en-US" sz="3200" dirty="0"/>
              <a:t>W </a:t>
            </a:r>
            <a:r>
              <a:rPr lang="en-US" sz="3200" dirty="0">
                <a:latin typeface="Symbol" panose="05050102010706020507" pitchFamily="18" charset="2"/>
              </a:rPr>
              <a:t>W</a:t>
            </a:r>
            <a:r>
              <a:rPr lang="en-US" sz="3200" dirty="0"/>
              <a:t> / K</a:t>
            </a:r>
            <a:r>
              <a:rPr lang="en-US" sz="3200" baseline="30000" dirty="0"/>
              <a:t>2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51520" y="4331984"/>
            <a:ext cx="82266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/>
              <a:t>Ratio of quanta of charge and entropy!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/>
              <a:t>Why power of two? Because the quanta are present in both force AND flux!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/>
              <a:t>Why </a:t>
            </a:r>
            <a:r>
              <a:rPr lang="en-US" sz="2400" b="1" dirty="0">
                <a:latin typeface="Symbol" panose="05050102010706020507" pitchFamily="18" charset="2"/>
              </a:rPr>
              <a:t>p</a:t>
            </a:r>
            <a:r>
              <a:rPr lang="en-US" sz="2400" b="1" baseline="30000" dirty="0"/>
              <a:t>2</a:t>
            </a:r>
            <a:r>
              <a:rPr lang="en-US" sz="2400" b="1" dirty="0"/>
              <a:t>/3 ? </a:t>
            </a:r>
            <a:r>
              <a:rPr lang="en-US" dirty="0"/>
              <a:t> Sommerfeld!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2579773" y="1126672"/>
                <a:ext cx="1692002" cy="1041119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3600" b="0" i="0" smtClean="0">
                          <a:latin typeface="Cambria Math"/>
                        </a:rPr>
                        <m:t>L</m:t>
                      </m:r>
                      <m:r>
                        <a:rPr lang="fr-FR" sz="36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 smtClean="0">
                              <a:latin typeface="Cambria Math"/>
                              <a:ea typeface="Cambria Math"/>
                            </a:rPr>
                            <m:t>𝜅</m:t>
                          </m:r>
                        </m:num>
                        <m:den>
                          <m:r>
                            <a:rPr lang="en-US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fr-FR" sz="3600" b="0" i="1" smtClean="0">
                              <a:latin typeface="Cambria Math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773" y="1126672"/>
                <a:ext cx="1692002" cy="10411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oneTexte 4"/>
          <p:cNvSpPr txBox="1"/>
          <p:nvPr/>
        </p:nvSpPr>
        <p:spPr>
          <a:xfrm>
            <a:off x="596564" y="1423764"/>
            <a:ext cx="1608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Lorenz number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96564" y="2865817"/>
            <a:ext cx="2129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Sommerfeld</a:t>
            </a:r>
            <a:r>
              <a:rPr lang="en-US" dirty="0"/>
              <a:t> number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4572000" y="1245430"/>
                <a:ext cx="1598450" cy="646331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3600" b="0" i="0" smtClean="0">
                          <a:latin typeface="Cambria Math"/>
                        </a:rPr>
                        <m:t>L</m:t>
                      </m:r>
                      <m:r>
                        <a:rPr lang="fr-FR" sz="3600" b="0" i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600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fr-FR" sz="36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245430"/>
                <a:ext cx="1598450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>
            <a:extLst>
              <a:ext uri="{FF2B5EF4-FFF2-40B4-BE49-F238E27FC236}">
                <a16:creationId xmlns:a16="http://schemas.microsoft.com/office/drawing/2014/main" id="{1357F663-A574-4F57-A8CC-83005F17D69C}"/>
              </a:ext>
            </a:extLst>
          </p:cNvPr>
          <p:cNvSpPr txBox="1"/>
          <p:nvPr/>
        </p:nvSpPr>
        <p:spPr>
          <a:xfrm>
            <a:off x="1828909" y="210184"/>
            <a:ext cx="54861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/>
              <a:t>The </a:t>
            </a:r>
            <a:r>
              <a:rPr lang="fr-FR" sz="4000" dirty="0" err="1"/>
              <a:t>Widemann</a:t>
            </a:r>
            <a:r>
              <a:rPr lang="fr-FR" sz="4000" dirty="0"/>
              <a:t>-Franz </a:t>
            </a:r>
            <a:r>
              <a:rPr lang="fr-FR" sz="4000" dirty="0" err="1"/>
              <a:t>law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86298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4" grpId="0"/>
      <p:bldP spid="6" grpId="0" animBg="1"/>
      <p:bldP spid="5" grpId="0"/>
      <p:bldP spid="8" grpId="0"/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5C3B2D-A8CD-47C4-A40D-F9DFC35A27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584" y="1"/>
            <a:ext cx="7268344" cy="1196752"/>
          </a:xfrm>
        </p:spPr>
        <p:txBody>
          <a:bodyPr/>
          <a:lstStyle/>
          <a:p>
            <a:r>
              <a:rPr lang="fr-FR" dirty="0" err="1"/>
              <a:t>inelastic</a:t>
            </a:r>
            <a:r>
              <a:rPr lang="fr-FR" dirty="0"/>
              <a:t> </a:t>
            </a:r>
            <a:r>
              <a:rPr lang="fr-FR" dirty="0" err="1"/>
              <a:t>scattering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E38A7CA-769E-48B0-B255-FC6F781B5A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560" y="4221088"/>
            <a:ext cx="7579566" cy="1119708"/>
          </a:xfrm>
        </p:spPr>
        <p:txBody>
          <a:bodyPr/>
          <a:lstStyle/>
          <a:p>
            <a:pPr algn="just"/>
            <a:r>
              <a:rPr lang="fr-FR" dirty="0"/>
              <a:t>Vertical (</a:t>
            </a:r>
            <a:r>
              <a:rPr lang="fr-FR" dirty="0" err="1"/>
              <a:t>small</a:t>
            </a:r>
            <a:r>
              <a:rPr lang="fr-FR" dirty="0"/>
              <a:t>-angle) </a:t>
            </a:r>
            <a:r>
              <a:rPr lang="fr-FR" dirty="0" err="1"/>
              <a:t>scattering</a:t>
            </a:r>
            <a:r>
              <a:rPr lang="fr-FR" dirty="0"/>
              <a:t> </a:t>
            </a:r>
            <a:r>
              <a:rPr lang="fr-FR" dirty="0" err="1"/>
              <a:t>efficiently</a:t>
            </a:r>
            <a:r>
              <a:rPr lang="fr-FR" dirty="0"/>
              <a:t> </a:t>
            </a:r>
            <a:r>
              <a:rPr lang="fr-FR" dirty="0" err="1"/>
              <a:t>decays</a:t>
            </a:r>
            <a:r>
              <a:rPr lang="fr-FR" dirty="0"/>
              <a:t> </a:t>
            </a:r>
            <a:r>
              <a:rPr lang="fr-FR" dirty="0" err="1"/>
              <a:t>heat</a:t>
            </a:r>
            <a:r>
              <a:rPr lang="fr-FR" dirty="0"/>
              <a:t> </a:t>
            </a:r>
            <a:r>
              <a:rPr lang="fr-FR" dirty="0" err="1"/>
              <a:t>current</a:t>
            </a:r>
            <a:r>
              <a:rPr lang="fr-FR" dirty="0"/>
              <a:t>, but not charge </a:t>
            </a:r>
            <a:r>
              <a:rPr lang="fr-FR" dirty="0" err="1"/>
              <a:t>current</a:t>
            </a:r>
            <a:r>
              <a:rPr lang="fr-FR" dirty="0"/>
              <a:t>!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62D443A-9BBC-416E-9069-538705277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46674"/>
            <a:ext cx="4788024" cy="262669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328EE29-2331-4943-82DF-405CAE6D0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5113" y="1148580"/>
            <a:ext cx="4078887" cy="24482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4746792" y="5582592"/>
                <a:ext cx="1152880" cy="36933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1−</m:t>
                      </m:r>
                      <m:func>
                        <m:func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ea typeface="Cambria Math"/>
                            </a:rPr>
                            <m:t>Θ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6792" y="5582592"/>
                <a:ext cx="115288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/>
          <p:cNvSpPr txBox="1"/>
          <p:nvPr/>
        </p:nvSpPr>
        <p:spPr>
          <a:xfrm>
            <a:off x="395536" y="5591646"/>
            <a:ext cx="435125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A pondering factor for momentum  current:</a:t>
            </a:r>
          </a:p>
        </p:txBody>
      </p:sp>
    </p:spTree>
    <p:extLst>
      <p:ext uri="{BB962C8B-B14F-4D97-AF65-F5344CB8AC3E}">
        <p14:creationId xmlns:p14="http://schemas.microsoft.com/office/powerpoint/2010/main" val="16070779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</a:t>
            </a:r>
            <a:r>
              <a:rPr lang="en-US" dirty="0"/>
              <a:t>)Electron-phonon scattering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299" y="1628800"/>
            <a:ext cx="7643192" cy="964704"/>
          </a:xfrm>
        </p:spPr>
        <p:txBody>
          <a:bodyPr/>
          <a:lstStyle/>
          <a:p>
            <a:r>
              <a:rPr lang="en-US" dirty="0"/>
              <a:t>Electric resistivity is expected to vary as T</a:t>
            </a:r>
            <a:r>
              <a:rPr lang="en-US" baseline="30000" dirty="0"/>
              <a:t>5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553169" y="2276872"/>
            <a:ext cx="7643192" cy="96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Thermal resistivity is expected to vary as T</a:t>
            </a:r>
            <a:r>
              <a:rPr lang="en-US" baseline="30000" dirty="0"/>
              <a:t>3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82013" y="3241576"/>
            <a:ext cx="7457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 the temperature decreases, the typical wave-vector of phonons decreases.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3721541" y="3717032"/>
                <a:ext cx="1306448" cy="663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𝑝h</m:t>
                          </m:r>
                        </m:sub>
                      </m:sSub>
                      <m:r>
                        <a:rPr lang="en-US" i="1" smtClean="0">
                          <a:latin typeface="Cambria Math"/>
                          <a:ea typeface="Cambria Math"/>
                        </a:rPr>
                        <m:t>≈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/>
                            </a:rPr>
                            <m:t>𝑇</m:t>
                          </m:r>
                        </m:num>
                        <m:den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ℏ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541" y="3717032"/>
                <a:ext cx="1306448" cy="66358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/>
          <p:cNvSpPr txBox="1"/>
          <p:nvPr/>
        </p:nvSpPr>
        <p:spPr>
          <a:xfrm>
            <a:off x="899592" y="5023031"/>
            <a:ext cx="7415235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The relative weight of low-q scattering increases wit decreasing temperature.</a:t>
            </a:r>
          </a:p>
        </p:txBody>
      </p:sp>
    </p:spTree>
    <p:extLst>
      <p:ext uri="{BB962C8B-B14F-4D97-AF65-F5344CB8AC3E}">
        <p14:creationId xmlns:p14="http://schemas.microsoft.com/office/powerpoint/2010/main" val="1388032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ii)Electron-electron scattering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299" y="1628800"/>
            <a:ext cx="7643192" cy="964704"/>
          </a:xfrm>
        </p:spPr>
        <p:txBody>
          <a:bodyPr/>
          <a:lstStyle/>
          <a:p>
            <a:r>
              <a:rPr lang="en-US" dirty="0"/>
              <a:t>Electric resistivity is expected to vary as T</a:t>
            </a:r>
            <a:r>
              <a:rPr lang="en-US" baseline="30000" dirty="0"/>
              <a:t>2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553169" y="2276872"/>
            <a:ext cx="7643192" cy="96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Thermal resistivity is expected to vary as T</a:t>
            </a:r>
            <a:r>
              <a:rPr lang="en-US" baseline="30000" dirty="0"/>
              <a:t>2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9592" y="3501008"/>
            <a:ext cx="641521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The weight of low-q scattering does not change with temperature!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4515013" y="4436221"/>
                <a:ext cx="10650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𝑊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013" y="4436221"/>
                <a:ext cx="1065099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1331640" y="4878452"/>
                <a:ext cx="15828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𝐴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4878452"/>
                <a:ext cx="1582869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1317296" y="4324454"/>
                <a:ext cx="19018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𝑊𝑇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𝑊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𝐵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296" y="4324454"/>
                <a:ext cx="1901803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6105904" y="4437112"/>
                <a:ext cx="8455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≠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5904" y="4437112"/>
                <a:ext cx="845552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ZoneTexte 12"/>
          <p:cNvSpPr txBox="1"/>
          <p:nvPr/>
        </p:nvSpPr>
        <p:spPr>
          <a:xfrm>
            <a:off x="5580112" y="443711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but</a:t>
            </a:r>
          </a:p>
        </p:txBody>
      </p:sp>
    </p:spTree>
    <p:extLst>
      <p:ext uri="{BB962C8B-B14F-4D97-AF65-F5344CB8AC3E}">
        <p14:creationId xmlns:p14="http://schemas.microsoft.com/office/powerpoint/2010/main" val="38331687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255"/>
            <a:ext cx="7588948" cy="108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134"/>
          <p:cNvGrpSpPr>
            <a:grpSpLocks/>
          </p:cNvGrpSpPr>
          <p:nvPr/>
        </p:nvGrpSpPr>
        <p:grpSpPr bwMode="auto">
          <a:xfrm>
            <a:off x="7367176" y="45512"/>
            <a:ext cx="1695358" cy="2431930"/>
            <a:chOff x="3016" y="942"/>
            <a:chExt cx="2525" cy="3378"/>
          </a:xfrm>
        </p:grpSpPr>
        <p:sp>
          <p:nvSpPr>
            <p:cNvPr id="5" name="Oval 1135"/>
            <p:cNvSpPr>
              <a:spLocks noChangeArrowheads="1"/>
            </p:cNvSpPr>
            <p:nvPr/>
          </p:nvSpPr>
          <p:spPr bwMode="auto">
            <a:xfrm>
              <a:off x="3605" y="1577"/>
              <a:ext cx="1451" cy="2743"/>
            </a:xfrm>
            <a:prstGeom prst="ellipse">
              <a:avLst/>
            </a:prstGeom>
            <a:solidFill>
              <a:schemeClr val="accent1"/>
            </a:solidFill>
            <a:ln w="9525">
              <a:round/>
              <a:headEnd/>
              <a:tailEnd/>
            </a:ln>
            <a:effectLst/>
            <a:scene3d>
              <a:camera prst="legacyObliqueBottom">
                <a:rot lat="18300000" lon="0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fr-FR"/>
            </a:p>
          </p:txBody>
        </p:sp>
        <p:sp>
          <p:nvSpPr>
            <p:cNvPr id="6" name="Oval 1136"/>
            <p:cNvSpPr>
              <a:spLocks noChangeArrowheads="1"/>
            </p:cNvSpPr>
            <p:nvPr/>
          </p:nvSpPr>
          <p:spPr bwMode="auto">
            <a:xfrm>
              <a:off x="3968" y="2356"/>
              <a:ext cx="726" cy="159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round/>
              <a:headEnd/>
              <a:tailEnd/>
            </a:ln>
            <a:effectLst/>
            <a:scene3d>
              <a:camera prst="legacyObliqueTopRight">
                <a:rot lat="16260000" lon="0" rev="0"/>
              </a:camera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66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fr-FR"/>
            </a:p>
          </p:txBody>
        </p:sp>
        <p:sp>
          <p:nvSpPr>
            <p:cNvPr id="7" name="AutoShape 1137"/>
            <p:cNvSpPr>
              <a:spLocks noChangeArrowheads="1"/>
            </p:cNvSpPr>
            <p:nvPr/>
          </p:nvSpPr>
          <p:spPr bwMode="auto">
            <a:xfrm>
              <a:off x="3016" y="1902"/>
              <a:ext cx="2525" cy="636"/>
            </a:xfrm>
            <a:prstGeom prst="can">
              <a:avLst>
                <a:gd name="adj" fmla="val 42306"/>
              </a:avLst>
            </a:prstGeom>
            <a:gradFill rotWithShape="0">
              <a:gsLst>
                <a:gs pos="0">
                  <a:srgbClr val="FF6600"/>
                </a:gs>
                <a:gs pos="100000">
                  <a:srgbClr val="FF6600">
                    <a:gamma/>
                    <a:shade val="40000"/>
                    <a:invGamma/>
                  </a:srgbClr>
                </a:gs>
              </a:gsLst>
              <a:lin ang="0" scaled="1"/>
            </a:gradFill>
            <a:ln w="95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750" tIns="9376" rIns="18750" bIns="9376" anchor="ctr"/>
            <a:lstStyle>
              <a:lvl1pPr defTabSz="852488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25450" defTabSz="852488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852488" defTabSz="852488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76350" defTabSz="852488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701800" defTabSz="852488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159000" defTabSz="8524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616200" defTabSz="8524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073400" defTabSz="8524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530600" defTabSz="8524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altLang="fr-FR" sz="2300" i="0"/>
            </a:p>
          </p:txBody>
        </p:sp>
        <p:grpSp>
          <p:nvGrpSpPr>
            <p:cNvPr id="8" name="Group 1138"/>
            <p:cNvGrpSpPr>
              <a:grpSpLocks/>
            </p:cNvGrpSpPr>
            <p:nvPr/>
          </p:nvGrpSpPr>
          <p:grpSpPr bwMode="auto">
            <a:xfrm rot="-608774">
              <a:off x="4785" y="1177"/>
              <a:ext cx="338" cy="791"/>
              <a:chOff x="1162" y="2208"/>
              <a:chExt cx="346" cy="768"/>
            </a:xfrm>
          </p:grpSpPr>
          <p:sp>
            <p:nvSpPr>
              <p:cNvPr id="86" name="Line 1139"/>
              <p:cNvSpPr>
                <a:spLocks noChangeShapeType="1"/>
              </p:cNvSpPr>
              <p:nvPr/>
            </p:nvSpPr>
            <p:spPr bwMode="auto">
              <a:xfrm flipH="1">
                <a:off x="1200" y="2208"/>
                <a:ext cx="288" cy="76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/>
              <a:lstStyle/>
              <a:p>
                <a:endParaRPr lang="fr-FR"/>
              </a:p>
            </p:txBody>
          </p:sp>
          <p:sp>
            <p:nvSpPr>
              <p:cNvPr id="87" name="Freeform 1140"/>
              <p:cNvSpPr>
                <a:spLocks/>
              </p:cNvSpPr>
              <p:nvPr/>
            </p:nvSpPr>
            <p:spPr bwMode="auto">
              <a:xfrm>
                <a:off x="1382" y="2274"/>
                <a:ext cx="96" cy="96"/>
              </a:xfrm>
              <a:custGeom>
                <a:avLst/>
                <a:gdLst>
                  <a:gd name="T0" fmla="*/ 31 w 81"/>
                  <a:gd name="T1" fmla="*/ 0 h 119"/>
                  <a:gd name="T2" fmla="*/ 2 w 81"/>
                  <a:gd name="T3" fmla="*/ 58 h 119"/>
                  <a:gd name="T4" fmla="*/ 21 w 81"/>
                  <a:gd name="T5" fmla="*/ 117 h 119"/>
                  <a:gd name="T6" fmla="*/ 51 w 81"/>
                  <a:gd name="T7" fmla="*/ 8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119">
                    <a:moveTo>
                      <a:pt x="31" y="0"/>
                    </a:moveTo>
                    <a:cubicBezTo>
                      <a:pt x="22" y="13"/>
                      <a:pt x="0" y="39"/>
                      <a:pt x="2" y="58"/>
                    </a:cubicBezTo>
                    <a:cubicBezTo>
                      <a:pt x="4" y="79"/>
                      <a:pt x="21" y="117"/>
                      <a:pt x="21" y="117"/>
                    </a:cubicBezTo>
                    <a:cubicBezTo>
                      <a:pt x="79" y="105"/>
                      <a:pt x="81" y="119"/>
                      <a:pt x="51" y="87"/>
                    </a:cubicBezTo>
                  </a:path>
                </a:pathLst>
              </a:custGeom>
              <a:noFill/>
              <a:ln w="57150" cmpd="sng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/>
              <a:lstStyle/>
              <a:p>
                <a:endParaRPr lang="fr-FR"/>
              </a:p>
            </p:txBody>
          </p:sp>
          <p:sp>
            <p:nvSpPr>
              <p:cNvPr id="88" name="Freeform 1141"/>
              <p:cNvSpPr>
                <a:spLocks/>
              </p:cNvSpPr>
              <p:nvPr/>
            </p:nvSpPr>
            <p:spPr bwMode="auto">
              <a:xfrm>
                <a:off x="1354" y="2362"/>
                <a:ext cx="96" cy="96"/>
              </a:xfrm>
              <a:custGeom>
                <a:avLst/>
                <a:gdLst>
                  <a:gd name="T0" fmla="*/ 31 w 81"/>
                  <a:gd name="T1" fmla="*/ 0 h 119"/>
                  <a:gd name="T2" fmla="*/ 2 w 81"/>
                  <a:gd name="T3" fmla="*/ 58 h 119"/>
                  <a:gd name="T4" fmla="*/ 21 w 81"/>
                  <a:gd name="T5" fmla="*/ 117 h 119"/>
                  <a:gd name="T6" fmla="*/ 51 w 81"/>
                  <a:gd name="T7" fmla="*/ 8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119">
                    <a:moveTo>
                      <a:pt x="31" y="0"/>
                    </a:moveTo>
                    <a:cubicBezTo>
                      <a:pt x="22" y="13"/>
                      <a:pt x="0" y="39"/>
                      <a:pt x="2" y="58"/>
                    </a:cubicBezTo>
                    <a:cubicBezTo>
                      <a:pt x="4" y="79"/>
                      <a:pt x="21" y="117"/>
                      <a:pt x="21" y="117"/>
                    </a:cubicBezTo>
                    <a:cubicBezTo>
                      <a:pt x="79" y="105"/>
                      <a:pt x="81" y="119"/>
                      <a:pt x="51" y="87"/>
                    </a:cubicBezTo>
                  </a:path>
                </a:pathLst>
              </a:custGeom>
              <a:noFill/>
              <a:ln w="57150" cmpd="sng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/>
              <a:lstStyle/>
              <a:p>
                <a:endParaRPr lang="fr-FR"/>
              </a:p>
            </p:txBody>
          </p:sp>
          <p:sp>
            <p:nvSpPr>
              <p:cNvPr id="89" name="Freeform 1142"/>
              <p:cNvSpPr>
                <a:spLocks/>
              </p:cNvSpPr>
              <p:nvPr/>
            </p:nvSpPr>
            <p:spPr bwMode="auto">
              <a:xfrm>
                <a:off x="1316" y="2428"/>
                <a:ext cx="96" cy="96"/>
              </a:xfrm>
              <a:custGeom>
                <a:avLst/>
                <a:gdLst>
                  <a:gd name="T0" fmla="*/ 31 w 81"/>
                  <a:gd name="T1" fmla="*/ 0 h 119"/>
                  <a:gd name="T2" fmla="*/ 2 w 81"/>
                  <a:gd name="T3" fmla="*/ 58 h 119"/>
                  <a:gd name="T4" fmla="*/ 21 w 81"/>
                  <a:gd name="T5" fmla="*/ 117 h 119"/>
                  <a:gd name="T6" fmla="*/ 51 w 81"/>
                  <a:gd name="T7" fmla="*/ 8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119">
                    <a:moveTo>
                      <a:pt x="31" y="0"/>
                    </a:moveTo>
                    <a:cubicBezTo>
                      <a:pt x="22" y="13"/>
                      <a:pt x="0" y="39"/>
                      <a:pt x="2" y="58"/>
                    </a:cubicBezTo>
                    <a:cubicBezTo>
                      <a:pt x="4" y="79"/>
                      <a:pt x="21" y="117"/>
                      <a:pt x="21" y="117"/>
                    </a:cubicBezTo>
                    <a:cubicBezTo>
                      <a:pt x="79" y="105"/>
                      <a:pt x="81" y="119"/>
                      <a:pt x="51" y="87"/>
                    </a:cubicBezTo>
                  </a:path>
                </a:pathLst>
              </a:custGeom>
              <a:noFill/>
              <a:ln w="57150" cmpd="sng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/>
              <a:lstStyle/>
              <a:p>
                <a:endParaRPr lang="fr-FR"/>
              </a:p>
            </p:txBody>
          </p:sp>
          <p:sp>
            <p:nvSpPr>
              <p:cNvPr id="90" name="Freeform 1143"/>
              <p:cNvSpPr>
                <a:spLocks/>
              </p:cNvSpPr>
              <p:nvPr/>
            </p:nvSpPr>
            <p:spPr bwMode="auto">
              <a:xfrm>
                <a:off x="1286" y="2506"/>
                <a:ext cx="96" cy="96"/>
              </a:xfrm>
              <a:custGeom>
                <a:avLst/>
                <a:gdLst>
                  <a:gd name="T0" fmla="*/ 31 w 81"/>
                  <a:gd name="T1" fmla="*/ 0 h 119"/>
                  <a:gd name="T2" fmla="*/ 2 w 81"/>
                  <a:gd name="T3" fmla="*/ 58 h 119"/>
                  <a:gd name="T4" fmla="*/ 21 w 81"/>
                  <a:gd name="T5" fmla="*/ 117 h 119"/>
                  <a:gd name="T6" fmla="*/ 51 w 81"/>
                  <a:gd name="T7" fmla="*/ 8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119">
                    <a:moveTo>
                      <a:pt x="31" y="0"/>
                    </a:moveTo>
                    <a:cubicBezTo>
                      <a:pt x="22" y="13"/>
                      <a:pt x="0" y="39"/>
                      <a:pt x="2" y="58"/>
                    </a:cubicBezTo>
                    <a:cubicBezTo>
                      <a:pt x="4" y="79"/>
                      <a:pt x="21" y="117"/>
                      <a:pt x="21" y="117"/>
                    </a:cubicBezTo>
                    <a:cubicBezTo>
                      <a:pt x="79" y="105"/>
                      <a:pt x="81" y="119"/>
                      <a:pt x="51" y="87"/>
                    </a:cubicBezTo>
                  </a:path>
                </a:pathLst>
              </a:custGeom>
              <a:noFill/>
              <a:ln w="57150" cmpd="sng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/>
              <a:lstStyle/>
              <a:p>
                <a:endParaRPr lang="fr-FR"/>
              </a:p>
            </p:txBody>
          </p:sp>
          <p:sp>
            <p:nvSpPr>
              <p:cNvPr id="91" name="Freeform 1144"/>
              <p:cNvSpPr>
                <a:spLocks/>
              </p:cNvSpPr>
              <p:nvPr/>
            </p:nvSpPr>
            <p:spPr bwMode="auto">
              <a:xfrm>
                <a:off x="1258" y="2582"/>
                <a:ext cx="96" cy="96"/>
              </a:xfrm>
              <a:custGeom>
                <a:avLst/>
                <a:gdLst>
                  <a:gd name="T0" fmla="*/ 31 w 81"/>
                  <a:gd name="T1" fmla="*/ 0 h 119"/>
                  <a:gd name="T2" fmla="*/ 2 w 81"/>
                  <a:gd name="T3" fmla="*/ 58 h 119"/>
                  <a:gd name="T4" fmla="*/ 21 w 81"/>
                  <a:gd name="T5" fmla="*/ 117 h 119"/>
                  <a:gd name="T6" fmla="*/ 51 w 81"/>
                  <a:gd name="T7" fmla="*/ 8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119">
                    <a:moveTo>
                      <a:pt x="31" y="0"/>
                    </a:moveTo>
                    <a:cubicBezTo>
                      <a:pt x="22" y="13"/>
                      <a:pt x="0" y="39"/>
                      <a:pt x="2" y="58"/>
                    </a:cubicBezTo>
                    <a:cubicBezTo>
                      <a:pt x="4" y="79"/>
                      <a:pt x="21" y="117"/>
                      <a:pt x="21" y="117"/>
                    </a:cubicBezTo>
                    <a:cubicBezTo>
                      <a:pt x="79" y="105"/>
                      <a:pt x="81" y="119"/>
                      <a:pt x="51" y="87"/>
                    </a:cubicBezTo>
                  </a:path>
                </a:pathLst>
              </a:custGeom>
              <a:noFill/>
              <a:ln w="57150" cmpd="sng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/>
              <a:lstStyle/>
              <a:p>
                <a:endParaRPr lang="fr-FR"/>
              </a:p>
            </p:txBody>
          </p:sp>
          <p:sp>
            <p:nvSpPr>
              <p:cNvPr id="92" name="Freeform 1145"/>
              <p:cNvSpPr>
                <a:spLocks/>
              </p:cNvSpPr>
              <p:nvPr/>
            </p:nvSpPr>
            <p:spPr bwMode="auto">
              <a:xfrm>
                <a:off x="1228" y="2688"/>
                <a:ext cx="96" cy="96"/>
              </a:xfrm>
              <a:custGeom>
                <a:avLst/>
                <a:gdLst>
                  <a:gd name="T0" fmla="*/ 31 w 81"/>
                  <a:gd name="T1" fmla="*/ 0 h 119"/>
                  <a:gd name="T2" fmla="*/ 2 w 81"/>
                  <a:gd name="T3" fmla="*/ 58 h 119"/>
                  <a:gd name="T4" fmla="*/ 21 w 81"/>
                  <a:gd name="T5" fmla="*/ 117 h 119"/>
                  <a:gd name="T6" fmla="*/ 51 w 81"/>
                  <a:gd name="T7" fmla="*/ 8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119">
                    <a:moveTo>
                      <a:pt x="31" y="0"/>
                    </a:moveTo>
                    <a:cubicBezTo>
                      <a:pt x="22" y="13"/>
                      <a:pt x="0" y="39"/>
                      <a:pt x="2" y="58"/>
                    </a:cubicBezTo>
                    <a:cubicBezTo>
                      <a:pt x="4" y="79"/>
                      <a:pt x="21" y="117"/>
                      <a:pt x="21" y="117"/>
                    </a:cubicBezTo>
                    <a:cubicBezTo>
                      <a:pt x="79" y="105"/>
                      <a:pt x="81" y="119"/>
                      <a:pt x="51" y="87"/>
                    </a:cubicBezTo>
                  </a:path>
                </a:pathLst>
              </a:custGeom>
              <a:noFill/>
              <a:ln w="57150" cmpd="sng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/>
              <a:lstStyle/>
              <a:p>
                <a:endParaRPr lang="fr-FR"/>
              </a:p>
            </p:txBody>
          </p:sp>
          <p:sp>
            <p:nvSpPr>
              <p:cNvPr id="93" name="Freeform 1146"/>
              <p:cNvSpPr>
                <a:spLocks/>
              </p:cNvSpPr>
              <p:nvPr/>
            </p:nvSpPr>
            <p:spPr bwMode="auto">
              <a:xfrm>
                <a:off x="1200" y="2774"/>
                <a:ext cx="96" cy="96"/>
              </a:xfrm>
              <a:custGeom>
                <a:avLst/>
                <a:gdLst>
                  <a:gd name="T0" fmla="*/ 31 w 81"/>
                  <a:gd name="T1" fmla="*/ 0 h 119"/>
                  <a:gd name="T2" fmla="*/ 2 w 81"/>
                  <a:gd name="T3" fmla="*/ 58 h 119"/>
                  <a:gd name="T4" fmla="*/ 21 w 81"/>
                  <a:gd name="T5" fmla="*/ 117 h 119"/>
                  <a:gd name="T6" fmla="*/ 51 w 81"/>
                  <a:gd name="T7" fmla="*/ 8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119">
                    <a:moveTo>
                      <a:pt x="31" y="0"/>
                    </a:moveTo>
                    <a:cubicBezTo>
                      <a:pt x="22" y="13"/>
                      <a:pt x="0" y="39"/>
                      <a:pt x="2" y="58"/>
                    </a:cubicBezTo>
                    <a:cubicBezTo>
                      <a:pt x="4" y="79"/>
                      <a:pt x="21" y="117"/>
                      <a:pt x="21" y="117"/>
                    </a:cubicBezTo>
                    <a:cubicBezTo>
                      <a:pt x="79" y="105"/>
                      <a:pt x="81" y="119"/>
                      <a:pt x="51" y="87"/>
                    </a:cubicBezTo>
                  </a:path>
                </a:pathLst>
              </a:custGeom>
              <a:noFill/>
              <a:ln w="57150" cmpd="sng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/>
              <a:lstStyle/>
              <a:p>
                <a:endParaRPr lang="fr-FR"/>
              </a:p>
            </p:txBody>
          </p:sp>
          <p:sp>
            <p:nvSpPr>
              <p:cNvPr id="94" name="Freeform 1147"/>
              <p:cNvSpPr>
                <a:spLocks/>
              </p:cNvSpPr>
              <p:nvPr/>
            </p:nvSpPr>
            <p:spPr bwMode="auto">
              <a:xfrm>
                <a:off x="1162" y="2842"/>
                <a:ext cx="96" cy="96"/>
              </a:xfrm>
              <a:custGeom>
                <a:avLst/>
                <a:gdLst>
                  <a:gd name="T0" fmla="*/ 31 w 81"/>
                  <a:gd name="T1" fmla="*/ 0 h 119"/>
                  <a:gd name="T2" fmla="*/ 2 w 81"/>
                  <a:gd name="T3" fmla="*/ 58 h 119"/>
                  <a:gd name="T4" fmla="*/ 21 w 81"/>
                  <a:gd name="T5" fmla="*/ 117 h 119"/>
                  <a:gd name="T6" fmla="*/ 51 w 81"/>
                  <a:gd name="T7" fmla="*/ 8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119">
                    <a:moveTo>
                      <a:pt x="31" y="0"/>
                    </a:moveTo>
                    <a:cubicBezTo>
                      <a:pt x="22" y="13"/>
                      <a:pt x="0" y="39"/>
                      <a:pt x="2" y="58"/>
                    </a:cubicBezTo>
                    <a:cubicBezTo>
                      <a:pt x="4" y="79"/>
                      <a:pt x="21" y="117"/>
                      <a:pt x="21" y="117"/>
                    </a:cubicBezTo>
                    <a:cubicBezTo>
                      <a:pt x="79" y="105"/>
                      <a:pt x="81" y="119"/>
                      <a:pt x="51" y="87"/>
                    </a:cubicBezTo>
                  </a:path>
                </a:pathLst>
              </a:custGeom>
              <a:noFill/>
              <a:ln w="57150" cmpd="sng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/>
              <a:lstStyle/>
              <a:p>
                <a:endParaRPr lang="fr-FR"/>
              </a:p>
            </p:txBody>
          </p:sp>
          <p:sp>
            <p:nvSpPr>
              <p:cNvPr id="95" name="Freeform 1148"/>
              <p:cNvSpPr>
                <a:spLocks/>
              </p:cNvSpPr>
              <p:nvPr/>
            </p:nvSpPr>
            <p:spPr bwMode="auto">
              <a:xfrm>
                <a:off x="1412" y="2208"/>
                <a:ext cx="96" cy="96"/>
              </a:xfrm>
              <a:custGeom>
                <a:avLst/>
                <a:gdLst>
                  <a:gd name="T0" fmla="*/ 31 w 81"/>
                  <a:gd name="T1" fmla="*/ 0 h 119"/>
                  <a:gd name="T2" fmla="*/ 2 w 81"/>
                  <a:gd name="T3" fmla="*/ 58 h 119"/>
                  <a:gd name="T4" fmla="*/ 21 w 81"/>
                  <a:gd name="T5" fmla="*/ 117 h 119"/>
                  <a:gd name="T6" fmla="*/ 51 w 81"/>
                  <a:gd name="T7" fmla="*/ 8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119">
                    <a:moveTo>
                      <a:pt x="31" y="0"/>
                    </a:moveTo>
                    <a:cubicBezTo>
                      <a:pt x="22" y="13"/>
                      <a:pt x="0" y="39"/>
                      <a:pt x="2" y="58"/>
                    </a:cubicBezTo>
                    <a:cubicBezTo>
                      <a:pt x="4" y="79"/>
                      <a:pt x="21" y="117"/>
                      <a:pt x="21" y="117"/>
                    </a:cubicBezTo>
                    <a:cubicBezTo>
                      <a:pt x="79" y="105"/>
                      <a:pt x="81" y="119"/>
                      <a:pt x="51" y="87"/>
                    </a:cubicBezTo>
                  </a:path>
                </a:pathLst>
              </a:custGeom>
              <a:noFill/>
              <a:ln w="57150" cmpd="sng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/>
              <a:lstStyle/>
              <a:p>
                <a:endParaRPr lang="fr-FR"/>
              </a:p>
            </p:txBody>
          </p:sp>
        </p:grpSp>
        <p:grpSp>
          <p:nvGrpSpPr>
            <p:cNvPr id="9" name="Group 1149"/>
            <p:cNvGrpSpPr>
              <a:grpSpLocks/>
            </p:cNvGrpSpPr>
            <p:nvPr/>
          </p:nvGrpSpPr>
          <p:grpSpPr bwMode="auto">
            <a:xfrm rot="-973856">
              <a:off x="4328" y="1249"/>
              <a:ext cx="337" cy="701"/>
              <a:chOff x="1162" y="2208"/>
              <a:chExt cx="346" cy="768"/>
            </a:xfrm>
          </p:grpSpPr>
          <p:sp>
            <p:nvSpPr>
              <p:cNvPr id="76" name="Line 1150"/>
              <p:cNvSpPr>
                <a:spLocks noChangeShapeType="1"/>
              </p:cNvSpPr>
              <p:nvPr/>
            </p:nvSpPr>
            <p:spPr bwMode="auto">
              <a:xfrm flipH="1">
                <a:off x="1200" y="2208"/>
                <a:ext cx="288" cy="76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/>
              <a:lstStyle/>
              <a:p>
                <a:endParaRPr lang="fr-FR"/>
              </a:p>
            </p:txBody>
          </p:sp>
          <p:sp>
            <p:nvSpPr>
              <p:cNvPr id="77" name="Freeform 1151"/>
              <p:cNvSpPr>
                <a:spLocks/>
              </p:cNvSpPr>
              <p:nvPr/>
            </p:nvSpPr>
            <p:spPr bwMode="auto">
              <a:xfrm>
                <a:off x="1382" y="2274"/>
                <a:ext cx="96" cy="96"/>
              </a:xfrm>
              <a:custGeom>
                <a:avLst/>
                <a:gdLst>
                  <a:gd name="T0" fmla="*/ 31 w 81"/>
                  <a:gd name="T1" fmla="*/ 0 h 119"/>
                  <a:gd name="T2" fmla="*/ 2 w 81"/>
                  <a:gd name="T3" fmla="*/ 58 h 119"/>
                  <a:gd name="T4" fmla="*/ 21 w 81"/>
                  <a:gd name="T5" fmla="*/ 117 h 119"/>
                  <a:gd name="T6" fmla="*/ 51 w 81"/>
                  <a:gd name="T7" fmla="*/ 8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119">
                    <a:moveTo>
                      <a:pt x="31" y="0"/>
                    </a:moveTo>
                    <a:cubicBezTo>
                      <a:pt x="22" y="13"/>
                      <a:pt x="0" y="39"/>
                      <a:pt x="2" y="58"/>
                    </a:cubicBezTo>
                    <a:cubicBezTo>
                      <a:pt x="4" y="79"/>
                      <a:pt x="21" y="117"/>
                      <a:pt x="21" y="117"/>
                    </a:cubicBezTo>
                    <a:cubicBezTo>
                      <a:pt x="79" y="105"/>
                      <a:pt x="81" y="119"/>
                      <a:pt x="51" y="87"/>
                    </a:cubicBezTo>
                  </a:path>
                </a:pathLst>
              </a:custGeom>
              <a:noFill/>
              <a:ln w="57150" cmpd="sng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/>
              <a:lstStyle/>
              <a:p>
                <a:endParaRPr lang="fr-FR"/>
              </a:p>
            </p:txBody>
          </p:sp>
          <p:sp>
            <p:nvSpPr>
              <p:cNvPr id="78" name="Freeform 1152"/>
              <p:cNvSpPr>
                <a:spLocks/>
              </p:cNvSpPr>
              <p:nvPr/>
            </p:nvSpPr>
            <p:spPr bwMode="auto">
              <a:xfrm>
                <a:off x="1354" y="2362"/>
                <a:ext cx="96" cy="96"/>
              </a:xfrm>
              <a:custGeom>
                <a:avLst/>
                <a:gdLst>
                  <a:gd name="T0" fmla="*/ 31 w 81"/>
                  <a:gd name="T1" fmla="*/ 0 h 119"/>
                  <a:gd name="T2" fmla="*/ 2 w 81"/>
                  <a:gd name="T3" fmla="*/ 58 h 119"/>
                  <a:gd name="T4" fmla="*/ 21 w 81"/>
                  <a:gd name="T5" fmla="*/ 117 h 119"/>
                  <a:gd name="T6" fmla="*/ 51 w 81"/>
                  <a:gd name="T7" fmla="*/ 8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119">
                    <a:moveTo>
                      <a:pt x="31" y="0"/>
                    </a:moveTo>
                    <a:cubicBezTo>
                      <a:pt x="22" y="13"/>
                      <a:pt x="0" y="39"/>
                      <a:pt x="2" y="58"/>
                    </a:cubicBezTo>
                    <a:cubicBezTo>
                      <a:pt x="4" y="79"/>
                      <a:pt x="21" y="117"/>
                      <a:pt x="21" y="117"/>
                    </a:cubicBezTo>
                    <a:cubicBezTo>
                      <a:pt x="79" y="105"/>
                      <a:pt x="81" y="119"/>
                      <a:pt x="51" y="87"/>
                    </a:cubicBezTo>
                  </a:path>
                </a:pathLst>
              </a:custGeom>
              <a:noFill/>
              <a:ln w="57150" cmpd="sng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/>
              <a:lstStyle/>
              <a:p>
                <a:endParaRPr lang="fr-FR"/>
              </a:p>
            </p:txBody>
          </p:sp>
          <p:sp>
            <p:nvSpPr>
              <p:cNvPr id="79" name="Freeform 1153"/>
              <p:cNvSpPr>
                <a:spLocks/>
              </p:cNvSpPr>
              <p:nvPr/>
            </p:nvSpPr>
            <p:spPr bwMode="auto">
              <a:xfrm>
                <a:off x="1316" y="2428"/>
                <a:ext cx="96" cy="96"/>
              </a:xfrm>
              <a:custGeom>
                <a:avLst/>
                <a:gdLst>
                  <a:gd name="T0" fmla="*/ 31 w 81"/>
                  <a:gd name="T1" fmla="*/ 0 h 119"/>
                  <a:gd name="T2" fmla="*/ 2 w 81"/>
                  <a:gd name="T3" fmla="*/ 58 h 119"/>
                  <a:gd name="T4" fmla="*/ 21 w 81"/>
                  <a:gd name="T5" fmla="*/ 117 h 119"/>
                  <a:gd name="T6" fmla="*/ 51 w 81"/>
                  <a:gd name="T7" fmla="*/ 8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119">
                    <a:moveTo>
                      <a:pt x="31" y="0"/>
                    </a:moveTo>
                    <a:cubicBezTo>
                      <a:pt x="22" y="13"/>
                      <a:pt x="0" y="39"/>
                      <a:pt x="2" y="58"/>
                    </a:cubicBezTo>
                    <a:cubicBezTo>
                      <a:pt x="4" y="79"/>
                      <a:pt x="21" y="117"/>
                      <a:pt x="21" y="117"/>
                    </a:cubicBezTo>
                    <a:cubicBezTo>
                      <a:pt x="79" y="105"/>
                      <a:pt x="81" y="119"/>
                      <a:pt x="51" y="87"/>
                    </a:cubicBezTo>
                  </a:path>
                </a:pathLst>
              </a:custGeom>
              <a:noFill/>
              <a:ln w="57150" cmpd="sng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/>
              <a:lstStyle/>
              <a:p>
                <a:endParaRPr lang="fr-FR"/>
              </a:p>
            </p:txBody>
          </p:sp>
          <p:sp>
            <p:nvSpPr>
              <p:cNvPr id="80" name="Freeform 1154"/>
              <p:cNvSpPr>
                <a:spLocks/>
              </p:cNvSpPr>
              <p:nvPr/>
            </p:nvSpPr>
            <p:spPr bwMode="auto">
              <a:xfrm>
                <a:off x="1286" y="2506"/>
                <a:ext cx="96" cy="96"/>
              </a:xfrm>
              <a:custGeom>
                <a:avLst/>
                <a:gdLst>
                  <a:gd name="T0" fmla="*/ 31 w 81"/>
                  <a:gd name="T1" fmla="*/ 0 h 119"/>
                  <a:gd name="T2" fmla="*/ 2 w 81"/>
                  <a:gd name="T3" fmla="*/ 58 h 119"/>
                  <a:gd name="T4" fmla="*/ 21 w 81"/>
                  <a:gd name="T5" fmla="*/ 117 h 119"/>
                  <a:gd name="T6" fmla="*/ 51 w 81"/>
                  <a:gd name="T7" fmla="*/ 8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119">
                    <a:moveTo>
                      <a:pt x="31" y="0"/>
                    </a:moveTo>
                    <a:cubicBezTo>
                      <a:pt x="22" y="13"/>
                      <a:pt x="0" y="39"/>
                      <a:pt x="2" y="58"/>
                    </a:cubicBezTo>
                    <a:cubicBezTo>
                      <a:pt x="4" y="79"/>
                      <a:pt x="21" y="117"/>
                      <a:pt x="21" y="117"/>
                    </a:cubicBezTo>
                    <a:cubicBezTo>
                      <a:pt x="79" y="105"/>
                      <a:pt x="81" y="119"/>
                      <a:pt x="51" y="87"/>
                    </a:cubicBezTo>
                  </a:path>
                </a:pathLst>
              </a:custGeom>
              <a:noFill/>
              <a:ln w="57150" cmpd="sng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/>
              <a:lstStyle/>
              <a:p>
                <a:endParaRPr lang="fr-FR"/>
              </a:p>
            </p:txBody>
          </p:sp>
          <p:sp>
            <p:nvSpPr>
              <p:cNvPr id="81" name="Freeform 1155"/>
              <p:cNvSpPr>
                <a:spLocks/>
              </p:cNvSpPr>
              <p:nvPr/>
            </p:nvSpPr>
            <p:spPr bwMode="auto">
              <a:xfrm>
                <a:off x="1258" y="2582"/>
                <a:ext cx="96" cy="96"/>
              </a:xfrm>
              <a:custGeom>
                <a:avLst/>
                <a:gdLst>
                  <a:gd name="T0" fmla="*/ 31 w 81"/>
                  <a:gd name="T1" fmla="*/ 0 h 119"/>
                  <a:gd name="T2" fmla="*/ 2 w 81"/>
                  <a:gd name="T3" fmla="*/ 58 h 119"/>
                  <a:gd name="T4" fmla="*/ 21 w 81"/>
                  <a:gd name="T5" fmla="*/ 117 h 119"/>
                  <a:gd name="T6" fmla="*/ 51 w 81"/>
                  <a:gd name="T7" fmla="*/ 8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119">
                    <a:moveTo>
                      <a:pt x="31" y="0"/>
                    </a:moveTo>
                    <a:cubicBezTo>
                      <a:pt x="22" y="13"/>
                      <a:pt x="0" y="39"/>
                      <a:pt x="2" y="58"/>
                    </a:cubicBezTo>
                    <a:cubicBezTo>
                      <a:pt x="4" y="79"/>
                      <a:pt x="21" y="117"/>
                      <a:pt x="21" y="117"/>
                    </a:cubicBezTo>
                    <a:cubicBezTo>
                      <a:pt x="79" y="105"/>
                      <a:pt x="81" y="119"/>
                      <a:pt x="51" y="87"/>
                    </a:cubicBezTo>
                  </a:path>
                </a:pathLst>
              </a:custGeom>
              <a:noFill/>
              <a:ln w="57150" cmpd="sng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/>
              <a:lstStyle/>
              <a:p>
                <a:endParaRPr lang="fr-FR"/>
              </a:p>
            </p:txBody>
          </p:sp>
          <p:sp>
            <p:nvSpPr>
              <p:cNvPr id="82" name="Freeform 1156"/>
              <p:cNvSpPr>
                <a:spLocks/>
              </p:cNvSpPr>
              <p:nvPr/>
            </p:nvSpPr>
            <p:spPr bwMode="auto">
              <a:xfrm>
                <a:off x="1228" y="2688"/>
                <a:ext cx="96" cy="96"/>
              </a:xfrm>
              <a:custGeom>
                <a:avLst/>
                <a:gdLst>
                  <a:gd name="T0" fmla="*/ 31 w 81"/>
                  <a:gd name="T1" fmla="*/ 0 h 119"/>
                  <a:gd name="T2" fmla="*/ 2 w 81"/>
                  <a:gd name="T3" fmla="*/ 58 h 119"/>
                  <a:gd name="T4" fmla="*/ 21 w 81"/>
                  <a:gd name="T5" fmla="*/ 117 h 119"/>
                  <a:gd name="T6" fmla="*/ 51 w 81"/>
                  <a:gd name="T7" fmla="*/ 8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119">
                    <a:moveTo>
                      <a:pt x="31" y="0"/>
                    </a:moveTo>
                    <a:cubicBezTo>
                      <a:pt x="22" y="13"/>
                      <a:pt x="0" y="39"/>
                      <a:pt x="2" y="58"/>
                    </a:cubicBezTo>
                    <a:cubicBezTo>
                      <a:pt x="4" y="79"/>
                      <a:pt x="21" y="117"/>
                      <a:pt x="21" y="117"/>
                    </a:cubicBezTo>
                    <a:cubicBezTo>
                      <a:pt x="79" y="105"/>
                      <a:pt x="81" y="119"/>
                      <a:pt x="51" y="87"/>
                    </a:cubicBezTo>
                  </a:path>
                </a:pathLst>
              </a:custGeom>
              <a:noFill/>
              <a:ln w="57150" cmpd="sng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/>
              <a:lstStyle/>
              <a:p>
                <a:endParaRPr lang="fr-FR"/>
              </a:p>
            </p:txBody>
          </p:sp>
          <p:sp>
            <p:nvSpPr>
              <p:cNvPr id="83" name="Freeform 1157"/>
              <p:cNvSpPr>
                <a:spLocks/>
              </p:cNvSpPr>
              <p:nvPr/>
            </p:nvSpPr>
            <p:spPr bwMode="auto">
              <a:xfrm>
                <a:off x="1200" y="2774"/>
                <a:ext cx="96" cy="96"/>
              </a:xfrm>
              <a:custGeom>
                <a:avLst/>
                <a:gdLst>
                  <a:gd name="T0" fmla="*/ 31 w 81"/>
                  <a:gd name="T1" fmla="*/ 0 h 119"/>
                  <a:gd name="T2" fmla="*/ 2 w 81"/>
                  <a:gd name="T3" fmla="*/ 58 h 119"/>
                  <a:gd name="T4" fmla="*/ 21 w 81"/>
                  <a:gd name="T5" fmla="*/ 117 h 119"/>
                  <a:gd name="T6" fmla="*/ 51 w 81"/>
                  <a:gd name="T7" fmla="*/ 8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119">
                    <a:moveTo>
                      <a:pt x="31" y="0"/>
                    </a:moveTo>
                    <a:cubicBezTo>
                      <a:pt x="22" y="13"/>
                      <a:pt x="0" y="39"/>
                      <a:pt x="2" y="58"/>
                    </a:cubicBezTo>
                    <a:cubicBezTo>
                      <a:pt x="4" y="79"/>
                      <a:pt x="21" y="117"/>
                      <a:pt x="21" y="117"/>
                    </a:cubicBezTo>
                    <a:cubicBezTo>
                      <a:pt x="79" y="105"/>
                      <a:pt x="81" y="119"/>
                      <a:pt x="51" y="87"/>
                    </a:cubicBezTo>
                  </a:path>
                </a:pathLst>
              </a:custGeom>
              <a:noFill/>
              <a:ln w="57150" cmpd="sng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/>
              <a:lstStyle/>
              <a:p>
                <a:endParaRPr lang="fr-FR"/>
              </a:p>
            </p:txBody>
          </p:sp>
          <p:sp>
            <p:nvSpPr>
              <p:cNvPr id="84" name="Freeform 1158"/>
              <p:cNvSpPr>
                <a:spLocks/>
              </p:cNvSpPr>
              <p:nvPr/>
            </p:nvSpPr>
            <p:spPr bwMode="auto">
              <a:xfrm>
                <a:off x="1162" y="2842"/>
                <a:ext cx="96" cy="96"/>
              </a:xfrm>
              <a:custGeom>
                <a:avLst/>
                <a:gdLst>
                  <a:gd name="T0" fmla="*/ 31 w 81"/>
                  <a:gd name="T1" fmla="*/ 0 h 119"/>
                  <a:gd name="T2" fmla="*/ 2 w 81"/>
                  <a:gd name="T3" fmla="*/ 58 h 119"/>
                  <a:gd name="T4" fmla="*/ 21 w 81"/>
                  <a:gd name="T5" fmla="*/ 117 h 119"/>
                  <a:gd name="T6" fmla="*/ 51 w 81"/>
                  <a:gd name="T7" fmla="*/ 8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119">
                    <a:moveTo>
                      <a:pt x="31" y="0"/>
                    </a:moveTo>
                    <a:cubicBezTo>
                      <a:pt x="22" y="13"/>
                      <a:pt x="0" y="39"/>
                      <a:pt x="2" y="58"/>
                    </a:cubicBezTo>
                    <a:cubicBezTo>
                      <a:pt x="4" y="79"/>
                      <a:pt x="21" y="117"/>
                      <a:pt x="21" y="117"/>
                    </a:cubicBezTo>
                    <a:cubicBezTo>
                      <a:pt x="79" y="105"/>
                      <a:pt x="81" y="119"/>
                      <a:pt x="51" y="87"/>
                    </a:cubicBezTo>
                  </a:path>
                </a:pathLst>
              </a:custGeom>
              <a:noFill/>
              <a:ln w="57150" cmpd="sng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/>
              <a:lstStyle/>
              <a:p>
                <a:endParaRPr lang="fr-FR"/>
              </a:p>
            </p:txBody>
          </p:sp>
          <p:sp>
            <p:nvSpPr>
              <p:cNvPr id="85" name="Freeform 1159"/>
              <p:cNvSpPr>
                <a:spLocks/>
              </p:cNvSpPr>
              <p:nvPr/>
            </p:nvSpPr>
            <p:spPr bwMode="auto">
              <a:xfrm>
                <a:off x="1412" y="2208"/>
                <a:ext cx="96" cy="96"/>
              </a:xfrm>
              <a:custGeom>
                <a:avLst/>
                <a:gdLst>
                  <a:gd name="T0" fmla="*/ 31 w 81"/>
                  <a:gd name="T1" fmla="*/ 0 h 119"/>
                  <a:gd name="T2" fmla="*/ 2 w 81"/>
                  <a:gd name="T3" fmla="*/ 58 h 119"/>
                  <a:gd name="T4" fmla="*/ 21 w 81"/>
                  <a:gd name="T5" fmla="*/ 117 h 119"/>
                  <a:gd name="T6" fmla="*/ 51 w 81"/>
                  <a:gd name="T7" fmla="*/ 8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119">
                    <a:moveTo>
                      <a:pt x="31" y="0"/>
                    </a:moveTo>
                    <a:cubicBezTo>
                      <a:pt x="22" y="13"/>
                      <a:pt x="0" y="39"/>
                      <a:pt x="2" y="58"/>
                    </a:cubicBezTo>
                    <a:cubicBezTo>
                      <a:pt x="4" y="79"/>
                      <a:pt x="21" y="117"/>
                      <a:pt x="21" y="117"/>
                    </a:cubicBezTo>
                    <a:cubicBezTo>
                      <a:pt x="79" y="105"/>
                      <a:pt x="81" y="119"/>
                      <a:pt x="51" y="87"/>
                    </a:cubicBezTo>
                  </a:path>
                </a:pathLst>
              </a:custGeom>
              <a:noFill/>
              <a:ln w="57150" cmpd="sng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/>
              <a:lstStyle/>
              <a:p>
                <a:endParaRPr lang="fr-FR"/>
              </a:p>
            </p:txBody>
          </p:sp>
        </p:grpSp>
        <p:grpSp>
          <p:nvGrpSpPr>
            <p:cNvPr id="10" name="Group 1160"/>
            <p:cNvGrpSpPr>
              <a:grpSpLocks/>
            </p:cNvGrpSpPr>
            <p:nvPr/>
          </p:nvGrpSpPr>
          <p:grpSpPr bwMode="auto">
            <a:xfrm rot="-973856">
              <a:off x="3952" y="1249"/>
              <a:ext cx="338" cy="701"/>
              <a:chOff x="1162" y="2208"/>
              <a:chExt cx="346" cy="768"/>
            </a:xfrm>
          </p:grpSpPr>
          <p:sp>
            <p:nvSpPr>
              <p:cNvPr id="66" name="Line 1161"/>
              <p:cNvSpPr>
                <a:spLocks noChangeShapeType="1"/>
              </p:cNvSpPr>
              <p:nvPr/>
            </p:nvSpPr>
            <p:spPr bwMode="auto">
              <a:xfrm flipH="1">
                <a:off x="1200" y="2208"/>
                <a:ext cx="288" cy="76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/>
              <a:lstStyle/>
              <a:p>
                <a:endParaRPr lang="fr-FR"/>
              </a:p>
            </p:txBody>
          </p:sp>
          <p:sp>
            <p:nvSpPr>
              <p:cNvPr id="67" name="Freeform 1162"/>
              <p:cNvSpPr>
                <a:spLocks/>
              </p:cNvSpPr>
              <p:nvPr/>
            </p:nvSpPr>
            <p:spPr bwMode="auto">
              <a:xfrm>
                <a:off x="1382" y="2274"/>
                <a:ext cx="96" cy="96"/>
              </a:xfrm>
              <a:custGeom>
                <a:avLst/>
                <a:gdLst>
                  <a:gd name="T0" fmla="*/ 31 w 81"/>
                  <a:gd name="T1" fmla="*/ 0 h 119"/>
                  <a:gd name="T2" fmla="*/ 2 w 81"/>
                  <a:gd name="T3" fmla="*/ 58 h 119"/>
                  <a:gd name="T4" fmla="*/ 21 w 81"/>
                  <a:gd name="T5" fmla="*/ 117 h 119"/>
                  <a:gd name="T6" fmla="*/ 51 w 81"/>
                  <a:gd name="T7" fmla="*/ 8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119">
                    <a:moveTo>
                      <a:pt x="31" y="0"/>
                    </a:moveTo>
                    <a:cubicBezTo>
                      <a:pt x="22" y="13"/>
                      <a:pt x="0" y="39"/>
                      <a:pt x="2" y="58"/>
                    </a:cubicBezTo>
                    <a:cubicBezTo>
                      <a:pt x="4" y="79"/>
                      <a:pt x="21" y="117"/>
                      <a:pt x="21" y="117"/>
                    </a:cubicBezTo>
                    <a:cubicBezTo>
                      <a:pt x="79" y="105"/>
                      <a:pt x="81" y="119"/>
                      <a:pt x="51" y="87"/>
                    </a:cubicBezTo>
                  </a:path>
                </a:pathLst>
              </a:custGeom>
              <a:noFill/>
              <a:ln w="57150" cmpd="sng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/>
              <a:lstStyle/>
              <a:p>
                <a:endParaRPr lang="fr-FR"/>
              </a:p>
            </p:txBody>
          </p:sp>
          <p:sp>
            <p:nvSpPr>
              <p:cNvPr id="68" name="Freeform 1163"/>
              <p:cNvSpPr>
                <a:spLocks/>
              </p:cNvSpPr>
              <p:nvPr/>
            </p:nvSpPr>
            <p:spPr bwMode="auto">
              <a:xfrm>
                <a:off x="1354" y="2362"/>
                <a:ext cx="96" cy="96"/>
              </a:xfrm>
              <a:custGeom>
                <a:avLst/>
                <a:gdLst>
                  <a:gd name="T0" fmla="*/ 31 w 81"/>
                  <a:gd name="T1" fmla="*/ 0 h 119"/>
                  <a:gd name="T2" fmla="*/ 2 w 81"/>
                  <a:gd name="T3" fmla="*/ 58 h 119"/>
                  <a:gd name="T4" fmla="*/ 21 w 81"/>
                  <a:gd name="T5" fmla="*/ 117 h 119"/>
                  <a:gd name="T6" fmla="*/ 51 w 81"/>
                  <a:gd name="T7" fmla="*/ 8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119">
                    <a:moveTo>
                      <a:pt x="31" y="0"/>
                    </a:moveTo>
                    <a:cubicBezTo>
                      <a:pt x="22" y="13"/>
                      <a:pt x="0" y="39"/>
                      <a:pt x="2" y="58"/>
                    </a:cubicBezTo>
                    <a:cubicBezTo>
                      <a:pt x="4" y="79"/>
                      <a:pt x="21" y="117"/>
                      <a:pt x="21" y="117"/>
                    </a:cubicBezTo>
                    <a:cubicBezTo>
                      <a:pt x="79" y="105"/>
                      <a:pt x="81" y="119"/>
                      <a:pt x="51" y="87"/>
                    </a:cubicBezTo>
                  </a:path>
                </a:pathLst>
              </a:custGeom>
              <a:noFill/>
              <a:ln w="57150" cmpd="sng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/>
              <a:lstStyle/>
              <a:p>
                <a:endParaRPr lang="fr-FR"/>
              </a:p>
            </p:txBody>
          </p:sp>
          <p:sp>
            <p:nvSpPr>
              <p:cNvPr id="69" name="Freeform 1164"/>
              <p:cNvSpPr>
                <a:spLocks/>
              </p:cNvSpPr>
              <p:nvPr/>
            </p:nvSpPr>
            <p:spPr bwMode="auto">
              <a:xfrm>
                <a:off x="1316" y="2428"/>
                <a:ext cx="96" cy="96"/>
              </a:xfrm>
              <a:custGeom>
                <a:avLst/>
                <a:gdLst>
                  <a:gd name="T0" fmla="*/ 31 w 81"/>
                  <a:gd name="T1" fmla="*/ 0 h 119"/>
                  <a:gd name="T2" fmla="*/ 2 w 81"/>
                  <a:gd name="T3" fmla="*/ 58 h 119"/>
                  <a:gd name="T4" fmla="*/ 21 w 81"/>
                  <a:gd name="T5" fmla="*/ 117 h 119"/>
                  <a:gd name="T6" fmla="*/ 51 w 81"/>
                  <a:gd name="T7" fmla="*/ 8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119">
                    <a:moveTo>
                      <a:pt x="31" y="0"/>
                    </a:moveTo>
                    <a:cubicBezTo>
                      <a:pt x="22" y="13"/>
                      <a:pt x="0" y="39"/>
                      <a:pt x="2" y="58"/>
                    </a:cubicBezTo>
                    <a:cubicBezTo>
                      <a:pt x="4" y="79"/>
                      <a:pt x="21" y="117"/>
                      <a:pt x="21" y="117"/>
                    </a:cubicBezTo>
                    <a:cubicBezTo>
                      <a:pt x="79" y="105"/>
                      <a:pt x="81" y="119"/>
                      <a:pt x="51" y="87"/>
                    </a:cubicBezTo>
                  </a:path>
                </a:pathLst>
              </a:custGeom>
              <a:noFill/>
              <a:ln w="57150" cmpd="sng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/>
              <a:lstStyle/>
              <a:p>
                <a:endParaRPr lang="fr-FR"/>
              </a:p>
            </p:txBody>
          </p:sp>
          <p:sp>
            <p:nvSpPr>
              <p:cNvPr id="70" name="Freeform 1165"/>
              <p:cNvSpPr>
                <a:spLocks/>
              </p:cNvSpPr>
              <p:nvPr/>
            </p:nvSpPr>
            <p:spPr bwMode="auto">
              <a:xfrm>
                <a:off x="1286" y="2506"/>
                <a:ext cx="96" cy="96"/>
              </a:xfrm>
              <a:custGeom>
                <a:avLst/>
                <a:gdLst>
                  <a:gd name="T0" fmla="*/ 31 w 81"/>
                  <a:gd name="T1" fmla="*/ 0 h 119"/>
                  <a:gd name="T2" fmla="*/ 2 w 81"/>
                  <a:gd name="T3" fmla="*/ 58 h 119"/>
                  <a:gd name="T4" fmla="*/ 21 w 81"/>
                  <a:gd name="T5" fmla="*/ 117 h 119"/>
                  <a:gd name="T6" fmla="*/ 51 w 81"/>
                  <a:gd name="T7" fmla="*/ 8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119">
                    <a:moveTo>
                      <a:pt x="31" y="0"/>
                    </a:moveTo>
                    <a:cubicBezTo>
                      <a:pt x="22" y="13"/>
                      <a:pt x="0" y="39"/>
                      <a:pt x="2" y="58"/>
                    </a:cubicBezTo>
                    <a:cubicBezTo>
                      <a:pt x="4" y="79"/>
                      <a:pt x="21" y="117"/>
                      <a:pt x="21" y="117"/>
                    </a:cubicBezTo>
                    <a:cubicBezTo>
                      <a:pt x="79" y="105"/>
                      <a:pt x="81" y="119"/>
                      <a:pt x="51" y="87"/>
                    </a:cubicBezTo>
                  </a:path>
                </a:pathLst>
              </a:custGeom>
              <a:noFill/>
              <a:ln w="57150" cmpd="sng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/>
              <a:lstStyle/>
              <a:p>
                <a:endParaRPr lang="fr-FR"/>
              </a:p>
            </p:txBody>
          </p:sp>
          <p:sp>
            <p:nvSpPr>
              <p:cNvPr id="71" name="Freeform 1166"/>
              <p:cNvSpPr>
                <a:spLocks/>
              </p:cNvSpPr>
              <p:nvPr/>
            </p:nvSpPr>
            <p:spPr bwMode="auto">
              <a:xfrm>
                <a:off x="1258" y="2582"/>
                <a:ext cx="96" cy="96"/>
              </a:xfrm>
              <a:custGeom>
                <a:avLst/>
                <a:gdLst>
                  <a:gd name="T0" fmla="*/ 31 w 81"/>
                  <a:gd name="T1" fmla="*/ 0 h 119"/>
                  <a:gd name="T2" fmla="*/ 2 w 81"/>
                  <a:gd name="T3" fmla="*/ 58 h 119"/>
                  <a:gd name="T4" fmla="*/ 21 w 81"/>
                  <a:gd name="T5" fmla="*/ 117 h 119"/>
                  <a:gd name="T6" fmla="*/ 51 w 81"/>
                  <a:gd name="T7" fmla="*/ 8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119">
                    <a:moveTo>
                      <a:pt x="31" y="0"/>
                    </a:moveTo>
                    <a:cubicBezTo>
                      <a:pt x="22" y="13"/>
                      <a:pt x="0" y="39"/>
                      <a:pt x="2" y="58"/>
                    </a:cubicBezTo>
                    <a:cubicBezTo>
                      <a:pt x="4" y="79"/>
                      <a:pt x="21" y="117"/>
                      <a:pt x="21" y="117"/>
                    </a:cubicBezTo>
                    <a:cubicBezTo>
                      <a:pt x="79" y="105"/>
                      <a:pt x="81" y="119"/>
                      <a:pt x="51" y="87"/>
                    </a:cubicBezTo>
                  </a:path>
                </a:pathLst>
              </a:custGeom>
              <a:noFill/>
              <a:ln w="57150" cmpd="sng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/>
              <a:lstStyle/>
              <a:p>
                <a:endParaRPr lang="fr-FR"/>
              </a:p>
            </p:txBody>
          </p:sp>
          <p:sp>
            <p:nvSpPr>
              <p:cNvPr id="72" name="Freeform 1167"/>
              <p:cNvSpPr>
                <a:spLocks/>
              </p:cNvSpPr>
              <p:nvPr/>
            </p:nvSpPr>
            <p:spPr bwMode="auto">
              <a:xfrm>
                <a:off x="1228" y="2688"/>
                <a:ext cx="96" cy="96"/>
              </a:xfrm>
              <a:custGeom>
                <a:avLst/>
                <a:gdLst>
                  <a:gd name="T0" fmla="*/ 31 w 81"/>
                  <a:gd name="T1" fmla="*/ 0 h 119"/>
                  <a:gd name="T2" fmla="*/ 2 w 81"/>
                  <a:gd name="T3" fmla="*/ 58 h 119"/>
                  <a:gd name="T4" fmla="*/ 21 w 81"/>
                  <a:gd name="T5" fmla="*/ 117 h 119"/>
                  <a:gd name="T6" fmla="*/ 51 w 81"/>
                  <a:gd name="T7" fmla="*/ 8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119">
                    <a:moveTo>
                      <a:pt x="31" y="0"/>
                    </a:moveTo>
                    <a:cubicBezTo>
                      <a:pt x="22" y="13"/>
                      <a:pt x="0" y="39"/>
                      <a:pt x="2" y="58"/>
                    </a:cubicBezTo>
                    <a:cubicBezTo>
                      <a:pt x="4" y="79"/>
                      <a:pt x="21" y="117"/>
                      <a:pt x="21" y="117"/>
                    </a:cubicBezTo>
                    <a:cubicBezTo>
                      <a:pt x="79" y="105"/>
                      <a:pt x="81" y="119"/>
                      <a:pt x="51" y="87"/>
                    </a:cubicBezTo>
                  </a:path>
                </a:pathLst>
              </a:custGeom>
              <a:noFill/>
              <a:ln w="57150" cmpd="sng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/>
              <a:lstStyle/>
              <a:p>
                <a:endParaRPr lang="fr-FR"/>
              </a:p>
            </p:txBody>
          </p:sp>
          <p:sp>
            <p:nvSpPr>
              <p:cNvPr id="73" name="Freeform 1168"/>
              <p:cNvSpPr>
                <a:spLocks/>
              </p:cNvSpPr>
              <p:nvPr/>
            </p:nvSpPr>
            <p:spPr bwMode="auto">
              <a:xfrm>
                <a:off x="1200" y="2774"/>
                <a:ext cx="96" cy="96"/>
              </a:xfrm>
              <a:custGeom>
                <a:avLst/>
                <a:gdLst>
                  <a:gd name="T0" fmla="*/ 31 w 81"/>
                  <a:gd name="T1" fmla="*/ 0 h 119"/>
                  <a:gd name="T2" fmla="*/ 2 w 81"/>
                  <a:gd name="T3" fmla="*/ 58 h 119"/>
                  <a:gd name="T4" fmla="*/ 21 w 81"/>
                  <a:gd name="T5" fmla="*/ 117 h 119"/>
                  <a:gd name="T6" fmla="*/ 51 w 81"/>
                  <a:gd name="T7" fmla="*/ 8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119">
                    <a:moveTo>
                      <a:pt x="31" y="0"/>
                    </a:moveTo>
                    <a:cubicBezTo>
                      <a:pt x="22" y="13"/>
                      <a:pt x="0" y="39"/>
                      <a:pt x="2" y="58"/>
                    </a:cubicBezTo>
                    <a:cubicBezTo>
                      <a:pt x="4" y="79"/>
                      <a:pt x="21" y="117"/>
                      <a:pt x="21" y="117"/>
                    </a:cubicBezTo>
                    <a:cubicBezTo>
                      <a:pt x="79" y="105"/>
                      <a:pt x="81" y="119"/>
                      <a:pt x="51" y="87"/>
                    </a:cubicBezTo>
                  </a:path>
                </a:pathLst>
              </a:custGeom>
              <a:noFill/>
              <a:ln w="57150" cmpd="sng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/>
              <a:lstStyle/>
              <a:p>
                <a:endParaRPr lang="fr-FR"/>
              </a:p>
            </p:txBody>
          </p:sp>
          <p:sp>
            <p:nvSpPr>
              <p:cNvPr id="74" name="Freeform 1169"/>
              <p:cNvSpPr>
                <a:spLocks/>
              </p:cNvSpPr>
              <p:nvPr/>
            </p:nvSpPr>
            <p:spPr bwMode="auto">
              <a:xfrm>
                <a:off x="1162" y="2842"/>
                <a:ext cx="96" cy="96"/>
              </a:xfrm>
              <a:custGeom>
                <a:avLst/>
                <a:gdLst>
                  <a:gd name="T0" fmla="*/ 31 w 81"/>
                  <a:gd name="T1" fmla="*/ 0 h 119"/>
                  <a:gd name="T2" fmla="*/ 2 w 81"/>
                  <a:gd name="T3" fmla="*/ 58 h 119"/>
                  <a:gd name="T4" fmla="*/ 21 w 81"/>
                  <a:gd name="T5" fmla="*/ 117 h 119"/>
                  <a:gd name="T6" fmla="*/ 51 w 81"/>
                  <a:gd name="T7" fmla="*/ 8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119">
                    <a:moveTo>
                      <a:pt x="31" y="0"/>
                    </a:moveTo>
                    <a:cubicBezTo>
                      <a:pt x="22" y="13"/>
                      <a:pt x="0" y="39"/>
                      <a:pt x="2" y="58"/>
                    </a:cubicBezTo>
                    <a:cubicBezTo>
                      <a:pt x="4" y="79"/>
                      <a:pt x="21" y="117"/>
                      <a:pt x="21" y="117"/>
                    </a:cubicBezTo>
                    <a:cubicBezTo>
                      <a:pt x="79" y="105"/>
                      <a:pt x="81" y="119"/>
                      <a:pt x="51" y="87"/>
                    </a:cubicBezTo>
                  </a:path>
                </a:pathLst>
              </a:custGeom>
              <a:noFill/>
              <a:ln w="57150" cmpd="sng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/>
              <a:lstStyle/>
              <a:p>
                <a:endParaRPr lang="fr-FR"/>
              </a:p>
            </p:txBody>
          </p:sp>
          <p:sp>
            <p:nvSpPr>
              <p:cNvPr id="75" name="Freeform 1170"/>
              <p:cNvSpPr>
                <a:spLocks/>
              </p:cNvSpPr>
              <p:nvPr/>
            </p:nvSpPr>
            <p:spPr bwMode="auto">
              <a:xfrm>
                <a:off x="1412" y="2208"/>
                <a:ext cx="96" cy="96"/>
              </a:xfrm>
              <a:custGeom>
                <a:avLst/>
                <a:gdLst>
                  <a:gd name="T0" fmla="*/ 31 w 81"/>
                  <a:gd name="T1" fmla="*/ 0 h 119"/>
                  <a:gd name="T2" fmla="*/ 2 w 81"/>
                  <a:gd name="T3" fmla="*/ 58 h 119"/>
                  <a:gd name="T4" fmla="*/ 21 w 81"/>
                  <a:gd name="T5" fmla="*/ 117 h 119"/>
                  <a:gd name="T6" fmla="*/ 51 w 81"/>
                  <a:gd name="T7" fmla="*/ 8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119">
                    <a:moveTo>
                      <a:pt x="31" y="0"/>
                    </a:moveTo>
                    <a:cubicBezTo>
                      <a:pt x="22" y="13"/>
                      <a:pt x="0" y="39"/>
                      <a:pt x="2" y="58"/>
                    </a:cubicBezTo>
                    <a:cubicBezTo>
                      <a:pt x="4" y="79"/>
                      <a:pt x="21" y="117"/>
                      <a:pt x="21" y="117"/>
                    </a:cubicBezTo>
                    <a:cubicBezTo>
                      <a:pt x="79" y="105"/>
                      <a:pt x="81" y="119"/>
                      <a:pt x="51" y="87"/>
                    </a:cubicBezTo>
                  </a:path>
                </a:pathLst>
              </a:custGeom>
              <a:noFill/>
              <a:ln w="57150" cmpd="sng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/>
              <a:lstStyle/>
              <a:p>
                <a:endParaRPr lang="fr-FR"/>
              </a:p>
            </p:txBody>
          </p:sp>
        </p:grpSp>
        <p:grpSp>
          <p:nvGrpSpPr>
            <p:cNvPr id="11" name="Group 1171"/>
            <p:cNvGrpSpPr>
              <a:grpSpLocks/>
            </p:cNvGrpSpPr>
            <p:nvPr/>
          </p:nvGrpSpPr>
          <p:grpSpPr bwMode="auto">
            <a:xfrm>
              <a:off x="3390" y="1337"/>
              <a:ext cx="338" cy="701"/>
              <a:chOff x="1162" y="2208"/>
              <a:chExt cx="346" cy="768"/>
            </a:xfrm>
          </p:grpSpPr>
          <p:sp>
            <p:nvSpPr>
              <p:cNvPr id="56" name="Line 1172"/>
              <p:cNvSpPr>
                <a:spLocks noChangeShapeType="1"/>
              </p:cNvSpPr>
              <p:nvPr/>
            </p:nvSpPr>
            <p:spPr bwMode="auto">
              <a:xfrm flipH="1">
                <a:off x="1200" y="2208"/>
                <a:ext cx="288" cy="76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/>
              <a:lstStyle/>
              <a:p>
                <a:endParaRPr lang="fr-FR"/>
              </a:p>
            </p:txBody>
          </p:sp>
          <p:sp>
            <p:nvSpPr>
              <p:cNvPr id="57" name="Freeform 1173"/>
              <p:cNvSpPr>
                <a:spLocks/>
              </p:cNvSpPr>
              <p:nvPr/>
            </p:nvSpPr>
            <p:spPr bwMode="auto">
              <a:xfrm>
                <a:off x="1382" y="2274"/>
                <a:ext cx="96" cy="96"/>
              </a:xfrm>
              <a:custGeom>
                <a:avLst/>
                <a:gdLst>
                  <a:gd name="T0" fmla="*/ 31 w 81"/>
                  <a:gd name="T1" fmla="*/ 0 h 119"/>
                  <a:gd name="T2" fmla="*/ 2 w 81"/>
                  <a:gd name="T3" fmla="*/ 58 h 119"/>
                  <a:gd name="T4" fmla="*/ 21 w 81"/>
                  <a:gd name="T5" fmla="*/ 117 h 119"/>
                  <a:gd name="T6" fmla="*/ 51 w 81"/>
                  <a:gd name="T7" fmla="*/ 8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119">
                    <a:moveTo>
                      <a:pt x="31" y="0"/>
                    </a:moveTo>
                    <a:cubicBezTo>
                      <a:pt x="22" y="13"/>
                      <a:pt x="0" y="39"/>
                      <a:pt x="2" y="58"/>
                    </a:cubicBezTo>
                    <a:cubicBezTo>
                      <a:pt x="4" y="79"/>
                      <a:pt x="21" y="117"/>
                      <a:pt x="21" y="117"/>
                    </a:cubicBezTo>
                    <a:cubicBezTo>
                      <a:pt x="79" y="105"/>
                      <a:pt x="81" y="119"/>
                      <a:pt x="51" y="87"/>
                    </a:cubicBezTo>
                  </a:path>
                </a:pathLst>
              </a:custGeom>
              <a:noFill/>
              <a:ln w="57150" cmpd="sng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/>
              <a:lstStyle/>
              <a:p>
                <a:endParaRPr lang="fr-FR"/>
              </a:p>
            </p:txBody>
          </p:sp>
          <p:sp>
            <p:nvSpPr>
              <p:cNvPr id="58" name="Freeform 1174"/>
              <p:cNvSpPr>
                <a:spLocks/>
              </p:cNvSpPr>
              <p:nvPr/>
            </p:nvSpPr>
            <p:spPr bwMode="auto">
              <a:xfrm>
                <a:off x="1354" y="2362"/>
                <a:ext cx="96" cy="96"/>
              </a:xfrm>
              <a:custGeom>
                <a:avLst/>
                <a:gdLst>
                  <a:gd name="T0" fmla="*/ 31 w 81"/>
                  <a:gd name="T1" fmla="*/ 0 h 119"/>
                  <a:gd name="T2" fmla="*/ 2 w 81"/>
                  <a:gd name="T3" fmla="*/ 58 h 119"/>
                  <a:gd name="T4" fmla="*/ 21 w 81"/>
                  <a:gd name="T5" fmla="*/ 117 h 119"/>
                  <a:gd name="T6" fmla="*/ 51 w 81"/>
                  <a:gd name="T7" fmla="*/ 8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119">
                    <a:moveTo>
                      <a:pt x="31" y="0"/>
                    </a:moveTo>
                    <a:cubicBezTo>
                      <a:pt x="22" y="13"/>
                      <a:pt x="0" y="39"/>
                      <a:pt x="2" y="58"/>
                    </a:cubicBezTo>
                    <a:cubicBezTo>
                      <a:pt x="4" y="79"/>
                      <a:pt x="21" y="117"/>
                      <a:pt x="21" y="117"/>
                    </a:cubicBezTo>
                    <a:cubicBezTo>
                      <a:pt x="79" y="105"/>
                      <a:pt x="81" y="119"/>
                      <a:pt x="51" y="87"/>
                    </a:cubicBezTo>
                  </a:path>
                </a:pathLst>
              </a:custGeom>
              <a:noFill/>
              <a:ln w="57150" cmpd="sng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/>
              <a:lstStyle/>
              <a:p>
                <a:endParaRPr lang="fr-FR"/>
              </a:p>
            </p:txBody>
          </p:sp>
          <p:sp>
            <p:nvSpPr>
              <p:cNvPr id="59" name="Freeform 1175"/>
              <p:cNvSpPr>
                <a:spLocks/>
              </p:cNvSpPr>
              <p:nvPr/>
            </p:nvSpPr>
            <p:spPr bwMode="auto">
              <a:xfrm>
                <a:off x="1316" y="2428"/>
                <a:ext cx="96" cy="96"/>
              </a:xfrm>
              <a:custGeom>
                <a:avLst/>
                <a:gdLst>
                  <a:gd name="T0" fmla="*/ 31 w 81"/>
                  <a:gd name="T1" fmla="*/ 0 h 119"/>
                  <a:gd name="T2" fmla="*/ 2 w 81"/>
                  <a:gd name="T3" fmla="*/ 58 h 119"/>
                  <a:gd name="T4" fmla="*/ 21 w 81"/>
                  <a:gd name="T5" fmla="*/ 117 h 119"/>
                  <a:gd name="T6" fmla="*/ 51 w 81"/>
                  <a:gd name="T7" fmla="*/ 8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119">
                    <a:moveTo>
                      <a:pt x="31" y="0"/>
                    </a:moveTo>
                    <a:cubicBezTo>
                      <a:pt x="22" y="13"/>
                      <a:pt x="0" y="39"/>
                      <a:pt x="2" y="58"/>
                    </a:cubicBezTo>
                    <a:cubicBezTo>
                      <a:pt x="4" y="79"/>
                      <a:pt x="21" y="117"/>
                      <a:pt x="21" y="117"/>
                    </a:cubicBezTo>
                    <a:cubicBezTo>
                      <a:pt x="79" y="105"/>
                      <a:pt x="81" y="119"/>
                      <a:pt x="51" y="87"/>
                    </a:cubicBezTo>
                  </a:path>
                </a:pathLst>
              </a:custGeom>
              <a:noFill/>
              <a:ln w="57150" cmpd="sng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/>
              <a:lstStyle/>
              <a:p>
                <a:endParaRPr lang="fr-FR"/>
              </a:p>
            </p:txBody>
          </p:sp>
          <p:sp>
            <p:nvSpPr>
              <p:cNvPr id="60" name="Freeform 1176"/>
              <p:cNvSpPr>
                <a:spLocks/>
              </p:cNvSpPr>
              <p:nvPr/>
            </p:nvSpPr>
            <p:spPr bwMode="auto">
              <a:xfrm>
                <a:off x="1286" y="2506"/>
                <a:ext cx="96" cy="96"/>
              </a:xfrm>
              <a:custGeom>
                <a:avLst/>
                <a:gdLst>
                  <a:gd name="T0" fmla="*/ 31 w 81"/>
                  <a:gd name="T1" fmla="*/ 0 h 119"/>
                  <a:gd name="T2" fmla="*/ 2 w 81"/>
                  <a:gd name="T3" fmla="*/ 58 h 119"/>
                  <a:gd name="T4" fmla="*/ 21 w 81"/>
                  <a:gd name="T5" fmla="*/ 117 h 119"/>
                  <a:gd name="T6" fmla="*/ 51 w 81"/>
                  <a:gd name="T7" fmla="*/ 8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119">
                    <a:moveTo>
                      <a:pt x="31" y="0"/>
                    </a:moveTo>
                    <a:cubicBezTo>
                      <a:pt x="22" y="13"/>
                      <a:pt x="0" y="39"/>
                      <a:pt x="2" y="58"/>
                    </a:cubicBezTo>
                    <a:cubicBezTo>
                      <a:pt x="4" y="79"/>
                      <a:pt x="21" y="117"/>
                      <a:pt x="21" y="117"/>
                    </a:cubicBezTo>
                    <a:cubicBezTo>
                      <a:pt x="79" y="105"/>
                      <a:pt x="81" y="119"/>
                      <a:pt x="51" y="87"/>
                    </a:cubicBezTo>
                  </a:path>
                </a:pathLst>
              </a:custGeom>
              <a:noFill/>
              <a:ln w="57150" cmpd="sng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/>
              <a:lstStyle/>
              <a:p>
                <a:endParaRPr lang="fr-FR"/>
              </a:p>
            </p:txBody>
          </p:sp>
          <p:sp>
            <p:nvSpPr>
              <p:cNvPr id="61" name="Freeform 1177"/>
              <p:cNvSpPr>
                <a:spLocks/>
              </p:cNvSpPr>
              <p:nvPr/>
            </p:nvSpPr>
            <p:spPr bwMode="auto">
              <a:xfrm>
                <a:off x="1258" y="2582"/>
                <a:ext cx="96" cy="96"/>
              </a:xfrm>
              <a:custGeom>
                <a:avLst/>
                <a:gdLst>
                  <a:gd name="T0" fmla="*/ 31 w 81"/>
                  <a:gd name="T1" fmla="*/ 0 h 119"/>
                  <a:gd name="T2" fmla="*/ 2 w 81"/>
                  <a:gd name="T3" fmla="*/ 58 h 119"/>
                  <a:gd name="T4" fmla="*/ 21 w 81"/>
                  <a:gd name="T5" fmla="*/ 117 h 119"/>
                  <a:gd name="T6" fmla="*/ 51 w 81"/>
                  <a:gd name="T7" fmla="*/ 8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119">
                    <a:moveTo>
                      <a:pt x="31" y="0"/>
                    </a:moveTo>
                    <a:cubicBezTo>
                      <a:pt x="22" y="13"/>
                      <a:pt x="0" y="39"/>
                      <a:pt x="2" y="58"/>
                    </a:cubicBezTo>
                    <a:cubicBezTo>
                      <a:pt x="4" y="79"/>
                      <a:pt x="21" y="117"/>
                      <a:pt x="21" y="117"/>
                    </a:cubicBezTo>
                    <a:cubicBezTo>
                      <a:pt x="79" y="105"/>
                      <a:pt x="81" y="119"/>
                      <a:pt x="51" y="87"/>
                    </a:cubicBezTo>
                  </a:path>
                </a:pathLst>
              </a:custGeom>
              <a:noFill/>
              <a:ln w="57150" cmpd="sng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/>
              <a:lstStyle/>
              <a:p>
                <a:endParaRPr lang="fr-FR"/>
              </a:p>
            </p:txBody>
          </p:sp>
          <p:sp>
            <p:nvSpPr>
              <p:cNvPr id="62" name="Freeform 1178"/>
              <p:cNvSpPr>
                <a:spLocks/>
              </p:cNvSpPr>
              <p:nvPr/>
            </p:nvSpPr>
            <p:spPr bwMode="auto">
              <a:xfrm>
                <a:off x="1228" y="2688"/>
                <a:ext cx="96" cy="96"/>
              </a:xfrm>
              <a:custGeom>
                <a:avLst/>
                <a:gdLst>
                  <a:gd name="T0" fmla="*/ 31 w 81"/>
                  <a:gd name="T1" fmla="*/ 0 h 119"/>
                  <a:gd name="T2" fmla="*/ 2 w 81"/>
                  <a:gd name="T3" fmla="*/ 58 h 119"/>
                  <a:gd name="T4" fmla="*/ 21 w 81"/>
                  <a:gd name="T5" fmla="*/ 117 h 119"/>
                  <a:gd name="T6" fmla="*/ 51 w 81"/>
                  <a:gd name="T7" fmla="*/ 8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119">
                    <a:moveTo>
                      <a:pt x="31" y="0"/>
                    </a:moveTo>
                    <a:cubicBezTo>
                      <a:pt x="22" y="13"/>
                      <a:pt x="0" y="39"/>
                      <a:pt x="2" y="58"/>
                    </a:cubicBezTo>
                    <a:cubicBezTo>
                      <a:pt x="4" y="79"/>
                      <a:pt x="21" y="117"/>
                      <a:pt x="21" y="117"/>
                    </a:cubicBezTo>
                    <a:cubicBezTo>
                      <a:pt x="79" y="105"/>
                      <a:pt x="81" y="119"/>
                      <a:pt x="51" y="87"/>
                    </a:cubicBezTo>
                  </a:path>
                </a:pathLst>
              </a:custGeom>
              <a:noFill/>
              <a:ln w="57150" cmpd="sng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/>
              <a:lstStyle/>
              <a:p>
                <a:endParaRPr lang="fr-FR"/>
              </a:p>
            </p:txBody>
          </p:sp>
          <p:sp>
            <p:nvSpPr>
              <p:cNvPr id="63" name="Freeform 1179"/>
              <p:cNvSpPr>
                <a:spLocks/>
              </p:cNvSpPr>
              <p:nvPr/>
            </p:nvSpPr>
            <p:spPr bwMode="auto">
              <a:xfrm>
                <a:off x="1200" y="2774"/>
                <a:ext cx="96" cy="96"/>
              </a:xfrm>
              <a:custGeom>
                <a:avLst/>
                <a:gdLst>
                  <a:gd name="T0" fmla="*/ 31 w 81"/>
                  <a:gd name="T1" fmla="*/ 0 h 119"/>
                  <a:gd name="T2" fmla="*/ 2 w 81"/>
                  <a:gd name="T3" fmla="*/ 58 h 119"/>
                  <a:gd name="T4" fmla="*/ 21 w 81"/>
                  <a:gd name="T5" fmla="*/ 117 h 119"/>
                  <a:gd name="T6" fmla="*/ 51 w 81"/>
                  <a:gd name="T7" fmla="*/ 8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119">
                    <a:moveTo>
                      <a:pt x="31" y="0"/>
                    </a:moveTo>
                    <a:cubicBezTo>
                      <a:pt x="22" y="13"/>
                      <a:pt x="0" y="39"/>
                      <a:pt x="2" y="58"/>
                    </a:cubicBezTo>
                    <a:cubicBezTo>
                      <a:pt x="4" y="79"/>
                      <a:pt x="21" y="117"/>
                      <a:pt x="21" y="117"/>
                    </a:cubicBezTo>
                    <a:cubicBezTo>
                      <a:pt x="79" y="105"/>
                      <a:pt x="81" y="119"/>
                      <a:pt x="51" y="87"/>
                    </a:cubicBezTo>
                  </a:path>
                </a:pathLst>
              </a:custGeom>
              <a:noFill/>
              <a:ln w="57150" cmpd="sng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/>
              <a:lstStyle/>
              <a:p>
                <a:endParaRPr lang="fr-FR"/>
              </a:p>
            </p:txBody>
          </p:sp>
          <p:sp>
            <p:nvSpPr>
              <p:cNvPr id="64" name="Freeform 1180"/>
              <p:cNvSpPr>
                <a:spLocks/>
              </p:cNvSpPr>
              <p:nvPr/>
            </p:nvSpPr>
            <p:spPr bwMode="auto">
              <a:xfrm>
                <a:off x="1162" y="2842"/>
                <a:ext cx="96" cy="96"/>
              </a:xfrm>
              <a:custGeom>
                <a:avLst/>
                <a:gdLst>
                  <a:gd name="T0" fmla="*/ 31 w 81"/>
                  <a:gd name="T1" fmla="*/ 0 h 119"/>
                  <a:gd name="T2" fmla="*/ 2 w 81"/>
                  <a:gd name="T3" fmla="*/ 58 h 119"/>
                  <a:gd name="T4" fmla="*/ 21 w 81"/>
                  <a:gd name="T5" fmla="*/ 117 h 119"/>
                  <a:gd name="T6" fmla="*/ 51 w 81"/>
                  <a:gd name="T7" fmla="*/ 8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119">
                    <a:moveTo>
                      <a:pt x="31" y="0"/>
                    </a:moveTo>
                    <a:cubicBezTo>
                      <a:pt x="22" y="13"/>
                      <a:pt x="0" y="39"/>
                      <a:pt x="2" y="58"/>
                    </a:cubicBezTo>
                    <a:cubicBezTo>
                      <a:pt x="4" y="79"/>
                      <a:pt x="21" y="117"/>
                      <a:pt x="21" y="117"/>
                    </a:cubicBezTo>
                    <a:cubicBezTo>
                      <a:pt x="79" y="105"/>
                      <a:pt x="81" y="119"/>
                      <a:pt x="51" y="87"/>
                    </a:cubicBezTo>
                  </a:path>
                </a:pathLst>
              </a:custGeom>
              <a:noFill/>
              <a:ln w="57150" cmpd="sng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/>
              <a:lstStyle/>
              <a:p>
                <a:endParaRPr lang="fr-FR"/>
              </a:p>
            </p:txBody>
          </p:sp>
          <p:sp>
            <p:nvSpPr>
              <p:cNvPr id="65" name="Freeform 1181"/>
              <p:cNvSpPr>
                <a:spLocks/>
              </p:cNvSpPr>
              <p:nvPr/>
            </p:nvSpPr>
            <p:spPr bwMode="auto">
              <a:xfrm>
                <a:off x="1412" y="2208"/>
                <a:ext cx="96" cy="96"/>
              </a:xfrm>
              <a:custGeom>
                <a:avLst/>
                <a:gdLst>
                  <a:gd name="T0" fmla="*/ 31 w 81"/>
                  <a:gd name="T1" fmla="*/ 0 h 119"/>
                  <a:gd name="T2" fmla="*/ 2 w 81"/>
                  <a:gd name="T3" fmla="*/ 58 h 119"/>
                  <a:gd name="T4" fmla="*/ 21 w 81"/>
                  <a:gd name="T5" fmla="*/ 117 h 119"/>
                  <a:gd name="T6" fmla="*/ 51 w 81"/>
                  <a:gd name="T7" fmla="*/ 8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119">
                    <a:moveTo>
                      <a:pt x="31" y="0"/>
                    </a:moveTo>
                    <a:cubicBezTo>
                      <a:pt x="22" y="13"/>
                      <a:pt x="0" y="39"/>
                      <a:pt x="2" y="58"/>
                    </a:cubicBezTo>
                    <a:cubicBezTo>
                      <a:pt x="4" y="79"/>
                      <a:pt x="21" y="117"/>
                      <a:pt x="21" y="117"/>
                    </a:cubicBezTo>
                    <a:cubicBezTo>
                      <a:pt x="79" y="105"/>
                      <a:pt x="81" y="119"/>
                      <a:pt x="51" y="87"/>
                    </a:cubicBezTo>
                  </a:path>
                </a:pathLst>
              </a:custGeom>
              <a:noFill/>
              <a:ln w="57150" cmpd="sng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/>
              <a:lstStyle/>
              <a:p>
                <a:endParaRPr lang="fr-FR"/>
              </a:p>
            </p:txBody>
          </p:sp>
        </p:grpSp>
        <p:sp>
          <p:nvSpPr>
            <p:cNvPr id="12" name="AutoShape 1182"/>
            <p:cNvSpPr>
              <a:spLocks noChangeArrowheads="1"/>
            </p:cNvSpPr>
            <p:nvPr/>
          </p:nvSpPr>
          <p:spPr bwMode="auto">
            <a:xfrm>
              <a:off x="4966" y="1630"/>
              <a:ext cx="408" cy="483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4881" tIns="7441" rIns="14881" bIns="7441" anchor="ctr"/>
            <a:lstStyle/>
            <a:p>
              <a:endParaRPr lang="fr-FR"/>
            </a:p>
          </p:txBody>
        </p:sp>
        <p:sp>
          <p:nvSpPr>
            <p:cNvPr id="13" name="Rectangle 1183"/>
            <p:cNvSpPr>
              <a:spLocks noChangeArrowheads="1"/>
            </p:cNvSpPr>
            <p:nvPr/>
          </p:nvSpPr>
          <p:spPr bwMode="auto">
            <a:xfrm>
              <a:off x="3625" y="1249"/>
              <a:ext cx="140" cy="88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4881" tIns="7441" rIns="14881" bIns="7441" anchor="ctr">
              <a:flatTx/>
            </a:bodyPr>
            <a:lstStyle/>
            <a:p>
              <a:endParaRPr lang="fr-FR"/>
            </a:p>
          </p:txBody>
        </p:sp>
        <p:sp>
          <p:nvSpPr>
            <p:cNvPr id="14" name="Freeform 1184"/>
            <p:cNvSpPr>
              <a:spLocks/>
            </p:cNvSpPr>
            <p:nvPr/>
          </p:nvSpPr>
          <p:spPr bwMode="auto">
            <a:xfrm>
              <a:off x="3787" y="1214"/>
              <a:ext cx="521" cy="425"/>
            </a:xfrm>
            <a:custGeom>
              <a:avLst/>
              <a:gdLst>
                <a:gd name="T0" fmla="*/ 0 w 480"/>
                <a:gd name="T1" fmla="*/ 56 h 488"/>
                <a:gd name="T2" fmla="*/ 192 w 480"/>
                <a:gd name="T3" fmla="*/ 56 h 488"/>
                <a:gd name="T4" fmla="*/ 240 w 480"/>
                <a:gd name="T5" fmla="*/ 392 h 488"/>
                <a:gd name="T6" fmla="*/ 480 w 480"/>
                <a:gd name="T7" fmla="*/ 488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0" h="488">
                  <a:moveTo>
                    <a:pt x="0" y="56"/>
                  </a:moveTo>
                  <a:cubicBezTo>
                    <a:pt x="76" y="28"/>
                    <a:pt x="152" y="0"/>
                    <a:pt x="192" y="56"/>
                  </a:cubicBezTo>
                  <a:cubicBezTo>
                    <a:pt x="232" y="112"/>
                    <a:pt x="192" y="320"/>
                    <a:pt x="240" y="392"/>
                  </a:cubicBezTo>
                  <a:cubicBezTo>
                    <a:pt x="288" y="464"/>
                    <a:pt x="384" y="476"/>
                    <a:pt x="480" y="488"/>
                  </a:cubicBezTo>
                </a:path>
              </a:pathLst>
            </a:custGeom>
            <a:noFill/>
            <a:ln w="9525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4881" tIns="7441" rIns="14881" bIns="7441" anchor="ctr"/>
            <a:lstStyle/>
            <a:p>
              <a:endParaRPr lang="fr-FR"/>
            </a:p>
          </p:txBody>
        </p:sp>
        <p:sp>
          <p:nvSpPr>
            <p:cNvPr id="15" name="Rectangle 1185"/>
            <p:cNvSpPr>
              <a:spLocks noChangeArrowheads="1"/>
            </p:cNvSpPr>
            <p:nvPr/>
          </p:nvSpPr>
          <p:spPr bwMode="auto">
            <a:xfrm>
              <a:off x="4093" y="1162"/>
              <a:ext cx="141" cy="87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4881" tIns="7441" rIns="14881" bIns="7441" anchor="ctr">
              <a:flatTx/>
            </a:bodyPr>
            <a:lstStyle/>
            <a:p>
              <a:endParaRPr lang="fr-FR"/>
            </a:p>
          </p:txBody>
        </p:sp>
        <p:sp>
          <p:nvSpPr>
            <p:cNvPr id="16" name="Rectangle 1186"/>
            <p:cNvSpPr>
              <a:spLocks noChangeArrowheads="1"/>
            </p:cNvSpPr>
            <p:nvPr/>
          </p:nvSpPr>
          <p:spPr bwMode="auto">
            <a:xfrm>
              <a:off x="4468" y="1162"/>
              <a:ext cx="140" cy="87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4881" tIns="7441" rIns="14881" bIns="7441" anchor="ctr">
              <a:flatTx/>
            </a:bodyPr>
            <a:lstStyle/>
            <a:p>
              <a:endParaRPr lang="fr-FR"/>
            </a:p>
          </p:txBody>
        </p:sp>
        <p:sp>
          <p:nvSpPr>
            <p:cNvPr id="17" name="Oval 1187"/>
            <p:cNvSpPr>
              <a:spLocks noChangeArrowheads="1"/>
            </p:cNvSpPr>
            <p:nvPr/>
          </p:nvSpPr>
          <p:spPr bwMode="auto">
            <a:xfrm>
              <a:off x="3718" y="1993"/>
              <a:ext cx="187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4881" tIns="7441" rIns="14881" bIns="7441" anchor="ctr"/>
            <a:lstStyle/>
            <a:p>
              <a:endParaRPr lang="fr-FR"/>
            </a:p>
          </p:txBody>
        </p:sp>
        <p:grpSp>
          <p:nvGrpSpPr>
            <p:cNvPr id="18" name="Group 1188"/>
            <p:cNvGrpSpPr>
              <a:grpSpLocks/>
            </p:cNvGrpSpPr>
            <p:nvPr/>
          </p:nvGrpSpPr>
          <p:grpSpPr bwMode="auto">
            <a:xfrm rot="-250974">
              <a:off x="3483" y="1968"/>
              <a:ext cx="329" cy="79"/>
              <a:chOff x="2448" y="2304"/>
              <a:chExt cx="336" cy="86"/>
            </a:xfrm>
          </p:grpSpPr>
          <p:sp>
            <p:nvSpPr>
              <p:cNvPr id="53" name="Line 1189"/>
              <p:cNvSpPr>
                <a:spLocks noChangeShapeType="1"/>
              </p:cNvSpPr>
              <p:nvPr/>
            </p:nvSpPr>
            <p:spPr bwMode="auto">
              <a:xfrm>
                <a:off x="2448" y="2304"/>
                <a:ext cx="33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/>
              <a:lstStyle/>
              <a:p>
                <a:endParaRPr lang="fr-FR"/>
              </a:p>
            </p:txBody>
          </p:sp>
          <p:sp>
            <p:nvSpPr>
              <p:cNvPr id="54" name="Line 1190"/>
              <p:cNvSpPr>
                <a:spLocks noChangeShapeType="1"/>
              </p:cNvSpPr>
              <p:nvPr/>
            </p:nvSpPr>
            <p:spPr bwMode="auto">
              <a:xfrm>
                <a:off x="2448" y="2322"/>
                <a:ext cx="33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/>
              <a:lstStyle/>
              <a:p>
                <a:endParaRPr lang="fr-FR"/>
              </a:p>
            </p:txBody>
          </p:sp>
          <p:sp>
            <p:nvSpPr>
              <p:cNvPr id="55" name="Line 1191"/>
              <p:cNvSpPr>
                <a:spLocks noChangeShapeType="1"/>
              </p:cNvSpPr>
              <p:nvPr/>
            </p:nvSpPr>
            <p:spPr bwMode="auto">
              <a:xfrm>
                <a:off x="2448" y="2342"/>
                <a:ext cx="33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/>
              <a:lstStyle/>
              <a:p>
                <a:endParaRPr lang="fr-FR"/>
              </a:p>
            </p:txBody>
          </p:sp>
        </p:grpSp>
        <p:grpSp>
          <p:nvGrpSpPr>
            <p:cNvPr id="19" name="Group 1192"/>
            <p:cNvGrpSpPr>
              <a:grpSpLocks/>
            </p:cNvGrpSpPr>
            <p:nvPr/>
          </p:nvGrpSpPr>
          <p:grpSpPr bwMode="auto">
            <a:xfrm rot="9521089">
              <a:off x="3765" y="1950"/>
              <a:ext cx="328" cy="79"/>
              <a:chOff x="2448" y="2304"/>
              <a:chExt cx="336" cy="86"/>
            </a:xfrm>
          </p:grpSpPr>
          <p:sp>
            <p:nvSpPr>
              <p:cNvPr id="50" name="Line 1193"/>
              <p:cNvSpPr>
                <a:spLocks noChangeShapeType="1"/>
              </p:cNvSpPr>
              <p:nvPr/>
            </p:nvSpPr>
            <p:spPr bwMode="auto">
              <a:xfrm>
                <a:off x="2448" y="2304"/>
                <a:ext cx="33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/>
              <a:lstStyle/>
              <a:p>
                <a:endParaRPr lang="fr-FR"/>
              </a:p>
            </p:txBody>
          </p:sp>
          <p:sp>
            <p:nvSpPr>
              <p:cNvPr id="51" name="Line 1194"/>
              <p:cNvSpPr>
                <a:spLocks noChangeShapeType="1"/>
              </p:cNvSpPr>
              <p:nvPr/>
            </p:nvSpPr>
            <p:spPr bwMode="auto">
              <a:xfrm>
                <a:off x="2448" y="2322"/>
                <a:ext cx="33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/>
              <a:lstStyle/>
              <a:p>
                <a:endParaRPr lang="fr-FR"/>
              </a:p>
            </p:txBody>
          </p:sp>
          <p:sp>
            <p:nvSpPr>
              <p:cNvPr id="52" name="Line 1195"/>
              <p:cNvSpPr>
                <a:spLocks noChangeShapeType="1"/>
              </p:cNvSpPr>
              <p:nvPr/>
            </p:nvSpPr>
            <p:spPr bwMode="auto">
              <a:xfrm>
                <a:off x="2448" y="2342"/>
                <a:ext cx="33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/>
              <a:lstStyle/>
              <a:p>
                <a:endParaRPr lang="fr-FR"/>
              </a:p>
            </p:txBody>
          </p:sp>
        </p:grpSp>
        <p:grpSp>
          <p:nvGrpSpPr>
            <p:cNvPr id="20" name="Group 1196"/>
            <p:cNvGrpSpPr>
              <a:grpSpLocks/>
            </p:cNvGrpSpPr>
            <p:nvPr/>
          </p:nvGrpSpPr>
          <p:grpSpPr bwMode="auto">
            <a:xfrm rot="-601606">
              <a:off x="3810" y="1961"/>
              <a:ext cx="703" cy="43"/>
              <a:chOff x="2448" y="2304"/>
              <a:chExt cx="336" cy="86"/>
            </a:xfrm>
          </p:grpSpPr>
          <p:sp>
            <p:nvSpPr>
              <p:cNvPr id="47" name="Line 1197"/>
              <p:cNvSpPr>
                <a:spLocks noChangeShapeType="1"/>
              </p:cNvSpPr>
              <p:nvPr/>
            </p:nvSpPr>
            <p:spPr bwMode="auto">
              <a:xfrm>
                <a:off x="2448" y="2304"/>
                <a:ext cx="33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/>
              <a:lstStyle/>
              <a:p>
                <a:endParaRPr lang="fr-FR"/>
              </a:p>
            </p:txBody>
          </p:sp>
          <p:sp>
            <p:nvSpPr>
              <p:cNvPr id="48" name="Line 1198"/>
              <p:cNvSpPr>
                <a:spLocks noChangeShapeType="1"/>
              </p:cNvSpPr>
              <p:nvPr/>
            </p:nvSpPr>
            <p:spPr bwMode="auto">
              <a:xfrm>
                <a:off x="2448" y="2322"/>
                <a:ext cx="33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/>
              <a:lstStyle/>
              <a:p>
                <a:endParaRPr lang="fr-FR"/>
              </a:p>
            </p:txBody>
          </p:sp>
          <p:sp>
            <p:nvSpPr>
              <p:cNvPr id="49" name="Line 1199"/>
              <p:cNvSpPr>
                <a:spLocks noChangeShapeType="1"/>
              </p:cNvSpPr>
              <p:nvPr/>
            </p:nvSpPr>
            <p:spPr bwMode="auto">
              <a:xfrm>
                <a:off x="2448" y="2342"/>
                <a:ext cx="33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/>
              <a:lstStyle/>
              <a:p>
                <a:endParaRPr lang="fr-FR"/>
              </a:p>
            </p:txBody>
          </p:sp>
        </p:grpSp>
        <p:sp>
          <p:nvSpPr>
            <p:cNvPr id="21" name="Freeform 1200"/>
            <p:cNvSpPr>
              <a:spLocks/>
            </p:cNvSpPr>
            <p:nvPr/>
          </p:nvSpPr>
          <p:spPr bwMode="auto">
            <a:xfrm>
              <a:off x="4739" y="1168"/>
              <a:ext cx="285" cy="409"/>
            </a:xfrm>
            <a:custGeom>
              <a:avLst/>
              <a:gdLst>
                <a:gd name="T0" fmla="*/ 0 w 384"/>
                <a:gd name="T1" fmla="*/ 344 h 344"/>
                <a:gd name="T2" fmla="*/ 240 w 384"/>
                <a:gd name="T3" fmla="*/ 56 h 344"/>
                <a:gd name="T4" fmla="*/ 384 w 384"/>
                <a:gd name="T5" fmla="*/ 8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4" h="344">
                  <a:moveTo>
                    <a:pt x="0" y="344"/>
                  </a:moveTo>
                  <a:cubicBezTo>
                    <a:pt x="88" y="228"/>
                    <a:pt x="176" y="112"/>
                    <a:pt x="240" y="56"/>
                  </a:cubicBezTo>
                  <a:cubicBezTo>
                    <a:pt x="304" y="0"/>
                    <a:pt x="344" y="4"/>
                    <a:pt x="384" y="8"/>
                  </a:cubicBezTo>
                </a:path>
              </a:pathLst>
            </a:custGeom>
            <a:noFill/>
            <a:ln w="9525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4881" tIns="7441" rIns="14881" bIns="7441" anchor="ctr"/>
            <a:lstStyle/>
            <a:p>
              <a:endParaRPr lang="fr-FR"/>
            </a:p>
          </p:txBody>
        </p:sp>
        <p:sp>
          <p:nvSpPr>
            <p:cNvPr id="22" name="Freeform 1201"/>
            <p:cNvSpPr>
              <a:spLocks/>
            </p:cNvSpPr>
            <p:nvPr/>
          </p:nvSpPr>
          <p:spPr bwMode="auto">
            <a:xfrm>
              <a:off x="3273" y="1162"/>
              <a:ext cx="352" cy="145"/>
            </a:xfrm>
            <a:custGeom>
              <a:avLst/>
              <a:gdLst>
                <a:gd name="T0" fmla="*/ 72 w 360"/>
                <a:gd name="T1" fmla="*/ 0 h 160"/>
                <a:gd name="T2" fmla="*/ 216 w 360"/>
                <a:gd name="T3" fmla="*/ 48 h 160"/>
                <a:gd name="T4" fmla="*/ 24 w 360"/>
                <a:gd name="T5" fmla="*/ 144 h 160"/>
                <a:gd name="T6" fmla="*/ 360 w 360"/>
                <a:gd name="T7" fmla="*/ 14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160">
                  <a:moveTo>
                    <a:pt x="72" y="0"/>
                  </a:moveTo>
                  <a:cubicBezTo>
                    <a:pt x="148" y="12"/>
                    <a:pt x="224" y="24"/>
                    <a:pt x="216" y="48"/>
                  </a:cubicBezTo>
                  <a:cubicBezTo>
                    <a:pt x="208" y="72"/>
                    <a:pt x="0" y="128"/>
                    <a:pt x="24" y="144"/>
                  </a:cubicBezTo>
                  <a:cubicBezTo>
                    <a:pt x="48" y="160"/>
                    <a:pt x="204" y="152"/>
                    <a:pt x="360" y="14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4881" tIns="7441" rIns="14881" bIns="7441" anchor="ctr"/>
            <a:lstStyle/>
            <a:p>
              <a:endParaRPr lang="fr-FR"/>
            </a:p>
          </p:txBody>
        </p:sp>
        <p:sp>
          <p:nvSpPr>
            <p:cNvPr id="23" name="Freeform 1202"/>
            <p:cNvSpPr>
              <a:spLocks/>
            </p:cNvSpPr>
            <p:nvPr/>
          </p:nvSpPr>
          <p:spPr bwMode="auto">
            <a:xfrm>
              <a:off x="3671" y="1074"/>
              <a:ext cx="281" cy="525"/>
            </a:xfrm>
            <a:custGeom>
              <a:avLst/>
              <a:gdLst>
                <a:gd name="T0" fmla="*/ 288 w 288"/>
                <a:gd name="T1" fmla="*/ 0 h 576"/>
                <a:gd name="T2" fmla="*/ 192 w 288"/>
                <a:gd name="T3" fmla="*/ 432 h 576"/>
                <a:gd name="T4" fmla="*/ 0 w 288"/>
                <a:gd name="T5" fmla="*/ 57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8" h="576">
                  <a:moveTo>
                    <a:pt x="288" y="0"/>
                  </a:moveTo>
                  <a:cubicBezTo>
                    <a:pt x="264" y="168"/>
                    <a:pt x="240" y="336"/>
                    <a:pt x="192" y="432"/>
                  </a:cubicBezTo>
                  <a:cubicBezTo>
                    <a:pt x="144" y="528"/>
                    <a:pt x="72" y="552"/>
                    <a:pt x="0" y="57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4881" tIns="7441" rIns="14881" bIns="7441" anchor="ctr"/>
            <a:lstStyle/>
            <a:p>
              <a:endParaRPr lang="fr-FR"/>
            </a:p>
          </p:txBody>
        </p:sp>
        <p:sp>
          <p:nvSpPr>
            <p:cNvPr id="24" name="Freeform 1203"/>
            <p:cNvSpPr>
              <a:spLocks/>
            </p:cNvSpPr>
            <p:nvPr/>
          </p:nvSpPr>
          <p:spPr bwMode="auto">
            <a:xfrm>
              <a:off x="3952" y="1030"/>
              <a:ext cx="94" cy="307"/>
            </a:xfrm>
            <a:custGeom>
              <a:avLst/>
              <a:gdLst>
                <a:gd name="T0" fmla="*/ 0 w 96"/>
                <a:gd name="T1" fmla="*/ 0 h 288"/>
                <a:gd name="T2" fmla="*/ 96 w 96"/>
                <a:gd name="T3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6" h="288">
                  <a:moveTo>
                    <a:pt x="0" y="0"/>
                  </a:moveTo>
                  <a:cubicBezTo>
                    <a:pt x="40" y="120"/>
                    <a:pt x="80" y="240"/>
                    <a:pt x="96" y="2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4881" tIns="7441" rIns="14881" bIns="7441" anchor="ctr"/>
            <a:lstStyle/>
            <a:p>
              <a:endParaRPr lang="fr-FR"/>
            </a:p>
          </p:txBody>
        </p:sp>
        <p:sp>
          <p:nvSpPr>
            <p:cNvPr id="25" name="Freeform 1204"/>
            <p:cNvSpPr>
              <a:spLocks/>
            </p:cNvSpPr>
            <p:nvPr/>
          </p:nvSpPr>
          <p:spPr bwMode="auto">
            <a:xfrm>
              <a:off x="3952" y="1030"/>
              <a:ext cx="516" cy="351"/>
            </a:xfrm>
            <a:custGeom>
              <a:avLst/>
              <a:gdLst>
                <a:gd name="T0" fmla="*/ 0 w 480"/>
                <a:gd name="T1" fmla="*/ 0 h 384"/>
                <a:gd name="T2" fmla="*/ 384 w 480"/>
                <a:gd name="T3" fmla="*/ 96 h 384"/>
                <a:gd name="T4" fmla="*/ 384 w 480"/>
                <a:gd name="T5" fmla="*/ 288 h 384"/>
                <a:gd name="T6" fmla="*/ 480 w 480"/>
                <a:gd name="T7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0" h="384">
                  <a:moveTo>
                    <a:pt x="0" y="0"/>
                  </a:moveTo>
                  <a:cubicBezTo>
                    <a:pt x="160" y="24"/>
                    <a:pt x="320" y="48"/>
                    <a:pt x="384" y="96"/>
                  </a:cubicBezTo>
                  <a:cubicBezTo>
                    <a:pt x="448" y="144"/>
                    <a:pt x="368" y="240"/>
                    <a:pt x="384" y="288"/>
                  </a:cubicBezTo>
                  <a:cubicBezTo>
                    <a:pt x="400" y="336"/>
                    <a:pt x="440" y="360"/>
                    <a:pt x="480" y="38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4881" tIns="7441" rIns="14881" bIns="7441" anchor="ctr"/>
            <a:lstStyle/>
            <a:p>
              <a:endParaRPr lang="fr-FR"/>
            </a:p>
          </p:txBody>
        </p:sp>
        <p:sp>
          <p:nvSpPr>
            <p:cNvPr id="26" name="Freeform 1205"/>
            <p:cNvSpPr>
              <a:spLocks/>
            </p:cNvSpPr>
            <p:nvPr/>
          </p:nvSpPr>
          <p:spPr bwMode="auto">
            <a:xfrm>
              <a:off x="4234" y="942"/>
              <a:ext cx="718" cy="220"/>
            </a:xfrm>
            <a:custGeom>
              <a:avLst/>
              <a:gdLst>
                <a:gd name="T0" fmla="*/ 672 w 736"/>
                <a:gd name="T1" fmla="*/ 0 h 240"/>
                <a:gd name="T2" fmla="*/ 624 w 736"/>
                <a:gd name="T3" fmla="*/ 96 h 240"/>
                <a:gd name="T4" fmla="*/ 0 w 736"/>
                <a:gd name="T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6" h="240">
                  <a:moveTo>
                    <a:pt x="672" y="0"/>
                  </a:moveTo>
                  <a:cubicBezTo>
                    <a:pt x="704" y="28"/>
                    <a:pt x="736" y="56"/>
                    <a:pt x="624" y="96"/>
                  </a:cubicBezTo>
                  <a:cubicBezTo>
                    <a:pt x="512" y="136"/>
                    <a:pt x="256" y="188"/>
                    <a:pt x="0" y="2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4881" tIns="7441" rIns="14881" bIns="7441" anchor="ctr"/>
            <a:lstStyle/>
            <a:p>
              <a:endParaRPr lang="fr-FR"/>
            </a:p>
          </p:txBody>
        </p:sp>
        <p:sp>
          <p:nvSpPr>
            <p:cNvPr id="27" name="Freeform 1206"/>
            <p:cNvSpPr>
              <a:spLocks/>
            </p:cNvSpPr>
            <p:nvPr/>
          </p:nvSpPr>
          <p:spPr bwMode="auto">
            <a:xfrm>
              <a:off x="4608" y="942"/>
              <a:ext cx="289" cy="263"/>
            </a:xfrm>
            <a:custGeom>
              <a:avLst/>
              <a:gdLst>
                <a:gd name="T0" fmla="*/ 336 w 344"/>
                <a:gd name="T1" fmla="*/ 0 h 288"/>
                <a:gd name="T2" fmla="*/ 288 w 344"/>
                <a:gd name="T3" fmla="*/ 144 h 288"/>
                <a:gd name="T4" fmla="*/ 0 w 344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4" h="288">
                  <a:moveTo>
                    <a:pt x="336" y="0"/>
                  </a:moveTo>
                  <a:cubicBezTo>
                    <a:pt x="340" y="48"/>
                    <a:pt x="344" y="96"/>
                    <a:pt x="288" y="144"/>
                  </a:cubicBezTo>
                  <a:cubicBezTo>
                    <a:pt x="232" y="192"/>
                    <a:pt x="116" y="240"/>
                    <a:pt x="0" y="2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4881" tIns="7441" rIns="14881" bIns="7441" anchor="ctr"/>
            <a:lstStyle/>
            <a:p>
              <a:endParaRPr lang="fr-FR"/>
            </a:p>
          </p:txBody>
        </p:sp>
        <p:grpSp>
          <p:nvGrpSpPr>
            <p:cNvPr id="28" name="Group 1207"/>
            <p:cNvGrpSpPr>
              <a:grpSpLocks/>
            </p:cNvGrpSpPr>
            <p:nvPr/>
          </p:nvGrpSpPr>
          <p:grpSpPr bwMode="auto">
            <a:xfrm>
              <a:off x="4252" y="1566"/>
              <a:ext cx="817" cy="161"/>
              <a:chOff x="1519" y="2861"/>
              <a:chExt cx="817" cy="161"/>
            </a:xfrm>
          </p:grpSpPr>
          <p:sp>
            <p:nvSpPr>
              <p:cNvPr id="40" name="Rectangle 1208"/>
              <p:cNvSpPr>
                <a:spLocks noChangeArrowheads="1"/>
              </p:cNvSpPr>
              <p:nvPr/>
            </p:nvSpPr>
            <p:spPr bwMode="auto">
              <a:xfrm>
                <a:off x="1519" y="2942"/>
                <a:ext cx="797" cy="65"/>
              </a:xfrm>
              <a:prstGeom prst="rect">
                <a:avLst/>
              </a:prstGeom>
              <a:solidFill>
                <a:schemeClr val="bg1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>
                <a:flatTx/>
              </a:bodyPr>
              <a:lstStyle/>
              <a:p>
                <a:endParaRPr lang="fr-FR"/>
              </a:p>
            </p:txBody>
          </p:sp>
          <p:sp>
            <p:nvSpPr>
              <p:cNvPr id="41" name="Rectangle 1209"/>
              <p:cNvSpPr>
                <a:spLocks noChangeArrowheads="1"/>
              </p:cNvSpPr>
              <p:nvPr/>
            </p:nvSpPr>
            <p:spPr bwMode="auto">
              <a:xfrm>
                <a:off x="1519" y="2945"/>
                <a:ext cx="817" cy="77"/>
              </a:xfrm>
              <a:prstGeom prst="rect">
                <a:avLst/>
              </a:prstGeom>
              <a:solidFill>
                <a:schemeClr val="bg1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>
                <a:flatTx/>
              </a:bodyPr>
              <a:lstStyle/>
              <a:p>
                <a:endParaRPr lang="fr-FR"/>
              </a:p>
            </p:txBody>
          </p:sp>
          <p:sp>
            <p:nvSpPr>
              <p:cNvPr id="42" name="Line 1210"/>
              <p:cNvSpPr>
                <a:spLocks noChangeShapeType="1"/>
              </p:cNvSpPr>
              <p:nvPr/>
            </p:nvSpPr>
            <p:spPr bwMode="auto">
              <a:xfrm>
                <a:off x="1683" y="2935"/>
                <a:ext cx="4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tx1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>
                <a:flatTx/>
              </a:bodyPr>
              <a:lstStyle/>
              <a:p>
                <a:endParaRPr lang="fr-FR"/>
              </a:p>
            </p:txBody>
          </p:sp>
          <p:sp>
            <p:nvSpPr>
              <p:cNvPr id="43" name="Line 1211"/>
              <p:cNvSpPr>
                <a:spLocks noChangeShapeType="1"/>
              </p:cNvSpPr>
              <p:nvPr/>
            </p:nvSpPr>
            <p:spPr bwMode="auto">
              <a:xfrm>
                <a:off x="2082" y="2942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tx1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>
                <a:flatTx/>
              </a:bodyPr>
              <a:lstStyle/>
              <a:p>
                <a:endParaRPr lang="fr-FR"/>
              </a:p>
            </p:txBody>
          </p:sp>
          <p:sp>
            <p:nvSpPr>
              <p:cNvPr id="44" name="Line 1212"/>
              <p:cNvSpPr>
                <a:spLocks noChangeShapeType="1"/>
              </p:cNvSpPr>
              <p:nvPr/>
            </p:nvSpPr>
            <p:spPr bwMode="auto">
              <a:xfrm>
                <a:off x="1888" y="2933"/>
                <a:ext cx="7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74600" prstMaterial="legacyMatte">
                <a:bevelT w="13500" h="13500" prst="angle"/>
                <a:bevelB w="13500" h="13500" prst="angle"/>
                <a:extrusionClr>
                  <a:schemeClr val="tx1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>
                <a:flatTx/>
              </a:bodyPr>
              <a:lstStyle/>
              <a:p>
                <a:endParaRPr lang="fr-FR"/>
              </a:p>
            </p:txBody>
          </p:sp>
          <p:sp>
            <p:nvSpPr>
              <p:cNvPr id="45" name="Line 1213"/>
              <p:cNvSpPr>
                <a:spLocks noChangeShapeType="1"/>
              </p:cNvSpPr>
              <p:nvPr/>
            </p:nvSpPr>
            <p:spPr bwMode="auto">
              <a:xfrm>
                <a:off x="1964" y="2861"/>
                <a:ext cx="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74600" prstMaterial="legacyMatte">
                <a:bevelT w="13500" h="13500" prst="angle"/>
                <a:bevelB w="13500" h="13500" prst="angle"/>
                <a:extrusionClr>
                  <a:schemeClr val="tx1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>
                <a:flatTx/>
              </a:bodyPr>
              <a:lstStyle/>
              <a:p>
                <a:endParaRPr lang="fr-FR"/>
              </a:p>
            </p:txBody>
          </p:sp>
          <p:sp>
            <p:nvSpPr>
              <p:cNvPr id="46" name="Line 1214"/>
              <p:cNvSpPr>
                <a:spLocks noChangeShapeType="1"/>
              </p:cNvSpPr>
              <p:nvPr/>
            </p:nvSpPr>
            <p:spPr bwMode="auto">
              <a:xfrm>
                <a:off x="1526" y="2941"/>
                <a:ext cx="4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tx1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81" tIns="7441" rIns="14881" bIns="7441" anchor="ctr">
                <a:flatTx/>
              </a:bodyPr>
              <a:lstStyle/>
              <a:p>
                <a:endParaRPr lang="fr-FR"/>
              </a:p>
            </p:txBody>
          </p:sp>
        </p:grpSp>
        <p:sp>
          <p:nvSpPr>
            <p:cNvPr id="29" name="Oval 1215"/>
            <p:cNvSpPr>
              <a:spLocks noChangeArrowheads="1"/>
            </p:cNvSpPr>
            <p:nvPr/>
          </p:nvSpPr>
          <p:spPr bwMode="auto">
            <a:xfrm>
              <a:off x="5141" y="1602"/>
              <a:ext cx="136" cy="8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ObliqueTopRight">
                <a:rot lat="16199998" lon="0" rev="0"/>
              </a:camera>
              <a:lightRig rig="legacyFlat3" dir="b"/>
            </a:scene3d>
            <a:sp3d extrusionH="36500" prstMaterial="legacyMatte">
              <a:bevelT w="13500" h="13500" prst="angle"/>
              <a:bevelB w="13500" h="13500" prst="angle"/>
              <a:extrusionClr>
                <a:srgbClr val="FF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fr-FR"/>
            </a:p>
          </p:txBody>
        </p:sp>
        <p:sp>
          <p:nvSpPr>
            <p:cNvPr id="30" name="AutoShape 1216"/>
            <p:cNvSpPr>
              <a:spLocks noChangeArrowheads="1"/>
            </p:cNvSpPr>
            <p:nvPr/>
          </p:nvSpPr>
          <p:spPr bwMode="auto">
            <a:xfrm>
              <a:off x="4938" y="1518"/>
              <a:ext cx="468" cy="136"/>
            </a:xfrm>
            <a:prstGeom prst="cube">
              <a:avLst>
                <a:gd name="adj" fmla="val 75630"/>
              </a:avLst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4881" tIns="7441" rIns="14881" bIns="7441" anchor="ctr"/>
            <a:lstStyle/>
            <a:p>
              <a:endParaRPr lang="fr-FR"/>
            </a:p>
          </p:txBody>
        </p:sp>
        <p:sp>
          <p:nvSpPr>
            <p:cNvPr id="31" name="Oval 1217"/>
            <p:cNvSpPr>
              <a:spLocks noChangeArrowheads="1"/>
            </p:cNvSpPr>
            <p:nvPr/>
          </p:nvSpPr>
          <p:spPr bwMode="auto">
            <a:xfrm>
              <a:off x="5144" y="1546"/>
              <a:ext cx="136" cy="4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  <a:effectLst>
              <a:outerShdw sy="50000" kx="2453608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" name="Freeform 1218"/>
            <p:cNvSpPr>
              <a:spLocks/>
            </p:cNvSpPr>
            <p:nvPr/>
          </p:nvSpPr>
          <p:spPr bwMode="auto">
            <a:xfrm>
              <a:off x="3825" y="1214"/>
              <a:ext cx="642" cy="589"/>
            </a:xfrm>
            <a:custGeom>
              <a:avLst/>
              <a:gdLst>
                <a:gd name="T0" fmla="*/ 370 w 642"/>
                <a:gd name="T1" fmla="*/ 0 h 589"/>
                <a:gd name="T2" fmla="*/ 506 w 642"/>
                <a:gd name="T3" fmla="*/ 181 h 589"/>
                <a:gd name="T4" fmla="*/ 7 w 642"/>
                <a:gd name="T5" fmla="*/ 408 h 589"/>
                <a:gd name="T6" fmla="*/ 461 w 642"/>
                <a:gd name="T7" fmla="*/ 589 h 589"/>
                <a:gd name="T8" fmla="*/ 642 w 642"/>
                <a:gd name="T9" fmla="*/ 408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2" h="589">
                  <a:moveTo>
                    <a:pt x="370" y="0"/>
                  </a:moveTo>
                  <a:cubicBezTo>
                    <a:pt x="468" y="56"/>
                    <a:pt x="566" y="113"/>
                    <a:pt x="506" y="181"/>
                  </a:cubicBezTo>
                  <a:cubicBezTo>
                    <a:pt x="446" y="249"/>
                    <a:pt x="14" y="340"/>
                    <a:pt x="7" y="408"/>
                  </a:cubicBezTo>
                  <a:cubicBezTo>
                    <a:pt x="0" y="476"/>
                    <a:pt x="355" y="589"/>
                    <a:pt x="461" y="589"/>
                  </a:cubicBezTo>
                  <a:cubicBezTo>
                    <a:pt x="567" y="589"/>
                    <a:pt x="612" y="438"/>
                    <a:pt x="642" y="408"/>
                  </a:cubicBezTo>
                </a:path>
              </a:pathLst>
            </a:custGeom>
            <a:noFill/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Freeform 1219"/>
            <p:cNvSpPr>
              <a:spLocks/>
            </p:cNvSpPr>
            <p:nvPr/>
          </p:nvSpPr>
          <p:spPr bwMode="auto">
            <a:xfrm rot="-533789">
              <a:off x="4466" y="1207"/>
              <a:ext cx="363" cy="568"/>
            </a:xfrm>
            <a:custGeom>
              <a:avLst/>
              <a:gdLst>
                <a:gd name="T0" fmla="*/ 272 w 544"/>
                <a:gd name="T1" fmla="*/ 0 h 568"/>
                <a:gd name="T2" fmla="*/ 453 w 544"/>
                <a:gd name="T3" fmla="*/ 227 h 568"/>
                <a:gd name="T4" fmla="*/ 317 w 544"/>
                <a:gd name="T5" fmla="*/ 273 h 568"/>
                <a:gd name="T6" fmla="*/ 0 w 544"/>
                <a:gd name="T7" fmla="*/ 318 h 568"/>
                <a:gd name="T8" fmla="*/ 317 w 544"/>
                <a:gd name="T9" fmla="*/ 545 h 568"/>
                <a:gd name="T10" fmla="*/ 544 w 544"/>
                <a:gd name="T11" fmla="*/ 454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4" h="568">
                  <a:moveTo>
                    <a:pt x="272" y="0"/>
                  </a:moveTo>
                  <a:cubicBezTo>
                    <a:pt x="359" y="91"/>
                    <a:pt x="446" y="182"/>
                    <a:pt x="453" y="227"/>
                  </a:cubicBezTo>
                  <a:cubicBezTo>
                    <a:pt x="460" y="272"/>
                    <a:pt x="392" y="258"/>
                    <a:pt x="317" y="273"/>
                  </a:cubicBezTo>
                  <a:cubicBezTo>
                    <a:pt x="242" y="288"/>
                    <a:pt x="0" y="273"/>
                    <a:pt x="0" y="318"/>
                  </a:cubicBezTo>
                  <a:cubicBezTo>
                    <a:pt x="0" y="363"/>
                    <a:pt x="226" y="522"/>
                    <a:pt x="317" y="545"/>
                  </a:cubicBezTo>
                  <a:cubicBezTo>
                    <a:pt x="408" y="568"/>
                    <a:pt x="506" y="469"/>
                    <a:pt x="544" y="454"/>
                  </a:cubicBezTo>
                </a:path>
              </a:pathLst>
            </a:custGeom>
            <a:noFill/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Freeform 1220"/>
            <p:cNvSpPr>
              <a:spLocks/>
            </p:cNvSpPr>
            <p:nvPr/>
          </p:nvSpPr>
          <p:spPr bwMode="auto">
            <a:xfrm>
              <a:off x="4656" y="1131"/>
              <a:ext cx="575" cy="604"/>
            </a:xfrm>
            <a:custGeom>
              <a:avLst/>
              <a:gdLst>
                <a:gd name="T0" fmla="*/ 310 w 575"/>
                <a:gd name="T1" fmla="*/ 37 h 604"/>
                <a:gd name="T2" fmla="*/ 537 w 575"/>
                <a:gd name="T3" fmla="*/ 83 h 604"/>
                <a:gd name="T4" fmla="*/ 83 w 575"/>
                <a:gd name="T5" fmla="*/ 536 h 604"/>
                <a:gd name="T6" fmla="*/ 38 w 575"/>
                <a:gd name="T7" fmla="*/ 491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5" h="604">
                  <a:moveTo>
                    <a:pt x="310" y="37"/>
                  </a:moveTo>
                  <a:cubicBezTo>
                    <a:pt x="442" y="18"/>
                    <a:pt x="575" y="0"/>
                    <a:pt x="537" y="83"/>
                  </a:cubicBezTo>
                  <a:cubicBezTo>
                    <a:pt x="499" y="166"/>
                    <a:pt x="166" y="468"/>
                    <a:pt x="83" y="536"/>
                  </a:cubicBezTo>
                  <a:cubicBezTo>
                    <a:pt x="0" y="604"/>
                    <a:pt x="45" y="498"/>
                    <a:pt x="38" y="491"/>
                  </a:cubicBezTo>
                </a:path>
              </a:pathLst>
            </a:custGeom>
            <a:noFill/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37" name="Group 1223"/>
            <p:cNvGrpSpPr>
              <a:grpSpLocks/>
            </p:cNvGrpSpPr>
            <p:nvPr/>
          </p:nvGrpSpPr>
          <p:grpSpPr bwMode="auto">
            <a:xfrm>
              <a:off x="5127" y="1448"/>
              <a:ext cx="159" cy="91"/>
              <a:chOff x="3016" y="2750"/>
              <a:chExt cx="544" cy="90"/>
            </a:xfrm>
          </p:grpSpPr>
          <p:sp>
            <p:nvSpPr>
              <p:cNvPr id="38" name="Oval 1224"/>
              <p:cNvSpPr>
                <a:spLocks noChangeArrowheads="1"/>
              </p:cNvSpPr>
              <p:nvPr/>
            </p:nvSpPr>
            <p:spPr bwMode="auto">
              <a:xfrm>
                <a:off x="3016" y="2750"/>
                <a:ext cx="544" cy="45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alpha val="45000"/>
                    </a:srgbClr>
                  </a:gs>
                  <a:gs pos="100000">
                    <a:srgbClr val="FFCC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round/>
                <a:headEnd/>
                <a:tailEnd/>
              </a:ln>
              <a:effectLst/>
              <a:scene3d>
                <a:camera prst="legacyPerspectiveBottom">
                  <a:rot lat="17400000" lon="0" rev="0"/>
                </a:camera>
                <a:lightRig rig="legacyFlat3" dir="t"/>
              </a:scene3d>
              <a:sp3d extrusionH="163500" prstMaterial="legacyMatte">
                <a:bevelT w="13500" h="13500" prst="angle"/>
                <a:bevelB w="13500" h="13500" prst="angle"/>
                <a:extrusionClr>
                  <a:srgbClr val="FFCC00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fr-FR"/>
              </a:p>
            </p:txBody>
          </p:sp>
          <p:sp>
            <p:nvSpPr>
              <p:cNvPr id="39" name="Rectangle 1225"/>
              <p:cNvSpPr>
                <a:spLocks noChangeArrowheads="1"/>
              </p:cNvSpPr>
              <p:nvPr/>
            </p:nvSpPr>
            <p:spPr bwMode="auto">
              <a:xfrm>
                <a:off x="3243" y="2762"/>
                <a:ext cx="90" cy="78"/>
              </a:xfrm>
              <a:prstGeom prst="rect">
                <a:avLst/>
              </a:prstGeom>
              <a:gradFill rotWithShape="1">
                <a:gsLst>
                  <a:gs pos="0">
                    <a:schemeClr val="tx1">
                      <a:gamma/>
                      <a:tint val="0"/>
                      <a:invGamma/>
                    </a:schemeClr>
                  </a:gs>
                  <a:gs pos="100000">
                    <a:schemeClr val="tx1">
                      <a:alpha val="4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" y="2693574"/>
            <a:ext cx="8757544" cy="417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31640" y="1687019"/>
            <a:ext cx="1826141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arXiv:1806.04094</a:t>
            </a:r>
          </a:p>
        </p:txBody>
      </p:sp>
    </p:spTree>
    <p:extLst>
      <p:ext uri="{BB962C8B-B14F-4D97-AF65-F5344CB8AC3E}">
        <p14:creationId xmlns:p14="http://schemas.microsoft.com/office/powerpoint/2010/main" val="27330707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ZoneTexte 92"/>
          <p:cNvSpPr txBox="1"/>
          <p:nvPr/>
        </p:nvSpPr>
        <p:spPr>
          <a:xfrm>
            <a:off x="1187624" y="292006"/>
            <a:ext cx="510530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There is indeed a large finite-temperature deviation!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7981491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75066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310AE3-8C51-49CA-B02A-F2858B5DC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778098"/>
          </a:xfrm>
        </p:spPr>
        <p:txBody>
          <a:bodyPr/>
          <a:lstStyle/>
          <a:p>
            <a:r>
              <a:rPr lang="fr-FR" dirty="0" err="1"/>
              <a:t>Quantifying</a:t>
            </a:r>
            <a:r>
              <a:rPr lang="fr-FR" dirty="0"/>
              <a:t> distinct components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BCBCA0F-08ED-4B15-ABB9-DC6BFD1CB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68" y="778098"/>
            <a:ext cx="3272750" cy="6079902"/>
          </a:xfrm>
          <a:prstGeom prst="rect">
            <a:avLst/>
          </a:prstGeom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96752"/>
            <a:ext cx="49434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4227548" y="2868090"/>
            <a:ext cx="44172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By fitting the data one quantifies :</a:t>
            </a:r>
          </a:p>
          <a:p>
            <a:r>
              <a:rPr lang="en-US" sz="2400" dirty="0"/>
              <a:t>A</a:t>
            </a:r>
            <a:r>
              <a:rPr lang="en-US" sz="2400" baseline="-25000" dirty="0"/>
              <a:t>2</a:t>
            </a:r>
            <a:r>
              <a:rPr lang="en-US" sz="2400" dirty="0"/>
              <a:t> and A</a:t>
            </a:r>
            <a:r>
              <a:rPr lang="en-US" sz="2400" baseline="-25000" dirty="0"/>
              <a:t>5</a:t>
            </a:r>
            <a:r>
              <a:rPr lang="en-US" sz="2400" dirty="0"/>
              <a:t> in </a:t>
            </a:r>
            <a:r>
              <a:rPr lang="en-US" sz="2400" dirty="0">
                <a:latin typeface="Symbol" panose="05050102010706020507" pitchFamily="18" charset="2"/>
              </a:rPr>
              <a:t>r</a:t>
            </a:r>
            <a:r>
              <a:rPr lang="en-US" sz="2400" dirty="0"/>
              <a:t>(T)</a:t>
            </a:r>
          </a:p>
          <a:p>
            <a:r>
              <a:rPr lang="en-US" sz="2400" dirty="0"/>
              <a:t>B</a:t>
            </a:r>
            <a:r>
              <a:rPr lang="en-US" sz="2400" baseline="-25000" dirty="0"/>
              <a:t>2</a:t>
            </a:r>
            <a:r>
              <a:rPr lang="en-US" sz="2400" dirty="0"/>
              <a:t> and B</a:t>
            </a:r>
            <a:r>
              <a:rPr lang="en-US" sz="2400" baseline="-25000" dirty="0"/>
              <a:t>3</a:t>
            </a:r>
            <a:r>
              <a:rPr lang="en-US" sz="2400" dirty="0"/>
              <a:t> in WT (T)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425670" y="4509120"/>
            <a:ext cx="5591547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  <a:r>
              <a:rPr lang="en-US" sz="2800" baseline="-25000" dirty="0"/>
              <a:t>2</a:t>
            </a:r>
            <a:r>
              <a:rPr lang="en-US" sz="2800" dirty="0"/>
              <a:t> is almost FIVE times larger than A</a:t>
            </a:r>
            <a:r>
              <a:rPr lang="en-US" sz="2800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886925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310AE3-8C51-49CA-B02A-F2858B5DC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778098"/>
          </a:xfrm>
        </p:spPr>
        <p:txBody>
          <a:bodyPr/>
          <a:lstStyle/>
          <a:p>
            <a:r>
              <a:rPr lang="fr-FR" dirty="0" err="1"/>
              <a:t>Quantifying</a:t>
            </a:r>
            <a:r>
              <a:rPr lang="fr-FR" dirty="0"/>
              <a:t> distinct components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AE7A697-112B-4AF1-BAB8-ADEBBBD50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564904"/>
            <a:ext cx="5484525" cy="2570712"/>
          </a:xfrm>
          <a:prstGeom prst="rect">
            <a:avLst/>
          </a:prstGeom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95016"/>
            <a:ext cx="49434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91770" y="5922633"/>
            <a:ext cx="8325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electron-phonon scattering in NOT </a:t>
            </a:r>
            <a:r>
              <a:rPr lang="en-US" dirty="0" err="1"/>
              <a:t>anomolously</a:t>
            </a:r>
            <a:r>
              <a:rPr lang="en-US" dirty="0"/>
              <a:t> enhanced in the thermal channel!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123728" y="5380802"/>
            <a:ext cx="424783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The B</a:t>
            </a:r>
            <a:r>
              <a:rPr lang="en-US" baseline="-25000" dirty="0"/>
              <a:t>3</a:t>
            </a:r>
            <a:r>
              <a:rPr lang="en-US" dirty="0"/>
              <a:t>/A</a:t>
            </a:r>
            <a:r>
              <a:rPr lang="en-US" baseline="-25000" dirty="0"/>
              <a:t>5</a:t>
            </a:r>
            <a:r>
              <a:rPr lang="en-US" dirty="0"/>
              <a:t> ratio is similar in WP</a:t>
            </a:r>
            <a:r>
              <a:rPr lang="en-US" baseline="-25000" dirty="0"/>
              <a:t>2</a:t>
            </a:r>
            <a:r>
              <a:rPr lang="en-US" dirty="0"/>
              <a:t> and in Ag!</a:t>
            </a:r>
          </a:p>
        </p:txBody>
      </p:sp>
    </p:spTree>
    <p:extLst>
      <p:ext uri="{BB962C8B-B14F-4D97-AF65-F5344CB8AC3E}">
        <p14:creationId xmlns:p14="http://schemas.microsoft.com/office/powerpoint/2010/main" val="27381019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79512" y="4731005"/>
            <a:ext cx="3600400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Abundant small-q electron-electron  scattering would explain the mismatch!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300ECA0-BE65-48F9-93FB-14B5650B7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031576"/>
            <a:ext cx="5860018" cy="237626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260648"/>
            <a:ext cx="9180512" cy="1619672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Electron-electron (and not electron-phonon) scattering is driving this!</a:t>
            </a:r>
            <a:br>
              <a:rPr lang="en-US" dirty="0"/>
            </a:br>
            <a:endParaRPr lang="en-US" dirty="0"/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5292080" y="5085184"/>
            <a:ext cx="0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5292080" y="6453336"/>
            <a:ext cx="23042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7596336" y="628426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15" name="Forme libre 14"/>
          <p:cNvSpPr/>
          <p:nvPr/>
        </p:nvSpPr>
        <p:spPr>
          <a:xfrm>
            <a:off x="5292436" y="5273964"/>
            <a:ext cx="2410691" cy="878743"/>
          </a:xfrm>
          <a:custGeom>
            <a:avLst/>
            <a:gdLst>
              <a:gd name="connsiteX0" fmla="*/ 0 w 2410691"/>
              <a:gd name="connsiteY0" fmla="*/ 0 h 878743"/>
              <a:gd name="connsiteX1" fmla="*/ 36946 w 2410691"/>
              <a:gd name="connsiteY1" fmla="*/ 55418 h 878743"/>
              <a:gd name="connsiteX2" fmla="*/ 83128 w 2410691"/>
              <a:gd name="connsiteY2" fmla="*/ 101600 h 878743"/>
              <a:gd name="connsiteX3" fmla="*/ 120073 w 2410691"/>
              <a:gd name="connsiteY3" fmla="*/ 138545 h 878743"/>
              <a:gd name="connsiteX4" fmla="*/ 166255 w 2410691"/>
              <a:gd name="connsiteY4" fmla="*/ 175491 h 878743"/>
              <a:gd name="connsiteX5" fmla="*/ 175491 w 2410691"/>
              <a:gd name="connsiteY5" fmla="*/ 203200 h 878743"/>
              <a:gd name="connsiteX6" fmla="*/ 203200 w 2410691"/>
              <a:gd name="connsiteY6" fmla="*/ 221672 h 878743"/>
              <a:gd name="connsiteX7" fmla="*/ 258619 w 2410691"/>
              <a:gd name="connsiteY7" fmla="*/ 277091 h 878743"/>
              <a:gd name="connsiteX8" fmla="*/ 286328 w 2410691"/>
              <a:gd name="connsiteY8" fmla="*/ 304800 h 878743"/>
              <a:gd name="connsiteX9" fmla="*/ 314037 w 2410691"/>
              <a:gd name="connsiteY9" fmla="*/ 323272 h 878743"/>
              <a:gd name="connsiteX10" fmla="*/ 369455 w 2410691"/>
              <a:gd name="connsiteY10" fmla="*/ 378691 h 878743"/>
              <a:gd name="connsiteX11" fmla="*/ 434109 w 2410691"/>
              <a:gd name="connsiteY11" fmla="*/ 424872 h 878743"/>
              <a:gd name="connsiteX12" fmla="*/ 452582 w 2410691"/>
              <a:gd name="connsiteY12" fmla="*/ 452581 h 878743"/>
              <a:gd name="connsiteX13" fmla="*/ 508000 w 2410691"/>
              <a:gd name="connsiteY13" fmla="*/ 480291 h 878743"/>
              <a:gd name="connsiteX14" fmla="*/ 535709 w 2410691"/>
              <a:gd name="connsiteY14" fmla="*/ 498763 h 878743"/>
              <a:gd name="connsiteX15" fmla="*/ 572655 w 2410691"/>
              <a:gd name="connsiteY15" fmla="*/ 517236 h 878743"/>
              <a:gd name="connsiteX16" fmla="*/ 637309 w 2410691"/>
              <a:gd name="connsiteY16" fmla="*/ 554181 h 878743"/>
              <a:gd name="connsiteX17" fmla="*/ 692728 w 2410691"/>
              <a:gd name="connsiteY17" fmla="*/ 591127 h 878743"/>
              <a:gd name="connsiteX18" fmla="*/ 748146 w 2410691"/>
              <a:gd name="connsiteY18" fmla="*/ 609600 h 878743"/>
              <a:gd name="connsiteX19" fmla="*/ 812800 w 2410691"/>
              <a:gd name="connsiteY19" fmla="*/ 646545 h 878743"/>
              <a:gd name="connsiteX20" fmla="*/ 840509 w 2410691"/>
              <a:gd name="connsiteY20" fmla="*/ 655781 h 878743"/>
              <a:gd name="connsiteX21" fmla="*/ 914400 w 2410691"/>
              <a:gd name="connsiteY21" fmla="*/ 692727 h 878743"/>
              <a:gd name="connsiteX22" fmla="*/ 988291 w 2410691"/>
              <a:gd name="connsiteY22" fmla="*/ 711200 h 878743"/>
              <a:gd name="connsiteX23" fmla="*/ 1043709 w 2410691"/>
              <a:gd name="connsiteY23" fmla="*/ 729672 h 878743"/>
              <a:gd name="connsiteX24" fmla="*/ 1071419 w 2410691"/>
              <a:gd name="connsiteY24" fmla="*/ 738909 h 878743"/>
              <a:gd name="connsiteX25" fmla="*/ 1108364 w 2410691"/>
              <a:gd name="connsiteY25" fmla="*/ 748145 h 878743"/>
              <a:gd name="connsiteX26" fmla="*/ 1136073 w 2410691"/>
              <a:gd name="connsiteY26" fmla="*/ 757381 h 878743"/>
              <a:gd name="connsiteX27" fmla="*/ 1182255 w 2410691"/>
              <a:gd name="connsiteY27" fmla="*/ 766618 h 878743"/>
              <a:gd name="connsiteX28" fmla="*/ 1219200 w 2410691"/>
              <a:gd name="connsiteY28" fmla="*/ 775854 h 878743"/>
              <a:gd name="connsiteX29" fmla="*/ 1246909 w 2410691"/>
              <a:gd name="connsiteY29" fmla="*/ 785091 h 878743"/>
              <a:gd name="connsiteX30" fmla="*/ 1302328 w 2410691"/>
              <a:gd name="connsiteY30" fmla="*/ 794327 h 878743"/>
              <a:gd name="connsiteX31" fmla="*/ 1394691 w 2410691"/>
              <a:gd name="connsiteY31" fmla="*/ 812800 h 878743"/>
              <a:gd name="connsiteX32" fmla="*/ 1431637 w 2410691"/>
              <a:gd name="connsiteY32" fmla="*/ 822036 h 878743"/>
              <a:gd name="connsiteX33" fmla="*/ 1505528 w 2410691"/>
              <a:gd name="connsiteY33" fmla="*/ 831272 h 878743"/>
              <a:gd name="connsiteX34" fmla="*/ 1570182 w 2410691"/>
              <a:gd name="connsiteY34" fmla="*/ 840509 h 878743"/>
              <a:gd name="connsiteX35" fmla="*/ 1717964 w 2410691"/>
              <a:gd name="connsiteY35" fmla="*/ 858981 h 878743"/>
              <a:gd name="connsiteX36" fmla="*/ 1764146 w 2410691"/>
              <a:gd name="connsiteY36" fmla="*/ 868218 h 878743"/>
              <a:gd name="connsiteX37" fmla="*/ 1801091 w 2410691"/>
              <a:gd name="connsiteY37" fmla="*/ 877454 h 878743"/>
              <a:gd name="connsiteX38" fmla="*/ 2410691 w 2410691"/>
              <a:gd name="connsiteY38" fmla="*/ 877454 h 87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410691" h="878743">
                <a:moveTo>
                  <a:pt x="0" y="0"/>
                </a:moveTo>
                <a:cubicBezTo>
                  <a:pt x="12315" y="18473"/>
                  <a:pt x="22326" y="38710"/>
                  <a:pt x="36946" y="55418"/>
                </a:cubicBezTo>
                <a:cubicBezTo>
                  <a:pt x="123153" y="153939"/>
                  <a:pt x="9236" y="-9236"/>
                  <a:pt x="83128" y="101600"/>
                </a:cubicBezTo>
                <a:cubicBezTo>
                  <a:pt x="103279" y="162056"/>
                  <a:pt x="75291" y="102720"/>
                  <a:pt x="120073" y="138545"/>
                </a:cubicBezTo>
                <a:cubicBezTo>
                  <a:pt x="179759" y="186293"/>
                  <a:pt x="96605" y="152273"/>
                  <a:pt x="166255" y="175491"/>
                </a:cubicBezTo>
                <a:cubicBezTo>
                  <a:pt x="169334" y="184727"/>
                  <a:pt x="169409" y="195598"/>
                  <a:pt x="175491" y="203200"/>
                </a:cubicBezTo>
                <a:cubicBezTo>
                  <a:pt x="182425" y="211868"/>
                  <a:pt x="194903" y="214297"/>
                  <a:pt x="203200" y="221672"/>
                </a:cubicBezTo>
                <a:cubicBezTo>
                  <a:pt x="222726" y="239028"/>
                  <a:pt x="240146" y="258618"/>
                  <a:pt x="258619" y="277091"/>
                </a:cubicBezTo>
                <a:cubicBezTo>
                  <a:pt x="267855" y="286327"/>
                  <a:pt x="275460" y="297555"/>
                  <a:pt x="286328" y="304800"/>
                </a:cubicBezTo>
                <a:cubicBezTo>
                  <a:pt x="295564" y="310957"/>
                  <a:pt x="305740" y="315897"/>
                  <a:pt x="314037" y="323272"/>
                </a:cubicBezTo>
                <a:cubicBezTo>
                  <a:pt x="333563" y="340628"/>
                  <a:pt x="348555" y="363016"/>
                  <a:pt x="369455" y="378691"/>
                </a:cubicBezTo>
                <a:cubicBezTo>
                  <a:pt x="415280" y="413060"/>
                  <a:pt x="393591" y="397861"/>
                  <a:pt x="434109" y="424872"/>
                </a:cubicBezTo>
                <a:cubicBezTo>
                  <a:pt x="440267" y="434108"/>
                  <a:pt x="444733" y="444732"/>
                  <a:pt x="452582" y="452581"/>
                </a:cubicBezTo>
                <a:cubicBezTo>
                  <a:pt x="479051" y="479050"/>
                  <a:pt x="477953" y="465267"/>
                  <a:pt x="508000" y="480291"/>
                </a:cubicBezTo>
                <a:cubicBezTo>
                  <a:pt x="517929" y="485255"/>
                  <a:pt x="526071" y="493256"/>
                  <a:pt x="535709" y="498763"/>
                </a:cubicBezTo>
                <a:cubicBezTo>
                  <a:pt x="547664" y="505594"/>
                  <a:pt x="560979" y="509938"/>
                  <a:pt x="572655" y="517236"/>
                </a:cubicBezTo>
                <a:cubicBezTo>
                  <a:pt x="636560" y="557177"/>
                  <a:pt x="582871" y="536036"/>
                  <a:pt x="637309" y="554181"/>
                </a:cubicBezTo>
                <a:cubicBezTo>
                  <a:pt x="655782" y="566496"/>
                  <a:pt x="671666" y="584106"/>
                  <a:pt x="692728" y="591127"/>
                </a:cubicBezTo>
                <a:cubicBezTo>
                  <a:pt x="711201" y="597285"/>
                  <a:pt x="731944" y="598799"/>
                  <a:pt x="748146" y="609600"/>
                </a:cubicBezTo>
                <a:cubicBezTo>
                  <a:pt x="775971" y="628149"/>
                  <a:pt x="779992" y="632484"/>
                  <a:pt x="812800" y="646545"/>
                </a:cubicBezTo>
                <a:cubicBezTo>
                  <a:pt x="821749" y="650380"/>
                  <a:pt x="831646" y="651752"/>
                  <a:pt x="840509" y="655781"/>
                </a:cubicBezTo>
                <a:cubicBezTo>
                  <a:pt x="865578" y="667176"/>
                  <a:pt x="887685" y="686048"/>
                  <a:pt x="914400" y="692727"/>
                </a:cubicBezTo>
                <a:cubicBezTo>
                  <a:pt x="939030" y="698885"/>
                  <a:pt x="964205" y="703172"/>
                  <a:pt x="988291" y="711200"/>
                </a:cubicBezTo>
                <a:lnTo>
                  <a:pt x="1043709" y="729672"/>
                </a:lnTo>
                <a:cubicBezTo>
                  <a:pt x="1052946" y="732751"/>
                  <a:pt x="1061973" y="736548"/>
                  <a:pt x="1071419" y="738909"/>
                </a:cubicBezTo>
                <a:cubicBezTo>
                  <a:pt x="1083734" y="741988"/>
                  <a:pt x="1096158" y="744658"/>
                  <a:pt x="1108364" y="748145"/>
                </a:cubicBezTo>
                <a:cubicBezTo>
                  <a:pt x="1117725" y="750820"/>
                  <a:pt x="1126628" y="755020"/>
                  <a:pt x="1136073" y="757381"/>
                </a:cubicBezTo>
                <a:cubicBezTo>
                  <a:pt x="1151303" y="761189"/>
                  <a:pt x="1166930" y="763212"/>
                  <a:pt x="1182255" y="766618"/>
                </a:cubicBezTo>
                <a:cubicBezTo>
                  <a:pt x="1194647" y="769372"/>
                  <a:pt x="1206994" y="772367"/>
                  <a:pt x="1219200" y="775854"/>
                </a:cubicBezTo>
                <a:cubicBezTo>
                  <a:pt x="1228561" y="778529"/>
                  <a:pt x="1237405" y="782979"/>
                  <a:pt x="1246909" y="785091"/>
                </a:cubicBezTo>
                <a:cubicBezTo>
                  <a:pt x="1265191" y="789154"/>
                  <a:pt x="1283921" y="790876"/>
                  <a:pt x="1302328" y="794327"/>
                </a:cubicBezTo>
                <a:cubicBezTo>
                  <a:pt x="1333188" y="800113"/>
                  <a:pt x="1364231" y="805185"/>
                  <a:pt x="1394691" y="812800"/>
                </a:cubicBezTo>
                <a:cubicBezTo>
                  <a:pt x="1407006" y="815879"/>
                  <a:pt x="1419115" y="819949"/>
                  <a:pt x="1431637" y="822036"/>
                </a:cubicBezTo>
                <a:cubicBezTo>
                  <a:pt x="1456121" y="826117"/>
                  <a:pt x="1480924" y="827991"/>
                  <a:pt x="1505528" y="831272"/>
                </a:cubicBezTo>
                <a:cubicBezTo>
                  <a:pt x="1527107" y="834149"/>
                  <a:pt x="1548561" y="837965"/>
                  <a:pt x="1570182" y="840509"/>
                </a:cubicBezTo>
                <a:cubicBezTo>
                  <a:pt x="1678172" y="853214"/>
                  <a:pt x="1633847" y="843687"/>
                  <a:pt x="1717964" y="858981"/>
                </a:cubicBezTo>
                <a:cubicBezTo>
                  <a:pt x="1733410" y="861789"/>
                  <a:pt x="1748821" y="864812"/>
                  <a:pt x="1764146" y="868218"/>
                </a:cubicBezTo>
                <a:cubicBezTo>
                  <a:pt x="1776538" y="870972"/>
                  <a:pt x="1788398" y="877273"/>
                  <a:pt x="1801091" y="877454"/>
                </a:cubicBezTo>
                <a:cubicBezTo>
                  <a:pt x="2004270" y="880356"/>
                  <a:pt x="2207491" y="877454"/>
                  <a:pt x="2410691" y="87745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ZoneTexte 15"/>
          <p:cNvSpPr txBox="1"/>
          <p:nvPr/>
        </p:nvSpPr>
        <p:spPr>
          <a:xfrm>
            <a:off x="4788024" y="4731006"/>
            <a:ext cx="1401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Collision rate</a:t>
            </a:r>
          </a:p>
        </p:txBody>
      </p:sp>
      <p:cxnSp>
        <p:nvCxnSpPr>
          <p:cNvPr id="18" name="Connecteur droit avec flèche 17"/>
          <p:cNvCxnSpPr/>
          <p:nvPr/>
        </p:nvCxnSpPr>
        <p:spPr>
          <a:xfrm flipH="1">
            <a:off x="5580114" y="5085184"/>
            <a:ext cx="1224134" cy="4672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6156177" y="4407840"/>
            <a:ext cx="2376264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These collisions amplify B</a:t>
            </a:r>
            <a:r>
              <a:rPr lang="en-US" baseline="-25000" dirty="0"/>
              <a:t>2</a:t>
            </a:r>
            <a:r>
              <a:rPr lang="en-US" dirty="0"/>
              <a:t>, but not for A</a:t>
            </a:r>
            <a:r>
              <a:rPr lang="en-US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5308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6" grpId="0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220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1520" y="2708920"/>
            <a:ext cx="864096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The phenomena of </a:t>
            </a:r>
            <a:r>
              <a:rPr lang="en-US" dirty="0">
                <a:solidFill>
                  <a:srgbClr val="FF0000"/>
                </a:solidFill>
              </a:rPr>
              <a:t>thermal conductivity of insulators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the electrical conductivity of metals</a:t>
            </a:r>
            <a:r>
              <a:rPr lang="en-US" dirty="0"/>
              <a:t> have specific properties: in both cases the total quasi-particle current turns out to be non-vanishing. ..it follows that when only normal collisions occur in the system, there could exist an </a:t>
            </a:r>
            <a:r>
              <a:rPr lang="en-US" dirty="0">
                <a:solidFill>
                  <a:srgbClr val="FF0000"/>
                </a:solidFill>
              </a:rPr>
              <a:t>undamped current in the absence of an external field which could sustain it</a:t>
            </a:r>
            <a:r>
              <a:rPr lang="en-US" dirty="0"/>
              <a:t>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0" y="5517232"/>
            <a:ext cx="889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collisions are mainly </a:t>
            </a:r>
            <a:r>
              <a:rPr lang="en-US" dirty="0">
                <a:solidFill>
                  <a:srgbClr val="FF0000"/>
                </a:solidFill>
              </a:rPr>
              <a:t>NORMAL </a:t>
            </a:r>
            <a:r>
              <a:rPr lang="en-US" dirty="0"/>
              <a:t>(not </a:t>
            </a:r>
            <a:r>
              <a:rPr lang="en-US" dirty="0">
                <a:solidFill>
                  <a:srgbClr val="FF0000"/>
                </a:solidFill>
              </a:rPr>
              <a:t>UMKLAPP</a:t>
            </a:r>
            <a:r>
              <a:rPr lang="en-US" dirty="0"/>
              <a:t>), then viscosity sets the flow rate!</a:t>
            </a:r>
          </a:p>
        </p:txBody>
      </p:sp>
    </p:spTree>
    <p:extLst>
      <p:ext uri="{BB962C8B-B14F-4D97-AF65-F5344CB8AC3E}">
        <p14:creationId xmlns:p14="http://schemas.microsoft.com/office/powerpoint/2010/main" val="164614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1266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sets the mismatch between T-square </a:t>
            </a:r>
            <a:r>
              <a:rPr lang="en-US" dirty="0" err="1"/>
              <a:t>prefactors</a:t>
            </a:r>
            <a:r>
              <a:rPr lang="en-US" dirty="0"/>
              <a:t> in a given solid?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903437" y="1340768"/>
          <a:ext cx="688808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7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7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3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94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Material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ymbol" panose="05050102010706020507" pitchFamily="18" charset="2"/>
                        </a:rPr>
                        <a:t>r</a:t>
                      </a:r>
                      <a:r>
                        <a:rPr lang="en-US" baseline="-25000" dirty="0"/>
                        <a:t>0</a:t>
                      </a:r>
                      <a:r>
                        <a:rPr lang="en-US" baseline="0" dirty="0"/>
                        <a:t> (</a:t>
                      </a:r>
                      <a:r>
                        <a:rPr lang="en-US" baseline="0" dirty="0" err="1"/>
                        <a:t>n</a:t>
                      </a:r>
                      <a:r>
                        <a:rPr lang="en-US" baseline="0" dirty="0" err="1">
                          <a:latin typeface="Symbol" panose="05050102010706020507" pitchFamily="18" charset="2"/>
                        </a:rPr>
                        <a:t>W</a:t>
                      </a:r>
                      <a:r>
                        <a:rPr lang="en-US" baseline="0" dirty="0" err="1"/>
                        <a:t>cm</a:t>
                      </a:r>
                      <a:r>
                        <a:rPr lang="en-US" baseline="0" dirty="0"/>
                        <a:t>)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</a:t>
                      </a:r>
                      <a:r>
                        <a:rPr lang="en-US" baseline="-25000" dirty="0"/>
                        <a:t>2 </a:t>
                      </a:r>
                      <a:r>
                        <a:rPr lang="en-US" baseline="0" dirty="0"/>
                        <a:t>(p</a:t>
                      </a:r>
                      <a:r>
                        <a:rPr lang="en-US" baseline="0" dirty="0">
                          <a:latin typeface="Symbol" panose="05050102010706020507" pitchFamily="18" charset="2"/>
                        </a:rPr>
                        <a:t>W</a:t>
                      </a:r>
                      <a:r>
                        <a:rPr lang="en-US" baseline="0" dirty="0"/>
                        <a:t>cmK</a:t>
                      </a:r>
                      <a:r>
                        <a:rPr lang="en-US" baseline="30000" dirty="0"/>
                        <a:t>-2</a:t>
                      </a:r>
                      <a:r>
                        <a:rPr lang="en-US" baseline="0" dirty="0"/>
                        <a:t>)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</a:t>
                      </a:r>
                      <a:r>
                        <a:rPr lang="en-US" baseline="-25000" dirty="0"/>
                        <a:t>2</a:t>
                      </a:r>
                      <a:r>
                        <a:rPr lang="en-US" baseline="0" dirty="0"/>
                        <a:t>(p</a:t>
                      </a:r>
                      <a:r>
                        <a:rPr lang="en-US" baseline="0" dirty="0">
                          <a:latin typeface="Symbol" panose="05050102010706020507" pitchFamily="18" charset="2"/>
                        </a:rPr>
                        <a:t>W</a:t>
                      </a:r>
                      <a:r>
                        <a:rPr lang="en-US" baseline="0" dirty="0"/>
                        <a:t>cmK</a:t>
                      </a:r>
                      <a:r>
                        <a:rPr lang="en-US" baseline="30000" dirty="0"/>
                        <a:t>-2</a:t>
                      </a:r>
                      <a:r>
                        <a:rPr lang="en-US" baseline="0" dirty="0"/>
                        <a:t>)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/B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WP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UPt</a:t>
                      </a:r>
                      <a:r>
                        <a:rPr lang="en-US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1.6 10</a:t>
                      </a:r>
                      <a:r>
                        <a:rPr lang="en-US" baseline="30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2.4 10</a:t>
                      </a:r>
                      <a:r>
                        <a:rPr lang="en-US" baseline="30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CeRhIn</a:t>
                      </a:r>
                      <a:r>
                        <a:rPr lang="en-US" baseline="-25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2.1 10</a:t>
                      </a:r>
                      <a:r>
                        <a:rPr lang="en-US" baseline="30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5.7 10</a:t>
                      </a:r>
                      <a:r>
                        <a:rPr lang="en-US" baseline="30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122311" y="4303100"/>
            <a:ext cx="8172797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Herring (1967): The ratio is quasi-universal and of the order of 0.4!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 &amp; </a:t>
            </a:r>
            <a:r>
              <a:rPr lang="en-US" dirty="0" err="1"/>
              <a:t>Maslov</a:t>
            </a:r>
            <a:r>
              <a:rPr lang="en-US" dirty="0"/>
              <a:t> (unpublished) : No boundary! It can become arbitrarily small!</a:t>
            </a:r>
            <a:endParaRPr lang="en-US" baseline="30000" dirty="0"/>
          </a:p>
        </p:txBody>
      </p:sp>
      <p:sp>
        <p:nvSpPr>
          <p:cNvPr id="6" name="ZoneTexte 5"/>
          <p:cNvSpPr txBox="1"/>
          <p:nvPr/>
        </p:nvSpPr>
        <p:spPr>
          <a:xfrm>
            <a:off x="179512" y="3861048"/>
            <a:ext cx="2117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Theoretical answers:</a:t>
            </a:r>
          </a:p>
        </p:txBody>
      </p:sp>
    </p:spTree>
    <p:extLst>
      <p:ext uri="{BB962C8B-B14F-4D97-AF65-F5344CB8AC3E}">
        <p14:creationId xmlns:p14="http://schemas.microsoft.com/office/powerpoint/2010/main" val="38223134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about electron </a:t>
            </a:r>
            <a:r>
              <a:rPr lang="en-US" dirty="0" err="1"/>
              <a:t>hydroynamics</a:t>
            </a:r>
            <a:r>
              <a:rPr lang="en-US" dirty="0"/>
              <a:t>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276490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T-square </a:t>
            </a:r>
            <a:r>
              <a:rPr lang="en-US" dirty="0">
                <a:solidFill>
                  <a:srgbClr val="FF0000"/>
                </a:solidFill>
              </a:rPr>
              <a:t>electrical</a:t>
            </a:r>
            <a:r>
              <a:rPr lang="en-US" dirty="0"/>
              <a:t> resistivity (A</a:t>
            </a:r>
            <a:r>
              <a:rPr lang="en-US" baseline="-25000" dirty="0"/>
              <a:t>2</a:t>
            </a:r>
            <a:r>
              <a:rPr lang="en-US" dirty="0"/>
              <a:t>) quantifies momentum-</a:t>
            </a:r>
            <a:r>
              <a:rPr lang="en-US" dirty="0">
                <a:solidFill>
                  <a:srgbClr val="FF0000"/>
                </a:solidFill>
              </a:rPr>
              <a:t>relaxing</a:t>
            </a:r>
            <a:r>
              <a:rPr lang="en-US" dirty="0"/>
              <a:t> collisions </a:t>
            </a:r>
          </a:p>
          <a:p>
            <a:endParaRPr lang="en-US" dirty="0"/>
          </a:p>
          <a:p>
            <a:r>
              <a:rPr lang="en-US" dirty="0"/>
              <a:t>T-square </a:t>
            </a:r>
            <a:r>
              <a:rPr lang="en-US" dirty="0">
                <a:solidFill>
                  <a:srgbClr val="FF0000"/>
                </a:solidFill>
              </a:rPr>
              <a:t>thermal </a:t>
            </a:r>
            <a:r>
              <a:rPr lang="en-US" dirty="0"/>
              <a:t>resistivity (B</a:t>
            </a:r>
            <a:r>
              <a:rPr lang="en-US" baseline="-25000" dirty="0"/>
              <a:t>2</a:t>
            </a:r>
            <a:r>
              <a:rPr lang="en-US" dirty="0"/>
              <a:t>) quantifies momentum-</a:t>
            </a:r>
            <a:r>
              <a:rPr lang="en-US" dirty="0">
                <a:solidFill>
                  <a:srgbClr val="FF0000"/>
                </a:solidFill>
              </a:rPr>
              <a:t>conserving</a:t>
            </a:r>
            <a:r>
              <a:rPr lang="en-US" dirty="0"/>
              <a:t> collisions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Comparing their ratio , one can see if there is a hydrodynamic window!</a:t>
            </a:r>
          </a:p>
        </p:txBody>
      </p:sp>
    </p:spTree>
    <p:extLst>
      <p:ext uri="{BB962C8B-B14F-4D97-AF65-F5344CB8AC3E}">
        <p14:creationId xmlns:p14="http://schemas.microsoft.com/office/powerpoint/2010/main" val="40975956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11E7AC7B-B5DE-4315-8C59-380C7F7216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98940" y="2852936"/>
                <a:ext cx="3765548" cy="2808312"/>
              </a:xfr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r>
                  <a:rPr lang="fr-FR" dirty="0"/>
                  <a:t>In </a:t>
                </a:r>
                <a:r>
                  <a:rPr lang="fr-FR" baseline="30000" dirty="0"/>
                  <a:t>3</a:t>
                </a:r>
                <a:r>
                  <a:rPr lang="fr-FR" dirty="0"/>
                  <a:t>He: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κ</m:t>
                    </m:r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fr-FR" b="0" dirty="0">
                  <a:ea typeface="Cambria Math" panose="02040503050406030204" pitchFamily="18" charset="0"/>
                </a:endParaRPr>
              </a:p>
              <a:p>
                <a:r>
                  <a:rPr lang="fr-FR" dirty="0"/>
                  <a:t>It arises </a:t>
                </a:r>
                <a:r>
                  <a:rPr lang="fr-FR" dirty="0" err="1"/>
                  <a:t>because</a:t>
                </a:r>
                <a:r>
                  <a:rPr lang="fr-FR" dirty="0"/>
                  <a:t> of NORMAL </a:t>
                </a:r>
                <a:r>
                  <a:rPr lang="fr-FR" dirty="0" err="1"/>
                  <a:t>scattering</a:t>
                </a:r>
                <a:r>
                  <a:rPr lang="fr-FR" dirty="0"/>
                  <a:t> and a </a:t>
                </a:r>
                <a:r>
                  <a:rPr lang="fr-FR" dirty="0" err="1"/>
                  <a:t>viscosity</a:t>
                </a:r>
                <a:r>
                  <a:rPr lang="fr-FR" dirty="0"/>
                  <a:t> </a:t>
                </a:r>
                <a:r>
                  <a:rPr lang="fr-FR" dirty="0" err="1"/>
                  <a:t>which</a:t>
                </a:r>
                <a:r>
                  <a:rPr lang="fr-FR" dirty="0"/>
                  <a:t> </a:t>
                </a:r>
                <a:r>
                  <a:rPr lang="fr-FR" dirty="0" err="1"/>
                  <a:t>follows</a:t>
                </a:r>
                <a:r>
                  <a:rPr lang="fr-FR" dirty="0"/>
                  <a:t> T</a:t>
                </a:r>
                <a:r>
                  <a:rPr lang="fr-FR" baseline="30000" dirty="0"/>
                  <a:t>-2</a:t>
                </a:r>
                <a:r>
                  <a:rPr lang="fr-FR" dirty="0"/>
                  <a:t> </a:t>
                </a:r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1E7AC7B-B5DE-4315-8C59-380C7F7216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98940" y="2852936"/>
                <a:ext cx="3765548" cy="2808312"/>
              </a:xfrm>
              <a:blipFill rotWithShape="1">
                <a:blip r:embed="rId2"/>
                <a:stretch>
                  <a:fillRect l="-3376" t="-2151" r="-3859" b="-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>
            <a:extLst>
              <a:ext uri="{FF2B5EF4-FFF2-40B4-BE49-F238E27FC236}">
                <a16:creationId xmlns:a16="http://schemas.microsoft.com/office/drawing/2014/main" id="{22C23D09-9F37-49E0-B388-B39EA35DD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3" y="2564904"/>
            <a:ext cx="4782891" cy="398133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617C348-AE2D-4536-940C-F219905CF4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9144000" cy="197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9209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1143000"/>
          </a:xfrm>
        </p:spPr>
        <p:txBody>
          <a:bodyPr/>
          <a:lstStyle/>
          <a:p>
            <a:r>
              <a:rPr lang="en-US" dirty="0"/>
              <a:t>Putting </a:t>
            </a:r>
            <a:r>
              <a:rPr lang="en-US" baseline="30000" dirty="0"/>
              <a:t>3</a:t>
            </a:r>
            <a:r>
              <a:rPr lang="en-US" dirty="0"/>
              <a:t>He on </a:t>
            </a:r>
            <a:r>
              <a:rPr lang="en-US" dirty="0" err="1"/>
              <a:t>Kadowaki</a:t>
            </a:r>
            <a:r>
              <a:rPr lang="en-US" dirty="0"/>
              <a:t>-Woods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3724"/>
            <a:ext cx="4173602" cy="433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187624" y="4005064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/>
              <a:t>3</a:t>
            </a:r>
            <a:r>
              <a:rPr lang="en-US" dirty="0"/>
              <a:t>He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38092"/>
            <a:ext cx="4702143" cy="489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7188" y="1268760"/>
                <a:ext cx="4948283" cy="36933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fr-FR" dirty="0"/>
                  <a:t>In </a:t>
                </a:r>
                <a:r>
                  <a:rPr lang="fr-FR" dirty="0" err="1"/>
                  <a:t>our</a:t>
                </a:r>
                <a:r>
                  <a:rPr lang="fr-FR" dirty="0"/>
                  <a:t> notations, </a:t>
                </a:r>
                <a:r>
                  <a:rPr lang="fr-FR" dirty="0" err="1"/>
                  <a:t>this</a:t>
                </a:r>
                <a:r>
                  <a:rPr lang="fr-FR" dirty="0"/>
                  <a:t> i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b="0" i="0" smtClean="0">
                        <a:latin typeface="Cambria Math"/>
                      </a:rPr>
                      <m:t>mplies</m:t>
                    </m:r>
                    <m:r>
                      <a:rPr lang="fr-FR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/>
                      </a:rPr>
                      <m:t>that</m:t>
                    </m:r>
                    <m:r>
                      <a:rPr lang="fr-FR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/>
                      </a:rPr>
                      <m:t>in</m:t>
                    </m:r>
                    <m:r>
                      <a:rPr lang="fr-FR" b="0" i="0" smtClean="0">
                        <a:latin typeface="Cambria Math"/>
                      </a:rPr>
                      <m:t> 3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/>
                      </a:rPr>
                      <m:t>He</m:t>
                    </m:r>
                    <m:r>
                      <a:rPr lang="fr-FR" b="0" i="0" smtClean="0">
                        <a:latin typeface="Cambria Math"/>
                      </a:rPr>
                      <m:t>, 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𝑊𝑇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88" y="1268760"/>
                <a:ext cx="4948283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735" t="-4615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39030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188640"/>
            <a:ext cx="81039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Is there a hydrodynamic window for electrons? 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3131602" cy="4990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lèche droite 2"/>
          <p:cNvSpPr/>
          <p:nvPr/>
        </p:nvSpPr>
        <p:spPr>
          <a:xfrm>
            <a:off x="2822507" y="3067860"/>
            <a:ext cx="122413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158" y="1052736"/>
            <a:ext cx="4940841" cy="425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563888" y="5589240"/>
            <a:ext cx="5256584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Momentum-conserving collisions can be quantified thanks to B</a:t>
            </a:r>
            <a:r>
              <a:rPr lang="en-US" sz="2800" baseline="-25000" dirty="0">
                <a:solidFill>
                  <a:srgbClr val="FF0000"/>
                </a:solidFill>
              </a:rPr>
              <a:t>2</a:t>
            </a:r>
            <a:r>
              <a:rPr lang="en-US" sz="2800" dirty="0">
                <a:solidFill>
                  <a:srgbClr val="FF0000"/>
                </a:solidFill>
              </a:rPr>
              <a:t>T</a:t>
            </a:r>
            <a:r>
              <a:rPr lang="en-US" sz="2800" baseline="30000" dirty="0">
                <a:solidFill>
                  <a:srgbClr val="FF0000"/>
                </a:solidFill>
              </a:rPr>
              <a:t>2</a:t>
            </a:r>
            <a:r>
              <a:rPr lang="en-US" sz="2800" dirty="0">
                <a:solidFill>
                  <a:srgbClr val="FF0000"/>
                </a:solidFill>
              </a:rPr>
              <a:t>!</a:t>
            </a:r>
          </a:p>
        </p:txBody>
      </p:sp>
      <p:cxnSp>
        <p:nvCxnSpPr>
          <p:cNvPr id="6" name="Connecteur droit avec flèche 5"/>
          <p:cNvCxnSpPr/>
          <p:nvPr/>
        </p:nvCxnSpPr>
        <p:spPr>
          <a:xfrm flipH="1" flipV="1">
            <a:off x="6948264" y="2276872"/>
            <a:ext cx="1080120" cy="33123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0243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89" y="2964846"/>
            <a:ext cx="9123412" cy="288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652013" y="482769"/>
            <a:ext cx="58085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But, it is extremely fragile!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55119" y="1412776"/>
            <a:ext cx="7624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Residual resistivity , </a:t>
            </a:r>
            <a:r>
              <a:rPr lang="en-US" dirty="0">
                <a:latin typeface="Symbol" panose="05050102010706020507" pitchFamily="18" charset="2"/>
              </a:rPr>
              <a:t>r</a:t>
            </a:r>
            <a:r>
              <a:rPr lang="en-US" baseline="-25000" dirty="0"/>
              <a:t>0</a:t>
            </a:r>
            <a:r>
              <a:rPr lang="en-US" dirty="0"/>
              <a:t> , has a boundary</a:t>
            </a:r>
            <a:r>
              <a:rPr lang="en-US" dirty="0">
                <a:latin typeface="Symbol" panose="05050102010706020507" pitchFamily="18" charset="2"/>
              </a:rPr>
              <a:t> r</a:t>
            </a:r>
            <a:r>
              <a:rPr lang="en-US" baseline="-25000" dirty="0"/>
              <a:t>00</a:t>
            </a:r>
            <a:r>
              <a:rPr lang="en-US" dirty="0"/>
              <a:t> , and an impurity,</a:t>
            </a:r>
            <a:r>
              <a:rPr lang="en-US" dirty="0">
                <a:latin typeface="Symbol" panose="05050102010706020507" pitchFamily="18" charset="2"/>
              </a:rPr>
              <a:t> </a:t>
            </a:r>
            <a:r>
              <a:rPr lang="en-US" dirty="0" err="1">
                <a:latin typeface="Symbol" panose="05050102010706020507" pitchFamily="18" charset="2"/>
              </a:rPr>
              <a:t>r</a:t>
            </a:r>
            <a:r>
              <a:rPr lang="en-US" baseline="-25000" dirty="0" err="1"/>
              <a:t>imp</a:t>
            </a:r>
            <a:r>
              <a:rPr lang="en-US" dirty="0"/>
              <a:t> , component!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3288934" y="2112450"/>
                <a:ext cx="1863779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00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𝑖𝑚𝑝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.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8934" y="2112450"/>
                <a:ext cx="1863779" cy="390748"/>
              </a:xfrm>
              <a:prstGeom prst="rect">
                <a:avLst/>
              </a:prstGeom>
              <a:blipFill rotWithShape="1">
                <a:blip r:embed="rId3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1828877" y="2508535"/>
                <a:ext cx="1358192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00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𝑖𝑚𝑝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.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77" y="2508535"/>
                <a:ext cx="1358192" cy="390748"/>
              </a:xfrm>
              <a:prstGeom prst="rect">
                <a:avLst/>
              </a:prstGeom>
              <a:blipFill rotWithShape="1">
                <a:blip r:embed="rId4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/>
          <p:cNvSpPr txBox="1"/>
          <p:nvPr/>
        </p:nvSpPr>
        <p:spPr>
          <a:xfrm>
            <a:off x="1459963" y="252995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</a:t>
            </a:r>
          </a:p>
        </p:txBody>
      </p:sp>
      <p:sp>
        <p:nvSpPr>
          <p:cNvPr id="9" name="Flèche droite 8"/>
          <p:cNvSpPr/>
          <p:nvPr/>
        </p:nvSpPr>
        <p:spPr>
          <a:xfrm>
            <a:off x="3258706" y="2703909"/>
            <a:ext cx="1817350" cy="1739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oneTexte 9"/>
          <p:cNvSpPr txBox="1"/>
          <p:nvPr/>
        </p:nvSpPr>
        <p:spPr>
          <a:xfrm>
            <a:off x="5076056" y="2595514"/>
            <a:ext cx="2030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window closes!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945394" y="6165304"/>
            <a:ext cx="516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Future studies on sample with different sizes will tell!</a:t>
            </a:r>
          </a:p>
        </p:txBody>
      </p:sp>
    </p:spTree>
    <p:extLst>
      <p:ext uri="{BB962C8B-B14F-4D97-AF65-F5344CB8AC3E}">
        <p14:creationId xmlns:p14="http://schemas.microsoft.com/office/powerpoint/2010/main" val="12835440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Summary</a:t>
            </a:r>
            <a:r>
              <a:rPr lang="fr-FR" dirty="0"/>
              <a:t> 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417638"/>
            <a:ext cx="8640960" cy="51657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fr-FR" sz="2400" dirty="0"/>
          </a:p>
          <a:p>
            <a:pPr algn="just"/>
            <a:r>
              <a:rPr lang="fr-FR" sz="2400" dirty="0"/>
              <a:t>Phonon </a:t>
            </a:r>
            <a:r>
              <a:rPr lang="fr-FR" sz="2400" dirty="0" err="1"/>
              <a:t>heat</a:t>
            </a:r>
            <a:r>
              <a:rPr lang="fr-FR" sz="2400" dirty="0"/>
              <a:t> flow in Black P </a:t>
            </a:r>
            <a:r>
              <a:rPr lang="fr-FR" sz="2400" dirty="0" err="1"/>
              <a:t>becomes</a:t>
            </a:r>
            <a:r>
              <a:rPr lang="fr-FR" sz="2400" dirty="0"/>
              <a:t> </a:t>
            </a:r>
            <a:r>
              <a:rPr lang="fr-FR" sz="2400" dirty="0" err="1"/>
              <a:t>hydrodynamic</a:t>
            </a:r>
            <a:r>
              <a:rPr lang="fr-FR" sz="2400" dirty="0"/>
              <a:t> </a:t>
            </a:r>
            <a:r>
              <a:rPr lang="fr-FR" sz="2400" dirty="0" err="1"/>
              <a:t>below</a:t>
            </a:r>
            <a:r>
              <a:rPr lang="fr-FR" sz="2400" dirty="0"/>
              <a:t> the </a:t>
            </a:r>
            <a:r>
              <a:rPr lang="fr-FR" sz="2400" dirty="0" err="1"/>
              <a:t>peak</a:t>
            </a:r>
            <a:r>
              <a:rPr lang="fr-FR" sz="2400" dirty="0"/>
              <a:t> thermal </a:t>
            </a:r>
            <a:r>
              <a:rPr lang="fr-FR" sz="2400" dirty="0" err="1"/>
              <a:t>conductivity</a:t>
            </a:r>
            <a:r>
              <a:rPr lang="fr-FR" sz="2400" dirty="0"/>
              <a:t> </a:t>
            </a:r>
          </a:p>
          <a:p>
            <a:pPr algn="just"/>
            <a:endParaRPr lang="fr-FR" sz="2400" dirty="0"/>
          </a:p>
          <a:p>
            <a:pPr algn="just"/>
            <a:r>
              <a:rPr lang="fr-FR" sz="2400" dirty="0"/>
              <a:t>Poiseuille flow </a:t>
            </a:r>
            <a:r>
              <a:rPr lang="fr-FR" sz="2400" dirty="0" err="1"/>
              <a:t>requires</a:t>
            </a:r>
            <a:r>
              <a:rPr lang="fr-FR" sz="2400" dirty="0"/>
              <a:t> dominance of normal </a:t>
            </a:r>
            <a:r>
              <a:rPr lang="fr-FR" sz="2400" dirty="0" err="1"/>
              <a:t>scattering</a:t>
            </a:r>
            <a:r>
              <a:rPr lang="fr-FR" sz="2400" dirty="0"/>
              <a:t>,  </a:t>
            </a:r>
            <a:r>
              <a:rPr lang="fr-FR" sz="2400" dirty="0" err="1"/>
              <a:t>favored</a:t>
            </a:r>
            <a:r>
              <a:rPr lang="fr-FR" sz="2400" dirty="0"/>
              <a:t> by </a:t>
            </a:r>
            <a:r>
              <a:rPr lang="fr-FR" sz="2400" dirty="0" err="1"/>
              <a:t>proximity</a:t>
            </a:r>
            <a:r>
              <a:rPr lang="fr-FR" sz="2400" dirty="0"/>
              <a:t> to structural </a:t>
            </a:r>
            <a:r>
              <a:rPr lang="fr-FR" sz="2400" dirty="0" err="1"/>
              <a:t>instability</a:t>
            </a:r>
            <a:r>
              <a:rPr lang="fr-FR" sz="2400" dirty="0"/>
              <a:t>.</a:t>
            </a:r>
          </a:p>
          <a:p>
            <a:pPr algn="just"/>
            <a:endParaRPr lang="fr-FR" sz="2400" dirty="0"/>
          </a:p>
          <a:p>
            <a:pPr algn="just"/>
            <a:r>
              <a:rPr lang="fr-FR" sz="2400" dirty="0"/>
              <a:t>A </a:t>
            </a:r>
            <a:r>
              <a:rPr lang="fr-FR" sz="2400" dirty="0" err="1"/>
              <a:t>universal</a:t>
            </a:r>
            <a:r>
              <a:rPr lang="fr-FR" sz="2400" dirty="0"/>
              <a:t> </a:t>
            </a:r>
            <a:r>
              <a:rPr lang="fr-FR" sz="2400" dirty="0" err="1"/>
              <a:t>boundary</a:t>
            </a:r>
            <a:r>
              <a:rPr lang="fr-FR" sz="2400" dirty="0"/>
              <a:t> to thermal </a:t>
            </a:r>
            <a:r>
              <a:rPr lang="fr-FR" sz="2400" dirty="0" err="1"/>
              <a:t>diffusivity</a:t>
            </a:r>
            <a:r>
              <a:rPr lang="fr-FR" sz="2400" dirty="0"/>
              <a:t>?</a:t>
            </a:r>
          </a:p>
          <a:p>
            <a:pPr algn="just"/>
            <a:endParaRPr lang="fr-FR" sz="2400" dirty="0"/>
          </a:p>
          <a:p>
            <a:pPr algn="just"/>
            <a:r>
              <a:rPr lang="fr-FR" sz="2400" dirty="0"/>
              <a:t>The </a:t>
            </a:r>
            <a:r>
              <a:rPr lang="fr-FR" sz="2400" dirty="0" err="1"/>
              <a:t>temperature</a:t>
            </a:r>
            <a:r>
              <a:rPr lang="fr-FR" sz="2400" dirty="0"/>
              <a:t> </a:t>
            </a:r>
            <a:r>
              <a:rPr lang="fr-FR" sz="2400" dirty="0" err="1"/>
              <a:t>window</a:t>
            </a:r>
            <a:r>
              <a:rPr lang="fr-FR" sz="2400" dirty="0"/>
              <a:t> for </a:t>
            </a:r>
            <a:r>
              <a:rPr lang="fr-FR" sz="2400" dirty="0" err="1"/>
              <a:t>electron</a:t>
            </a:r>
            <a:r>
              <a:rPr lang="fr-FR" sz="2400" dirty="0"/>
              <a:t> </a:t>
            </a:r>
            <a:r>
              <a:rPr lang="fr-FR" sz="2400" dirty="0" err="1"/>
              <a:t>hydroynamics</a:t>
            </a:r>
            <a:r>
              <a:rPr lang="fr-FR" sz="2400" dirty="0"/>
              <a:t>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linked</a:t>
            </a:r>
            <a:r>
              <a:rPr lang="fr-FR" sz="2400" dirty="0"/>
              <a:t> to the </a:t>
            </a:r>
            <a:r>
              <a:rPr lang="fr-FR" sz="2400" dirty="0" err="1"/>
              <a:t>mismatch</a:t>
            </a:r>
            <a:r>
              <a:rPr lang="fr-FR" sz="2400" dirty="0"/>
              <a:t> in T-square </a:t>
            </a:r>
            <a:r>
              <a:rPr lang="fr-FR" sz="2400" dirty="0" err="1"/>
              <a:t>resistivity</a:t>
            </a:r>
            <a:r>
              <a:rPr lang="fr-FR" sz="2400" dirty="0"/>
              <a:t> </a:t>
            </a:r>
            <a:r>
              <a:rPr lang="fr-FR" sz="2400" dirty="0" err="1"/>
              <a:t>prefactors</a:t>
            </a:r>
            <a:r>
              <a:rPr lang="fr-FR" sz="2400" dirty="0"/>
              <a:t>.</a:t>
            </a:r>
          </a:p>
          <a:p>
            <a:pPr algn="just"/>
            <a:endParaRPr lang="fr-FR" sz="2400" dirty="0"/>
          </a:p>
          <a:p>
            <a:pPr algn="just"/>
            <a:endParaRPr lang="fr-FR" sz="2400" dirty="0"/>
          </a:p>
          <a:p>
            <a:pPr algn="just"/>
            <a:endParaRPr lang="fr-FR" sz="2400" dirty="0"/>
          </a:p>
          <a:p>
            <a:pPr algn="just"/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778455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43557D-736A-4E17-8B7B-A01A27788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31" y="0"/>
            <a:ext cx="8449407" cy="1143000"/>
          </a:xfrm>
        </p:spPr>
        <p:txBody>
          <a:bodyPr/>
          <a:lstStyle/>
          <a:p>
            <a:r>
              <a:rPr lang="fr-FR" dirty="0"/>
              <a:t>Thermal </a:t>
            </a:r>
            <a:r>
              <a:rPr lang="fr-FR" dirty="0" err="1"/>
              <a:t>conductivity</a:t>
            </a:r>
            <a:r>
              <a:rPr lang="fr-FR" dirty="0"/>
              <a:t> of </a:t>
            </a:r>
            <a:r>
              <a:rPr lang="fr-FR" dirty="0" err="1"/>
              <a:t>insulators</a:t>
            </a: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38338B-FD4C-48CC-A911-E685A0DC47D3}"/>
              </a:ext>
            </a:extLst>
          </p:cNvPr>
          <p:cNvSpPr txBox="1">
            <a:spLocks noChangeArrowheads="1"/>
          </p:cNvSpPr>
          <p:nvPr/>
        </p:nvSpPr>
        <p:spPr>
          <a:xfrm>
            <a:off x="557456" y="1433440"/>
            <a:ext cx="3163887" cy="65563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fr-FR" sz="4000" kern="0">
                <a:latin typeface="Symbol" pitchFamily="18" charset="2"/>
              </a:rPr>
              <a:t>k</a:t>
            </a:r>
            <a:r>
              <a:rPr lang="fr-FR" sz="4000" kern="0"/>
              <a:t> = 1/3 C v l</a:t>
            </a:r>
            <a:endParaRPr lang="fr-FR" sz="4000" kern="0" dirty="0"/>
          </a:p>
        </p:txBody>
      </p:sp>
      <p:pic>
        <p:nvPicPr>
          <p:cNvPr id="5" name="Picture 9" descr="fig3">
            <a:extLst>
              <a:ext uri="{FF2B5EF4-FFF2-40B4-BE49-F238E27FC236}">
                <a16:creationId xmlns:a16="http://schemas.microsoft.com/office/drawing/2014/main" id="{460CACE9-C936-43E7-BE68-8116047B0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88" y="2226523"/>
            <a:ext cx="3241675" cy="4608513"/>
          </a:xfrm>
          <a:prstGeom prst="rect">
            <a:avLst/>
          </a:prstGeom>
          <a:noFill/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C29E0A7-AF58-41F4-9B55-28EA6B4C1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897961"/>
            <a:ext cx="3615048" cy="591717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4B360B8-2D8D-4DF9-BDCD-675641F3BCBB}"/>
              </a:ext>
            </a:extLst>
          </p:cNvPr>
          <p:cNvSpPr txBox="1"/>
          <p:nvPr/>
        </p:nvSpPr>
        <p:spPr>
          <a:xfrm>
            <a:off x="6822033" y="2636912"/>
            <a:ext cx="2214463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err="1"/>
              <a:t>Vandersande</a:t>
            </a:r>
            <a:r>
              <a:rPr lang="fr-FR" dirty="0"/>
              <a:t> &amp; Wood 1986</a:t>
            </a:r>
          </a:p>
        </p:txBody>
      </p:sp>
    </p:spTree>
    <p:extLst>
      <p:ext uri="{BB962C8B-B14F-4D97-AF65-F5344CB8AC3E}">
        <p14:creationId xmlns:p14="http://schemas.microsoft.com/office/powerpoint/2010/main" val="193033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35C35B6-9576-4816-9242-330A466E2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79" y="116873"/>
            <a:ext cx="9129192" cy="199992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CA4B702-E029-4037-A178-35B68D760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862000"/>
            <a:ext cx="9155493" cy="3996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F75C0E0-BDD5-49C1-9695-6EF25944B7CE}"/>
              </a:ext>
            </a:extLst>
          </p:cNvPr>
          <p:cNvSpPr txBox="1"/>
          <p:nvPr/>
        </p:nvSpPr>
        <p:spPr>
          <a:xfrm>
            <a:off x="1115616" y="2197009"/>
            <a:ext cx="63206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/>
              <a:t>Quite</a:t>
            </a:r>
            <a:r>
              <a:rPr lang="fr-FR" sz="3200" dirty="0"/>
              <a:t> </a:t>
            </a:r>
            <a:r>
              <a:rPr lang="fr-FR" sz="3200" dirty="0" err="1"/>
              <a:t>successful</a:t>
            </a:r>
            <a:r>
              <a:rPr lang="fr-FR" sz="3200" dirty="0"/>
              <a:t> at high </a:t>
            </a:r>
            <a:r>
              <a:rPr lang="fr-FR" sz="3200" dirty="0" err="1"/>
              <a:t>temperature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429020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24D0A49-564D-4859-8F6B-DCCDBDBE2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0191"/>
            <a:ext cx="4777094" cy="210273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9B08AA0-20F2-4A3C-8A74-3947E578D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095" y="838155"/>
            <a:ext cx="4376434" cy="276468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C76CA2D-1362-4AAD-8127-5117A2A2E39E}"/>
              </a:ext>
            </a:extLst>
          </p:cNvPr>
          <p:cNvSpPr txBox="1"/>
          <p:nvPr/>
        </p:nvSpPr>
        <p:spPr>
          <a:xfrm>
            <a:off x="1248508" y="175847"/>
            <a:ext cx="68900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/>
              <a:t>Phonon </a:t>
            </a:r>
            <a:r>
              <a:rPr lang="fr-FR" sz="4800" dirty="0" err="1"/>
              <a:t>hydrodynamics</a:t>
            </a:r>
            <a:endParaRPr lang="fr-FR" sz="48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8CEFCB2-C122-4932-98A4-35816A606A67}"/>
              </a:ext>
            </a:extLst>
          </p:cNvPr>
          <p:cNvSpPr txBox="1"/>
          <p:nvPr/>
        </p:nvSpPr>
        <p:spPr>
          <a:xfrm>
            <a:off x="522763" y="1124744"/>
            <a:ext cx="421704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A. </a:t>
            </a:r>
            <a:r>
              <a:rPr lang="fr-FR" dirty="0" err="1"/>
              <a:t>Cepellotti</a:t>
            </a:r>
            <a:r>
              <a:rPr lang="fr-FR" dirty="0"/>
              <a:t> et al., Nature </a:t>
            </a:r>
            <a:r>
              <a:rPr lang="fr-FR" dirty="0" err="1"/>
              <a:t>Comm</a:t>
            </a:r>
            <a:r>
              <a:rPr lang="fr-FR" dirty="0"/>
              <a:t>. 2014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2CD72B6-5C54-4B2C-BE97-0361A6172D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72595"/>
            <a:ext cx="4108501" cy="17901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EA143BE-C5B7-4FA1-8A8C-0A9FBA12C3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7023" y="4116276"/>
            <a:ext cx="5306506" cy="210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04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4A4D888-6F2E-483C-A6EE-5011C7E90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5600"/>
            <a:ext cx="9144000" cy="57124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18A7ABD-9CFF-438E-82A5-CE45ADE3D4C0}"/>
              </a:ext>
            </a:extLst>
          </p:cNvPr>
          <p:cNvSpPr txBox="1"/>
          <p:nvPr/>
        </p:nvSpPr>
        <p:spPr>
          <a:xfrm>
            <a:off x="1691680" y="332656"/>
            <a:ext cx="6373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Thermal </a:t>
            </a:r>
            <a:r>
              <a:rPr lang="fr-FR" sz="2800" dirty="0" err="1"/>
              <a:t>conductivity</a:t>
            </a:r>
            <a:r>
              <a:rPr lang="fr-FR" sz="2800" dirty="0"/>
              <a:t> of strontium titanate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76A5BA1-908D-48C1-82E7-C229B99DD094}"/>
              </a:ext>
            </a:extLst>
          </p:cNvPr>
          <p:cNvSpPr txBox="1"/>
          <p:nvPr/>
        </p:nvSpPr>
        <p:spPr>
          <a:xfrm>
            <a:off x="4565104" y="3632468"/>
            <a:ext cx="23987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b="1" dirty="0" err="1"/>
              <a:t>Martelli</a:t>
            </a:r>
            <a:r>
              <a:rPr lang="fr-FR" b="1" dirty="0"/>
              <a:t> et al. PRL 2017</a:t>
            </a:r>
          </a:p>
        </p:txBody>
      </p:sp>
    </p:spTree>
    <p:extLst>
      <p:ext uri="{BB962C8B-B14F-4D97-AF65-F5344CB8AC3E}">
        <p14:creationId xmlns:p14="http://schemas.microsoft.com/office/powerpoint/2010/main" val="96681315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1854</TotalTime>
  <Words>1144</Words>
  <Application>Microsoft Office PowerPoint</Application>
  <PresentationFormat>Affichage à l'écran (4:3)</PresentationFormat>
  <Paragraphs>213</Paragraphs>
  <Slides>56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56</vt:i4>
      </vt:variant>
    </vt:vector>
  </HeadingPairs>
  <TitlesOfParts>
    <vt:vector size="64" baseType="lpstr">
      <vt:lpstr>Dotum</vt:lpstr>
      <vt:lpstr>Arial</vt:lpstr>
      <vt:lpstr>Calibri</vt:lpstr>
      <vt:lpstr>Cambria Math</vt:lpstr>
      <vt:lpstr>DokChampa</vt:lpstr>
      <vt:lpstr>Symbol</vt:lpstr>
      <vt:lpstr>Times New Roman</vt:lpstr>
      <vt:lpstr>Thème Office</vt:lpstr>
      <vt:lpstr>Phonons’ Poiseuille flow</vt:lpstr>
      <vt:lpstr>Présentation PowerPoint</vt:lpstr>
      <vt:lpstr>Heat transport in a solid</vt:lpstr>
      <vt:lpstr>Outline  I. Thermal conductivity of insulators and phonon hydrodynamics  II. Observation of the Poiseuille flow of phonons in two solids Black Phosphorus (BP) Strontium titanate (STO)  III. A boundary to thermal diffusivity?  IV. Electron hydrodynamics and WP2</vt:lpstr>
      <vt:lpstr>Présentation PowerPoint</vt:lpstr>
      <vt:lpstr>Thermal conductivity of insulators</vt:lpstr>
      <vt:lpstr>Présentation PowerPoint</vt:lpstr>
      <vt:lpstr>Présentation PowerPoint</vt:lpstr>
      <vt:lpstr>Présentation PowerPoint</vt:lpstr>
      <vt:lpstr>Présentation PowerPoint</vt:lpstr>
      <vt:lpstr>The hydrodynamic regime is fragile!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Black P vs. silicon</vt:lpstr>
      <vt:lpstr>Strontium titanate</vt:lpstr>
      <vt:lpstr>Two soft modes</vt:lpstr>
      <vt:lpstr>Ab initio theory: this solid cannot be!</vt:lpstr>
      <vt:lpstr>Présentation PowerPoint</vt:lpstr>
      <vt:lpstr>Présentation PowerPoint</vt:lpstr>
      <vt:lpstr>Présentation PowerPoint</vt:lpstr>
      <vt:lpstr>Non-monotonic temperature dependence of the effective mfp in four solids</vt:lpstr>
      <vt:lpstr>Présentation PowerPoint</vt:lpstr>
      <vt:lpstr>Présentation PowerPoint</vt:lpstr>
      <vt:lpstr>Présentation PowerPoint</vt:lpstr>
      <vt:lpstr>Présentation PowerPoint</vt:lpstr>
      <vt:lpstr>High temperature</vt:lpstr>
      <vt:lpstr>Présentation PowerPoint</vt:lpstr>
      <vt:lpstr>Specific heat and thermal conductivity</vt:lpstr>
      <vt:lpstr>Extracted thermal diffusivity</vt:lpstr>
      <vt:lpstr>Is there a boundary to thermal diffusivity of insulators?</vt:lpstr>
      <vt:lpstr>Présentation PowerPoint</vt:lpstr>
      <vt:lpstr>Remarks on hydorynamics of electrons</vt:lpstr>
      <vt:lpstr>Présentation PowerPoint</vt:lpstr>
      <vt:lpstr>Présentation PowerPoint</vt:lpstr>
      <vt:lpstr>Présentation PowerPoint</vt:lpstr>
      <vt:lpstr>inelastic scattering</vt:lpstr>
      <vt:lpstr>i)Electron-phonon scattering</vt:lpstr>
      <vt:lpstr>ii)Electron-electron scattering</vt:lpstr>
      <vt:lpstr>Présentation PowerPoint</vt:lpstr>
      <vt:lpstr>Présentation PowerPoint</vt:lpstr>
      <vt:lpstr>Quantifying distinct components</vt:lpstr>
      <vt:lpstr>Quantifying distinct components</vt:lpstr>
      <vt:lpstr>Electron-electron (and not electron-phonon) scattering is driving this! </vt:lpstr>
      <vt:lpstr>What sets the mismatch between T-square prefactors in a given solid?</vt:lpstr>
      <vt:lpstr>What about electron hydroynamics?</vt:lpstr>
      <vt:lpstr>Présentation PowerPoint</vt:lpstr>
      <vt:lpstr>Putting 3He on Kadowaki-Woods</vt:lpstr>
      <vt:lpstr>Présentation PowerPoint</vt:lpstr>
      <vt:lpstr>Présentation PowerPoint</vt:lpstr>
      <vt:lpstr>Summary 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Kamran Behnia</dc:creator>
  <cp:lastModifiedBy>Kamran Behnia</cp:lastModifiedBy>
  <cp:revision>102</cp:revision>
  <dcterms:created xsi:type="dcterms:W3CDTF">2018-06-14T16:29:54Z</dcterms:created>
  <dcterms:modified xsi:type="dcterms:W3CDTF">2018-09-05T13:03:54Z</dcterms:modified>
</cp:coreProperties>
</file>