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media/image2.jpe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Mention nuclear potential;</a:t>
            </a:r>
          </a:p>
          <a:p>
            <a:pPr>
              <a:defRPr sz="1100"/>
            </a:pPr>
            <a:r>
              <a:t>Slide too wordy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8" name="Shape 3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Work on transition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1" name="Shape 1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DUNE’s primary physics goals : beam realted and off-beam(): CPV, 20</a:t>
            </a:r>
          </a:p>
          <a:p>
            <a:pPr>
              <a:defRPr sz="1100"/>
            </a:pPr>
            <a:r>
              <a:t>So more  it’s rather for neutrino oscillation than neutron oscillation.</a:t>
            </a:r>
          </a:p>
          <a:p>
            <a:pPr>
              <a:defRPr sz="1100"/>
            </a:pPr>
            <a:r>
              <a:t>But we dont build this giant detector for one thing.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hape 1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8. ionization electrons. explanation do it well.</a:t>
            </a:r>
          </a:p>
          <a:p>
            <a:pPr>
              <a:defRPr sz="1100"/>
            </a:pPr>
            <a:r>
              <a:t>1APA corresponds to our cnn input. </a:t>
            </a:r>
          </a:p>
          <a:p>
            <a:pPr>
              <a:defRPr sz="1100"/>
            </a:pPr>
            <a:r>
              <a:t>I will bring this up later again, but 960 collection wire for 1 drift time amount of data forms one input for CNN analysis.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Shape 2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9. 40 kton once more.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hape 2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11. /Practice/</a:t>
            </a:r>
          </a:p>
          <a:p>
            <a:pPr>
              <a:defRPr sz="1100"/>
            </a:pPr>
            <a:r>
              <a:t>After every convolution layer, you get this stack of feature maps. And after a number of convolution layers you have prediction as a form of “scores.”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hape 2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12.  widely used 16 layers. about vgg16b.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5" name="Shape 2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13.  Axis are difficult to read.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2" name="Shape 2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15. plot from 0 to 100. and put a star on it.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0" name="Shape 3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16. collection plane only + circles + zoom in.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/>
          <p:nvPr>
            <p:ph type="title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/>
            <a:r>
              <a:t>Title Text</a:t>
            </a:r>
          </a:p>
        </p:txBody>
      </p:sp>
      <p:sp>
        <p:nvSpPr>
          <p:cNvPr id="92" name="Body Level One…"/>
          <p:cNvSpPr txBox="1"/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/>
          <p:nvPr>
            <p:ph type="body" sz="half" idx="13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/>
          <p:nvPr>
            <p:ph type="body" sz="half" idx="13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/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2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4.png"/><Relationship Id="rId4" Type="http://schemas.openxmlformats.org/officeDocument/2006/relationships/image" Target="../media/image2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image" Target="../media/image4.png"/><Relationship Id="rId5" Type="http://schemas.openxmlformats.org/officeDocument/2006/relationships/image" Target="../media/image26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27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28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4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g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54;p13"/>
          <p:cNvSpPr txBox="1"/>
          <p:nvPr>
            <p:ph type="ctrTitle"/>
          </p:nvPr>
        </p:nvSpPr>
        <p:spPr>
          <a:xfrm>
            <a:off x="311699" y="744574"/>
            <a:ext cx="8520602" cy="1827302"/>
          </a:xfrm>
          <a:prstGeom prst="rect">
            <a:avLst/>
          </a:prstGeom>
        </p:spPr>
        <p:txBody>
          <a:bodyPr/>
          <a:lstStyle>
            <a:lvl1pPr>
              <a:defRPr b="1" sz="3000">
                <a:solidFill>
                  <a:srgbClr val="E69138"/>
                </a:solidFill>
              </a:defRPr>
            </a:lvl1pPr>
          </a:lstStyle>
          <a:p>
            <a:pPr/>
            <a:r>
              <a:t>n-n̅ oscillation sensitivity study in DUNE</a:t>
            </a:r>
          </a:p>
        </p:txBody>
      </p:sp>
      <p:sp>
        <p:nvSpPr>
          <p:cNvPr id="110" name="Google Shape;55;p13"/>
          <p:cNvSpPr txBox="1"/>
          <p:nvPr>
            <p:ph type="subTitle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/>
          <a:p>
            <a:pPr marL="0" indent="0">
              <a:defRPr sz="1800"/>
            </a:pPr>
            <a:r>
              <a:t>Yeon-jae Jwa*, on behalf of the DUNE Collaboration</a:t>
            </a:r>
          </a:p>
          <a:p>
            <a:pPr marL="0" indent="0">
              <a:defRPr sz="1800"/>
            </a:pPr>
            <a:r>
              <a:t>*Columbia University</a:t>
            </a:r>
          </a:p>
        </p:txBody>
      </p:sp>
      <p:pic>
        <p:nvPicPr>
          <p:cNvPr id="111" name="Google Shape;56;p13" descr="Google Shape;56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99804" y="54874"/>
            <a:ext cx="891377" cy="896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Google Shape;57;p13" descr="Google Shape;57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46" y="113599"/>
            <a:ext cx="3586423" cy="531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Google Shape;58;p13" descr="Google Shape;58;p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77840" y="3663674"/>
            <a:ext cx="1188327" cy="792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Google Shape;59;p13"/>
          <p:cNvSpPr txBox="1"/>
          <p:nvPr>
            <p:ph type="sldNum" sz="quarter" idx="2"/>
          </p:nvPr>
        </p:nvSpPr>
        <p:spPr>
          <a:xfrm>
            <a:off x="8754976" y="4700819"/>
            <a:ext cx="266183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60;p22"/>
          <p:cNvSpPr txBox="1"/>
          <p:nvPr>
            <p:ph type="subTitle" sz="quarter" idx="1"/>
          </p:nvPr>
        </p:nvSpPr>
        <p:spPr>
          <a:xfrm>
            <a:off x="423725" y="252899"/>
            <a:ext cx="8255101" cy="792602"/>
          </a:xfrm>
          <a:prstGeom prst="rect">
            <a:avLst/>
          </a:prstGeom>
        </p:spPr>
        <p:txBody>
          <a:bodyPr/>
          <a:lstStyle/>
          <a:p>
            <a:pPr marL="0" indent="0" algn="l" defTabSz="685800">
              <a:defRPr b="1" sz="2100">
                <a:solidFill>
                  <a:srgbClr val="E69138"/>
                </a:solidFill>
              </a:defRPr>
            </a:pPr>
            <a:r>
              <a:t>n-n̅ oscillation search in DUNE: </a:t>
            </a:r>
          </a:p>
          <a:p>
            <a:pPr marL="0" indent="0" algn="l" defTabSz="685800">
              <a:defRPr b="1" sz="2100">
                <a:solidFill>
                  <a:srgbClr val="E69138"/>
                </a:solidFill>
              </a:defRPr>
            </a:pPr>
            <a:r>
              <a:t>Atmospheric background</a:t>
            </a:r>
          </a:p>
        </p:txBody>
      </p:sp>
      <p:sp>
        <p:nvSpPr>
          <p:cNvPr id="195" name="Google Shape;161;p22"/>
          <p:cNvSpPr txBox="1"/>
          <p:nvPr/>
        </p:nvSpPr>
        <p:spPr>
          <a:xfrm>
            <a:off x="5091750" y="1045500"/>
            <a:ext cx="4052101" cy="2829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42900">
              <a:buClr>
                <a:srgbClr val="000000"/>
              </a:buClr>
              <a:buSzPts val="1800"/>
              <a:buFont typeface="Arial"/>
              <a:buChar char="●"/>
              <a:defRPr sz="1800"/>
            </a:pPr>
            <a:r>
              <a:t>Atmospheric neutrino events are considered to be the dominant background for n-n̅ oscillation search in DUNE.</a:t>
            </a:r>
          </a:p>
          <a:p>
            <a:pPr marL="457200" indent="-342900">
              <a:spcBef>
                <a:spcPts val="1000"/>
              </a:spcBef>
              <a:buClr>
                <a:srgbClr val="000000"/>
              </a:buClr>
              <a:buSzPts val="1800"/>
              <a:buFont typeface="Arial"/>
              <a:buChar char="●"/>
              <a:defRPr sz="1800"/>
            </a:pPr>
            <a:r>
              <a:t>Yet they are assumed to have different topological features, analysis methods making use of topologies are encouraged.</a:t>
            </a:r>
          </a:p>
          <a:p>
            <a:pPr indent="457200">
              <a:spcBef>
                <a:spcPts val="1000"/>
              </a:spcBef>
              <a:defRPr sz="1800"/>
            </a:pPr>
            <a:r>
              <a:t>  </a:t>
            </a:r>
            <a:r>
              <a:rPr b="1" i="1"/>
              <a:t>Convolutional Neural Network</a:t>
            </a:r>
          </a:p>
        </p:txBody>
      </p:sp>
      <p:sp>
        <p:nvSpPr>
          <p:cNvPr id="196" name="Google Shape;162;p22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7" name="Google Shape;163;p22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98" name="Google Shape;164;p22" descr="Google Shape;164;p2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Google Shape;165;p22" descr="Google Shape;165;p2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8350" y="1334600"/>
            <a:ext cx="4772000" cy="2622776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Google Shape;166;p22"/>
          <p:cNvSpPr txBox="1"/>
          <p:nvPr/>
        </p:nvSpPr>
        <p:spPr>
          <a:xfrm>
            <a:off x="1406550" y="4092683"/>
            <a:ext cx="6580200" cy="583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indent="457200">
              <a:spcBef>
                <a:spcPts val="1000"/>
              </a:spcBef>
            </a:pPr>
            <a:r>
              <a:t>*Atmospheric event normalizaion </a:t>
            </a:r>
            <a:r>
              <a:rPr b="1"/>
              <a:t>288.6 events / (kton*year)</a:t>
            </a:r>
            <a:r>
              <a:t> is used, based on the Barton flux at the Soudan mine for this study. </a:t>
            </a:r>
          </a:p>
        </p:txBody>
      </p:sp>
      <p:sp>
        <p:nvSpPr>
          <p:cNvPr id="201" name="Google Shape;167;p22"/>
          <p:cNvSpPr/>
          <p:nvPr/>
        </p:nvSpPr>
        <p:spPr>
          <a:xfrm>
            <a:off x="5167950" y="3514275"/>
            <a:ext cx="548701" cy="4431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>
            <a:solidFill>
              <a:schemeClr val="accent2">
                <a:lumOff val="21764"/>
              </a:schemeClr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02" name="Google Shape;168;p22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173;p23"/>
          <p:cNvSpPr txBox="1"/>
          <p:nvPr/>
        </p:nvSpPr>
        <p:spPr>
          <a:xfrm>
            <a:off x="318899" y="1344351"/>
            <a:ext cx="8506202" cy="3757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42900">
              <a:buClr>
                <a:srgbClr val="000000"/>
              </a:buClr>
              <a:buSzPts val="1800"/>
              <a:buFont typeface="Arial"/>
              <a:buChar char="●"/>
              <a:defRPr b="1" sz="1800"/>
            </a:pPr>
            <a:r>
              <a:t>GENIE neutrino event generator:</a:t>
            </a:r>
            <a:r>
              <a:rPr b="0"/>
              <a:t> </a:t>
            </a:r>
          </a:p>
          <a:p>
            <a:pPr marL="914400" indent="-330200">
              <a:buClr>
                <a:srgbClr val="000000"/>
              </a:buClr>
              <a:buSzPts val="1600"/>
              <a:buFont typeface="Arial"/>
              <a:buChar char="-"/>
              <a:defRPr sz="1600"/>
            </a:pPr>
            <a:r>
              <a:t>Fermi motion, Binding energy, Final state interaction (FSI).</a:t>
            </a:r>
          </a:p>
          <a:p>
            <a:pPr indent="457200"/>
            <a:endParaRPr sz="1600"/>
          </a:p>
          <a:p>
            <a:pPr marL="457200" indent="-342900">
              <a:buClr>
                <a:srgbClr val="000000"/>
              </a:buClr>
              <a:buSzPts val="1800"/>
              <a:buFont typeface="Arial"/>
              <a:buChar char="●"/>
              <a:defRPr b="1" sz="1800"/>
            </a:pPr>
            <a:r>
              <a:t>Geant4 based simulation:</a:t>
            </a:r>
          </a:p>
          <a:p>
            <a:pPr marL="914400" indent="-330200">
              <a:buClr>
                <a:srgbClr val="000000"/>
              </a:buClr>
              <a:buSzPts val="1600"/>
              <a:buFont typeface="Arial"/>
              <a:buChar char="-"/>
              <a:defRPr sz="1600"/>
            </a:pPr>
            <a:r>
              <a:t>Default G4 simulation in dunetpc module.</a:t>
            </a:r>
          </a:p>
          <a:p>
            <a:pPr indent="457200"/>
            <a:endParaRPr sz="1600"/>
          </a:p>
          <a:p>
            <a:pPr marL="457200" indent="-342900">
              <a:buClr>
                <a:srgbClr val="000000"/>
              </a:buClr>
              <a:buSzPts val="1800"/>
              <a:buFont typeface="Arial"/>
              <a:buChar char="●"/>
              <a:defRPr b="1" sz="1800"/>
            </a:pPr>
            <a:r>
              <a:t>Detector simulation:</a:t>
            </a:r>
          </a:p>
          <a:p>
            <a:pPr marL="914400" indent="-330200">
              <a:buClr>
                <a:srgbClr val="000000"/>
              </a:buClr>
              <a:buSzPts val="1600"/>
              <a:buFont typeface="Arial"/>
              <a:buChar char="-"/>
              <a:defRPr sz="1600"/>
            </a:pPr>
            <a:r>
              <a:t>Noise simulation, zero-suppression, produce raw-digit wires.</a:t>
            </a:r>
          </a:p>
          <a:p>
            <a:pPr indent="457200"/>
            <a:endParaRPr sz="1600"/>
          </a:p>
          <a:p>
            <a:pPr marL="457200" indent="-342900">
              <a:buClr>
                <a:srgbClr val="000000"/>
              </a:buClr>
              <a:buSzPts val="1800"/>
              <a:buFont typeface="Arial"/>
              <a:buChar char="●"/>
              <a:defRPr b="1" sz="1800"/>
            </a:pPr>
            <a:r>
              <a:t>Reconstruction:</a:t>
            </a:r>
            <a:r>
              <a:rPr b="0"/>
              <a:t> </a:t>
            </a:r>
          </a:p>
          <a:p>
            <a:pPr marL="914400" indent="-330200">
              <a:buClr>
                <a:srgbClr val="000000"/>
              </a:buClr>
              <a:buSzPts val="1600"/>
              <a:buFont typeface="Arial"/>
              <a:buChar char="-"/>
              <a:defRPr sz="1600"/>
            </a:pPr>
            <a:r>
              <a:t>Wire deconvolution is performed on raw waveforms: </a:t>
            </a:r>
            <a:r>
              <a:rPr b="1"/>
              <a:t>recob::wire</a:t>
            </a:r>
            <a:r>
              <a:t> objects</a:t>
            </a:r>
          </a:p>
          <a:p>
            <a:pPr marL="914400" indent="-330200">
              <a:buClr>
                <a:srgbClr val="000000"/>
              </a:buClr>
              <a:buSzPts val="1600"/>
              <a:buFont typeface="Arial"/>
              <a:buChar char="-"/>
              <a:defRPr i="1" sz="1600"/>
            </a:pPr>
            <a:r>
              <a:t>No further reconstruction steps are performed for CNN methods</a:t>
            </a:r>
          </a:p>
          <a:p>
            <a:pPr indent="457200"/>
            <a:endParaRPr sz="1600"/>
          </a:p>
          <a:p>
            <a:pPr indent="457200"/>
            <a:endParaRPr sz="1600"/>
          </a:p>
        </p:txBody>
      </p:sp>
      <p:sp>
        <p:nvSpPr>
          <p:cNvPr id="207" name="Google Shape;174;p23"/>
          <p:cNvSpPr txBox="1"/>
          <p:nvPr>
            <p:ph type="sldNum" sz="quarter" idx="2"/>
          </p:nvPr>
        </p:nvSpPr>
        <p:spPr>
          <a:xfrm>
            <a:off x="8693771" y="4700819"/>
            <a:ext cx="327388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8" name="Google Shape;175;p23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209" name="Google Shape;176;p23" descr="Google Shape;176;p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Google Shape;177;p23"/>
          <p:cNvSpPr txBox="1"/>
          <p:nvPr>
            <p:ph type="subTitle" sz="quarter" idx="1"/>
          </p:nvPr>
        </p:nvSpPr>
        <p:spPr>
          <a:xfrm>
            <a:off x="423725" y="252899"/>
            <a:ext cx="8255101" cy="792602"/>
          </a:xfrm>
          <a:prstGeom prst="rect">
            <a:avLst/>
          </a:prstGeom>
        </p:spPr>
        <p:txBody>
          <a:bodyPr/>
          <a:lstStyle/>
          <a:p>
            <a:pPr marL="0" indent="0" algn="l" defTabSz="685800">
              <a:defRPr b="1" sz="2100">
                <a:solidFill>
                  <a:srgbClr val="E69138"/>
                </a:solidFill>
              </a:defRPr>
            </a:pPr>
            <a:r>
              <a:t>n-n̅ oscillation search in DUNE: </a:t>
            </a:r>
          </a:p>
          <a:p>
            <a:pPr marL="0" indent="0" algn="l" defTabSz="685800">
              <a:defRPr b="1" sz="2100">
                <a:solidFill>
                  <a:srgbClr val="E69138"/>
                </a:solidFill>
              </a:defRPr>
            </a:pPr>
            <a:r>
              <a:t>Event Generation for CNN</a:t>
            </a:r>
          </a:p>
        </p:txBody>
      </p:sp>
      <p:sp>
        <p:nvSpPr>
          <p:cNvPr id="211" name="Google Shape;178;p23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183;p24"/>
          <p:cNvSpPr txBox="1"/>
          <p:nvPr/>
        </p:nvSpPr>
        <p:spPr>
          <a:xfrm>
            <a:off x="338849" y="3134499"/>
            <a:ext cx="8569502" cy="154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30200">
              <a:buClr>
                <a:srgbClr val="000000"/>
              </a:buClr>
              <a:buSzPts val="1600"/>
              <a:buFont typeface="Arial"/>
              <a:buChar char="●"/>
              <a:defRPr sz="1600"/>
            </a:pPr>
            <a:r>
              <a:t>Convolutional neural network (CNN) inputs are mapped to feature maps after every convolution layer.</a:t>
            </a:r>
          </a:p>
          <a:p>
            <a:pPr marL="457200" indent="-330200">
              <a:buClr>
                <a:srgbClr val="000000"/>
              </a:buClr>
              <a:buSzPts val="1600"/>
              <a:buFont typeface="Arial"/>
              <a:buChar char="●"/>
              <a:defRPr sz="1600"/>
            </a:pPr>
            <a:r>
              <a:t>The weight of these mappings are learned through training, by being updated over iterations.</a:t>
            </a:r>
          </a:p>
          <a:p>
            <a:pPr marL="457200" indent="-330200">
              <a:buClr>
                <a:srgbClr val="000000"/>
              </a:buClr>
              <a:buSzPts val="1600"/>
              <a:buFont typeface="Arial"/>
              <a:buChar char="●"/>
              <a:defRPr sz="1600"/>
            </a:pPr>
            <a:r>
              <a:t>At every iteration, training loss function, a metric of errors from supervised predictions, is evaluated, and the loss is attempted to be minimized over iterations.</a:t>
            </a:r>
          </a:p>
        </p:txBody>
      </p:sp>
      <p:sp>
        <p:nvSpPr>
          <p:cNvPr id="214" name="Google Shape;184;p24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5" name="Google Shape;185;p24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216" name="Google Shape;186;p24" descr="Google Shape;186;p2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Google Shape;187;p24"/>
          <p:cNvSpPr txBox="1"/>
          <p:nvPr>
            <p:ph type="subTitle" sz="quarter" idx="1"/>
          </p:nvPr>
        </p:nvSpPr>
        <p:spPr>
          <a:xfrm>
            <a:off x="423725" y="252899"/>
            <a:ext cx="8255101" cy="792602"/>
          </a:xfrm>
          <a:prstGeom prst="rect">
            <a:avLst/>
          </a:prstGeom>
        </p:spPr>
        <p:txBody>
          <a:bodyPr/>
          <a:lstStyle>
            <a:lvl1pPr marL="0" indent="0" algn="l">
              <a:defRPr b="1">
                <a:solidFill>
                  <a:srgbClr val="E69138"/>
                </a:solidFill>
              </a:defRPr>
            </a:lvl1pPr>
          </a:lstStyle>
          <a:p>
            <a:pPr/>
            <a:r>
              <a:t>CNN analysis: Methods </a:t>
            </a:r>
          </a:p>
        </p:txBody>
      </p:sp>
      <p:pic>
        <p:nvPicPr>
          <p:cNvPr id="218" name="Google Shape;188;p24" descr="Google Shape;188;p2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675" y="836518"/>
            <a:ext cx="3090250" cy="2241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Google Shape;189;p24" descr="Google Shape;189;p2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01025" y="548925"/>
            <a:ext cx="3977802" cy="2651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Google Shape;190;p24" descr="Google Shape;190;p2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71074" y="830424"/>
            <a:ext cx="2016558" cy="4431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50000"/>
              </a:srgbClr>
            </a:outerShdw>
          </a:effectLst>
        </p:spPr>
      </p:pic>
      <p:sp>
        <p:nvSpPr>
          <p:cNvPr id="221" name="Google Shape;191;p24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196;p25"/>
          <p:cNvSpPr txBox="1"/>
          <p:nvPr/>
        </p:nvSpPr>
        <p:spPr>
          <a:xfrm>
            <a:off x="444450" y="860624"/>
            <a:ext cx="8308200" cy="3326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30200">
              <a:buClr>
                <a:srgbClr val="000000"/>
              </a:buClr>
              <a:buSzPts val="1600"/>
              <a:buFont typeface="Arial"/>
              <a:buChar char="●"/>
              <a:defRPr b="1" sz="1600"/>
            </a:pPr>
            <a:r>
              <a:t>CNN input:</a:t>
            </a:r>
          </a:p>
          <a:p>
            <a:pPr indent="457200">
              <a:defRPr sz="1600"/>
            </a:pPr>
            <a:r>
              <a:t>4887 time-ticks (1 drift time) and 960 collection plane recob::wire objects (1 APA) are down-sampled by the factor of 8 (time-tick axis), factor of 2 (wire axis), and placed on a 600x600 pixel frame.</a:t>
            </a:r>
          </a:p>
          <a:p>
            <a:pPr indent="457200"/>
            <a:endParaRPr sz="1600"/>
          </a:p>
          <a:p>
            <a:pPr marL="457200" indent="-330200">
              <a:buClr>
                <a:srgbClr val="000000"/>
              </a:buClr>
              <a:buSzPts val="1600"/>
              <a:buFont typeface="Arial"/>
              <a:buChar char="●"/>
              <a:defRPr b="1" sz="1600"/>
            </a:pPr>
            <a:r>
              <a:t>Network architecture:</a:t>
            </a:r>
          </a:p>
          <a:p>
            <a:pPr indent="457200">
              <a:defRPr sz="1600"/>
            </a:pPr>
            <a:r>
              <a:t>VGG16b, a widely used convolutional neural network with 16 layers, is used for this study supported on Caffe framework. </a:t>
            </a:r>
            <a:r>
              <a:rPr u="sng">
                <a:solidFill>
                  <a:schemeClr val="accent5"/>
                </a:solidFill>
              </a:rPr>
              <a:t>vgg16b</a:t>
            </a:r>
            <a:r>
              <a:t> </a:t>
            </a:r>
          </a:p>
          <a:p>
            <a:pPr indent="457200"/>
            <a:endParaRPr sz="1600"/>
          </a:p>
          <a:p>
            <a:pPr marL="457200" indent="-330200">
              <a:buClr>
                <a:srgbClr val="000000"/>
              </a:buClr>
              <a:buSzPts val="1600"/>
              <a:buFont typeface="Arial"/>
              <a:buChar char="●"/>
              <a:defRPr b="1" sz="1600"/>
            </a:pPr>
            <a:r>
              <a:t>Hyper-parameters:</a:t>
            </a:r>
            <a:r>
              <a:rPr b="0"/>
              <a:t> </a:t>
            </a:r>
          </a:p>
          <a:p>
            <a:pPr indent="457200">
              <a:defRPr sz="1600"/>
            </a:pPr>
            <a:r>
              <a:t>Hyper-parameters optimizing the learning are handled by ‘solver’, </a:t>
            </a:r>
            <a:r>
              <a:rPr u="sng">
                <a:solidFill>
                  <a:schemeClr val="accent5"/>
                </a:solidFill>
              </a:rPr>
              <a:t>solver</a:t>
            </a:r>
          </a:p>
          <a:p>
            <a:pPr indent="457200"/>
            <a:endParaRPr sz="1600"/>
          </a:p>
          <a:p>
            <a:pPr indent="457200"/>
            <a:r>
              <a:t>*Hyper-parameters often can have impact on the quality of network training.</a:t>
            </a:r>
          </a:p>
        </p:txBody>
      </p:sp>
      <p:sp>
        <p:nvSpPr>
          <p:cNvPr id="226" name="Google Shape;197;p25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7" name="Google Shape;198;p25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228" name="Google Shape;199;p25" descr="Google Shape;199;p2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Google Shape;200;p25"/>
          <p:cNvSpPr txBox="1"/>
          <p:nvPr>
            <p:ph type="subTitle" sz="quarter" idx="1"/>
          </p:nvPr>
        </p:nvSpPr>
        <p:spPr>
          <a:xfrm>
            <a:off x="423725" y="252899"/>
            <a:ext cx="8255101" cy="607802"/>
          </a:xfrm>
          <a:prstGeom prst="rect">
            <a:avLst/>
          </a:prstGeom>
        </p:spPr>
        <p:txBody>
          <a:bodyPr/>
          <a:lstStyle>
            <a:lvl1pPr marL="0" indent="0" algn="l">
              <a:defRPr b="1">
                <a:solidFill>
                  <a:srgbClr val="E69138"/>
                </a:solidFill>
              </a:defRPr>
            </a:lvl1pPr>
          </a:lstStyle>
          <a:p>
            <a:pPr/>
            <a:r>
              <a:t>CNN analysis: Methods </a:t>
            </a:r>
          </a:p>
        </p:txBody>
      </p:sp>
      <p:sp>
        <p:nvSpPr>
          <p:cNvPr id="230" name="Google Shape;201;p25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06;p26"/>
          <p:cNvSpPr txBox="1"/>
          <p:nvPr>
            <p:ph type="subTitle" sz="quarter" idx="1"/>
          </p:nvPr>
        </p:nvSpPr>
        <p:spPr>
          <a:xfrm>
            <a:off x="423725" y="252899"/>
            <a:ext cx="8255101" cy="792602"/>
          </a:xfrm>
          <a:prstGeom prst="rect">
            <a:avLst/>
          </a:prstGeom>
        </p:spPr>
        <p:txBody>
          <a:bodyPr/>
          <a:lstStyle>
            <a:lvl1pPr marL="0" indent="0" algn="l">
              <a:defRPr b="1">
                <a:solidFill>
                  <a:srgbClr val="E69138"/>
                </a:solidFill>
              </a:defRPr>
            </a:lvl1pPr>
          </a:lstStyle>
          <a:p>
            <a:pPr/>
            <a:r>
              <a:t>CNN analysis: Network Training, Validation</a:t>
            </a:r>
          </a:p>
        </p:txBody>
      </p:sp>
      <p:sp>
        <p:nvSpPr>
          <p:cNvPr id="235" name="Google Shape;207;p26"/>
          <p:cNvSpPr txBox="1"/>
          <p:nvPr/>
        </p:nvSpPr>
        <p:spPr>
          <a:xfrm>
            <a:off x="345149" y="3595699"/>
            <a:ext cx="8606102" cy="862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30200">
              <a:buClr>
                <a:srgbClr val="000000"/>
              </a:buClr>
              <a:buSzPts val="1600"/>
              <a:buFont typeface="Arial"/>
              <a:buChar char="●"/>
              <a:defRPr sz="1600"/>
            </a:pPr>
            <a:r>
              <a:t>~38k images are used for n-n̅ osc. and atmospheric each for the network training.</a:t>
            </a:r>
          </a:p>
          <a:p>
            <a:pPr marL="457200" indent="-330200">
              <a:buClr>
                <a:srgbClr val="000000"/>
              </a:buClr>
              <a:buSzPts val="1600"/>
              <a:buFont typeface="Arial"/>
              <a:buChar char="●"/>
              <a:defRPr sz="1600"/>
            </a:pPr>
            <a:r>
              <a:t>The trained network is validated on a separate set of samples with validation accuracy 0.8983. </a:t>
            </a:r>
          </a:p>
        </p:txBody>
      </p:sp>
      <p:sp>
        <p:nvSpPr>
          <p:cNvPr id="236" name="Google Shape;208;p26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7" name="Google Shape;209;p26" descr="Google Shape;209;p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2150" y="803187"/>
            <a:ext cx="4289801" cy="2586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Google Shape;210;p26" descr="Google Shape;210;p2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01724" y="865374"/>
            <a:ext cx="4194352" cy="2523576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Google Shape;211;p26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240" name="Google Shape;212;p26" descr="Google Shape;212;p2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Google Shape;213;p26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  <p:grpSp>
        <p:nvGrpSpPr>
          <p:cNvPr id="244" name="Google Shape;214;p26"/>
          <p:cNvGrpSpPr/>
          <p:nvPr/>
        </p:nvGrpSpPr>
        <p:grpSpPr>
          <a:xfrm>
            <a:off x="2501325" y="3228775"/>
            <a:ext cx="2000401" cy="380234"/>
            <a:chOff x="0" y="0"/>
            <a:chExt cx="2000399" cy="380233"/>
          </a:xfrm>
        </p:grpSpPr>
        <p:sp>
          <p:nvSpPr>
            <p:cNvPr id="242" name="Rectangle"/>
            <p:cNvSpPr/>
            <p:nvPr/>
          </p:nvSpPr>
          <p:spPr>
            <a:xfrm>
              <a:off x="0" y="0"/>
              <a:ext cx="2000400" cy="298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43" name="Iterations/Sample size"/>
            <p:cNvSpPr txBox="1"/>
            <p:nvPr/>
          </p:nvSpPr>
          <p:spPr>
            <a:xfrm>
              <a:off x="0" y="0"/>
              <a:ext cx="2000400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/>
              <a:r>
                <a:t>Iterations/Sample size</a:t>
              </a:r>
            </a:p>
          </p:txBody>
        </p:sp>
      </p:grpSp>
      <p:grpSp>
        <p:nvGrpSpPr>
          <p:cNvPr id="247" name="Google Shape;215;p26"/>
          <p:cNvGrpSpPr/>
          <p:nvPr/>
        </p:nvGrpSpPr>
        <p:grpSpPr>
          <a:xfrm>
            <a:off x="6344849" y="3232674"/>
            <a:ext cx="2127601" cy="443101"/>
            <a:chOff x="0" y="0"/>
            <a:chExt cx="2127599" cy="443099"/>
          </a:xfrm>
        </p:grpSpPr>
        <p:sp>
          <p:nvSpPr>
            <p:cNvPr id="245" name="Rectangle"/>
            <p:cNvSpPr/>
            <p:nvPr/>
          </p:nvSpPr>
          <p:spPr>
            <a:xfrm>
              <a:off x="0" y="0"/>
              <a:ext cx="2127600" cy="4431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46" name="Iterations/Sample size"/>
            <p:cNvSpPr txBox="1"/>
            <p:nvPr/>
          </p:nvSpPr>
          <p:spPr>
            <a:xfrm>
              <a:off x="0" y="0"/>
              <a:ext cx="2127600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/>
              <a:r>
                <a:t>Iterations/Sample size</a:t>
              </a:r>
            </a:p>
          </p:txBody>
        </p:sp>
      </p:grpSp>
      <p:grpSp>
        <p:nvGrpSpPr>
          <p:cNvPr id="250" name="Google Shape;216;p26"/>
          <p:cNvGrpSpPr/>
          <p:nvPr/>
        </p:nvGrpSpPr>
        <p:grpSpPr>
          <a:xfrm>
            <a:off x="544974" y="686599"/>
            <a:ext cx="393601" cy="782701"/>
            <a:chOff x="0" y="0"/>
            <a:chExt cx="393600" cy="782699"/>
          </a:xfrm>
        </p:grpSpPr>
        <p:sp>
          <p:nvSpPr>
            <p:cNvPr id="248" name="Rectangle"/>
            <p:cNvSpPr/>
            <p:nvPr/>
          </p:nvSpPr>
          <p:spPr>
            <a:xfrm rot="16200000">
              <a:off x="-194550" y="194549"/>
              <a:ext cx="782701" cy="3936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49" name="Loss"/>
            <p:cNvSpPr txBox="1"/>
            <p:nvPr/>
          </p:nvSpPr>
          <p:spPr>
            <a:xfrm rot="16200000">
              <a:off x="-201234" y="201233"/>
              <a:ext cx="782701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/>
              <a:r>
                <a:t>Loss</a:t>
              </a:r>
            </a:p>
          </p:txBody>
        </p:sp>
      </p:grpSp>
      <p:grpSp>
        <p:nvGrpSpPr>
          <p:cNvPr id="253" name="Google Shape;217;p26"/>
          <p:cNvGrpSpPr/>
          <p:nvPr/>
        </p:nvGrpSpPr>
        <p:grpSpPr>
          <a:xfrm>
            <a:off x="4451400" y="670474"/>
            <a:ext cx="380234" cy="1074002"/>
            <a:chOff x="0" y="0"/>
            <a:chExt cx="380233" cy="1074000"/>
          </a:xfrm>
        </p:grpSpPr>
        <p:sp>
          <p:nvSpPr>
            <p:cNvPr id="251" name="Rectangle"/>
            <p:cNvSpPr/>
            <p:nvPr/>
          </p:nvSpPr>
          <p:spPr>
            <a:xfrm rot="16200000">
              <a:off x="-377401" y="377400"/>
              <a:ext cx="1074002" cy="3192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sp>
          <p:nvSpPr>
            <p:cNvPr id="252" name="Accuracy"/>
            <p:cNvSpPr txBox="1"/>
            <p:nvPr/>
          </p:nvSpPr>
          <p:spPr>
            <a:xfrm rot="16200000">
              <a:off x="-346884" y="346883"/>
              <a:ext cx="1074001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/>
              <a:r>
                <a:t>Accuracy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22;p27"/>
          <p:cNvSpPr txBox="1"/>
          <p:nvPr/>
        </p:nvSpPr>
        <p:spPr>
          <a:xfrm>
            <a:off x="4538670" y="1127630"/>
            <a:ext cx="4117784" cy="2804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indent="457200"/>
            <a:endParaRPr sz="1600"/>
          </a:p>
          <a:p>
            <a:pPr marL="457200" indent="-342900">
              <a:buClr>
                <a:srgbClr val="000000"/>
              </a:buClr>
              <a:buSzPts val="1800"/>
              <a:buFont typeface="Arial"/>
              <a:buChar char="●"/>
              <a:defRPr sz="1800"/>
            </a:pPr>
            <a:r>
              <a:t>The inference was performed on ~390k atmospheric events, ~107k n-n̅ oscillation signal events using the validated network.</a:t>
            </a:r>
          </a:p>
          <a:p>
            <a:pPr indent="457200"/>
            <a:endParaRPr sz="1800"/>
          </a:p>
          <a:p>
            <a:pPr marL="457200" indent="-342900">
              <a:buClr>
                <a:srgbClr val="000000"/>
              </a:buClr>
              <a:buSzPts val="1800"/>
              <a:buFont typeface="Arial"/>
              <a:buChar char="●"/>
              <a:defRPr sz="1800"/>
            </a:pPr>
            <a:r>
              <a:t>Selecting signal events over background events can be carried out by applying CNN score cut.</a:t>
            </a:r>
          </a:p>
        </p:txBody>
      </p:sp>
      <p:sp>
        <p:nvSpPr>
          <p:cNvPr id="258" name="Google Shape;223;p27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9" name="Google Shape;224;p27" descr="Google Shape;224;p2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737" y="218275"/>
            <a:ext cx="4580226" cy="4825952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Google Shape;225;p27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261" name="Google Shape;226;p27" descr="Google Shape;226;p2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Google Shape;227;p27"/>
          <p:cNvSpPr/>
          <p:nvPr/>
        </p:nvSpPr>
        <p:spPr>
          <a:xfrm>
            <a:off x="3769450" y="1907450"/>
            <a:ext cx="855001" cy="457201"/>
          </a:xfrm>
          <a:prstGeom prst="rightArrow">
            <a:avLst>
              <a:gd name="adj1" fmla="val 50000"/>
              <a:gd name="adj2" fmla="val 66960"/>
            </a:avLst>
          </a:prstGeom>
          <a:solidFill>
            <a:srgbClr val="4A86E8"/>
          </a:solidFill>
          <a:ln>
            <a:solidFill>
              <a:schemeClr val="accent2">
                <a:lumOff val="21764"/>
              </a:schemeClr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3" name="Google Shape;228;p27"/>
          <p:cNvSpPr txBox="1"/>
          <p:nvPr>
            <p:ph type="subTitle" sz="quarter" idx="1"/>
          </p:nvPr>
        </p:nvSpPr>
        <p:spPr>
          <a:xfrm>
            <a:off x="423725" y="252899"/>
            <a:ext cx="8255101" cy="792602"/>
          </a:xfrm>
          <a:prstGeom prst="rect">
            <a:avLst/>
          </a:prstGeom>
        </p:spPr>
        <p:txBody>
          <a:bodyPr/>
          <a:lstStyle>
            <a:lvl1pPr marL="0" indent="0" algn="l">
              <a:defRPr b="1">
                <a:solidFill>
                  <a:srgbClr val="E69138"/>
                </a:solidFill>
              </a:defRPr>
            </a:lvl1pPr>
          </a:lstStyle>
          <a:p>
            <a:pPr/>
            <a:r>
              <a:t>CNN analysis: Network Performance</a:t>
            </a:r>
          </a:p>
        </p:txBody>
      </p:sp>
      <p:sp>
        <p:nvSpPr>
          <p:cNvPr id="264" name="Google Shape;229;p27"/>
          <p:cNvSpPr/>
          <p:nvPr/>
        </p:nvSpPr>
        <p:spPr>
          <a:xfrm>
            <a:off x="2803849" y="1907450"/>
            <a:ext cx="948902" cy="44310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A9999"/>
          </a:solidFill>
          <a:ln>
            <a:solidFill>
              <a:schemeClr val="accent2">
                <a:lumOff val="21764"/>
              </a:schemeClr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5" name="Google Shape;230;p27"/>
          <p:cNvSpPr/>
          <p:nvPr/>
        </p:nvSpPr>
        <p:spPr>
          <a:xfrm>
            <a:off x="3752650" y="1669150"/>
            <a:ext cx="16501" cy="193860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66" name="Google Shape;231;p27"/>
          <p:cNvSpPr txBox="1"/>
          <p:nvPr/>
        </p:nvSpPr>
        <p:spPr>
          <a:xfrm>
            <a:off x="2337000" y="2339649"/>
            <a:ext cx="2490000" cy="38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/>
            <a:r>
              <a:t>Background-like  Signal-like</a:t>
            </a:r>
          </a:p>
        </p:txBody>
      </p:sp>
      <p:sp>
        <p:nvSpPr>
          <p:cNvPr id="267" name="Google Shape;232;p27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37;p28"/>
          <p:cNvSpPr txBox="1"/>
          <p:nvPr/>
        </p:nvSpPr>
        <p:spPr>
          <a:xfrm>
            <a:off x="423650" y="3638424"/>
            <a:ext cx="4134001" cy="862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marL="457200" indent="-330200">
              <a:buClr>
                <a:srgbClr val="000000"/>
              </a:buClr>
              <a:buSzPts val="1600"/>
              <a:buFont typeface="Arial"/>
              <a:buChar char="●"/>
              <a:defRPr sz="1600"/>
            </a:lvl1pPr>
          </a:lstStyle>
          <a:p>
            <a:pPr/>
            <a:r>
              <a:t>Signal efficiencies and background rejection rates from applying different score cuts are obtained.</a:t>
            </a:r>
          </a:p>
        </p:txBody>
      </p:sp>
      <p:sp>
        <p:nvSpPr>
          <p:cNvPr id="270" name="Google Shape;238;p28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271" name="Google Shape;239;p28"/>
          <p:cNvGraphicFramePr/>
          <p:nvPr/>
        </p:nvGraphicFramePr>
        <p:xfrm>
          <a:off x="4640600" y="862749"/>
          <a:ext cx="3909126" cy="362500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133875"/>
                <a:gridCol w="1225325"/>
                <a:gridCol w="1549925"/>
              </a:tblGrid>
              <a:tr h="794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b="1" sz="1400">
                          <a:solidFill>
                            <a:srgbClr val="5B5854"/>
                          </a:solidFill>
                        </a:rPr>
                        <a:t>Score Cut</a:t>
                      </a:r>
                    </a:p>
                  </a:txBody>
                  <a:tcPr marL="38100" marR="38100" marT="38100" marB="38100" anchor="t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5B5854"/>
                      </a:solidFill>
                    </a:lnR>
                    <a:lnT>
                      <a:solidFill>
                        <a:srgbClr val="000000"/>
                      </a:solidFill>
                    </a:lnT>
                    <a:lnB w="28575">
                      <a:solidFill>
                        <a:srgbClr val="5B585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b="1" sz="1400">
                          <a:solidFill>
                            <a:srgbClr val="5B5854"/>
                          </a:solidFill>
                        </a:defRPr>
                      </a:pPr>
                      <a:r>
                        <a:t>Signal Efficiency</a:t>
                      </a:r>
                    </a:p>
                    <a:p>
                      <a:pPr algn="ctr">
                        <a:lnSpc>
                          <a:spcPct val="115000"/>
                        </a:lnSpc>
                        <a:defRPr b="1" sz="1400">
                          <a:solidFill>
                            <a:srgbClr val="5B5854"/>
                          </a:solidFill>
                        </a:defRPr>
                      </a:pPr>
                      <a:r>
                        <a:t>(%)</a:t>
                      </a:r>
                    </a:p>
                  </a:txBody>
                  <a:tcPr marL="38100" marR="38100" marT="38100" marB="38100" anchor="t" anchorCtr="0" horzOverflow="overflow">
                    <a:lnL>
                      <a:solidFill>
                        <a:srgbClr val="5B5854"/>
                      </a:solidFill>
                    </a:lnL>
                    <a:lnR>
                      <a:solidFill>
                        <a:srgbClr val="5B5854"/>
                      </a:solidFill>
                    </a:lnR>
                    <a:lnT>
                      <a:solidFill>
                        <a:srgbClr val="000000"/>
                      </a:solidFill>
                    </a:lnT>
                    <a:lnB w="28575">
                      <a:solidFill>
                        <a:srgbClr val="5B585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b="1" sz="1400">
                          <a:solidFill>
                            <a:srgbClr val="5B5854"/>
                          </a:solidFill>
                        </a:defRPr>
                      </a:pPr>
                      <a:r>
                        <a:t>Background Rejection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defRPr b="1" sz="1400">
                          <a:solidFill>
                            <a:srgbClr val="5B5854"/>
                          </a:solidFill>
                        </a:defRPr>
                      </a:pPr>
                      <a:r>
                        <a:t>(%)</a:t>
                      </a:r>
                    </a:p>
                  </a:txBody>
                  <a:tcPr marL="38100" marR="38100" marT="38100" marB="38100" anchor="t" anchorCtr="0" horzOverflow="overflow">
                    <a:lnL>
                      <a:solidFill>
                        <a:srgbClr val="5B5854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 w="28575">
                      <a:solidFill>
                        <a:srgbClr val="5B5854"/>
                      </a:solidFill>
                    </a:lnB>
                  </a:tcPr>
                </a:tc>
              </a:tr>
              <a:tr h="314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b="1" sz="1400">
                          <a:solidFill>
                            <a:srgbClr val="5B5854"/>
                          </a:solidFill>
                        </a:rPr>
                        <a:t>0.9</a:t>
                      </a:r>
                    </a:p>
                  </a:txBody>
                  <a:tcPr marL="38100" marR="38100" marT="38100" marB="38100" anchor="t" anchorCtr="0" horzOverflow="overflow">
                    <a:lnL>
                      <a:solidFill>
                        <a:srgbClr val="000000"/>
                      </a:solidFill>
                    </a:lnL>
                    <a:lnR w="28575">
                      <a:solidFill>
                        <a:srgbClr val="5B5854"/>
                      </a:solidFill>
                    </a:lnR>
                    <a:lnT w="28575">
                      <a:solidFill>
                        <a:srgbClr val="5B5854"/>
                      </a:solidFill>
                    </a:lnT>
                    <a:lnB>
                      <a:solidFill>
                        <a:srgbClr val="5B585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>
                          <a:solidFill>
                            <a:srgbClr val="5B5854"/>
                          </a:solidFill>
                        </a:rPr>
                        <a:t>54.4</a:t>
                      </a:r>
                    </a:p>
                  </a:txBody>
                  <a:tcPr marL="38100" marR="38100" marT="38100" marB="38100" anchor="t" anchorCtr="0" horzOverflow="overflow">
                    <a:lnL w="28575">
                      <a:solidFill>
                        <a:srgbClr val="5B5854"/>
                      </a:solidFill>
                    </a:lnL>
                    <a:lnR w="19050">
                      <a:solidFill>
                        <a:srgbClr val="5B5854"/>
                      </a:solidFill>
                    </a:lnR>
                    <a:lnT w="28575">
                      <a:solidFill>
                        <a:srgbClr val="5B5854"/>
                      </a:solidFill>
                    </a:lnT>
                    <a:lnB>
                      <a:solidFill>
                        <a:srgbClr val="5B585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>
                          <a:solidFill>
                            <a:srgbClr val="5B5854"/>
                          </a:solidFill>
                        </a:rPr>
                        <a:t>97.74</a:t>
                      </a:r>
                    </a:p>
                  </a:txBody>
                  <a:tcPr marL="38100" marR="38100" marT="38100" marB="38100" anchor="t" anchorCtr="0" horzOverflow="overflow">
                    <a:lnL w="19050">
                      <a:solidFill>
                        <a:srgbClr val="5B5854"/>
                      </a:solidFill>
                    </a:lnL>
                    <a:lnR>
                      <a:solidFill>
                        <a:srgbClr val="000000"/>
                      </a:solidFill>
                    </a:lnR>
                    <a:lnT w="28575">
                      <a:solidFill>
                        <a:srgbClr val="5B5854"/>
                      </a:solidFill>
                    </a:lnT>
                    <a:lnB>
                      <a:solidFill>
                        <a:srgbClr val="5B5854"/>
                      </a:solidFill>
                    </a:lnB>
                  </a:tcPr>
                </a:tc>
              </a:tr>
              <a:tr h="314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b="1" sz="1400">
                          <a:solidFill>
                            <a:srgbClr val="5B5854"/>
                          </a:solidFill>
                        </a:rPr>
                        <a:t>0.95</a:t>
                      </a:r>
                    </a:p>
                  </a:txBody>
                  <a:tcPr marL="38100" marR="38100" marT="38100" marB="38100" anchor="t" anchorCtr="0" horzOverflow="overflow">
                    <a:lnL>
                      <a:solidFill>
                        <a:srgbClr val="000000"/>
                      </a:solidFill>
                    </a:lnL>
                    <a:lnR w="28575">
                      <a:solidFill>
                        <a:srgbClr val="5B5854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5B585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>
                          <a:solidFill>
                            <a:srgbClr val="5B5854"/>
                          </a:solidFill>
                        </a:rPr>
                        <a:t>41.22</a:t>
                      </a:r>
                    </a:p>
                  </a:txBody>
                  <a:tcPr marL="38100" marR="38100" marT="38100" marB="38100" anchor="t" anchorCtr="0" horzOverflow="overflow">
                    <a:lnL w="28575">
                      <a:solidFill>
                        <a:srgbClr val="5B5854"/>
                      </a:solidFill>
                    </a:lnL>
                    <a:lnR w="19050">
                      <a:solidFill>
                        <a:srgbClr val="5B5854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5B585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>
                          <a:solidFill>
                            <a:srgbClr val="5B5854"/>
                          </a:solidFill>
                        </a:rPr>
                        <a:t>98.60</a:t>
                      </a:r>
                    </a:p>
                  </a:txBody>
                  <a:tcPr marL="38100" marR="38100" marT="38100" marB="38100" anchor="t" anchorCtr="0" horzOverflow="overflow">
                    <a:lnL w="19050">
                      <a:solidFill>
                        <a:srgbClr val="5B5854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5B5854"/>
                      </a:solidFill>
                    </a:lnB>
                  </a:tcPr>
                </a:tc>
              </a:tr>
              <a:tr h="314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b="1" sz="1400">
                          <a:solidFill>
                            <a:srgbClr val="5B5854"/>
                          </a:solidFill>
                        </a:rPr>
                        <a:t>0.99</a:t>
                      </a:r>
                    </a:p>
                  </a:txBody>
                  <a:tcPr marL="38100" marR="38100" marT="38100" marB="38100" anchor="t" anchorCtr="0" horzOverflow="overflow">
                    <a:lnL>
                      <a:solidFill>
                        <a:srgbClr val="000000"/>
                      </a:solidFill>
                    </a:lnL>
                    <a:lnR w="28575">
                      <a:solidFill>
                        <a:srgbClr val="5B5854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5B585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>
                          <a:solidFill>
                            <a:srgbClr val="5B5854"/>
                          </a:solidFill>
                        </a:rPr>
                        <a:t>19.31</a:t>
                      </a:r>
                    </a:p>
                  </a:txBody>
                  <a:tcPr marL="38100" marR="38100" marT="38100" marB="38100" anchor="t" anchorCtr="0" horzOverflow="overflow">
                    <a:lnL w="28575">
                      <a:solidFill>
                        <a:srgbClr val="5B5854"/>
                      </a:solidFill>
                    </a:lnL>
                    <a:lnR w="19050">
                      <a:solidFill>
                        <a:srgbClr val="5B5854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5B585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>
                          <a:solidFill>
                            <a:srgbClr val="5B5854"/>
                          </a:solidFill>
                        </a:rPr>
                        <a:t>99.49</a:t>
                      </a:r>
                    </a:p>
                  </a:txBody>
                  <a:tcPr marL="38100" marR="38100" marT="38100" marB="38100" anchor="t" anchorCtr="0" horzOverflow="overflow">
                    <a:lnL w="19050">
                      <a:solidFill>
                        <a:srgbClr val="5B5854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5B5854"/>
                      </a:solidFill>
                    </a:lnB>
                  </a:tcPr>
                </a:tc>
              </a:tr>
              <a:tr h="314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b="1" sz="1400">
                          <a:solidFill>
                            <a:srgbClr val="5B5854"/>
                          </a:solidFill>
                        </a:rPr>
                        <a:t>0.999</a:t>
                      </a:r>
                    </a:p>
                  </a:txBody>
                  <a:tcPr marL="38100" marR="38100" marT="38100" marB="38100" anchor="t" anchorCtr="0" horzOverflow="overflow">
                    <a:lnL>
                      <a:solidFill>
                        <a:srgbClr val="000000"/>
                      </a:solidFill>
                    </a:lnL>
                    <a:lnR w="28575">
                      <a:solidFill>
                        <a:srgbClr val="5B5854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5B585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>
                          <a:solidFill>
                            <a:srgbClr val="5B5854"/>
                          </a:solidFill>
                        </a:rPr>
                        <a:t>6.009</a:t>
                      </a:r>
                    </a:p>
                  </a:txBody>
                  <a:tcPr marL="38100" marR="38100" marT="38100" marB="38100" anchor="t" anchorCtr="0" horzOverflow="overflow">
                    <a:lnL w="28575">
                      <a:solidFill>
                        <a:srgbClr val="5B5854"/>
                      </a:solidFill>
                    </a:lnL>
                    <a:lnR w="19050">
                      <a:solidFill>
                        <a:srgbClr val="5B5854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5B585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>
                          <a:solidFill>
                            <a:srgbClr val="5B5854"/>
                          </a:solidFill>
                        </a:rPr>
                        <a:t>99.8327</a:t>
                      </a:r>
                    </a:p>
                  </a:txBody>
                  <a:tcPr marL="38100" marR="38100" marT="38100" marB="38100" anchor="t" anchorCtr="0" horzOverflow="overflow">
                    <a:lnL w="19050">
                      <a:solidFill>
                        <a:srgbClr val="5B5854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5B5854"/>
                      </a:solidFill>
                    </a:lnB>
                  </a:tcPr>
                </a:tc>
              </a:tr>
              <a:tr h="314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b="1" sz="1400">
                          <a:solidFill>
                            <a:srgbClr val="5B5854"/>
                          </a:solidFill>
                        </a:rPr>
                        <a:t>0.9995</a:t>
                      </a:r>
                    </a:p>
                  </a:txBody>
                  <a:tcPr marL="38100" marR="38100" marT="38100" marB="38100" anchor="t" anchorCtr="0" horzOverflow="overflow">
                    <a:lnL>
                      <a:solidFill>
                        <a:srgbClr val="000000"/>
                      </a:solidFill>
                    </a:lnL>
                    <a:lnR w="28575">
                      <a:solidFill>
                        <a:srgbClr val="5B5854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5B585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>
                          <a:solidFill>
                            <a:srgbClr val="5B5854"/>
                          </a:solidFill>
                        </a:rPr>
                        <a:t>4.245</a:t>
                      </a:r>
                    </a:p>
                  </a:txBody>
                  <a:tcPr marL="38100" marR="38100" marT="38100" marB="38100" anchor="t" anchorCtr="0" horzOverflow="overflow">
                    <a:lnL w="28575">
                      <a:solidFill>
                        <a:srgbClr val="5B5854"/>
                      </a:solidFill>
                    </a:lnL>
                    <a:lnR w="19050">
                      <a:solidFill>
                        <a:srgbClr val="5B5854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5B585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>
                          <a:solidFill>
                            <a:srgbClr val="5B5854"/>
                          </a:solidFill>
                        </a:rPr>
                        <a:t>99.8773</a:t>
                      </a:r>
                    </a:p>
                  </a:txBody>
                  <a:tcPr marL="38100" marR="38100" marT="38100" marB="38100" anchor="t" anchorCtr="0" horzOverflow="overflow">
                    <a:lnL w="19050">
                      <a:solidFill>
                        <a:srgbClr val="5B5854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5B5854"/>
                      </a:solidFill>
                    </a:lnB>
                  </a:tcPr>
                </a:tc>
              </a:tr>
              <a:tr h="314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b="1" sz="1400">
                          <a:solidFill>
                            <a:srgbClr val="5B5854"/>
                          </a:solidFill>
                        </a:rPr>
                        <a:t>0.99986</a:t>
                      </a:r>
                    </a:p>
                  </a:txBody>
                  <a:tcPr marL="38100" marR="38100" marT="38100" marB="38100" anchor="t" anchorCtr="0" horzOverflow="overflow">
                    <a:lnL>
                      <a:solidFill>
                        <a:srgbClr val="000000"/>
                      </a:solidFill>
                    </a:lnL>
                    <a:lnR w="28575">
                      <a:solidFill>
                        <a:srgbClr val="5B5854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5B5854"/>
                      </a:solidFill>
                    </a:lnB>
                    <a:solidFill>
                      <a:srgbClr val="ACCD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b="1" sz="1400">
                          <a:solidFill>
                            <a:srgbClr val="5B5854"/>
                          </a:solidFill>
                        </a:rPr>
                        <a:t>2.223</a:t>
                      </a:r>
                    </a:p>
                  </a:txBody>
                  <a:tcPr marL="38100" marR="38100" marT="38100" marB="38100" anchor="t" anchorCtr="0" horzOverflow="overflow">
                    <a:lnL w="28575">
                      <a:solidFill>
                        <a:srgbClr val="5B5854"/>
                      </a:solidFill>
                    </a:lnL>
                    <a:lnR w="19050">
                      <a:solidFill>
                        <a:srgbClr val="5B5854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5B5854"/>
                      </a:solidFill>
                    </a:lnB>
                    <a:solidFill>
                      <a:srgbClr val="ACCD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b="1" sz="1400">
                          <a:solidFill>
                            <a:srgbClr val="5B5854"/>
                          </a:solidFill>
                        </a:rPr>
                        <a:t>99.9315</a:t>
                      </a:r>
                    </a:p>
                  </a:txBody>
                  <a:tcPr marL="38100" marR="38100" marT="38100" marB="38100" anchor="t" anchorCtr="0" horzOverflow="overflow">
                    <a:lnL w="19050">
                      <a:solidFill>
                        <a:srgbClr val="5B5854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5B5854"/>
                      </a:solidFill>
                    </a:lnB>
                    <a:solidFill>
                      <a:srgbClr val="ACCDC3"/>
                    </a:solidFill>
                  </a:tcPr>
                </a:tc>
              </a:tr>
              <a:tr h="314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b="1" sz="1400">
                          <a:solidFill>
                            <a:srgbClr val="5B5854"/>
                          </a:solidFill>
                        </a:rPr>
                        <a:t>0.9999</a:t>
                      </a:r>
                    </a:p>
                  </a:txBody>
                  <a:tcPr marL="38100" marR="38100" marT="38100" marB="38100" anchor="t" anchorCtr="0" horzOverflow="overflow">
                    <a:lnL>
                      <a:solidFill>
                        <a:srgbClr val="000000"/>
                      </a:solidFill>
                    </a:lnL>
                    <a:lnR w="28575">
                      <a:solidFill>
                        <a:srgbClr val="5B5854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5B585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>
                          <a:solidFill>
                            <a:srgbClr val="5B5854"/>
                          </a:solidFill>
                        </a:rPr>
                        <a:t>1.860</a:t>
                      </a:r>
                    </a:p>
                  </a:txBody>
                  <a:tcPr marL="38100" marR="38100" marT="38100" marB="38100" anchor="t" anchorCtr="0" horzOverflow="overflow">
                    <a:lnL w="28575">
                      <a:solidFill>
                        <a:srgbClr val="5B5854"/>
                      </a:solidFill>
                    </a:lnL>
                    <a:lnR w="19050">
                      <a:solidFill>
                        <a:srgbClr val="5B5854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5B585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>
                          <a:solidFill>
                            <a:srgbClr val="5B5854"/>
                          </a:solidFill>
                        </a:rPr>
                        <a:t>99.9428</a:t>
                      </a:r>
                    </a:p>
                  </a:txBody>
                  <a:tcPr marL="38100" marR="38100" marT="38100" marB="38100" anchor="t" anchorCtr="0" horzOverflow="overflow">
                    <a:lnL w="19050">
                      <a:solidFill>
                        <a:srgbClr val="5B5854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5B5854"/>
                      </a:solidFill>
                    </a:lnB>
                  </a:tcPr>
                </a:tc>
              </a:tr>
              <a:tr h="314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b="1" sz="1400">
                          <a:solidFill>
                            <a:srgbClr val="5B5854"/>
                          </a:solidFill>
                        </a:rPr>
                        <a:t>0.99995</a:t>
                      </a:r>
                    </a:p>
                  </a:txBody>
                  <a:tcPr marL="38100" marR="38100" marT="38100" marB="38100" anchor="t" anchorCtr="0" horzOverflow="overflow">
                    <a:lnL>
                      <a:solidFill>
                        <a:srgbClr val="000000"/>
                      </a:solidFill>
                    </a:lnL>
                    <a:lnR w="28575">
                      <a:solidFill>
                        <a:srgbClr val="5B5854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5B585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>
                          <a:solidFill>
                            <a:srgbClr val="5B5854"/>
                          </a:solidFill>
                        </a:rPr>
                        <a:t>1.316</a:t>
                      </a:r>
                    </a:p>
                  </a:txBody>
                  <a:tcPr marL="38100" marR="38100" marT="38100" marB="38100" anchor="t" anchorCtr="0" horzOverflow="overflow">
                    <a:lnL w="28575">
                      <a:solidFill>
                        <a:srgbClr val="5B5854"/>
                      </a:solidFill>
                    </a:lnL>
                    <a:lnR w="19050">
                      <a:solidFill>
                        <a:srgbClr val="5B5854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5B585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>
                          <a:solidFill>
                            <a:srgbClr val="5B5854"/>
                          </a:solidFill>
                        </a:rPr>
                        <a:t>99.9587</a:t>
                      </a:r>
                    </a:p>
                  </a:txBody>
                  <a:tcPr marL="38100" marR="38100" marT="38100" marB="38100" anchor="t" anchorCtr="0" horzOverflow="overflow">
                    <a:lnL w="19050">
                      <a:solidFill>
                        <a:srgbClr val="5B5854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5B5854"/>
                      </a:solidFill>
                    </a:lnB>
                  </a:tcPr>
                </a:tc>
              </a:tr>
              <a:tr h="314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b="1" sz="1400">
                          <a:solidFill>
                            <a:srgbClr val="5B5854"/>
                          </a:solidFill>
                        </a:rPr>
                        <a:t>0.99999</a:t>
                      </a:r>
                    </a:p>
                  </a:txBody>
                  <a:tcPr marL="38100" marR="38100" marT="38100" marB="38100" anchor="t" anchorCtr="0" horzOverflow="overflow">
                    <a:lnL>
                      <a:solidFill>
                        <a:srgbClr val="000000"/>
                      </a:solidFill>
                    </a:lnL>
                    <a:lnR w="28575">
                      <a:solidFill>
                        <a:srgbClr val="5B5854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>
                          <a:solidFill>
                            <a:srgbClr val="5B5854"/>
                          </a:solidFill>
                        </a:rPr>
                        <a:t>0.6142</a:t>
                      </a:r>
                    </a:p>
                  </a:txBody>
                  <a:tcPr marL="38100" marR="38100" marT="38100" marB="38100" anchor="t" anchorCtr="0" horzOverflow="overflow">
                    <a:lnL w="28575">
                      <a:solidFill>
                        <a:srgbClr val="5B5854"/>
                      </a:solidFill>
                    </a:lnL>
                    <a:lnR w="19050">
                      <a:solidFill>
                        <a:srgbClr val="5B5854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400">
                          <a:solidFill>
                            <a:srgbClr val="5B5854"/>
                          </a:solidFill>
                        </a:rPr>
                        <a:t>99.9802</a:t>
                      </a:r>
                    </a:p>
                  </a:txBody>
                  <a:tcPr marL="38100" marR="38100" marT="38100" marB="38100" anchor="t" anchorCtr="0" horzOverflow="overflow">
                    <a:lnL w="19050">
                      <a:solidFill>
                        <a:srgbClr val="5B5854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272" name="Google Shape;240;p28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273" name="Google Shape;241;p28" descr="Google Shape;241;p2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Google Shape;242;p28"/>
          <p:cNvSpPr txBox="1"/>
          <p:nvPr>
            <p:ph type="subTitle" sz="quarter" idx="1"/>
          </p:nvPr>
        </p:nvSpPr>
        <p:spPr>
          <a:xfrm>
            <a:off x="423725" y="252899"/>
            <a:ext cx="8255101" cy="792602"/>
          </a:xfrm>
          <a:prstGeom prst="rect">
            <a:avLst/>
          </a:prstGeom>
        </p:spPr>
        <p:txBody>
          <a:bodyPr/>
          <a:lstStyle>
            <a:lvl1pPr marL="0" indent="0" algn="l">
              <a:defRPr b="1">
                <a:solidFill>
                  <a:srgbClr val="E69138"/>
                </a:solidFill>
              </a:defRPr>
            </a:lvl1pPr>
          </a:lstStyle>
          <a:p>
            <a:pPr/>
            <a:r>
              <a:t>CNN analysis: Network Performance</a:t>
            </a:r>
          </a:p>
        </p:txBody>
      </p:sp>
      <p:grpSp>
        <p:nvGrpSpPr>
          <p:cNvPr id="277" name="Google Shape;243;p28"/>
          <p:cNvGrpSpPr/>
          <p:nvPr/>
        </p:nvGrpSpPr>
        <p:grpSpPr>
          <a:xfrm>
            <a:off x="6999865" y="-32"/>
            <a:ext cx="2092659" cy="1190161"/>
            <a:chOff x="0" y="0"/>
            <a:chExt cx="2092658" cy="1190159"/>
          </a:xfrm>
        </p:grpSpPr>
        <p:sp>
          <p:nvSpPr>
            <p:cNvPr id="275" name="Rectangle"/>
            <p:cNvSpPr/>
            <p:nvPr/>
          </p:nvSpPr>
          <p:spPr>
            <a:xfrm rot="1388510">
              <a:off x="-7465" y="398317"/>
              <a:ext cx="2107588" cy="393526"/>
            </a:xfrm>
            <a:prstGeom prst="rect">
              <a:avLst/>
            </a:prstGeom>
            <a:solidFill>
              <a:srgbClr val="F4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</a:p>
          </p:txBody>
        </p:sp>
        <p:sp>
          <p:nvSpPr>
            <p:cNvPr id="276" name="WORK IN PROGRESS"/>
            <p:cNvSpPr txBox="1"/>
            <p:nvPr/>
          </p:nvSpPr>
          <p:spPr>
            <a:xfrm rot="1388510">
              <a:off x="-4853" y="398852"/>
              <a:ext cx="2107588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b="1"/>
              </a:lvl1pPr>
            </a:lstStyle>
            <a:p>
              <a:pPr/>
              <a:r>
                <a:t>WORK IN PROGRESS</a:t>
              </a:r>
            </a:p>
          </p:txBody>
        </p:sp>
      </p:grpSp>
      <p:sp>
        <p:nvSpPr>
          <p:cNvPr id="278" name="Google Shape;244;p28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  <p:pic>
        <p:nvPicPr>
          <p:cNvPr id="279" name="Google Shape;245;p28" descr="Google Shape;245;p2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3177" y="835127"/>
            <a:ext cx="4199749" cy="2839725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Google Shape;246;p28"/>
          <p:cNvSpPr/>
          <p:nvPr/>
        </p:nvSpPr>
        <p:spPr>
          <a:xfrm>
            <a:off x="972800" y="862749"/>
            <a:ext cx="248401" cy="23520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accent2">
                <a:lumOff val="21764"/>
              </a:schemeClr>
            </a:solidFill>
          </a:ln>
        </p:spPr>
        <p:txBody>
          <a:bodyPr lIns="0" tIns="0" rIns="0" bIns="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51;p29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87" name="Google Shape;252;p29"/>
          <p:cNvGrpSpPr/>
          <p:nvPr/>
        </p:nvGrpSpPr>
        <p:grpSpPr>
          <a:xfrm>
            <a:off x="200574" y="1987500"/>
            <a:ext cx="4025402" cy="1168500"/>
            <a:chOff x="0" y="0"/>
            <a:chExt cx="4025400" cy="1168499"/>
          </a:xfrm>
        </p:grpSpPr>
        <p:sp>
          <p:nvSpPr>
            <p:cNvPr id="285" name="Rectangle"/>
            <p:cNvSpPr/>
            <p:nvPr/>
          </p:nvSpPr>
          <p:spPr>
            <a:xfrm>
              <a:off x="-1" y="0"/>
              <a:ext cx="4025402" cy="1168500"/>
            </a:xfrm>
            <a:prstGeom prst="rect">
              <a:avLst/>
            </a:prstGeom>
            <a:solidFill>
              <a:srgbClr val="93C4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286" name="Well classified n-n̅ osc. event…"/>
            <p:cNvSpPr txBox="1"/>
            <p:nvPr/>
          </p:nvSpPr>
          <p:spPr>
            <a:xfrm>
              <a:off x="-1" y="96514"/>
              <a:ext cx="4025402" cy="9754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pPr>
                <a:defRPr sz="1800"/>
              </a:pPr>
              <a:r>
                <a:t>Well classified n-n̅ osc. event</a:t>
              </a:r>
            </a:p>
            <a:p>
              <a:pPr marL="457200" indent="-342900">
                <a:buClr>
                  <a:srgbClr val="000000"/>
                </a:buClr>
                <a:buSzPts val="1800"/>
                <a:buFont typeface="Arial"/>
                <a:buChar char="-"/>
                <a:defRPr sz="1800"/>
              </a:pPr>
              <a:r>
                <a:t>run, subrun, event, </a:t>
              </a:r>
              <a:r>
                <a:rPr b="1"/>
                <a:t>n-n̅ score</a:t>
              </a:r>
              <a:endParaRPr b="1"/>
            </a:p>
            <a:p>
              <a:pPr marL="457200" indent="-342900">
                <a:buClr>
                  <a:srgbClr val="000000"/>
                </a:buClr>
                <a:buSzPts val="1800"/>
                <a:buFont typeface="Arial"/>
                <a:buChar char="-"/>
                <a:defRPr sz="1800"/>
              </a:pPr>
              <a:r>
                <a:t>(30000051, 0, 48, </a:t>
              </a:r>
              <a:r>
                <a:rPr b="1"/>
                <a:t>9.9994e-01</a:t>
              </a:r>
              <a:r>
                <a:t>)</a:t>
              </a:r>
            </a:p>
          </p:txBody>
        </p:sp>
      </p:grpSp>
      <p:pic>
        <p:nvPicPr>
          <p:cNvPr id="288" name="Google Shape;253;p29" descr="Google Shape;253;p2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26424" y="-264900"/>
            <a:ext cx="5265176" cy="3769251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Google Shape;254;p29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290" name="Google Shape;255;p29" descr="Google Shape;255;p2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Google Shape;256;p29"/>
          <p:cNvSpPr txBox="1"/>
          <p:nvPr>
            <p:ph type="subTitle" sz="quarter" idx="1"/>
          </p:nvPr>
        </p:nvSpPr>
        <p:spPr>
          <a:xfrm>
            <a:off x="423725" y="24299"/>
            <a:ext cx="8255101" cy="792602"/>
          </a:xfrm>
          <a:prstGeom prst="rect">
            <a:avLst/>
          </a:prstGeom>
        </p:spPr>
        <p:txBody>
          <a:bodyPr/>
          <a:lstStyle>
            <a:lvl1pPr marL="0" indent="0" algn="l">
              <a:defRPr b="1">
                <a:solidFill>
                  <a:srgbClr val="E69138"/>
                </a:solidFill>
              </a:defRPr>
            </a:lvl1pPr>
          </a:lstStyle>
          <a:p>
            <a:pPr/>
            <a:r>
              <a:t>CNN analysis: Network Performance</a:t>
            </a:r>
          </a:p>
        </p:txBody>
      </p:sp>
      <p:sp>
        <p:nvSpPr>
          <p:cNvPr id="292" name="Google Shape;257;p29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  <p:pic>
        <p:nvPicPr>
          <p:cNvPr id="293" name="Google Shape;258;p29" descr="Google Shape;258;p2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24524" y="2571750"/>
            <a:ext cx="2587001" cy="2008100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Google Shape;259;p29"/>
          <p:cNvSpPr/>
          <p:nvPr/>
        </p:nvSpPr>
        <p:spPr>
          <a:xfrm>
            <a:off x="4365524" y="1230999"/>
            <a:ext cx="776702" cy="57030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95" name="Google Shape;260;p29"/>
          <p:cNvSpPr/>
          <p:nvPr/>
        </p:nvSpPr>
        <p:spPr>
          <a:xfrm rot="20132477">
            <a:off x="4876787" y="1860956"/>
            <a:ext cx="481841" cy="894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5784"/>
                </a:moveTo>
                <a:lnTo>
                  <a:pt x="5400" y="15784"/>
                </a:lnTo>
                <a:lnTo>
                  <a:pt x="5400" y="0"/>
                </a:lnTo>
                <a:lnTo>
                  <a:pt x="16200" y="0"/>
                </a:lnTo>
                <a:lnTo>
                  <a:pt x="16200" y="15784"/>
                </a:lnTo>
                <a:lnTo>
                  <a:pt x="21600" y="15784"/>
                </a:lnTo>
                <a:lnTo>
                  <a:pt x="10800" y="21600"/>
                </a:lnTo>
                <a:close/>
              </a:path>
            </a:pathLst>
          </a:custGeom>
          <a:solidFill>
            <a:srgbClr val="EEEEEE"/>
          </a:solidFill>
          <a:ln>
            <a:solidFill>
              <a:schemeClr val="accent2">
                <a:lumOff val="21764"/>
              </a:schemeClr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96" name="Google Shape;261;p29"/>
          <p:cNvSpPr txBox="1"/>
          <p:nvPr/>
        </p:nvSpPr>
        <p:spPr>
          <a:xfrm>
            <a:off x="7886224" y="1432674"/>
            <a:ext cx="992401" cy="63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100">
                <a:solidFill>
                  <a:srgbClr val="FFFFFF"/>
                </a:solidFill>
              </a:defRPr>
            </a:pPr>
            <a:r>
              <a:t>Time axis </a:t>
            </a:r>
          </a:p>
          <a:p>
            <a:pPr>
              <a:defRPr sz="1100">
                <a:solidFill>
                  <a:srgbClr val="FFFFFF"/>
                </a:solidFill>
              </a:defRPr>
            </a:pPr>
            <a:r>
              <a:t>(1 drift time)</a:t>
            </a:r>
          </a:p>
        </p:txBody>
      </p:sp>
      <p:sp>
        <p:nvSpPr>
          <p:cNvPr id="297" name="Google Shape;262;p29"/>
          <p:cNvSpPr/>
          <p:nvPr/>
        </p:nvSpPr>
        <p:spPr>
          <a:xfrm rot="5400000">
            <a:off x="7894174" y="766224"/>
            <a:ext cx="776701" cy="792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308"/>
                </a:moveTo>
                <a:lnTo>
                  <a:pt x="5400" y="11017"/>
                </a:lnTo>
                <a:lnTo>
                  <a:pt x="5400" y="13663"/>
                </a:lnTo>
                <a:lnTo>
                  <a:pt x="13500" y="13663"/>
                </a:lnTo>
                <a:lnTo>
                  <a:pt x="13500" y="5292"/>
                </a:lnTo>
                <a:lnTo>
                  <a:pt x="10800" y="5292"/>
                </a:lnTo>
                <a:lnTo>
                  <a:pt x="16200" y="0"/>
                </a:lnTo>
                <a:lnTo>
                  <a:pt x="21600" y="5292"/>
                </a:lnTo>
                <a:lnTo>
                  <a:pt x="18900" y="5292"/>
                </a:lnTo>
                <a:lnTo>
                  <a:pt x="18900" y="18954"/>
                </a:lnTo>
                <a:lnTo>
                  <a:pt x="5400" y="18954"/>
                </a:lnTo>
                <a:lnTo>
                  <a:pt x="5400" y="21600"/>
                </a:lnTo>
                <a:close/>
              </a:path>
            </a:pathLst>
          </a:custGeom>
          <a:solidFill>
            <a:srgbClr val="EEEEEE"/>
          </a:solidFill>
          <a:ln>
            <a:solidFill>
              <a:schemeClr val="accent2">
                <a:lumOff val="21764"/>
              </a:schemeClr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98" name="Google Shape;263;p29"/>
          <p:cNvSpPr txBox="1"/>
          <p:nvPr/>
        </p:nvSpPr>
        <p:spPr>
          <a:xfrm rot="16200000">
            <a:off x="7330587" y="781335"/>
            <a:ext cx="903601" cy="635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/>
            <a:r>
              <a:t>Wire axis (1 APA)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268;p30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305" name="Google Shape;269;p30"/>
          <p:cNvGrpSpPr/>
          <p:nvPr/>
        </p:nvGrpSpPr>
        <p:grpSpPr>
          <a:xfrm>
            <a:off x="271800" y="3131299"/>
            <a:ext cx="4249200" cy="1455601"/>
            <a:chOff x="0" y="0"/>
            <a:chExt cx="4249199" cy="1455600"/>
          </a:xfrm>
        </p:grpSpPr>
        <p:sp>
          <p:nvSpPr>
            <p:cNvPr id="303" name="Rectangle"/>
            <p:cNvSpPr/>
            <p:nvPr/>
          </p:nvSpPr>
          <p:spPr>
            <a:xfrm>
              <a:off x="0" y="-1"/>
              <a:ext cx="4249200" cy="1455602"/>
            </a:xfrm>
            <a:prstGeom prst="rect">
              <a:avLst/>
            </a:prstGeom>
            <a:solidFill>
              <a:srgbClr val="93C4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304" name="Well classified atmospheric event…"/>
            <p:cNvSpPr txBox="1"/>
            <p:nvPr/>
          </p:nvSpPr>
          <p:spPr>
            <a:xfrm>
              <a:off x="0" y="240064"/>
              <a:ext cx="4249200" cy="9754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pPr>
                <a:defRPr sz="1800"/>
              </a:pPr>
              <a:r>
                <a:t>Well classified atmospheric event</a:t>
              </a:r>
            </a:p>
            <a:p>
              <a:pPr marL="457200" indent="-342900">
                <a:buClr>
                  <a:srgbClr val="000000"/>
                </a:buClr>
                <a:buSzPts val="1800"/>
                <a:buFont typeface="Arial"/>
                <a:buChar char="-"/>
                <a:defRPr sz="1800"/>
              </a:pPr>
              <a:r>
                <a:t>run, subrun, event, </a:t>
              </a:r>
              <a:r>
                <a:rPr b="1"/>
                <a:t>n-n̅ score</a:t>
              </a:r>
              <a:endParaRPr b="1"/>
            </a:p>
            <a:p>
              <a:pPr marL="457200" indent="-342900">
                <a:buClr>
                  <a:srgbClr val="000000"/>
                </a:buClr>
                <a:buSzPts val="1800"/>
                <a:buFont typeface="Arial"/>
                <a:buChar char="-"/>
                <a:defRPr sz="1800"/>
              </a:pPr>
              <a:r>
                <a:t>(20000063, 1, 28, </a:t>
              </a:r>
              <a:r>
                <a:rPr b="1"/>
                <a:t>1.331e-10</a:t>
              </a:r>
              <a:r>
                <a:t>)</a:t>
              </a:r>
            </a:p>
          </p:txBody>
        </p:sp>
      </p:grpSp>
      <p:pic>
        <p:nvPicPr>
          <p:cNvPr id="306" name="Google Shape;270;p30" descr="Google Shape;270;p3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9274" y="-307076"/>
            <a:ext cx="6694725" cy="4683075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Google Shape;271;p30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308" name="Google Shape;272;p30" descr="Google Shape;272;p3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Google Shape;273;p30"/>
          <p:cNvSpPr txBox="1"/>
          <p:nvPr>
            <p:ph type="subTitle" sz="quarter" idx="1"/>
          </p:nvPr>
        </p:nvSpPr>
        <p:spPr>
          <a:xfrm>
            <a:off x="423725" y="24299"/>
            <a:ext cx="8255101" cy="792602"/>
          </a:xfrm>
          <a:prstGeom prst="rect">
            <a:avLst/>
          </a:prstGeom>
        </p:spPr>
        <p:txBody>
          <a:bodyPr/>
          <a:lstStyle>
            <a:lvl1pPr marL="0" indent="0" algn="l">
              <a:defRPr b="1">
                <a:solidFill>
                  <a:srgbClr val="E69138"/>
                </a:solidFill>
              </a:defRPr>
            </a:lvl1pPr>
          </a:lstStyle>
          <a:p>
            <a:pPr/>
            <a:r>
              <a:t>CNN analysis: Network Performance</a:t>
            </a:r>
          </a:p>
        </p:txBody>
      </p:sp>
      <p:sp>
        <p:nvSpPr>
          <p:cNvPr id="310" name="Google Shape;274;p30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  <p:sp>
        <p:nvSpPr>
          <p:cNvPr id="311" name="Google Shape;275;p30"/>
          <p:cNvSpPr txBox="1"/>
          <p:nvPr/>
        </p:nvSpPr>
        <p:spPr>
          <a:xfrm>
            <a:off x="8038624" y="1585074"/>
            <a:ext cx="992401" cy="63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100">
                <a:solidFill>
                  <a:srgbClr val="FFFFFF"/>
                </a:solidFill>
              </a:defRPr>
            </a:pPr>
            <a:r>
              <a:t>Time axis </a:t>
            </a:r>
          </a:p>
          <a:p>
            <a:pPr>
              <a:defRPr sz="1100">
                <a:solidFill>
                  <a:srgbClr val="FFFFFF"/>
                </a:solidFill>
              </a:defRPr>
            </a:pPr>
            <a:r>
              <a:t>(1 drift time)</a:t>
            </a:r>
          </a:p>
        </p:txBody>
      </p:sp>
      <p:sp>
        <p:nvSpPr>
          <p:cNvPr id="312" name="Google Shape;276;p30"/>
          <p:cNvSpPr/>
          <p:nvPr/>
        </p:nvSpPr>
        <p:spPr>
          <a:xfrm rot="5400000">
            <a:off x="8046574" y="918625"/>
            <a:ext cx="776701" cy="792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308"/>
                </a:moveTo>
                <a:lnTo>
                  <a:pt x="5400" y="11017"/>
                </a:lnTo>
                <a:lnTo>
                  <a:pt x="5400" y="13663"/>
                </a:lnTo>
                <a:lnTo>
                  <a:pt x="13500" y="13663"/>
                </a:lnTo>
                <a:lnTo>
                  <a:pt x="13500" y="5292"/>
                </a:lnTo>
                <a:lnTo>
                  <a:pt x="10800" y="5292"/>
                </a:lnTo>
                <a:lnTo>
                  <a:pt x="16200" y="0"/>
                </a:lnTo>
                <a:lnTo>
                  <a:pt x="21600" y="5292"/>
                </a:lnTo>
                <a:lnTo>
                  <a:pt x="18900" y="5292"/>
                </a:lnTo>
                <a:lnTo>
                  <a:pt x="18900" y="18954"/>
                </a:lnTo>
                <a:lnTo>
                  <a:pt x="5400" y="18954"/>
                </a:lnTo>
                <a:lnTo>
                  <a:pt x="5400" y="21600"/>
                </a:lnTo>
                <a:close/>
              </a:path>
            </a:pathLst>
          </a:custGeom>
          <a:solidFill>
            <a:srgbClr val="EEEEEE"/>
          </a:solidFill>
          <a:ln>
            <a:solidFill>
              <a:schemeClr val="accent2">
                <a:lumOff val="21764"/>
              </a:schemeClr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3" name="Google Shape;277;p30"/>
          <p:cNvSpPr txBox="1"/>
          <p:nvPr/>
        </p:nvSpPr>
        <p:spPr>
          <a:xfrm rot="16200000">
            <a:off x="7482987" y="933735"/>
            <a:ext cx="903601" cy="635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/>
            <a:r>
              <a:t>Wire axis (1 APA)</a:t>
            </a:r>
          </a:p>
        </p:txBody>
      </p:sp>
      <p:sp>
        <p:nvSpPr>
          <p:cNvPr id="314" name="Google Shape;278;p30"/>
          <p:cNvSpPr/>
          <p:nvPr/>
        </p:nvSpPr>
        <p:spPr>
          <a:xfrm>
            <a:off x="2986550" y="865249"/>
            <a:ext cx="3909601" cy="550502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283;p31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319" name="Google Shape;284;p31"/>
          <p:cNvGrpSpPr/>
          <p:nvPr/>
        </p:nvGrpSpPr>
        <p:grpSpPr>
          <a:xfrm>
            <a:off x="271799" y="1987487"/>
            <a:ext cx="4025402" cy="1168501"/>
            <a:chOff x="0" y="0"/>
            <a:chExt cx="4025400" cy="1168499"/>
          </a:xfrm>
        </p:grpSpPr>
        <p:sp>
          <p:nvSpPr>
            <p:cNvPr id="317" name="Rectangle"/>
            <p:cNvSpPr/>
            <p:nvPr/>
          </p:nvSpPr>
          <p:spPr>
            <a:xfrm>
              <a:off x="-1" y="0"/>
              <a:ext cx="4025402" cy="1168500"/>
            </a:xfrm>
            <a:prstGeom prst="rect">
              <a:avLst/>
            </a:prstGeom>
            <a:solidFill>
              <a:srgbClr val="93C4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318" name="Poorly classified n-n̅ osc. event…"/>
            <p:cNvSpPr txBox="1"/>
            <p:nvPr/>
          </p:nvSpPr>
          <p:spPr>
            <a:xfrm>
              <a:off x="-1" y="96514"/>
              <a:ext cx="4025402" cy="9754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pPr>
                <a:defRPr sz="1800"/>
              </a:pPr>
              <a:r>
                <a:t>Poorly classified n-n̅ osc. event</a:t>
              </a:r>
            </a:p>
            <a:p>
              <a:pPr marL="457200" indent="-342900">
                <a:buClr>
                  <a:srgbClr val="000000"/>
                </a:buClr>
                <a:buSzPts val="1800"/>
                <a:buFont typeface="Arial"/>
                <a:buChar char="-"/>
                <a:defRPr sz="1800"/>
              </a:pPr>
              <a:r>
                <a:t>run, subrun, event, </a:t>
              </a:r>
              <a:r>
                <a:rPr b="1"/>
                <a:t>n-n̅ score</a:t>
              </a:r>
              <a:endParaRPr b="1"/>
            </a:p>
            <a:p>
              <a:pPr marL="457200" indent="-342900">
                <a:buClr>
                  <a:srgbClr val="000000"/>
                </a:buClr>
                <a:buSzPts val="1800"/>
                <a:buFont typeface="Arial"/>
                <a:buChar char="-"/>
                <a:defRPr sz="1800"/>
              </a:pPr>
              <a:r>
                <a:t>(30000051, 356, 10, </a:t>
              </a:r>
              <a:r>
                <a:rPr b="1"/>
                <a:t>7.481e-03</a:t>
              </a:r>
              <a:r>
                <a:t>)</a:t>
              </a:r>
            </a:p>
          </p:txBody>
        </p:sp>
      </p:grpSp>
      <p:pic>
        <p:nvPicPr>
          <p:cNvPr id="320" name="Google Shape;285;p31" descr="Google Shape;285;p3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67925" y="-335550"/>
            <a:ext cx="5376077" cy="3788074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Google Shape;286;p31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322" name="Google Shape;287;p31" descr="Google Shape;287;p3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Google Shape;288;p31"/>
          <p:cNvSpPr txBox="1"/>
          <p:nvPr>
            <p:ph type="subTitle" sz="quarter" idx="1"/>
          </p:nvPr>
        </p:nvSpPr>
        <p:spPr>
          <a:xfrm>
            <a:off x="423725" y="24299"/>
            <a:ext cx="8255101" cy="792602"/>
          </a:xfrm>
          <a:prstGeom prst="rect">
            <a:avLst/>
          </a:prstGeom>
        </p:spPr>
        <p:txBody>
          <a:bodyPr/>
          <a:lstStyle>
            <a:lvl1pPr marL="0" indent="0" algn="l">
              <a:defRPr b="1">
                <a:solidFill>
                  <a:srgbClr val="E69138"/>
                </a:solidFill>
              </a:defRPr>
            </a:lvl1pPr>
          </a:lstStyle>
          <a:p>
            <a:pPr/>
            <a:r>
              <a:t>CNN analysis: Network Performance</a:t>
            </a:r>
          </a:p>
        </p:txBody>
      </p:sp>
      <p:sp>
        <p:nvSpPr>
          <p:cNvPr id="324" name="Google Shape;289;p31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  <p:pic>
        <p:nvPicPr>
          <p:cNvPr id="325" name="Google Shape;290;p31" descr="Google Shape;290;p3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03725" y="2602300"/>
            <a:ext cx="3264177" cy="1848651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Google Shape;291;p31"/>
          <p:cNvSpPr/>
          <p:nvPr/>
        </p:nvSpPr>
        <p:spPr>
          <a:xfrm>
            <a:off x="5525725" y="1277288"/>
            <a:ext cx="1632301" cy="86460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7" name="Google Shape;292;p31"/>
          <p:cNvSpPr/>
          <p:nvPr/>
        </p:nvSpPr>
        <p:spPr>
          <a:xfrm rot="21036833">
            <a:off x="6200580" y="2201537"/>
            <a:ext cx="481952" cy="8945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5781"/>
                </a:moveTo>
                <a:lnTo>
                  <a:pt x="5400" y="15781"/>
                </a:lnTo>
                <a:lnTo>
                  <a:pt x="5400" y="0"/>
                </a:lnTo>
                <a:lnTo>
                  <a:pt x="16200" y="0"/>
                </a:lnTo>
                <a:lnTo>
                  <a:pt x="16200" y="15781"/>
                </a:lnTo>
                <a:lnTo>
                  <a:pt x="21600" y="15781"/>
                </a:lnTo>
                <a:lnTo>
                  <a:pt x="10800" y="21600"/>
                </a:lnTo>
                <a:close/>
              </a:path>
            </a:pathLst>
          </a:custGeom>
          <a:solidFill>
            <a:srgbClr val="EEEEEE"/>
          </a:solidFill>
          <a:ln>
            <a:solidFill>
              <a:schemeClr val="accent2">
                <a:lumOff val="21764"/>
              </a:schemeClr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28" name="Google Shape;293;p31"/>
          <p:cNvSpPr txBox="1"/>
          <p:nvPr/>
        </p:nvSpPr>
        <p:spPr>
          <a:xfrm>
            <a:off x="8038624" y="1356474"/>
            <a:ext cx="992401" cy="63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100">
                <a:solidFill>
                  <a:srgbClr val="FFFFFF"/>
                </a:solidFill>
              </a:defRPr>
            </a:pPr>
            <a:r>
              <a:t>Time axis </a:t>
            </a:r>
          </a:p>
          <a:p>
            <a:pPr>
              <a:defRPr sz="1100">
                <a:solidFill>
                  <a:srgbClr val="FFFFFF"/>
                </a:solidFill>
              </a:defRPr>
            </a:pPr>
            <a:r>
              <a:t>(1 drift time)</a:t>
            </a:r>
          </a:p>
        </p:txBody>
      </p:sp>
      <p:sp>
        <p:nvSpPr>
          <p:cNvPr id="329" name="Google Shape;294;p31"/>
          <p:cNvSpPr/>
          <p:nvPr/>
        </p:nvSpPr>
        <p:spPr>
          <a:xfrm rot="5400000">
            <a:off x="8046574" y="690024"/>
            <a:ext cx="776701" cy="792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308"/>
                </a:moveTo>
                <a:lnTo>
                  <a:pt x="5400" y="11017"/>
                </a:lnTo>
                <a:lnTo>
                  <a:pt x="5400" y="13663"/>
                </a:lnTo>
                <a:lnTo>
                  <a:pt x="13500" y="13663"/>
                </a:lnTo>
                <a:lnTo>
                  <a:pt x="13500" y="5292"/>
                </a:lnTo>
                <a:lnTo>
                  <a:pt x="10800" y="5292"/>
                </a:lnTo>
                <a:lnTo>
                  <a:pt x="16200" y="0"/>
                </a:lnTo>
                <a:lnTo>
                  <a:pt x="21600" y="5292"/>
                </a:lnTo>
                <a:lnTo>
                  <a:pt x="18900" y="5292"/>
                </a:lnTo>
                <a:lnTo>
                  <a:pt x="18900" y="18954"/>
                </a:lnTo>
                <a:lnTo>
                  <a:pt x="5400" y="18954"/>
                </a:lnTo>
                <a:lnTo>
                  <a:pt x="5400" y="21600"/>
                </a:lnTo>
                <a:close/>
              </a:path>
            </a:pathLst>
          </a:custGeom>
          <a:solidFill>
            <a:srgbClr val="EEEEEE"/>
          </a:solidFill>
          <a:ln>
            <a:solidFill>
              <a:schemeClr val="accent2">
                <a:lumOff val="21764"/>
              </a:schemeClr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30" name="Google Shape;295;p31"/>
          <p:cNvSpPr txBox="1"/>
          <p:nvPr/>
        </p:nvSpPr>
        <p:spPr>
          <a:xfrm rot="16200000">
            <a:off x="7482987" y="705135"/>
            <a:ext cx="903601" cy="635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/>
            <a:r>
              <a:t>Wire axis (1 APA)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64;p14"/>
          <p:cNvSpPr txBox="1"/>
          <p:nvPr>
            <p:ph type="subTitle" sz="quarter" idx="1"/>
          </p:nvPr>
        </p:nvSpPr>
        <p:spPr>
          <a:xfrm>
            <a:off x="423724" y="252899"/>
            <a:ext cx="8572202" cy="792602"/>
          </a:xfrm>
          <a:prstGeom prst="rect">
            <a:avLst/>
          </a:prstGeom>
        </p:spPr>
        <p:txBody>
          <a:bodyPr/>
          <a:lstStyle>
            <a:lvl1pPr marL="0" indent="0" algn="l">
              <a:defRPr b="1">
                <a:solidFill>
                  <a:srgbClr val="E69138"/>
                </a:solidFill>
              </a:defRPr>
            </a:lvl1pPr>
          </a:lstStyle>
          <a:p>
            <a:pPr/>
            <a:r>
              <a:t>Contents</a:t>
            </a:r>
          </a:p>
        </p:txBody>
      </p:sp>
      <p:sp>
        <p:nvSpPr>
          <p:cNvPr id="117" name="Google Shape;65;p14"/>
          <p:cNvSpPr txBox="1"/>
          <p:nvPr/>
        </p:nvSpPr>
        <p:spPr>
          <a:xfrm>
            <a:off x="373174" y="969300"/>
            <a:ext cx="8673302" cy="3017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81000">
              <a:buClr>
                <a:srgbClr val="000000"/>
              </a:buClr>
              <a:buSzPts val="2400"/>
              <a:buFont typeface="Arial"/>
              <a:buChar char="●"/>
              <a:defRPr sz="2400"/>
            </a:pPr>
            <a:r>
              <a:t>Bound neutron-antineutron oscillation</a:t>
            </a:r>
          </a:p>
          <a:p>
            <a:pPr indent="457200"/>
            <a:endParaRPr sz="2400"/>
          </a:p>
          <a:p>
            <a:pPr marL="457200" indent="-381000">
              <a:buClr>
                <a:srgbClr val="000000"/>
              </a:buClr>
              <a:buSzPts val="2400"/>
              <a:buFont typeface="Arial"/>
              <a:buChar char="●"/>
              <a:defRPr sz="2400"/>
            </a:pPr>
            <a:r>
              <a:t>DUNE: Large-mass liquid argon time projection chamber </a:t>
            </a:r>
          </a:p>
          <a:p>
            <a:pPr indent="457200"/>
            <a:endParaRPr sz="2400"/>
          </a:p>
          <a:p>
            <a:pPr marL="457200" indent="-381000">
              <a:buClr>
                <a:srgbClr val="000000"/>
              </a:buClr>
              <a:buSzPts val="2400"/>
              <a:buFont typeface="Arial"/>
              <a:buChar char="●"/>
              <a:defRPr sz="2400"/>
            </a:pPr>
            <a:r>
              <a:t>n-n̅ oscillation search analysis using machine learning based methods</a:t>
            </a:r>
          </a:p>
          <a:p>
            <a:pPr/>
            <a:endParaRPr sz="2400"/>
          </a:p>
          <a:p>
            <a:pPr marL="457200" indent="-381000">
              <a:buClr>
                <a:srgbClr val="000000"/>
              </a:buClr>
              <a:buSzPts val="2400"/>
              <a:buFont typeface="Arial"/>
              <a:buChar char="●"/>
              <a:defRPr sz="2400"/>
            </a:pPr>
            <a:r>
              <a:t>Preliminary result on n-n̅ oscillation lifetime sensitivity</a:t>
            </a:r>
          </a:p>
        </p:txBody>
      </p:sp>
      <p:sp>
        <p:nvSpPr>
          <p:cNvPr id="118" name="Google Shape;66;p14"/>
          <p:cNvSpPr txBox="1"/>
          <p:nvPr>
            <p:ph type="sldNum" sz="quarter" idx="2"/>
          </p:nvPr>
        </p:nvSpPr>
        <p:spPr>
          <a:xfrm>
            <a:off x="8682068" y="4700827"/>
            <a:ext cx="266183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9" name="Google Shape;67;p14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  <p:sp>
        <p:nvSpPr>
          <p:cNvPr id="120" name="Google Shape;68;p14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21" name="Google Shape;69;p14" descr="Google Shape;69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00;p32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335" name="Google Shape;301;p32"/>
          <p:cNvGrpSpPr/>
          <p:nvPr/>
        </p:nvGrpSpPr>
        <p:grpSpPr>
          <a:xfrm>
            <a:off x="275674" y="1906124"/>
            <a:ext cx="4208702" cy="1224901"/>
            <a:chOff x="0" y="0"/>
            <a:chExt cx="4208700" cy="1224900"/>
          </a:xfrm>
        </p:grpSpPr>
        <p:sp>
          <p:nvSpPr>
            <p:cNvPr id="333" name="Rectangle"/>
            <p:cNvSpPr/>
            <p:nvPr/>
          </p:nvSpPr>
          <p:spPr>
            <a:xfrm>
              <a:off x="-1" y="-1"/>
              <a:ext cx="4208702" cy="1224902"/>
            </a:xfrm>
            <a:prstGeom prst="rect">
              <a:avLst/>
            </a:prstGeom>
            <a:solidFill>
              <a:srgbClr val="93C4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334" name="Poorly Classified atmospheric event…"/>
            <p:cNvSpPr txBox="1"/>
            <p:nvPr/>
          </p:nvSpPr>
          <p:spPr>
            <a:xfrm>
              <a:off x="-1" y="124714"/>
              <a:ext cx="4208702" cy="9754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pPr>
                <a:defRPr sz="1800"/>
              </a:pPr>
              <a:r>
                <a:t>Poorly Classified atmospheric event</a:t>
              </a:r>
            </a:p>
            <a:p>
              <a:pPr marL="457200" indent="-342900">
                <a:buClr>
                  <a:srgbClr val="000000"/>
                </a:buClr>
                <a:buSzPts val="1800"/>
                <a:buFont typeface="Arial"/>
                <a:buChar char="-"/>
                <a:defRPr sz="1800"/>
              </a:pPr>
              <a:r>
                <a:t>run, subrun, event, </a:t>
              </a:r>
              <a:r>
                <a:rPr b="1"/>
                <a:t>n-n̅ score</a:t>
              </a:r>
              <a:endParaRPr b="1"/>
            </a:p>
            <a:p>
              <a:pPr marL="457200" indent="-342900">
                <a:buClr>
                  <a:srgbClr val="000000"/>
                </a:buClr>
                <a:buSzPts val="1800"/>
                <a:buFont typeface="Arial"/>
                <a:buChar char="-"/>
                <a:defRPr sz="1800"/>
              </a:pPr>
              <a:r>
                <a:t>(20000063, 1181, 166, </a:t>
              </a:r>
              <a:r>
                <a:rPr b="1"/>
                <a:t>1.00e+00</a:t>
              </a:r>
              <a:r>
                <a:t>)</a:t>
              </a:r>
            </a:p>
          </p:txBody>
        </p:sp>
      </p:grpSp>
      <p:pic>
        <p:nvPicPr>
          <p:cNvPr id="336" name="Google Shape;302;p32" descr="Google Shape;302;p3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49124" y="-247101"/>
            <a:ext cx="5148227" cy="3642750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Google Shape;303;p32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338" name="Google Shape;304;p32" descr="Google Shape;304;p3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Google Shape;305;p32"/>
          <p:cNvSpPr txBox="1"/>
          <p:nvPr>
            <p:ph type="subTitle" sz="quarter" idx="1"/>
          </p:nvPr>
        </p:nvSpPr>
        <p:spPr>
          <a:xfrm>
            <a:off x="423725" y="24299"/>
            <a:ext cx="8255101" cy="792602"/>
          </a:xfrm>
          <a:prstGeom prst="rect">
            <a:avLst/>
          </a:prstGeom>
        </p:spPr>
        <p:txBody>
          <a:bodyPr/>
          <a:lstStyle>
            <a:lvl1pPr marL="0" indent="0" algn="l">
              <a:defRPr b="1">
                <a:solidFill>
                  <a:srgbClr val="E69138"/>
                </a:solidFill>
              </a:defRPr>
            </a:lvl1pPr>
          </a:lstStyle>
          <a:p>
            <a:pPr/>
            <a:r>
              <a:t>CNN analysis: Network Performance</a:t>
            </a:r>
          </a:p>
        </p:txBody>
      </p:sp>
      <p:sp>
        <p:nvSpPr>
          <p:cNvPr id="340" name="Google Shape;306;p32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  <p:pic>
        <p:nvPicPr>
          <p:cNvPr id="341" name="Google Shape;307;p32" descr="Google Shape;307;p3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18898" y="2788461"/>
            <a:ext cx="4208675" cy="1722540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Google Shape;308;p32"/>
          <p:cNvSpPr/>
          <p:nvPr/>
        </p:nvSpPr>
        <p:spPr>
          <a:xfrm>
            <a:off x="5280800" y="1544499"/>
            <a:ext cx="1476901" cy="79260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3" name="Google Shape;309;p32"/>
          <p:cNvSpPr/>
          <p:nvPr/>
        </p:nvSpPr>
        <p:spPr>
          <a:xfrm rot="21036387">
            <a:off x="5845216" y="2291763"/>
            <a:ext cx="575316" cy="768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513"/>
                </a:moveTo>
                <a:lnTo>
                  <a:pt x="5400" y="13513"/>
                </a:lnTo>
                <a:lnTo>
                  <a:pt x="5400" y="0"/>
                </a:lnTo>
                <a:lnTo>
                  <a:pt x="16200" y="0"/>
                </a:lnTo>
                <a:lnTo>
                  <a:pt x="16200" y="13513"/>
                </a:lnTo>
                <a:lnTo>
                  <a:pt x="21600" y="13513"/>
                </a:lnTo>
                <a:lnTo>
                  <a:pt x="10800" y="21600"/>
                </a:lnTo>
                <a:close/>
              </a:path>
            </a:pathLst>
          </a:custGeom>
          <a:solidFill>
            <a:srgbClr val="EEEEEE"/>
          </a:solidFill>
          <a:ln>
            <a:solidFill>
              <a:schemeClr val="accent2">
                <a:lumOff val="21764"/>
              </a:schemeClr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4" name="Google Shape;310;p32"/>
          <p:cNvSpPr txBox="1"/>
          <p:nvPr/>
        </p:nvSpPr>
        <p:spPr>
          <a:xfrm>
            <a:off x="8038624" y="1356474"/>
            <a:ext cx="992401" cy="63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100">
                <a:solidFill>
                  <a:srgbClr val="FFFFFF"/>
                </a:solidFill>
              </a:defRPr>
            </a:pPr>
            <a:r>
              <a:t>Time axis </a:t>
            </a:r>
          </a:p>
          <a:p>
            <a:pPr>
              <a:defRPr sz="1100">
                <a:solidFill>
                  <a:srgbClr val="FFFFFF"/>
                </a:solidFill>
              </a:defRPr>
            </a:pPr>
            <a:r>
              <a:t>(1 drift time)</a:t>
            </a:r>
          </a:p>
        </p:txBody>
      </p:sp>
      <p:sp>
        <p:nvSpPr>
          <p:cNvPr id="345" name="Google Shape;311;p32"/>
          <p:cNvSpPr/>
          <p:nvPr/>
        </p:nvSpPr>
        <p:spPr>
          <a:xfrm rot="5400000">
            <a:off x="8046574" y="690024"/>
            <a:ext cx="776701" cy="792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308"/>
                </a:moveTo>
                <a:lnTo>
                  <a:pt x="5400" y="11017"/>
                </a:lnTo>
                <a:lnTo>
                  <a:pt x="5400" y="13663"/>
                </a:lnTo>
                <a:lnTo>
                  <a:pt x="13500" y="13663"/>
                </a:lnTo>
                <a:lnTo>
                  <a:pt x="13500" y="5292"/>
                </a:lnTo>
                <a:lnTo>
                  <a:pt x="10800" y="5292"/>
                </a:lnTo>
                <a:lnTo>
                  <a:pt x="16200" y="0"/>
                </a:lnTo>
                <a:lnTo>
                  <a:pt x="21600" y="5292"/>
                </a:lnTo>
                <a:lnTo>
                  <a:pt x="18900" y="5292"/>
                </a:lnTo>
                <a:lnTo>
                  <a:pt x="18900" y="18954"/>
                </a:lnTo>
                <a:lnTo>
                  <a:pt x="5400" y="18954"/>
                </a:lnTo>
                <a:lnTo>
                  <a:pt x="5400" y="21600"/>
                </a:lnTo>
                <a:close/>
              </a:path>
            </a:pathLst>
          </a:custGeom>
          <a:solidFill>
            <a:srgbClr val="EEEEEE"/>
          </a:solidFill>
          <a:ln>
            <a:solidFill>
              <a:schemeClr val="accent2">
                <a:lumOff val="21764"/>
              </a:schemeClr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46" name="Google Shape;312;p32"/>
          <p:cNvSpPr txBox="1"/>
          <p:nvPr/>
        </p:nvSpPr>
        <p:spPr>
          <a:xfrm rot="16200000">
            <a:off x="7482987" y="705135"/>
            <a:ext cx="903601" cy="635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/>
            <a:r>
              <a:t>Wire axis (1 APA)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17;p33"/>
          <p:cNvSpPr txBox="1"/>
          <p:nvPr>
            <p:ph type="subTitle" sz="quarter" idx="1"/>
          </p:nvPr>
        </p:nvSpPr>
        <p:spPr>
          <a:xfrm>
            <a:off x="423725" y="176699"/>
            <a:ext cx="8255101" cy="792602"/>
          </a:xfrm>
          <a:prstGeom prst="rect">
            <a:avLst/>
          </a:prstGeom>
        </p:spPr>
        <p:txBody>
          <a:bodyPr/>
          <a:lstStyle>
            <a:lvl1pPr marL="0" indent="0" algn="l">
              <a:defRPr b="1">
                <a:solidFill>
                  <a:srgbClr val="E69138"/>
                </a:solidFill>
              </a:defRPr>
            </a:lvl1pPr>
          </a:lstStyle>
          <a:p>
            <a:pPr/>
            <a:r>
              <a:t>CNN analysis : Limit Calculation</a:t>
            </a:r>
          </a:p>
        </p:txBody>
      </p:sp>
      <p:sp>
        <p:nvSpPr>
          <p:cNvPr id="351" name="Google Shape;318;p33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352" name="Google Shape;319;p33"/>
          <p:cNvGraphicFramePr/>
          <p:nvPr/>
        </p:nvGraphicFramePr>
        <p:xfrm>
          <a:off x="4579025" y="3221600"/>
          <a:ext cx="4027651" cy="114005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092250"/>
                <a:gridCol w="938650"/>
                <a:gridCol w="951449"/>
                <a:gridCol w="1045299"/>
              </a:tblGrid>
              <a:tr h="57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b="1" sz="1200">
                          <a:solidFill>
                            <a:srgbClr val="5B5854"/>
                          </a:solidFill>
                        </a:rPr>
                        <a:t>Variables</a:t>
                      </a:r>
                    </a:p>
                  </a:txBody>
                  <a:tcPr marL="38100" marR="38100" marT="38100" marB="38100" anchor="t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5B5854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5B585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b="1" sz="1200">
                          <a:solidFill>
                            <a:srgbClr val="5B5854"/>
                          </a:solidFill>
                        </a:rPr>
                        <a:t>Exposure</a:t>
                      </a:r>
                    </a:p>
                  </a:txBody>
                  <a:tcPr marL="38100" marR="38100" marT="38100" marB="38100" anchor="t" anchorCtr="0" horzOverflow="overflow">
                    <a:lnL>
                      <a:solidFill>
                        <a:srgbClr val="5B5854"/>
                      </a:solidFill>
                    </a:lnL>
                    <a:lnR>
                      <a:solidFill>
                        <a:srgbClr val="5B5854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5B585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b="1" sz="1200">
                          <a:solidFill>
                            <a:srgbClr val="5B5854"/>
                          </a:solidFill>
                        </a:rPr>
                        <a:t>Signal Efficiency</a:t>
                      </a:r>
                    </a:p>
                  </a:txBody>
                  <a:tcPr marL="38100" marR="38100" marT="38100" marB="38100" anchor="t" anchorCtr="0" horzOverflow="overflow">
                    <a:lnL>
                      <a:solidFill>
                        <a:srgbClr val="5B5854"/>
                      </a:solidFill>
                    </a:lnL>
                    <a:lnR>
                      <a:solidFill>
                        <a:srgbClr val="5B5854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5B585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b="1" sz="1200">
                          <a:solidFill>
                            <a:srgbClr val="5B5854"/>
                          </a:solidFill>
                        </a:rPr>
                        <a:t>Background Efficiency</a:t>
                      </a:r>
                    </a:p>
                  </a:txBody>
                  <a:tcPr marL="38100" marR="38100" marT="38100" marB="38100" anchor="t" anchorCtr="0" horzOverflow="overflow">
                    <a:lnL>
                      <a:solidFill>
                        <a:srgbClr val="5B5854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5B5854"/>
                      </a:solidFill>
                    </a:lnB>
                  </a:tcPr>
                </a:tc>
              </a:tr>
              <a:tr h="57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b="1" sz="1200">
                          <a:solidFill>
                            <a:srgbClr val="5B5854"/>
                          </a:solidFill>
                        </a:rPr>
                        <a:t>Systematic Uncertainties</a:t>
                      </a:r>
                    </a:p>
                  </a:txBody>
                  <a:tcPr marL="38100" marR="38100" marT="38100" marB="38100" anchor="t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5B5854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5B5854"/>
                          </a:solidFill>
                        </a:rPr>
                        <a:t>3%</a:t>
                      </a:r>
                    </a:p>
                  </a:txBody>
                  <a:tcPr marL="38100" marR="38100" marT="38100" marB="38100" anchor="t" anchorCtr="0" horzOverflow="overflow">
                    <a:lnL>
                      <a:solidFill>
                        <a:srgbClr val="5B5854"/>
                      </a:solidFill>
                    </a:lnL>
                    <a:lnR>
                      <a:solidFill>
                        <a:srgbClr val="5B5854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5B5854"/>
                          </a:solidFill>
                        </a:rPr>
                        <a:t>25%</a:t>
                      </a:r>
                    </a:p>
                  </a:txBody>
                  <a:tcPr marL="38100" marR="38100" marT="38100" marB="38100" anchor="t" anchorCtr="0" horzOverflow="overflow">
                    <a:lnL>
                      <a:solidFill>
                        <a:srgbClr val="5B5854"/>
                      </a:solidFill>
                    </a:lnL>
                    <a:lnR>
                      <a:solidFill>
                        <a:srgbClr val="5B5854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200">
                          <a:solidFill>
                            <a:srgbClr val="5B5854"/>
                          </a:solidFill>
                        </a:rPr>
                        <a:t>25%</a:t>
                      </a:r>
                    </a:p>
                  </a:txBody>
                  <a:tcPr marL="38100" marR="38100" marT="38100" marB="38100" anchor="t" anchorCtr="0" horzOverflow="overflow">
                    <a:lnL>
                      <a:solidFill>
                        <a:srgbClr val="5B5854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353" name="Google Shape;320;p33"/>
          <p:cNvSpPr txBox="1"/>
          <p:nvPr/>
        </p:nvSpPr>
        <p:spPr>
          <a:xfrm>
            <a:off x="434474" y="1092464"/>
            <a:ext cx="4118702" cy="3375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marL="457200" indent="-342900">
              <a:buClr>
                <a:srgbClr val="000000"/>
              </a:buClr>
              <a:buSzPts val="1800"/>
              <a:buFont typeface="Arial"/>
              <a:buChar char="●"/>
              <a:defRPr sz="1800"/>
            </a:pPr>
            <a:r>
              <a:t>With the CNN classification, 90% C.L. limit can be set to </a:t>
            </a:r>
            <a:r>
              <a:rPr b="1"/>
              <a:t>6.6e31 yrs</a:t>
            </a:r>
            <a:r>
              <a:t> for argon-bound neutron, </a:t>
            </a:r>
            <a:r>
              <a:rPr b="1"/>
              <a:t>1.8e8 s</a:t>
            </a:r>
            <a:r>
              <a:t> for free neutron using with 40kton, 10 yrs exposure in DUNE. </a:t>
            </a:r>
          </a:p>
          <a:p>
            <a:pPr/>
            <a:endParaRPr sz="1800"/>
          </a:p>
          <a:p>
            <a:pPr marL="457200" indent="-342900">
              <a:buClr>
                <a:srgbClr val="000000"/>
              </a:buClr>
              <a:buSzPts val="1800"/>
              <a:buFont typeface="Arial"/>
              <a:buChar char="●"/>
              <a:defRPr sz="1800"/>
            </a:pPr>
            <a:r>
              <a:t>The uncertainty estimates for exposure, signal efficiency, background efficiency are adopted from Super-Kamiokande n-n̅ oscillation search, conservatively.</a:t>
            </a:r>
          </a:p>
        </p:txBody>
      </p:sp>
      <p:graphicFrame>
        <p:nvGraphicFramePr>
          <p:cNvPr id="354" name="Google Shape;321;p33"/>
          <p:cNvGraphicFramePr/>
          <p:nvPr/>
        </p:nvGraphicFramePr>
        <p:xfrm>
          <a:off x="4648200" y="1330724"/>
          <a:ext cx="3315776" cy="106737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61775"/>
                <a:gridCol w="1039325"/>
                <a:gridCol w="1314675"/>
              </a:tblGrid>
              <a:tr h="701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b="1" sz="1400">
                          <a:solidFill>
                            <a:srgbClr val="5B5854"/>
                          </a:solidFill>
                        </a:rPr>
                        <a:t>Score Cut</a:t>
                      </a:r>
                    </a:p>
                  </a:txBody>
                  <a:tcPr marL="38100" marR="38100" marT="38100" marB="38100" anchor="t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5B5854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5B5854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b="1" sz="1400">
                          <a:solidFill>
                            <a:srgbClr val="5B5854"/>
                          </a:solidFill>
                        </a:defRPr>
                      </a:pPr>
                      <a:r>
                        <a:t>Signal Efficiency</a:t>
                      </a:r>
                    </a:p>
                    <a:p>
                      <a:pPr algn="ctr">
                        <a:lnSpc>
                          <a:spcPct val="115000"/>
                        </a:lnSpc>
                        <a:defRPr b="1" sz="1400">
                          <a:solidFill>
                            <a:srgbClr val="5B5854"/>
                          </a:solidFill>
                        </a:defRPr>
                      </a:pPr>
                      <a:r>
                        <a:t>(%)</a:t>
                      </a:r>
                    </a:p>
                  </a:txBody>
                  <a:tcPr marL="38100" marR="38100" marT="38100" marB="38100" anchor="t" anchorCtr="0" horzOverflow="overflow">
                    <a:lnL>
                      <a:solidFill>
                        <a:srgbClr val="5B5854"/>
                      </a:solidFill>
                    </a:lnL>
                    <a:lnR>
                      <a:solidFill>
                        <a:srgbClr val="5B5854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b="1" sz="1400">
                          <a:solidFill>
                            <a:srgbClr val="5B5854"/>
                          </a:solidFill>
                        </a:defRPr>
                      </a:pPr>
                      <a:r>
                        <a:t>Background Efficiency</a:t>
                      </a:r>
                    </a:p>
                    <a:p>
                      <a:pPr algn="ctr">
                        <a:lnSpc>
                          <a:spcPct val="115000"/>
                        </a:lnSpc>
                        <a:defRPr b="1" sz="1400">
                          <a:solidFill>
                            <a:srgbClr val="5B5854"/>
                          </a:solidFill>
                        </a:defRPr>
                      </a:pPr>
                      <a:r>
                        <a:t>(%)</a:t>
                      </a:r>
                    </a:p>
                  </a:txBody>
                  <a:tcPr marL="38100" marR="38100" marT="38100" marB="38100" anchor="t" anchorCtr="0" horzOverflow="overflow">
                    <a:lnL>
                      <a:solidFill>
                        <a:srgbClr val="5B5854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5B5854"/>
                      </a:solidFill>
                    </a:lnB>
                  </a:tcPr>
                </a:tc>
              </a:tr>
              <a:tr h="365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b="1" sz="1400">
                          <a:solidFill>
                            <a:srgbClr val="5B5854"/>
                          </a:solidFill>
                        </a:rPr>
                        <a:t>0.99986</a:t>
                      </a:r>
                    </a:p>
                  </a:txBody>
                  <a:tcPr marL="38100" marR="38100" marT="38100" marB="38100" anchor="t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5B5854"/>
                      </a:solidFill>
                    </a:lnB>
                    <a:solidFill>
                      <a:srgbClr val="ACCD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b="1" sz="1400">
                          <a:solidFill>
                            <a:srgbClr val="5B5854"/>
                          </a:solidFill>
                        </a:rPr>
                        <a:t>2.22</a:t>
                      </a:r>
                    </a:p>
                  </a:txBody>
                  <a:tcPr marL="38100" marR="38100" marT="38100" marB="38100" anchor="t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solidFill>
                      <a:srgbClr val="ACCD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b="1" sz="1400">
                          <a:solidFill>
                            <a:srgbClr val="5B5854"/>
                          </a:solidFill>
                        </a:rPr>
                        <a:t>99.93</a:t>
                      </a:r>
                    </a:p>
                  </a:txBody>
                  <a:tcPr marL="38100" marR="38100" marT="38100" marB="38100" anchor="t" anchorCtr="0" horzOverflow="overflow">
                    <a:lnL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5B5854"/>
                      </a:solidFill>
                    </a:lnT>
                    <a:lnB>
                      <a:solidFill>
                        <a:srgbClr val="5B5854"/>
                      </a:solidFill>
                    </a:lnB>
                    <a:solidFill>
                      <a:srgbClr val="ACCDC3"/>
                    </a:solidFill>
                  </a:tcPr>
                </a:tc>
              </a:tr>
            </a:tbl>
          </a:graphicData>
        </a:graphic>
      </p:graphicFrame>
      <p:sp>
        <p:nvSpPr>
          <p:cNvPr id="355" name="Google Shape;322;p33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356" name="Google Shape;323;p33" descr="Google Shape;323;p3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9" name="Google Shape;324;p33"/>
          <p:cNvGrpSpPr/>
          <p:nvPr/>
        </p:nvGrpSpPr>
        <p:grpSpPr>
          <a:xfrm>
            <a:off x="6999865" y="685768"/>
            <a:ext cx="2092659" cy="1190161"/>
            <a:chOff x="0" y="0"/>
            <a:chExt cx="2092658" cy="1190159"/>
          </a:xfrm>
        </p:grpSpPr>
        <p:sp>
          <p:nvSpPr>
            <p:cNvPr id="357" name="Rectangle"/>
            <p:cNvSpPr/>
            <p:nvPr/>
          </p:nvSpPr>
          <p:spPr>
            <a:xfrm rot="1388510">
              <a:off x="-7465" y="398317"/>
              <a:ext cx="2107588" cy="393526"/>
            </a:xfrm>
            <a:prstGeom prst="rect">
              <a:avLst/>
            </a:prstGeom>
            <a:solidFill>
              <a:srgbClr val="F4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</a:p>
          </p:txBody>
        </p:sp>
        <p:sp>
          <p:nvSpPr>
            <p:cNvPr id="358" name="WORK IN PROGRESS"/>
            <p:cNvSpPr txBox="1"/>
            <p:nvPr/>
          </p:nvSpPr>
          <p:spPr>
            <a:xfrm rot="1388510">
              <a:off x="-4853" y="398852"/>
              <a:ext cx="2107588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b="1"/>
              </a:lvl1pPr>
            </a:lstStyle>
            <a:p>
              <a:pPr/>
              <a:r>
                <a:t>WORK IN PROGRESS</a:t>
              </a:r>
            </a:p>
          </p:txBody>
        </p:sp>
      </p:grpSp>
      <p:grpSp>
        <p:nvGrpSpPr>
          <p:cNvPr id="362" name="Google Shape;325;p33"/>
          <p:cNvGrpSpPr/>
          <p:nvPr/>
        </p:nvGrpSpPr>
        <p:grpSpPr>
          <a:xfrm>
            <a:off x="7152265" y="2362168"/>
            <a:ext cx="2092659" cy="1190161"/>
            <a:chOff x="0" y="0"/>
            <a:chExt cx="2092658" cy="1190159"/>
          </a:xfrm>
        </p:grpSpPr>
        <p:sp>
          <p:nvSpPr>
            <p:cNvPr id="360" name="Rectangle"/>
            <p:cNvSpPr/>
            <p:nvPr/>
          </p:nvSpPr>
          <p:spPr>
            <a:xfrm rot="1388510">
              <a:off x="-7465" y="398317"/>
              <a:ext cx="2107588" cy="393526"/>
            </a:xfrm>
            <a:prstGeom prst="rect">
              <a:avLst/>
            </a:prstGeom>
            <a:solidFill>
              <a:srgbClr val="F4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</a:p>
          </p:txBody>
        </p:sp>
        <p:sp>
          <p:nvSpPr>
            <p:cNvPr id="361" name="WORK IN PROGRESS"/>
            <p:cNvSpPr txBox="1"/>
            <p:nvPr/>
          </p:nvSpPr>
          <p:spPr>
            <a:xfrm rot="1388510">
              <a:off x="-4853" y="398852"/>
              <a:ext cx="2107588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b="1"/>
              </a:lvl1pPr>
            </a:lstStyle>
            <a:p>
              <a:pPr/>
              <a:r>
                <a:t>WORK IN PROGRESS</a:t>
              </a:r>
            </a:p>
          </p:txBody>
        </p:sp>
      </p:grpSp>
      <p:sp>
        <p:nvSpPr>
          <p:cNvPr id="363" name="Google Shape;326;p33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31;p34"/>
          <p:cNvSpPr txBox="1"/>
          <p:nvPr>
            <p:ph type="subTitle" sz="quarter" idx="1"/>
          </p:nvPr>
        </p:nvSpPr>
        <p:spPr>
          <a:xfrm>
            <a:off x="423725" y="176700"/>
            <a:ext cx="8255101" cy="1105200"/>
          </a:xfrm>
          <a:prstGeom prst="rect">
            <a:avLst/>
          </a:prstGeom>
        </p:spPr>
        <p:txBody>
          <a:bodyPr/>
          <a:lstStyle/>
          <a:p>
            <a:pPr marL="0" indent="0" algn="l" defTabSz="786384">
              <a:defRPr b="1" sz="2408">
                <a:solidFill>
                  <a:srgbClr val="E69138"/>
                </a:solidFill>
              </a:defRPr>
            </a:pPr>
            <a:r>
              <a:t>CNN + Boosted Decision Tree (BDT) combination result</a:t>
            </a:r>
            <a:endParaRPr sz="1376"/>
          </a:p>
          <a:p>
            <a:pPr marL="393192" indent="-283972" algn="l" defTabSz="786384">
              <a:buClr>
                <a:srgbClr val="E69138"/>
              </a:buClr>
              <a:buSzPts val="1300"/>
              <a:buFont typeface="Arial"/>
              <a:buChar char="-"/>
              <a:defRPr b="1" sz="1376">
                <a:solidFill>
                  <a:srgbClr val="E69138"/>
                </a:solidFill>
              </a:defRPr>
            </a:pPr>
            <a:r>
              <a:t>with A. Higuera @ University of Houston -</a:t>
            </a:r>
            <a:br/>
          </a:p>
        </p:txBody>
      </p:sp>
      <p:sp>
        <p:nvSpPr>
          <p:cNvPr id="366" name="Google Shape;332;p34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7" name="Google Shape;333;p34"/>
          <p:cNvSpPr txBox="1"/>
          <p:nvPr/>
        </p:nvSpPr>
        <p:spPr>
          <a:xfrm>
            <a:off x="142149" y="959864"/>
            <a:ext cx="4824602" cy="3451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/>
            <a:endParaRPr sz="1600"/>
          </a:p>
          <a:p>
            <a:pPr marL="457200" indent="-342900">
              <a:buClr>
                <a:srgbClr val="000000"/>
              </a:buClr>
              <a:buSzPts val="1800"/>
              <a:buFont typeface="Arial"/>
              <a:buChar char="●"/>
              <a:defRPr sz="1800"/>
            </a:pPr>
            <a:r>
              <a:t>Multivariate analysis using reconstruction kinematic variables.</a:t>
            </a:r>
          </a:p>
          <a:p>
            <a:pPr marL="457200" indent="-342900">
              <a:spcBef>
                <a:spcPts val="1000"/>
              </a:spcBef>
              <a:buClr>
                <a:srgbClr val="000000"/>
              </a:buClr>
              <a:buSzPts val="1800"/>
              <a:buFont typeface="Arial"/>
              <a:buChar char="●"/>
              <a:defRPr sz="1800"/>
            </a:pPr>
            <a:r>
              <a:t>CNN score can be added to BDT variables.</a:t>
            </a:r>
          </a:p>
          <a:p>
            <a:pPr marL="457200" indent="-342900">
              <a:spcBef>
                <a:spcPts val="1000"/>
              </a:spcBef>
              <a:buClr>
                <a:srgbClr val="000000"/>
              </a:buClr>
              <a:buSzPts val="1800"/>
              <a:buFont typeface="Arial"/>
              <a:buChar char="●"/>
              <a:defRPr sz="1800"/>
            </a:pPr>
            <a:r>
              <a:t>Using BDT, 8% signal efficiency with 0.02% background efficiency is achieved.</a:t>
            </a:r>
          </a:p>
          <a:p>
            <a:pPr marL="457200" indent="-342900">
              <a:spcBef>
                <a:spcPts val="1000"/>
              </a:spcBef>
              <a:buClr>
                <a:srgbClr val="000000"/>
              </a:buClr>
              <a:buSzPts val="1800"/>
              <a:buFont typeface="Arial"/>
              <a:buChar char="●"/>
              <a:defRPr sz="1800"/>
            </a:pPr>
            <a:r>
              <a:t>90% C.L. limit for n-n̅ oscillation lifetime is set to </a:t>
            </a:r>
            <a:r>
              <a:rPr b="1"/>
              <a:t>6.44e32 yrs</a:t>
            </a:r>
            <a:r>
              <a:t> for bound neutron, </a:t>
            </a:r>
            <a:r>
              <a:rPr b="1"/>
              <a:t>5.52e8 s</a:t>
            </a:r>
            <a:r>
              <a:t> for free neutron.</a:t>
            </a:r>
          </a:p>
        </p:txBody>
      </p:sp>
      <p:sp>
        <p:nvSpPr>
          <p:cNvPr id="368" name="Google Shape;334;p34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369" name="Google Shape;335;p34" descr="Google Shape;335;p3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Google Shape;336;p34" descr="Google Shape;336;p3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04176" y="1737949"/>
            <a:ext cx="4363624" cy="24607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3" name="Google Shape;337;p34"/>
          <p:cNvGrpSpPr/>
          <p:nvPr/>
        </p:nvGrpSpPr>
        <p:grpSpPr>
          <a:xfrm>
            <a:off x="6928415" y="1051218"/>
            <a:ext cx="2092659" cy="1190161"/>
            <a:chOff x="0" y="0"/>
            <a:chExt cx="2092658" cy="1190159"/>
          </a:xfrm>
        </p:grpSpPr>
        <p:sp>
          <p:nvSpPr>
            <p:cNvPr id="371" name="Rectangle"/>
            <p:cNvSpPr/>
            <p:nvPr/>
          </p:nvSpPr>
          <p:spPr>
            <a:xfrm rot="1388510">
              <a:off x="-7465" y="398317"/>
              <a:ext cx="2107588" cy="393526"/>
            </a:xfrm>
            <a:prstGeom prst="rect">
              <a:avLst/>
            </a:prstGeom>
            <a:solidFill>
              <a:srgbClr val="F4CC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</a:p>
          </p:txBody>
        </p:sp>
        <p:sp>
          <p:nvSpPr>
            <p:cNvPr id="372" name="WORK IN PROGRESS"/>
            <p:cNvSpPr txBox="1"/>
            <p:nvPr/>
          </p:nvSpPr>
          <p:spPr>
            <a:xfrm rot="1388510">
              <a:off x="-4853" y="398852"/>
              <a:ext cx="2107588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b="1"/>
              </a:lvl1pPr>
            </a:lstStyle>
            <a:p>
              <a:pPr/>
              <a:r>
                <a:t>WORK IN PROGRESS</a:t>
              </a:r>
            </a:p>
          </p:txBody>
        </p:sp>
      </p:grpSp>
      <p:sp>
        <p:nvSpPr>
          <p:cNvPr id="374" name="Google Shape;338;p34"/>
          <p:cNvSpPr/>
          <p:nvPr/>
        </p:nvSpPr>
        <p:spPr>
          <a:xfrm>
            <a:off x="5545899" y="3121324"/>
            <a:ext cx="314402" cy="29850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accent2">
                <a:lumOff val="21764"/>
              </a:schemeClr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75" name="Google Shape;339;p34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44;p35"/>
          <p:cNvSpPr txBox="1"/>
          <p:nvPr>
            <p:ph type="title"/>
          </p:nvPr>
        </p:nvSpPr>
        <p:spPr>
          <a:xfrm>
            <a:off x="311699" y="216424"/>
            <a:ext cx="8520602" cy="572702"/>
          </a:xfrm>
          <a:prstGeom prst="rect">
            <a:avLst/>
          </a:prstGeom>
        </p:spPr>
        <p:txBody>
          <a:bodyPr/>
          <a:lstStyle>
            <a:lvl1pPr defTabSz="877823">
              <a:defRPr b="1" sz="2688">
                <a:solidFill>
                  <a:srgbClr val="E69138"/>
                </a:solidFill>
              </a:defRPr>
            </a:lvl1pPr>
          </a:lstStyle>
          <a:p>
            <a:pPr/>
            <a:r>
              <a:t>Summary and Conclusions</a:t>
            </a:r>
          </a:p>
        </p:txBody>
      </p:sp>
      <p:sp>
        <p:nvSpPr>
          <p:cNvPr id="378" name="Google Shape;345;p35"/>
          <p:cNvSpPr txBox="1"/>
          <p:nvPr>
            <p:ph type="body" idx="1"/>
          </p:nvPr>
        </p:nvSpPr>
        <p:spPr>
          <a:xfrm>
            <a:off x="311699" y="687399"/>
            <a:ext cx="8466302" cy="3738303"/>
          </a:xfrm>
          <a:prstGeom prst="rect">
            <a:avLst/>
          </a:prstGeom>
        </p:spPr>
        <p:txBody>
          <a:bodyPr/>
          <a:lstStyle/>
          <a:p>
            <a:pPr marL="448055" indent="-323595" defTabSz="896111">
              <a:buClr>
                <a:srgbClr val="000000"/>
              </a:buClr>
              <a:buSzPts val="1500"/>
              <a:defRPr sz="1568">
                <a:solidFill>
                  <a:srgbClr val="000000"/>
                </a:solidFill>
              </a:defRPr>
            </a:pPr>
            <a:r>
              <a:t>n-n̅ oscillation search sensitivity in DUNE is studied using machine-learning based methods.</a:t>
            </a:r>
          </a:p>
          <a:p>
            <a:pPr marL="448055" indent="-323595" defTabSz="896111">
              <a:spcBef>
                <a:spcPts val="900"/>
              </a:spcBef>
              <a:buClr>
                <a:srgbClr val="000000"/>
              </a:buClr>
              <a:buSzPts val="1500"/>
              <a:defRPr sz="1568">
                <a:solidFill>
                  <a:srgbClr val="000000"/>
                </a:solidFill>
              </a:defRPr>
            </a:pPr>
            <a:r>
              <a:t>Current CNN classification can achieve 99.93% background rejection at 2.22% signal efficiency. This result corresponds to lifetime limit </a:t>
            </a:r>
            <a:r>
              <a:rPr b="1"/>
              <a:t>6.6e31 yrs</a:t>
            </a:r>
            <a:r>
              <a:t> for argon-bound neutron, </a:t>
            </a:r>
            <a:r>
              <a:rPr b="1"/>
              <a:t>1.8e8 s</a:t>
            </a:r>
            <a:r>
              <a:t> for free neutron with 10 years of DUNE far detector exposure.</a:t>
            </a:r>
          </a:p>
          <a:p>
            <a:pPr marL="448055" indent="-323595" defTabSz="896111">
              <a:spcBef>
                <a:spcPts val="900"/>
              </a:spcBef>
              <a:buClr>
                <a:srgbClr val="000000"/>
              </a:buClr>
              <a:buSzPts val="1500"/>
              <a:defRPr sz="1568">
                <a:solidFill>
                  <a:srgbClr val="000000"/>
                </a:solidFill>
              </a:defRPr>
            </a:pPr>
            <a:r>
              <a:t>BDT analysis with CNN result accommodated sets lifetime limit at </a:t>
            </a:r>
            <a:r>
              <a:rPr b="1"/>
              <a:t>6.44e32 yrs</a:t>
            </a:r>
            <a:r>
              <a:t> for argon-bound neutron, </a:t>
            </a:r>
            <a:r>
              <a:rPr b="1"/>
              <a:t>5.52e8 s</a:t>
            </a:r>
            <a:r>
              <a:t> for free neutron with 10 years of DUNE far detector exposure.</a:t>
            </a:r>
          </a:p>
          <a:p>
            <a:pPr marL="448055" indent="-323595" defTabSz="896111">
              <a:spcBef>
                <a:spcPts val="900"/>
              </a:spcBef>
              <a:buClr>
                <a:srgbClr val="000000"/>
              </a:buClr>
              <a:buSzPts val="1500"/>
              <a:defRPr sz="1568">
                <a:solidFill>
                  <a:srgbClr val="000000"/>
                </a:solidFill>
              </a:defRPr>
            </a:pPr>
            <a:r>
              <a:t>These results are </a:t>
            </a:r>
            <a:r>
              <a:rPr b="1" i="1">
                <a:solidFill>
                  <a:srgbClr val="0000FF"/>
                </a:solidFill>
              </a:rPr>
              <a:t>preliminary</a:t>
            </a:r>
            <a:r>
              <a:rPr>
                <a:solidFill>
                  <a:srgbClr val="0000FF"/>
                </a:solidFill>
              </a:rPr>
              <a:t>;</a:t>
            </a:r>
            <a:r>
              <a:t> </a:t>
            </a:r>
          </a:p>
          <a:p>
            <a:pPr marL="896111" indent="-323595" defTabSz="896111">
              <a:spcBef>
                <a:spcPts val="900"/>
              </a:spcBef>
              <a:buClr>
                <a:srgbClr val="000000"/>
              </a:buClr>
              <a:buSzPts val="1500"/>
              <a:buChar char="-"/>
              <a:defRPr sz="1568">
                <a:solidFill>
                  <a:srgbClr val="000000"/>
                </a:solidFill>
              </a:defRPr>
            </a:pPr>
            <a:r>
              <a:t>CNN performance improvement is work-in-progress.</a:t>
            </a:r>
          </a:p>
          <a:p>
            <a:pPr marL="896111" indent="-323595" defTabSz="896111">
              <a:buClr>
                <a:srgbClr val="000000"/>
              </a:buClr>
              <a:buSzPts val="1500"/>
              <a:buChar char="-"/>
              <a:defRPr sz="1568">
                <a:solidFill>
                  <a:srgbClr val="000000"/>
                </a:solidFill>
              </a:defRPr>
            </a:pPr>
            <a:r>
              <a:t>Study on systematic uncertainties, truth level study for poorly classified events by CNN should be followed.</a:t>
            </a:r>
          </a:p>
        </p:txBody>
      </p:sp>
      <p:sp>
        <p:nvSpPr>
          <p:cNvPr id="379" name="Google Shape;346;p35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0" name="Google Shape;347;p35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381" name="Google Shape;348;p35" descr="Google Shape;348;p3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Google Shape;349;p35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54;p36"/>
          <p:cNvSpPr txBox="1"/>
          <p:nvPr>
            <p:ph type="title"/>
          </p:nvPr>
        </p:nvSpPr>
        <p:spPr>
          <a:xfrm>
            <a:off x="3570934" y="133183"/>
            <a:ext cx="3385849" cy="1061950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pPr/>
            <a:r>
              <a:t>Thank you!</a:t>
            </a:r>
          </a:p>
        </p:txBody>
      </p:sp>
      <p:sp>
        <p:nvSpPr>
          <p:cNvPr id="385" name="Google Shape;356;p36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86" name="d6de85843b5459cf8eea1254d774dfa9.jpg" descr="d6de85843b5459cf8eea1254d774dfa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5610" y="664987"/>
            <a:ext cx="6032780" cy="4020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61;p37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 defTabSz="877823">
              <a:defRPr sz="2688"/>
            </a:lvl1pPr>
          </a:lstStyle>
          <a:p>
            <a:pPr/>
            <a:r>
              <a:t>Back up</a:t>
            </a:r>
          </a:p>
        </p:txBody>
      </p:sp>
      <p:sp>
        <p:nvSpPr>
          <p:cNvPr id="389" name="Google Shape;362;p37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</a:pPr>
          </a:p>
        </p:txBody>
      </p:sp>
      <p:sp>
        <p:nvSpPr>
          <p:cNvPr id="390" name="Google Shape;363;p37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68;p38"/>
          <p:cNvSpPr txBox="1"/>
          <p:nvPr>
            <p:ph type="subTitle" sz="quarter" idx="1"/>
          </p:nvPr>
        </p:nvSpPr>
        <p:spPr>
          <a:xfrm>
            <a:off x="423725" y="176699"/>
            <a:ext cx="8255101" cy="792602"/>
          </a:xfrm>
          <a:prstGeom prst="rect">
            <a:avLst/>
          </a:prstGeom>
        </p:spPr>
        <p:txBody>
          <a:bodyPr/>
          <a:lstStyle>
            <a:lvl1pPr marL="0" indent="0" algn="l">
              <a:defRPr b="1">
                <a:solidFill>
                  <a:srgbClr val="E69138"/>
                </a:solidFill>
              </a:defRPr>
            </a:lvl1pPr>
          </a:lstStyle>
          <a:p>
            <a:pPr/>
            <a:r>
              <a:t>BDT analysis : Variables</a:t>
            </a:r>
          </a:p>
        </p:txBody>
      </p:sp>
      <p:sp>
        <p:nvSpPr>
          <p:cNvPr id="393" name="Google Shape;369;p38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4" name="Google Shape;370;p38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395" name="Google Shape;371;p38" descr="Google Shape;371;p3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Google Shape;372;p38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  <p:sp>
        <p:nvSpPr>
          <p:cNvPr id="397" name="Google Shape;373;p38"/>
          <p:cNvSpPr txBox="1"/>
          <p:nvPr/>
        </p:nvSpPr>
        <p:spPr>
          <a:xfrm>
            <a:off x="879750" y="682849"/>
            <a:ext cx="7536899" cy="3663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 marL="448055" indent="-311150" defTabSz="896111">
              <a:buClr>
                <a:srgbClr val="000000"/>
              </a:buClr>
              <a:buSzPts val="1300"/>
              <a:buFont typeface="Arial"/>
              <a:buChar char="●"/>
              <a:defRPr sz="1372"/>
            </a:pPr>
            <a:r>
              <a:t>Number of tracks: total number of reconstructed tracks. Reconstruction by PMA.</a:t>
            </a:r>
          </a:p>
          <a:p>
            <a:pPr marL="448055" indent="-311150" defTabSz="896111">
              <a:spcBef>
                <a:spcPts val="900"/>
              </a:spcBef>
              <a:buClr>
                <a:srgbClr val="000000"/>
              </a:buClr>
              <a:buSzPts val="1300"/>
              <a:buFont typeface="Arial"/>
              <a:buChar char="●"/>
              <a:defRPr sz="1372"/>
            </a:pPr>
            <a:r>
              <a:t>Number of showers: total number of reconstructed showers. Reconstruction by emshower algorithm.</a:t>
            </a:r>
          </a:p>
          <a:p>
            <a:pPr marL="448055" indent="-311150" defTabSz="896111">
              <a:spcBef>
                <a:spcPts val="900"/>
              </a:spcBef>
              <a:buClr>
                <a:srgbClr val="000000"/>
              </a:buClr>
              <a:buSzPts val="1300"/>
              <a:buFont typeface="Arial"/>
              <a:buChar char="●"/>
              <a:defRPr sz="1372"/>
            </a:pPr>
            <a:r>
              <a:t>Track-like visible energy: sum of track-like hits energy.</a:t>
            </a:r>
          </a:p>
          <a:p>
            <a:pPr marL="448055" indent="-311150" defTabSz="896111">
              <a:spcBef>
                <a:spcPts val="900"/>
              </a:spcBef>
              <a:buClr>
                <a:srgbClr val="000000"/>
              </a:buClr>
              <a:buSzPts val="1300"/>
              <a:buFont typeface="Arial"/>
              <a:buChar char="●"/>
              <a:defRPr sz="1372"/>
            </a:pPr>
            <a:r>
              <a:t>EM-like visible energy: sum of EM-like hits energy.</a:t>
            </a:r>
          </a:p>
          <a:p>
            <a:pPr marL="448055" indent="-311150" defTabSz="896111">
              <a:spcBef>
                <a:spcPts val="900"/>
              </a:spcBef>
              <a:buClr>
                <a:srgbClr val="000000"/>
              </a:buClr>
              <a:buSzPts val="1300"/>
              <a:buFont typeface="Arial"/>
              <a:buChar char="●"/>
              <a:defRPr sz="1372"/>
            </a:pPr>
            <a:r>
              <a:t>Visible energy: sum of the visible energy.</a:t>
            </a:r>
          </a:p>
          <a:p>
            <a:pPr marL="448055" indent="-311150" defTabSz="896111">
              <a:spcBef>
                <a:spcPts val="900"/>
              </a:spcBef>
              <a:buClr>
                <a:srgbClr val="000000"/>
              </a:buClr>
              <a:buSzPts val="1300"/>
              <a:buFont typeface="Arial"/>
              <a:buChar char="●"/>
              <a:defRPr sz="1372"/>
            </a:pPr>
            <a:r>
              <a:t>PID of the longest track: PID value of the longest track in the event.</a:t>
            </a:r>
          </a:p>
          <a:p>
            <a:pPr marL="448055" indent="-311150" defTabSz="896111">
              <a:spcBef>
                <a:spcPts val="900"/>
              </a:spcBef>
              <a:buClr>
                <a:srgbClr val="000000"/>
              </a:buClr>
              <a:buSzPts val="1300"/>
              <a:buFont typeface="Arial"/>
              <a:buChar char="●"/>
              <a:defRPr sz="1372"/>
            </a:pPr>
            <a:r>
              <a:t>Momentum of the longest track: reconstructed momentum (by range) of the longest track.</a:t>
            </a:r>
          </a:p>
          <a:p>
            <a:pPr marL="448055" indent="-311150" defTabSz="896111">
              <a:spcBef>
                <a:spcPts val="900"/>
              </a:spcBef>
              <a:buClr>
                <a:srgbClr val="000000"/>
              </a:buClr>
              <a:buSzPts val="1300"/>
              <a:buFont typeface="Arial"/>
              <a:buChar char="●"/>
              <a:defRPr sz="1372"/>
            </a:pPr>
            <a:r>
              <a:t>Electromagnetic-like visible energy fraction: EM-like visible energy/visible energy.</a:t>
            </a:r>
          </a:p>
          <a:p>
            <a:pPr marL="448055" indent="-311150" defTabSz="896111">
              <a:spcBef>
                <a:spcPts val="900"/>
              </a:spcBef>
              <a:buClr>
                <a:srgbClr val="000000"/>
              </a:buClr>
              <a:buSzPts val="1300"/>
              <a:buFont typeface="Arial"/>
              <a:buChar char="●"/>
              <a:defRPr sz="1372"/>
            </a:pPr>
            <a:r>
              <a:t>dE/dx of the most energetic shower.</a:t>
            </a:r>
          </a:p>
          <a:p>
            <a:pPr marL="448055" indent="-311150" defTabSz="896111">
              <a:spcBef>
                <a:spcPts val="900"/>
              </a:spcBef>
              <a:buClr>
                <a:srgbClr val="000000"/>
              </a:buClr>
              <a:buSzPts val="1300"/>
              <a:buFont typeface="Arial"/>
              <a:buChar char="●"/>
              <a:defRPr sz="1372"/>
            </a:pPr>
            <a:r>
              <a:t>CNN score: CNN image recognition score.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78;p39"/>
          <p:cNvSpPr txBox="1"/>
          <p:nvPr>
            <p:ph type="subTitle" sz="quarter" idx="1"/>
          </p:nvPr>
        </p:nvSpPr>
        <p:spPr>
          <a:xfrm>
            <a:off x="423725" y="176699"/>
            <a:ext cx="8255101" cy="792602"/>
          </a:xfrm>
          <a:prstGeom prst="rect">
            <a:avLst/>
          </a:prstGeom>
        </p:spPr>
        <p:txBody>
          <a:bodyPr/>
          <a:lstStyle>
            <a:lvl1pPr marL="0" indent="0" algn="l">
              <a:defRPr b="1">
                <a:solidFill>
                  <a:srgbClr val="E69138"/>
                </a:solidFill>
              </a:defRPr>
            </a:lvl1pPr>
          </a:lstStyle>
          <a:p>
            <a:pPr/>
            <a:r>
              <a:t>BDT analysis : Signal Event display</a:t>
            </a:r>
          </a:p>
        </p:txBody>
      </p:sp>
      <p:sp>
        <p:nvSpPr>
          <p:cNvPr id="400" name="Google Shape;379;p39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1" name="Google Shape;380;p39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02" name="Google Shape;381;p39" descr="Google Shape;381;p3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Google Shape;382;p39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  <p:pic>
        <p:nvPicPr>
          <p:cNvPr id="404" name="Google Shape;383;p39" descr="Google Shape;383;p3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9574" y="816900"/>
            <a:ext cx="3636161" cy="3400677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Google Shape;384;p39"/>
          <p:cNvSpPr txBox="1"/>
          <p:nvPr/>
        </p:nvSpPr>
        <p:spPr>
          <a:xfrm>
            <a:off x="2877749" y="4345825"/>
            <a:ext cx="30993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/>
            <a:r>
              <a:t>Signal event with high BDT response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389;p40"/>
          <p:cNvSpPr txBox="1"/>
          <p:nvPr>
            <p:ph type="subTitle" sz="quarter" idx="1"/>
          </p:nvPr>
        </p:nvSpPr>
        <p:spPr>
          <a:xfrm>
            <a:off x="423725" y="176699"/>
            <a:ext cx="8255101" cy="792602"/>
          </a:xfrm>
          <a:prstGeom prst="rect">
            <a:avLst/>
          </a:prstGeom>
        </p:spPr>
        <p:txBody>
          <a:bodyPr/>
          <a:lstStyle>
            <a:lvl1pPr marL="0" indent="0" algn="l">
              <a:defRPr b="1">
                <a:solidFill>
                  <a:srgbClr val="E69138"/>
                </a:solidFill>
              </a:defRPr>
            </a:lvl1pPr>
          </a:lstStyle>
          <a:p>
            <a:pPr/>
            <a:r>
              <a:t>BDT analysis : Background Event display</a:t>
            </a:r>
          </a:p>
        </p:txBody>
      </p:sp>
      <p:sp>
        <p:nvSpPr>
          <p:cNvPr id="408" name="Google Shape;390;p40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9" name="Google Shape;391;p40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10" name="Google Shape;392;p40" descr="Google Shape;392;p4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Google Shape;393;p40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  <p:pic>
        <p:nvPicPr>
          <p:cNvPr id="412" name="Google Shape;394;p40" descr="Google Shape;394;p4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6300" y="871412"/>
            <a:ext cx="3641615" cy="3400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Google Shape;395;p40" descr="Google Shape;395;p4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30315" y="871412"/>
            <a:ext cx="3607613" cy="3400676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Google Shape;396;p40"/>
          <p:cNvSpPr txBox="1"/>
          <p:nvPr/>
        </p:nvSpPr>
        <p:spPr>
          <a:xfrm>
            <a:off x="1125150" y="4269625"/>
            <a:ext cx="31242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/>
            <a:r>
              <a:t>Background with high BDT response</a:t>
            </a:r>
          </a:p>
        </p:txBody>
      </p:sp>
      <p:sp>
        <p:nvSpPr>
          <p:cNvPr id="415" name="Google Shape;397;p40"/>
          <p:cNvSpPr txBox="1"/>
          <p:nvPr/>
        </p:nvSpPr>
        <p:spPr>
          <a:xfrm>
            <a:off x="4945474" y="4269613"/>
            <a:ext cx="31242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/>
            <a:r>
              <a:t>Background with low BDT response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02;p41"/>
          <p:cNvSpPr txBox="1"/>
          <p:nvPr>
            <p:ph type="subTitle" sz="quarter" idx="1"/>
          </p:nvPr>
        </p:nvSpPr>
        <p:spPr>
          <a:xfrm>
            <a:off x="423725" y="176699"/>
            <a:ext cx="8255101" cy="792602"/>
          </a:xfrm>
          <a:prstGeom prst="rect">
            <a:avLst/>
          </a:prstGeom>
        </p:spPr>
        <p:txBody>
          <a:bodyPr/>
          <a:lstStyle>
            <a:lvl1pPr marL="0" indent="0" algn="l">
              <a:defRPr b="1">
                <a:solidFill>
                  <a:srgbClr val="E69138"/>
                </a:solidFill>
              </a:defRPr>
            </a:lvl1pPr>
          </a:lstStyle>
          <a:p>
            <a:pPr/>
            <a:r>
              <a:t>CNN analysis : Limit Calculation</a:t>
            </a:r>
          </a:p>
        </p:txBody>
      </p:sp>
      <p:sp>
        <p:nvSpPr>
          <p:cNvPr id="418" name="Google Shape;403;p41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19" name="Google Shape;404;p41" descr="Google Shape;404;p41"/>
          <p:cNvPicPr>
            <a:picLocks noChangeAspect="1"/>
          </p:cNvPicPr>
          <p:nvPr/>
        </p:nvPicPr>
        <p:blipFill>
          <a:blip r:embed="rId2">
            <a:extLst/>
          </a:blip>
          <a:srcRect l="0" t="6970" r="0" b="0"/>
          <a:stretch>
            <a:fillRect/>
          </a:stretch>
        </p:blipFill>
        <p:spPr>
          <a:xfrm>
            <a:off x="3374149" y="1925049"/>
            <a:ext cx="2519113" cy="1016680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Google Shape;405;p41"/>
          <p:cNvSpPr txBox="1"/>
          <p:nvPr/>
        </p:nvSpPr>
        <p:spPr>
          <a:xfrm>
            <a:off x="576599" y="711619"/>
            <a:ext cx="7869602" cy="1815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marL="457200" indent="-330200">
              <a:buClr>
                <a:srgbClr val="000000"/>
              </a:buClr>
              <a:buSzPts val="1600"/>
              <a:buFont typeface="Arial"/>
              <a:buChar char="●"/>
              <a:defRPr sz="1600"/>
            </a:pPr>
            <a:r>
              <a:t>90% C. L. limit of n-n̅ oscillation lifetime can be set for argon-bound neutron and free neuton.</a:t>
            </a:r>
          </a:p>
          <a:p>
            <a:pPr marL="457200" indent="-330200">
              <a:buClr>
                <a:srgbClr val="000000"/>
              </a:buClr>
              <a:buSzPts val="1600"/>
              <a:buFont typeface="Arial"/>
              <a:buChar char="●"/>
              <a:defRPr sz="1600"/>
            </a:pPr>
            <a:r>
              <a:t>Argon-bound neutron n-n̅ oscillation decay width limit is acquired, under the assumption of no signal observation (n = n</a:t>
            </a:r>
            <a:r>
              <a:rPr baseline="-25000"/>
              <a:t>obs</a:t>
            </a:r>
            <a:r>
              <a:t> = # of expected bkg events), by finding the range of integral matching 90% of the integral over the whole decay width.</a:t>
            </a:r>
          </a:p>
        </p:txBody>
      </p:sp>
      <p:pic>
        <p:nvPicPr>
          <p:cNvPr id="421" name="Google Shape;406;p41" descr="Google Shape;406;p4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6136" y="2914650"/>
            <a:ext cx="1447801" cy="1038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Google Shape;407;p41" descr="Google Shape;407;p4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07086" y="3952875"/>
            <a:ext cx="1495426" cy="809625"/>
          </a:xfrm>
          <a:prstGeom prst="rect">
            <a:avLst/>
          </a:prstGeom>
          <a:ln w="12700">
            <a:miter lim="400000"/>
          </a:ln>
        </p:spPr>
      </p:pic>
      <p:sp>
        <p:nvSpPr>
          <p:cNvPr id="423" name="Google Shape;408;p41"/>
          <p:cNvSpPr txBox="1"/>
          <p:nvPr/>
        </p:nvSpPr>
        <p:spPr>
          <a:xfrm>
            <a:off x="590849" y="2773648"/>
            <a:ext cx="7869602" cy="1776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marL="457200" indent="-330200">
              <a:buClr>
                <a:srgbClr val="000000"/>
              </a:buClr>
              <a:buSzPts val="1600"/>
              <a:buFont typeface="Arial"/>
              <a:buChar char="●"/>
              <a:defRPr sz="1600"/>
            </a:pPr>
            <a:r>
              <a:t>The lifetime limit of bound neutron is directly given from the decay width and the lifetime relation.</a:t>
            </a:r>
          </a:p>
          <a:p>
            <a:pPr/>
            <a:endParaRPr sz="1600"/>
          </a:p>
          <a:p>
            <a:pPr/>
            <a:endParaRPr sz="1600"/>
          </a:p>
          <a:p>
            <a:pPr marL="457200" indent="-330200">
              <a:buClr>
                <a:srgbClr val="000000"/>
              </a:buClr>
              <a:buSzPts val="1600"/>
              <a:buFont typeface="Arial"/>
              <a:buChar char="●"/>
              <a:defRPr sz="1600"/>
            </a:pPr>
            <a:r>
              <a:t>The free neutron n-n̅ oscillation lifetime limit is acquired using conversion factor R = 0.666e23 s</a:t>
            </a:r>
            <a:r>
              <a:rPr baseline="30000"/>
              <a:t>-1</a:t>
            </a:r>
            <a:r>
              <a:t> </a:t>
            </a:r>
          </a:p>
        </p:txBody>
      </p:sp>
      <p:sp>
        <p:nvSpPr>
          <p:cNvPr id="424" name="Google Shape;409;p41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25" name="Google Shape;410;p41" descr="Google Shape;410;p4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Google Shape;411;p41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74;p15"/>
          <p:cNvSpPr txBox="1"/>
          <p:nvPr>
            <p:ph type="subTitle" sz="quarter" idx="1"/>
          </p:nvPr>
        </p:nvSpPr>
        <p:spPr>
          <a:xfrm>
            <a:off x="423724" y="176699"/>
            <a:ext cx="8572202" cy="792602"/>
          </a:xfrm>
          <a:prstGeom prst="rect">
            <a:avLst/>
          </a:prstGeom>
        </p:spPr>
        <p:txBody>
          <a:bodyPr/>
          <a:lstStyle/>
          <a:p>
            <a:pPr marL="0" indent="0" algn="l">
              <a:defRPr b="1">
                <a:solidFill>
                  <a:srgbClr val="E69138"/>
                </a:solidFill>
              </a:defRPr>
            </a:pPr>
            <a:r>
              <a:t>n-n̅ oscillation in </a:t>
            </a:r>
            <a:r>
              <a:rPr baseline="30000"/>
              <a:t>40</a:t>
            </a:r>
            <a:r>
              <a:t>Ar</a:t>
            </a:r>
          </a:p>
        </p:txBody>
      </p:sp>
      <p:sp>
        <p:nvSpPr>
          <p:cNvPr id="124" name="Google Shape;75;p15"/>
          <p:cNvSpPr txBox="1"/>
          <p:nvPr/>
        </p:nvSpPr>
        <p:spPr>
          <a:xfrm>
            <a:off x="271800" y="617099"/>
            <a:ext cx="4922100" cy="4417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42900">
              <a:buClr>
                <a:srgbClr val="000000"/>
              </a:buClr>
              <a:buSzPts val="1800"/>
              <a:buFont typeface="Arial"/>
              <a:buChar char="●"/>
              <a:defRPr sz="1800"/>
            </a:pPr>
            <a:r>
              <a:t>Neutron’s spontaneous oscillation to anti-neutron violates the baryon number by 2 units, while not violating fundamental gauge symmetries.</a:t>
            </a:r>
          </a:p>
          <a:p>
            <a:pPr marL="457200" indent="-342900">
              <a:spcBef>
                <a:spcPts val="1000"/>
              </a:spcBef>
              <a:buClr>
                <a:srgbClr val="000000"/>
              </a:buClr>
              <a:buSzPts val="1800"/>
              <a:buFont typeface="Arial"/>
              <a:buChar char="●"/>
              <a:defRPr sz="1800"/>
            </a:pPr>
            <a:r>
              <a:t>In nuclei, bound neutron’s oscillation to an anti-neutron is followed by the annihilation with nearby nucleon.</a:t>
            </a:r>
          </a:p>
          <a:p>
            <a:pPr marL="457200" indent="-342900">
              <a:spcBef>
                <a:spcPts val="1000"/>
              </a:spcBef>
              <a:buClr>
                <a:srgbClr val="000000"/>
              </a:buClr>
              <a:buSzPts val="1800"/>
              <a:buFont typeface="Arial"/>
              <a:buChar char="●"/>
              <a:defRPr sz="1800"/>
            </a:pPr>
            <a:r>
              <a:t>Oscillated anti-neutron has 21/39 chance of annihilation with neutron, 18/39 chance with proton in </a:t>
            </a:r>
            <a:r>
              <a:rPr baseline="30000"/>
              <a:t>40</a:t>
            </a:r>
            <a:r>
              <a:t>Ar.</a:t>
            </a:r>
          </a:p>
          <a:p>
            <a:pPr marL="457200" indent="-342900">
              <a:spcBef>
                <a:spcPts val="1000"/>
              </a:spcBef>
              <a:buClr>
                <a:srgbClr val="000000"/>
              </a:buClr>
              <a:buSzPts val="1800"/>
              <a:buFont typeface="Arial"/>
              <a:buChar char="●"/>
              <a:defRPr sz="1800"/>
            </a:pPr>
            <a:r>
              <a:t>(n̅, n), (n̅, p) pairs generate decay products, with high branching ratios to multiple pion states.</a:t>
            </a:r>
          </a:p>
        </p:txBody>
      </p:sp>
      <p:sp>
        <p:nvSpPr>
          <p:cNvPr id="125" name="Google Shape;76;p15"/>
          <p:cNvSpPr txBox="1"/>
          <p:nvPr>
            <p:ph type="sldNum" sz="quarter" idx="2"/>
          </p:nvPr>
        </p:nvSpPr>
        <p:spPr>
          <a:xfrm>
            <a:off x="8754976" y="4700819"/>
            <a:ext cx="266183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6" name="Google Shape;77;p15" descr="Google Shape;77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18425" y="169274"/>
            <a:ext cx="2654026" cy="2573176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Google Shape;78;p15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28" name="Google Shape;79;p15" descr="Google Shape;79;p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Google Shape;80;p15"/>
          <p:cNvSpPr txBox="1"/>
          <p:nvPr/>
        </p:nvSpPr>
        <p:spPr>
          <a:xfrm>
            <a:off x="5057225" y="4398174"/>
            <a:ext cx="4593600" cy="355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200"/>
            </a:lvl1pPr>
          </a:lstStyle>
          <a:p>
            <a:pPr/>
            <a:r>
              <a:t>Effective BR for Argon, in GENIE (adapted from Super-K)</a:t>
            </a:r>
          </a:p>
        </p:txBody>
      </p:sp>
      <p:pic>
        <p:nvPicPr>
          <p:cNvPr id="130" name="Google Shape;81;p15" descr="Google Shape;81;p1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57225" y="2555247"/>
            <a:ext cx="4078300" cy="1921877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Google Shape;82;p15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16;p42"/>
          <p:cNvSpPr txBox="1"/>
          <p:nvPr>
            <p:ph type="subTitle" sz="quarter" idx="1"/>
          </p:nvPr>
        </p:nvSpPr>
        <p:spPr>
          <a:xfrm>
            <a:off x="423725" y="176699"/>
            <a:ext cx="8255101" cy="792602"/>
          </a:xfrm>
          <a:prstGeom prst="rect">
            <a:avLst/>
          </a:prstGeom>
        </p:spPr>
        <p:txBody>
          <a:bodyPr/>
          <a:lstStyle>
            <a:lvl1pPr marL="0" indent="0" algn="l">
              <a:defRPr b="1">
                <a:solidFill>
                  <a:srgbClr val="E69138"/>
                </a:solidFill>
              </a:defRPr>
            </a:lvl1pPr>
          </a:lstStyle>
          <a:p>
            <a:pPr/>
            <a:r>
              <a:t>CNN analysis : VGG16b</a:t>
            </a:r>
          </a:p>
        </p:txBody>
      </p:sp>
      <p:sp>
        <p:nvSpPr>
          <p:cNvPr id="429" name="Google Shape;417;p42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0" name="Google Shape;418;p42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31" name="Google Shape;419;p42" descr="Google Shape;419;p4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Google Shape;420;p42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  <p:pic>
        <p:nvPicPr>
          <p:cNvPr id="433" name="Google Shape;421;p42" descr="Google Shape;421;p4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38724" y="827075"/>
            <a:ext cx="3829051" cy="3762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26;p43"/>
          <p:cNvSpPr txBox="1"/>
          <p:nvPr>
            <p:ph type="subTitle" sz="quarter" idx="1"/>
          </p:nvPr>
        </p:nvSpPr>
        <p:spPr>
          <a:xfrm>
            <a:off x="423725" y="176699"/>
            <a:ext cx="8255101" cy="792602"/>
          </a:xfrm>
          <a:prstGeom prst="rect">
            <a:avLst/>
          </a:prstGeom>
        </p:spPr>
        <p:txBody>
          <a:bodyPr/>
          <a:lstStyle>
            <a:lvl1pPr marL="0" indent="0" algn="l">
              <a:defRPr b="1">
                <a:solidFill>
                  <a:srgbClr val="E69138"/>
                </a:solidFill>
              </a:defRPr>
            </a:lvl1pPr>
          </a:lstStyle>
          <a:p>
            <a:pPr/>
            <a:r>
              <a:t>CNN analysis : Solver</a:t>
            </a:r>
          </a:p>
        </p:txBody>
      </p:sp>
      <p:sp>
        <p:nvSpPr>
          <p:cNvPr id="436" name="Google Shape;427;p43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7" name="Google Shape;428;p43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38" name="Google Shape;429;p43" descr="Google Shape;429;p4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Google Shape;430;p43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  <p:sp>
        <p:nvSpPr>
          <p:cNvPr id="440" name="Google Shape;431;p43"/>
          <p:cNvSpPr txBox="1"/>
          <p:nvPr/>
        </p:nvSpPr>
        <p:spPr>
          <a:xfrm>
            <a:off x="1956400" y="923875"/>
            <a:ext cx="7256999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 defTabSz="868680">
              <a:lnSpc>
                <a:spcPct val="115000"/>
              </a:lnSpc>
              <a:defRPr sz="1710">
                <a:solidFill>
                  <a:schemeClr val="accent2">
                    <a:lumOff val="21764"/>
                  </a:schemeClr>
                </a:solidFill>
              </a:defRPr>
            </a:pPr>
            <a:r>
              <a:t>base_lr: 0.0001</a:t>
            </a:r>
          </a:p>
          <a:p>
            <a:pPr defTabSz="868680">
              <a:lnSpc>
                <a:spcPct val="115000"/>
              </a:lnSpc>
              <a:defRPr sz="1710">
                <a:solidFill>
                  <a:schemeClr val="accent2">
                    <a:lumOff val="21764"/>
                  </a:schemeClr>
                </a:solidFill>
              </a:defRPr>
            </a:pPr>
            <a:r>
              <a:t>display: 1</a:t>
            </a:r>
          </a:p>
          <a:p>
            <a:pPr defTabSz="868680">
              <a:lnSpc>
                <a:spcPct val="115000"/>
              </a:lnSpc>
              <a:defRPr sz="1710">
                <a:solidFill>
                  <a:schemeClr val="accent2">
                    <a:lumOff val="21764"/>
                  </a:schemeClr>
                </a:solidFill>
              </a:defRPr>
            </a:pPr>
            <a:r>
              <a:t>lr_policy: "inv"</a:t>
            </a:r>
          </a:p>
          <a:p>
            <a:pPr defTabSz="868680">
              <a:lnSpc>
                <a:spcPct val="115000"/>
              </a:lnSpc>
              <a:defRPr sz="1710">
                <a:solidFill>
                  <a:schemeClr val="accent2">
                    <a:lumOff val="21764"/>
                  </a:schemeClr>
                </a:solidFill>
              </a:defRPr>
            </a:pPr>
            <a:r>
              <a:t>gamma: 1e-05</a:t>
            </a:r>
          </a:p>
          <a:p>
            <a:pPr defTabSz="868680">
              <a:lnSpc>
                <a:spcPct val="115000"/>
              </a:lnSpc>
              <a:defRPr sz="1710">
                <a:solidFill>
                  <a:schemeClr val="accent2">
                    <a:lumOff val="21764"/>
                  </a:schemeClr>
                </a:solidFill>
              </a:defRPr>
            </a:pPr>
            <a:r>
              <a:t>power: 0.75</a:t>
            </a:r>
          </a:p>
          <a:p>
            <a:pPr defTabSz="868680">
              <a:lnSpc>
                <a:spcPct val="115000"/>
              </a:lnSpc>
              <a:defRPr sz="1710">
                <a:solidFill>
                  <a:schemeClr val="accent2">
                    <a:lumOff val="21764"/>
                  </a:schemeClr>
                </a:solidFill>
              </a:defRPr>
            </a:pPr>
            <a:r>
              <a:t>momentum: 0</a:t>
            </a:r>
          </a:p>
          <a:p>
            <a:pPr defTabSz="868680">
              <a:lnSpc>
                <a:spcPct val="115000"/>
              </a:lnSpc>
              <a:defRPr sz="1710">
                <a:solidFill>
                  <a:schemeClr val="accent2">
                    <a:lumOff val="21764"/>
                  </a:schemeClr>
                </a:solidFill>
              </a:defRPr>
            </a:pPr>
            <a:r>
              <a:t>weight_decay: 0.001</a:t>
            </a:r>
          </a:p>
          <a:p>
            <a:pPr defTabSz="868680">
              <a:lnSpc>
                <a:spcPct val="115000"/>
              </a:lnSpc>
              <a:defRPr sz="1710">
                <a:solidFill>
                  <a:schemeClr val="accent2">
                    <a:lumOff val="21764"/>
                  </a:schemeClr>
                </a:solidFill>
              </a:defRPr>
            </a:pPr>
            <a:r>
              <a:t>iter_size: 4</a:t>
            </a:r>
          </a:p>
          <a:p>
            <a:pPr defTabSz="868680">
              <a:lnSpc>
                <a:spcPct val="115000"/>
              </a:lnSpc>
              <a:defRPr sz="1710">
                <a:solidFill>
                  <a:schemeClr val="accent2">
                    <a:lumOff val="21764"/>
                  </a:schemeClr>
                </a:solidFill>
              </a:defRPr>
            </a:pPr>
            <a:r>
              <a:t>snapshot_format: HDF5</a:t>
            </a:r>
          </a:p>
          <a:p>
            <a:pPr defTabSz="868680">
              <a:lnSpc>
                <a:spcPct val="115000"/>
              </a:lnSpc>
              <a:defRPr sz="1710">
                <a:solidFill>
                  <a:schemeClr val="accent2">
                    <a:lumOff val="21764"/>
                  </a:schemeClr>
                </a:solidFill>
              </a:defRPr>
            </a:pPr>
            <a:r>
              <a:t>rms_decay: 0.9</a:t>
            </a:r>
          </a:p>
          <a:p>
            <a:pPr defTabSz="868680">
              <a:lnSpc>
                <a:spcPct val="115000"/>
              </a:lnSpc>
              <a:defRPr sz="1710">
                <a:solidFill>
                  <a:schemeClr val="accent2">
                    <a:lumOff val="21764"/>
                  </a:schemeClr>
                </a:solidFill>
              </a:defRPr>
            </a:pPr>
            <a:r>
              <a:t>type: "RMSProp"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36;p44"/>
          <p:cNvSpPr txBox="1"/>
          <p:nvPr>
            <p:ph type="subTitle" sz="quarter" idx="1"/>
          </p:nvPr>
        </p:nvSpPr>
        <p:spPr>
          <a:xfrm>
            <a:off x="423725" y="176699"/>
            <a:ext cx="8255101" cy="792602"/>
          </a:xfrm>
          <a:prstGeom prst="rect">
            <a:avLst/>
          </a:prstGeom>
        </p:spPr>
        <p:txBody>
          <a:bodyPr/>
          <a:lstStyle>
            <a:lvl1pPr marL="0" indent="0" algn="l">
              <a:defRPr b="1">
                <a:solidFill>
                  <a:srgbClr val="E69138"/>
                </a:solidFill>
              </a:defRPr>
            </a:lvl1pPr>
          </a:lstStyle>
          <a:p>
            <a:pPr/>
            <a:r>
              <a:t>Atmospheric neutrino flux</a:t>
            </a:r>
          </a:p>
        </p:txBody>
      </p:sp>
      <p:sp>
        <p:nvSpPr>
          <p:cNvPr id="443" name="Google Shape;437;p44"/>
          <p:cNvSpPr txBox="1"/>
          <p:nvPr>
            <p:ph type="sldNum" sz="quarter" idx="2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4" name="Google Shape;438;p44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45" name="Google Shape;439;p44" descr="Google Shape;439;p4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Google Shape;440;p44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  <p:pic>
        <p:nvPicPr>
          <p:cNvPr id="447" name="Google Shape;441;p44" descr="Google Shape;441;p4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8853" y="1524779"/>
            <a:ext cx="4255977" cy="2060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87;p16"/>
          <p:cNvSpPr txBox="1"/>
          <p:nvPr>
            <p:ph type="subTitle" sz="quarter" idx="1"/>
          </p:nvPr>
        </p:nvSpPr>
        <p:spPr>
          <a:xfrm>
            <a:off x="423724" y="176699"/>
            <a:ext cx="8572202" cy="588901"/>
          </a:xfrm>
          <a:prstGeom prst="rect">
            <a:avLst/>
          </a:prstGeom>
        </p:spPr>
        <p:txBody>
          <a:bodyPr/>
          <a:lstStyle/>
          <a:p>
            <a:pPr marL="0" indent="0" algn="l">
              <a:defRPr b="1">
                <a:solidFill>
                  <a:srgbClr val="E69138"/>
                </a:solidFill>
              </a:defRPr>
            </a:pPr>
            <a:r>
              <a:t>n-n̅ oscillation in </a:t>
            </a:r>
            <a:r>
              <a:rPr baseline="30000"/>
              <a:t>40</a:t>
            </a:r>
            <a:r>
              <a:t>Ar: Event Topology</a:t>
            </a:r>
          </a:p>
        </p:txBody>
      </p:sp>
      <p:sp>
        <p:nvSpPr>
          <p:cNvPr id="134" name="Google Shape;88;p16"/>
          <p:cNvSpPr txBox="1"/>
          <p:nvPr/>
        </p:nvSpPr>
        <p:spPr>
          <a:xfrm>
            <a:off x="235350" y="358849"/>
            <a:ext cx="8052000" cy="1635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/>
            <a:endParaRPr sz="2000"/>
          </a:p>
          <a:p>
            <a:pPr marL="457200" indent="-355600">
              <a:buClr>
                <a:srgbClr val="000000"/>
              </a:buClr>
              <a:buSzPts val="2000"/>
              <a:buFont typeface="Arial"/>
              <a:buChar char="●"/>
              <a:defRPr b="1" sz="2000"/>
            </a:pPr>
            <a:r>
              <a:t>Multiple pion final state</a:t>
            </a:r>
            <a:r>
              <a:rPr b="0"/>
              <a:t>: </a:t>
            </a:r>
          </a:p>
          <a:p>
            <a:pPr indent="457200">
              <a:defRPr sz="2000"/>
            </a:pPr>
            <a:r>
              <a:t>Since the outgoing particles’ momentum sum should be nearly zero, the topology of decay products has spherical symmetry and high pion multiplicity, which can be characterized to be ‘</a:t>
            </a:r>
            <a:r>
              <a:rPr b="1" i="1"/>
              <a:t>star-like</a:t>
            </a:r>
            <a:r>
              <a:t>’.</a:t>
            </a:r>
          </a:p>
        </p:txBody>
      </p:sp>
      <p:sp>
        <p:nvSpPr>
          <p:cNvPr id="135" name="Google Shape;89;p16"/>
          <p:cNvSpPr txBox="1"/>
          <p:nvPr>
            <p:ph type="sldNum" sz="quarter" idx="2"/>
          </p:nvPr>
        </p:nvSpPr>
        <p:spPr>
          <a:xfrm>
            <a:off x="8754976" y="4700819"/>
            <a:ext cx="266183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6" name="Google Shape;90;p16" descr="Google Shape;90;p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7799" y="2002775"/>
            <a:ext cx="4594576" cy="26882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Google Shape;91;p16"/>
          <p:cNvSpPr txBox="1"/>
          <p:nvPr/>
        </p:nvSpPr>
        <p:spPr>
          <a:xfrm>
            <a:off x="2901425" y="4424733"/>
            <a:ext cx="3000001" cy="380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/>
            <a:r>
              <a:t>Discovery of the antiproton, 1955</a:t>
            </a:r>
          </a:p>
        </p:txBody>
      </p:sp>
      <p:sp>
        <p:nvSpPr>
          <p:cNvPr id="138" name="Google Shape;92;p16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39" name="Google Shape;93;p16" descr="Google Shape;93;p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Google Shape;94;p16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05;p17" descr="Google Shape;105;p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94012" y="2504675"/>
            <a:ext cx="1706612" cy="9182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Google Shape;99;p17"/>
          <p:cNvSpPr txBox="1"/>
          <p:nvPr/>
        </p:nvSpPr>
        <p:spPr>
          <a:xfrm>
            <a:off x="689550" y="1083375"/>
            <a:ext cx="8158199" cy="4098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42900">
              <a:buClr>
                <a:srgbClr val="000000"/>
              </a:buClr>
              <a:buSzPts val="1800"/>
              <a:buFont typeface="Arial"/>
              <a:buChar char="●"/>
              <a:defRPr sz="1800"/>
            </a:pPr>
            <a:r>
              <a:t>The bound neutron lifetime to free neutron lifetime are related through the nuclear potential suppression factor </a:t>
            </a:r>
            <a:r>
              <a:rPr b="1"/>
              <a:t>R</a:t>
            </a:r>
            <a:r>
              <a:t>, which depends on the nucleus.</a:t>
            </a:r>
          </a:p>
          <a:p>
            <a:pPr indent="457200">
              <a:defRPr sz="1800"/>
            </a:pPr>
            <a:r>
              <a:t> </a:t>
            </a:r>
          </a:p>
          <a:p>
            <a:pPr marL="457200" indent="-342900">
              <a:buClr>
                <a:srgbClr val="000000"/>
              </a:buClr>
              <a:buSzPts val="1800"/>
              <a:buFont typeface="Arial"/>
              <a:buChar char="●"/>
              <a:defRPr sz="1800"/>
            </a:pPr>
            <a:r>
              <a:t>For argon, the suppression factor of </a:t>
            </a:r>
            <a:r>
              <a:rPr baseline="30000"/>
              <a:t>56</a:t>
            </a:r>
            <a:r>
              <a:t>Fe, </a:t>
            </a:r>
            <a:r>
              <a:rPr b="1"/>
              <a:t>R = 0.666e23 s</a:t>
            </a:r>
            <a:r>
              <a:rPr b="1" baseline="30000"/>
              <a:t>-1</a:t>
            </a:r>
            <a:r>
              <a:t>, could be suitable to use with the extra theoretical uncertainty applied.</a:t>
            </a:r>
          </a:p>
          <a:p>
            <a:pPr/>
            <a:endParaRPr sz="1800"/>
          </a:p>
          <a:p>
            <a:pPr/>
            <a:endParaRPr sz="1800"/>
          </a:p>
          <a:p>
            <a:pPr/>
            <a:endParaRPr sz="1800"/>
          </a:p>
          <a:p>
            <a:pPr marL="457200" indent="-342900">
              <a:buClr>
                <a:srgbClr val="000000"/>
              </a:buClr>
              <a:buSzPts val="1800"/>
              <a:buFont typeface="Arial"/>
              <a:buChar char="●"/>
              <a:defRPr sz="1800"/>
            </a:pPr>
            <a:r>
              <a:t>The existing strongest limit for n-n̅ oscillation lifetime is from SK n-n̅ oscillation search (2011), which has set the 90% C.L. limit at </a:t>
            </a:r>
            <a:r>
              <a:rPr b="1"/>
              <a:t>1.9e32 yrs</a:t>
            </a:r>
            <a:r>
              <a:t> for bound neutron lifetime in </a:t>
            </a:r>
            <a:r>
              <a:rPr baseline="30000"/>
              <a:t>16</a:t>
            </a:r>
            <a:r>
              <a:t>O, and </a:t>
            </a:r>
            <a:r>
              <a:rPr b="1"/>
              <a:t>2.7e8 s</a:t>
            </a:r>
            <a:r>
              <a:t> for free neutron lifetime. </a:t>
            </a:r>
          </a:p>
          <a:p>
            <a:pPr/>
            <a:endParaRPr sz="2200"/>
          </a:p>
          <a:p>
            <a:pPr/>
            <a:endParaRPr sz="2200"/>
          </a:p>
        </p:txBody>
      </p:sp>
      <p:sp>
        <p:nvSpPr>
          <p:cNvPr id="144" name="Google Shape;100;p17"/>
          <p:cNvSpPr txBox="1"/>
          <p:nvPr>
            <p:ph type="subTitle" sz="quarter" idx="1"/>
          </p:nvPr>
        </p:nvSpPr>
        <p:spPr>
          <a:xfrm>
            <a:off x="423724" y="100499"/>
            <a:ext cx="8572202" cy="792602"/>
          </a:xfrm>
          <a:prstGeom prst="rect">
            <a:avLst/>
          </a:prstGeom>
        </p:spPr>
        <p:txBody>
          <a:bodyPr/>
          <a:lstStyle/>
          <a:p>
            <a:pPr marL="0" indent="0" algn="l" defTabSz="685800">
              <a:defRPr b="1" sz="2100">
                <a:solidFill>
                  <a:srgbClr val="E69138"/>
                </a:solidFill>
              </a:defRPr>
            </a:pPr>
            <a:r>
              <a:t>n-n̅ oscillation in </a:t>
            </a:r>
            <a:r>
              <a:rPr baseline="29333"/>
              <a:t>40</a:t>
            </a:r>
            <a:r>
              <a:t>Ar: </a:t>
            </a:r>
          </a:p>
          <a:p>
            <a:pPr marL="0" indent="0" algn="l" defTabSz="685800">
              <a:defRPr b="1" sz="2100">
                <a:solidFill>
                  <a:srgbClr val="E69138"/>
                </a:solidFill>
              </a:defRPr>
            </a:pPr>
            <a:r>
              <a:t>Bound-to-free Lifetime Conversion</a:t>
            </a:r>
          </a:p>
        </p:txBody>
      </p:sp>
      <p:sp>
        <p:nvSpPr>
          <p:cNvPr id="145" name="Google Shape;101;p17"/>
          <p:cNvSpPr txBox="1"/>
          <p:nvPr>
            <p:ph type="sldNum" sz="quarter" idx="2"/>
          </p:nvPr>
        </p:nvSpPr>
        <p:spPr>
          <a:xfrm>
            <a:off x="8754976" y="4700819"/>
            <a:ext cx="266183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6" name="Google Shape;102;p17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47" name="Google Shape;103;p17" descr="Google Shape;103;p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Google Shape;104;p17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10;p18"/>
          <p:cNvSpPr txBox="1"/>
          <p:nvPr>
            <p:ph type="subTitle" sz="quarter" idx="1"/>
          </p:nvPr>
        </p:nvSpPr>
        <p:spPr>
          <a:xfrm>
            <a:off x="423724" y="100499"/>
            <a:ext cx="8572202" cy="792602"/>
          </a:xfrm>
          <a:prstGeom prst="rect">
            <a:avLst/>
          </a:prstGeom>
        </p:spPr>
        <p:txBody>
          <a:bodyPr/>
          <a:lstStyle>
            <a:lvl1pPr marL="0" indent="0" algn="l">
              <a:defRPr b="1">
                <a:solidFill>
                  <a:srgbClr val="E69138"/>
                </a:solidFill>
              </a:defRPr>
            </a:lvl1pPr>
          </a:lstStyle>
          <a:p>
            <a:pPr/>
            <a:r>
              <a:t>Deep Underground Neutrino Experiment (DUNE)</a:t>
            </a:r>
          </a:p>
        </p:txBody>
      </p:sp>
      <p:sp>
        <p:nvSpPr>
          <p:cNvPr id="153" name="Google Shape;111;p18"/>
          <p:cNvSpPr txBox="1"/>
          <p:nvPr>
            <p:ph type="sldNum" sz="quarter" idx="2"/>
          </p:nvPr>
        </p:nvSpPr>
        <p:spPr>
          <a:xfrm>
            <a:off x="8754976" y="4700819"/>
            <a:ext cx="266183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4" name="Google Shape;112;p18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55" name="Google Shape;113;p18" descr="Google Shape;113;p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Google Shape;114;p18" descr="Google Shape;114;p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5150" y="890050"/>
            <a:ext cx="6233701" cy="205649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Google Shape;115;p18"/>
          <p:cNvSpPr txBox="1"/>
          <p:nvPr/>
        </p:nvSpPr>
        <p:spPr>
          <a:xfrm>
            <a:off x="314950" y="3080399"/>
            <a:ext cx="8752800" cy="1190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30200">
              <a:lnSpc>
                <a:spcPct val="115000"/>
              </a:lnSpc>
              <a:buClr>
                <a:srgbClr val="000000"/>
              </a:buClr>
              <a:buSzPts val="1600"/>
              <a:buFont typeface="Arial"/>
              <a:buChar char="●"/>
              <a:defRPr sz="1600"/>
            </a:pPr>
            <a:r>
              <a:t>Next generation neutrino experiment using liquid argon time projection chamber (LArTPC).</a:t>
            </a:r>
          </a:p>
          <a:p>
            <a:pPr marL="457200" indent="-330200">
              <a:lnSpc>
                <a:spcPct val="115000"/>
              </a:lnSpc>
              <a:buClr>
                <a:srgbClr val="000000"/>
              </a:buClr>
              <a:buSzPts val="1600"/>
              <a:buFont typeface="Arial"/>
              <a:buChar char="●"/>
              <a:defRPr sz="1600"/>
            </a:pPr>
            <a:r>
              <a:t>Near detector located @ Fermilab, far detector located @ SURF, South Dakota.</a:t>
            </a:r>
          </a:p>
          <a:p>
            <a:pPr marL="457200" indent="-330200">
              <a:lnSpc>
                <a:spcPct val="115000"/>
              </a:lnSpc>
              <a:buClr>
                <a:srgbClr val="000000"/>
              </a:buClr>
              <a:buSzPts val="1600"/>
              <a:buFont typeface="Arial"/>
              <a:buChar char="●"/>
              <a:defRPr sz="1600"/>
            </a:pPr>
            <a:r>
              <a:t>Far detector, 1.5km underground, will have 4 modules with 10kton fiducial mass each.</a:t>
            </a:r>
          </a:p>
        </p:txBody>
      </p:sp>
      <p:sp>
        <p:nvSpPr>
          <p:cNvPr id="158" name="Google Shape;116;p18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21;p19"/>
          <p:cNvSpPr txBox="1"/>
          <p:nvPr>
            <p:ph type="subTitle" sz="quarter" idx="1"/>
          </p:nvPr>
        </p:nvSpPr>
        <p:spPr>
          <a:xfrm>
            <a:off x="423724" y="100499"/>
            <a:ext cx="4398902" cy="792602"/>
          </a:xfrm>
          <a:prstGeom prst="rect">
            <a:avLst/>
          </a:prstGeom>
        </p:spPr>
        <p:txBody>
          <a:bodyPr/>
          <a:lstStyle>
            <a:lvl1pPr marL="0" indent="0" algn="l">
              <a:defRPr b="1">
                <a:solidFill>
                  <a:srgbClr val="E69138"/>
                </a:solidFill>
              </a:defRPr>
            </a:lvl1pPr>
          </a:lstStyle>
          <a:p>
            <a:pPr/>
            <a:r>
              <a:t>DUNE: Physics Goals</a:t>
            </a:r>
          </a:p>
        </p:txBody>
      </p:sp>
      <p:sp>
        <p:nvSpPr>
          <p:cNvPr id="161" name="Google Shape;122;p19"/>
          <p:cNvSpPr txBox="1"/>
          <p:nvPr>
            <p:ph type="sldNum" sz="quarter" idx="2"/>
          </p:nvPr>
        </p:nvSpPr>
        <p:spPr>
          <a:xfrm>
            <a:off x="8754976" y="4700819"/>
            <a:ext cx="266183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2" name="Google Shape;123;p19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63" name="Google Shape;124;p19" descr="Google Shape;124;p1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Google Shape;125;p19"/>
          <p:cNvSpPr txBox="1"/>
          <p:nvPr/>
        </p:nvSpPr>
        <p:spPr>
          <a:xfrm>
            <a:off x="0" y="880799"/>
            <a:ext cx="8387999" cy="655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42900">
              <a:lnSpc>
                <a:spcPct val="115000"/>
              </a:lnSpc>
              <a:buClr>
                <a:srgbClr val="000000"/>
              </a:buClr>
              <a:buSzPts val="1800"/>
              <a:buFont typeface="Arial"/>
              <a:buChar char="●"/>
              <a:defRPr b="1" sz="1800"/>
            </a:pPr>
            <a:r>
              <a:t>Beam</a:t>
            </a:r>
            <a:r>
              <a:rPr b="0"/>
              <a:t>: </a:t>
            </a:r>
            <a:br>
              <a:rPr b="0"/>
            </a:br>
            <a:r>
              <a:rPr b="0"/>
              <a:t>- Testing CP violation in lepton sector (δ</a:t>
            </a:r>
            <a:r>
              <a:rPr b="0" baseline="-25000"/>
              <a:t>CP</a:t>
            </a:r>
            <a:r>
              <a:rPr b="0"/>
              <a:t>=0?)</a:t>
            </a:r>
          </a:p>
          <a:p>
            <a:pPr indent="457200">
              <a:lnSpc>
                <a:spcPct val="115000"/>
              </a:lnSpc>
              <a:defRPr sz="1800"/>
            </a:pPr>
            <a:r>
              <a:t>- Determination of neutrino mass ordering, θ</a:t>
            </a:r>
            <a:r>
              <a:rPr baseline="-25000"/>
              <a:t>23</a:t>
            </a:r>
            <a:r>
              <a:t> octant</a:t>
            </a:r>
          </a:p>
          <a:p>
            <a:pPr>
              <a:lnSpc>
                <a:spcPct val="115000"/>
              </a:lnSpc>
            </a:pPr>
            <a:endParaRPr sz="1800"/>
          </a:p>
          <a:p>
            <a:pPr marL="457200" indent="-342900">
              <a:lnSpc>
                <a:spcPct val="115000"/>
              </a:lnSpc>
              <a:buClr>
                <a:srgbClr val="000000"/>
              </a:buClr>
              <a:buSzPts val="1800"/>
              <a:buFont typeface="Arial"/>
              <a:buChar char="●"/>
              <a:defRPr b="1" sz="1800"/>
            </a:pPr>
            <a:r>
              <a:t>Off-beam</a:t>
            </a:r>
            <a:r>
              <a:rPr b="0"/>
              <a:t>:</a:t>
            </a:r>
          </a:p>
          <a:p>
            <a:pPr indent="457200">
              <a:lnSpc>
                <a:spcPct val="115000"/>
              </a:lnSpc>
              <a:defRPr sz="1800"/>
            </a:pPr>
            <a:r>
              <a:t>- Atmospheric neutrinos, cosmic rays</a:t>
            </a:r>
          </a:p>
          <a:p>
            <a:pPr indent="457200">
              <a:lnSpc>
                <a:spcPct val="115000"/>
              </a:lnSpc>
              <a:defRPr sz="1800"/>
            </a:pPr>
            <a:r>
              <a:t>- Investigating supernova neutrinos</a:t>
            </a:r>
          </a:p>
          <a:p>
            <a:pPr indent="457200">
              <a:lnSpc>
                <a:spcPct val="115000"/>
              </a:lnSpc>
              <a:defRPr sz="1800"/>
            </a:pPr>
            <a:r>
              <a:t>- Rare physics searches (p-decay, n-n̅ osc., etc.)</a:t>
            </a:r>
          </a:p>
          <a:p>
            <a:pPr indent="457200">
              <a:lnSpc>
                <a:spcPct val="115000"/>
              </a:lnSpc>
            </a:pPr>
            <a:endParaRPr sz="1800"/>
          </a:p>
          <a:p>
            <a:pPr marL="457200" indent="-330200">
              <a:lnSpc>
                <a:spcPct val="115000"/>
              </a:lnSpc>
              <a:buClr>
                <a:srgbClr val="000000"/>
              </a:buClr>
              <a:buSzPts val="1600"/>
              <a:buFont typeface="Arial"/>
              <a:buChar char="●"/>
              <a:defRPr b="1" i="1" sz="1600"/>
            </a:pPr>
            <a:r>
              <a:t>Timeline</a:t>
            </a:r>
            <a:r>
              <a:rPr b="0"/>
              <a:t> &amp; </a:t>
            </a:r>
            <a:r>
              <a:t>Collaboration</a:t>
            </a:r>
            <a:r>
              <a:rPr b="0"/>
              <a:t> as of Dec. 2018:</a:t>
            </a:r>
          </a:p>
          <a:p>
            <a:pPr indent="457200">
              <a:lnSpc>
                <a:spcPct val="115000"/>
              </a:lnSpc>
              <a:defRPr i="1" sz="1600"/>
            </a:pPr>
            <a:r>
              <a:t>-</a:t>
            </a:r>
            <a:r>
              <a:rPr i="0"/>
              <a:t> First far detector module installation in 2024, first beam data in 2026</a:t>
            </a:r>
          </a:p>
          <a:p>
            <a:pPr indent="457200">
              <a:lnSpc>
                <a:spcPct val="115000"/>
              </a:lnSpc>
              <a:defRPr i="1" sz="1600"/>
            </a:pPr>
            <a:r>
              <a:t>- </a:t>
            </a:r>
            <a:r>
              <a:rPr i="0"/>
              <a:t>Over 1100 collaborators, 175 institutions, 32 countries</a:t>
            </a:r>
          </a:p>
          <a:p>
            <a:pPr indent="457200">
              <a:lnSpc>
                <a:spcPct val="115000"/>
              </a:lnSpc>
            </a:pPr>
            <a:endParaRPr sz="1800"/>
          </a:p>
          <a:p>
            <a:pPr indent="457200">
              <a:lnSpc>
                <a:spcPct val="115000"/>
              </a:lnSpc>
            </a:pPr>
            <a:endParaRPr sz="1800"/>
          </a:p>
          <a:p>
            <a:pPr indent="457200"/>
            <a:endParaRPr sz="1800"/>
          </a:p>
          <a:p>
            <a:pPr indent="457200"/>
            <a:endParaRPr sz="1800"/>
          </a:p>
          <a:p>
            <a:pPr indent="457200"/>
            <a:endParaRPr sz="1800"/>
          </a:p>
          <a:p>
            <a:pPr indent="457200"/>
            <a:endParaRPr sz="1800"/>
          </a:p>
          <a:p>
            <a:pPr indent="457200"/>
            <a:endParaRPr sz="1800"/>
          </a:p>
          <a:p>
            <a:pPr indent="457200"/>
            <a:endParaRPr sz="1800"/>
          </a:p>
          <a:p>
            <a:pPr indent="457200"/>
            <a:endParaRPr sz="1800"/>
          </a:p>
        </p:txBody>
      </p:sp>
      <p:sp>
        <p:nvSpPr>
          <p:cNvPr id="165" name="Google Shape;126;p19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  <p:pic>
        <p:nvPicPr>
          <p:cNvPr id="166" name="Google Shape;127;p19" descr="Google Shape;127;p1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32980" y="2609348"/>
            <a:ext cx="1559697" cy="1583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Google Shape;128;p19" descr="Google Shape;128;p1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36524" y="351961"/>
            <a:ext cx="3207476" cy="1814538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Google Shape;129;p19"/>
          <p:cNvSpPr txBox="1"/>
          <p:nvPr/>
        </p:nvSpPr>
        <p:spPr>
          <a:xfrm>
            <a:off x="7388375" y="4117125"/>
            <a:ext cx="3003301" cy="355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i="1" sz="1200"/>
            </a:lvl1pPr>
          </a:lstStyle>
          <a:p>
            <a:pPr/>
            <a:r>
              <a:t>Crab nebula</a:t>
            </a:r>
          </a:p>
        </p:txBody>
      </p:sp>
      <p:sp>
        <p:nvSpPr>
          <p:cNvPr id="169" name="Google Shape;130;p19"/>
          <p:cNvSpPr txBox="1"/>
          <p:nvPr/>
        </p:nvSpPr>
        <p:spPr>
          <a:xfrm>
            <a:off x="6348300" y="2069838"/>
            <a:ext cx="3003301" cy="355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i="1" sz="1200"/>
            </a:lvl1pPr>
          </a:lstStyle>
          <a:p>
            <a:pPr/>
            <a:r>
              <a:t>2 possible neutrino mass orderings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35;p20"/>
          <p:cNvSpPr txBox="1"/>
          <p:nvPr>
            <p:ph type="subTitle" sz="quarter" idx="1"/>
          </p:nvPr>
        </p:nvSpPr>
        <p:spPr>
          <a:xfrm>
            <a:off x="423724" y="100499"/>
            <a:ext cx="8572202" cy="792602"/>
          </a:xfrm>
          <a:prstGeom prst="rect">
            <a:avLst/>
          </a:prstGeom>
        </p:spPr>
        <p:txBody>
          <a:bodyPr/>
          <a:lstStyle>
            <a:lvl1pPr marL="0" indent="0" algn="l">
              <a:defRPr b="1">
                <a:solidFill>
                  <a:srgbClr val="E69138"/>
                </a:solidFill>
              </a:defRPr>
            </a:lvl1pPr>
          </a:lstStyle>
          <a:p>
            <a:pPr/>
            <a:r>
              <a:t>DUNE: Far Detector (FD)</a:t>
            </a:r>
          </a:p>
        </p:txBody>
      </p:sp>
      <p:sp>
        <p:nvSpPr>
          <p:cNvPr id="174" name="Google Shape;136;p20"/>
          <p:cNvSpPr txBox="1"/>
          <p:nvPr>
            <p:ph type="sldNum" sz="quarter" idx="2"/>
          </p:nvPr>
        </p:nvSpPr>
        <p:spPr>
          <a:xfrm>
            <a:off x="8754976" y="4700819"/>
            <a:ext cx="266183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5" name="Google Shape;137;p20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76" name="Google Shape;138;p20" descr="Google Shape;138;p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Google Shape;139;p20" descr="Google Shape;139;p2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5800" y="2668000"/>
            <a:ext cx="4072100" cy="2006775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Google Shape;140;p20"/>
          <p:cNvSpPr txBox="1"/>
          <p:nvPr/>
        </p:nvSpPr>
        <p:spPr>
          <a:xfrm>
            <a:off x="423724" y="712550"/>
            <a:ext cx="4742102" cy="3871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42900">
              <a:lnSpc>
                <a:spcPct val="115000"/>
              </a:lnSpc>
              <a:buClr>
                <a:srgbClr val="000000"/>
              </a:buClr>
              <a:buSzPts val="1800"/>
              <a:buFont typeface="Arial"/>
              <a:buChar char="●"/>
              <a:defRPr sz="1800"/>
            </a:pPr>
            <a:r>
              <a:t>Liquid argon offers 3.317e32 / kt * 40kt  = </a:t>
            </a:r>
            <a:r>
              <a:rPr b="1"/>
              <a:t>1.33e34</a:t>
            </a:r>
            <a:r>
              <a:t> neutrons.</a:t>
            </a:r>
          </a:p>
          <a:p>
            <a:pPr marL="457200" indent="-342900"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SzPts val="1800"/>
              <a:buFont typeface="Arial"/>
              <a:buChar char="●"/>
              <a:defRPr sz="1800"/>
            </a:pPr>
            <a:r>
              <a:t>DUNE FD is shielded from most cosmogenic events.</a:t>
            </a:r>
          </a:p>
          <a:p>
            <a:pPr marL="457200" indent="-342900"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SzPts val="1800"/>
              <a:buFont typeface="Arial"/>
              <a:buChar char="●"/>
              <a:defRPr sz="1800"/>
            </a:pPr>
            <a:r>
              <a:t>Millimeter scale spacing of LArTPC wires will allow high quality event reconstruction.</a:t>
            </a:r>
          </a:p>
          <a:p>
            <a:pPr marL="457200" indent="-342900"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SzPts val="1800"/>
              <a:buFont typeface="Arial"/>
              <a:buChar char="●"/>
              <a:defRPr sz="1800"/>
            </a:pPr>
            <a:r>
              <a:t>An ideal experiment for searches of </a:t>
            </a:r>
            <a:br/>
            <a:r>
              <a:t>rare physics events.</a:t>
            </a:r>
          </a:p>
          <a:p>
            <a:pPr indent="457200">
              <a:lnSpc>
                <a:spcPct val="115000"/>
              </a:lnSpc>
              <a:spcBef>
                <a:spcPts val="1000"/>
              </a:spcBef>
            </a:pPr>
            <a:r>
              <a:t>*DUNE FD single-phase design is assumed for this work.</a:t>
            </a:r>
          </a:p>
        </p:txBody>
      </p:sp>
      <p:sp>
        <p:nvSpPr>
          <p:cNvPr id="179" name="Google Shape;141;p20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  <p:pic>
        <p:nvPicPr>
          <p:cNvPr id="180" name="Google Shape;142;p20" descr="Google Shape;142;p2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89750" y="289150"/>
            <a:ext cx="3564200" cy="27702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47;p21"/>
          <p:cNvSpPr txBox="1"/>
          <p:nvPr>
            <p:ph type="subTitle" sz="quarter" idx="1"/>
          </p:nvPr>
        </p:nvSpPr>
        <p:spPr>
          <a:xfrm>
            <a:off x="423724" y="100499"/>
            <a:ext cx="8572202" cy="792602"/>
          </a:xfrm>
          <a:prstGeom prst="rect">
            <a:avLst/>
          </a:prstGeom>
        </p:spPr>
        <p:txBody>
          <a:bodyPr/>
          <a:lstStyle>
            <a:lvl1pPr marL="0" indent="0" algn="l" defTabSz="804672">
              <a:defRPr b="1" sz="2464">
                <a:solidFill>
                  <a:srgbClr val="E69138"/>
                </a:solidFill>
              </a:defRPr>
            </a:lvl1pPr>
          </a:lstStyle>
          <a:p>
            <a:pPr/>
            <a:r>
              <a:t>DUNE: Liquid Argon Time Projection Chamber (LArTPC)</a:t>
            </a:r>
          </a:p>
        </p:txBody>
      </p:sp>
      <p:sp>
        <p:nvSpPr>
          <p:cNvPr id="183" name="Google Shape;148;p21"/>
          <p:cNvSpPr txBox="1"/>
          <p:nvPr>
            <p:ph type="sldNum" sz="quarter" idx="2"/>
          </p:nvPr>
        </p:nvSpPr>
        <p:spPr>
          <a:xfrm>
            <a:off x="8754976" y="4700819"/>
            <a:ext cx="266183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4" name="Google Shape;149;p21"/>
          <p:cNvSpPr/>
          <p:nvPr/>
        </p:nvSpPr>
        <p:spPr>
          <a:xfrm>
            <a:off x="271800" y="4707375"/>
            <a:ext cx="8752801" cy="5101"/>
          </a:xfrm>
          <a:prstGeom prst="line">
            <a:avLst/>
          </a:prstGeom>
          <a:ln>
            <a:solidFill>
              <a:srgbClr val="666666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85" name="Google Shape;150;p21" descr="Google Shape;150;p2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38747" y="4710762"/>
            <a:ext cx="782826" cy="2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Google Shape;151;p21"/>
          <p:cNvSpPr txBox="1"/>
          <p:nvPr/>
        </p:nvSpPr>
        <p:spPr>
          <a:xfrm>
            <a:off x="6122075" y="2626324"/>
            <a:ext cx="1551001" cy="38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/>
            <a:r>
              <a:t>TPC figure</a:t>
            </a:r>
          </a:p>
        </p:txBody>
      </p:sp>
      <p:sp>
        <p:nvSpPr>
          <p:cNvPr id="187" name="Google Shape;152;p21"/>
          <p:cNvSpPr txBox="1"/>
          <p:nvPr/>
        </p:nvSpPr>
        <p:spPr>
          <a:xfrm>
            <a:off x="271799" y="1051274"/>
            <a:ext cx="4226102" cy="3490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42900">
              <a:buClr>
                <a:srgbClr val="000000"/>
              </a:buClr>
              <a:buSzPts val="1800"/>
              <a:buFont typeface="Arial"/>
              <a:buChar char="●"/>
              <a:defRPr sz="1800"/>
            </a:pPr>
            <a:r>
              <a:t>Ionization electrons (~dE/dx) are drifted to anode plane assemblies (APAs) by the electric field.</a:t>
            </a:r>
          </a:p>
          <a:p>
            <a:pPr marL="457200" indent="-342900">
              <a:spcBef>
                <a:spcPts val="1000"/>
              </a:spcBef>
              <a:buClr>
                <a:srgbClr val="000000"/>
              </a:buClr>
              <a:buSzPts val="1800"/>
              <a:buFont typeface="Arial"/>
              <a:buChar char="●"/>
              <a:defRPr sz="1800"/>
            </a:pPr>
            <a:r>
              <a:t>APA has three wire planes with different angular orientations, along the drift-time axis, enables 3D event reconstruction.</a:t>
            </a:r>
          </a:p>
          <a:p>
            <a:pPr marL="457200" indent="-342900">
              <a:spcBef>
                <a:spcPts val="1000"/>
              </a:spcBef>
              <a:buClr>
                <a:srgbClr val="000000"/>
              </a:buClr>
              <a:buSzPts val="1800"/>
              <a:buFont typeface="Arial"/>
              <a:buChar char="●"/>
              <a:defRPr sz="1800"/>
            </a:pPr>
            <a:r>
              <a:t>Single APA corresponds to 960 collection wires, single module of DUNE FD consists of 150 APAs.</a:t>
            </a:r>
          </a:p>
        </p:txBody>
      </p:sp>
      <p:pic>
        <p:nvPicPr>
          <p:cNvPr id="188" name="Google Shape;153;p21" descr="Google Shape;153;p21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0" y="609238"/>
            <a:ext cx="4315625" cy="3631063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Google Shape;154;p21"/>
          <p:cNvSpPr txBox="1"/>
          <p:nvPr/>
        </p:nvSpPr>
        <p:spPr>
          <a:xfrm>
            <a:off x="4497963" y="3956725"/>
            <a:ext cx="4463701" cy="583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/>
            <a:r>
              <a:t>Working principle for LArTPC:</a:t>
            </a:r>
          </a:p>
          <a:p>
            <a:pPr/>
            <a:r>
              <a:t>https://www.bnl.gov/newsroom/news.php?a=212860</a:t>
            </a:r>
          </a:p>
        </p:txBody>
      </p:sp>
      <p:sp>
        <p:nvSpPr>
          <p:cNvPr id="190" name="Google Shape;155;p21"/>
          <p:cNvSpPr txBox="1"/>
          <p:nvPr/>
        </p:nvSpPr>
        <p:spPr>
          <a:xfrm>
            <a:off x="373175" y="4674775"/>
            <a:ext cx="7015199" cy="330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100"/>
            </a:lvl1pPr>
          </a:lstStyle>
          <a:p>
            <a:pPr/>
            <a:r>
              <a:t>Yeon-jae Jwa  |  n-n̅ oscillation sensitivity study in DUNE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