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15.xml" ContentType="application/inkml+xml"/>
  <Override PartName="/ppt/ink/ink16.xml" ContentType="application/inkml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3"/>
  </p:notesMasterIdLst>
  <p:sldIdLst>
    <p:sldId id="257" r:id="rId2"/>
    <p:sldId id="264" r:id="rId3"/>
    <p:sldId id="294" r:id="rId4"/>
    <p:sldId id="293" r:id="rId5"/>
    <p:sldId id="276" r:id="rId6"/>
    <p:sldId id="277" r:id="rId7"/>
    <p:sldId id="258" r:id="rId8"/>
    <p:sldId id="278" r:id="rId9"/>
    <p:sldId id="307" r:id="rId10"/>
    <p:sldId id="309" r:id="rId11"/>
    <p:sldId id="310" r:id="rId12"/>
    <p:sldId id="291" r:id="rId13"/>
    <p:sldId id="327" r:id="rId14"/>
    <p:sldId id="297" r:id="rId15"/>
    <p:sldId id="311" r:id="rId16"/>
    <p:sldId id="324" r:id="rId17"/>
    <p:sldId id="325" r:id="rId18"/>
    <p:sldId id="305" r:id="rId19"/>
    <p:sldId id="266" r:id="rId20"/>
    <p:sldId id="328" r:id="rId21"/>
    <p:sldId id="262" r:id="rId22"/>
    <p:sldId id="302" r:id="rId23"/>
    <p:sldId id="260" r:id="rId24"/>
    <p:sldId id="303" r:id="rId25"/>
    <p:sldId id="318" r:id="rId26"/>
    <p:sldId id="314" r:id="rId27"/>
    <p:sldId id="319" r:id="rId28"/>
    <p:sldId id="315" r:id="rId29"/>
    <p:sldId id="272" r:id="rId30"/>
    <p:sldId id="290" r:id="rId31"/>
    <p:sldId id="26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311B"/>
    <a:srgbClr val="DE4F90"/>
    <a:srgbClr val="F52DCA"/>
    <a:srgbClr val="2A40FF"/>
    <a:srgbClr val="956ABE"/>
    <a:srgbClr val="E17117"/>
    <a:srgbClr val="DE5090"/>
    <a:srgbClr val="8A4389"/>
    <a:srgbClr val="E67ADF"/>
    <a:srgbClr val="714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3"/>
    <p:restoredTop sz="94836"/>
  </p:normalViewPr>
  <p:slideViewPr>
    <p:cSldViewPr snapToGrid="0">
      <p:cViewPr varScale="1">
        <p:scale>
          <a:sx n="99" d="100"/>
          <a:sy n="99" d="100"/>
        </p:scale>
        <p:origin x="1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11:02:35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1 24575,'23'0'0,"7"0"0,9 3 0,1 22 0,-7 12 0,-12 29 0,-9-17 0,-2 4 0,-3 7 0,-1 3 0,-2 16 0,0 4 0,0 6 0,-1 2 0,-2 5 0,-2 0 0,-1-9 0,-2-1 0,-1 7 0,-4 0 0,-4-1 0,-3 0 0,-1-5 0,-1 1 0,4-20 0,-1 2 0,0-4 0,-2 13 0,0-2 0,-4 11 0,2-2 0,5-12 0,0-2 0,1 3 0,0-1 0,4-5 0,1-1 0,4 0 0,2 0 0,-1 1 0,2 0 0,0 1 0,2 1 0,-1 1 0,0 0 0,0-2 0,0-1 0,-1 2 0,2-1 0,1-5 0,1 0 0,0 2 0,1-2 0,3-9 0,1 0 0,1 1 0,0-1 0,7 41 0,-5-47 0,1-1 0,5 31 0,-1-13 0,-5-21 0,-3-16 0,-7-14 0,3-6 0,-1-7 0,-2-2 0,-5-3 0,-23-10 0,-15-12 0,-15-8 0,21 8 0,-3 0 0,28 15 0,-5-2 0,13 4 0,12 12 0,22 15 0,6 8 0,-5-2 0,12 2 0,-24-15 0,15 7 0,-13-9 0,-6-3 0,-8-3 0,1-4 0,-6 2 0,7-4 0,11-17 0,17-19 0,-11 9 0,38-30 0,-27 28 0,16-13 0,-14 17 0,-23 9 0,-6 14 0,-9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9:34:57.257"/>
    </inkml:context>
    <inkml:brush xml:id="br0">
      <inkml:brushProperty name="width" value="0.05" units="cm"/>
      <inkml:brushProperty name="height" value="0.05" units="cm"/>
      <inkml:brushProperty name="color" value="#DA127E"/>
    </inkml:brush>
  </inkml:definitions>
  <inkml:trace contextRef="#ctx0" brushRef="#br0">662 3045 24575,'0'-18'0,"0"-5"0,0-13 0,0 14 0,0-28 0,0 21 0,0-25 0,0 7 0,0-1 0,-3-1 0,1 6 0,-2-7 0,-1 13 0,0-6 0,-1 13 0,2 1 0,0-3 0,3 11 0,-8-10 0,8 7 0,-6-1 0,6-2 0,-7 2 0,2-4 0,-4-3 0,-1 1 0,0-2 0,-1 0 0,-1 1 0,0 1 0,1-2 0,-4 4 0,2-2 0,-4-1 0,7 2 0,-3-6 0,1 0 0,-3-2 0,-4-7 0,1 4 0,-2-4 0,2 10 0,-1-9 0,1 8 0,-2-16 0,2 7 0,2-3 0,-2-1 0,7 7 0,-3-3 0,0-1 0,4 0 0,-7-6 0,7 8 0,-4-7 0,4 1 0,-4-14 0,5-7 0,-2-8 0,2 6 0,-1 7 0,1 3 0,3 3 0,2-4 0,0-1 0,3 6 0,-2 1 0,-1 7 0,4-2 0,-3 12 0,4 2 0,0 19 0,0 4 0,-3 11 0,2 3 0,-2 2 0,2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3T21:06:29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1 24575,'23'0'0,"7"0"0,9 3 0,1 22 0,-7 12 0,-12 29 0,-9-17 0,-2 4 0,-3 7 0,-1 3 0,-2 16 0,0 4 0,0 6 0,-1 2 0,-2 5 0,-2 0 0,-1-9 0,-2-1 0,-1 7 0,-4 0 0,-4-1 0,-3 0 0,-1-5 0,-1 1 0,4-20 0,-1 2 0,0-4 0,-2 13 0,0-2 0,-4 11 0,2-2 0,5-12 0,0-2 0,1 3 0,0-1 0,4-5 0,1-1 0,4 0 0,2 0 0,-1 1 0,2 0 0,0 1 0,2 1 0,-1 1 0,0 0 0,0-2 0,0-1 0,-1 2 0,2-1 0,1-5 0,1 0 0,0 2 0,1-2 0,3-9 0,1 0 0,1 1 0,0-1 0,7 41 0,-5-47 0,1-1 0,5 31 0,-1-13 0,-5-21 0,-3-16 0,-7-14 0,3-6 0,-1-7 0,-2-2 0,-5-3 0,-23-10 0,-15-12 0,-15-8 0,21 8 0,-3 0 0,28 15 0,-5-2 0,13 4 0,12 12 0,22 15 0,6 8 0,-5-2 0,12 2 0,-24-15 0,15 7 0,-13-9 0,-6-3 0,-8-3 0,1-4 0,-6 2 0,7-4 0,11-17 0,17-19 0,-11 9 0,38-30 0,-27 28 0,16-13 0,-14 17 0,-23 9 0,-6 14 0,-9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3T21:06:29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24575,'0'55'0,"0"38"-4916,0-26 1,0 1 3425,0 31 2864,0-11 0,0 3-1374,0-30 0,1 2 0,0 8 0,1 7 0,2 0 426,0-3 0,2 1 0,1 0-426,1 3 0,2 1 0,1-3 0,0-7 0,2-2 0,0-1-28,8 32 0,1-3 28,0-13 0,0-3 3251,0-6 1,0 0-3252,0 3 0,0-2 43,1-8 0,0-2-43,-3 5 0,1 0 337,3-3 1,1-2-338,-6-2 0,1-1 43,3-5 1,1-1-44,-5-4 0,0 1 0,3-2 0,1 0 0,-1 0 0,-1 0 0,2 0 0,0-1 0,1 3 0,-1 0 0,-1 2 0,-1-1 0,0 1 0,-1 0 0,2 2 0,-2 0 0,-4-3 0,0-1 0,3-3 0,0 1 0,-5 6 0,-2 3 0,3-2 0,-1 1 0,-1 7 0,-1 0 0,-2-2 0,-1 0 0,0-4 0,-1 0 0,-1 4 0,-2 0 0,-1 0 0,-1 1 0,2 3 0,1 0 0,-2 2 0,1-1 0,-1-8 0,2-1 0,2 0 0,0 0 0,-4-6 0,0 0 0,2 0 0,1-1 0,-2 2 0,-1-1 0,4 2 0,-1-1 0,-1-4 0,0 0 0,2 0 0,0 0 0,4 36 0,0 8 0,-4-10 0,2 3 0,-4-25 0,4-11-6784,-5-24 6784,-1-13 0,-4-11 0,-3-8 0,-2-7 0,-3 1 0,3 1 0,-3-3 6784,2 2-6784,-7-4 0,-1-2 0,-3 2 0,3 0 0,0 2 0,4 4 0,-1 1 0,3 1 0,-3-1 0,3-1 0,-3 2 0,2-2 0,4 3 0,-3-3 0,1 2 0,0-2 0,-2 3 0,5 1 0,-2 2 0,5 2 0,-2-2 0,2 0 0,4-1 0,-2 2 0,4 1 0,-1 0 0,-1 0 0,2 4 0,3 5 0,4 4 0,5 1 0,-3 2 0,2-7 0,-7 0 0,3-1 0,-3-2 0,0 3 0,0-1 0,-1-1 0,-2-1 0,2 2 0,-4-2 0,2 4 0,-2-3 0,1-1 0,-2 0 0,2-2 0,-2 2 0,3-3 0,-2 4 0,1-2 0,0 2 0,-1 0 0,2-3 0,-5-4 0,4-3 0,-3-6 0,4 2 0,-3-1 0,4-4 0,-4 2 0,5-10 0,0 3 0,4-4 0,2 2 0,3-1 0,-1 2 0,-4 4 0,-1 5 0,-5 0 0,-1 5 0,1-1 0,0-1 0,1 1 0,-2 0 0,2 2 0,-5-2 0,5 4 0,-6-6 0,8 4 0,-3-5 0,6 3 0,0-3 0,1 2 0,0-1 0,-3 2 0,-2 1 0,-2 0 0,-2 2 0,-2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3T21:48:29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24575,'17'0'0,"10"0"0,8 2 0,-8 1 0,1 27 0,-6 20 0,-1 32 0,-4-27 0,-2 3 0,-3 2 0,-1 0 0,4 7 0,0 0 0,0-2 0,0 0 0,-1-4 0,1 0 0,-4 3 0,0-1 0,0-4 0,-1-1 0,-2 0 0,-2-2 0,2 39 0,-2-1 0,-6-6 0,0 8 0,0-9 0,0-15 0,0-18 0,0-1 0,0 10 0,0 25 0,0-6 0,-4-5 0,2-35 0,-5-22 0,5-11 0,-7-13 0,4 2 0,-15-16 0,10 9 0,-18-25 0,12 18 0,-6-9 0,10 16 0,10 12 0,5 6 0,14 20 0,-3-12 0,13 19 0,-9-19 0,6 4 0,-13-7 0,0-8 0,-9-3 0,3-3 0,-2 0 0,3 0 0,3 0 0,5-3 0,3-3 0,-4 1 0,5-5 0,-11 5 0,4-2 0,-5 1 0,3-2 0,4-7 0,4-2 0,3 0 0,-4 4 0,-3 7 0,-10 2 0,-2 4 0,-8 0 0,2 0 0,-7 0 0,-3 0 0,-5 5 0,-5 4 0,-2 4 0,3 1 0,4-4 0,8-6 0,7-1 0,2-3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3T21:48:29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24575,'17'0'0,"10"0"0,8 2 0,-8 1 0,1 27 0,-6 20 0,-1 32 0,-4-27 0,-2 3 0,-3 2 0,-1 0 0,4 7 0,0 0 0,0-2 0,0 0 0,-1-4 0,1 0 0,-4 3 0,0-1 0,0-4 0,-1-1 0,-2 0 0,-2-2 0,2 39 0,-2-1 0,-6-6 0,0 8 0,0-9 0,0-15 0,0-18 0,0-1 0,0 10 0,0 25 0,0-6 0,-4-5 0,2-35 0,-5-22 0,5-11 0,-7-13 0,4 2 0,-15-16 0,10 9 0,-18-25 0,12 18 0,-6-9 0,10 16 0,10 12 0,5 6 0,14 20 0,-3-12 0,13 19 0,-9-19 0,6 4 0,-13-7 0,0-8 0,-9-3 0,3-3 0,-2 0 0,3 0 0,3 0 0,5-3 0,3-3 0,-4 1 0,5-5 0,-11 5 0,4-2 0,-5 1 0,3-2 0,4-7 0,4-2 0,3 0 0,-4 4 0,-3 7 0,-10 2 0,-2 4 0,-8 0 0,2 0 0,-7 0 0,-3 0 0,-5 5 0,-5 4 0,-2 4 0,3 1 0,4-4 0,8-6 0,7-1 0,2-3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4T00:45:23.550"/>
    </inkml:context>
    <inkml:brush xml:id="br0">
      <inkml:brushProperty name="width" value="0.05" units="cm"/>
      <inkml:brushProperty name="height" value="0.05" units="cm"/>
      <inkml:brushProperty name="color" value="#FF7F0F"/>
    </inkml:brush>
  </inkml:definitions>
  <inkml:trace contextRef="#ctx0" brushRef="#br0">1 4401 24575,'0'-50'0,"-1"-3"0,2-9 0,2-19 0,2-7 0,0 16 0,0-4 0,1 6 0,1-4 0,1 1 0,7-19 0,0 3 0,-6 33 0,-1 1 0,6-23 0,1-2 0,-2 12 0,0 1 0,1 5 0,0 0 0,1-2 0,1 1 0,-1 1 0,0 0 0,1-8 0,-1 1 0,1 10 0,-2 2 0,-1-3 0,-2 1 0,-3 8 0,-1 0 0,0 0 0,-2 0 0,0-3 0,-1-1 0,-1-1 0,1-1 0,3-3 0,-1 0 0,-5 2 0,0 0 0,2-1 0,0 1 0,-3 5 0,0-1 0,0-3 0,0-1 0,0 3 0,0-2 0,0-7 0,0-1 0,0 4 0,0 0 0,0-4 0,0 0 0,0 5 0,0 1 0,0 5 0,0 2 0,1 0 0,-2 1 0,-8-35 0,0 8 0,-7 11 0,7 16 0,-1 13 0,7 11 0,-4 8 0,5 2 0,-1-1 0,0-1 0,0 2 0,0 2 0,-2 7 0,3 4 0,-8 6 0,6 1 0,-6 4 0,6 1 0,-1-3 0,-2 6 0,2-2 0,-10 7 0,5 2 0,-7-1 0,11-2 0,-5-8 0,11 1 0,-5-6 0,10-3 0,3-3 0,3-6 0,9-5 0,-11 6 0,10-10 0,-5 5 0,12-7 0,2-6 0,6-1 0,-6 1 0,-4 6 0,-10 13 0,-5 3 0,-6 9 0,-1-2 0,-2 6 0,0-4 0,2 9 0,8-4 0,1 9 0,4-5 0,-4 0 0,-1-6 0,-5 2 0,4-6 0,-4 5 0,6 3 0,-2 0 0,1 3 0,-5-2 0,-1-3 0,0-1 0,-2-4 0,1-3 0,-2-1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4T00:36:34.80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3350 1635 24575,'-65'0'0,"1"0"0,-17 2 0,-9-4 0,15-6 0,-10-4 0,-3-3 0,2-2-907,3 0 0,0-2 1,-1-2-1,0-2 907,-6-5 0,-1-2 0,0-2 0,4-1 0,9 1 0,2-1 0,2-1 0,2 1 141,-12-4 1,4 1 0,2 0-142,8 3 0,3 0 0,2-1 0,-21-14 0,4 1 375,7 4 0,2 1-375,8 3 0,2 1 0,9 4 0,2 2 0,-30-22 1845,1 6-1845,9-2 607,-1 8-607,9-2 0,11 6 0,12-1 0,2-4 0,9-5 0,-4-2 0,9 5 0,-3 4 0,10 1 0,-3 9 0,8-6 0,-6 15 0,10 1 0,-2 7 0,9 13 0,-1 1 0,3 9 0,0 7 0,0-4 0,0 24 0,0 10 0,0 22 0,0 10 0,0-6 0,0-15 0,0-15 0,0-12 0,0-26 0,0-4 0,0-25 0,0-16 0,0-9 0,0-7 0,0 8 0,-5 9 0,4 5 0,-3 3 0,4 0 0,0 10 0,0 2 0,0 12 0,3 3 0,2 5 0,9-9 0,-1 5 0,0-5 0,-5 5 0,-2 2 0,0-1 0,8 2 0,1 1 0,11 0 0,2 0 0,1 0 0,5 0 0,-7 0 0,1 0 0,-4 0 0,-3 0 0,-8 0 0,0 0 0,-6-5 0,7 0 0,1-1 0,1-2 0,-2 6 0,-6-2 0,-3 4 0,-1 0 0,-4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2T09:50:55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24575,'0'55'0,"0"38"-4916,0-26 1,0 1 3425,0 31 2864,0-11 0,0 3-1374,0-30 0,1 2 0,0 8 0,1 7 0,2 0 426,0-3 0,2 1 0,1 0-426,1 3 0,2 1 0,1-3 0,0-7 0,2-2 0,0-1-28,8 32 0,1-3 28,0-13 0,0-3 3251,0-6 1,0 0-3252,0 3 0,0-2 43,1-8 0,0-2-43,-3 5 0,1 0 337,3-3 1,1-2-338,-6-2 0,1-1 43,3-5 1,1-1-44,-5-4 0,0 1 0,3-2 0,1 0 0,-1 0 0,-1 0 0,2 0 0,0-1 0,1 3 0,-1 0 0,-1 2 0,-1-1 0,0 1 0,-1 0 0,2 2 0,-2 0 0,-4-3 0,0-1 0,3-3 0,0 1 0,-5 6 0,-2 3 0,3-2 0,-1 1 0,-1 7 0,-1 0 0,-2-2 0,-1 0 0,0-4 0,-1 0 0,-1 4 0,-2 0 0,-1 0 0,-1 1 0,2 3 0,1 0 0,-2 2 0,1-1 0,-1-8 0,2-1 0,2 0 0,0 0 0,-4-6 0,0 0 0,2 0 0,1-1 0,-2 2 0,-1-1 0,4 2 0,-1-1 0,-1-4 0,0 0 0,2 0 0,0 0 0,4 36 0,0 8 0,-4-10 0,2 3 0,-4-25 0,4-11-6784,-5-24 6784,-1-13 0,-4-11 0,-3-8 0,-2-7 0,-3 1 0,3 1 0,-3-3 6784,2 2-6784,-7-4 0,-1-2 0,-3 2 0,3 0 0,0 2 0,4 4 0,-1 1 0,3 1 0,-3-1 0,3-1 0,-3 2 0,2-2 0,4 3 0,-3-3 0,1 2 0,0-2 0,-2 3 0,5 1 0,-2 2 0,5 2 0,-2-2 0,2 0 0,4-1 0,-2 2 0,4 1 0,-1 0 0,-1 0 0,2 4 0,3 5 0,4 4 0,5 1 0,-3 2 0,2-7 0,-7 0 0,3-1 0,-3-2 0,0 3 0,0-1 0,-1-1 0,-2-1 0,2 2 0,-4-2 0,2 4 0,-2-3 0,1-1 0,-2 0 0,2-2 0,-2 2 0,3-3 0,-2 4 0,1-2 0,0 2 0,-1 0 0,2-3 0,-5-4 0,4-3 0,-3-6 0,4 2 0,-3-1 0,4-4 0,-4 2 0,5-10 0,0 3 0,4-4 0,2 2 0,3-1 0,-1 2 0,-4 4 0,-1 5 0,-5 0 0,-1 5 0,1-1 0,0-1 0,1 1 0,-2 0 0,2 2 0,-5-2 0,5 4 0,-6-6 0,8 4 0,-3-5 0,6 3 0,0-3 0,1 2 0,0-1 0,-3 2 0,-2 1 0,-2 0 0,-2 2 0,-2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9:19:01.541"/>
    </inkml:context>
    <inkml:brush xml:id="br0">
      <inkml:brushProperty name="width" value="0.05" units="cm"/>
      <inkml:brushProperty name="height" value="0.05" units="cm"/>
      <inkml:brushProperty name="color" value="#888317"/>
    </inkml:brush>
  </inkml:definitions>
  <inkml:trace contextRef="#ctx0" brushRef="#br0">1616 0 24575,'-7'24'0,"-25"40"0,-3 3 0,-3 2 0,13-22 0,3 1 0,-1 15 0,6-24 0,-2 3 0,1 4 0,0-2 0,-15 23 0,-3 4 0,-5-3 0,5-2 0,15-29 0,-1 1 0,2 0 0,0 2 0,1-1 0,-1 0 0,-14 35 0,15-35 0,-1-1 0,-14 26 0,-6 9 0,1-10 0,4 4 0,4 0 0,4-12 0,5-1 0,1-10 0,3 10 0,-3 10 0,-3 11 0,-3 4 0,-2-11 0,1-6 0,-3-8 0,2 1 0,-6-1 0,6-3 0,-5-2 0,5-5 0,-2-5 0,4-1 0,-10-8 0,6 7 0,-7-10 0,4 9 0,5-10 0,-3 6 0,5 3 0,-5 4 0,4-1 0,1-9 0,8-7 0,5-8 0,7-7 0,1-1 0,5-10 0,-1 5 0,2-15 0,0-4 0,0 2 0,0-14 0,0 15 0,0-8 0,0 2 0,0 1 0,0-4 0,-4 0 0,3 7 0,-4 5 0,3 8 0,0 7 0,1 6 0,1 15 0,0 7 0,0-6 0,0 6 0,0-18 0,3 8 0,-2 0 0,2-5 0,-3 3 0,0-10 0,3-2 0,-2-2 0,4-5 0,-4 4 0,4-5 0,-3 2 0,2-1 0,1 0 0,3 0 0,6 0 0,13-7 0,12-5 0,4-5 0,3-3 0,-12 3 0,-3 3 0,-7 1 0,-1 2 0,-5 1 0,-2 4 0,-5 0 0,-6 5 0,1-2 0,-5 3 0,1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9:19:13.261"/>
    </inkml:context>
    <inkml:brush xml:id="br0">
      <inkml:brushProperty name="width" value="0.05" units="cm"/>
      <inkml:brushProperty name="height" value="0.05" units="cm"/>
      <inkml:brushProperty name="color" value="#FF8001"/>
    </inkml:brush>
  </inkml:definitions>
  <inkml:trace contextRef="#ctx0" brushRef="#br0">0 124 24575,'0'6'0,"0"5"0,0-3 0,0 1 0,0-2 0,0-2 0,0 2 0,0 4 0,0-5 0,0 2 0,2-4 0,0 1 0,4 7 0,-1 1 0,2 6 0,1-2 0,-3-4 0,1-5 0,-4-1 0,0-6 0,-2 5 0,0 0 0,0 6 0,3 4 0,-2-5 0,6 6 0,-7-13 0,4 0 0,0-15 0,5-10 0,-2 3 0,20-19 0,-5 7 0,13-12 0,-6 4 0,-8 13 0,-4 5 0,2-2 0,6-4 0,4-4 0,-1 4 0,-4 8 0,-11 9 0,-5 6 0,-4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9:19:15.626"/>
    </inkml:context>
    <inkml:brush xml:id="br0">
      <inkml:brushProperty name="width" value="0.05" units="cm"/>
      <inkml:brushProperty name="height" value="0.05" units="cm"/>
      <inkml:brushProperty name="color" value="#FF8001"/>
    </inkml:brush>
  </inkml:definitions>
  <inkml:trace contextRef="#ctx0" brushRef="#br0">95 309 24575,'-5'-14'0,"-1"-8"0,-6-3 0,6 4 0,-5-5 0,8 18 0,-7-7 0,10 9 0,-4 2 0,5-1 0,-4 2 0,1 1 0,0-1 0,1 1 0,-2-3 0,2 3 0,-2-3 0,3 3 0,-3-3 0,2 0 0,-2-12 0,-1-5 0,0-7 0,-1 4 0,1 7 0,4 7 0,0 6 0,0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9:19:24.583"/>
    </inkml:context>
    <inkml:brush xml:id="br0">
      <inkml:brushProperty name="width" value="0.05" units="cm"/>
      <inkml:brushProperty name="height" value="0.05" units="cm"/>
      <inkml:brushProperty name="color" value="#FF8001"/>
    </inkml:brush>
  </inkml:definitions>
  <inkml:trace contextRef="#ctx0" brushRef="#br0">1 3228 24575,'0'-14'0,"0"-13"0,0-4 0,0 3 0,0-20 0,1 10 0,13-22 0,1 6 0,9 12 0,-6 15 0,-9 6 0,1 6 0,0-14 0,8-1 0,5-9 0,-2 7 0,6 0 0,3 0 0,15-11 0,13-7 0,-24 21 0,0 1 0,34-25 0,-3 3 0,6 3 0,-4-3 0,-26 23 0,1 1 0,-3 2 0,0 1 0,-1 1 0,1-1 0,11-1 0,0 0 0,-8 5 0,1 0 0,16-6 0,3 1 0,-6 6 0,0 1 0,8-3 0,3 0 0,11-2 0,2-1-361,-22 4 0,0-1 0,3-2 361,15-5 0,3-2 0,1 0 0,0 0 0,0 0 0,0 0 0,1 0 0,0 1 0,-1 2 0,-5 6 0,-1 1 0,-2 2 0,-4 1 0,-2 1 0,0 1-207,-3 2 0,-1 1 0,2 0 207,5-3 0,1 1 0,0 0 0,-3 1 0,1 1 0,-1 0 0,-5 0 0,0 0 0,2 0 0,9 1 0,2 1 0,-2-1 0,-12 0 0,-3 0 0,4 0 0,13 0 0,4 0 0,0 0-373,-3-3 0,0 0 0,1-1 373,4 2 0,1 0 0,1-1 0,-17 3 0,2-1 0,0-1 0,0 2 0,-1 0 0,0 2 0,1-1 0,0-1-419,7-3 1,1 0 0,0 0 0,0 1 418,1 2 0,1 2 0,-1 0 0,0 0 0,-2-2 0,0 0 0,-1 1 0,-1 0 17,15 1 1,-1 0-1,-2 3-17,-6 1 0,-1 2 0,-1 0 0,-6 0 0,-1-1 0,0 2 0,-3 1 0,0 0 0,-1 0 102,1 0 1,0 0-1,-3 0-102,17 0 0,-2 0 0,3 0 0,-2 0 0,-7 0 0,-2 0 0,3 1 0,1-2 0,5-2 0,0-2 0,-5-1 0,1-1 0,8-4 0,-1 0 0,-9-1 0,-2 0 0,5 0 0,-1-1 0,-7 2 0,0-1 0,13-2 0,-1-1 0,-15 3 0,-2-1 518,9-5 0,-2-1-518,-19 7 0,-2-2 910,-1-5 0,-2-1-910,33-7 1005,-6-12-1005,-5 9 276,6-14-276,-4 8 0,-6-8 0,-9 10 0,-11-1 0,-1 3 0,-7-2 0,-3 1 0,-4 1 0,8-8 0,-2 1 0,2-2 0,-12 13 0,-6 11 0,-12 7 0,-3 7 0,-5-2 0,1-3 0,-1 3 0,0-8 0,3 9 0,-2-5 0,2 7 0,-3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9:34:28.217"/>
    </inkml:context>
    <inkml:brush xml:id="br0">
      <inkml:brushProperty name="width" value="0.05" units="cm"/>
      <inkml:brushProperty name="height" value="0.05" units="cm"/>
      <inkml:brushProperty name="color" value="#1B00FF"/>
    </inkml:brush>
  </inkml:definitions>
  <inkml:trace contextRef="#ctx0" brushRef="#br0">288 325 24575,'-12'0'0,"-1"0"0,-4 0 0,3-4 0,-3 3 0,11-6 0,-7 6 0,9-6 0,-7 6 0,5-4 0,0 2 0,-4 2 0,-1-6 0,-10 4 0,-4-6 0,-2 2 0,-4-2 0,11 2 0,3-1 0,10 5 0,7-1 0,8 4 0,14 0 0,4 9 0,-4-6 0,10 13 0,-8-7 0,11 4 0,-4 1 0,-7-6 0,-5 0 0,-4-5 0,-6 1 0,-4-2 0,-4-2 0,-1-6 0,2-14 0,3-7 0,-1 6 0,2-15 0,-1 17 0,-3-11 0,2 8 0,0 3 0,-3 3 0,2 3 0,-3 3 0,0 1 0,0 1 0,4-3 0,-3-2 0,3 1 0,-4 1 0,2 4 0,0 2 0,1 0 0,-2 2 0,-1 0 0,0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9:34:32.674"/>
    </inkml:context>
    <inkml:brush xml:id="br0">
      <inkml:brushProperty name="width" value="0.05" units="cm"/>
      <inkml:brushProperty name="height" value="0.05" units="cm"/>
      <inkml:brushProperty name="color" value="#1B00FF"/>
    </inkml:brush>
  </inkml:definitions>
  <inkml:trace contextRef="#ctx0" brushRef="#br0">5507 3371 24575,'0'-10'0,"-4"0"0,-5 0 0,2 6 0,-14-12 0,9 8 0,-10-8 0,5 5 0,2-2 0,2 6 0,4-3 0,-1 4 0,1-2 0,-3 0 0,-3 0 0,-1-2 0,-7-3 0,4-1 0,-8-1 0,8-1 0,-4 1 0,1-3 0,-2 0 0,1 3 0,1-2 0,7 7 0,3-7 0,-1 7 0,3-3 0,-3 2 0,4 0 0,-3-1 0,1-3 0,-3 5 0,1-6 0,-3 4 0,0-4 0,-1 1 0,-1-1 0,-3 1 0,0-6 0,-5 5 0,-3-10 0,-6 5 0,-8-7 0,2-2 0,-9-1 0,3-8 0,-10 2 0,10 1 0,-9 1 0,15 4 0,-9-3 0,8 2 0,-2-2 0,-1 3 0,4 1 0,-9 0 0,7 0 0,-6-4 0,1 1 0,0-1 0,0 1 0,-3 0 0,-5 1 0,-6-2 0,-9 1 0,10 2 0,-9 2 0,11 4 0,-2 2 0,4-3 0,3 4 0,2-8 0,0 4 0,-4-5 0,-10-1 0,-7-6 0,-12 2 0,3-7 0,-8 11 0,7-5 0,-3 8 0,6-6 0,-7-3 0,0 0 0,40 16 0,0 0 0,-2 0 0,0 0 0,0-2 0,0 0 0,0 0 0,-1 0 0,-2 1 0,0-1 0,4 0 0,0 0 0,-3 0 0,1 1 0,5-1 0,0 1 0,-35-17 0,11 2 0,6 5 0,3 1 0,2 0 0,-6 0 0,11 0 0,-11-5 0,10 8 0,-3-6 0,5 9 0,0-4 0,0-1 0,1 0 0,9 6 0,4 0 0,8 1 0,-4-2 0,-1-8 0,-4 1 0,0-2 0,0 4 0,0-1 0,-1 2 0,1-3 0,4 8 0,5 0 0,10 10 0,4 4 0,6 2 0,-2 4 0,2-6 0,-3-1 0,-2-5 0,-1-1 0,-2 1 0,2 1 0,1 1 0,4 3 0,4 2 0,-3-1 0,5 2 0,-7-3 0,5 1 0,-3 2 0,5 3 0,2 5 0,1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9:34:49.640"/>
    </inkml:context>
    <inkml:brush xml:id="br0">
      <inkml:brushProperty name="width" value="0.05" units="cm"/>
      <inkml:brushProperty name="height" value="0.05" units="cm"/>
      <inkml:brushProperty name="color" value="#DA127E"/>
    </inkml:brush>
  </inkml:definitions>
  <inkml:trace contextRef="#ctx0" brushRef="#br0">0 14 24575,'4'3'0,"8"4"0,9 19 0,-4-10 0,19 19 0,-14-10 0,16 14 0,-3-8 0,-4 1 0,5-7 0,-6 4 0,-3-7 0,-4 1 0,-5-7 0,-3-3 0,-3-4 0,-5-3 0,-4-7 0,3-11 0,9-18 0,7-12 0,-2 11 0,11-16 0,-11 22 0,10-15 0,-4 6 0,-2 5 0,-1 3 0,-6 7 0,1 3 0,-10 9 0,-1-1 0,-4 6 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A6E34-F4B4-6F45-A982-811EBF1A2E6A}" type="datetimeFigureOut">
              <a:rPr lang="en-US" smtClean="0"/>
              <a:t>6/15/23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39F06-4A59-CD4B-B9C8-3D771BCF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4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D8F72-F422-6B44-A01D-4E190885F6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70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D8F72-F422-6B44-A01D-4E190885F6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84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D8F72-F422-6B44-A01D-4E190885F6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66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D8F72-F422-6B44-A01D-4E190885F6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47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D8F72-F422-6B44-A01D-4E190885F6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40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9F06-4A59-CD4B-B9C8-3D771BCF8C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72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639D-FFAD-2D3E-B825-339F373CB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72B6A0-8A45-F8FA-AC48-6007B146F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957B5-F66E-CEB3-7A2A-B9C816BD0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B3E41-8C8A-6F43-BC24-348A1BD63291}" type="datetime1">
              <a:rPr lang="en-CA" smtClean="0"/>
              <a:t>2023-06-15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FE00B-FECF-58D1-C55B-6D6EE9375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F0F2D-5D03-9ED1-E3F9-20B913653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C19D-C960-4B48-91AA-3D12B20C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D7D19-CD06-06D8-D392-6EE13AE7B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E43D2-7F99-C458-6361-CB735ABB9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A8E9D-3074-37A2-C58C-4D51577EF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2D70-6A6B-7241-AD54-8AD660BFF8E0}" type="datetime1">
              <a:rPr lang="en-CA" smtClean="0"/>
              <a:t>2023-06-15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E4F1E-0973-80A4-0A35-BB95CB80E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8B6-DFB7-A2D7-01A7-27319E911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C19D-C960-4B48-91AA-3D12B20C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94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27FCE5-1CED-2AAA-5AD1-183AD1E026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E1E161-A0FC-952B-52A5-6B0BF8C93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3A888-B660-D742-7C1A-15DFF8938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007C-A62C-A345-BC44-94ED3E08EBB9}" type="datetime1">
              <a:rPr lang="en-CA" smtClean="0"/>
              <a:t>2023-06-15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915A0-9A69-A9C7-F0AC-60F874B2D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EF476-369D-F847-CFDF-7E207373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C19D-C960-4B48-91AA-3D12B20C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36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3A3C1-5006-0A30-B76D-6EC09EF13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03933-8862-20C3-3702-8AC459CE9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F84A9-D009-C8DB-F5CD-7BC6D9249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10BF-156F-934B-AC49-B41C0BABCA36}" type="datetime1">
              <a:rPr lang="en-CA" smtClean="0"/>
              <a:t>2023-06-15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3C671-F0D2-BE6F-6126-B0EF2C9B5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CE8A2-B180-BE15-59BA-5B43787C3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C19D-C960-4B48-91AA-3D12B20C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95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FE1EE-78F4-995E-B38D-7F539B7C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F0139-789F-47E7-5813-F157047E7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CBF05-B42B-EDA6-4E85-8272A405B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0572-B410-6A48-84DA-FFB02C00B5B5}" type="datetime1">
              <a:rPr lang="en-CA" smtClean="0"/>
              <a:t>2023-06-15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D534F-4F0D-D781-4DB4-33F0B0EB2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501C9-1512-C85C-B0BB-E585463AB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C19D-C960-4B48-91AA-3D12B20C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8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191C4-5393-B052-3258-305D0EDEA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8DDB9-5A0D-EC9B-52BE-DFAD005D0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16857-DD5C-D3FF-F081-1923FFA61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BF0ED-B03D-A44D-8D68-68645CC07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EBF6-099F-424C-A539-DEBBE268DB83}" type="datetime1">
              <a:rPr lang="en-CA" smtClean="0"/>
              <a:t>2023-06-15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BBA5B-D58A-784C-2AC6-2376C7A4D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9DA75-4317-F19B-597E-D23A6089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C19D-C960-4B48-91AA-3D12B20C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49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BA0C2-899E-4D1E-9544-850FA1D7C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F2708-71FA-435F-083F-4E6E831EA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DCEAD-9A25-8493-28D3-9B7FF800F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F17295-B589-EF9E-73AF-D68C36C527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B1EB4C-0C6F-7BD1-F64D-71F086E460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BEBB5C-09FA-406F-8706-10768456D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BB0A-6121-954E-8225-B096CB67690D}" type="datetime1">
              <a:rPr lang="en-CA" smtClean="0"/>
              <a:t>2023-06-15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140A0A-0E1A-2841-6C92-EB1FC9D7D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C2F4A-AD44-BF8E-5440-F6AA93590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C19D-C960-4B48-91AA-3D12B20C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4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B27B8-CB5C-86CF-1AC9-AC55AE831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FFEFCA-4166-8A5C-21E4-2688D87D8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DC9BF-6D30-3840-8605-0EE8EB6E4C49}" type="datetime1">
              <a:rPr lang="en-CA" smtClean="0"/>
              <a:t>2023-06-15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3CB1E-BDD6-5EA7-F2C2-834B598A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56122D-EDD4-056A-59D1-831D7EC01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C19D-C960-4B48-91AA-3D12B20C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41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504CB3-F551-779B-4224-9F9325B8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E1D6-F12F-E342-9710-E6C276AAF8AD}" type="datetime1">
              <a:rPr lang="en-CA" smtClean="0"/>
              <a:t>2023-06-15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2A4D3-79F1-64CD-9B52-2E4F0015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BCF1E-04A9-F59C-54D0-831829BED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C19D-C960-4B48-91AA-3D12B20C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09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725F5-A309-0B3F-CA48-C8E44B00A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7AF42-1F43-37A1-3260-DB06FA58D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3EE2C-6CA4-A92C-2BF2-17A0A0756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04079-6287-84AB-4824-66C0112F8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A5DD-D9B6-4B43-8785-9F7030AB5B25}" type="datetime1">
              <a:rPr lang="en-CA" smtClean="0"/>
              <a:t>2023-06-15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B15AF-BC3C-676B-71B2-EBB91DF5F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58C3-2968-608E-DCA5-D33AC442B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C19D-C960-4B48-91AA-3D12B20C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7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0A647-CB99-EF0E-0984-FB9202260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E164EB-680D-2B3B-7AC5-9F309C79E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987FA-05FA-8AD7-F051-B1D81988A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09457-9B6F-6CD9-CF10-808F4BC1D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0385-F8FC-6A48-8758-815E33C6818A}" type="datetime1">
              <a:rPr lang="en-CA" smtClean="0"/>
              <a:t>2023-06-15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1F3EE-5796-F1F8-CDBA-28912658D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AEDD4-1C94-D050-6785-CA189359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C19D-C960-4B48-91AA-3D12B20C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56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BD5F81-E592-C1CE-6FBF-21E4D99EE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4B654-7C17-33DB-0086-E2E1FA81D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D6ED4-21E1-4D80-16C5-B66260643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59E1D-0794-9B4F-8AB6-0EED4B0C0DDF}" type="datetime1">
              <a:rPr lang="en-CA" smtClean="0"/>
              <a:t>2023-06-15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4162-7CC4-F956-774D-A2EDED818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Taylor R. Gray | Fysikdagarna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085E4-0843-6B9B-6697-CD2888373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C19D-C960-4B48-91AA-3D12B20C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5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5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12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9.png"/><Relationship Id="rId10" Type="http://schemas.openxmlformats.org/officeDocument/2006/relationships/customXml" Target="../ink/ink14.xml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9.png"/><Relationship Id="rId4" Type="http://schemas.openxmlformats.org/officeDocument/2006/relationships/image" Target="../media/image9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customXml" Target="../ink/ink15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75.png"/><Relationship Id="rId3" Type="http://schemas.openxmlformats.org/officeDocument/2006/relationships/tags" Target="../tags/tag6.xml"/><Relationship Id="rId7" Type="http://schemas.openxmlformats.org/officeDocument/2006/relationships/image" Target="../media/image64.emf"/><Relationship Id="rId12" Type="http://schemas.openxmlformats.org/officeDocument/2006/relationships/image" Target="../media/image74.png"/><Relationship Id="rId2" Type="http://schemas.openxmlformats.org/officeDocument/2006/relationships/tags" Target="../tags/tag5.xml"/><Relationship Id="rId16" Type="http://schemas.openxmlformats.org/officeDocument/2006/relationships/image" Target="../media/image78.png"/><Relationship Id="rId1" Type="http://schemas.openxmlformats.org/officeDocument/2006/relationships/tags" Target="../tags/tag4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6.emf"/><Relationship Id="rId1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70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62.emf"/><Relationship Id="rId4" Type="http://schemas.openxmlformats.org/officeDocument/2006/relationships/image" Target="../media/image8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41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0.png"/><Relationship Id="rId4" Type="http://schemas.openxmlformats.org/officeDocument/2006/relationships/image" Target="../media/image50.png"/><Relationship Id="rId9" Type="http://schemas.openxmlformats.org/officeDocument/2006/relationships/image" Target="../media/image10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0.png"/><Relationship Id="rId5" Type="http://schemas.openxmlformats.org/officeDocument/2006/relationships/image" Target="../media/image860.png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60.png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3.xml"/><Relationship Id="rId18" Type="http://schemas.openxmlformats.org/officeDocument/2006/relationships/image" Target="NULL"/><Relationship Id="rId26" Type="http://schemas.openxmlformats.org/officeDocument/2006/relationships/customXml" Target="../ink/ink9.xml"/><Relationship Id="rId3" Type="http://schemas.openxmlformats.org/officeDocument/2006/relationships/notesSlide" Target="../notesSlides/notesSlide3.xm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customXml" Target="../ink/ink5.xml"/><Relationship Id="rId25" Type="http://schemas.openxmlformats.org/officeDocument/2006/relationships/image" Target="NULL"/><Relationship Id="rId2" Type="http://schemas.openxmlformats.org/officeDocument/2006/relationships/slideLayout" Target="../slideLayouts/slideLayout2.xml"/><Relationship Id="rId16" Type="http://schemas.openxmlformats.org/officeDocument/2006/relationships/image" Target="NULL"/><Relationship Id="rId20" Type="http://schemas.openxmlformats.org/officeDocument/2006/relationships/image" Target="NULL"/><Relationship Id="rId29" Type="http://schemas.openxmlformats.org/officeDocument/2006/relationships/image" Target="NULL"/><Relationship Id="rId1" Type="http://schemas.openxmlformats.org/officeDocument/2006/relationships/tags" Target="../tags/tag1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customXml" Target="../ink/ink8.xml"/><Relationship Id="rId5" Type="http://schemas.openxmlformats.org/officeDocument/2006/relationships/image" Target="../media/image13.png"/><Relationship Id="rId15" Type="http://schemas.openxmlformats.org/officeDocument/2006/relationships/customXml" Target="../ink/ink4.xml"/><Relationship Id="rId23" Type="http://schemas.openxmlformats.org/officeDocument/2006/relationships/image" Target="NULL"/><Relationship Id="rId28" Type="http://schemas.openxmlformats.org/officeDocument/2006/relationships/customXml" Target="../ink/ink10.xml"/><Relationship Id="rId10" Type="http://schemas.openxmlformats.org/officeDocument/2006/relationships/image" Target="NULL"/><Relationship Id="rId19" Type="http://schemas.openxmlformats.org/officeDocument/2006/relationships/customXml" Target="../ink/ink6.xml"/><Relationship Id="rId4" Type="http://schemas.openxmlformats.org/officeDocument/2006/relationships/image" Target="../media/image11.emf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customXml" Target="../ink/ink7.xml"/><Relationship Id="rId27" Type="http://schemas.openxmlformats.org/officeDocument/2006/relationships/image" Target="NULL"/><Relationship Id="rId30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customXml" Target="../ink/ink11.xml"/><Relationship Id="rId12" Type="http://schemas.openxmlformats.org/officeDocument/2006/relationships/image" Target="../media/image39.png"/><Relationship Id="rId17" Type="http://schemas.openxmlformats.org/officeDocument/2006/relationships/customXml" Target="../ink/ink13.xml"/><Relationship Id="rId2" Type="http://schemas.openxmlformats.org/officeDocument/2006/relationships/image" Target="../media/image33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9.png"/><Relationship Id="rId5" Type="http://schemas.openxmlformats.org/officeDocument/2006/relationships/image" Target="../media/image35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customXml" Target="../ink/ink12.xml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45000">
              <a:srgbClr val="2D1D49"/>
            </a:gs>
            <a:gs pos="100000">
              <a:srgbClr val="774DC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top light at night time&#10;&#10;Description automatically generated">
            <a:extLst>
              <a:ext uri="{FF2B5EF4-FFF2-40B4-BE49-F238E27FC236}">
                <a16:creationId xmlns:a16="http://schemas.microsoft.com/office/drawing/2014/main" id="{32D3DC95-5CCD-C5ED-2015-0BD930541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9" y="3085686"/>
            <a:ext cx="4750685" cy="3434349"/>
          </a:xfrm>
          <a:prstGeom prst="rect">
            <a:avLst/>
          </a:prstGeom>
          <a:solidFill>
            <a:schemeClr val="tx1"/>
          </a:solidFill>
          <a:ln w="12700">
            <a:solidFill>
              <a:srgbClr val="9468BD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012F7F-5EBC-7246-EA45-9998E5289B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5984"/>
            <a:ext cx="7513320" cy="2817637"/>
          </a:xfrm>
        </p:spPr>
        <p:txBody>
          <a:bodyPr>
            <a:normAutofit/>
          </a:bodyPr>
          <a:lstStyle/>
          <a:p>
            <a:r>
              <a:rPr lang="en-CA" sz="4400" dirty="0">
                <a:solidFill>
                  <a:schemeClr val="bg1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Spin-1 Thermal Targets for Dark Matter Searches at Fixed Target Experiments</a:t>
            </a:r>
            <a:br>
              <a:rPr lang="en-CA" sz="4400" dirty="0">
                <a:solidFill>
                  <a:schemeClr val="bg1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Times New Roman" panose="02020603050405020304" pitchFamily="18" charset="0"/>
              </a:rPr>
            </a:br>
            <a:r>
              <a:rPr lang="en-CA" sz="2000" dirty="0">
                <a:solidFill>
                  <a:srgbClr val="E67AD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a</a:t>
            </a:r>
            <a:r>
              <a:rPr lang="en-CA" sz="2000" dirty="0">
                <a:solidFill>
                  <a:srgbClr val="E67AD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rXiv:2307.XXXX</a:t>
            </a:r>
            <a:endParaRPr lang="en-US" sz="2000" dirty="0">
              <a:solidFill>
                <a:srgbClr val="E67ADF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C1A5E8-205A-0E4A-554F-FE87EAF80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15" y="3429000"/>
            <a:ext cx="7010955" cy="30910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Taylor R.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Gray</a:t>
            </a:r>
            <a:r>
              <a:rPr lang="en-US" baseline="300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</a:t>
            </a:r>
            <a:endParaRPr lang="en-US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In collaboration with Riccardo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Catena</a:t>
            </a:r>
            <a:r>
              <a:rPr lang="en-US" baseline="300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</a:t>
            </a:r>
            <a:endParaRPr lang="en-US" baseline="300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US" baseline="300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Chalmers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University of Technology</a:t>
            </a:r>
          </a:p>
          <a:p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Supported by a research grant from the Wallenberg foundation</a:t>
            </a:r>
          </a:p>
          <a:p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Fysikdagarna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2023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8B5E9F-677F-C577-FFF2-9624F6DDA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381" y="574040"/>
            <a:ext cx="1182022" cy="1435100"/>
          </a:xfrm>
          <a:prstGeom prst="rect">
            <a:avLst/>
          </a:prstGeom>
        </p:spPr>
      </p:pic>
      <p:pic>
        <p:nvPicPr>
          <p:cNvPr id="1026" name="Picture 2" descr="KAW | Medarbetarwebben">
            <a:extLst>
              <a:ext uri="{FF2B5EF4-FFF2-40B4-BE49-F238E27FC236}">
                <a16:creationId xmlns:a16="http://schemas.microsoft.com/office/drawing/2014/main" id="{93662B58-613A-5448-537A-8C3C8768A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1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542" y="574040"/>
            <a:ext cx="2152650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153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A0BDB-F0A6-94FB-3138-0FE0ACAAF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FCDF17-32E0-C966-A7E5-53721EAC78BE}"/>
              </a:ext>
            </a:extLst>
          </p:cNvPr>
          <p:cNvSpPr txBox="1">
            <a:spLocks/>
          </p:cNvSpPr>
          <p:nvPr/>
        </p:nvSpPr>
        <p:spPr>
          <a:xfrm>
            <a:off x="0" y="12471"/>
            <a:ext cx="12167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Limits/Projections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57EE7F-8D99-8B93-C15D-2493BAE34190}"/>
              </a:ext>
            </a:extLst>
          </p:cNvPr>
          <p:cNvSpPr txBox="1">
            <a:spLocks/>
          </p:cNvSpPr>
          <p:nvPr/>
        </p:nvSpPr>
        <p:spPr>
          <a:xfrm>
            <a:off x="296067" y="2560889"/>
            <a:ext cx="7444784" cy="3443569"/>
          </a:xfrm>
          <a:prstGeom prst="rect">
            <a:avLst/>
          </a:prstGeom>
          <a:ln w="2222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CA" sz="2000" b="0" dirty="0">
              <a:solidFill>
                <a:srgbClr val="9468BD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E7394D2D-D871-2A6D-23F6-567ED2EF0438}"/>
              </a:ext>
            </a:extLst>
          </p:cNvPr>
          <p:cNvSpPr/>
          <p:nvPr/>
        </p:nvSpPr>
        <p:spPr>
          <a:xfrm rot="9097648">
            <a:off x="6779286" y="678445"/>
            <a:ext cx="1699338" cy="1724645"/>
          </a:xfrm>
          <a:prstGeom prst="parallelogram">
            <a:avLst>
              <a:gd name="adj" fmla="val 53723"/>
            </a:avLst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EFD8F2-0622-B4B5-9C9C-309392914BC3}"/>
              </a:ext>
            </a:extLst>
          </p:cNvPr>
          <p:cNvCxnSpPr>
            <a:cxnSpLocks/>
          </p:cNvCxnSpPr>
          <p:nvPr/>
        </p:nvCxnSpPr>
        <p:spPr>
          <a:xfrm flipV="1">
            <a:off x="7699725" y="1599961"/>
            <a:ext cx="781449" cy="102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DD6FF96-2DE1-EA7E-C12C-21974F7918BD}"/>
              </a:ext>
            </a:extLst>
          </p:cNvPr>
          <p:cNvCxnSpPr>
            <a:cxnSpLocks/>
          </p:cNvCxnSpPr>
          <p:nvPr/>
        </p:nvCxnSpPr>
        <p:spPr>
          <a:xfrm>
            <a:off x="6375400" y="1610021"/>
            <a:ext cx="77189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D84796-9CF6-5AC3-F483-ED9FD068EE52}"/>
                  </a:ext>
                </a:extLst>
              </p:cNvPr>
              <p:cNvSpPr txBox="1"/>
              <p:nvPr/>
            </p:nvSpPr>
            <p:spPr>
              <a:xfrm>
                <a:off x="5023882" y="1412509"/>
                <a:ext cx="129816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beam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D84796-9CF6-5AC3-F483-ED9FD068E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882" y="1412509"/>
                <a:ext cx="1298168" cy="369332"/>
              </a:xfrm>
              <a:prstGeom prst="rect">
                <a:avLst/>
              </a:prstGeom>
              <a:blipFill>
                <a:blip r:embed="rId2"/>
                <a:stretch>
                  <a:fillRect l="-7767" t="-30000" b="-4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635109-F81E-7DB5-4439-36C00EAF9C10}"/>
                  </a:ext>
                </a:extLst>
              </p:cNvPr>
              <p:cNvSpPr txBox="1"/>
              <p:nvPr/>
            </p:nvSpPr>
            <p:spPr>
              <a:xfrm>
                <a:off x="8644109" y="1412508"/>
                <a:ext cx="34464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635109-F81E-7DB5-4439-36C00EAF9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109" y="1412508"/>
                <a:ext cx="344646" cy="369332"/>
              </a:xfrm>
              <a:prstGeom prst="rect">
                <a:avLst/>
              </a:prstGeom>
              <a:blipFill>
                <a:blip r:embed="rId3"/>
                <a:stretch>
                  <a:fillRect l="-21429" r="-25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10447B72-3DF0-BB96-F1A6-219C76581682}"/>
              </a:ext>
            </a:extLst>
          </p:cNvPr>
          <p:cNvSpPr txBox="1"/>
          <p:nvPr/>
        </p:nvSpPr>
        <p:spPr>
          <a:xfrm rot="19958892">
            <a:off x="6780059" y="288280"/>
            <a:ext cx="1337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Fixed Target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6070EC-8D05-7110-2B61-FDFCFB0C4454}"/>
              </a:ext>
            </a:extLst>
          </p:cNvPr>
          <p:cNvCxnSpPr>
            <a:cxnSpLocks/>
          </p:cNvCxnSpPr>
          <p:nvPr/>
        </p:nvCxnSpPr>
        <p:spPr>
          <a:xfrm flipV="1">
            <a:off x="9118613" y="1605082"/>
            <a:ext cx="455851" cy="102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D3FFB3-B0B0-3800-5310-FE68113ABAEF}"/>
                  </a:ext>
                </a:extLst>
              </p:cNvPr>
              <p:cNvSpPr txBox="1"/>
              <p:nvPr/>
            </p:nvSpPr>
            <p:spPr>
              <a:xfrm>
                <a:off x="9720356" y="1356101"/>
                <a:ext cx="4310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𝜒𝜒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D3FFB3-B0B0-3800-5310-FE68113AB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356" y="1356101"/>
                <a:ext cx="431015" cy="369332"/>
              </a:xfrm>
              <a:prstGeom prst="rect">
                <a:avLst/>
              </a:prstGeom>
              <a:blipFill>
                <a:blip r:embed="rId4"/>
                <a:stretch>
                  <a:fillRect l="-17143" r="-1428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5E11508-F632-D529-EC04-FD5300B54E46}"/>
              </a:ext>
            </a:extLst>
          </p:cNvPr>
          <p:cNvCxnSpPr>
            <a:cxnSpLocks/>
          </p:cNvCxnSpPr>
          <p:nvPr/>
        </p:nvCxnSpPr>
        <p:spPr>
          <a:xfrm flipV="1">
            <a:off x="10316766" y="1597174"/>
            <a:ext cx="455851" cy="102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ube 34">
            <a:extLst>
              <a:ext uri="{FF2B5EF4-FFF2-40B4-BE49-F238E27FC236}">
                <a16:creationId xmlns:a16="http://schemas.microsoft.com/office/drawing/2014/main" id="{E7188DC3-224A-68CD-267A-DCFBE650A603}"/>
              </a:ext>
            </a:extLst>
          </p:cNvPr>
          <p:cNvSpPr/>
          <p:nvPr/>
        </p:nvSpPr>
        <p:spPr>
          <a:xfrm>
            <a:off x="11015870" y="1303581"/>
            <a:ext cx="777642" cy="648551"/>
          </a:xfrm>
          <a:prstGeom prst="cub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B3607D-957C-991D-29CE-B20A2E904B65}"/>
              </a:ext>
            </a:extLst>
          </p:cNvPr>
          <p:cNvSpPr txBox="1"/>
          <p:nvPr/>
        </p:nvSpPr>
        <p:spPr>
          <a:xfrm>
            <a:off x="10980905" y="888627"/>
            <a:ext cx="1087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Detector</a:t>
            </a:r>
          </a:p>
        </p:txBody>
      </p:sp>
      <p:pic>
        <p:nvPicPr>
          <p:cNvPr id="37" name="Picture 36" descr="A picture containing shape&#10;&#10;Description automatically generated">
            <a:extLst>
              <a:ext uri="{FF2B5EF4-FFF2-40B4-BE49-F238E27FC236}">
                <a16:creationId xmlns:a16="http://schemas.microsoft.com/office/drawing/2014/main" id="{56BF2D68-56AB-C3EE-0345-55B92C00D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2749" y="2484712"/>
            <a:ext cx="1158380" cy="1361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985DB66-9936-4D1B-F4A5-D6909ED4C12B}"/>
                  </a:ext>
                </a:extLst>
              </p:cNvPr>
              <p:cNvSpPr txBox="1"/>
              <p:nvPr/>
            </p:nvSpPr>
            <p:spPr>
              <a:xfrm>
                <a:off x="10672749" y="2375269"/>
                <a:ext cx="1897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985DB66-9936-4D1B-F4A5-D6909ED4C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2749" y="2375269"/>
                <a:ext cx="189796" cy="276999"/>
              </a:xfrm>
              <a:prstGeom prst="rect">
                <a:avLst/>
              </a:prstGeom>
              <a:blipFill>
                <a:blip r:embed="rId6"/>
                <a:stretch>
                  <a:fillRect l="-25000" r="-25000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35357E2-1215-71A5-7D12-1969894467BC}"/>
                  </a:ext>
                </a:extLst>
              </p:cNvPr>
              <p:cNvSpPr txBox="1"/>
              <p:nvPr/>
            </p:nvSpPr>
            <p:spPr>
              <a:xfrm>
                <a:off x="11666019" y="2336204"/>
                <a:ext cx="1651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b="0" i="1" smtClean="0">
                          <a:latin typeface="Cambria Math" panose="02040503050406030204" pitchFamily="18" charset="0"/>
                        </a:rPr>
                        <m:t>χ</m:t>
                      </m:r>
                    </m:oMath>
                  </m:oMathPara>
                </a14:m>
                <a:endParaRPr lang="en-CA" b="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35357E2-1215-71A5-7D12-196989446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6019" y="2336204"/>
                <a:ext cx="165110" cy="276999"/>
              </a:xfrm>
              <a:prstGeom prst="rect">
                <a:avLst/>
              </a:prstGeom>
              <a:blipFill>
                <a:blip r:embed="rId7"/>
                <a:stretch>
                  <a:fillRect l="-28571" r="-28571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4A902A2-53AE-6455-DA0A-673D8DECB222}"/>
                  </a:ext>
                </a:extLst>
              </p:cNvPr>
              <p:cNvSpPr txBox="1"/>
              <p:nvPr/>
            </p:nvSpPr>
            <p:spPr>
              <a:xfrm>
                <a:off x="10203556" y="3552269"/>
                <a:ext cx="526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4A902A2-53AE-6455-DA0A-673D8DECB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3556" y="3552269"/>
                <a:ext cx="526274" cy="369332"/>
              </a:xfrm>
              <a:prstGeom prst="rect">
                <a:avLst/>
              </a:prstGeom>
              <a:blipFill>
                <a:blip r:embed="rId8"/>
                <a:stretch>
                  <a:fillRect r="-2619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4903B18-EF50-C39E-3111-0575943FD84C}"/>
                  </a:ext>
                </a:extLst>
              </p:cNvPr>
              <p:cNvSpPr txBox="1"/>
              <p:nvPr/>
            </p:nvSpPr>
            <p:spPr>
              <a:xfrm>
                <a:off x="11175678" y="2924980"/>
                <a:ext cx="526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4903B18-EF50-C39E-3111-0575943FD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678" y="2924980"/>
                <a:ext cx="52627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1247DB2-4B83-1577-8CBD-AF63ECC9C38C}"/>
                  </a:ext>
                </a:extLst>
              </p14:cNvPr>
              <p14:cNvContentPartPr/>
              <p14:nvPr/>
            </p14:nvContentPartPr>
            <p14:xfrm>
              <a:off x="11232640" y="1787920"/>
              <a:ext cx="209520" cy="793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1247DB2-4B83-1577-8CBD-AF63ECC9C38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224000" y="1778920"/>
                <a:ext cx="227160" cy="8107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6AEDE46-6C64-D4BF-EE2A-4406828D448D}"/>
              </a:ext>
            </a:extLst>
          </p:cNvPr>
          <p:cNvSpPr txBox="1"/>
          <p:nvPr/>
        </p:nvSpPr>
        <p:spPr>
          <a:xfrm>
            <a:off x="0" y="1013292"/>
            <a:ext cx="477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Proton Beam Dumps with Downstream DM Detector</a:t>
            </a:r>
          </a:p>
          <a:p>
            <a:pPr algn="ctr"/>
            <a:r>
              <a:rPr lang="en-US" sz="2400" dirty="0" err="1">
                <a:solidFill>
                  <a:srgbClr val="F52DCA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BdNMC</a:t>
            </a:r>
            <a:r>
              <a:rPr lang="en-US" sz="2400" dirty="0">
                <a:solidFill>
                  <a:srgbClr val="F52DCA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software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BE776E-4D8F-3AB3-E14F-2A95554A53D7}"/>
                  </a:ext>
                </a:extLst>
              </p:cNvPr>
              <p:cNvSpPr txBox="1"/>
              <p:nvPr/>
            </p:nvSpPr>
            <p:spPr>
              <a:xfrm>
                <a:off x="11550146" y="3552269"/>
                <a:ext cx="526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BE776E-4D8F-3AB3-E14F-2A95554A5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0146" y="3552269"/>
                <a:ext cx="526274" cy="369332"/>
              </a:xfrm>
              <a:prstGeom prst="rect">
                <a:avLst/>
              </a:prstGeom>
              <a:blipFill>
                <a:blip r:embed="rId12"/>
                <a:stretch>
                  <a:fillRect r="-2381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text, opener, tool&#10;&#10;Description automatically generated">
            <a:extLst>
              <a:ext uri="{FF2B5EF4-FFF2-40B4-BE49-F238E27FC236}">
                <a16:creationId xmlns:a16="http://schemas.microsoft.com/office/drawing/2014/main" id="{EBB7B837-3D86-4F54-114F-F8F48D86CD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38600" y="3010856"/>
            <a:ext cx="6112771" cy="178910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B78022-89B8-D85A-84FF-773522F9B64C}"/>
              </a:ext>
            </a:extLst>
          </p:cNvPr>
          <p:cNvSpPr txBox="1">
            <a:spLocks/>
          </p:cNvSpPr>
          <p:nvPr/>
        </p:nvSpPr>
        <p:spPr>
          <a:xfrm>
            <a:off x="241333" y="3109646"/>
            <a:ext cx="5431633" cy="2456876"/>
          </a:xfrm>
          <a:prstGeom prst="rect">
            <a:avLst/>
          </a:prstGeom>
          <a:ln w="2222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00B05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LSND</a:t>
            </a:r>
            <a:r>
              <a:rPr lang="en-US" sz="2400" b="1" dirty="0">
                <a:solidFill>
                  <a:srgbClr val="00B05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1400" b="1" dirty="0">
                <a:solidFill>
                  <a:srgbClr val="00B05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(arXiv:1107.4580)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rgbClr val="00B05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DM-electron scattering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CA" sz="2000" dirty="0">
              <a:solidFill>
                <a:srgbClr val="9468BD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err="1">
                <a:solidFill>
                  <a:schemeClr val="accent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MiniBooNE</a:t>
            </a:r>
            <a:r>
              <a:rPr lang="en-US" sz="2400" b="1" dirty="0">
                <a:solidFill>
                  <a:schemeClr val="accent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1400" b="1" dirty="0">
                <a:solidFill>
                  <a:schemeClr val="accent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(</a:t>
            </a:r>
            <a:r>
              <a:rPr lang="en-CA" sz="1400" b="1" dirty="0">
                <a:solidFill>
                  <a:schemeClr val="accent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arXiv:1702.02688)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n-CA" sz="2000" b="1" dirty="0">
                <a:solidFill>
                  <a:schemeClr val="accent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DM-electron/nucleon scattering</a:t>
            </a:r>
          </a:p>
        </p:txBody>
      </p:sp>
    </p:spTree>
    <p:extLst>
      <p:ext uri="{BB962C8B-B14F-4D97-AF65-F5344CB8AC3E}">
        <p14:creationId xmlns:p14="http://schemas.microsoft.com/office/powerpoint/2010/main" val="199549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3E34D-5CD8-A5CB-6E96-7AB745D12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2FB05B-1E91-3813-AE5E-F9D38029B742}"/>
              </a:ext>
            </a:extLst>
          </p:cNvPr>
          <p:cNvSpPr txBox="1">
            <a:spLocks/>
          </p:cNvSpPr>
          <p:nvPr/>
        </p:nvSpPr>
        <p:spPr>
          <a:xfrm>
            <a:off x="0" y="12471"/>
            <a:ext cx="12167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Limits/Projections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0DD9D-491A-EBB9-DF04-D92392C442BD}"/>
              </a:ext>
            </a:extLst>
          </p:cNvPr>
          <p:cNvSpPr txBox="1"/>
          <p:nvPr/>
        </p:nvSpPr>
        <p:spPr>
          <a:xfrm>
            <a:off x="-10131" y="2053807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Monophoton Searches</a:t>
            </a:r>
            <a:endParaRPr lang="en-US" sz="2400" b="1" dirty="0">
              <a:solidFill>
                <a:srgbClr val="F52DCA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B6A6711-18F5-9E18-0CF8-0EF9827A48B6}"/>
                  </a:ext>
                </a:extLst>
              </p:cNvPr>
              <p:cNvSpPr txBox="1"/>
              <p:nvPr/>
            </p:nvSpPr>
            <p:spPr>
              <a:xfrm>
                <a:off x="123056" y="2509838"/>
                <a:ext cx="31877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400" i="1" smtClean="0">
                              <a:solidFill>
                                <a:srgbClr val="F52DCA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</m:ctrlPr>
                        </m:sSupPr>
                        <m:e>
                          <m:r>
                            <a:rPr lang="en-CA" sz="2400" i="1">
                              <a:solidFill>
                                <a:srgbClr val="F52DCA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𝑒</m:t>
                          </m:r>
                        </m:e>
                        <m:sup>
                          <m:r>
                            <a:rPr lang="en-CA" sz="2400" i="1">
                              <a:solidFill>
                                <a:srgbClr val="F52DCA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CA" sz="2400" i="1">
                              <a:solidFill>
                                <a:srgbClr val="F52DCA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</m:ctrlPr>
                        </m:sSupPr>
                        <m:e>
                          <m:r>
                            <a:rPr lang="en-CA" sz="2400" i="1">
                              <a:solidFill>
                                <a:srgbClr val="F52DCA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𝑒</m:t>
                          </m:r>
                        </m:e>
                        <m:sup>
                          <m:r>
                            <a:rPr lang="en-CA" sz="2400" i="1">
                              <a:solidFill>
                                <a:srgbClr val="F52DCA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−</m:t>
                          </m:r>
                        </m:sup>
                      </m:sSup>
                      <m:r>
                        <a:rPr lang="en-CA" sz="2400" i="1">
                          <a:solidFill>
                            <a:srgbClr val="F52DCA"/>
                          </a:solidFill>
                          <a:latin typeface="Cambria Math" panose="02040503050406030204" pitchFamily="18" charset="0"/>
                          <a:ea typeface="Helvetica Neue Light" panose="02000403000000020004" pitchFamily="2" charset="0"/>
                        </a:rPr>
                        <m:t>→</m:t>
                      </m:r>
                      <m:r>
                        <a:rPr lang="en-CA" sz="2400" b="0" i="1" smtClean="0">
                          <a:solidFill>
                            <a:srgbClr val="F52DCA"/>
                          </a:solidFill>
                          <a:latin typeface="Cambria Math" panose="02040503050406030204" pitchFamily="18" charset="0"/>
                          <a:ea typeface="Helvetica Neue Light" panose="02000403000000020004" pitchFamily="2" charset="0"/>
                        </a:rPr>
                        <m:t>𝛾</m:t>
                      </m:r>
                      <m:sSup>
                        <m:sSupPr>
                          <m:ctrlPr>
                            <a:rPr lang="en-CA" sz="2400" b="0" i="1" smtClean="0">
                              <a:solidFill>
                                <a:srgbClr val="F52DCA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</m:ctrlPr>
                        </m:sSupPr>
                        <m:e>
                          <m:r>
                            <a:rPr lang="en-CA" sz="2400" b="0" i="1" smtClean="0">
                              <a:solidFill>
                                <a:srgbClr val="F52DCA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𝐴</m:t>
                          </m:r>
                        </m:e>
                        <m:sup>
                          <m:r>
                            <a:rPr lang="en-CA" sz="2400" b="0" i="1" smtClean="0">
                              <a:solidFill>
                                <a:srgbClr val="F52DCA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′</m:t>
                          </m:r>
                        </m:sup>
                      </m:sSup>
                      <m:r>
                        <a:rPr lang="en-CA" sz="2400" b="0" i="1" smtClean="0">
                          <a:solidFill>
                            <a:srgbClr val="F52DCA"/>
                          </a:solidFill>
                          <a:latin typeface="Cambria Math" panose="02040503050406030204" pitchFamily="18" charset="0"/>
                          <a:ea typeface="Helvetica Neue Light" panose="02000403000000020004" pitchFamily="2" charset="0"/>
                        </a:rPr>
                        <m:t>, </m:t>
                      </m:r>
                      <m:sSup>
                        <m:sSupPr>
                          <m:ctrlPr>
                            <a:rPr lang="en-CA" sz="2400" b="0" i="1" smtClean="0">
                              <a:solidFill>
                                <a:srgbClr val="F52DCA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</m:ctrlPr>
                        </m:sSupPr>
                        <m:e>
                          <m:r>
                            <a:rPr lang="en-CA" sz="2400" b="0" i="1" smtClean="0">
                              <a:solidFill>
                                <a:srgbClr val="F52DCA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𝐴</m:t>
                          </m:r>
                        </m:e>
                        <m:sup>
                          <m:r>
                            <a:rPr lang="en-CA" sz="2400" b="0" i="1" smtClean="0">
                              <a:solidFill>
                                <a:srgbClr val="F52DCA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′</m:t>
                          </m:r>
                        </m:sup>
                      </m:sSup>
                      <m:r>
                        <a:rPr lang="en-CA" sz="2400" b="0" i="1" smtClean="0">
                          <a:solidFill>
                            <a:srgbClr val="F52DCA"/>
                          </a:solidFill>
                          <a:latin typeface="Cambria Math" panose="02040503050406030204" pitchFamily="18" charset="0"/>
                          <a:ea typeface="Helvetica Neue Light" panose="02000403000000020004" pitchFamily="2" charset="0"/>
                        </a:rPr>
                        <m:t>→</m:t>
                      </m:r>
                      <m:r>
                        <a:rPr lang="en-CA" sz="2400" b="0" i="1" smtClean="0">
                          <a:solidFill>
                            <a:srgbClr val="F52DCA"/>
                          </a:solidFill>
                          <a:latin typeface="Cambria Math" panose="02040503050406030204" pitchFamily="18" charset="0"/>
                          <a:ea typeface="Helvetica Neue Light" panose="02000403000000020004" pitchFamily="2" charset="0"/>
                        </a:rPr>
                        <m:t>𝑋𝑋</m:t>
                      </m:r>
                    </m:oMath>
                  </m:oMathPara>
                </a14:m>
                <a:endParaRPr lang="en-US" sz="2400" dirty="0">
                  <a:solidFill>
                    <a:srgbClr val="F52DCA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B6A6711-18F5-9E18-0CF8-0EF9827A4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56" y="2509838"/>
                <a:ext cx="3187700" cy="461665"/>
              </a:xfrm>
              <a:prstGeom prst="rect">
                <a:avLst/>
              </a:prstGeom>
              <a:blipFill>
                <a:blip r:embed="rId2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92CFF4-ADBF-8D63-8599-EEB3F1AFE21F}"/>
              </a:ext>
            </a:extLst>
          </p:cNvPr>
          <p:cNvSpPr txBox="1">
            <a:spLocks/>
          </p:cNvSpPr>
          <p:nvPr/>
        </p:nvSpPr>
        <p:spPr>
          <a:xfrm>
            <a:off x="66196" y="3940832"/>
            <a:ext cx="5257020" cy="1843980"/>
          </a:xfrm>
          <a:prstGeom prst="rect">
            <a:avLst/>
          </a:prstGeom>
          <a:ln w="2222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BaBar</a:t>
            </a:r>
            <a:r>
              <a:rPr lang="en-US" sz="24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14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arXiv:1702.03327)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endParaRPr lang="en-CA" sz="2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Belle II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Future experiment</a:t>
            </a:r>
            <a:endParaRPr lang="en-CA" sz="2000" b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EBADAA-C641-1D32-00EF-A66C06F6851A}"/>
              </a:ext>
            </a:extLst>
          </p:cNvPr>
          <p:cNvSpPr txBox="1"/>
          <p:nvPr/>
        </p:nvSpPr>
        <p:spPr>
          <a:xfrm>
            <a:off x="5738159" y="289879"/>
            <a:ext cx="5744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Direct Detection </a:t>
            </a: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</a:t>
            </a:r>
            <a:r>
              <a:rPr lang="en-CA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arXiv:2210.07305)</a:t>
            </a:r>
          </a:p>
        </p:txBody>
      </p: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F20DC5DA-C7E8-CDC0-B479-123F88D11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796" y="1946799"/>
            <a:ext cx="2743200" cy="3223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BE43B1D-B36D-F53A-354B-C46282F06BB5}"/>
                  </a:ext>
                </a:extLst>
              </p:cNvPr>
              <p:cNvSpPr txBox="1"/>
              <p:nvPr/>
            </p:nvSpPr>
            <p:spPr>
              <a:xfrm>
                <a:off x="9651763" y="2657730"/>
                <a:ext cx="44946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BE43B1D-B36D-F53A-354B-C46282F06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763" y="2657730"/>
                <a:ext cx="449462" cy="276999"/>
              </a:xfrm>
              <a:prstGeom prst="rect">
                <a:avLst/>
              </a:prstGeom>
              <a:blipFill>
                <a:blip r:embed="rId4"/>
                <a:stretch>
                  <a:fillRect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8476F2-048E-ECC0-9429-3674AD76DD62}"/>
                  </a:ext>
                </a:extLst>
              </p:cNvPr>
              <p:cNvSpPr txBox="1"/>
              <p:nvPr/>
            </p:nvSpPr>
            <p:spPr>
              <a:xfrm>
                <a:off x="10899598" y="2602172"/>
                <a:ext cx="39100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b="0" i="1" smtClean="0">
                          <a:latin typeface="Cambria Math" panose="02040503050406030204" pitchFamily="18" charset="0"/>
                        </a:rPr>
                        <m:t>χ</m:t>
                      </m:r>
                    </m:oMath>
                  </m:oMathPara>
                </a14:m>
                <a:endParaRPr lang="en-CA" b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8476F2-048E-ECC0-9429-3674AD76D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9598" y="2602172"/>
                <a:ext cx="391003" cy="276999"/>
              </a:xfrm>
              <a:prstGeom prst="rect">
                <a:avLst/>
              </a:prstGeom>
              <a:blipFill>
                <a:blip r:embed="rId5"/>
                <a:stretch>
                  <a:fillRect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D92587-A0A5-8805-5054-536EB1546259}"/>
                  </a:ext>
                </a:extLst>
              </p:cNvPr>
              <p:cNvSpPr txBox="1"/>
              <p:nvPr/>
            </p:nvSpPr>
            <p:spPr>
              <a:xfrm>
                <a:off x="9537467" y="4076624"/>
                <a:ext cx="5515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D92587-A0A5-8805-5054-536EB1546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467" y="4076624"/>
                <a:ext cx="55153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D0BDF7-82E1-0E6C-C630-DF0012CEAC81}"/>
                  </a:ext>
                </a:extLst>
              </p:cNvPr>
              <p:cNvSpPr txBox="1"/>
              <p:nvPr/>
            </p:nvSpPr>
            <p:spPr>
              <a:xfrm>
                <a:off x="10166983" y="3287763"/>
                <a:ext cx="1246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D0BDF7-82E1-0E6C-C630-DF0012CEA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6983" y="3287763"/>
                <a:ext cx="12462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8B3E31-9E64-183D-62EE-8AB4A1EBF530}"/>
                  </a:ext>
                </a:extLst>
              </p:cNvPr>
              <p:cNvSpPr txBox="1"/>
              <p:nvPr/>
            </p:nvSpPr>
            <p:spPr>
              <a:xfrm>
                <a:off x="10721607" y="4065687"/>
                <a:ext cx="746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8B3E31-9E64-183D-62EE-8AB4A1EBF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1607" y="4065687"/>
                <a:ext cx="74698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005D230-2F64-A603-BDF1-96008412423E}"/>
              </a:ext>
            </a:extLst>
          </p:cNvPr>
          <p:cNvSpPr txBox="1">
            <a:spLocks/>
          </p:cNvSpPr>
          <p:nvPr/>
        </p:nvSpPr>
        <p:spPr>
          <a:xfrm>
            <a:off x="5533107" y="3768819"/>
            <a:ext cx="5257020" cy="2588861"/>
          </a:xfrm>
          <a:prstGeom prst="rect">
            <a:avLst/>
          </a:prstGeom>
          <a:ln w="2222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CA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Edelweiss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CA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Sensei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CA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Xenon1T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CA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Xenon10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E82473-FEBA-5152-1895-0F9C001CBD47}"/>
              </a:ext>
            </a:extLst>
          </p:cNvPr>
          <p:cNvCxnSpPr>
            <a:cxnSpLocks/>
          </p:cNvCxnSpPr>
          <p:nvPr/>
        </p:nvCxnSpPr>
        <p:spPr>
          <a:xfrm>
            <a:off x="5044142" y="1338034"/>
            <a:ext cx="0" cy="4870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C9D29D28-BC58-B58F-00EF-5AF64E2B55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20" r="6855" b="2"/>
          <a:stretch/>
        </p:blipFill>
        <p:spPr>
          <a:xfrm>
            <a:off x="6065973" y="1013756"/>
            <a:ext cx="2673643" cy="234732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621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21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F52F447-16CF-0659-D8B4-F4B5F8DB9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1" y="1243408"/>
            <a:ext cx="4968364" cy="155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 1">
            <a:extLst>
              <a:ext uri="{FF2B5EF4-FFF2-40B4-BE49-F238E27FC236}">
                <a16:creationId xmlns:a16="http://schemas.microsoft.com/office/drawing/2014/main" id="{0B86762E-F5AD-94CF-F706-15403BDF6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" y="1381474"/>
            <a:ext cx="4968364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Energy Injection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51C4C-7BB4-4CD5-B1FA-31B9BCC2E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pic>
        <p:nvPicPr>
          <p:cNvPr id="15" name="Picture 14" descr="\documentclass{article}&#10;\usepackage{amsmath}&#10;\pagestyle{empty}&#10;\begin{document}&#10;&#10;$$ P_{ann} \equiv f(z) \frac{&lt;\sigma v&gt;_{\chi \chi \to f \bar{f}}}{m_{\chi}}$$&#10;&#10;\end{document}" title="IguanaTex Bitmap Display">
            <a:extLst>
              <a:ext uri="{FF2B5EF4-FFF2-40B4-BE49-F238E27FC236}">
                <a16:creationId xmlns:a16="http://schemas.microsoft.com/office/drawing/2014/main" id="{0D4C06E5-B954-B0CE-1E29-778F41BDFD0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59226" y="4975724"/>
            <a:ext cx="2942312" cy="634119"/>
          </a:xfrm>
          <a:prstGeom prst="rect">
            <a:avLst/>
          </a:prstGeom>
        </p:spPr>
      </p:pic>
      <p:pic>
        <p:nvPicPr>
          <p:cNvPr id="12" name="Picture 11" descr="\documentclass{article}&#10;\usepackage{amsmath}&#10;\pagestyle{empty}&#10;\usepackage{amssymb}&#10;\begin{document}&#10;&#10;&#10;$$ P_{ann} \lessapprox 3.2 \times 10^{-28} cm^3 s^{-1} GeV^{-1} $$&#10;&#10;\end{document}" title="IguanaTex Bitmap Display">
            <a:extLst>
              <a:ext uri="{FF2B5EF4-FFF2-40B4-BE49-F238E27FC236}">
                <a16:creationId xmlns:a16="http://schemas.microsoft.com/office/drawing/2014/main" id="{281160DB-4BB4-2C23-FEC5-0DBFF5B5A2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66082" y="5754449"/>
            <a:ext cx="3885982" cy="365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4ACBD1-8F4F-1A2E-4AED-C0711501847C}"/>
              </a:ext>
            </a:extLst>
          </p:cNvPr>
          <p:cNvSpPr txBox="1"/>
          <p:nvPr/>
        </p:nvSpPr>
        <p:spPr>
          <a:xfrm>
            <a:off x="3254828" y="6053296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(Planck 2018)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945C10-20B8-F6FF-F13F-23B3A37EB9D2}"/>
              </a:ext>
            </a:extLst>
          </p:cNvPr>
          <p:cNvSpPr txBox="1"/>
          <p:nvPr/>
        </p:nvSpPr>
        <p:spPr>
          <a:xfrm>
            <a:off x="6240978" y="4261731"/>
            <a:ext cx="54371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A40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IGM temperature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Lyman-</a:t>
            </a:r>
            <a:r>
              <a:rPr lang="el-GR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α </a:t>
            </a: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forest measurements, we require that the energy injected into the IGM does not overheat it at late times</a:t>
            </a:r>
          </a:p>
        </p:txBody>
      </p:sp>
      <p:sp>
        <p:nvSpPr>
          <p:cNvPr id="3" name="Title 1 2">
            <a:extLst>
              <a:ext uri="{FF2B5EF4-FFF2-40B4-BE49-F238E27FC236}">
                <a16:creationId xmlns:a16="http://schemas.microsoft.com/office/drawing/2014/main" id="{D1EB48FF-6AF3-535C-71AF-1C484E99F042}"/>
              </a:ext>
            </a:extLst>
          </p:cNvPr>
          <p:cNvSpPr txBox="1">
            <a:spLocks/>
          </p:cNvSpPr>
          <p:nvPr/>
        </p:nvSpPr>
        <p:spPr>
          <a:xfrm>
            <a:off x="0" y="12471"/>
            <a:ext cx="12167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Limits/Projections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ED41B8-04F5-22C3-0ABF-4FD85A8B5978}"/>
                  </a:ext>
                </a:extLst>
              </p:cNvPr>
              <p:cNvSpPr txBox="1"/>
              <p:nvPr/>
            </p:nvSpPr>
            <p:spPr>
              <a:xfrm>
                <a:off x="147641" y="3394285"/>
                <a:ext cx="6093337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52DCA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CMB</a:t>
                </a:r>
                <a:endParaRPr lang="en-US" sz="2000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sz="20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anisotropies measurements by Planck constrain the annihilation parameter,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b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𝑃</m:t>
                        </m:r>
                      </m:e>
                      <m:sub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𝑎𝑛𝑛</m:t>
                        </m:r>
                      </m:sub>
                    </m:sSub>
                  </m:oMath>
                </a14:m>
                <a:endParaRPr lang="en-US" sz="2000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ED41B8-04F5-22C3-0ABF-4FD85A8B5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41" y="3394285"/>
                <a:ext cx="6093337" cy="1138773"/>
              </a:xfrm>
              <a:prstGeom prst="rect">
                <a:avLst/>
              </a:prstGeom>
              <a:blipFill>
                <a:blip r:embed="rId7"/>
                <a:stretch>
                  <a:fillRect l="-2079" t="-5495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B33C3C-3D0B-4847-D681-3D50F8FE9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9296" y="287909"/>
            <a:ext cx="4341543" cy="17342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7888D9-BA1E-20E8-439D-D5DEB5B57EF4}"/>
              </a:ext>
            </a:extLst>
          </p:cNvPr>
          <p:cNvSpPr txBox="1"/>
          <p:nvPr/>
        </p:nvSpPr>
        <p:spPr>
          <a:xfrm>
            <a:off x="7243482" y="297651"/>
            <a:ext cx="90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30BDDD-9CA9-B626-2FB1-94C5431B7C7A}"/>
              </a:ext>
            </a:extLst>
          </p:cNvPr>
          <p:cNvSpPr txBox="1"/>
          <p:nvPr/>
        </p:nvSpPr>
        <p:spPr>
          <a:xfrm>
            <a:off x="7243482" y="1487558"/>
            <a:ext cx="90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93E073-EA30-9924-2ECF-A661A52B251D}"/>
              </a:ext>
            </a:extLst>
          </p:cNvPr>
          <p:cNvSpPr txBox="1"/>
          <p:nvPr/>
        </p:nvSpPr>
        <p:spPr>
          <a:xfrm>
            <a:off x="9527241" y="287909"/>
            <a:ext cx="90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6C6A9-E51B-096E-34CC-1A09182B8E0A}"/>
              </a:ext>
            </a:extLst>
          </p:cNvPr>
          <p:cNvSpPr txBox="1"/>
          <p:nvPr/>
        </p:nvSpPr>
        <p:spPr>
          <a:xfrm>
            <a:off x="9527241" y="1487558"/>
            <a:ext cx="90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SM</a:t>
            </a:r>
          </a:p>
        </p:txBody>
      </p:sp>
      <p:pic>
        <p:nvPicPr>
          <p:cNvPr id="25" name="Picture 24" descr="Diagram, schematic&#10;&#10;Description automatically generated">
            <a:extLst>
              <a:ext uri="{FF2B5EF4-FFF2-40B4-BE49-F238E27FC236}">
                <a16:creationId xmlns:a16="http://schemas.microsoft.com/office/drawing/2014/main" id="{3CDAA888-6072-1F56-334A-A42246DA6E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6207" y="2029217"/>
            <a:ext cx="5707719" cy="145566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EB2E5299-418C-C49E-0DF8-EC532BFE0CAF}"/>
              </a:ext>
            </a:extLst>
          </p:cNvPr>
          <p:cNvSpPr>
            <a:spLocks noChangeAspect="1"/>
          </p:cNvSpPr>
          <p:nvPr/>
        </p:nvSpPr>
        <p:spPr>
          <a:xfrm>
            <a:off x="7298758" y="2115181"/>
            <a:ext cx="1452684" cy="1452684"/>
          </a:xfrm>
          <a:prstGeom prst="ellipse">
            <a:avLst/>
          </a:prstGeom>
          <a:noFill/>
          <a:ln w="38100">
            <a:solidFill>
              <a:srgbClr val="F52D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9CF4CD-34AC-A88D-A305-CA7388A92565}"/>
              </a:ext>
            </a:extLst>
          </p:cNvPr>
          <p:cNvSpPr>
            <a:spLocks noChangeAspect="1"/>
          </p:cNvSpPr>
          <p:nvPr/>
        </p:nvSpPr>
        <p:spPr>
          <a:xfrm>
            <a:off x="8710000" y="2121799"/>
            <a:ext cx="1452684" cy="1452684"/>
          </a:xfrm>
          <a:prstGeom prst="ellipse">
            <a:avLst/>
          </a:prstGeom>
          <a:noFill/>
          <a:ln w="38100">
            <a:solidFill>
              <a:srgbClr val="2A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9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6" grpId="0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A0BDB-F0A6-94FB-3138-0FE0ACAAF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FCDF17-32E0-C966-A7E5-53721EAC78BE}"/>
              </a:ext>
            </a:extLst>
          </p:cNvPr>
          <p:cNvSpPr txBox="1">
            <a:spLocks/>
          </p:cNvSpPr>
          <p:nvPr/>
        </p:nvSpPr>
        <p:spPr>
          <a:xfrm>
            <a:off x="0" y="12471"/>
            <a:ext cx="12167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Limits/Projections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AEDE46-6C64-D4BF-EE2A-4406828D448D}"/>
              </a:ext>
            </a:extLst>
          </p:cNvPr>
          <p:cNvSpPr txBox="1"/>
          <p:nvPr/>
        </p:nvSpPr>
        <p:spPr>
          <a:xfrm>
            <a:off x="0" y="1013292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Unitarity Violation</a:t>
            </a:r>
            <a:endParaRPr lang="en-US" sz="2400" dirty="0">
              <a:solidFill>
                <a:srgbClr val="F52DCA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7" name="Picture 6" descr="A picture containing font, text, typography, white&#10;&#10;Description automatically generated">
            <a:extLst>
              <a:ext uri="{FF2B5EF4-FFF2-40B4-BE49-F238E27FC236}">
                <a16:creationId xmlns:a16="http://schemas.microsoft.com/office/drawing/2014/main" id="{90080A2B-BFA8-1709-D662-703B18F24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539" y="143984"/>
            <a:ext cx="6965231" cy="13255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7F7C6A-D16D-7C24-2EE3-BBE0A0D0F5A1}"/>
              </a:ext>
            </a:extLst>
          </p:cNvPr>
          <p:cNvSpPr txBox="1"/>
          <p:nvPr/>
        </p:nvSpPr>
        <p:spPr>
          <a:xfrm>
            <a:off x="63500" y="1697293"/>
            <a:ext cx="5574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If the matrix elements in the theory are too large at tree level, additional fields or higher order diagrams are needed to restore unitarity of the S matrix.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3924E5-3209-1C99-487A-F46116782C49}"/>
                  </a:ext>
                </a:extLst>
              </p:cNvPr>
              <p:cNvSpPr txBox="1"/>
              <p:nvPr/>
            </p:nvSpPr>
            <p:spPr>
              <a:xfrm>
                <a:off x="63500" y="5534876"/>
                <a:ext cx="606342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7030A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arXiv:1510.02110: simplified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𝐷𝑀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</a:t>
                </a:r>
              </a:p>
              <a:p>
                <a:r>
                  <a:rPr lang="en-US" sz="2400" dirty="0">
                    <a:solidFill>
                      <a:srgbClr val="7030A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arXiv:2303.08351: spin-1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𝐷𝑀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self scattering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3924E5-3209-1C99-487A-F46116782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0" y="5534876"/>
                <a:ext cx="6063424" cy="830997"/>
              </a:xfrm>
              <a:prstGeom prst="rect">
                <a:avLst/>
              </a:prstGeom>
              <a:blipFill>
                <a:blip r:embed="rId3"/>
                <a:stretch>
                  <a:fillRect l="-1461" t="-5970" r="-1253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545AFB0-CF64-977E-814F-20271B03366B}"/>
              </a:ext>
            </a:extLst>
          </p:cNvPr>
          <p:cNvSpPr txBox="1"/>
          <p:nvPr/>
        </p:nvSpPr>
        <p:spPr>
          <a:xfrm>
            <a:off x="6305088" y="2503115"/>
            <a:ext cx="510378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Need to be careful of this for the </a:t>
            </a:r>
            <a:r>
              <a:rPr lang="en-US" sz="2800" dirty="0">
                <a:solidFill>
                  <a:srgbClr val="00B05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simplified spin-1 DM</a:t>
            </a:r>
            <a:r>
              <a:rPr lang="en-US" sz="2800" dirty="0">
                <a:solidFill>
                  <a:srgbClr val="0070C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models…</a:t>
            </a:r>
          </a:p>
          <a:p>
            <a:pPr lvl="1"/>
            <a:endParaRPr lang="en-US" sz="28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But, the renormalizable and UV complete </a:t>
            </a:r>
            <a:r>
              <a:rPr lang="en-US" sz="2800" dirty="0">
                <a:solidFill>
                  <a:srgbClr val="F52DCA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SIMP spin-1 DM </a:t>
            </a: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model by construction does not violate unitarity!</a:t>
            </a:r>
          </a:p>
        </p:txBody>
      </p: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BDE1EA4A-A48B-D6AA-2D5B-111A8AEE3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356" y="2915308"/>
            <a:ext cx="1951564" cy="22929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9712C7-7711-51C8-549E-72C1294DE8A4}"/>
                  </a:ext>
                </a:extLst>
              </p:cNvPr>
              <p:cNvSpPr txBox="1"/>
              <p:nvPr/>
            </p:nvSpPr>
            <p:spPr>
              <a:xfrm>
                <a:off x="1905392" y="3317307"/>
                <a:ext cx="449462" cy="1970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9712C7-7711-51C8-549E-72C1294DE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392" y="3317307"/>
                <a:ext cx="449462" cy="197062"/>
              </a:xfrm>
              <a:prstGeom prst="rect">
                <a:avLst/>
              </a:prstGeom>
              <a:blipFill>
                <a:blip r:embed="rId5"/>
                <a:stretch>
                  <a:fillRect b="-6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ABA6EBB-1F95-7F12-4735-931FFA5E14B2}"/>
                  </a:ext>
                </a:extLst>
              </p:cNvPr>
              <p:cNvSpPr txBox="1"/>
              <p:nvPr/>
            </p:nvSpPr>
            <p:spPr>
              <a:xfrm>
                <a:off x="3085558" y="3317872"/>
                <a:ext cx="391003" cy="1970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b="0" i="1" smtClean="0">
                          <a:latin typeface="Cambria Math" panose="02040503050406030204" pitchFamily="18" charset="0"/>
                        </a:rPr>
                        <m:t>χ</m:t>
                      </m:r>
                    </m:oMath>
                  </m:oMathPara>
                </a14:m>
                <a:endParaRPr lang="en-CA" b="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ABA6EBB-1F95-7F12-4735-931FFA5E1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558" y="3317872"/>
                <a:ext cx="391003" cy="197062"/>
              </a:xfrm>
              <a:prstGeom prst="rect">
                <a:avLst/>
              </a:prstGeom>
              <a:blipFill>
                <a:blip r:embed="rId6"/>
                <a:stretch>
                  <a:fillRect b="-6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85E5FD8-9E18-173F-92FF-22E229CE8207}"/>
                  </a:ext>
                </a:extLst>
              </p:cNvPr>
              <p:cNvSpPr txBox="1"/>
              <p:nvPr/>
            </p:nvSpPr>
            <p:spPr>
              <a:xfrm>
                <a:off x="1762356" y="4609321"/>
                <a:ext cx="551533" cy="262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85E5FD8-9E18-173F-92FF-22E229CE8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356" y="4609321"/>
                <a:ext cx="551533" cy="262750"/>
              </a:xfrm>
              <a:prstGeom prst="rect">
                <a:avLst/>
              </a:prstGeom>
              <a:blipFill>
                <a:blip r:embed="rId7"/>
                <a:stretch>
                  <a:fillRect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B4D8AD-9D86-1F55-04B4-00F7F85C3B0B}"/>
                  </a:ext>
                </a:extLst>
              </p:cNvPr>
              <p:cNvSpPr txBox="1"/>
              <p:nvPr/>
            </p:nvSpPr>
            <p:spPr>
              <a:xfrm>
                <a:off x="2784775" y="3807586"/>
                <a:ext cx="4962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B4D8AD-9D86-1F55-04B4-00F7F85C3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775" y="3807586"/>
                <a:ext cx="49628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619110-DAB8-9B5D-1889-71399F28C275}"/>
                  </a:ext>
                </a:extLst>
              </p:cNvPr>
              <p:cNvSpPr txBox="1"/>
              <p:nvPr/>
            </p:nvSpPr>
            <p:spPr>
              <a:xfrm>
                <a:off x="3085558" y="4609321"/>
                <a:ext cx="746984" cy="262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619110-DAB8-9B5D-1889-71399F28C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558" y="4609321"/>
                <a:ext cx="746984" cy="262750"/>
              </a:xfrm>
              <a:prstGeom prst="rect">
                <a:avLst/>
              </a:prstGeom>
              <a:blipFill>
                <a:blip r:embed="rId9"/>
                <a:stretch>
                  <a:fillRect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740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4181BA-E6DC-6D9E-F767-9E6CC65B5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42047" y="1456803"/>
            <a:ext cx="5693086" cy="36845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7F295A-0555-BBE5-EF3D-4BFB81EFC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456803"/>
            <a:ext cx="5704829" cy="36780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DF2EC5-3A98-1ACF-26AD-8E199DF8F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Taylor R. Gray | Fysikdagarna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955F7A-53DC-7A0B-09E8-11AE78E31A3F}"/>
              </a:ext>
            </a:extLst>
          </p:cNvPr>
          <p:cNvSpPr txBox="1"/>
          <p:nvPr/>
        </p:nvSpPr>
        <p:spPr>
          <a:xfrm>
            <a:off x="6092789" y="5268533"/>
            <a:ext cx="5704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Ruled out by current experiments and CMB respectively..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2B4E6F-59F1-8986-DDC7-05D72E2BDC51}"/>
                  </a:ext>
                </a:extLst>
              </p:cNvPr>
              <p:cNvSpPr txBox="1"/>
              <p:nvPr/>
            </p:nvSpPr>
            <p:spPr>
              <a:xfrm>
                <a:off x="203364" y="5235688"/>
                <a:ext cx="3925768" cy="1454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2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Large </a:t>
                </a:r>
                <a:r>
                  <a:rPr lang="en-US" sz="2800" b="1" dirty="0" err="1">
                    <a:solidFill>
                      <a:schemeClr val="accent2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MiniBooNE</a:t>
                </a:r>
                <a:r>
                  <a:rPr lang="en-US" sz="2800" b="1" dirty="0">
                    <a:solidFill>
                      <a:schemeClr val="accent2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limits due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bPr>
                      <m:e>
                        <m:r>
                          <a:rPr lang="en-CA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𝝈</m:t>
                        </m:r>
                      </m:e>
                      <m:sub>
                        <m:r>
                          <a:rPr lang="en-CA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𝝌</m:t>
                        </m:r>
                        <m:sSup>
                          <m:sSupPr>
                            <m:ctrlPr>
                              <a:rPr lang="en-CA" sz="2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sSupPr>
                          <m:e>
                            <m:r>
                              <a:rPr lang="en-CA" sz="2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CA" sz="2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−</m:t>
                            </m:r>
                          </m:sup>
                        </m:sSup>
                        <m:r>
                          <a:rPr lang="en-CA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→</m:t>
                        </m:r>
                        <m:r>
                          <a:rPr lang="en-CA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𝝌</m:t>
                        </m:r>
                        <m:sSup>
                          <m:sSupPr>
                            <m:ctrlPr>
                              <a:rPr lang="en-CA" sz="2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</m:ctrlPr>
                          </m:sSupPr>
                          <m:e>
                            <m:r>
                              <a:rPr lang="en-CA" sz="2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CA" sz="2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2800" b="1" dirty="0">
                    <a:solidFill>
                      <a:schemeClr val="accent2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being large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bPr>
                      <m:e>
                        <m:r>
                          <a:rPr lang="en-CA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𝒎</m:t>
                        </m:r>
                      </m:e>
                      <m:sub>
                        <m:r>
                          <a:rPr lang="en-CA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𝝌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chemeClr val="accent2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is small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2B4E6F-59F1-8986-DDC7-05D72E2BD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64" y="5235688"/>
                <a:ext cx="3925768" cy="1454372"/>
              </a:xfrm>
              <a:prstGeom prst="rect">
                <a:avLst/>
              </a:prstGeom>
              <a:blipFill>
                <a:blip r:embed="rId4"/>
                <a:stretch>
                  <a:fillRect l="-3226" t="-4348" r="-1290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B7F800A-2B4E-8A68-0EB4-5E1983EEA707}"/>
                  </a:ext>
                </a:extLst>
              </p14:cNvPr>
              <p14:cNvContentPartPr/>
              <p14:nvPr/>
            </p14:nvContentPartPr>
            <p14:xfrm>
              <a:off x="1793075" y="3693113"/>
              <a:ext cx="204840" cy="1584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B7F800A-2B4E-8A68-0EB4-5E1983EEA7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84075" y="3684473"/>
                <a:ext cx="222480" cy="1602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63B32FD-719B-C528-1A3B-ACEB44B67019}"/>
              </a:ext>
            </a:extLst>
          </p:cNvPr>
          <p:cNvSpPr txBox="1"/>
          <p:nvPr/>
        </p:nvSpPr>
        <p:spPr>
          <a:xfrm>
            <a:off x="0" y="230893"/>
            <a:ext cx="10744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Strong Limits on Spin-1 Relic Targets</a:t>
            </a:r>
          </a:p>
        </p:txBody>
      </p:sp>
    </p:spTree>
    <p:extLst>
      <p:ext uri="{BB962C8B-B14F-4D97-AF65-F5344CB8AC3E}">
        <p14:creationId xmlns:p14="http://schemas.microsoft.com/office/powerpoint/2010/main" val="109162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D3A65A-F566-AA79-6773-211819DA8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7605B-26C3-03DC-4376-400BC3775A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208138"/>
            <a:ext cx="9645717" cy="6219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AC72AF-B561-F2C5-4743-782A2D56366C}"/>
              </a:ext>
            </a:extLst>
          </p:cNvPr>
          <p:cNvSpPr txBox="1"/>
          <p:nvPr/>
        </p:nvSpPr>
        <p:spPr>
          <a:xfrm>
            <a:off x="9552003" y="501650"/>
            <a:ext cx="26399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Spin-1 DM is the first to be probed by LDMX!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46FD84-DE2F-D233-22A3-F3EE4A48B4B9}"/>
              </a:ext>
            </a:extLst>
          </p:cNvPr>
          <p:cNvSpPr txBox="1"/>
          <p:nvPr/>
        </p:nvSpPr>
        <p:spPr>
          <a:xfrm>
            <a:off x="9552002" y="2902553"/>
            <a:ext cx="2639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Invisible vector meson decay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11BC635-E14B-D958-F6A5-2CD385BABC36}"/>
                  </a:ext>
                </a:extLst>
              </p14:cNvPr>
              <p14:cNvContentPartPr/>
              <p14:nvPr/>
            </p14:nvContentPartPr>
            <p14:xfrm>
              <a:off x="8256409" y="2607713"/>
              <a:ext cx="1206360" cy="589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11BC635-E14B-D958-F6A5-2CD385BABC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47769" y="2598713"/>
                <a:ext cx="1224000" cy="6073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3996415-C646-3328-F5DD-333EB8626E17}"/>
              </a:ext>
            </a:extLst>
          </p:cNvPr>
          <p:cNvSpPr txBox="1"/>
          <p:nvPr/>
        </p:nvSpPr>
        <p:spPr>
          <a:xfrm>
            <a:off x="79829" y="6002407"/>
            <a:ext cx="4354285" cy="707886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Let's now consider a UV complete model where unitarity is not violated!</a:t>
            </a:r>
          </a:p>
        </p:txBody>
      </p:sp>
    </p:spTree>
    <p:extLst>
      <p:ext uri="{BB962C8B-B14F-4D97-AF65-F5344CB8AC3E}">
        <p14:creationId xmlns:p14="http://schemas.microsoft.com/office/powerpoint/2010/main" val="334269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D293815-85D2-4A7E-B60B-90B7DE7CB8F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40839" y="0"/>
                <a:ext cx="10515600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SIMP Spin-1 Dark Matter</a:t>
                </a:r>
                <a:b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</a:br>
                <a:r>
                  <a:rPr lang="en-US" sz="2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𝑍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′</m:t>
                    </m:r>
                  </m:oMath>
                </a14:m>
                <a:r>
                  <a:rPr lang="en-US" sz="2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as mediators</a:t>
                </a:r>
                <a:endParaRPr lang="en-US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D293815-85D2-4A7E-B60B-90B7DE7CB8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40839" y="0"/>
                <a:ext cx="10515600" cy="1325563"/>
              </a:xfrm>
              <a:blipFill>
                <a:blip r:embed="rId6"/>
                <a:stretch>
                  <a:fillRect t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7D55FA36-D597-CA22-E67E-A4ADACF1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Taylor R. Gray | </a:t>
            </a:r>
            <a:r>
              <a:rPr lang="en-US" dirty="0" err="1"/>
              <a:t>Fysikdagarna</a:t>
            </a:r>
            <a:r>
              <a:rPr lang="en-US" dirty="0"/>
              <a:t> 2023</a:t>
            </a:r>
          </a:p>
        </p:txBody>
      </p:sp>
      <p:pic>
        <p:nvPicPr>
          <p:cNvPr id="4" name="Picture 3" descr="\documentclass{article}&#10;\usepackage{amsmath}&#10;\pagestyle{empty}&#10;\begin{document}&#10;&#10;&#10;$$ SU_X(2) \times U_{Z'}(1)$$&#10;&#10;\end{document}" title="IguanaTex Bitmap Display">
            <a:extLst>
              <a:ext uri="{FF2B5EF4-FFF2-40B4-BE49-F238E27FC236}">
                <a16:creationId xmlns:a16="http://schemas.microsoft.com/office/drawing/2014/main" id="{6F1BA906-DBAE-D63D-FB8A-6DF072CC45A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212835" y="336695"/>
            <a:ext cx="2805469" cy="448875"/>
          </a:xfrm>
          <a:prstGeom prst="rect">
            <a:avLst/>
          </a:prstGeom>
        </p:spPr>
      </p:pic>
      <p:pic>
        <p:nvPicPr>
          <p:cNvPr id="47" name="Picture 46" descr="\documentclass{article}&#10;\usepackage{amsmath}&#10;\pagestyle{empty}&#10;\usepackage[dvipsnames]{xcolor}&#10;\begin{document}&#10;&#10;&#10;\begin{align}&#10;-\mathcal{L} \supset &amp; \textcolor{Green}{-i g_X\cos\theta'_X \bigg[&#10;\left(\partial^\mu X^\nu -\partial^\nu X^\mu\right)&#10; X^\dagger_\mu {\tilde X}_{3,\nu} -&#10;\left(\partial^\mu X^{\nu\dagger} -\partial^\nu X^{\mu\dagger}\right)&#10; X_\mu {\tilde X}_{3,\nu} \nonumber + X_\mu X^\dagger_\nu\left(\partial^\mu {\tilde X}^\nu_3 -\partial^\nu {\tilde X}^\mu_3\right)&#10;\bigg]} \nonumber \\&#10;&amp;\textcolor{Purple}{-i g_X\sin\theta'_X \bigg[&#10;\left(\partial^\mu X^\nu -\partial^\nu X^\mu\right)&#10; X^\dagger_\mu {\tilde Z}'_{\nu} -&#10;\left(\partial^\mu X^{\nu\dagger} -\partial^\nu X^{\mu\dagger}\right)&#10; X_\mu {\tilde Z}'_{\nu} \nonumber + X_\mu X^\dagger_\nu\left(\partial^\mu {\tilde Z}^{\prime\nu} -\partial^\nu {\tilde Z}^{\prime\mu}\right)\bigg] } &#10;\\ &amp; \textcolor{Rhodamine}{ -e \varepsilon \cos (\theta_X') \, \tilde{Z}^\prime_\mu \, \bar{f}\gamma^\mu f}  \textcolor{Blue}{+ e \varepsilon \sin (\theta_X') \, \tilde{X}_{3 \mu} \,\bar{f}\gamma^\mu f}&#10;\end{align}&#10;&#10;\end{document}" title="IguanaTex Bitmap Display">
            <a:extLst>
              <a:ext uri="{FF2B5EF4-FFF2-40B4-BE49-F238E27FC236}">
                <a16:creationId xmlns:a16="http://schemas.microsoft.com/office/drawing/2014/main" id="{5D7BB8D5-73AE-8CD4-8E45-A559CEAD272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7283" y="1325563"/>
            <a:ext cx="11917434" cy="1759166"/>
          </a:xfrm>
          <a:prstGeom prst="rect">
            <a:avLst/>
          </a:prstGeom>
        </p:spPr>
      </p:pic>
      <p:pic>
        <p:nvPicPr>
          <p:cNvPr id="44" name="Picture 43" descr="\documentclass{article}&#10;\usepackage{amsmath}&#10;\pagestyle{empty}&#10;\begin{document}&#10;&#10;$$ \sin(\theta_X') \ll \cos(\theta_X') $$&#10;&#10;&#10;\end{document}" title="IguanaTex Bitmap Display">
            <a:extLst>
              <a:ext uri="{FF2B5EF4-FFF2-40B4-BE49-F238E27FC236}">
                <a16:creationId xmlns:a16="http://schemas.microsoft.com/office/drawing/2014/main" id="{145DEC4B-0C54-733F-EC44-3DEEF470407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37228" y="3941731"/>
            <a:ext cx="2901372" cy="4599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F682847-77DB-0621-C311-90DCDF4FD27F}"/>
                  </a:ext>
                </a:extLst>
              </p:cNvPr>
              <p:cNvSpPr txBox="1"/>
              <p:nvPr/>
            </p:nvSpPr>
            <p:spPr>
              <a:xfrm>
                <a:off x="1157499" y="4459466"/>
                <a:ext cx="283201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→</m:t>
                    </m:r>
                  </m:oMath>
                </a14:m>
                <a:r>
                  <a:rPr lang="en-US" sz="2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mainly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𝑍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′</m:t>
                    </m:r>
                  </m:oMath>
                </a14:m>
                <a:r>
                  <a:rPr lang="en-US" sz="2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s are produced at fixed target experiments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F682847-77DB-0621-C311-90DCDF4FD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499" y="4459466"/>
                <a:ext cx="2832019" cy="1200329"/>
              </a:xfrm>
              <a:prstGeom prst="rect">
                <a:avLst/>
              </a:prstGeom>
              <a:blipFill>
                <a:blip r:embed="rId10"/>
                <a:stretch>
                  <a:fillRect l="-3587" t="-5263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B4E95A-413D-C66C-8C21-8F3F359BF6FA}"/>
                  </a:ext>
                </a:extLst>
              </p:cNvPr>
              <p:cNvSpPr txBox="1"/>
              <p:nvPr/>
            </p:nvSpPr>
            <p:spPr>
              <a:xfrm>
                <a:off x="9280346" y="3735817"/>
                <a:ext cx="1578894" cy="378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acc>
                        <m:accPr>
                          <m:chr m:val="̅"/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B4E95A-413D-C66C-8C21-8F3F359BF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0346" y="3735817"/>
                <a:ext cx="1578894" cy="378373"/>
              </a:xfrm>
              <a:prstGeom prst="rect">
                <a:avLst/>
              </a:prstGeom>
              <a:blipFill>
                <a:blip r:embed="rId11"/>
                <a:stretch>
                  <a:fillRect l="-4000" r="-64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7F15136-9F5F-C9A5-D155-D6AB46BF31C9}"/>
              </a:ext>
            </a:extLst>
          </p:cNvPr>
          <p:cNvSpPr txBox="1"/>
          <p:nvPr/>
        </p:nvSpPr>
        <p:spPr>
          <a:xfrm>
            <a:off x="6045200" y="3900953"/>
            <a:ext cx="2060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processes setting the relic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2CF364-3B83-003B-3CE6-93893FA114F0}"/>
                  </a:ext>
                </a:extLst>
              </p:cNvPr>
              <p:cNvSpPr txBox="1"/>
              <p:nvPr/>
            </p:nvSpPr>
            <p:spPr>
              <a:xfrm>
                <a:off x="9280346" y="4282341"/>
                <a:ext cx="2271839" cy="375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2CF364-3B83-003B-3CE6-93893FA11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0346" y="4282341"/>
                <a:ext cx="2271839" cy="375937"/>
              </a:xfrm>
              <a:prstGeom prst="rect">
                <a:avLst/>
              </a:prstGeom>
              <a:blipFill>
                <a:blip r:embed="rId12"/>
                <a:stretch>
                  <a:fillRect l="-2222" t="-12903" r="-1111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C8F9E5-18B9-53D1-F0D7-5AEE26FC1CCD}"/>
                  </a:ext>
                </a:extLst>
              </p:cNvPr>
              <p:cNvSpPr txBox="1"/>
              <p:nvPr/>
            </p:nvSpPr>
            <p:spPr>
              <a:xfrm>
                <a:off x="9280346" y="4829469"/>
                <a:ext cx="1876668" cy="375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CA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C8F9E5-18B9-53D1-F0D7-5AEE26FC1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0346" y="4829469"/>
                <a:ext cx="1876668" cy="375937"/>
              </a:xfrm>
              <a:prstGeom prst="rect">
                <a:avLst/>
              </a:prstGeom>
              <a:blipFill>
                <a:blip r:embed="rId13"/>
                <a:stretch>
                  <a:fillRect l="-5369" t="-16667" r="-201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BD89DD0-3790-B85C-5F04-5F0CED88274B}"/>
                  </a:ext>
                </a:extLst>
              </p:cNvPr>
              <p:cNvSpPr txBox="1"/>
              <p:nvPr/>
            </p:nvSpPr>
            <p:spPr>
              <a:xfrm>
                <a:off x="8105837" y="4254897"/>
                <a:ext cx="4376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2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BD89DD0-3790-B85C-5F04-5F0CED882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837" y="4254897"/>
                <a:ext cx="437619" cy="492443"/>
              </a:xfrm>
              <a:prstGeom prst="rect">
                <a:avLst/>
              </a:prstGeom>
              <a:blipFill>
                <a:blip r:embed="rId14"/>
                <a:stretch>
                  <a:fillRect l="-14286"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613DD1A8-4276-E907-8790-A7D176D1572A}"/>
              </a:ext>
            </a:extLst>
          </p:cNvPr>
          <p:cNvSpPr/>
          <p:nvPr/>
        </p:nvSpPr>
        <p:spPr>
          <a:xfrm>
            <a:off x="8764221" y="3716289"/>
            <a:ext cx="296214" cy="156966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7654B3-66FB-FF30-8D05-70E67F763C9B}"/>
              </a:ext>
            </a:extLst>
          </p:cNvPr>
          <p:cNvCxnSpPr>
            <a:cxnSpLocks/>
          </p:cNvCxnSpPr>
          <p:nvPr/>
        </p:nvCxnSpPr>
        <p:spPr>
          <a:xfrm flipH="1" flipV="1">
            <a:off x="2519548" y="3182943"/>
            <a:ext cx="320" cy="710514"/>
          </a:xfrm>
          <a:prstGeom prst="straightConnector1">
            <a:avLst/>
          </a:prstGeom>
          <a:ln w="38100">
            <a:solidFill>
              <a:srgbClr val="DE4F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A3F84CC-DD62-A9C0-FC27-1A6D4A78C925}"/>
              </a:ext>
            </a:extLst>
          </p:cNvPr>
          <p:cNvSpPr/>
          <p:nvPr/>
        </p:nvSpPr>
        <p:spPr>
          <a:xfrm>
            <a:off x="9060435" y="4147592"/>
            <a:ext cx="2601793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48490C7-4436-5AF2-77FF-02997A4B2901}"/>
                  </a:ext>
                </a:extLst>
              </p:cNvPr>
              <p:cNvSpPr txBox="1"/>
              <p:nvPr/>
            </p:nvSpPr>
            <p:spPr>
              <a:xfrm>
                <a:off x="8940801" y="5347921"/>
                <a:ext cx="31641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Dominant 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  <m:r>
                      <a:rPr lang="en-CA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m:rPr>
                        <m:sty m:val="p"/>
                      </m:rPr>
                      <a:rPr lang="en-CA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eϵ</m:t>
                    </m:r>
                  </m:oMath>
                </a14:m>
                <a:endParaRPr lang="en-CA" sz="2000" dirty="0">
                  <a:solidFill>
                    <a:srgbClr val="FF000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48490C7-4436-5AF2-77FF-02997A4B2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0801" y="5347921"/>
                <a:ext cx="3164114" cy="400110"/>
              </a:xfrm>
              <a:prstGeom prst="rect">
                <a:avLst/>
              </a:prstGeom>
              <a:blipFill>
                <a:blip r:embed="rId15"/>
                <a:stretch>
                  <a:fillRect l="-2400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7D5D38-152E-2C83-F800-1462F1ADECCA}"/>
                  </a:ext>
                </a:extLst>
              </p:cNvPr>
              <p:cNvSpPr txBox="1"/>
              <p:nvPr/>
            </p:nvSpPr>
            <p:spPr>
              <a:xfrm>
                <a:off x="0" y="41095"/>
                <a:ext cx="312101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CA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ℑ</m:t>
                      </m:r>
                      <m:d>
                        <m:dPr>
                          <m:begChr m:val="["/>
                          <m:endChr m:val="]"/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→−</m:t>
                      </m:r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7D5D38-152E-2C83-F800-1462F1ADE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095"/>
                <a:ext cx="3121015" cy="830997"/>
              </a:xfrm>
              <a:prstGeom prst="rect">
                <a:avLst/>
              </a:prstGeom>
              <a:blipFill>
                <a:blip r:embed="rId16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4A2B378-0FAF-FC37-44A6-BDF4929F8EF7}"/>
              </a:ext>
            </a:extLst>
          </p:cNvPr>
          <p:cNvSpPr txBox="1"/>
          <p:nvPr/>
        </p:nvSpPr>
        <p:spPr>
          <a:xfrm>
            <a:off x="137283" y="6125517"/>
            <a:ext cx="6098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arXiv:1904.04109</a:t>
            </a:r>
          </a:p>
        </p:txBody>
      </p:sp>
    </p:spTree>
    <p:extLst>
      <p:ext uri="{BB962C8B-B14F-4D97-AF65-F5344CB8AC3E}">
        <p14:creationId xmlns:p14="http://schemas.microsoft.com/office/powerpoint/2010/main" val="22389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/>
      <p:bldP spid="5" grpId="0"/>
      <p:bldP spid="6" grpId="0"/>
      <p:bldP spid="8" grpId="0"/>
      <p:bldP spid="9" grpId="0"/>
      <p:bldP spid="12" grpId="0" animBg="1"/>
      <p:bldP spid="11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9E35B4-99A3-4E92-FDAA-CF0CABA52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Taylor R. Gray | Fysikdagarna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F12A93-0783-B761-E48E-5BF2183D6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94" y="349492"/>
            <a:ext cx="9315450" cy="60068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F09733-F316-37CC-A4E4-AD59F9CA381B}"/>
                  </a:ext>
                </a:extLst>
              </p:cNvPr>
              <p:cNvSpPr txBox="1"/>
              <p:nvPr/>
            </p:nvSpPr>
            <p:spPr>
              <a:xfrm>
                <a:off x="9453494" y="3126684"/>
                <a:ext cx="271945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54311B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Relic density is independent of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54311B"/>
                        </a:solidFill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𝜖</m:t>
                    </m:r>
                  </m:oMath>
                </a14:m>
                <a:r>
                  <a:rPr lang="en-US" sz="2400" dirty="0">
                    <a:solidFill>
                      <a:srgbClr val="54311B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, entire region consistent w Planck!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F09733-F316-37CC-A4E4-AD59F9CA3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3494" y="3126684"/>
                <a:ext cx="2719456" cy="1938992"/>
              </a:xfrm>
              <a:prstGeom prst="rect">
                <a:avLst/>
              </a:prstGeom>
              <a:blipFill>
                <a:blip r:embed="rId3"/>
                <a:stretch>
                  <a:fillRect l="-3721" t="-2614" b="-6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4FA4F5-51A9-19E1-642A-64323E3A1C66}"/>
                  </a:ext>
                </a:extLst>
              </p:cNvPr>
              <p:cNvSpPr txBox="1"/>
              <p:nvPr/>
            </p:nvSpPr>
            <p:spPr>
              <a:xfrm>
                <a:off x="9523344" y="708177"/>
                <a:ext cx="271945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Weaker beam dump limits since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DM</m:t>
                    </m:r>
                    <m:r>
                      <a:rPr lang="en-CA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CA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A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CA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scattering cross section is suppressed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4FA4F5-51A9-19E1-642A-64323E3A1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3344" y="708177"/>
                <a:ext cx="2719456" cy="1938992"/>
              </a:xfrm>
              <a:prstGeom prst="rect">
                <a:avLst/>
              </a:prstGeom>
              <a:blipFill>
                <a:blip r:embed="rId4"/>
                <a:stretch>
                  <a:fillRect l="-3256" t="-2597" r="-6047" b="-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447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64520-92F2-88C1-FE9B-8F0C0D211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Taylor R. Gray | </a:t>
            </a:r>
            <a:r>
              <a:rPr lang="en-US" dirty="0" err="1"/>
              <a:t>Fysikdagarna</a:t>
            </a:r>
            <a:r>
              <a:rPr lang="en-US" dirty="0"/>
              <a:t> 2023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B0E41B-A6C8-C75D-3553-124B46B061AF}"/>
              </a:ext>
            </a:extLst>
          </p:cNvPr>
          <p:cNvSpPr txBox="1">
            <a:spLocks/>
          </p:cNvSpPr>
          <p:nvPr/>
        </p:nvSpPr>
        <p:spPr>
          <a:xfrm>
            <a:off x="0" y="12471"/>
            <a:ext cx="5997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EBABC1-EE90-AD19-3C08-3DB32306A2DE}"/>
                  </a:ext>
                </a:extLst>
              </p:cNvPr>
              <p:cNvSpPr txBox="1"/>
              <p:nvPr/>
            </p:nvSpPr>
            <p:spPr>
              <a:xfrm>
                <a:off x="6315637" y="1259175"/>
                <a:ext cx="5755342" cy="433965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bg1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Consider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A</m:t>
                        </m:r>
                        <m:r>
                          <a:rPr lang="en-CA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′</m:t>
                        </m:r>
                      </m:sub>
                    </m:sSub>
                    <m:r>
                      <a:rPr lang="en-CA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&lt;2</m:t>
                    </m:r>
                    <m:sSub>
                      <m:sSubPr>
                        <m:ctrlPr>
                          <a:rPr lang="en-CA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X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  <a:p>
                <a:pPr marL="914400" lvl="1" indent="-457200">
                  <a:buFont typeface="Wingdings" pitchFamily="2" charset="2"/>
                  <a:buChar char="§"/>
                </a:pPr>
                <a:r>
                  <a:rPr lang="en-US" sz="2400" dirty="0">
                    <a:solidFill>
                      <a:schemeClr val="bg1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visible decays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endParaRPr lang="en-US" sz="2800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bg1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Additional UV complete spin-1 DM scenarios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endParaRPr lang="en-US" sz="2800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bg1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Global fit for sub-GeV DM including fixed target experiments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endParaRPr lang="en-US" sz="2800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EBABC1-EE90-AD19-3C08-3DB32306A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637" y="1259175"/>
                <a:ext cx="5755342" cy="4339650"/>
              </a:xfrm>
              <a:prstGeom prst="rect">
                <a:avLst/>
              </a:prstGeom>
              <a:blipFill>
                <a:blip r:embed="rId3"/>
                <a:stretch>
                  <a:fillRect l="-1982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8B73EE7E-B7CD-BA8C-F678-71EDC1060A2B}"/>
              </a:ext>
            </a:extLst>
          </p:cNvPr>
          <p:cNvSpPr txBox="1">
            <a:spLocks/>
          </p:cNvSpPr>
          <p:nvPr/>
        </p:nvSpPr>
        <p:spPr>
          <a:xfrm>
            <a:off x="6194614" y="0"/>
            <a:ext cx="5997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Future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8E59CB6-2C7A-D664-6A41-2921DFDD4621}"/>
                  </a:ext>
                </a:extLst>
              </p:cNvPr>
              <p:cNvSpPr txBox="1"/>
              <p:nvPr/>
            </p:nvSpPr>
            <p:spPr>
              <a:xfrm>
                <a:off x="121021" y="1254818"/>
                <a:ext cx="5755342" cy="433965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bg1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Extending the current landscape of </a:t>
                </a:r>
                <a:r>
                  <a:rPr lang="en-US" sz="2800" dirty="0">
                    <a:solidFill>
                      <a:srgbClr val="E67ADF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sub-GeV DM </a:t>
                </a:r>
                <a:r>
                  <a:rPr lang="en-US" sz="2800" dirty="0">
                    <a:solidFill>
                      <a:schemeClr val="bg1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models considered in the context of </a:t>
                </a:r>
                <a:r>
                  <a:rPr lang="en-US" sz="2800" dirty="0">
                    <a:solidFill>
                      <a:srgbClr val="E67ADF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fixed target experiments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bg1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Spin-1 sub-GeV DM </a:t>
                </a:r>
              </a:p>
              <a:p>
                <a:pPr marL="914400" lvl="1" indent="-457200">
                  <a:buFont typeface="Wingdings" pitchFamily="2" charset="2"/>
                  <a:buChar char="§"/>
                </a:pPr>
                <a:r>
                  <a:rPr lang="en-US" sz="2400" dirty="0">
                    <a:solidFill>
                      <a:srgbClr val="E67ADF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>
                            <a:solidFill>
                              <a:srgbClr val="E67ADF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400" b="0" i="0" smtClean="0">
                            <a:solidFill>
                              <a:srgbClr val="E67ADF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400" b="0" i="0" smtClean="0">
                            <a:solidFill>
                              <a:srgbClr val="E67ADF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A</m:t>
                        </m:r>
                        <m:r>
                          <a:rPr lang="en-CA" sz="2400" b="0" i="0" smtClean="0">
                            <a:solidFill>
                              <a:srgbClr val="E67ADF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′</m:t>
                        </m:r>
                      </m:sub>
                    </m:sSub>
                    <m:r>
                      <a:rPr lang="en-CA" sz="2400" b="0" i="0" smtClean="0">
                        <a:solidFill>
                          <a:srgbClr val="E67ADF"/>
                        </a:solidFill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&gt;2</m:t>
                    </m:r>
                    <m:sSub>
                      <m:sSubPr>
                        <m:ctrlPr>
                          <a:rPr lang="en-CA" sz="2400" i="1">
                            <a:solidFill>
                              <a:srgbClr val="E67ADF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400" b="0" i="0" smtClean="0">
                            <a:solidFill>
                              <a:srgbClr val="E67ADF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400" b="0" i="0" smtClean="0">
                            <a:solidFill>
                              <a:srgbClr val="E67ADF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X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E67ADF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  <a:p>
                <a:pPr marL="914400" lvl="1" indent="-457200">
                  <a:buFont typeface="Wingdings" pitchFamily="2" charset="2"/>
                  <a:buChar char="§"/>
                </a:pPr>
                <a:endParaRPr lang="en-US" sz="2800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bg1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First model to be probed at upcoming LDMX!!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8E59CB6-2C7A-D664-6A41-2921DFDD4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21" y="1254818"/>
                <a:ext cx="5755342" cy="4339650"/>
              </a:xfrm>
              <a:prstGeom prst="rect">
                <a:avLst/>
              </a:prstGeom>
              <a:blipFill>
                <a:blip r:embed="rId4"/>
                <a:stretch>
                  <a:fillRect l="-1982" t="-1458" r="-3084" b="-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4219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5FA67-F0FC-4B99-B28B-CB25CA045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4275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Backup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CFEC4-DCBE-2B7A-3DF7-DAC800F5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</p:spTree>
    <p:extLst>
      <p:ext uri="{BB962C8B-B14F-4D97-AF65-F5344CB8AC3E}">
        <p14:creationId xmlns:p14="http://schemas.microsoft.com/office/powerpoint/2010/main" val="2976498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03020A04-01AF-6E8C-DE5F-AC13EA081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98"/>
          <a:stretch/>
        </p:blipFill>
        <p:spPr>
          <a:xfrm>
            <a:off x="795646" y="33573"/>
            <a:ext cx="8785066" cy="632067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8FB164-EEB3-321A-3BE2-E62795317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7C595-1B22-FB78-61C2-25D8A7310E85}"/>
              </a:ext>
            </a:extLst>
          </p:cNvPr>
          <p:cNvSpPr txBox="1"/>
          <p:nvPr/>
        </p:nvSpPr>
        <p:spPr>
          <a:xfrm>
            <a:off x="8336477" y="6352143"/>
            <a:ext cx="132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F. Queiroz</a:t>
            </a:r>
          </a:p>
        </p:txBody>
      </p:sp>
      <p:pic>
        <p:nvPicPr>
          <p:cNvPr id="1028" name="Picture 4" descr="Fox animation by leensor on DeviantArt">
            <a:extLst>
              <a:ext uri="{FF2B5EF4-FFF2-40B4-BE49-F238E27FC236}">
                <a16:creationId xmlns:a16="http://schemas.microsoft.com/office/drawing/2014/main" id="{4894A093-D047-933C-C359-7FC4FB57E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090" y="1473566"/>
            <a:ext cx="2539269" cy="253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C54F7CF-8375-06C4-7343-E7A9C406C06A}"/>
              </a:ext>
            </a:extLst>
          </p:cNvPr>
          <p:cNvSpPr/>
          <p:nvPr/>
        </p:nvSpPr>
        <p:spPr>
          <a:xfrm>
            <a:off x="8755874" y="2808983"/>
            <a:ext cx="88260" cy="82319"/>
          </a:xfrm>
          <a:prstGeom prst="ellipse">
            <a:avLst/>
          </a:prstGeom>
          <a:noFill/>
          <a:ln w="38100">
            <a:solidFill>
              <a:srgbClr val="2A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50B023-D426-3F22-4619-C7FE976ABBDA}"/>
              </a:ext>
            </a:extLst>
          </p:cNvPr>
          <p:cNvSpPr/>
          <p:nvPr/>
        </p:nvSpPr>
        <p:spPr>
          <a:xfrm>
            <a:off x="8884824" y="2596974"/>
            <a:ext cx="135378" cy="143631"/>
          </a:xfrm>
          <a:prstGeom prst="ellipse">
            <a:avLst/>
          </a:prstGeom>
          <a:noFill/>
          <a:ln w="38100">
            <a:solidFill>
              <a:srgbClr val="2A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6BCF8B-0DD7-6DAF-04B1-46B9C70E8959}"/>
              </a:ext>
            </a:extLst>
          </p:cNvPr>
          <p:cNvSpPr/>
          <p:nvPr/>
        </p:nvSpPr>
        <p:spPr>
          <a:xfrm>
            <a:off x="8971056" y="2228620"/>
            <a:ext cx="274911" cy="242305"/>
          </a:xfrm>
          <a:prstGeom prst="ellipse">
            <a:avLst/>
          </a:prstGeom>
          <a:noFill/>
          <a:ln w="38100">
            <a:solidFill>
              <a:srgbClr val="2A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4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593D4C-EDBF-99F2-C863-759FF60C6BA8}"/>
              </a:ext>
            </a:extLst>
          </p:cNvPr>
          <p:cNvSpPr txBox="1"/>
          <p:nvPr/>
        </p:nvSpPr>
        <p:spPr>
          <a:xfrm>
            <a:off x="8295522" y="1713822"/>
            <a:ext cx="1364412" cy="430887"/>
          </a:xfrm>
          <a:prstGeom prst="rect">
            <a:avLst/>
          </a:prstGeom>
          <a:noFill/>
          <a:ln w="34925">
            <a:solidFill>
              <a:srgbClr val="2A4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2A40FF"/>
                </a:solidFill>
              </a:rPr>
              <a:t>Direct detection can’t catch me…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43CDD1-69A5-54E9-9427-179235D2D821}"/>
              </a:ext>
            </a:extLst>
          </p:cNvPr>
          <p:cNvSpPr txBox="1"/>
          <p:nvPr/>
        </p:nvSpPr>
        <p:spPr>
          <a:xfrm>
            <a:off x="8750006" y="2742978"/>
            <a:ext cx="86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Sub-GeV DM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9A5CEB-8043-1A50-8CD7-67EA8060AA73}"/>
              </a:ext>
            </a:extLst>
          </p:cNvPr>
          <p:cNvSpPr txBox="1"/>
          <p:nvPr/>
        </p:nvSpPr>
        <p:spPr>
          <a:xfrm>
            <a:off x="9610944" y="1304505"/>
            <a:ext cx="248008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A40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Was once in thermal equilibrium w 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A40FF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A40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mass: ~ MeV – GeV</a:t>
            </a:r>
          </a:p>
          <a:p>
            <a:endParaRPr lang="en-US" sz="1600" dirty="0">
              <a:solidFill>
                <a:srgbClr val="2A40FF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A40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interacts w SM via a new hypothetical dark mediator particle</a:t>
            </a:r>
            <a:endParaRPr lang="en-US" dirty="0">
              <a:solidFill>
                <a:srgbClr val="2A40FF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4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0E04-BD27-CFA3-A1A5-AF0BBDEF5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69" y="96702"/>
            <a:ext cx="10515600" cy="1325563"/>
          </a:xfrm>
        </p:spPr>
        <p:txBody>
          <a:bodyPr/>
          <a:lstStyle/>
          <a:p>
            <a:r>
              <a:rPr lang="en-US" dirty="0"/>
              <a:t>SIMP spin-1 DM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50B6E0-A11B-020B-FD98-CE3F7913D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pic>
        <p:nvPicPr>
          <p:cNvPr id="5" name="Picture 4" descr="\documentclass{article}&#10;\usepackage{amsmath}&#10;\pagestyle{empty}&#10;\begin{document}&#10;&#10;&#10;$$ SU_X(2) \times U_{Z'}(1)$$&#10;&#10;\end{document}" title="IguanaTex Bitmap Display">
            <a:extLst>
              <a:ext uri="{FF2B5EF4-FFF2-40B4-BE49-F238E27FC236}">
                <a16:creationId xmlns:a16="http://schemas.microsoft.com/office/drawing/2014/main" id="{BDA8830A-A539-429F-321D-E59D343831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212835" y="336695"/>
            <a:ext cx="2805469" cy="448875"/>
          </a:xfrm>
          <a:prstGeom prst="rect">
            <a:avLst/>
          </a:prstGeom>
        </p:spPr>
      </p:pic>
      <p:pic>
        <p:nvPicPr>
          <p:cNvPr id="6" name="Picture 5" descr="\documentclass{article}&#10;\usepackage{amsmath}&#10;\pagestyle{empty}&#10;\usepackage[dvipsnames]{xcolor}&#10;\begin{document}&#10;&#10;&#10;\begin{align}&#10;-\mathcal{L} \supset &amp; \textcolor{Green}{-i g_X\cos\theta'_X \bigg[&#10;\left(\partial^\mu X^\nu -\partial^\nu X^\mu\right)&#10; X^\dagger_\mu {\tilde X}_{3,\nu} -&#10;\left(\partial^\mu X^{\nu\dagger} -\partial^\nu X^{\mu\dagger}\right)&#10; X_\mu {\tilde X}_{3,\nu} \nonumber + X_\mu X^\dagger_\nu\left(\partial^\mu {\tilde X}^\nu_3 -\partial^\nu {\tilde X}^\mu_3\right)&#10;\bigg]} \nonumber \\&#10;&amp;\textcolor{Purple}{-i g_X\sin\theta'_X \bigg[&#10;\left(\partial^\mu X^\nu -\partial^\nu X^\mu\right)&#10; X^\dagger_\mu {\tilde Z}'_{\nu} -&#10;\left(\partial^\mu X^{\nu\dagger} -\partial^\nu X^{\mu\dagger}\right)&#10; X_\mu {\tilde Z}'_{\nu} \nonumber + X_\mu X^\dagger_\nu\left(\partial^\mu {\tilde Z}^{\prime\nu} -\partial^\nu {\tilde Z}^{\prime\mu}\right)\bigg] } &#10;\\ &amp; \textcolor{Rhodamine}{ -e \varepsilon \cos (\theta_X') \, \tilde{Z}^\prime_\mu \, \bar{f}\gamma^\mu f}  \textcolor{Blue}{+ e \varepsilon \sin (\theta_X') \, \tilde{X}_{3 \mu} \,\bar{f}\gamma^\mu f}&#10;\end{align}&#10;&#10;\end{document}" title="IguanaTex Bitmap Display">
            <a:extLst>
              <a:ext uri="{FF2B5EF4-FFF2-40B4-BE49-F238E27FC236}">
                <a16:creationId xmlns:a16="http://schemas.microsoft.com/office/drawing/2014/main" id="{92D0793E-17CA-F14A-C9B4-3CE9BA1969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7283" y="1325563"/>
            <a:ext cx="11917434" cy="17591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4E944F-1D79-D4D6-E199-D3CDC70AD5E3}"/>
                  </a:ext>
                </a:extLst>
              </p:cNvPr>
              <p:cNvSpPr txBox="1"/>
              <p:nvPr/>
            </p:nvSpPr>
            <p:spPr>
              <a:xfrm>
                <a:off x="230115" y="3773272"/>
                <a:ext cx="6750234" cy="2708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Dark spontaneous symmetry breaking by the VEVs of dark Higgs fields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Dark Higgs Sector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Singlet scalar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endParaRPr lang="en-CA" sz="2000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Kinetic mixing between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000" dirty="0"/>
                  <a:t> and hypercharge gauge bosons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4E944F-1D79-D4D6-E199-D3CDC70AD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15" y="3773272"/>
                <a:ext cx="6750234" cy="2708434"/>
              </a:xfrm>
              <a:prstGeom prst="rect">
                <a:avLst/>
              </a:prstGeom>
              <a:blipFill>
                <a:blip r:embed="rId6"/>
                <a:stretch>
                  <a:fillRect l="-1316" t="-1869" r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diagram, pattern, origami&#10;&#10;Description automatically generated">
            <a:extLst>
              <a:ext uri="{FF2B5EF4-FFF2-40B4-BE49-F238E27FC236}">
                <a16:creationId xmlns:a16="http://schemas.microsoft.com/office/drawing/2014/main" id="{6DFCC1E8-CE4C-7CF1-2709-A43BBCAA62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4146" y="3223213"/>
            <a:ext cx="3577740" cy="344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52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C693A-626E-4BBE-5522-C62DA92208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73079" y="725715"/>
            <a:ext cx="8718402" cy="5630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D08995-B05F-4574-522E-D013C5952A2A}"/>
              </a:ext>
            </a:extLst>
          </p:cNvPr>
          <p:cNvSpPr txBox="1"/>
          <p:nvPr/>
        </p:nvSpPr>
        <p:spPr>
          <a:xfrm>
            <a:off x="256056" y="17829"/>
            <a:ext cx="8438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Relic Targets of DM Models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8A5B9-96FA-357F-AF08-045C4F15D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CE288-00B5-2F26-0E4D-543DDF0CD334}"/>
              </a:ext>
            </a:extLst>
          </p:cNvPr>
          <p:cNvSpPr txBox="1"/>
          <p:nvPr/>
        </p:nvSpPr>
        <p:spPr>
          <a:xfrm>
            <a:off x="10391481" y="1470511"/>
            <a:ext cx="1559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Hadronic resonances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B6457F-9A77-0F94-5D59-039C5F63E6FC}"/>
              </a:ext>
            </a:extLst>
          </p:cNvPr>
          <p:cNvCxnSpPr>
            <a:cxnSpLocks/>
          </p:cNvCxnSpPr>
          <p:nvPr/>
        </p:nvCxnSpPr>
        <p:spPr>
          <a:xfrm flipH="1">
            <a:off x="9605231" y="1732198"/>
            <a:ext cx="913690" cy="1229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AC5A7A-CD35-7CF0-5256-FDD415A3092F}"/>
              </a:ext>
            </a:extLst>
          </p:cNvPr>
          <p:cNvCxnSpPr>
            <a:cxnSpLocks/>
          </p:cNvCxnSpPr>
          <p:nvPr/>
        </p:nvCxnSpPr>
        <p:spPr>
          <a:xfrm>
            <a:off x="5239962" y="1554820"/>
            <a:ext cx="230826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B284FF0-9CC8-8F76-9372-5552B53AA6B5}"/>
              </a:ext>
            </a:extLst>
          </p:cNvPr>
          <p:cNvSpPr txBox="1"/>
          <p:nvPr/>
        </p:nvSpPr>
        <p:spPr>
          <a:xfrm>
            <a:off x="3346187" y="1316990"/>
            <a:ext cx="2134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Muon channel becomes allowed</a:t>
            </a:r>
          </a:p>
        </p:txBody>
      </p:sp>
    </p:spTree>
    <p:extLst>
      <p:ext uri="{BB962C8B-B14F-4D97-AF65-F5344CB8AC3E}">
        <p14:creationId xmlns:p14="http://schemas.microsoft.com/office/powerpoint/2010/main" val="301436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F05F-559D-8148-AA58-0A15BCFDA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4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Calculating Dark Matter Abundance </a:t>
            </a:r>
            <a:br>
              <a:rPr lang="en-US" dirty="0">
                <a:solidFill>
                  <a:srgbClr val="0070C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en-US" sz="4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The Boltzmann Equation</a:t>
            </a: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3ECC6-6F83-424B-A521-45BA0145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95681F-4059-3E45-AC7A-A03ABC099E6C}"/>
                  </a:ext>
                </a:extLst>
              </p:cNvPr>
              <p:cNvSpPr txBox="1"/>
              <p:nvPr/>
            </p:nvSpPr>
            <p:spPr>
              <a:xfrm>
                <a:off x="4595333" y="1490586"/>
                <a:ext cx="300133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CA" sz="4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CA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CA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CA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𝐻𝑛</m:t>
                      </m:r>
                      <m:r>
                        <a:rPr lang="en-CA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4000" b="0" i="1" smtClean="0">
                          <a:solidFill>
                            <a:srgbClr val="8A2B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95681F-4059-3E45-AC7A-A03ABC099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333" y="1490586"/>
                <a:ext cx="3001334" cy="615553"/>
              </a:xfrm>
              <a:prstGeom prst="rect">
                <a:avLst/>
              </a:prstGeom>
              <a:blipFill>
                <a:blip r:embed="rId2"/>
                <a:stretch>
                  <a:fillRect l="-1688" r="-2954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8DC70C4-6B1A-9543-AE6B-9348D6FFD095}"/>
              </a:ext>
            </a:extLst>
          </p:cNvPr>
          <p:cNvSpPr txBox="1"/>
          <p:nvPr/>
        </p:nvSpPr>
        <p:spPr>
          <a:xfrm>
            <a:off x="1902918" y="1965899"/>
            <a:ext cx="3633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Universe’s Expansion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D17F5B-6B63-2F44-B853-28DCFAAFDDB5}"/>
              </a:ext>
            </a:extLst>
          </p:cNvPr>
          <p:cNvSpPr txBox="1"/>
          <p:nvPr/>
        </p:nvSpPr>
        <p:spPr>
          <a:xfrm>
            <a:off x="7950215" y="1965899"/>
            <a:ext cx="3001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8A2B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Particle Physics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45C502-BDAC-474F-A66A-F1346DAE1F9E}"/>
              </a:ext>
            </a:extLst>
          </p:cNvPr>
          <p:cNvCxnSpPr>
            <a:cxnSpLocks/>
          </p:cNvCxnSpPr>
          <p:nvPr/>
        </p:nvCxnSpPr>
        <p:spPr>
          <a:xfrm flipV="1">
            <a:off x="5257800" y="2040856"/>
            <a:ext cx="612648" cy="260521"/>
          </a:xfrm>
          <a:prstGeom prst="straightConnector1">
            <a:avLst/>
          </a:prstGeom>
          <a:ln w="444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51E13C4-2B3A-694D-941C-E56F220DA497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7596667" y="1965899"/>
            <a:ext cx="353548" cy="261610"/>
          </a:xfrm>
          <a:prstGeom prst="straightConnector1">
            <a:avLst/>
          </a:prstGeom>
          <a:ln w="44450">
            <a:solidFill>
              <a:srgbClr val="8A2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D51BA0-FC9F-8442-AD07-463A5739183F}"/>
                  </a:ext>
                </a:extLst>
              </p:cNvPr>
              <p:cNvSpPr txBox="1"/>
              <p:nvPr/>
            </p:nvSpPr>
            <p:spPr>
              <a:xfrm>
                <a:off x="612648" y="2800689"/>
                <a:ext cx="10515600" cy="3623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800" b="0" i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28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: number density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𝐻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: Hubble Rate (Universe’s Expansion)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8A2B00"/>
                        </a:solidFill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𝑅</m:t>
                    </m:r>
                  </m:oMath>
                </a14:m>
                <a:r>
                  <a:rPr lang="en-US" sz="2800" dirty="0">
                    <a:solidFill>
                      <a:srgbClr val="8A2B0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: Interaction Rate Density (# interactions per time and volume)</a:t>
                </a:r>
              </a:p>
              <a:p>
                <a:pPr marL="914400" lvl="1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rgbClr val="8A2B0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Includes all annihilations and productions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endParaRPr lang="en-US" sz="2800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More convenient to define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800" b="0" i="0" smtClean="0"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sz="28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8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endParaRPr lang="en-US" sz="2800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  <a:p>
                <a:pPr marL="914400" lvl="1" indent="-45720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8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CA" sz="2800" b="0" i="0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CA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</m:oMath>
                </a14:m>
                <a:r>
                  <a:rPr lang="en-US" sz="28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8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CA" sz="2800" b="0" i="0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CA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den>
                    </m:f>
                  </m:oMath>
                </a14:m>
                <a:endParaRPr lang="en-US" sz="2800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  <a:p>
                <a:pPr marL="914400" lvl="1" indent="-45720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CA" sz="2400" i="1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𝑠</m:t>
                    </m:r>
                  </m:oMath>
                </a14:m>
                <a:r>
                  <a:rPr lang="en-US" sz="2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: entropy density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D51BA0-FC9F-8442-AD07-463A57391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48" y="2800689"/>
                <a:ext cx="10515600" cy="3623492"/>
              </a:xfrm>
              <a:prstGeom prst="rect">
                <a:avLst/>
              </a:prstGeom>
              <a:blipFill>
                <a:blip r:embed="rId3"/>
                <a:stretch>
                  <a:fillRect l="-1087" t="-2098" b="-2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7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5E720-1CEB-8D44-9853-04D97B666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12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Ways of Producing Dark Matter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10DD2D-922A-D64B-84D3-552B55013D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187225"/>
                <a:ext cx="6677526" cy="553424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: Interaction Rate (# interactions per time)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𝐻</m:t>
                    </m:r>
                  </m:oMath>
                </a14:m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: Hubble Rate (universe’s expansion rate)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357922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Freeze-In</a:t>
                </a:r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solidFill>
                          <a:srgbClr val="357922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en-CA" b="0" i="0" smtClean="0">
                        <a:solidFill>
                          <a:srgbClr val="357922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CA" b="0" i="0" smtClean="0">
                        <a:solidFill>
                          <a:srgbClr val="357922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>
                    <a:solidFill>
                      <a:srgbClr val="357922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(decoupled)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357922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small interaction rates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b="1" dirty="0">
                    <a:solidFill>
                      <a:srgbClr val="357922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never</a:t>
                </a:r>
                <a:r>
                  <a:rPr lang="en-US" dirty="0">
                    <a:solidFill>
                      <a:srgbClr val="357922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thermalizes with bath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7030A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Freeze-Out</a:t>
                </a:r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en-CA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CA" b="0" i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(coupled)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7030A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large interaction rates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7030A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thermalizes with bath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10DD2D-922A-D64B-84D3-552B55013D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187225"/>
                <a:ext cx="6677526" cy="5534249"/>
              </a:xfrm>
              <a:blipFill>
                <a:blip r:embed="rId2"/>
                <a:stretch>
                  <a:fillRect l="-1711" t="-2059" r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1F1FD-5001-DE49-8B66-44A25506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  <a:endParaRPr lang="en-US" dirty="0"/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1A0B2A8A-1F87-C941-AD80-84A48FF90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526" y="1597417"/>
            <a:ext cx="5446932" cy="407335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25A0E8-EAEE-074E-8010-46DF35F18CF4}"/>
              </a:ext>
            </a:extLst>
          </p:cNvPr>
          <p:cNvCxnSpPr>
            <a:cxnSpLocks/>
          </p:cNvCxnSpPr>
          <p:nvPr/>
        </p:nvCxnSpPr>
        <p:spPr>
          <a:xfrm flipV="1">
            <a:off x="10427368" y="2899611"/>
            <a:ext cx="0" cy="1054738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A9E9643-F053-0C4A-B091-9351C66E39F0}"/>
              </a:ext>
            </a:extLst>
          </p:cNvPr>
          <p:cNvCxnSpPr>
            <a:cxnSpLocks/>
          </p:cNvCxnSpPr>
          <p:nvPr/>
        </p:nvCxnSpPr>
        <p:spPr>
          <a:xfrm>
            <a:off x="11353800" y="2133570"/>
            <a:ext cx="0" cy="1006672"/>
          </a:xfrm>
          <a:prstGeom prst="straightConnector1">
            <a:avLst/>
          </a:prstGeom>
          <a:ln w="57150">
            <a:solidFill>
              <a:srgbClr val="8704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69C2A8-2336-654B-AD1C-BB7A2FB72DF5}"/>
                  </a:ext>
                </a:extLst>
              </p:cNvPr>
              <p:cNvSpPr txBox="1"/>
              <p:nvPr/>
            </p:nvSpPr>
            <p:spPr>
              <a:xfrm>
                <a:off x="7287126" y="5670775"/>
                <a:ext cx="31402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→ </m:t>
                    </m:r>
                  </m:oMath>
                </a14:m>
                <a:r>
                  <a:rPr lang="en-US" sz="20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Increasing Coupling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69C2A8-2336-654B-AD1C-BB7A2FB72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126" y="5670775"/>
                <a:ext cx="3140242" cy="400110"/>
              </a:xfrm>
              <a:prstGeom prst="rect">
                <a:avLst/>
              </a:prstGeom>
              <a:blipFill>
                <a:blip r:embed="rId4"/>
                <a:stretch>
                  <a:fillRect t="-625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1651BF85-2803-3F04-D229-B595DD0AA6C9}"/>
              </a:ext>
            </a:extLst>
          </p:cNvPr>
          <p:cNvSpPr/>
          <p:nvPr/>
        </p:nvSpPr>
        <p:spPr>
          <a:xfrm>
            <a:off x="52627" y="3868109"/>
            <a:ext cx="4387805" cy="187484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1D5F7A-75F1-A5A9-C8FD-A69B55699FC6}"/>
              </a:ext>
            </a:extLst>
          </p:cNvPr>
          <p:cNvSpPr txBox="1"/>
          <p:nvPr/>
        </p:nvSpPr>
        <p:spPr>
          <a:xfrm>
            <a:off x="236275" y="5742958"/>
            <a:ext cx="120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This work!</a:t>
            </a:r>
          </a:p>
        </p:txBody>
      </p:sp>
    </p:spTree>
    <p:extLst>
      <p:ext uri="{BB962C8B-B14F-4D97-AF65-F5344CB8AC3E}">
        <p14:creationId xmlns:p14="http://schemas.microsoft.com/office/powerpoint/2010/main" val="235465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F30487-46D0-99E7-45CB-AA456156F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99006"/>
            <a:ext cx="3278292" cy="2113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A9D998-3025-7AF6-326B-DED35F6FE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493" y="2217579"/>
            <a:ext cx="3743538" cy="2422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4181BA-E6DC-6D9E-F767-9E6CC65B5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764" y="911424"/>
            <a:ext cx="3239769" cy="20887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7F295A-0555-BBE5-EF3D-4BFB81EFC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7" y="3845404"/>
            <a:ext cx="3278292" cy="2113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31A20D-E90B-8D03-ADBD-B8D2A04BF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763" y="3863462"/>
            <a:ext cx="3239769" cy="209679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DF2EC5-3A98-1ACF-26AD-8E199DF8F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732" y="6491307"/>
            <a:ext cx="411480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Taylor R. Gray | Fysikdagarna 2023</a:t>
            </a:r>
          </a:p>
        </p:txBody>
      </p:sp>
    </p:spTree>
    <p:extLst>
      <p:ext uri="{BB962C8B-B14F-4D97-AF65-F5344CB8AC3E}">
        <p14:creationId xmlns:p14="http://schemas.microsoft.com/office/powerpoint/2010/main" val="1009717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F09DE-02A1-E50E-55DD-031AC3E29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Confidence Intervals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D1B8E-4DA7-D58A-FA50-1AE45A665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72" y="1674415"/>
            <a:ext cx="1148964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x% CL: If experiment is repeated many times, the intervals include the true parameter x% of the time</a:t>
            </a:r>
          </a:p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Counting experiment, take Poisson distribution: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D5B516-D0C6-7BEC-8B08-AB5903A85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E5FDA-565D-8B42-BE2B-B7EC5C7ED8DA}"/>
              </a:ext>
            </a:extLst>
          </p:cNvPr>
          <p:cNvSpPr txBox="1"/>
          <p:nvPr/>
        </p:nvSpPr>
        <p:spPr>
          <a:xfrm>
            <a:off x="209404" y="974486"/>
            <a:ext cx="726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52DCA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(I’m sorry to the Bayesian statistics supporters in the audience)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331CF38-964F-15CC-0465-FCE7EB8A2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902" y="2134750"/>
            <a:ext cx="2609396" cy="11771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B5D58C87-29BF-C864-A738-B5C964C54B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2452" y="3477220"/>
                <a:ext cx="11046542" cy="19669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Uncertainty on number of background events</a:t>
                </a:r>
              </a:p>
              <a:p>
                <a:pPr lvl="1"/>
                <a:r>
                  <a:rPr lang="en-US" sz="20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Neutrino flux, NCE cross section model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bPr>
                      <m:e>
                        <m:r>
                          <a:rPr lang="en-CA" sz="200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𝜎</m:t>
                        </m:r>
                      </m:e>
                      <m:sub>
                        <m:r>
                          <a:rPr lang="en-CA" sz="200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𝜈</m:t>
                        </m:r>
                        <m:r>
                          <a:rPr lang="en-CA" sz="200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𝑁</m:t>
                        </m:r>
                        <m:r>
                          <a:rPr lang="en-CA" sz="200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→</m:t>
                        </m:r>
                        <m:r>
                          <a:rPr lang="en-CA" sz="200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𝜈</m:t>
                        </m:r>
                        <m:r>
                          <a:rPr lang="en-CA" sz="200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0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), detector response</a:t>
                </a:r>
              </a:p>
              <a:p>
                <a:pPr lvl="1"/>
                <a:r>
                  <a:rPr lang="en-US" sz="20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Nuisance parameters introduced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B5D58C87-29BF-C864-A738-B5C964C54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52" y="3477220"/>
                <a:ext cx="11046542" cy="1966912"/>
              </a:xfrm>
              <a:prstGeom prst="rect">
                <a:avLst/>
              </a:prstGeom>
              <a:blipFill>
                <a:blip r:embed="rId3"/>
                <a:stretch>
                  <a:fillRect l="-805" t="-4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0268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3ED23-DBAC-5715-82A5-57EC8EC90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35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accent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7DE52-DB9F-C3AD-4085-1995B8A59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</p:spTree>
    <p:extLst>
      <p:ext uri="{BB962C8B-B14F-4D97-AF65-F5344CB8AC3E}">
        <p14:creationId xmlns:p14="http://schemas.microsoft.com/office/powerpoint/2010/main" val="3965982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E14DD-1078-E5A2-CAC4-9701FB909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6" y="18255"/>
            <a:ext cx="5621593" cy="1325563"/>
          </a:xfrm>
        </p:spPr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Light Dark Matter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eXperiment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(LDMX)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35806B-EACB-7E98-CB50-7F636D060C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536" y="1756567"/>
                <a:ext cx="5370870" cy="43269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6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Future fixed target missing momentum exp</a:t>
                </a:r>
              </a:p>
              <a:p>
                <a:pPr lvl="1"/>
                <a:r>
                  <a:rPr lang="en-US" sz="19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2025: LESA delivers beam to LDMX allowing </a:t>
                </a:r>
                <a14:m>
                  <m:oMath xmlns:m="http://schemas.openxmlformats.org/officeDocument/2006/math">
                    <m:r>
                      <a:rPr lang="en-CA" sz="19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4×</m:t>
                    </m:r>
                    <m:sSup>
                      <m:sSupPr>
                        <m:ctrlPr>
                          <a:rPr lang="en-CA" sz="19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pPr>
                      <m:e>
                        <m:r>
                          <a:rPr lang="en-CA" sz="19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10</m:t>
                        </m:r>
                      </m:e>
                      <m:sup>
                        <m:r>
                          <a:rPr lang="en-CA" sz="19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en-US" sz="19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EOT</a:t>
                </a:r>
              </a:p>
              <a:p>
                <a:pPr lvl="1"/>
                <a:r>
                  <a:rPr lang="en-US" sz="19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2027: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19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pPr>
                      <m:e>
                        <m:r>
                          <a:rPr lang="en-CA" sz="19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10</m:t>
                        </m:r>
                      </m:e>
                      <m:sup>
                        <m:r>
                          <a:rPr lang="en-CA" sz="19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sz="19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EOT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sz="26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pPr>
                      <m:e>
                        <m:r>
                          <a:rPr lang="en-CA" sz="26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𝑒</m:t>
                        </m:r>
                      </m:e>
                      <m:sup>
                        <m:r>
                          <a:rPr lang="en-CA" sz="26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6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incident on a thin tungsten target</a:t>
                </a:r>
              </a:p>
              <a:p>
                <a:r>
                  <a:rPr lang="en-US" sz="26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Charged particle tracker and calorimeters to measure DM signature</a:t>
                </a:r>
              </a:p>
              <a:p>
                <a:pPr lvl="1"/>
                <a:r>
                  <a:rPr lang="en-US" sz="19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Recoil electron </a:t>
                </a:r>
                <a:r>
                  <a:rPr lang="en-US" sz="1900" dirty="0" err="1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pT</a:t>
                </a:r>
                <a:r>
                  <a:rPr lang="en-US" sz="19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accompanied by absence of other particle activity</a:t>
                </a:r>
              </a:p>
              <a:p>
                <a:pPr marL="0" indent="0">
                  <a:buNone/>
                </a:pPr>
                <a:endParaRPr lang="en-US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35806B-EACB-7E98-CB50-7F636D060C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536" y="1756567"/>
                <a:ext cx="5370870" cy="4326938"/>
              </a:xfrm>
              <a:blipFill>
                <a:blip r:embed="rId2"/>
                <a:stretch>
                  <a:fillRect l="-1651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4CE237-54FA-3163-94DC-B53494A6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0B62C379-934E-7756-490F-1D9822AD1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8255"/>
            <a:ext cx="6705600" cy="33655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67E6CA9-C6F9-A526-3CB1-D5F060C62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421" y="3474246"/>
            <a:ext cx="66421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20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766C2-23EF-1826-2A7B-CC4EF2A23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B4BA12-15EF-C942-3279-C8F230A5B345}"/>
              </a:ext>
            </a:extLst>
          </p:cNvPr>
          <p:cNvSpPr txBox="1">
            <a:spLocks/>
          </p:cNvSpPr>
          <p:nvPr/>
        </p:nvSpPr>
        <p:spPr>
          <a:xfrm>
            <a:off x="6440204" y="403748"/>
            <a:ext cx="5560854" cy="2157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E137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arXiv:1406.2698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DM produced from electron-target collisions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20 GeV beam incident on a set of aluminum plates interlaced with cooling water.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Downstream detector</a:t>
            </a:r>
          </a:p>
          <a:p>
            <a:endParaRPr lang="en-US" sz="16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endParaRPr lang="en-US" sz="16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C1F6833-FCFE-725C-3F23-0392B90C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78"/>
            <a:ext cx="6163293" cy="1325563"/>
          </a:xfrm>
        </p:spPr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Electron Beam Dumps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747D4557-DEB7-BA95-0103-16AF73C3E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163" y="2530622"/>
            <a:ext cx="3380937" cy="367540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3D88579-CF5A-F213-3116-31854D40A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920" y="1098613"/>
            <a:ext cx="5150312" cy="21573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NA64</a:t>
            </a:r>
          </a:p>
          <a:p>
            <a:pPr marL="0" indent="0" algn="ctr">
              <a:buNone/>
            </a:pPr>
            <a:r>
              <a:rPr lang="en-US" sz="16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arXiv:1710.00971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100 GeV electron beam incident on a lead target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Event: single electron produced and missing energy</a:t>
            </a:r>
            <a:endParaRPr lang="en-US" sz="16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endParaRPr lang="en-US" dirty="0"/>
          </a:p>
        </p:txBody>
      </p:sp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48C5B0C5-7A7A-F5C3-346C-7687712E6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67" y="4087765"/>
            <a:ext cx="3380937" cy="267381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BD3E60-054A-5B2B-AD08-2402FFFD3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94" y="2561147"/>
            <a:ext cx="4030284" cy="14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73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1E44D-C27B-C1E1-2B22-1E06236BB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274"/>
            <a:ext cx="6649375" cy="85506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Proton Beam Dumps </a:t>
            </a:r>
            <a:b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arXiv:1107.4580</a:t>
            </a: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E380A-039C-CC4E-A5C5-B97A5161C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  <a:endParaRPr lang="en-US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739DE09-F0E8-52D3-3670-3EC1C35B5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71" b="9415"/>
          <a:stretch/>
        </p:blipFill>
        <p:spPr>
          <a:xfrm>
            <a:off x="5834155" y="3648845"/>
            <a:ext cx="5953353" cy="23931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E37AE9F-7376-6DEF-E677-8C56C59CFC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2531238"/>
                <a:ext cx="4114800" cy="20900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LSND</a:t>
                </a:r>
                <a:br>
                  <a:rPr lang="en-US" sz="16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</a:br>
                <a:r>
                  <a:rPr lang="en-US" sz="1600" dirty="0" err="1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arXiv:hep-ex</a:t>
                </a:r>
                <a:r>
                  <a:rPr lang="en-US" sz="16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/0101039</a:t>
                </a:r>
              </a:p>
              <a:p>
                <a:r>
                  <a:rPr lang="en-US" sz="1600" dirty="0" err="1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pions</a:t>
                </a:r>
                <a:r>
                  <a:rPr lang="en-US" sz="16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produced by impacting an 800 MeV proton beam onto a water or metal target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sz="16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pPr>
                      <m:e>
                        <m:r>
                          <a:rPr lang="en-CA" sz="16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𝜋</m:t>
                        </m:r>
                      </m:e>
                      <m:sup>
                        <m:r>
                          <a:rPr lang="en-CA" sz="16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0</m:t>
                        </m:r>
                      </m:sup>
                    </m:sSup>
                    <m:r>
                      <a:rPr lang="en-CA" sz="16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→</m:t>
                    </m:r>
                    <m:sSup>
                      <m:sSupPr>
                        <m:ctrlPr>
                          <a:rPr lang="en-CA" sz="16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pPr>
                      <m:e>
                        <m:r>
                          <a:rPr lang="en-CA" sz="16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𝐴</m:t>
                        </m:r>
                      </m:e>
                      <m:sup>
                        <m:r>
                          <a:rPr lang="en-CA" sz="16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′</m:t>
                        </m:r>
                      </m:sup>
                    </m:sSup>
                    <m:r>
                      <a:rPr lang="en-CA" sz="16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𝛾</m:t>
                    </m:r>
                    <m:r>
                      <a:rPr lang="en-CA" sz="16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,</m:t>
                    </m:r>
                    <m:sSup>
                      <m:sSupPr>
                        <m:ctrlPr>
                          <a:rPr lang="en-CA" sz="16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pPr>
                      <m:e>
                        <m:r>
                          <a:rPr lang="en-CA" sz="16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𝐴</m:t>
                        </m:r>
                      </m:e>
                      <m:sup>
                        <m:r>
                          <a:rPr lang="en-CA" sz="16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′</m:t>
                        </m:r>
                      </m:sup>
                    </m:sSup>
                    <m:r>
                      <a:rPr lang="en-CA" sz="16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→</m:t>
                    </m:r>
                    <m:r>
                      <a:rPr lang="en-CA" sz="16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𝑋𝑋</m:t>
                    </m:r>
                  </m:oMath>
                </a14:m>
                <a:endParaRPr lang="en-US" sz="1600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E37AE9F-7376-6DEF-E677-8C56C59CF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531238"/>
                <a:ext cx="4114800" cy="2090029"/>
              </a:xfrm>
              <a:prstGeom prst="rect">
                <a:avLst/>
              </a:prstGeom>
              <a:blipFill>
                <a:blip r:embed="rId3"/>
                <a:stretch>
                  <a:fillRect l="-617" t="-5455" r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1FF64733-D0D4-C632-DC0E-FBF2099116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18555" y="349222"/>
                <a:ext cx="5679671" cy="21997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Mini-Boone</a:t>
                </a:r>
                <a:br>
                  <a:rPr lang="en-US" sz="17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</a:br>
                <a:r>
                  <a:rPr lang="en-US" sz="17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arXiv:1807.06137</a:t>
                </a:r>
              </a:p>
              <a:p>
                <a:pPr algn="ctr"/>
                <a:r>
                  <a:rPr lang="en-US" sz="16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Designed to study short-baseline neutrino oscillations</a:t>
                </a:r>
              </a:p>
              <a:p>
                <a:pPr algn="ctr"/>
                <a:r>
                  <a:rPr lang="en-US" sz="16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8 GeV proton beam incident on a steel target</a:t>
                </a:r>
              </a:p>
              <a:p>
                <a:r>
                  <a:rPr lang="en-US" sz="16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Peak ~ 800 MeV (</a:t>
                </a:r>
                <a14:m>
                  <m:oMath xmlns:m="http://schemas.openxmlformats.org/officeDocument/2006/math">
                    <m:r>
                      <a:rPr lang="en-CA" sz="16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𝜌</m:t>
                    </m:r>
                  </m:oMath>
                </a14:m>
                <a:r>
                  <a:rPr lang="en-US" dirty="0"/>
                  <a:t> </a:t>
                </a:r>
                <a:r>
                  <a:rPr lang="en-US" sz="16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mass)</a:t>
                </a:r>
                <a:endParaRPr lang="en-US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1FF64733-D0D4-C632-DC0E-FBF209911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555" y="349222"/>
                <a:ext cx="5679671" cy="2199749"/>
              </a:xfrm>
              <a:prstGeom prst="rect">
                <a:avLst/>
              </a:prstGeom>
              <a:blipFill>
                <a:blip r:embed="rId4"/>
                <a:stretch>
                  <a:fillRect l="-446" t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CD45AF3-AD9C-E8F4-06DD-40CEC701492D}"/>
              </a:ext>
            </a:extLst>
          </p:cNvPr>
          <p:cNvSpPr txBox="1"/>
          <p:nvPr/>
        </p:nvSpPr>
        <p:spPr>
          <a:xfrm>
            <a:off x="473160" y="1019198"/>
            <a:ext cx="5146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67AD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DM scatterings mimic neutrino scatterings!</a:t>
            </a:r>
          </a:p>
          <a:p>
            <a:pPr algn="ctr"/>
            <a:r>
              <a:rPr lang="en-US" sz="2000" dirty="0">
                <a:solidFill>
                  <a:srgbClr val="E67AD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(Neutral current-like scatterings)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4EB6882-49A1-08F0-3F6F-6761885C0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375" y="2355592"/>
            <a:ext cx="4678532" cy="129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05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B635D-4E9E-B027-6816-9B0D03AA2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85AD57-92B8-F060-ED04-EEDEB0C78DDD}"/>
              </a:ext>
            </a:extLst>
          </p:cNvPr>
          <p:cNvCxnSpPr>
            <a:cxnSpLocks/>
          </p:cNvCxnSpPr>
          <p:nvPr/>
        </p:nvCxnSpPr>
        <p:spPr>
          <a:xfrm>
            <a:off x="1774931" y="2713383"/>
            <a:ext cx="864213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E89467-EC11-3ECB-258A-321740234D64}"/>
              </a:ext>
            </a:extLst>
          </p:cNvPr>
          <p:cNvCxnSpPr/>
          <p:nvPr/>
        </p:nvCxnSpPr>
        <p:spPr>
          <a:xfrm>
            <a:off x="6480000" y="2713383"/>
            <a:ext cx="0" cy="2286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A36E54-F005-5CB2-DC4C-CEB7B02ED04D}"/>
              </a:ext>
            </a:extLst>
          </p:cNvPr>
          <p:cNvCxnSpPr/>
          <p:nvPr/>
        </p:nvCxnSpPr>
        <p:spPr>
          <a:xfrm>
            <a:off x="3600000" y="2713383"/>
            <a:ext cx="0" cy="2286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42E209-7002-B0D3-CEC6-DA51442751A1}"/>
              </a:ext>
            </a:extLst>
          </p:cNvPr>
          <p:cNvCxnSpPr/>
          <p:nvPr/>
        </p:nvCxnSpPr>
        <p:spPr>
          <a:xfrm>
            <a:off x="5040000" y="2713383"/>
            <a:ext cx="0" cy="2286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7B0365-D617-5B53-F73C-88D10C92A704}"/>
              </a:ext>
            </a:extLst>
          </p:cNvPr>
          <p:cNvCxnSpPr/>
          <p:nvPr/>
        </p:nvCxnSpPr>
        <p:spPr>
          <a:xfrm>
            <a:off x="2160000" y="2713383"/>
            <a:ext cx="0" cy="2286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0FD865-4FC7-8997-ECFB-C7F815016B68}"/>
              </a:ext>
            </a:extLst>
          </p:cNvPr>
          <p:cNvCxnSpPr/>
          <p:nvPr/>
        </p:nvCxnSpPr>
        <p:spPr>
          <a:xfrm>
            <a:off x="7920000" y="2713383"/>
            <a:ext cx="0" cy="2286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3463D3-58C6-A51B-EDCC-BFC10417BDDF}"/>
              </a:ext>
            </a:extLst>
          </p:cNvPr>
          <p:cNvCxnSpPr/>
          <p:nvPr/>
        </p:nvCxnSpPr>
        <p:spPr>
          <a:xfrm>
            <a:off x="7920000" y="2713383"/>
            <a:ext cx="0" cy="2286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5387E0-4E72-C0B4-EA27-4A6627662C1A}"/>
              </a:ext>
            </a:extLst>
          </p:cNvPr>
          <p:cNvCxnSpPr/>
          <p:nvPr/>
        </p:nvCxnSpPr>
        <p:spPr>
          <a:xfrm>
            <a:off x="7920000" y="2713383"/>
            <a:ext cx="0" cy="2286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1A49F0-2905-BB90-A7CE-758F93A57D40}"/>
              </a:ext>
            </a:extLst>
          </p:cNvPr>
          <p:cNvCxnSpPr/>
          <p:nvPr/>
        </p:nvCxnSpPr>
        <p:spPr>
          <a:xfrm>
            <a:off x="9360000" y="2713383"/>
            <a:ext cx="0" cy="2286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41C4A5-25F0-6B16-FB48-86EEDC7CC32D}"/>
                  </a:ext>
                </a:extLst>
              </p:cNvPr>
              <p:cNvSpPr txBox="1"/>
              <p:nvPr/>
            </p:nvSpPr>
            <p:spPr>
              <a:xfrm>
                <a:off x="6184293" y="2979707"/>
                <a:ext cx="6379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CA" b="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41C4A5-25F0-6B16-FB48-86EEDC7CC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293" y="2979707"/>
                <a:ext cx="63795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019C010-08A1-AC6A-E3B3-410B21C540B4}"/>
                  </a:ext>
                </a:extLst>
              </p:cNvPr>
              <p:cNvSpPr txBox="1"/>
              <p:nvPr/>
            </p:nvSpPr>
            <p:spPr>
              <a:xfrm>
                <a:off x="7585623" y="3005867"/>
                <a:ext cx="6379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en-CA" b="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019C010-08A1-AC6A-E3B3-410B21C54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623" y="3005867"/>
                <a:ext cx="63795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890C52-AFF8-576B-F0AA-7289EABFA105}"/>
                  </a:ext>
                </a:extLst>
              </p:cNvPr>
              <p:cNvSpPr txBox="1"/>
              <p:nvPr/>
            </p:nvSpPr>
            <p:spPr>
              <a:xfrm>
                <a:off x="9010419" y="2979707"/>
                <a:ext cx="6379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CA" b="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890C52-AFF8-576B-F0AA-7289EABFA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419" y="2979707"/>
                <a:ext cx="63795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04DB247-7834-4372-6232-7A01C9398A9A}"/>
                  </a:ext>
                </a:extLst>
              </p:cNvPr>
              <p:cNvSpPr txBox="1"/>
              <p:nvPr/>
            </p:nvSpPr>
            <p:spPr>
              <a:xfrm>
                <a:off x="4721021" y="3005867"/>
                <a:ext cx="6379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en-CA" b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04DB247-7834-4372-6232-7A01C9398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021" y="3005867"/>
                <a:ext cx="637958" cy="369332"/>
              </a:xfrm>
              <a:prstGeom prst="rect">
                <a:avLst/>
              </a:prstGeom>
              <a:blipFill>
                <a:blip r:embed="rId6"/>
                <a:stretch>
                  <a:fillRect r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47053B8-EC5E-961A-A385-6538D5645CED}"/>
                  </a:ext>
                </a:extLst>
              </p:cNvPr>
              <p:cNvSpPr txBox="1"/>
              <p:nvPr/>
            </p:nvSpPr>
            <p:spPr>
              <a:xfrm>
                <a:off x="3281021" y="2969074"/>
                <a:ext cx="6379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−20</m:t>
                          </m:r>
                        </m:sup>
                      </m:sSup>
                    </m:oMath>
                  </m:oMathPara>
                </a14:m>
                <a:endParaRPr lang="en-CA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47053B8-EC5E-961A-A385-6538D5645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021" y="2969074"/>
                <a:ext cx="637958" cy="369332"/>
              </a:xfrm>
              <a:prstGeom prst="rect">
                <a:avLst/>
              </a:prstGeom>
              <a:blipFill>
                <a:blip r:embed="rId7"/>
                <a:stretch>
                  <a:fillRect r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DDE04A4-26B6-3F55-CFA5-2E754B9D0654}"/>
                  </a:ext>
                </a:extLst>
              </p:cNvPr>
              <p:cNvSpPr txBox="1"/>
              <p:nvPr/>
            </p:nvSpPr>
            <p:spPr>
              <a:xfrm>
                <a:off x="1873532" y="2994303"/>
                <a:ext cx="6379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−30</m:t>
                          </m:r>
                        </m:sup>
                      </m:sSup>
                    </m:oMath>
                  </m:oMathPara>
                </a14:m>
                <a:endParaRPr lang="en-CA" b="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DDE04A4-26B6-3F55-CFA5-2E754B9D06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532" y="2994303"/>
                <a:ext cx="637958" cy="369332"/>
              </a:xfrm>
              <a:prstGeom prst="rect">
                <a:avLst/>
              </a:prstGeom>
              <a:blipFill>
                <a:blip r:embed="rId8"/>
                <a:stretch>
                  <a:fillRect r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0F0BCF6-BB82-1338-5B7C-63B2F55D4C63}"/>
              </a:ext>
            </a:extLst>
          </p:cNvPr>
          <p:cNvSpPr/>
          <p:nvPr/>
        </p:nvSpPr>
        <p:spPr>
          <a:xfrm>
            <a:off x="5565915" y="2523600"/>
            <a:ext cx="1634086" cy="417943"/>
          </a:xfrm>
          <a:prstGeom prst="roundRect">
            <a:avLst/>
          </a:prstGeom>
          <a:solidFill>
            <a:srgbClr val="ED7D3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8E3DF4A-4C94-859A-2195-7655B1D3A8E6}"/>
                  </a:ext>
                </a:extLst>
              </p:cNvPr>
              <p:cNvSpPr txBox="1"/>
              <p:nvPr/>
            </p:nvSpPr>
            <p:spPr>
              <a:xfrm>
                <a:off x="10586031" y="2516278"/>
                <a:ext cx="1229757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χ</m:t>
                        </m:r>
                      </m:sub>
                    </m:sSub>
                  </m:oMath>
                </a14:m>
                <a:r>
                  <a:rPr lang="en-US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(GeV)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8E3DF4A-4C94-859A-2195-7655B1D3A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6031" y="2516278"/>
                <a:ext cx="1229757" cy="394210"/>
              </a:xfrm>
              <a:prstGeom prst="rect">
                <a:avLst/>
              </a:prstGeom>
              <a:blipFill>
                <a:blip r:embed="rId9"/>
                <a:stretch>
                  <a:fillRect t="-12903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34411EB9-E436-554F-C1AF-A08E82593C18}"/>
              </a:ext>
            </a:extLst>
          </p:cNvPr>
          <p:cNvSpPr txBox="1"/>
          <p:nvPr/>
        </p:nvSpPr>
        <p:spPr>
          <a:xfrm>
            <a:off x="5093273" y="2154985"/>
            <a:ext cx="2579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Thermal DM Window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945A806-616A-9A99-48AE-9B6D1215CD59}"/>
                  </a:ext>
                </a:extLst>
              </p:cNvPr>
              <p:cNvSpPr txBox="1"/>
              <p:nvPr/>
            </p:nvSpPr>
            <p:spPr>
              <a:xfrm>
                <a:off x="10511716" y="3727599"/>
                <a:ext cx="530705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b="0" i="0" smtClean="0">
                              <a:latin typeface="Cambria Math" panose="02040503050406030204" pitchFamily="18" charset="0"/>
                            </a:rPr>
                            <m:t>χ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945A806-616A-9A99-48AE-9B6D1215C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1716" y="3727599"/>
                <a:ext cx="530705" cy="394210"/>
              </a:xfrm>
              <a:prstGeom prst="rect">
                <a:avLst/>
              </a:prstGeom>
              <a:blipFill>
                <a:blip r:embed="rId10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8DAB77-14BA-A84F-0E85-3ED1C256DA08}"/>
              </a:ext>
            </a:extLst>
          </p:cNvPr>
          <p:cNvCxnSpPr/>
          <p:nvPr/>
        </p:nvCxnSpPr>
        <p:spPr>
          <a:xfrm>
            <a:off x="6480000" y="3943552"/>
            <a:ext cx="0" cy="2286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BE1F1EF-81CA-4E7A-176A-E79939C583FD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2247224" y="2732572"/>
            <a:ext cx="3318691" cy="1183886"/>
          </a:xfrm>
          <a:prstGeom prst="straightConnector1">
            <a:avLst/>
          </a:prstGeom>
          <a:ln w="38100">
            <a:solidFill>
              <a:schemeClr val="accent2">
                <a:alpha val="4902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C302D7C-B3D9-CA11-2FA9-0C318CB9CE00}"/>
              </a:ext>
            </a:extLst>
          </p:cNvPr>
          <p:cNvCxnSpPr>
            <a:cxnSpLocks/>
            <a:endCxn id="49" idx="3"/>
          </p:cNvCxnSpPr>
          <p:nvPr/>
        </p:nvCxnSpPr>
        <p:spPr>
          <a:xfrm>
            <a:off x="7200001" y="2690621"/>
            <a:ext cx="2961424" cy="1248599"/>
          </a:xfrm>
          <a:prstGeom prst="straightConnector1">
            <a:avLst/>
          </a:prstGeom>
          <a:ln w="38100">
            <a:solidFill>
              <a:schemeClr val="accent2">
                <a:alpha val="4902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2683ADB-8407-C3CC-169E-E6BF3B64725A}"/>
              </a:ext>
            </a:extLst>
          </p:cNvPr>
          <p:cNvCxnSpPr>
            <a:cxnSpLocks/>
          </p:cNvCxnSpPr>
          <p:nvPr/>
        </p:nvCxnSpPr>
        <p:spPr>
          <a:xfrm>
            <a:off x="1774931" y="3943552"/>
            <a:ext cx="864213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AA461397-4953-38ED-D316-AC1237AB18CD}"/>
              </a:ext>
            </a:extLst>
          </p:cNvPr>
          <p:cNvSpPr/>
          <p:nvPr/>
        </p:nvSpPr>
        <p:spPr>
          <a:xfrm>
            <a:off x="2247224" y="3718865"/>
            <a:ext cx="4232773" cy="417943"/>
          </a:xfrm>
          <a:prstGeom prst="roundRect">
            <a:avLst/>
          </a:prstGeom>
          <a:solidFill>
            <a:srgbClr val="B26BD8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153F11-46E4-A25A-B423-B16E8BECC06F}"/>
              </a:ext>
            </a:extLst>
          </p:cNvPr>
          <p:cNvSpPr txBox="1"/>
          <p:nvPr/>
        </p:nvSpPr>
        <p:spPr>
          <a:xfrm>
            <a:off x="3625494" y="3415199"/>
            <a:ext cx="1271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26BD8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sub-GeV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32D91D6A-E873-A028-E19D-CD1DF2F84AA6}"/>
              </a:ext>
            </a:extLst>
          </p:cNvPr>
          <p:cNvSpPr/>
          <p:nvPr/>
        </p:nvSpPr>
        <p:spPr>
          <a:xfrm>
            <a:off x="6479998" y="3730248"/>
            <a:ext cx="3681427" cy="417943"/>
          </a:xfrm>
          <a:prstGeom prst="roundRect">
            <a:avLst/>
          </a:prstGeom>
          <a:solidFill>
            <a:srgbClr val="0070C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2EDF919-AB02-22A2-0571-80BD2ECAA94E}"/>
              </a:ext>
            </a:extLst>
          </p:cNvPr>
          <p:cNvSpPr txBox="1"/>
          <p:nvPr/>
        </p:nvSpPr>
        <p:spPr>
          <a:xfrm>
            <a:off x="7672642" y="3415220"/>
            <a:ext cx="1271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WIMPs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0FEB810-E212-3B51-8AE9-1CA6A18C7A4B}"/>
              </a:ext>
            </a:extLst>
          </p:cNvPr>
          <p:cNvSpPr txBox="1"/>
          <p:nvPr/>
        </p:nvSpPr>
        <p:spPr>
          <a:xfrm>
            <a:off x="6184293" y="4163527"/>
            <a:ext cx="63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GeV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BD2BB00-0635-1389-C5F2-2C26F6BF4779}"/>
              </a:ext>
            </a:extLst>
          </p:cNvPr>
          <p:cNvCxnSpPr/>
          <p:nvPr/>
        </p:nvCxnSpPr>
        <p:spPr>
          <a:xfrm>
            <a:off x="2251872" y="3948615"/>
            <a:ext cx="0" cy="2286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EB1B131-2005-B061-6F30-755801BBCD44}"/>
              </a:ext>
            </a:extLst>
          </p:cNvPr>
          <p:cNvSpPr txBox="1"/>
          <p:nvPr/>
        </p:nvSpPr>
        <p:spPr>
          <a:xfrm>
            <a:off x="1928245" y="4148191"/>
            <a:ext cx="63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KeV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CD79405-B115-6625-E347-7C43B5DD36E3}"/>
              </a:ext>
            </a:extLst>
          </p:cNvPr>
          <p:cNvCxnSpPr/>
          <p:nvPr/>
        </p:nvCxnSpPr>
        <p:spPr>
          <a:xfrm>
            <a:off x="4270699" y="3948615"/>
            <a:ext cx="0" cy="2286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C4DF190-D00E-6120-D83F-5CECB2B75816}"/>
              </a:ext>
            </a:extLst>
          </p:cNvPr>
          <p:cNvSpPr txBox="1"/>
          <p:nvPr/>
        </p:nvSpPr>
        <p:spPr>
          <a:xfrm>
            <a:off x="3886050" y="4163527"/>
            <a:ext cx="769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MeV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67C4882-9DF8-53FB-F899-B8BBA4B91C33}"/>
              </a:ext>
            </a:extLst>
          </p:cNvPr>
          <p:cNvCxnSpPr/>
          <p:nvPr/>
        </p:nvCxnSpPr>
        <p:spPr>
          <a:xfrm>
            <a:off x="8670176" y="3948615"/>
            <a:ext cx="0" cy="2286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1CB55AE-EAB9-DFD5-64C2-0B530D564504}"/>
              </a:ext>
            </a:extLst>
          </p:cNvPr>
          <p:cNvSpPr txBox="1"/>
          <p:nvPr/>
        </p:nvSpPr>
        <p:spPr>
          <a:xfrm>
            <a:off x="8351197" y="4162064"/>
            <a:ext cx="63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TeV</a:t>
            </a:r>
            <a:endParaRPr lang="en-CA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726747F-A45E-067B-07CA-7981A6EE9D27}"/>
              </a:ext>
            </a:extLst>
          </p:cNvPr>
          <p:cNvSpPr/>
          <p:nvPr/>
        </p:nvSpPr>
        <p:spPr>
          <a:xfrm>
            <a:off x="6801265" y="4559546"/>
            <a:ext cx="45391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A9CD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DM produced through freeze-out near weak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A9CD5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A9CD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GeV-</a:t>
            </a:r>
            <a:r>
              <a:rPr lang="en-US" sz="2000" dirty="0" err="1">
                <a:solidFill>
                  <a:srgbClr val="5A9CD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TeV</a:t>
            </a:r>
            <a:r>
              <a:rPr lang="en-US" sz="2000" dirty="0">
                <a:solidFill>
                  <a:srgbClr val="5A9CD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scale thermal DM already widely tested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02219ED-E681-A0AE-E90A-46C9C865512E}"/>
              </a:ext>
            </a:extLst>
          </p:cNvPr>
          <p:cNvSpPr/>
          <p:nvPr/>
        </p:nvSpPr>
        <p:spPr>
          <a:xfrm>
            <a:off x="821838" y="4558555"/>
            <a:ext cx="52789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B26BD8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Sub-GeV DM is largely experimentally </a:t>
            </a:r>
            <a:r>
              <a:rPr lang="en-US" sz="2000" b="1" dirty="0">
                <a:solidFill>
                  <a:srgbClr val="B26BD8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unexplored</a:t>
            </a:r>
            <a:r>
              <a:rPr lang="en-US" sz="2000" dirty="0">
                <a:solidFill>
                  <a:srgbClr val="B26BD8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B26BD8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Out of reach of nuclear recoil direct detection </a:t>
            </a:r>
            <a:r>
              <a:rPr lang="en-US" sz="2000" dirty="0" err="1">
                <a:solidFill>
                  <a:srgbClr val="B26BD8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exps</a:t>
            </a:r>
            <a:endParaRPr lang="en-US" sz="2000" dirty="0">
              <a:solidFill>
                <a:srgbClr val="B26BD8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6CB04613-A30B-F256-9DCE-F6FA8C75EBFA}"/>
              </a:ext>
            </a:extLst>
          </p:cNvPr>
          <p:cNvSpPr txBox="1">
            <a:spLocks/>
          </p:cNvSpPr>
          <p:nvPr/>
        </p:nvSpPr>
        <p:spPr>
          <a:xfrm>
            <a:off x="95887" y="64407"/>
            <a:ext cx="3505495" cy="162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Sub-GeV Dark Matter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1BBEEAA-ACBE-8D1E-F321-A52C481B2BC2}"/>
              </a:ext>
            </a:extLst>
          </p:cNvPr>
          <p:cNvSpPr txBox="1"/>
          <p:nvPr/>
        </p:nvSpPr>
        <p:spPr>
          <a:xfrm>
            <a:off x="5243072" y="1277573"/>
            <a:ext cx="2267972" cy="85822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Thermal equilibrium between DM and SM in the early universe</a:t>
            </a:r>
            <a:r>
              <a:rPr lang="en-US" sz="1600" dirty="0">
                <a:solidFill>
                  <a:schemeClr val="bg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494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3466E-C0E6-FAAA-B6C0-402A6A18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410" y="3164166"/>
            <a:ext cx="2260106" cy="56569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arXiv:1702.03327</a:t>
            </a: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91611C-EFC2-A423-6D8C-220CC84E8E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3902723"/>
                <a:ext cx="5761608" cy="2199749"/>
              </a:xfrm>
            </p:spPr>
            <p:txBody>
              <a:bodyPr/>
              <a:lstStyle/>
              <a:p>
                <a:r>
                  <a:rPr lang="en-US" sz="2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BABAR detector at PEP-II B-factory</a:t>
                </a:r>
              </a:p>
              <a:p>
                <a:r>
                  <a:rPr lang="en-US" sz="2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Large missing energy/momentum</a:t>
                </a:r>
              </a:p>
              <a:p>
                <a:r>
                  <a:rPr lang="en-US" sz="2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Exclusions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𝑚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𝐴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′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≤8</m:t>
                    </m:r>
                  </m:oMath>
                </a14:m>
                <a:r>
                  <a:rPr lang="en-US" sz="2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GeV</a:t>
                </a:r>
              </a:p>
              <a:p>
                <a:endParaRPr lang="en-CA" i="1" dirty="0">
                  <a:solidFill>
                    <a:srgbClr val="FF7C7C"/>
                  </a:solidFill>
                  <a:latin typeface="Cambria Math" panose="02040503050406030204" pitchFamily="18" charset="0"/>
                  <a:ea typeface="Helvetica Neue Light" panose="02000403000000020004" pitchFamily="2" charset="0"/>
                </a:endParaRPr>
              </a:p>
              <a:p>
                <a:pPr marL="0" indent="0">
                  <a:buNone/>
                </a:pPr>
                <a:endParaRPr lang="en-US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  <a:p>
                <a:endParaRPr lang="en-US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91611C-EFC2-A423-6D8C-220CC84E8E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3902723"/>
                <a:ext cx="5761608" cy="2199749"/>
              </a:xfrm>
              <a:blipFill>
                <a:blip r:embed="rId3"/>
                <a:stretch>
                  <a:fillRect l="-1542" t="-4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06B1C0-17F3-68A8-0A10-E3753A980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pic>
        <p:nvPicPr>
          <p:cNvPr id="1026" name="Picture 2" descr="BaBar logo">
            <a:extLst>
              <a:ext uri="{FF2B5EF4-FFF2-40B4-BE49-F238E27FC236}">
                <a16:creationId xmlns:a16="http://schemas.microsoft.com/office/drawing/2014/main" id="{3FF16BF8-0BBB-EB74-7B2F-83D9716CB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0" y="1972232"/>
            <a:ext cx="3481917" cy="12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93FCE4-8CA5-F2F0-58DC-43005B6F0D1F}"/>
              </a:ext>
            </a:extLst>
          </p:cNvPr>
          <p:cNvSpPr txBox="1">
            <a:spLocks/>
          </p:cNvSpPr>
          <p:nvPr/>
        </p:nvSpPr>
        <p:spPr>
          <a:xfrm>
            <a:off x="6399249" y="1885560"/>
            <a:ext cx="5679671" cy="3122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Belle-II</a:t>
            </a:r>
            <a:br>
              <a:rPr lang="en-US" sz="17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sz="17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arXiv:1808.10567</a:t>
            </a:r>
          </a:p>
          <a:p>
            <a:pPr algn="ctr"/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Experiment operated at </a:t>
            </a:r>
            <a:r>
              <a:rPr lang="en-US" sz="2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SuperKEKB</a:t>
            </a: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algn="ctr"/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First data taken in 2019, more to come.. </a:t>
            </a:r>
          </a:p>
          <a:p>
            <a:pPr algn="ctr"/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7 GeV electrons with 4 GeV positrons</a:t>
            </a:r>
          </a:p>
          <a:p>
            <a:pPr algn="ctr"/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11F98289-0F13-39D4-D933-55C6D93595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-36718"/>
                <a:ext cx="8744505" cy="136282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Monophoton Searches</a:t>
                </a:r>
              </a:p>
              <a:p>
                <a:pPr algn="ctr"/>
                <a:r>
                  <a:rPr lang="en-US" sz="2900" dirty="0">
                    <a:solidFill>
                      <a:srgbClr val="2A40FF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Search for single photon events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900" b="0" i="1" smtClean="0">
                            <a:solidFill>
                              <a:srgbClr val="2A40FF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pPr>
                      <m:e>
                        <m:r>
                          <a:rPr lang="en-CA" sz="2900" b="0" i="1" smtClean="0">
                            <a:solidFill>
                              <a:srgbClr val="2A40FF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𝑒</m:t>
                        </m:r>
                      </m:e>
                      <m:sup>
                        <m:r>
                          <a:rPr lang="en-CA" sz="2900" b="0" i="1" smtClean="0">
                            <a:solidFill>
                              <a:srgbClr val="2A40FF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A" sz="2900" b="0" i="1" smtClean="0">
                            <a:solidFill>
                              <a:srgbClr val="2A40FF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pPr>
                      <m:e>
                        <m:r>
                          <a:rPr lang="en-CA" sz="2900" b="0" i="1" smtClean="0">
                            <a:solidFill>
                              <a:srgbClr val="2A40FF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𝑒</m:t>
                        </m:r>
                      </m:e>
                      <m:sup>
                        <m:r>
                          <a:rPr lang="en-CA" sz="2900" b="0" i="1" smtClean="0">
                            <a:solidFill>
                              <a:srgbClr val="2A40FF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−</m:t>
                        </m:r>
                      </m:sup>
                    </m:sSup>
                    <m:r>
                      <a:rPr lang="en-US" sz="2900" b="0" i="1" smtClean="0">
                        <a:solidFill>
                          <a:srgbClr val="2A40FF"/>
                        </a:solidFill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 </m:t>
                    </m:r>
                  </m:oMath>
                </a14:m>
                <a:r>
                  <a:rPr lang="en-US" sz="2900" dirty="0">
                    <a:solidFill>
                      <a:srgbClr val="2A40FF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collision data</a:t>
                </a:r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11F98289-0F13-39D4-D933-55C6D9359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36718"/>
                <a:ext cx="8744505" cy="1362822"/>
              </a:xfrm>
              <a:prstGeom prst="rect">
                <a:avLst/>
              </a:prstGeom>
              <a:blipFill>
                <a:blip r:embed="rId5"/>
                <a:stretch>
                  <a:fillRect t="-2778" b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97E4F7-403E-BEC0-69DC-E2B9B8361BA1}"/>
                  </a:ext>
                </a:extLst>
              </p:cNvPr>
              <p:cNvSpPr txBox="1"/>
              <p:nvPr/>
            </p:nvSpPr>
            <p:spPr>
              <a:xfrm>
                <a:off x="7242699" y="204340"/>
                <a:ext cx="411110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i="1" smtClean="0">
                              <a:solidFill>
                                <a:srgbClr val="FF7C7C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solidFill>
                                <a:srgbClr val="FF7C7C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𝑒</m:t>
                          </m:r>
                        </m:e>
                        <m:sup>
                          <m:r>
                            <a:rPr lang="en-CA" sz="2800" i="1">
                              <a:solidFill>
                                <a:srgbClr val="FF7C7C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CA" sz="2800" i="1">
                              <a:solidFill>
                                <a:srgbClr val="FF7C7C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solidFill>
                                <a:srgbClr val="FF7C7C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𝑒</m:t>
                          </m:r>
                        </m:e>
                        <m:sup>
                          <m:r>
                            <a:rPr lang="en-CA" sz="2800" i="1">
                              <a:solidFill>
                                <a:srgbClr val="FF7C7C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−</m:t>
                          </m:r>
                        </m:sup>
                      </m:sSup>
                      <m:r>
                        <a:rPr lang="en-CA" sz="2800" i="1">
                          <a:solidFill>
                            <a:srgbClr val="FF7C7C"/>
                          </a:solidFill>
                          <a:latin typeface="Cambria Math" panose="02040503050406030204" pitchFamily="18" charset="0"/>
                          <a:ea typeface="Helvetica Neue Light" panose="02000403000000020004" pitchFamily="2" charset="0"/>
                        </a:rPr>
                        <m:t>→</m:t>
                      </m:r>
                      <m:r>
                        <a:rPr lang="en-CA" sz="2800" i="1">
                          <a:solidFill>
                            <a:srgbClr val="FF7C7C"/>
                          </a:solidFill>
                          <a:latin typeface="Cambria Math" panose="02040503050406030204" pitchFamily="18" charset="0"/>
                          <a:ea typeface="Helvetica Neue Light" panose="02000403000000020004" pitchFamily="2" charset="0"/>
                        </a:rPr>
                        <m:t>𝛾</m:t>
                      </m:r>
                      <m:sSup>
                        <m:sSupPr>
                          <m:ctrlPr>
                            <a:rPr lang="en-CA" sz="2800" i="1">
                              <a:solidFill>
                                <a:srgbClr val="FF7C7C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solidFill>
                                <a:srgbClr val="FF7C7C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𝐴</m:t>
                          </m:r>
                        </m:e>
                        <m:sup>
                          <m:r>
                            <a:rPr lang="en-CA" sz="2800" i="1">
                              <a:solidFill>
                                <a:srgbClr val="FF7C7C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′</m:t>
                          </m:r>
                        </m:sup>
                      </m:sSup>
                      <m:r>
                        <a:rPr lang="en-CA" sz="2800" i="1">
                          <a:solidFill>
                            <a:srgbClr val="FF7C7C"/>
                          </a:solidFill>
                          <a:latin typeface="Cambria Math" panose="02040503050406030204" pitchFamily="18" charset="0"/>
                          <a:ea typeface="Helvetica Neue Light" panose="02000403000000020004" pitchFamily="2" charset="0"/>
                        </a:rPr>
                        <m:t>, </m:t>
                      </m:r>
                      <m:sSup>
                        <m:sSupPr>
                          <m:ctrlPr>
                            <a:rPr lang="en-CA" sz="2800" i="1">
                              <a:solidFill>
                                <a:srgbClr val="FF7C7C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solidFill>
                                <a:srgbClr val="FF7C7C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𝐴</m:t>
                          </m:r>
                        </m:e>
                        <m:sup>
                          <m:r>
                            <a:rPr lang="en-CA" sz="2800" i="1">
                              <a:solidFill>
                                <a:srgbClr val="FF7C7C"/>
                              </a:solidFill>
                              <a:latin typeface="Cambria Math" panose="02040503050406030204" pitchFamily="18" charset="0"/>
                              <a:ea typeface="Helvetica Neue Light" panose="02000403000000020004" pitchFamily="2" charset="0"/>
                            </a:rPr>
                            <m:t>′</m:t>
                          </m:r>
                        </m:sup>
                      </m:sSup>
                      <m:r>
                        <a:rPr lang="en-CA" sz="2800" i="1">
                          <a:solidFill>
                            <a:srgbClr val="FF7C7C"/>
                          </a:solidFill>
                          <a:latin typeface="Cambria Math" panose="02040503050406030204" pitchFamily="18" charset="0"/>
                          <a:ea typeface="Helvetica Neue Light" panose="02000403000000020004" pitchFamily="2" charset="0"/>
                        </a:rPr>
                        <m:t>→</m:t>
                      </m:r>
                      <m:r>
                        <a:rPr lang="en-CA" sz="2800" i="1">
                          <a:solidFill>
                            <a:srgbClr val="FF7C7C"/>
                          </a:solidFill>
                          <a:latin typeface="Cambria Math" panose="02040503050406030204" pitchFamily="18" charset="0"/>
                          <a:ea typeface="Helvetica Neue Light" panose="02000403000000020004" pitchFamily="2" charset="0"/>
                        </a:rPr>
                        <m:t>𝑋𝑋</m:t>
                      </m:r>
                    </m:oMath>
                  </m:oMathPara>
                </a14:m>
                <a:endParaRPr lang="en-US" sz="2800" dirty="0">
                  <a:solidFill>
                    <a:srgbClr val="FF7C7C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97E4F7-403E-BEC0-69DC-E2B9B8361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699" y="204340"/>
                <a:ext cx="4111101" cy="523220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7846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734E8-5537-3F2A-C3C3-DF35A5882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Hadronic Resonances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C1962-E38E-EDF6-25D4-6B5E43812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</a:p>
        </p:txBody>
      </p:sp>
      <p:pic>
        <p:nvPicPr>
          <p:cNvPr id="15" name="Picture 14" descr="\documentclass{article}&#10;\usepackage{amsmath}&#10;\pagestyle{empty}&#10;\begin{document}&#10;&#10;$$ \sigma v_{XX\to A' \to \text{hadrons}} \approx R(s) \sigma v_{XX \to A' \to \mu^- \mu^+}$$&#10;&#10;&#10;\end{document}" title="IguanaTex Bitmap Display">
            <a:extLst>
              <a:ext uri="{FF2B5EF4-FFF2-40B4-BE49-F238E27FC236}">
                <a16:creationId xmlns:a16="http://schemas.microsoft.com/office/drawing/2014/main" id="{1FCF7BF5-EE84-C6EF-F64B-4ACD775215E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98476" y="3348298"/>
            <a:ext cx="6795048" cy="485361"/>
          </a:xfrm>
          <a:prstGeom prst="rect">
            <a:avLst/>
          </a:prstGeom>
        </p:spPr>
      </p:pic>
      <p:pic>
        <p:nvPicPr>
          <p:cNvPr id="13" name="Picture 12" descr="\documentclass{article}&#10;\usepackage{amsmath}&#10;\pagestyle{empty}&#10;\begin{document}&#10;&#10;$$ R(s) \equiv \sigma_{e^+e^- \to \text{hadrons}} / \sigma_{e^+e^- \to \mu^+ \mu^-}$$&#10;&#10;&#10;\end{document}" title="IguanaTex Bitmap Display">
            <a:extLst>
              <a:ext uri="{FF2B5EF4-FFF2-40B4-BE49-F238E27FC236}">
                <a16:creationId xmlns:a16="http://schemas.microsoft.com/office/drawing/2014/main" id="{759079D4-3B4C-8B61-D0C7-A36AEED9C3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75666" y="4105152"/>
            <a:ext cx="5440668" cy="462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C978E0-8CB1-08C5-BBD1-29A571823C28}"/>
                  </a:ext>
                </a:extLst>
              </p:cNvPr>
              <p:cNvSpPr txBox="1"/>
              <p:nvPr/>
            </p:nvSpPr>
            <p:spPr>
              <a:xfrm>
                <a:off x="522514" y="1538141"/>
                <a:ext cx="1115092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If DM freezes-out after the QCD phase transition (~150 MeV), DM annihilates to hadronic final states rather than to quarks.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CA" sz="2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Must consider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𝑚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𝑋</m:t>
                        </m:r>
                      </m:sub>
                    </m:sSub>
                    <m:r>
                      <a:rPr lang="en-CA" sz="2400" i="1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≲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3</m:t>
                    </m:r>
                  </m:oMath>
                </a14:m>
                <a:r>
                  <a:rPr lang="en-CA" sz="2400" b="0" i="1" dirty="0">
                    <a:latin typeface="Cambria Math" panose="02040503050406030204" pitchFamily="18" charset="0"/>
                    <a:ea typeface="Helvetica Neue Light" panose="02000403000000020004" pitchFamily="2" charset="0"/>
                  </a:rPr>
                  <a:t>GeV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latin typeface="Cambria Math" panose="02040503050406030204" pitchFamily="18" charset="0"/>
                          <a:ea typeface="Helvetica Neue Light" panose="02000403000000020004" pitchFamily="2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C978E0-8CB1-08C5-BBD1-29A571823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14" y="1538141"/>
                <a:ext cx="11150929" cy="1569660"/>
              </a:xfrm>
              <a:prstGeom prst="rect">
                <a:avLst/>
              </a:prstGeom>
              <a:blipFill>
                <a:blip r:embed="rId6"/>
                <a:stretch>
                  <a:fillRect l="-796" t="-2400" b="-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91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BF5FC-79C7-FB62-0718-2446DA8C4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7" y="64407"/>
            <a:ext cx="3505495" cy="1622321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Sub-GeV Dark Matter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AC5A91-628F-363A-42E1-031171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23688" y="6356350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rgbClr val="303030"/>
                </a:solidFill>
              </a:rPr>
              <a:t>Taylor R. Gray | Fysikdagarna 2023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49F98E83-E90E-5FE5-6973-7ABDD4779C1B}"/>
              </a:ext>
            </a:extLst>
          </p:cNvPr>
          <p:cNvSpPr/>
          <p:nvPr/>
        </p:nvSpPr>
        <p:spPr>
          <a:xfrm rot="9097648">
            <a:off x="6499886" y="1148682"/>
            <a:ext cx="1699338" cy="1724645"/>
          </a:xfrm>
          <a:prstGeom prst="parallelogram">
            <a:avLst>
              <a:gd name="adj" fmla="val 53723"/>
            </a:avLst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9766330-9C6F-047C-8D65-FDE8B1916B64}"/>
              </a:ext>
            </a:extLst>
          </p:cNvPr>
          <p:cNvCxnSpPr>
            <a:cxnSpLocks/>
          </p:cNvCxnSpPr>
          <p:nvPr/>
        </p:nvCxnSpPr>
        <p:spPr>
          <a:xfrm flipV="1">
            <a:off x="7420325" y="2070198"/>
            <a:ext cx="781449" cy="102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3F4678F-09F2-0DD1-50AA-D4ADF157BFFF}"/>
              </a:ext>
            </a:extLst>
          </p:cNvPr>
          <p:cNvCxnSpPr>
            <a:cxnSpLocks/>
          </p:cNvCxnSpPr>
          <p:nvPr/>
        </p:nvCxnSpPr>
        <p:spPr>
          <a:xfrm>
            <a:off x="6096000" y="2080258"/>
            <a:ext cx="77189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FBF7FFF-1239-1677-2755-43458628C9DC}"/>
                  </a:ext>
                </a:extLst>
              </p:cNvPr>
              <p:cNvSpPr txBox="1"/>
              <p:nvPr/>
            </p:nvSpPr>
            <p:spPr>
              <a:xfrm>
                <a:off x="5212542" y="1882746"/>
                <a:ext cx="83010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beam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FBF7FFF-1239-1677-2755-43458628C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542" y="1882746"/>
                <a:ext cx="830108" cy="738664"/>
              </a:xfrm>
              <a:prstGeom prst="rect">
                <a:avLst/>
              </a:prstGeom>
              <a:blipFill>
                <a:blip r:embed="rId2"/>
                <a:stretch>
                  <a:fillRect l="-22727" r="-12121" b="-2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 descr="A picture containing hanger&#10;&#10;Description automatically generated">
            <a:extLst>
              <a:ext uri="{FF2B5EF4-FFF2-40B4-BE49-F238E27FC236}">
                <a16:creationId xmlns:a16="http://schemas.microsoft.com/office/drawing/2014/main" id="{DAAD610E-7980-C83C-C5D2-771D80150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507"/>
          <a:stretch/>
        </p:blipFill>
        <p:spPr>
          <a:xfrm>
            <a:off x="6096967" y="4006949"/>
            <a:ext cx="2742246" cy="19196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9F7A2F4-5500-E284-8961-B58135371210}"/>
                  </a:ext>
                </a:extLst>
              </p:cNvPr>
              <p:cNvSpPr txBox="1"/>
              <p:nvPr/>
            </p:nvSpPr>
            <p:spPr>
              <a:xfrm>
                <a:off x="8364709" y="1882745"/>
                <a:ext cx="34464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9F7A2F4-5500-E284-8961-B58135371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4709" y="1882745"/>
                <a:ext cx="344646" cy="369332"/>
              </a:xfrm>
              <a:prstGeom prst="rect">
                <a:avLst/>
              </a:prstGeom>
              <a:blipFill>
                <a:blip r:embed="rId4"/>
                <a:stretch>
                  <a:fillRect l="-21429" r="-25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4A95A45C-7E13-48FE-6E72-49550BADA855}"/>
              </a:ext>
            </a:extLst>
          </p:cNvPr>
          <p:cNvSpPr txBox="1"/>
          <p:nvPr/>
        </p:nvSpPr>
        <p:spPr>
          <a:xfrm rot="19958892">
            <a:off x="6500659" y="758517"/>
            <a:ext cx="1337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Fixed Target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B5B181F-4F14-A0D6-69BC-0668EDA3197A}"/>
              </a:ext>
            </a:extLst>
          </p:cNvPr>
          <p:cNvCxnSpPr>
            <a:cxnSpLocks/>
          </p:cNvCxnSpPr>
          <p:nvPr/>
        </p:nvCxnSpPr>
        <p:spPr>
          <a:xfrm flipV="1">
            <a:off x="8839213" y="2075319"/>
            <a:ext cx="455851" cy="102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58E19A5-022D-1134-FDAB-CA71551F6295}"/>
                  </a:ext>
                </a:extLst>
              </p:cNvPr>
              <p:cNvSpPr txBox="1"/>
              <p:nvPr/>
            </p:nvSpPr>
            <p:spPr>
              <a:xfrm>
                <a:off x="9440956" y="1826338"/>
                <a:ext cx="4310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𝜒𝜒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58E19A5-022D-1134-FDAB-CA71551F6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956" y="1826338"/>
                <a:ext cx="431015" cy="369332"/>
              </a:xfrm>
              <a:prstGeom prst="rect">
                <a:avLst/>
              </a:prstGeom>
              <a:blipFill>
                <a:blip r:embed="rId5"/>
                <a:stretch>
                  <a:fillRect l="-17143" r="-14286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53BEFD6-DA1C-3A9F-5624-D72FF4116757}"/>
              </a:ext>
            </a:extLst>
          </p:cNvPr>
          <p:cNvCxnSpPr>
            <a:cxnSpLocks/>
          </p:cNvCxnSpPr>
          <p:nvPr/>
        </p:nvCxnSpPr>
        <p:spPr>
          <a:xfrm flipV="1">
            <a:off x="9993435" y="2074444"/>
            <a:ext cx="455851" cy="102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Cube 43">
            <a:extLst>
              <a:ext uri="{FF2B5EF4-FFF2-40B4-BE49-F238E27FC236}">
                <a16:creationId xmlns:a16="http://schemas.microsoft.com/office/drawing/2014/main" id="{D502BCFC-9361-ACE7-4913-49AFFAC0FDF3}"/>
              </a:ext>
            </a:extLst>
          </p:cNvPr>
          <p:cNvSpPr/>
          <p:nvPr/>
        </p:nvSpPr>
        <p:spPr>
          <a:xfrm>
            <a:off x="10689715" y="1686728"/>
            <a:ext cx="777642" cy="648551"/>
          </a:xfrm>
          <a:prstGeom prst="cub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5B1459-715D-6391-E18F-C06C3EB17A62}"/>
              </a:ext>
            </a:extLst>
          </p:cNvPr>
          <p:cNvSpPr txBox="1"/>
          <p:nvPr/>
        </p:nvSpPr>
        <p:spPr>
          <a:xfrm>
            <a:off x="10612720" y="1348174"/>
            <a:ext cx="1337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Detector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E6B2A543-384C-4F9B-6D5E-7A6361882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38" y="1826339"/>
            <a:ext cx="4502579" cy="424946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Fixed target experiments can probe sub-GeV DM</a:t>
            </a:r>
          </a:p>
          <a:p>
            <a:endParaRPr lang="en-US" sz="24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Future fixed target experiments such as </a:t>
            </a:r>
            <a:r>
              <a:rPr lang="en-US" sz="2400" b="1" dirty="0">
                <a:solidFill>
                  <a:srgbClr val="C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LDMX</a:t>
            </a:r>
            <a:r>
              <a:rPr lang="en-US" sz="2400" dirty="0">
                <a:solidFill>
                  <a:srgbClr val="C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will reach new sensitivities in the sub-GeV mass range.</a:t>
            </a: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88A3A30-BA68-8863-4112-4ABA6B239A9B}"/>
                  </a:ext>
                </a:extLst>
              </p14:cNvPr>
              <p14:cNvContentPartPr/>
              <p14:nvPr/>
            </p14:nvContentPartPr>
            <p14:xfrm>
              <a:off x="7392170" y="3081348"/>
              <a:ext cx="212400" cy="15742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88A3A30-BA68-8863-4112-4ABA6B239A9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3170" y="3072348"/>
                <a:ext cx="230040" cy="1591920"/>
              </a:xfrm>
              <a:prstGeom prst="rect">
                <a:avLst/>
              </a:prstGeom>
            </p:spPr>
          </p:pic>
        </mc:Fallback>
      </mc:AlternateContent>
      <p:pic>
        <p:nvPicPr>
          <p:cNvPr id="50" name="Picture 49" descr="A picture containing hanger&#10;&#10;Description automatically generated">
            <a:extLst>
              <a:ext uri="{FF2B5EF4-FFF2-40B4-BE49-F238E27FC236}">
                <a16:creationId xmlns:a16="http://schemas.microsoft.com/office/drawing/2014/main" id="{C6CE7E05-9CFF-A7C9-F892-11386DD09E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42"/>
          <a:stretch/>
        </p:blipFill>
        <p:spPr>
          <a:xfrm>
            <a:off x="8693712" y="4006949"/>
            <a:ext cx="2090085" cy="19196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DD3C36D-BA1B-9910-7F59-30016161296A}"/>
                  </a:ext>
                </a:extLst>
              </p14:cNvPr>
              <p14:cNvContentPartPr/>
              <p14:nvPr/>
            </p14:nvContentPartPr>
            <p14:xfrm>
              <a:off x="9120890" y="2286468"/>
              <a:ext cx="535680" cy="2333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DD3C36D-BA1B-9910-7F59-30016161296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111896" y="2277467"/>
                <a:ext cx="553308" cy="2351163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C21A2B82-07E9-5B4E-475C-845DDBB98E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6991" y="2677897"/>
            <a:ext cx="1158380" cy="1361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9F14EB-B69B-C59A-25FE-00F5C5C6DF40}"/>
                  </a:ext>
                </a:extLst>
              </p:cNvPr>
              <p:cNvSpPr txBox="1"/>
              <p:nvPr/>
            </p:nvSpPr>
            <p:spPr>
              <a:xfrm>
                <a:off x="10646991" y="2568454"/>
                <a:ext cx="1897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9F14EB-B69B-C59A-25FE-00F5C5C6D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6991" y="2568454"/>
                <a:ext cx="189796" cy="276999"/>
              </a:xfrm>
              <a:prstGeom prst="rect">
                <a:avLst/>
              </a:prstGeom>
              <a:blipFill>
                <a:blip r:embed="rId11"/>
                <a:stretch>
                  <a:fillRect l="-25000" r="-25000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475595-21C4-27A6-B626-E31EB0A2A8C6}"/>
                  </a:ext>
                </a:extLst>
              </p:cNvPr>
              <p:cNvSpPr txBox="1"/>
              <p:nvPr/>
            </p:nvSpPr>
            <p:spPr>
              <a:xfrm>
                <a:off x="11640261" y="2529389"/>
                <a:ext cx="1651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b="0" i="1" smtClean="0">
                          <a:latin typeface="Cambria Math" panose="02040503050406030204" pitchFamily="18" charset="0"/>
                        </a:rPr>
                        <m:t>χ</m:t>
                      </m:r>
                    </m:oMath>
                  </m:oMathPara>
                </a14:m>
                <a:endParaRPr lang="en-CA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475595-21C4-27A6-B626-E31EB0A2A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0261" y="2529389"/>
                <a:ext cx="165110" cy="276999"/>
              </a:xfrm>
              <a:prstGeom prst="rect">
                <a:avLst/>
              </a:prstGeom>
              <a:blipFill>
                <a:blip r:embed="rId12"/>
                <a:stretch>
                  <a:fillRect l="-28571" r="-28571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645B84-109C-8400-211E-056FD3C0406F}"/>
                  </a:ext>
                </a:extLst>
              </p:cNvPr>
              <p:cNvSpPr txBox="1"/>
              <p:nvPr/>
            </p:nvSpPr>
            <p:spPr>
              <a:xfrm>
                <a:off x="11542234" y="3682281"/>
                <a:ext cx="526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645B84-109C-8400-211E-056FD3C0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2234" y="3682281"/>
                <a:ext cx="52627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35EA3E9-AFED-592D-87F1-E9E1CF8B9B6F}"/>
                  </a:ext>
                </a:extLst>
              </p:cNvPr>
              <p:cNvSpPr txBox="1"/>
              <p:nvPr/>
            </p:nvSpPr>
            <p:spPr>
              <a:xfrm>
                <a:off x="10489596" y="3669566"/>
                <a:ext cx="526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35EA3E9-AFED-592D-87F1-E9E1CF8B9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9596" y="3669566"/>
                <a:ext cx="526274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6B917B-D99B-22C0-9E40-32560ECFDD3B}"/>
                  </a:ext>
                </a:extLst>
              </p:cNvPr>
              <p:cNvSpPr txBox="1"/>
              <p:nvPr/>
            </p:nvSpPr>
            <p:spPr>
              <a:xfrm>
                <a:off x="11149920" y="3118165"/>
                <a:ext cx="526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6B917B-D99B-22C0-9E40-32560ECFD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9920" y="3118165"/>
                <a:ext cx="52627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430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3" grpId="0"/>
      <p:bldP spid="37" grpId="0"/>
      <p:bldP spid="38" grpId="0"/>
      <p:bldP spid="42" grpId="0"/>
      <p:bldP spid="44" grpId="0" animBg="1"/>
      <p:bldP spid="45" grpId="0"/>
      <p:bldP spid="46" grpId="0" uiExpand="1" build="p"/>
      <p:bldP spid="7" grpId="0"/>
      <p:bldP spid="9" grpId="0"/>
      <p:bldP spid="10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8B91C7-2E34-790B-A618-A288DDAFF0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01355" y="755593"/>
            <a:ext cx="6110137" cy="5040000"/>
          </a:xfrm>
          <a:prstGeom prst="rect">
            <a:avLst/>
          </a:prstGeom>
          <a:effectLst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AC5A91-628F-363A-42E1-031171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23688" y="6356350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rgbClr val="303030"/>
                </a:solidFill>
              </a:rPr>
              <a:t>Taylor R. Gray | Fysikdagarna 2023</a:t>
            </a:r>
            <a:endParaRPr lang="en-US" dirty="0">
              <a:solidFill>
                <a:srgbClr val="30303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0A2359-A70E-1DCF-2E60-736CDB7BCA93}"/>
              </a:ext>
            </a:extLst>
          </p:cNvPr>
          <p:cNvSpPr txBox="1"/>
          <p:nvPr/>
        </p:nvSpPr>
        <p:spPr>
          <a:xfrm rot="19261516">
            <a:off x="8275319" y="3764524"/>
            <a:ext cx="67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LDMX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35D16-7623-DD18-0F88-0097276911EB}"/>
              </a:ext>
            </a:extLst>
          </p:cNvPr>
          <p:cNvSpPr txBox="1"/>
          <p:nvPr/>
        </p:nvSpPr>
        <p:spPr>
          <a:xfrm>
            <a:off x="7592568" y="5926238"/>
            <a:ext cx="1953407" cy="370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arXiv:1807.0170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EA836A-94F8-3E92-1F47-1A882D6EBB2B}"/>
              </a:ext>
            </a:extLst>
          </p:cNvPr>
          <p:cNvSpPr txBox="1"/>
          <p:nvPr/>
        </p:nvSpPr>
        <p:spPr>
          <a:xfrm>
            <a:off x="6793007" y="1784633"/>
            <a:ext cx="1410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Spin-0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53E3BE-FCD3-A981-FA11-42C75BD18ACF}"/>
              </a:ext>
            </a:extLst>
          </p:cNvPr>
          <p:cNvSpPr txBox="1"/>
          <p:nvPr/>
        </p:nvSpPr>
        <p:spPr>
          <a:xfrm>
            <a:off x="6927783" y="4384312"/>
            <a:ext cx="164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26BD8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Spin-1/2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5B0D5D8-9CDA-3AB5-46BF-E642C5D910BE}"/>
              </a:ext>
            </a:extLst>
          </p:cNvPr>
          <p:cNvSpPr/>
          <p:nvPr/>
        </p:nvSpPr>
        <p:spPr>
          <a:xfrm rot="19491907">
            <a:off x="7932593" y="2065356"/>
            <a:ext cx="1160759" cy="330581"/>
          </a:xfrm>
          <a:prstGeom prst="ellipse">
            <a:avLst/>
          </a:prstGeom>
          <a:noFill/>
          <a:ln w="28575">
            <a:solidFill>
              <a:srgbClr val="00B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CE0781-7517-5F89-B033-7AEDE3C764DF}"/>
              </a:ext>
            </a:extLst>
          </p:cNvPr>
          <p:cNvSpPr/>
          <p:nvPr/>
        </p:nvSpPr>
        <p:spPr>
          <a:xfrm rot="19491907">
            <a:off x="7728797" y="2940062"/>
            <a:ext cx="1373460" cy="477751"/>
          </a:xfrm>
          <a:prstGeom prst="ellipse">
            <a:avLst/>
          </a:prstGeom>
          <a:noFill/>
          <a:ln w="28575">
            <a:solidFill>
              <a:srgbClr val="B26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C8D5D87-541B-A105-8535-9981640F2878}"/>
              </a:ext>
            </a:extLst>
          </p:cNvPr>
          <p:cNvSpPr/>
          <p:nvPr/>
        </p:nvSpPr>
        <p:spPr>
          <a:xfrm rot="19491907">
            <a:off x="7976558" y="2361459"/>
            <a:ext cx="1373460" cy="477751"/>
          </a:xfrm>
          <a:prstGeom prst="ellipse">
            <a:avLst/>
          </a:prstGeom>
          <a:noFill/>
          <a:ln w="28575">
            <a:solidFill>
              <a:srgbClr val="B26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051AA43-75AB-C698-5A49-B0E56E9A754C}"/>
              </a:ext>
            </a:extLst>
          </p:cNvPr>
          <p:cNvSpPr txBox="1">
            <a:spLocks/>
          </p:cNvSpPr>
          <p:nvPr/>
        </p:nvSpPr>
        <p:spPr>
          <a:xfrm>
            <a:off x="95887" y="64407"/>
            <a:ext cx="3505495" cy="162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</a:rPr>
              <a:t>Sub-GeV Dark Matter</a:t>
            </a: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A5AD507-283D-83AE-3D73-F1681D256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38" y="1826339"/>
            <a:ext cx="4502579" cy="424946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Fixed target experiments can probe sub-GeV DM</a:t>
            </a:r>
          </a:p>
          <a:p>
            <a:endParaRPr lang="en-US" sz="24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Future fixed target experiments such as </a:t>
            </a:r>
            <a:r>
              <a:rPr lang="en-US" sz="2400" b="1" dirty="0">
                <a:solidFill>
                  <a:srgbClr val="C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LDMX</a:t>
            </a:r>
            <a:r>
              <a:rPr lang="en-US" sz="2400" dirty="0">
                <a:solidFill>
                  <a:srgbClr val="C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will reach new sensitivities in the sub-GeV mass range.</a:t>
            </a:r>
          </a:p>
          <a:p>
            <a:endParaRPr lang="en-US" sz="2400" dirty="0">
              <a:solidFill>
                <a:srgbClr val="C00000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How about </a:t>
            </a:r>
            <a:r>
              <a:rPr lang="en-US" sz="2400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spin-1</a:t>
            </a:r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DM?</a:t>
            </a: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5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0" grpId="0" animBg="1"/>
      <p:bldP spid="21" grpId="0" animBg="1"/>
      <p:bldP spid="22" grpId="0" animBg="1"/>
      <p:bldP spid="2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7B009-D745-D270-6C01-E1BBCFD5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F3ED03-5170-A1CA-A571-5B5F876D084D}"/>
              </a:ext>
            </a:extLst>
          </p:cNvPr>
          <p:cNvSpPr/>
          <p:nvPr/>
        </p:nvSpPr>
        <p:spPr>
          <a:xfrm>
            <a:off x="893618" y="1520051"/>
            <a:ext cx="1040476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Broaden the existing studies on </a:t>
            </a:r>
            <a:r>
              <a:rPr lang="en-US" sz="3200" b="1" dirty="0">
                <a:solidFill>
                  <a:srgbClr val="F52DCA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sub-GeV DM </a:t>
            </a:r>
            <a:r>
              <a:rPr lang="en-US" sz="32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at </a:t>
            </a:r>
            <a:r>
              <a:rPr lang="en-US" sz="3200" b="1" dirty="0">
                <a:solidFill>
                  <a:srgbClr val="F52DCA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fixed target experiments</a:t>
            </a:r>
            <a:endParaRPr lang="en-US" sz="3200" b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lvl="1"/>
            <a:endParaRPr lang="en-US" sz="3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We consider,</a:t>
            </a:r>
          </a:p>
          <a:p>
            <a:pPr marL="971550" lvl="1" indent="-514350">
              <a:buAutoNum type="arabicPeriod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 set of simplified </a:t>
            </a:r>
            <a:r>
              <a:rPr lang="en-US" sz="2800" dirty="0">
                <a:solidFill>
                  <a:schemeClr val="accent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spin-1 DM </a:t>
            </a: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candidates which have a </a:t>
            </a:r>
            <a:r>
              <a:rPr lang="en-US" sz="2800" dirty="0">
                <a:solidFill>
                  <a:srgbClr val="2A40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dark photon</a:t>
            </a: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mediator</a:t>
            </a:r>
          </a:p>
          <a:p>
            <a:pPr marL="971550" lvl="1" indent="-514350">
              <a:buAutoNum type="arabicPeriod"/>
            </a:pPr>
            <a:endParaRPr lang="en-US" sz="28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lvl="1"/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2. a renormalizable, UV complete SIMP </a:t>
            </a:r>
            <a:r>
              <a:rPr lang="en-US" sz="2800" dirty="0">
                <a:solidFill>
                  <a:schemeClr val="accent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spin-1 DM </a:t>
            </a: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model with two </a:t>
            </a:r>
            <a:r>
              <a:rPr lang="en-US" sz="2800" dirty="0">
                <a:solidFill>
                  <a:srgbClr val="2A40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mediators</a:t>
            </a: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CAA0C7-5D9D-5576-B645-DC74F11DE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The Goal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5AB860-50E7-76D1-BD09-DCA9EC535DCD}"/>
                  </a:ext>
                </a:extLst>
              </p:cNvPr>
              <p:cNvSpPr txBox="1"/>
              <p:nvPr/>
            </p:nvSpPr>
            <p:spPr>
              <a:xfrm>
                <a:off x="4523668" y="3905319"/>
                <a:ext cx="946502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CA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sz="3200" b="0" i="1" smtClean="0">
                          <a:solidFill>
                            <a:srgbClr val="2A40FF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CA" sz="3200" b="0" i="1" smtClean="0">
                          <a:solidFill>
                            <a:srgbClr val="2A40FF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5AB860-50E7-76D1-BD09-DCA9EC535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668" y="3905319"/>
                <a:ext cx="946502" cy="492443"/>
              </a:xfrm>
              <a:prstGeom prst="rect">
                <a:avLst/>
              </a:prstGeom>
              <a:blipFill>
                <a:blip r:embed="rId2"/>
                <a:stretch>
                  <a:fillRect l="-6667" t="-2500" r="-933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203C09-5EFA-9B1A-9612-A4BC1C8AACC7}"/>
                  </a:ext>
                </a:extLst>
              </p:cNvPr>
              <p:cNvSpPr txBox="1"/>
              <p:nvPr/>
            </p:nvSpPr>
            <p:spPr>
              <a:xfrm>
                <a:off x="3727688" y="5201324"/>
                <a:ext cx="159196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CA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CA" sz="3200" b="0" i="1" smtClean="0">
                              <a:solidFill>
                                <a:srgbClr val="2A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3200" b="0" i="1" smtClean="0">
                              <a:solidFill>
                                <a:srgbClr val="2A4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CA" sz="3200" b="0" i="1" smtClean="0">
                              <a:solidFill>
                                <a:srgbClr val="2A40F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CA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CA" sz="3200" b="0" i="1" smtClean="0">
                              <a:solidFill>
                                <a:srgbClr val="2A4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200" b="0" i="1" smtClean="0">
                              <a:solidFill>
                                <a:srgbClr val="2A40FF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CA" sz="3200" b="0" i="1" smtClean="0">
                              <a:solidFill>
                                <a:srgbClr val="2A4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203C09-5EFA-9B1A-9612-A4BC1C8AA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688" y="5201324"/>
                <a:ext cx="1591960" cy="492443"/>
              </a:xfrm>
              <a:prstGeom prst="rect">
                <a:avLst/>
              </a:prstGeom>
              <a:blipFill>
                <a:blip r:embed="rId3"/>
                <a:stretch>
                  <a:fillRect l="-2362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669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93815-85D2-4A7E-B60B-90B7DE7CB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3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Simplified Spin-1 Dark Matter Models</a:t>
            </a:r>
            <a:b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with a Dark Photon Mediator</a:t>
            </a: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1C1D7C55-EFBD-7294-753E-0AA86F06D32E}"/>
              </a:ext>
            </a:extLst>
          </p:cNvPr>
          <p:cNvSpPr/>
          <p:nvPr/>
        </p:nvSpPr>
        <p:spPr>
          <a:xfrm rot="16200000">
            <a:off x="2117657" y="880810"/>
            <a:ext cx="151412" cy="1948325"/>
          </a:xfrm>
          <a:prstGeom prst="leftBracket">
            <a:avLst/>
          </a:prstGeom>
          <a:ln w="38100">
            <a:solidFill>
              <a:srgbClr val="1B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Left Bracket 6">
            <a:extLst>
              <a:ext uri="{FF2B5EF4-FFF2-40B4-BE49-F238E27FC236}">
                <a16:creationId xmlns:a16="http://schemas.microsoft.com/office/drawing/2014/main" id="{CDD42BEF-6FDE-8527-F8AD-AA63DF51AC9B}"/>
              </a:ext>
            </a:extLst>
          </p:cNvPr>
          <p:cNvSpPr/>
          <p:nvPr/>
        </p:nvSpPr>
        <p:spPr>
          <a:xfrm rot="16200000">
            <a:off x="4469226" y="1035492"/>
            <a:ext cx="189811" cy="1677360"/>
          </a:xfrm>
          <a:prstGeom prst="leftBracket">
            <a:avLst/>
          </a:prstGeom>
          <a:ln w="38100">
            <a:solidFill>
              <a:srgbClr val="D91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53585AE5-EA10-01C8-B17E-75885B611C7E}"/>
              </a:ext>
            </a:extLst>
          </p:cNvPr>
          <p:cNvSpPr/>
          <p:nvPr/>
        </p:nvSpPr>
        <p:spPr>
          <a:xfrm rot="16200000">
            <a:off x="7410025" y="347850"/>
            <a:ext cx="179806" cy="3057933"/>
          </a:xfrm>
          <a:prstGeom prst="leftBracket">
            <a:avLst/>
          </a:prstGeom>
          <a:ln w="38100">
            <a:solidFill>
              <a:srgbClr val="8883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88317"/>
              </a:solidFill>
            </a:endParaRPr>
          </a:p>
        </p:txBody>
      </p:sp>
      <p:pic>
        <p:nvPicPr>
          <p:cNvPr id="49" name="Picture 48" descr="\documentclass{article}&#10;\usepackage{amsmath}&#10;\pagestyle{empty}&#10;\usepackage{xcolor}&#10;\begin{document}&#10;&#10;&#10;$$ -\mathcal{L} \supset \left( i \textcolor{blue}{b_5} X_\nu^\dagger \partial_\mu X^\nu A'^\mu + \textcolor{magenta}{b_6} X_\mu^\dagger \partial^\mu X_\nu A'^\nu + \textcolor{olive}{b_7} \epsilon_{\mu \nu \rho \sigma} \left( X^{\dagger \mu} \partial^\nu X^\rho \right) A'^\sigma + h.c. \right) + \textcolor{orange}{h_3} A'_\mu \bar{f}\gamma^\mu f$$&#10;&#10;&#10;\end{document}" title="IguanaTex Bitmap Display">
            <a:extLst>
              <a:ext uri="{FF2B5EF4-FFF2-40B4-BE49-F238E27FC236}">
                <a16:creationId xmlns:a16="http://schemas.microsoft.com/office/drawing/2014/main" id="{C8CD52EA-4AE5-A50C-C412-356C6E5256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6282" y="1330393"/>
            <a:ext cx="11999435" cy="448875"/>
          </a:xfrm>
          <a:prstGeom prst="rect">
            <a:avLst/>
          </a:prstGeom>
        </p:spPr>
      </p:pic>
      <p:sp>
        <p:nvSpPr>
          <p:cNvPr id="16" name="Left Bracket 15">
            <a:extLst>
              <a:ext uri="{FF2B5EF4-FFF2-40B4-BE49-F238E27FC236}">
                <a16:creationId xmlns:a16="http://schemas.microsoft.com/office/drawing/2014/main" id="{B2B6AF09-6188-EEDC-3144-7C4A87000E1B}"/>
              </a:ext>
            </a:extLst>
          </p:cNvPr>
          <p:cNvSpPr/>
          <p:nvPr/>
        </p:nvSpPr>
        <p:spPr>
          <a:xfrm rot="16200000">
            <a:off x="11263898" y="1174916"/>
            <a:ext cx="179804" cy="1329008"/>
          </a:xfrm>
          <a:prstGeom prst="leftBracket">
            <a:avLst/>
          </a:prstGeom>
          <a:ln w="38100">
            <a:solidFill>
              <a:srgbClr val="FF8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27088E-3D01-DD12-50D5-18DCF44EA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226" y="2733566"/>
            <a:ext cx="4341543" cy="17342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8CF7EB2-56E1-DCD9-F5D7-6F4797BC9D74}"/>
                  </a:ext>
                </a:extLst>
              </p:cNvPr>
              <p:cNvSpPr txBox="1"/>
              <p:nvPr/>
            </p:nvSpPr>
            <p:spPr>
              <a:xfrm>
                <a:off x="3965695" y="2710949"/>
                <a:ext cx="32137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8CF7EB2-56E1-DCD9-F5D7-6F4797BC9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695" y="2710949"/>
                <a:ext cx="321370" cy="430887"/>
              </a:xfrm>
              <a:prstGeom prst="rect">
                <a:avLst/>
              </a:prstGeom>
              <a:blipFill>
                <a:blip r:embed="rId6"/>
                <a:stretch>
                  <a:fillRect l="-26923" r="-2307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D13AE1-C604-CA2C-E4A1-DD717BF77ECC}"/>
                  </a:ext>
                </a:extLst>
              </p:cNvPr>
              <p:cNvSpPr txBox="1"/>
              <p:nvPr/>
            </p:nvSpPr>
            <p:spPr>
              <a:xfrm>
                <a:off x="3790134" y="4070762"/>
                <a:ext cx="496931" cy="442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D13AE1-C604-CA2C-E4A1-DD717BF77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134" y="4070762"/>
                <a:ext cx="496931" cy="442044"/>
              </a:xfrm>
              <a:prstGeom prst="rect">
                <a:avLst/>
              </a:prstGeom>
              <a:blipFill>
                <a:blip r:embed="rId7"/>
                <a:stretch>
                  <a:fillRect l="-17500" t="-5556" r="-10000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0E8534-4805-5831-37BB-B2E14925D56D}"/>
                  </a:ext>
                </a:extLst>
              </p:cNvPr>
              <p:cNvSpPr txBox="1"/>
              <p:nvPr/>
            </p:nvSpPr>
            <p:spPr>
              <a:xfrm>
                <a:off x="5970961" y="3701430"/>
                <a:ext cx="34464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0E8534-4805-5831-37BB-B2E14925D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961" y="3701430"/>
                <a:ext cx="344646" cy="369332"/>
              </a:xfrm>
              <a:prstGeom prst="rect">
                <a:avLst/>
              </a:prstGeom>
              <a:blipFill>
                <a:blip r:embed="rId8"/>
                <a:stretch>
                  <a:fillRect l="-20690" r="-2069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023A558-76E6-F8DE-EFF3-E35978C736E1}"/>
                  </a:ext>
                </a:extLst>
              </p:cNvPr>
              <p:cNvSpPr txBox="1"/>
              <p:nvPr/>
            </p:nvSpPr>
            <p:spPr>
              <a:xfrm>
                <a:off x="7863962" y="2748831"/>
                <a:ext cx="2894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023A558-76E6-F8DE-EFF3-E35978C73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3962" y="2748831"/>
                <a:ext cx="289438" cy="430887"/>
              </a:xfrm>
              <a:prstGeom prst="rect">
                <a:avLst/>
              </a:prstGeom>
              <a:blipFill>
                <a:blip r:embed="rId9"/>
                <a:stretch>
                  <a:fillRect l="-41667" t="-2857" r="-33333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E698F81-766E-AA5F-0D25-B8A7A6EC6C1C}"/>
                  </a:ext>
                </a:extLst>
              </p:cNvPr>
              <p:cNvSpPr txBox="1"/>
              <p:nvPr/>
            </p:nvSpPr>
            <p:spPr>
              <a:xfrm>
                <a:off x="7863962" y="3936977"/>
                <a:ext cx="289438" cy="4414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E698F81-766E-AA5F-0D25-B8A7A6EC6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3962" y="3936977"/>
                <a:ext cx="289438" cy="441468"/>
              </a:xfrm>
              <a:prstGeom prst="rect">
                <a:avLst/>
              </a:prstGeom>
              <a:blipFill>
                <a:blip r:embed="rId10"/>
                <a:stretch>
                  <a:fillRect l="-41667" r="-33333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D8DDC1A-55F9-D61C-E898-F66A081B9883}"/>
                  </a:ext>
                </a:extLst>
              </p:cNvPr>
              <p:cNvSpPr txBox="1"/>
              <p:nvPr/>
            </p:nvSpPr>
            <p:spPr>
              <a:xfrm>
                <a:off x="244885" y="2501102"/>
                <a:ext cx="194832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smtClean="0">
                            <a:solidFill>
                              <a:srgbClr val="1B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400" b="0" i="0" smtClean="0">
                            <a:solidFill>
                              <a:srgbClr val="1B00FF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a:rPr lang="en-CA" sz="2400" b="0" i="0" smtClean="0">
                            <a:solidFill>
                              <a:srgbClr val="1B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1B00FF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: real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smtClean="0">
                            <a:solidFill>
                              <a:srgbClr val="D9127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400" b="0" i="0" smtClean="0">
                            <a:solidFill>
                              <a:srgbClr val="D9127E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a:rPr lang="en-CA" sz="2400" b="0" i="0" smtClean="0">
                            <a:solidFill>
                              <a:srgbClr val="D9127E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D9127E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: complex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smtClean="0">
                            <a:solidFill>
                              <a:srgbClr val="88831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400" b="0" i="0" smtClean="0">
                            <a:solidFill>
                              <a:srgbClr val="888317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a:rPr lang="en-CA" sz="2400" b="0" i="0" smtClean="0">
                            <a:solidFill>
                              <a:srgbClr val="888317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888317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: complex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smtClean="0">
                            <a:solidFill>
                              <a:srgbClr val="FF800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400" b="0" i="0" smtClean="0">
                            <a:solidFill>
                              <a:srgbClr val="FF800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CA" sz="2400" b="0" i="0" smtClean="0">
                            <a:solidFill>
                              <a:srgbClr val="FF800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8001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: real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D8DDC1A-55F9-D61C-E898-F66A081B9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85" y="2501102"/>
                <a:ext cx="1948327" cy="1569660"/>
              </a:xfrm>
              <a:prstGeom prst="rect">
                <a:avLst/>
              </a:prstGeom>
              <a:blipFill>
                <a:blip r:embed="rId11"/>
                <a:stretch>
                  <a:fillRect l="-1299" t="-320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7D55FA36-D597-CA22-E67E-A4ADACF1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0FF729D-F19E-5FD4-2FB8-A8292F3D17B5}"/>
                  </a:ext>
                </a:extLst>
              </p:cNvPr>
              <p:cNvSpPr txBox="1"/>
              <p:nvPr/>
            </p:nvSpPr>
            <p:spPr>
              <a:xfrm>
                <a:off x="4038596" y="4795385"/>
                <a:ext cx="486789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  <m:r>
                      <a:rPr lang="en-CA" sz="2400" b="0" i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CA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CA" sz="2400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sz="2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s-channel dominates DM annihilations.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0FF729D-F19E-5FD4-2FB8-A8292F3D1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596" y="4795385"/>
                <a:ext cx="4867897" cy="830997"/>
              </a:xfrm>
              <a:prstGeom prst="rect">
                <a:avLst/>
              </a:prstGeom>
              <a:blipFill>
                <a:blip r:embed="rId12"/>
                <a:stretch>
                  <a:fillRect l="-1818" t="-7463" r="-519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val 61">
            <a:extLst>
              <a:ext uri="{FF2B5EF4-FFF2-40B4-BE49-F238E27FC236}">
                <a16:creationId xmlns:a16="http://schemas.microsoft.com/office/drawing/2014/main" id="{2AFBD8E7-1308-14AB-7A2B-6109D9BCE197}"/>
              </a:ext>
            </a:extLst>
          </p:cNvPr>
          <p:cNvSpPr/>
          <p:nvPr/>
        </p:nvSpPr>
        <p:spPr>
          <a:xfrm>
            <a:off x="5097240" y="3228275"/>
            <a:ext cx="684000" cy="684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1F5E575-2242-BA3D-CBA5-388619AE469A}"/>
                  </a:ext>
                </a:extLst>
              </p14:cNvPr>
              <p14:cNvContentPartPr/>
              <p14:nvPr/>
            </p14:nvContentPartPr>
            <p14:xfrm>
              <a:off x="5635266" y="2154152"/>
              <a:ext cx="581680" cy="1029172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1F5E575-2242-BA3D-CBA5-388619AE469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26627" y="2145153"/>
                <a:ext cx="599318" cy="1046811"/>
              </a:xfrm>
              <a:prstGeom prst="rect">
                <a:avLst/>
              </a:prstGeom>
            </p:spPr>
          </p:pic>
        </mc:Fallback>
      </mc:AlternateContent>
      <p:sp>
        <p:nvSpPr>
          <p:cNvPr id="63" name="Oval 62">
            <a:extLst>
              <a:ext uri="{FF2B5EF4-FFF2-40B4-BE49-F238E27FC236}">
                <a16:creationId xmlns:a16="http://schemas.microsoft.com/office/drawing/2014/main" id="{D702196D-EA67-6AD7-B0E3-3769CCCC5B35}"/>
              </a:ext>
            </a:extLst>
          </p:cNvPr>
          <p:cNvSpPr/>
          <p:nvPr/>
        </p:nvSpPr>
        <p:spPr>
          <a:xfrm>
            <a:off x="6374109" y="3256560"/>
            <a:ext cx="684000" cy="684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BB3065F-02B5-6632-C45A-5B28470F5646}"/>
              </a:ext>
            </a:extLst>
          </p:cNvPr>
          <p:cNvGrpSpPr/>
          <p:nvPr/>
        </p:nvGrpSpPr>
        <p:grpSpPr>
          <a:xfrm>
            <a:off x="6823050" y="1988412"/>
            <a:ext cx="3785080" cy="1186836"/>
            <a:chOff x="6647760" y="2055648"/>
            <a:chExt cx="4344480" cy="136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A642063-D707-9125-E2F3-1B6B65D6D61E}"/>
                    </a:ext>
                  </a:extLst>
                </p14:cNvPr>
                <p14:cNvContentPartPr/>
                <p14:nvPr/>
              </p14:nvContentPartPr>
              <p14:xfrm>
                <a:off x="6663960" y="3262008"/>
                <a:ext cx="157680" cy="155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A642063-D707-9125-E2F3-1B6B65D6D61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653641" y="3252111"/>
                  <a:ext cx="177906" cy="176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5671692-FB39-4596-563D-8F8A894C6950}"/>
                    </a:ext>
                  </a:extLst>
                </p14:cNvPr>
                <p14:cNvContentPartPr/>
                <p14:nvPr/>
              </p14:nvContentPartPr>
              <p14:xfrm>
                <a:off x="6647760" y="3262008"/>
                <a:ext cx="39960" cy="127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5671692-FB39-4596-563D-8F8A894C695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637354" y="3251702"/>
                  <a:ext cx="60356" cy="1480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4628045-C728-2CAB-5F48-9FABA3068E84}"/>
                    </a:ext>
                  </a:extLst>
                </p14:cNvPr>
                <p14:cNvContentPartPr/>
                <p14:nvPr/>
              </p14:nvContentPartPr>
              <p14:xfrm>
                <a:off x="6696000" y="2055648"/>
                <a:ext cx="4296240" cy="13338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4628045-C728-2CAB-5F48-9FABA3068E8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686084" y="2045318"/>
                  <a:ext cx="4316486" cy="135404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6A977FF-BB05-64EF-BD79-5FD025655C34}"/>
                  </a:ext>
                </a:extLst>
              </p:cNvPr>
              <p:cNvSpPr txBox="1"/>
              <p:nvPr/>
            </p:nvSpPr>
            <p:spPr>
              <a:xfrm>
                <a:off x="96282" y="4408760"/>
                <a:ext cx="27432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𝑓</m:t>
                    </m:r>
                  </m:oMath>
                </a14:m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: SM leptons and quarks (excluding neutrinos)</a:t>
                </a: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6A977FF-BB05-64EF-BD79-5FD025655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82" y="4408760"/>
                <a:ext cx="2743201" cy="646331"/>
              </a:xfrm>
              <a:prstGeom prst="rect">
                <a:avLst/>
              </a:prstGeom>
              <a:blipFill>
                <a:blip r:embed="rId21"/>
                <a:stretch>
                  <a:fillRect l="-1843" t="-3922" r="-3687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8C60C070-8299-C133-C605-AFBEF74D7BB9}"/>
                  </a:ext>
                </a:extLst>
              </p14:cNvPr>
              <p14:cNvContentPartPr/>
              <p14:nvPr/>
            </p14:nvContentPartPr>
            <p14:xfrm>
              <a:off x="5117760" y="3116208"/>
              <a:ext cx="117720" cy="1180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8C60C070-8299-C133-C605-AFBEF74D7BB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108760" y="3107208"/>
                <a:ext cx="13536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38B26667-AC01-7F6D-BCC3-E07C3D01BAE8}"/>
                  </a:ext>
                </a:extLst>
              </p14:cNvPr>
              <p14:cNvContentPartPr/>
              <p14:nvPr/>
            </p14:nvContentPartPr>
            <p14:xfrm>
              <a:off x="3234600" y="2016408"/>
              <a:ext cx="1982520" cy="12135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38B26667-AC01-7F6D-BCC3-E07C3D01BAE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25960" y="2007768"/>
                <a:ext cx="2000160" cy="12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906CDBE-075F-F7B0-9885-CE49442A981B}"/>
                  </a:ext>
                </a:extLst>
              </p14:cNvPr>
              <p14:cNvContentPartPr/>
              <p14:nvPr/>
            </p14:nvContentPartPr>
            <p14:xfrm>
              <a:off x="5286960" y="3051768"/>
              <a:ext cx="236520" cy="1335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906CDBE-075F-F7B0-9885-CE49442A981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277960" y="3042768"/>
                <a:ext cx="25416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CD8D1D2C-7BEA-BB4B-10A1-08B30DAE8467}"/>
                  </a:ext>
                </a:extLst>
              </p14:cNvPr>
              <p14:cNvContentPartPr/>
              <p14:nvPr/>
            </p14:nvContentPartPr>
            <p14:xfrm>
              <a:off x="5184720" y="2081568"/>
              <a:ext cx="238320" cy="10962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CD8D1D2C-7BEA-BB4B-10A1-08B30DAE846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176080" y="2072928"/>
                <a:ext cx="255960" cy="11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F7F15CC-6C28-D392-7FF9-D43460574EFA}"/>
                  </a:ext>
                </a:extLst>
              </p:cNvPr>
              <p:cNvSpPr txBox="1"/>
              <p:nvPr/>
            </p:nvSpPr>
            <p:spPr>
              <a:xfrm>
                <a:off x="8035964" y="3338676"/>
                <a:ext cx="12674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CA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F7F15CC-6C28-D392-7FF9-D43460574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964" y="3338676"/>
                <a:ext cx="1267462" cy="430887"/>
              </a:xfrm>
              <a:prstGeom prst="rect">
                <a:avLst/>
              </a:prstGeom>
              <a:blipFill>
                <a:blip r:embed="rId30"/>
                <a:stretch>
                  <a:fillRect l="-6931" r="-1980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560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6" grpId="0" animBg="1"/>
      <p:bldP spid="34" grpId="0"/>
      <p:bldP spid="35" grpId="0"/>
      <p:bldP spid="36" grpId="0"/>
      <p:bldP spid="37" grpId="0"/>
      <p:bldP spid="38" grpId="0"/>
      <p:bldP spid="43" grpId="0"/>
      <p:bldP spid="62" grpId="0" animBg="1"/>
      <p:bldP spid="63" grpId="0" animBg="1"/>
      <p:bldP spid="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DAC8EA-7D91-149A-92AA-E76359322D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7404" y="136526"/>
                <a:ext cx="5429001" cy="658495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3200" dirty="0">
                    <a:solidFill>
                      <a:srgbClr val="0070C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Relic Target Calculation</a:t>
                </a:r>
              </a:p>
              <a:p>
                <a:endParaRPr lang="en-US" sz="2400" dirty="0">
                  <a:latin typeface="Helvetica Neue Thin" panose="020B0403020202020204" pitchFamily="34" charset="0"/>
                  <a:ea typeface="Helvetica Neue Thin" panose="020B0403020202020204" pitchFamily="34" charset="0"/>
                </a:endParaRPr>
              </a:p>
              <a:p>
                <a:r>
                  <a:rPr lang="en-US" sz="2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DM relic abundance consistent with Planck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000" b="0" i="0" smtClean="0">
                        <a:latin typeface="Cambria Math" panose="02040503050406030204" pitchFamily="18" charset="0"/>
                        <a:ea typeface="Helvetica Neue Thin" panose="020B0403020202020204" pitchFamily="34" charset="0"/>
                      </a:rPr>
                      <m:t>Ω</m:t>
                    </m:r>
                    <m:sSup>
                      <m:sSupPr>
                        <m:ctrlPr>
                          <a:rPr lang="en-CA" sz="2000" b="0" i="1" smtClean="0">
                            <a:latin typeface="Cambria Math" panose="02040503050406030204" pitchFamily="18" charset="0"/>
                            <a:ea typeface="Helvetica Neue Thin" panose="020B0403020202020204" pitchFamily="34" charset="0"/>
                          </a:rPr>
                        </m:ctrlPr>
                      </m:sSup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Helvetica Neue Thin" panose="020B0403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Helvetica Neue Thin" panose="020B0403020202020204" pitchFamily="34" charset="0"/>
                          </a:rPr>
                          <m:t>2</m:t>
                        </m:r>
                      </m:sup>
                    </m:sSup>
                    <m:r>
                      <a:rPr lang="en-CA" sz="2000" b="0" i="1" smtClean="0">
                        <a:latin typeface="Cambria Math" panose="02040503050406030204" pitchFamily="18" charset="0"/>
                        <a:ea typeface="Helvetica Neue Thin" panose="020B0403020202020204" pitchFamily="34" charset="0"/>
                      </a:rPr>
                      <m:t>≈0.12</m:t>
                    </m:r>
                  </m:oMath>
                </a14:m>
                <a:endParaRPr lang="en-US" sz="2000" dirty="0">
                  <a:latin typeface="Helvetica Neue Thin" panose="020B0403020202020204" pitchFamily="34" charset="0"/>
                  <a:ea typeface="Helvetica Neue Thin" panose="020B0403020202020204" pitchFamily="34" charset="0"/>
                </a:endParaRPr>
              </a:p>
              <a:p>
                <a:endParaRPr lang="en-US" sz="2400" dirty="0">
                  <a:latin typeface="Helvetica Neue Thin" panose="020B0403020202020204" pitchFamily="34" charset="0"/>
                  <a:ea typeface="Helvetica Neue Thin" panose="020B0403020202020204" pitchFamily="34" charset="0"/>
                </a:endParaRPr>
              </a:p>
              <a:p>
                <a:r>
                  <a:rPr lang="en-US" sz="2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Assume DM is produced through </a:t>
                </a:r>
                <a:r>
                  <a:rPr lang="en-US" sz="2400" dirty="0">
                    <a:solidFill>
                      <a:srgbClr val="0070C0"/>
                    </a:solidFill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freeze-out</a:t>
                </a:r>
                <a:r>
                  <a:rPr lang="en-US" sz="2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.</a:t>
                </a:r>
              </a:p>
              <a:p>
                <a:endParaRPr lang="en-CA" sz="2400" dirty="0">
                  <a:latin typeface="Cambria Math" panose="02040503050406030204" pitchFamily="18" charset="0"/>
                  <a:ea typeface="Helvetica Neue Thin" panose="020B0403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smtClean="0">
                            <a:latin typeface="Cambria Math" panose="02040503050406030204" pitchFamily="18" charset="0"/>
                            <a:ea typeface="Helvetica Neue Thin" panose="020B0403020202020204" pitchFamily="34" charset="0"/>
                          </a:rPr>
                        </m:ctrlPr>
                      </m:sSubPr>
                      <m:e>
                        <m:r>
                          <a:rPr lang="en-CA" sz="2400" b="0" i="0" smtClean="0">
                            <a:latin typeface="Cambria Math" panose="02040503050406030204" pitchFamily="18" charset="0"/>
                            <a:ea typeface="Helvetica Neue Thin" panose="020B0403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  <a:ea typeface="Helvetica Neue Thin" panose="020B0403020202020204" pitchFamily="34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  <a:ea typeface="Helvetica Neue Thin" panose="020B0403020202020204" pitchFamily="34" charset="0"/>
                          </a:rPr>
                          <m:t>X</m:t>
                        </m:r>
                      </m:sub>
                    </m:sSub>
                    <m:r>
                      <a:rPr lang="en-CA" sz="2400" b="0" i="0" smtClean="0">
                        <a:latin typeface="Cambria Math" panose="02040503050406030204" pitchFamily="18" charset="0"/>
                        <a:ea typeface="Helvetica Neue Thin" panose="020B0403020202020204" pitchFamily="34" charset="0"/>
                      </a:rPr>
                      <m:t>&lt;</m:t>
                    </m:r>
                    <m:sSub>
                      <m:sSubPr>
                        <m:ctrlPr>
                          <a:rPr lang="en-CA" sz="2400" i="1" smtClean="0">
                            <a:latin typeface="Cambria Math" panose="02040503050406030204" pitchFamily="18" charset="0"/>
                            <a:ea typeface="Helvetica Neue Thin" panose="020B0403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  <a:ea typeface="Helvetica Neue Thin" panose="020B0403020202020204" pitchFamily="34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  <a:ea typeface="Helvetica Neue Thin" panose="020B0403020202020204" pitchFamily="34" charset="0"/>
                          </a:rPr>
                          <m:t>A</m:t>
                        </m:r>
                        <m:r>
                          <a:rPr lang="en-CA" sz="2400" b="0" i="0" smtClean="0">
                            <a:latin typeface="Cambria Math" panose="02040503050406030204" pitchFamily="18" charset="0"/>
                            <a:ea typeface="Helvetica Neue Thin" panose="020B0403020202020204" pitchFamily="34" charset="0"/>
                          </a:rPr>
                          <m:t>′</m:t>
                        </m:r>
                      </m:sub>
                    </m:sSub>
                  </m:oMath>
                </a14:m>
                <a:endParaRPr lang="en-US" sz="2400" dirty="0">
                  <a:latin typeface="Helvetica Neue Thin" panose="020B0403020202020204" pitchFamily="34" charset="0"/>
                  <a:ea typeface="Helvetica Neue Thin" panose="020B0403020202020204" pitchFamily="34" charset="0"/>
                </a:endParaRPr>
              </a:p>
              <a:p>
                <a:pPr marL="457200" indent="-457200"/>
                <a:endParaRPr lang="en-US" sz="2400" dirty="0">
                  <a:latin typeface="Helvetica Neue Thin" panose="020B0403020202020204" pitchFamily="34" charset="0"/>
                  <a:ea typeface="Helvetica Neue Thin" panose="020B0403020202020204" pitchFamily="34" charset="0"/>
                </a:endParaRPr>
              </a:p>
              <a:p>
                <a:pPr marL="457200" indent="-457200"/>
                <a:r>
                  <a:rPr lang="en-US" sz="2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DM relic density dominantly set by s-channel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A</m:t>
                        </m:r>
                      </m:e>
                      <m:sup>
                        <m:r>
                          <a:rPr lang="en-CA" sz="2400" b="0" i="0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 exchange:</a:t>
                </a:r>
              </a:p>
              <a:p>
                <a:pPr marL="914400" lvl="1" indent="-4572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000" b="0" i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XX</m:t>
                    </m:r>
                    <m:r>
                      <a:rPr lang="en-CA" sz="2000" b="0" i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→</m:t>
                    </m:r>
                    <m:sSup>
                      <m:sSupPr>
                        <m:ctrlPr>
                          <a:rPr lang="en-CA" sz="2000" i="1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A" sz="2000" b="0" i="0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A</m:t>
                        </m:r>
                      </m:e>
                      <m:sup>
                        <m:r>
                          <a:rPr lang="en-CA" sz="2000" b="0" i="0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′</m:t>
                        </m:r>
                      </m:sup>
                    </m:sSup>
                    <m:r>
                      <a:rPr lang="en-CA" sz="2000" b="0" i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→</m:t>
                    </m:r>
                    <m:r>
                      <m:rPr>
                        <m:sty m:val="p"/>
                      </m:rPr>
                      <a:rPr lang="en-CA" sz="2000" b="0" i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</a:rPr>
                      <m:t>f</m:t>
                    </m:r>
                    <m:acc>
                      <m:accPr>
                        <m:chr m:val="̅"/>
                        <m:ctrlPr>
                          <a:rPr lang="en-CA" sz="2000" i="1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CA" sz="2000" b="0" i="0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f</m:t>
                        </m:r>
                      </m:e>
                    </m:acc>
                  </m:oMath>
                </a14:m>
                <a:r>
                  <a:rPr lang="en-US" sz="2000" dirty="0">
                    <a:latin typeface="Helvetica Neue Thin" panose="020B0403020202020204" pitchFamily="34" charset="0"/>
                    <a:ea typeface="Helvetica Neue Thin" panose="020B0403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DAC8EA-7D91-149A-92AA-E76359322D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7404" y="136526"/>
                <a:ext cx="5429001" cy="6584950"/>
              </a:xfrm>
              <a:blipFill>
                <a:blip r:embed="rId2"/>
                <a:stretch>
                  <a:fillRect l="-1636" t="-1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29992-762A-8732-82C9-961FB772F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BAC8895-AA5C-C704-F57E-85D3BF42339F}"/>
              </a:ext>
            </a:extLst>
          </p:cNvPr>
          <p:cNvSpPr txBox="1">
            <a:spLocks/>
          </p:cNvSpPr>
          <p:nvPr/>
        </p:nvSpPr>
        <p:spPr>
          <a:xfrm>
            <a:off x="6515595" y="136525"/>
            <a:ext cx="5429001" cy="6098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Experimental Reach</a:t>
            </a:r>
          </a:p>
          <a:p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Place 90% CL exclusions and projections on parameter space.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6AE257-2825-E42B-D624-A7C9D076A93A}"/>
              </a:ext>
            </a:extLst>
          </p:cNvPr>
          <p:cNvCxnSpPr>
            <a:cxnSpLocks/>
          </p:cNvCxnSpPr>
          <p:nvPr/>
        </p:nvCxnSpPr>
        <p:spPr>
          <a:xfrm>
            <a:off x="6096000" y="875805"/>
            <a:ext cx="0" cy="510639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7ECFCDF-C36C-96FC-666D-9D0F4D202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379" y="1633776"/>
            <a:ext cx="1856958" cy="9284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78D569-CA69-F501-50C9-EEEB65C53883}"/>
              </a:ext>
            </a:extLst>
          </p:cNvPr>
          <p:cNvSpPr txBox="1"/>
          <p:nvPr/>
        </p:nvSpPr>
        <p:spPr>
          <a:xfrm>
            <a:off x="8557141" y="5940827"/>
            <a:ext cx="134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(LDMX)</a:t>
            </a:r>
          </a:p>
        </p:txBody>
      </p:sp>
      <p:pic>
        <p:nvPicPr>
          <p:cNvPr id="3074" name="Picture 2" descr="an image of the LDMX detector">
            <a:extLst>
              <a:ext uri="{FF2B5EF4-FFF2-40B4-BE49-F238E27FC236}">
                <a16:creationId xmlns:a16="http://schemas.microsoft.com/office/drawing/2014/main" id="{BA4840B0-6C08-BBEC-84B1-B52EEDBA8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47" y="3018824"/>
            <a:ext cx="3298295" cy="290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56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A0BDB-F0A6-94FB-3138-0FE0ACAAF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Taylor R. Gray | Fysikdagarna 2023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FCDF17-32E0-C966-A7E5-53721EAC78BE}"/>
              </a:ext>
            </a:extLst>
          </p:cNvPr>
          <p:cNvSpPr txBox="1">
            <a:spLocks/>
          </p:cNvSpPr>
          <p:nvPr/>
        </p:nvSpPr>
        <p:spPr>
          <a:xfrm>
            <a:off x="0" y="12471"/>
            <a:ext cx="12167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Limits/Projections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2357EE7F-8D99-8B93-C15D-2493BAE341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92" y="2681842"/>
                <a:ext cx="7444784" cy="4036805"/>
              </a:xfrm>
              <a:prstGeom prst="rect">
                <a:avLst/>
              </a:prstGeom>
              <a:ln w="22225">
                <a:noFill/>
              </a:ln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buFont typeface="Wingdings" pitchFamily="2" charset="2"/>
                  <a:buChar char="§"/>
                </a:pPr>
                <a:r>
                  <a:rPr lang="en-US" b="1" dirty="0">
                    <a:solidFill>
                      <a:srgbClr val="C0000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LDMX [Light Dark Matter </a:t>
                </a:r>
                <a:r>
                  <a:rPr lang="en-US" b="1" dirty="0" err="1">
                    <a:solidFill>
                      <a:srgbClr val="C0000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eXperiment</a:t>
                </a:r>
                <a:r>
                  <a:rPr lang="en-US" b="1" dirty="0">
                    <a:solidFill>
                      <a:srgbClr val="C0000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] </a:t>
                </a:r>
                <a:r>
                  <a:rPr lang="en-US" sz="1400" b="1" dirty="0">
                    <a:solidFill>
                      <a:srgbClr val="C0000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(arXiv:1808.05219)</a:t>
                </a:r>
              </a:p>
              <a:p>
                <a:pPr lvl="1">
                  <a:lnSpc>
                    <a:spcPct val="100000"/>
                  </a:lnSpc>
                  <a:buFont typeface="Wingdings" pitchFamily="2" charset="2"/>
                  <a:buChar char="§"/>
                </a:pPr>
                <a:r>
                  <a:rPr lang="en-CA" sz="2000" dirty="0">
                    <a:solidFill>
                      <a:srgbClr val="C0000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Future Experiment</a:t>
                </a:r>
              </a:p>
              <a:p>
                <a:pPr lvl="1">
                  <a:lnSpc>
                    <a:spcPct val="100000"/>
                  </a:lnSpc>
                  <a:buFont typeface="Wingdings" pitchFamily="2" charset="2"/>
                  <a:buChar char="§"/>
                </a:pPr>
                <a:r>
                  <a:rPr lang="en-CA" sz="2000" dirty="0">
                    <a:solidFill>
                      <a:srgbClr val="C0000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Missing Energy/Momentum experiment</a:t>
                </a:r>
              </a:p>
              <a:p>
                <a:pPr lvl="1">
                  <a:lnSpc>
                    <a:spcPct val="100000"/>
                  </a:lnSpc>
                  <a:buFont typeface="Wingdings" pitchFamily="2" charset="2"/>
                  <a:buChar char="§"/>
                </a:pPr>
                <a:r>
                  <a:rPr lang="en-CA" sz="2000" dirty="0" err="1">
                    <a:solidFill>
                      <a:srgbClr val="C0000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pT</a:t>
                </a:r>
                <a:r>
                  <a:rPr lang="en-CA" sz="2000" dirty="0">
                    <a:solidFill>
                      <a:srgbClr val="C0000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and E distributions of recoil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pPr>
                      <m:e>
                        <m:r>
                          <a:rPr lang="en-CA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𝑒</m:t>
                        </m:r>
                      </m:e>
                      <m:sup>
                        <m:r>
                          <a:rPr lang="en-CA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−</m:t>
                        </m:r>
                      </m:sup>
                    </m:sSup>
                  </m:oMath>
                </a14:m>
                <a:endParaRPr lang="en-CA" sz="2000" b="0" dirty="0">
                  <a:solidFill>
                    <a:srgbClr val="C0000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  <a:p>
                <a:pPr marL="457200" lvl="1" indent="0">
                  <a:lnSpc>
                    <a:spcPct val="100000"/>
                  </a:lnSpc>
                  <a:buNone/>
                </a:pPr>
                <a:endParaRPr lang="en-US" sz="1400" b="1" dirty="0">
                  <a:solidFill>
                    <a:srgbClr val="00B050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  <a:p>
                <a:pPr>
                  <a:lnSpc>
                    <a:spcPct val="100000"/>
                  </a:lnSpc>
                  <a:buFont typeface="Wingdings" pitchFamily="2" charset="2"/>
                  <a:buChar char="§"/>
                </a:pPr>
                <a:r>
                  <a:rPr lang="en-US" b="1" dirty="0">
                    <a:solidFill>
                      <a:srgbClr val="2C31BB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NA64</a:t>
                </a:r>
                <a:r>
                  <a:rPr lang="en-US" sz="2400" b="1" dirty="0">
                    <a:solidFill>
                      <a:srgbClr val="2C31BB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</a:t>
                </a:r>
                <a:r>
                  <a:rPr lang="en-US" sz="1400" b="1" dirty="0">
                    <a:solidFill>
                      <a:srgbClr val="2C31BB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(arXiv:1906.00176)</a:t>
                </a:r>
              </a:p>
              <a:p>
                <a:pPr lvl="1">
                  <a:lnSpc>
                    <a:spcPct val="100000"/>
                  </a:lnSpc>
                  <a:buFont typeface="Wingdings" pitchFamily="2" charset="2"/>
                  <a:buChar char="§"/>
                </a:pPr>
                <a:r>
                  <a:rPr lang="en-US" sz="2000" b="1" dirty="0">
                    <a:solidFill>
                      <a:srgbClr val="2C31BB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Missing Energy</a:t>
                </a:r>
              </a:p>
              <a:p>
                <a:pPr lvl="1">
                  <a:lnSpc>
                    <a:spcPct val="100000"/>
                  </a:lnSpc>
                  <a:buFont typeface="Wingdings" pitchFamily="2" charset="2"/>
                  <a:buChar char="§"/>
                </a:pPr>
                <a:r>
                  <a:rPr lang="en-US" sz="2000" b="1" dirty="0">
                    <a:solidFill>
                      <a:srgbClr val="2C31BB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E distributions of recoil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000" b="1" i="1" smtClean="0">
                            <a:solidFill>
                              <a:srgbClr val="2C31BB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pPr>
                      <m:e>
                        <m:r>
                          <a:rPr lang="en-CA" sz="2000" b="1" i="1" smtClean="0">
                            <a:solidFill>
                              <a:srgbClr val="2C31BB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𝒆</m:t>
                        </m:r>
                      </m:e>
                      <m:sup>
                        <m:r>
                          <a:rPr lang="en-CA" sz="2000" b="1" i="1" smtClean="0">
                            <a:solidFill>
                              <a:srgbClr val="2C31BB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000" b="1" dirty="0">
                  <a:solidFill>
                    <a:srgbClr val="2C31BB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  <a:p>
                <a:pPr lvl="1">
                  <a:lnSpc>
                    <a:spcPct val="100000"/>
                  </a:lnSpc>
                  <a:buFont typeface="Wingdings" pitchFamily="2" charset="2"/>
                  <a:buChar char="§"/>
                </a:pPr>
                <a:endParaRPr lang="en-CA" sz="2000" dirty="0">
                  <a:solidFill>
                    <a:srgbClr val="9468BD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  <a:p>
                <a:pPr>
                  <a:lnSpc>
                    <a:spcPct val="100000"/>
                  </a:lnSpc>
                  <a:buFont typeface="Wingdings" pitchFamily="2" charset="2"/>
                  <a:buChar char="§"/>
                </a:pPr>
                <a:r>
                  <a:rPr lang="en-US" b="1" dirty="0">
                    <a:solidFill>
                      <a:schemeClr val="bg2">
                        <a:lumMod val="50000"/>
                      </a:schemeClr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SLAC E137 </a:t>
                </a:r>
                <a:r>
                  <a:rPr lang="en-US" sz="1400" b="1" dirty="0">
                    <a:solidFill>
                      <a:schemeClr val="bg2">
                        <a:lumMod val="50000"/>
                      </a:schemeClr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(</a:t>
                </a:r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arXiv:1406.2698</a:t>
                </a:r>
                <a:r>
                  <a:rPr lang="en-US" sz="1400" b="1" dirty="0">
                    <a:solidFill>
                      <a:schemeClr val="bg2">
                        <a:lumMod val="50000"/>
                      </a:schemeClr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)</a:t>
                </a:r>
              </a:p>
              <a:p>
                <a:pPr>
                  <a:lnSpc>
                    <a:spcPct val="100000"/>
                  </a:lnSpc>
                  <a:buFont typeface="Wingdings" pitchFamily="2" charset="2"/>
                  <a:buChar char="§"/>
                </a:pPr>
                <a:endParaRPr lang="en-CA" sz="2400" dirty="0">
                  <a:solidFill>
                    <a:srgbClr val="9468BD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2357EE7F-8D99-8B93-C15D-2493BAE34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2" y="2681842"/>
                <a:ext cx="7444784" cy="4036805"/>
              </a:xfrm>
              <a:prstGeom prst="rect">
                <a:avLst/>
              </a:prstGeom>
              <a:blipFill>
                <a:blip r:embed="rId2"/>
                <a:stretch>
                  <a:fillRect l="-1361" t="-2830" b="-2830"/>
                </a:stretch>
              </a:blipFill>
              <a:ln w="222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99C7661-1345-9A88-3C3B-D2300005E1FD}"/>
              </a:ext>
            </a:extLst>
          </p:cNvPr>
          <p:cNvSpPr txBox="1"/>
          <p:nvPr/>
        </p:nvSpPr>
        <p:spPr>
          <a:xfrm>
            <a:off x="24890" y="1018213"/>
            <a:ext cx="4853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Electron Dark-Bremsstrahlung</a:t>
            </a:r>
          </a:p>
          <a:p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+ (In)Visible Decay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E7394D2D-D871-2A6D-23F6-567ED2EF0438}"/>
              </a:ext>
            </a:extLst>
          </p:cNvPr>
          <p:cNvSpPr/>
          <p:nvPr/>
        </p:nvSpPr>
        <p:spPr>
          <a:xfrm rot="9097648">
            <a:off x="6779286" y="678445"/>
            <a:ext cx="1699338" cy="1724645"/>
          </a:xfrm>
          <a:prstGeom prst="parallelogram">
            <a:avLst>
              <a:gd name="adj" fmla="val 53723"/>
            </a:avLst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EFD8F2-0622-B4B5-9C9C-309392914BC3}"/>
              </a:ext>
            </a:extLst>
          </p:cNvPr>
          <p:cNvCxnSpPr>
            <a:cxnSpLocks/>
          </p:cNvCxnSpPr>
          <p:nvPr/>
        </p:nvCxnSpPr>
        <p:spPr>
          <a:xfrm flipV="1">
            <a:off x="7699725" y="1599961"/>
            <a:ext cx="781449" cy="102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DD6FF96-2DE1-EA7E-C12C-21974F7918BD}"/>
              </a:ext>
            </a:extLst>
          </p:cNvPr>
          <p:cNvCxnSpPr>
            <a:cxnSpLocks/>
          </p:cNvCxnSpPr>
          <p:nvPr/>
        </p:nvCxnSpPr>
        <p:spPr>
          <a:xfrm>
            <a:off x="6375400" y="1610021"/>
            <a:ext cx="77189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D84796-9CF6-5AC3-F483-ED9FD068EE52}"/>
                  </a:ext>
                </a:extLst>
              </p:cNvPr>
              <p:cNvSpPr txBox="1"/>
              <p:nvPr/>
            </p:nvSpPr>
            <p:spPr>
              <a:xfrm>
                <a:off x="5023882" y="1412509"/>
                <a:ext cx="129816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beam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D84796-9CF6-5AC3-F483-ED9FD068E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882" y="1412509"/>
                <a:ext cx="1298168" cy="369332"/>
              </a:xfrm>
              <a:prstGeom prst="rect">
                <a:avLst/>
              </a:prstGeom>
              <a:blipFill>
                <a:blip r:embed="rId3"/>
                <a:stretch>
                  <a:fillRect l="-5825" t="-30000" r="-3883" b="-4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picture containing hanger&#10;&#10;Description automatically generated">
            <a:extLst>
              <a:ext uri="{FF2B5EF4-FFF2-40B4-BE49-F238E27FC236}">
                <a16:creationId xmlns:a16="http://schemas.microsoft.com/office/drawing/2014/main" id="{DFC1AB0A-57A6-D749-2CCD-42968138A4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507"/>
          <a:stretch/>
        </p:blipFill>
        <p:spPr>
          <a:xfrm>
            <a:off x="6376367" y="3536712"/>
            <a:ext cx="2742246" cy="19196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635109-F81E-7DB5-4439-36C00EAF9C10}"/>
                  </a:ext>
                </a:extLst>
              </p:cNvPr>
              <p:cNvSpPr txBox="1"/>
              <p:nvPr/>
            </p:nvSpPr>
            <p:spPr>
              <a:xfrm>
                <a:off x="8644109" y="1412508"/>
                <a:ext cx="34464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635109-F81E-7DB5-4439-36C00EAF9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109" y="1412508"/>
                <a:ext cx="344646" cy="369332"/>
              </a:xfrm>
              <a:prstGeom prst="rect">
                <a:avLst/>
              </a:prstGeom>
              <a:blipFill>
                <a:blip r:embed="rId5"/>
                <a:stretch>
                  <a:fillRect l="-21429" r="-25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10447B72-3DF0-BB96-F1A6-219C76581682}"/>
              </a:ext>
            </a:extLst>
          </p:cNvPr>
          <p:cNvSpPr txBox="1"/>
          <p:nvPr/>
        </p:nvSpPr>
        <p:spPr>
          <a:xfrm rot="19958892">
            <a:off x="6780059" y="288280"/>
            <a:ext cx="1337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Fixed Target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6070EC-8D05-7110-2B61-FDFCFB0C4454}"/>
              </a:ext>
            </a:extLst>
          </p:cNvPr>
          <p:cNvCxnSpPr>
            <a:cxnSpLocks/>
          </p:cNvCxnSpPr>
          <p:nvPr/>
        </p:nvCxnSpPr>
        <p:spPr>
          <a:xfrm flipV="1">
            <a:off x="9118613" y="1605082"/>
            <a:ext cx="455851" cy="102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D3FFB3-B0B0-3800-5310-FE68113ABAEF}"/>
                  </a:ext>
                </a:extLst>
              </p:cNvPr>
              <p:cNvSpPr txBox="1"/>
              <p:nvPr/>
            </p:nvSpPr>
            <p:spPr>
              <a:xfrm>
                <a:off x="9720356" y="1356101"/>
                <a:ext cx="4310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𝜒𝜒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D3FFB3-B0B0-3800-5310-FE68113AB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356" y="1356101"/>
                <a:ext cx="431015" cy="369332"/>
              </a:xfrm>
              <a:prstGeom prst="rect">
                <a:avLst/>
              </a:prstGeom>
              <a:blipFill>
                <a:blip r:embed="rId6"/>
                <a:stretch>
                  <a:fillRect l="-17143" r="-1428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F6B70D6-BBE2-D574-081F-0ADE27588C17}"/>
                  </a:ext>
                </a:extLst>
              </p14:cNvPr>
              <p14:cNvContentPartPr/>
              <p14:nvPr/>
            </p14:nvContentPartPr>
            <p14:xfrm>
              <a:off x="7671570" y="2611111"/>
              <a:ext cx="212400" cy="1574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F6B70D6-BBE2-D574-081F-0ADE27588C1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62570" y="2602111"/>
                <a:ext cx="230040" cy="159192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Picture 25" descr="A picture containing hanger&#10;&#10;Description automatically generated">
            <a:extLst>
              <a:ext uri="{FF2B5EF4-FFF2-40B4-BE49-F238E27FC236}">
                <a16:creationId xmlns:a16="http://schemas.microsoft.com/office/drawing/2014/main" id="{2AFCB2C2-EDF0-B1FE-7DC0-1F619AB530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42"/>
          <a:stretch/>
        </p:blipFill>
        <p:spPr>
          <a:xfrm>
            <a:off x="8890820" y="3544633"/>
            <a:ext cx="2090085" cy="19196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9B9831E-76BC-A5F3-E99E-3675C9EB050D}"/>
                  </a:ext>
                </a:extLst>
              </p14:cNvPr>
              <p14:cNvContentPartPr/>
              <p14:nvPr/>
            </p14:nvContentPartPr>
            <p14:xfrm>
              <a:off x="9400290" y="1816231"/>
              <a:ext cx="535680" cy="2333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9B9831E-76BC-A5F3-E99E-3675C9EB050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91296" y="1807230"/>
                <a:ext cx="553308" cy="2351163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Oval 32">
            <a:extLst>
              <a:ext uri="{FF2B5EF4-FFF2-40B4-BE49-F238E27FC236}">
                <a16:creationId xmlns:a16="http://schemas.microsoft.com/office/drawing/2014/main" id="{495270CA-68B7-CF0C-09D4-A75B8CEAD9CC}"/>
              </a:ext>
            </a:extLst>
          </p:cNvPr>
          <p:cNvSpPr>
            <a:spLocks noChangeAspect="1"/>
          </p:cNvSpPr>
          <p:nvPr/>
        </p:nvSpPr>
        <p:spPr>
          <a:xfrm>
            <a:off x="8234060" y="3486291"/>
            <a:ext cx="494227" cy="494227"/>
          </a:xfrm>
          <a:prstGeom prst="ellipse">
            <a:avLst/>
          </a:prstGeom>
          <a:noFill/>
          <a:ln w="38100">
            <a:solidFill>
              <a:srgbClr val="F52D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5E11508-F632-D529-EC04-FD5300B54E46}"/>
              </a:ext>
            </a:extLst>
          </p:cNvPr>
          <p:cNvCxnSpPr>
            <a:cxnSpLocks/>
          </p:cNvCxnSpPr>
          <p:nvPr/>
        </p:nvCxnSpPr>
        <p:spPr>
          <a:xfrm flipV="1">
            <a:off x="10316766" y="1597174"/>
            <a:ext cx="455851" cy="102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ube 34">
            <a:extLst>
              <a:ext uri="{FF2B5EF4-FFF2-40B4-BE49-F238E27FC236}">
                <a16:creationId xmlns:a16="http://schemas.microsoft.com/office/drawing/2014/main" id="{E7188DC3-224A-68CD-267A-DCFBE650A603}"/>
              </a:ext>
            </a:extLst>
          </p:cNvPr>
          <p:cNvSpPr/>
          <p:nvPr/>
        </p:nvSpPr>
        <p:spPr>
          <a:xfrm>
            <a:off x="11015870" y="1303581"/>
            <a:ext cx="777642" cy="648551"/>
          </a:xfrm>
          <a:prstGeom prst="cub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B3607D-957C-991D-29CE-B20A2E904B65}"/>
              </a:ext>
            </a:extLst>
          </p:cNvPr>
          <p:cNvSpPr txBox="1"/>
          <p:nvPr/>
        </p:nvSpPr>
        <p:spPr>
          <a:xfrm>
            <a:off x="10980905" y="888627"/>
            <a:ext cx="1087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Detector</a:t>
            </a:r>
          </a:p>
        </p:txBody>
      </p:sp>
      <p:pic>
        <p:nvPicPr>
          <p:cNvPr id="37" name="Picture 36" descr="A picture containing shape&#10;&#10;Description automatically generated">
            <a:extLst>
              <a:ext uri="{FF2B5EF4-FFF2-40B4-BE49-F238E27FC236}">
                <a16:creationId xmlns:a16="http://schemas.microsoft.com/office/drawing/2014/main" id="{56BF2D68-56AB-C3EE-0345-55B92C00DA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72749" y="2484712"/>
            <a:ext cx="1158380" cy="1361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985DB66-9936-4D1B-F4A5-D6909ED4C12B}"/>
                  </a:ext>
                </a:extLst>
              </p:cNvPr>
              <p:cNvSpPr txBox="1"/>
              <p:nvPr/>
            </p:nvSpPr>
            <p:spPr>
              <a:xfrm>
                <a:off x="10672749" y="2375269"/>
                <a:ext cx="1897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985DB66-9936-4D1B-F4A5-D6909ED4C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2749" y="2375269"/>
                <a:ext cx="189796" cy="276999"/>
              </a:xfrm>
              <a:prstGeom prst="rect">
                <a:avLst/>
              </a:prstGeom>
              <a:blipFill>
                <a:blip r:embed="rId12"/>
                <a:stretch>
                  <a:fillRect l="-25000" r="-25000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35357E2-1215-71A5-7D12-1969894467BC}"/>
                  </a:ext>
                </a:extLst>
              </p:cNvPr>
              <p:cNvSpPr txBox="1"/>
              <p:nvPr/>
            </p:nvSpPr>
            <p:spPr>
              <a:xfrm>
                <a:off x="11666019" y="2336204"/>
                <a:ext cx="1651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b="0" i="1" smtClean="0">
                          <a:latin typeface="Cambria Math" panose="02040503050406030204" pitchFamily="18" charset="0"/>
                        </a:rPr>
                        <m:t>χ</m:t>
                      </m:r>
                    </m:oMath>
                  </m:oMathPara>
                </a14:m>
                <a:endParaRPr lang="en-CA" b="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35357E2-1215-71A5-7D12-196989446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6019" y="2336204"/>
                <a:ext cx="165110" cy="276999"/>
              </a:xfrm>
              <a:prstGeom prst="rect">
                <a:avLst/>
              </a:prstGeom>
              <a:blipFill>
                <a:blip r:embed="rId13"/>
                <a:stretch>
                  <a:fillRect l="-28571" r="-28571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15AC3F7-6587-E4CD-2104-0989204FE393}"/>
                  </a:ext>
                </a:extLst>
              </p:cNvPr>
              <p:cNvSpPr txBox="1"/>
              <p:nvPr/>
            </p:nvSpPr>
            <p:spPr>
              <a:xfrm>
                <a:off x="11567992" y="3486291"/>
                <a:ext cx="526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15AC3F7-6587-E4CD-2104-0989204FE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7992" y="3486291"/>
                <a:ext cx="526274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4A902A2-53AE-6455-DA0A-673D8DECB222}"/>
                  </a:ext>
                </a:extLst>
              </p:cNvPr>
              <p:cNvSpPr txBox="1"/>
              <p:nvPr/>
            </p:nvSpPr>
            <p:spPr>
              <a:xfrm>
                <a:off x="10515354" y="3476381"/>
                <a:ext cx="526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4A902A2-53AE-6455-DA0A-673D8DECB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5354" y="3476381"/>
                <a:ext cx="52627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4903B18-EF50-C39E-3111-0575943FD84C}"/>
                  </a:ext>
                </a:extLst>
              </p:cNvPr>
              <p:cNvSpPr txBox="1"/>
              <p:nvPr/>
            </p:nvSpPr>
            <p:spPr>
              <a:xfrm>
                <a:off x="11175678" y="2924980"/>
                <a:ext cx="526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4903B18-EF50-C39E-3111-0575943FD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678" y="2924980"/>
                <a:ext cx="526274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1247DB2-4B83-1577-8CBD-AF63ECC9C38C}"/>
                  </a:ext>
                </a:extLst>
              </p14:cNvPr>
              <p14:cNvContentPartPr/>
              <p14:nvPr/>
            </p14:nvContentPartPr>
            <p14:xfrm>
              <a:off x="11232640" y="1787920"/>
              <a:ext cx="209520" cy="793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1247DB2-4B83-1577-8CBD-AF63ECC9C38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224000" y="1778920"/>
                <a:ext cx="227160" cy="81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184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3" grpId="0" animBg="1"/>
      <p:bldP spid="33" grpId="1" animBg="1"/>
      <p:bldP spid="35" grpId="0" animBg="1"/>
      <p:bldP spid="36" grpId="0"/>
      <p:bldP spid="38" grpId="0"/>
      <p:bldP spid="39" grpId="0"/>
      <p:bldP spid="40" grpId="0"/>
      <p:bldP spid="41" grpId="0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"/>
  <p:tag name="ORIGINALWIDTH" val="372"/>
  <p:tag name="OUTPUTTYPE" val="PDF"/>
  <p:tag name="IGUANATEXVERSION" val="160"/>
  <p:tag name="LATEXADDIN" val="\documentclass{article}&#10;\usepackage{amsmath}&#10;\pagestyle{empty}&#10;\usepackage{xcolor}&#10;\begin{document}&#10;&#10;&#10;$$ -\mathcal{L} \supset \left( i \textcolor{blue}{b_5} X_\nu^\dagger \partial_\mu X^\nu A'^\mu + \textcolor{magenta}{b_6} X_\mu^\dagger \partial^\mu X_\nu A'^\nu + \textcolor{olive}{b_7} \epsilon_{\mu \nu \rho \sigma} \left( X^{\dagger \mu} \partial^\nu X^\rho \right) A'^\sigma + h.c. \right) + \textcolor{orange}{h_3} A'_\mu \bar{f}\gamma^\mu f$$&#10;&#10;&#10;\end{document}"/>
  <p:tag name="IGUANATEXSIZE" val="20"/>
  <p:tag name="IGUANATEXCURSOR" val="282"/>
  <p:tag name="TRANSPARENCY" val="True"/>
  <p:tag name="LATEXENGINEID" val="0"/>
  <p:tag name="TEMPFOLDER" val="/private/var/folders/p0/qtkn19zs4l151bkdcl6jky8m0000gp/T/com.microsoft.Powerpoint/TemporaryItems/"/>
  <p:tag name="LATEXFORMHEIGHT" val="427"/>
  <p:tag name="LATEXFORMWIDTH" val="733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"/>
  <p:tag name="ORIGINALWIDTH" val="153"/>
  <p:tag name="OUTPUTTYPE" val="PDF"/>
  <p:tag name="IGUANATEXVERSION" val="160"/>
  <p:tag name="LATEXADDIN" val="\documentclass{article}&#10;\usepackage{amsmath}&#10;\pagestyle{empty}&#10;\begin{document}&#10;&#10;$$ R(s) \equiv \sigma_{e^+e^- \to \text{hadrons}} / \sigma_{e^+e^- \to \mu^+ \mu^-}$$&#10;&#10;&#10;\end{document}"/>
  <p:tag name="IGUANATEXSIZE" val="20"/>
  <p:tag name="IGUANATEXCURSOR" val="95"/>
  <p:tag name="TRANSPARENCY" val="True"/>
  <p:tag name="LATEXENGINEID" val="0"/>
  <p:tag name="TEMPFOLDER" val="/private/var/folders/p0/qtkn19zs4l151bkdcl6jky8m0000gp/T/com.microsoft.Powerpoint/TemporaryItems/"/>
  <p:tag name="LATEXFORMHEIGHT" val="426.65"/>
  <p:tag name="LATEXFORMWIDTH" val="513.3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"/>
  <p:tag name="ORIGINALWIDTH" val="116"/>
  <p:tag name="OUTPUTTYPE" val="PDF"/>
  <p:tag name="IGUANATEXVERSION" val="160"/>
  <p:tag name="LATEXADDIN" val="\documentclass{article}&#10;\usepackage{amsmath}&#10;\pagestyle{empty}&#10;\begin{document}&#10;&#10;$$ P_{ann} \equiv f(z) \frac{&lt;\sigma v&gt;_{\chi \chi \to f \bar{f}}}{m_{\chi}}$$&#10;&#10;\end{document}"/>
  <p:tag name="IGUANATEXSIZE" val="44"/>
  <p:tag name="IGUANATEXCURSOR" val="145"/>
  <p:tag name="TRANSPARENCY" val="True"/>
  <p:tag name="LATEXENGINEID" val="0"/>
  <p:tag name="TEMPFOLDER" val="/private/var/folders/p0/qtkn19zs4l151bkdcl6jky8m0000gp/T/com.microsoft.Powerpoint/TemporaryItems/"/>
  <p:tag name="LATEXFORMHEIGHT" val="426.65"/>
  <p:tag name="LATEXFORMWIDTH" val="513.3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"/>
  <p:tag name="ORIGINALWIDTH" val="149"/>
  <p:tag name="OUTPUTTYPE" val="PDF"/>
  <p:tag name="IGUANATEXVERSION" val="160"/>
  <p:tag name="LATEXADDIN" val="\documentclass{article}&#10;\usepackage{amsmath}&#10;\pagestyle{empty}&#10;\usepackage{amssymb}&#10;\begin{document}&#10;&#10;&#10;$$ P_{ann} \lessapprox 3.2 \times 10^{-28} cm^3 s^{-1} GeV^{-1} $$&#10;&#10;\end{document}"/>
  <p:tag name="IGUANATEXSIZE" val="20"/>
  <p:tag name="IGUANATEXCURSOR" val="83"/>
  <p:tag name="TRANSPARENCY" val="True"/>
  <p:tag name="LATEXENGINEID" val="0"/>
  <p:tag name="TEMPFOLDER" val="/private/var/folders/p0/qtkn19zs4l151bkdcl6jky8m0000gp/T/com.microsoft.Powerpoint/TemporaryItems/"/>
  <p:tag name="LATEXFORMHEIGHT" val="426.65"/>
  <p:tag name="LATEXFORMWIDTH" val="513.3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"/>
  <p:tag name="ORIGINALWIDTH" val="75"/>
  <p:tag name="OUTPUTTYPE" val="PDF"/>
  <p:tag name="IGUANATEXVERSION" val="160"/>
  <p:tag name="LATEXADDIN" val="\documentclass{article}&#10;\usepackage{amsmath}&#10;\pagestyle{empty}&#10;\begin{document}&#10;&#10;&#10;$$ SU_X(2) \times U_{Z'}(1)$$&#10;&#10;\end{document}"/>
  <p:tag name="IGUANATEXSIZE" val="20"/>
  <p:tag name="IGUANATEXCURSOR" val="109"/>
  <p:tag name="TRANSPARENCY" val="True"/>
  <p:tag name="LATEXENGINEID" val="0"/>
  <p:tag name="TEMPFOLDER" val="/private/var/folders/p0/qtkn19zs4l151bkdcl6jky8m0000gp/T/com.microsoft.Powerpoint/TemporaryItems/"/>
  <p:tag name="LATEXFORMHEIGHT" val="426.65"/>
  <p:tag name="LATEXFORMWIDTH" val="513.3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"/>
  <p:tag name="ORIGINALWIDTH" val="436"/>
  <p:tag name="OUTPUTTYPE" val="PDF"/>
  <p:tag name="IGUANATEXVERSION" val="160"/>
  <p:tag name="LATEXADDIN" val="\documentclass{article}&#10;\usepackage{amsmath}&#10;\pagestyle{empty}&#10;\usepackage[dvipsnames]{xcolor}&#10;\begin{document}&#10;&#10;&#10;\begin{align}&#10;-\mathcal{L} \supset &amp; \textcolor{Green}{-i g_X\cos\theta'_X \bigg[&#10;\left(\partial^\mu X^\nu -\partial^\nu X^\mu\right)&#10; X^\dagger_\mu {\tilde X}_{3,\nu} -&#10;\left(\partial^\mu X^{\nu\dagger} -\partial^\nu X^{\mu\dagger}\right)&#10; X_\mu {\tilde X}_{3,\nu} \nonumber + X_\mu X^\dagger_\nu\left(\partial^\mu {\tilde X}^\nu_3 -\partial^\nu {\tilde X}^\mu_3\right)&#10;\bigg]} \nonumber \\&#10;&amp;\textcolor{Purple}{-i g_X\sin\theta'_X \bigg[&#10;\left(\partial^\mu X^\nu -\partial^\nu X^\mu\right)&#10; X^\dagger_\mu {\tilde Z}'_{\nu} -&#10;\left(\partial^\mu X^{\nu\dagger} -\partial^\nu X^{\mu\dagger}\right)&#10; X_\mu {\tilde Z}'_{\nu} \nonumber + X_\mu X^\dagger_\nu\left(\partial^\mu {\tilde Z}^{\prime\nu} -\partial^\nu {\tilde Z}^{\prime\mu}\right)\bigg] } &#10;\\ &amp; \textcolor{Rhodamine}{ -e \varepsilon \cos (\theta_X') \, \tilde{Z}^\prime_\mu \, \bar{f}\gamma^\mu f}  \textcolor{Blue}{+ e \varepsilon \sin (\theta_X') \, \tilde{X}_{3 \mu} \,\bar{f}\gamma^\mu f}&#10;\end{align}&#10;&#10;\end{document}"/>
  <p:tag name="IGUANATEXSIZE" val="20"/>
  <p:tag name="IGUANATEXCURSOR" val="985"/>
  <p:tag name="TRANSPARENCY" val="True"/>
  <p:tag name="LATEXENGINEID" val="0"/>
  <p:tag name="TEMPFOLDER" val="/private/var/folders/p0/qtkn19zs4l151bkdcl6jky8m0000gp/T/com.microsoft.Powerpoint/TemporaryItems/"/>
  <p:tag name="LATEXFORMHEIGHT" val="427"/>
  <p:tag name="LATEXFORMWIDTH" val="733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"/>
  <p:tag name="ORIGINALWIDTH" val="82"/>
  <p:tag name="OUTPUTTYPE" val="PDF"/>
  <p:tag name="IGUANATEXVERSION" val="160"/>
  <p:tag name="LATEXADDIN" val="\documentclass{article}&#10;\usepackage{amsmath}&#10;\pagestyle{empty}&#10;\begin{document}&#10;&#10;$$ \sin(\theta_X') \ll \cos(\theta_X') $$&#10;&#10;&#10;\end{document}"/>
  <p:tag name="IGUANATEXSIZE" val="20"/>
  <p:tag name="IGUANATEXCURSOR" val="119"/>
  <p:tag name="TRANSPARENCY" val="True"/>
  <p:tag name="LATEXENGINEID" val="0"/>
  <p:tag name="TEMPFOLDER" val="/private/var/folders/p0/qtkn19zs4l151bkdcl6jky8m0000gp/T/com.microsoft.Powerpoint/TemporaryItems/"/>
  <p:tag name="LATEXFORMHEIGHT" val="426.65"/>
  <p:tag name="LATEXFORMWIDTH" val="513.3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"/>
  <p:tag name="ORIGINALWIDTH" val="75"/>
  <p:tag name="OUTPUTTYPE" val="PDF"/>
  <p:tag name="IGUANATEXVERSION" val="160"/>
  <p:tag name="LATEXADDIN" val="\documentclass{article}&#10;\usepackage{amsmath}&#10;\pagestyle{empty}&#10;\begin{document}&#10;&#10;&#10;$$ SU_X(2) \times U_{Z'}(1)$$&#10;&#10;\end{document}"/>
  <p:tag name="IGUANATEXSIZE" val="20"/>
  <p:tag name="IGUANATEXCURSOR" val="109"/>
  <p:tag name="TRANSPARENCY" val="True"/>
  <p:tag name="LATEXENGINEID" val="0"/>
  <p:tag name="TEMPFOLDER" val="/private/var/folders/p0/qtkn19zs4l151bkdcl6jky8m0000gp/T/com.microsoft.Powerpoint/TemporaryItems/"/>
  <p:tag name="LATEXFORMHEIGHT" val="426.65"/>
  <p:tag name="LATEXFORMWIDTH" val="513.3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"/>
  <p:tag name="ORIGINALWIDTH" val="436"/>
  <p:tag name="OUTPUTTYPE" val="PDF"/>
  <p:tag name="IGUANATEXVERSION" val="160"/>
  <p:tag name="LATEXADDIN" val="\documentclass{article}&#10;\usepackage{amsmath}&#10;\pagestyle{empty}&#10;\usepackage[dvipsnames]{xcolor}&#10;\begin{document}&#10;&#10;&#10;\begin{align}&#10;-\mathcal{L} \supset &amp; \textcolor{Green}{-i g_X\cos\theta'_X \bigg[&#10;\left(\partial^\mu X^\nu -\partial^\nu X^\mu\right)&#10; X^\dagger_\mu {\tilde X}_{3,\nu} -&#10;\left(\partial^\mu X^{\nu\dagger} -\partial^\nu X^{\mu\dagger}\right)&#10; X_\mu {\tilde X}_{3,\nu} \nonumber + X_\mu X^\dagger_\nu\left(\partial^\mu {\tilde X}^\nu_3 -\partial^\nu {\tilde X}^\mu_3\right)&#10;\bigg]} \nonumber \\&#10;&amp;\textcolor{Purple}{-i g_X\sin\theta'_X \bigg[&#10;\left(\partial^\mu X^\nu -\partial^\nu X^\mu\right)&#10; X^\dagger_\mu {\tilde Z}'_{\nu} -&#10;\left(\partial^\mu X^{\nu\dagger} -\partial^\nu X^{\mu\dagger}\right)&#10; X_\mu {\tilde Z}'_{\nu} \nonumber + X_\mu X^\dagger_\nu\left(\partial^\mu {\tilde Z}^{\prime\nu} -\partial^\nu {\tilde Z}^{\prime\mu}\right)\bigg] } &#10;\\ &amp; \textcolor{Rhodamine}{ -e \varepsilon \cos (\theta_X') \, \tilde{Z}^\prime_\mu \, \bar{f}\gamma^\mu f}  \textcolor{Blue}{+ e \varepsilon \sin (\theta_X') \, \tilde{X}_{3 \mu} \,\bar{f}\gamma^\mu f}&#10;\end{align}&#10;&#10;\end{document}"/>
  <p:tag name="IGUANATEXSIZE" val="20"/>
  <p:tag name="IGUANATEXCURSOR" val="985"/>
  <p:tag name="TRANSPARENCY" val="True"/>
  <p:tag name="LATEXENGINEID" val="0"/>
  <p:tag name="TEMPFOLDER" val="/private/var/folders/p0/qtkn19zs4l151bkdcl6jky8m0000gp/T/com.microsoft.Powerpoint/TemporaryItems/"/>
  <p:tag name="LATEXFORMHEIGHT" val="427"/>
  <p:tag name="LATEXFORMWIDTH" val="733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"/>
  <p:tag name="ORIGINALWIDTH" val="182"/>
  <p:tag name="OUTPUTTYPE" val="PDF"/>
  <p:tag name="IGUANATEXVERSION" val="160"/>
  <p:tag name="LATEXADDIN" val="\documentclass{article}&#10;\usepackage{amsmath}&#10;\pagestyle{empty}&#10;\begin{document}&#10;&#10;$$ \sigma v_{XX\to A' \to \text{hadrons}} \approx R(s) \sigma v_{XX \to A' \to \mu^- \mu^+}$$&#10;&#10;&#10;\end{document}"/>
  <p:tag name="IGUANATEXSIZE" val="28"/>
  <p:tag name="IGUANATEXCURSOR" val="121"/>
  <p:tag name="TRANSPARENCY" val="True"/>
  <p:tag name="LATEXENGINEID" val="0"/>
  <p:tag name="TEMPFOLDER" val="/private/var/folders/p0/qtkn19zs4l151bkdcl6jky8m0000gp/T/com.microsoft.Powerpoint/TemporaryItems/"/>
  <p:tag name="LATEXFORMHEIGHT" val="426.65"/>
  <p:tag name="LATEXFORMWIDTH" val="513.35"/>
  <p:tag name="LATEXFORMWRAP" val="True"/>
  <p:tag name="BITMAPVECTOR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10655</TotalTime>
  <Words>1589</Words>
  <Application>Microsoft Macintosh PowerPoint</Application>
  <PresentationFormat>Widescreen</PresentationFormat>
  <Paragraphs>336</Paragraphs>
  <Slides>31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Helvetica Neue</vt:lpstr>
      <vt:lpstr>Helvetica Neue Light</vt:lpstr>
      <vt:lpstr>Helvetica Neue Light</vt:lpstr>
      <vt:lpstr>Helvetica Neue Thin</vt:lpstr>
      <vt:lpstr>Wingdings</vt:lpstr>
      <vt:lpstr>1_Office Theme</vt:lpstr>
      <vt:lpstr>Spin-1 Thermal Targets for Dark Matter Searches at Fixed Target Experiments arXiv:2307.XXXX</vt:lpstr>
      <vt:lpstr>PowerPoint Presentation</vt:lpstr>
      <vt:lpstr>PowerPoint Presentation</vt:lpstr>
      <vt:lpstr>Sub-GeV Dark Matter</vt:lpstr>
      <vt:lpstr>PowerPoint Presentation</vt:lpstr>
      <vt:lpstr>The Goal</vt:lpstr>
      <vt:lpstr>Simplified Spin-1 Dark Matter Models with a Dark Photon Mediator</vt:lpstr>
      <vt:lpstr>PowerPoint Presentation</vt:lpstr>
      <vt:lpstr>PowerPoint Presentation</vt:lpstr>
      <vt:lpstr>PowerPoint Presentation</vt:lpstr>
      <vt:lpstr>PowerPoint Presentation</vt:lpstr>
      <vt:lpstr>Energy Injection </vt:lpstr>
      <vt:lpstr>PowerPoint Presentation</vt:lpstr>
      <vt:lpstr>PowerPoint Presentation</vt:lpstr>
      <vt:lpstr>PowerPoint Presentation</vt:lpstr>
      <vt:lpstr>SIMP Spin-1 Dark Matter with Z′ and X_3 as mediators</vt:lpstr>
      <vt:lpstr>PowerPoint Presentation</vt:lpstr>
      <vt:lpstr>PowerPoint Presentation</vt:lpstr>
      <vt:lpstr>Backup Slides</vt:lpstr>
      <vt:lpstr>SIMP spin-1 DM</vt:lpstr>
      <vt:lpstr>PowerPoint Presentation</vt:lpstr>
      <vt:lpstr>Calculating Dark Matter Abundance  The Boltzmann Equation</vt:lpstr>
      <vt:lpstr>Ways of Producing Dark Matter</vt:lpstr>
      <vt:lpstr>PowerPoint Presentation</vt:lpstr>
      <vt:lpstr>Confidence Intervals</vt:lpstr>
      <vt:lpstr>Experiments</vt:lpstr>
      <vt:lpstr>Light Dark Matter eXperiment (LDMX)</vt:lpstr>
      <vt:lpstr>Electron Beam Dumps</vt:lpstr>
      <vt:lpstr>Proton Beam Dumps  arXiv:1107.4580</vt:lpstr>
      <vt:lpstr>arXiv:1702.03327</vt:lpstr>
      <vt:lpstr>Hadronic Resonances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Gray</dc:creator>
  <cp:lastModifiedBy>Taylor Gray</cp:lastModifiedBy>
  <cp:revision>211</cp:revision>
  <dcterms:created xsi:type="dcterms:W3CDTF">2023-04-26T07:20:15Z</dcterms:created>
  <dcterms:modified xsi:type="dcterms:W3CDTF">2023-06-15T09:39:03Z</dcterms:modified>
</cp:coreProperties>
</file>