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4" r:id="rId4"/>
    <p:sldId id="265" r:id="rId5"/>
    <p:sldId id="268" r:id="rId6"/>
    <p:sldId id="257" r:id="rId7"/>
    <p:sldId id="258" r:id="rId8"/>
    <p:sldId id="272" r:id="rId9"/>
    <p:sldId id="273" r:id="rId10"/>
    <p:sldId id="274" r:id="rId11"/>
    <p:sldId id="266" r:id="rId12"/>
    <p:sldId id="259" r:id="rId13"/>
    <p:sldId id="260" r:id="rId14"/>
    <p:sldId id="270" r:id="rId15"/>
    <p:sldId id="261" r:id="rId16"/>
    <p:sldId id="262" r:id="rId17"/>
    <p:sldId id="269" r:id="rId18"/>
    <p:sldId id="275" r:id="rId19"/>
    <p:sldId id="276" r:id="rId20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04B68-162C-4927-877A-EF5E93E957C9}" type="datetimeFigureOut">
              <a:rPr lang="en-SE" smtClean="0"/>
              <a:t>2022-05-12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DD53F-580D-48FF-825E-A7CEA2F1C52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3825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Primakoff</a:t>
            </a:r>
            <a:r>
              <a:rPr lang="en-GB"/>
              <a:t> effect</a:t>
            </a:r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DD53F-580D-48FF-825E-A7CEA2F1C52D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9578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Probability that a pulsar has a given luminosity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DD53F-580D-48FF-825E-A7CEA2F1C52D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55317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HESE: High energy starting event sample (7.5 years)</a:t>
            </a:r>
          </a:p>
          <a:p>
            <a:r>
              <a:rPr lang="en-GB" dirty="0"/>
              <a:t>CASCADE sample is 6 years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DD53F-580D-48FF-825E-A7CEA2F1C52D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3961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Star-formation rate density 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DD53F-580D-48FF-825E-A7CEA2F1C52D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26210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DD53F-580D-48FF-825E-A7CEA2F1C52D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0594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DD53F-580D-48FF-825E-A7CEA2F1C52D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9963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Conversion probability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DD53F-580D-48FF-825E-A7CEA2F1C52D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8385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AA3A3-71F1-FBAF-3E26-48BB1445D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0D611-0B70-0DC4-44C8-1AA4AAD37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FCB50-8C1B-A759-6127-72F61202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A393-C3EF-42B8-9B2E-22FD58D8DDB0}" type="datetime8">
              <a:rPr lang="en-SE" smtClean="0"/>
              <a:t>2022-05-12 10:02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984B6-C399-2CAC-58D1-06E74D7E4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8F265-7A7B-43D7-F739-FDE8986C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7160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EA3B-48FB-556C-9AE0-61AA7B86E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61AEC-812B-8ECA-5886-DBDBCEC2F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40837-D80F-FCD1-71C6-6CFA142B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4867-7742-46FE-9EA3-5BD3E296029D}" type="datetime8">
              <a:rPr lang="en-SE" smtClean="0"/>
              <a:t>2022-05-12 10:02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CC209-55E1-2242-22D3-645DAE25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C0BD3-A44E-9AEB-D24F-B45420DB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1555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E92C7-D80C-CB51-DF82-2A6B719BCB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A26DC-BE47-77A2-2C7F-67BA60796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A0C80-7BF5-E135-B55A-F9B86852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4482-17C9-4071-A6C0-ADD59772E4E9}" type="datetime8">
              <a:rPr lang="en-SE" smtClean="0"/>
              <a:t>2022-05-12 10:02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D9C04-5FC3-AEB2-7133-7B256C5D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F242C-6142-74E3-0D23-C8B8035DC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5090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13CD-844B-1305-9FAE-77CA5450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134DE-D66A-0C0D-514C-865165D55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54B00-4A95-E497-2F52-CA2B1AB7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B01B-92F5-4F8F-B673-07D9F5690819}" type="datetime8">
              <a:rPr lang="en-SE" smtClean="0"/>
              <a:t>2022-05-12 10:02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C6DD5-C842-5734-750D-F8EC642A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AF59E-9C4D-F91D-A174-C53764EA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7951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CDDAD-25E2-D8D6-3B3A-2269AF2B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F7822-5568-E1B8-BEA6-305928B04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E276-863E-8CE3-B425-2659C3229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D03-7B43-42A8-AFD2-B235C544C366}" type="datetime8">
              <a:rPr lang="en-SE" smtClean="0"/>
              <a:t>2022-05-12 10:02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E2DD3-9367-40F3-0A8A-AAD92E2AA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088AA-50DE-5C16-4290-422B099ED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4883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7E2A-81B6-8A0C-7F73-40BFC54BC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D9E59-3050-4DD6-872C-8451996DB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3872B-7A19-B49A-B699-08C20A6DA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2AF2F-9385-F04C-93FF-EDCC6C69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5E0A-EE57-4959-AFA9-E950AFDC5161}" type="datetime8">
              <a:rPr lang="en-SE" smtClean="0"/>
              <a:t>2022-05-12 10:02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3E88C-79BF-6864-85DE-622CE984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6ED7D-CFAF-B00E-74EE-303830F0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5925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440E-960D-34E9-0C6B-3C691F8F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E5DAB-3845-7177-FE17-2C7DFDB48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7D5DC-F764-4640-DD99-84389760D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1F749-FAE4-F5D0-A16C-94ED888F8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5234D-7D2B-5EAF-2963-DA5D63110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D4BB9-00F0-EF4B-5194-09F564491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8DE9-F6B5-4D58-AFDA-70424FCBAAC7}" type="datetime8">
              <a:rPr lang="en-SE" smtClean="0"/>
              <a:t>2022-05-12 10:02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FD0B17-4C08-041F-06BC-58367AD4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ADD230-7160-EF5B-FAF3-2F3A1C54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7050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3303-2EF7-1E61-6B66-916D3CB2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469BAD-261A-7318-046F-9143F2F1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9F8F-27B8-4351-86C7-859ACE6C68A3}" type="datetime8">
              <a:rPr lang="en-SE" smtClean="0"/>
              <a:t>2022-05-12 10:02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BDBAA-92F8-C1FC-252B-FA8EFD22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60FDB-ECC3-E870-D789-C7FC888C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5006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357001-BE20-BED0-CBD7-977F081A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9071-DA3C-4C05-8907-EE5DFDB58962}" type="datetime8">
              <a:rPr lang="en-SE" smtClean="0"/>
              <a:t>2022-05-12 10:02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4387D-8B76-613E-86B9-3488AD74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7E0B6-911C-55CB-61B2-622C3F0D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2010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2DB26-04DD-DB8E-5508-9324F80B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5D8ED-5753-92CB-A60E-D027B07E5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452FD-1C3B-3559-FB0C-7FAF8B423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B0712-D5C5-8B8D-0C24-0E4C0BA61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0E6C-E9BD-4F14-A90D-D6306E90A5F7}" type="datetime8">
              <a:rPr lang="en-SE" smtClean="0"/>
              <a:t>2022-05-12 10:02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C055-718C-0EEE-0362-A0CAC0A4B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68876-152B-E685-7859-6258BDA2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5943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87BB-A719-FEA6-FB1C-C346ABA4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AC923-FB07-D9E7-5BA7-592433D12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D50EF-9946-55F1-220C-0189D34EF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DE00F-2406-ECAA-1DB3-C1C740E92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065-A72F-44B0-A979-CF81D805ED6B}" type="datetime8">
              <a:rPr lang="en-SE" smtClean="0"/>
              <a:t>2022-05-12 10:02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BD2B1-611A-9F45-5200-8ECA17718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32BC3-525A-F5B6-FE7E-4973A7F3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1327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50DF06-082B-03F3-79D6-FE3E8FA4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7A231-1AA2-EB8D-68FC-577FEF2C2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736C5-CBE3-D8BD-D213-45D99E751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D565-84A0-4A43-8935-43D7E1352576}" type="datetime8">
              <a:rPr lang="en-SE" smtClean="0"/>
              <a:t>2022-05-12 10:02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A1109-CC77-D230-1AF6-2A499298C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4D904-A14C-EE39-928C-1155FEDBC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D4A82-3795-4E8A-95E2-52C34A4A70F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2567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0029-25ED-90F8-78D2-000C5BD6B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9486" y="337459"/>
            <a:ext cx="5834741" cy="827315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  <a:cs typeface="Times New Roman" panose="02020603050405020304" pitchFamily="18" charset="0"/>
              </a:rPr>
              <a:t>BSM meeting</a:t>
            </a:r>
            <a:endParaRPr lang="en-SE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2542F-E0B7-D3DC-571A-D25C8EC056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0D6BD-BD95-16B3-22DB-9AECF0609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1599373"/>
            <a:ext cx="9042140" cy="42898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CFAF4B-819F-7C24-6230-03864C5AE2CA}"/>
              </a:ext>
            </a:extLst>
          </p:cNvPr>
          <p:cNvSpPr txBox="1"/>
          <p:nvPr/>
        </p:nvSpPr>
        <p:spPr>
          <a:xfrm>
            <a:off x="8844644" y="435822"/>
            <a:ext cx="2803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Pedro de la Torre Luque</a:t>
            </a:r>
          </a:p>
          <a:p>
            <a:r>
              <a:rPr lang="en-GB" sz="1800" b="1" dirty="0"/>
              <a:t>12/05/2022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AEFEE-4AF6-CF33-1524-6C927393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1056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E653-B297-728E-8D55-481C7277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229" y="343357"/>
            <a:ext cx="7391400" cy="149633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Cumulative gamma-ray flux from ALP-photon conversion</a:t>
            </a:r>
            <a:endParaRPr lang="en-SE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05512-158D-569F-1E3D-48FA7F99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30" y="1934485"/>
            <a:ext cx="10689770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GB" dirty="0"/>
              <a:t>ALPs reconverted in the Milky Way’s magnetic field</a:t>
            </a:r>
          </a:p>
          <a:p>
            <a:pPr marL="514350" indent="-514350">
              <a:buFont typeface="+mj-lt"/>
              <a:buAutoNum type="arabicPeriod" startAt="3"/>
            </a:pPr>
            <a:endParaRPr lang="en-GB" dirty="0"/>
          </a:p>
          <a:p>
            <a:pPr marL="514350" indent="-514350">
              <a:buAutoNum type="arabicPeriod" startAt="3"/>
            </a:pPr>
            <a:endParaRPr lang="en-GB" dirty="0"/>
          </a:p>
          <a:p>
            <a:pPr marL="514350" indent="-514350">
              <a:buAutoNum type="arabicPeriod" startAt="3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BADBDD-7376-AD9E-3E32-2099003FF741}"/>
              </a:ext>
            </a:extLst>
          </p:cNvPr>
          <p:cNvSpPr txBox="1"/>
          <p:nvPr/>
        </p:nvSpPr>
        <p:spPr>
          <a:xfrm>
            <a:off x="772161" y="2561660"/>
            <a:ext cx="1092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model approximation is used again. </a:t>
            </a:r>
            <a:r>
              <a:rPr lang="en-GB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Jansson and Farrar Galactic magnetic model </a:t>
            </a:r>
            <a:r>
              <a:rPr lang="en-GB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>
                <a:effectLst/>
              </a:rPr>
              <a:t>Jansson and Farrar 2012 </a:t>
            </a:r>
            <a:r>
              <a:rPr lang="en-GB" i="1" dirty="0" err="1">
                <a:effectLst/>
              </a:rPr>
              <a:t>ApJ</a:t>
            </a:r>
            <a:r>
              <a:rPr lang="en-GB" dirty="0">
                <a:effectLst/>
              </a:rPr>
              <a:t> 757 14</a:t>
            </a:r>
            <a:r>
              <a:rPr lang="en-GB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467C1-C1A5-FBE6-C18A-AFC3EA022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98" y="3231115"/>
            <a:ext cx="3056845" cy="3098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E5B575-4476-40ED-4595-38251B949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918" y="3493435"/>
            <a:ext cx="5733370" cy="26481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29C1D-03CB-2F7A-33DD-203F489E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7788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05512-158D-569F-1E3D-48FA7F99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2" y="2097771"/>
            <a:ext cx="53557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ALP-photon conversion from extra-galactic gamma-ray sources 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400" dirty="0"/>
              <a:t>Example source at z=1 </a:t>
            </a:r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r>
              <a:rPr lang="en-GB" sz="2400" dirty="0"/>
              <a:t>The gamma-ray flux in the intermediate region is expected to be completely attenuated</a:t>
            </a:r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r>
              <a:rPr lang="en-GB" sz="2400" dirty="0"/>
              <a:t>Integration along the line-of-sight in the direction of l=50</a:t>
            </a:r>
            <a:r>
              <a:rPr lang="en-GB" sz="3600" baseline="20000" dirty="0"/>
              <a:t>◦</a:t>
            </a:r>
            <a:r>
              <a:rPr lang="en-GB" sz="2400" dirty="0"/>
              <a:t> and b=0</a:t>
            </a:r>
            <a:r>
              <a:rPr lang="en-GB" sz="3600" baseline="20000" dirty="0"/>
              <a:t>◦</a:t>
            </a:r>
            <a:endParaRPr lang="en-GB" sz="2400" baseline="2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58595-5EC2-2B8F-CA90-3FD02EAFD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5" y="1915886"/>
            <a:ext cx="5079989" cy="46593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BB965C3-4AFF-E823-711A-BFDEB3904BB7}"/>
              </a:ext>
            </a:extLst>
          </p:cNvPr>
          <p:cNvSpPr txBox="1">
            <a:spLocks/>
          </p:cNvSpPr>
          <p:nvPr/>
        </p:nvSpPr>
        <p:spPr>
          <a:xfrm>
            <a:off x="2645229" y="343357"/>
            <a:ext cx="7391400" cy="1496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/>
              <a:t>Cumulative gamma-ray flux from ALP-photon conversion</a:t>
            </a:r>
            <a:endParaRPr lang="en-SE" sz="4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6D51DF-84F5-34D9-D901-CB871993E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030" y="2394494"/>
            <a:ext cx="2032228" cy="2282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D698FA-E5A2-4366-03AC-6E283A806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481" y="3012758"/>
            <a:ext cx="1661432" cy="227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A789FF-FAF8-DA4D-3438-7F3EFC1F6AA3}"/>
                  </a:ext>
                </a:extLst>
              </p:cNvPr>
              <p:cNvSpPr txBox="1"/>
              <p:nvPr/>
            </p:nvSpPr>
            <p:spPr>
              <a:xfrm>
                <a:off x="3999099" y="4293325"/>
                <a:ext cx="13610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GB" b="0" i="1" baseline="-25000" smtClean="0">
                          <a:latin typeface="Cambria Math" panose="02040503050406030204" pitchFamily="18" charset="0"/>
                        </a:rPr>
                        <m:t>𝐴𝐿𝑃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el-GR" b="0" i="1" baseline="-2500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GB" b="0" i="1" baseline="-2500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A789FF-FAF8-DA4D-3438-7F3EFC1F6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099" y="4293325"/>
                <a:ext cx="1361014" cy="276999"/>
              </a:xfrm>
              <a:prstGeom prst="rect">
                <a:avLst/>
              </a:prstGeom>
              <a:blipFill>
                <a:blip r:embed="rId6"/>
                <a:stretch>
                  <a:fillRect l="-3587" r="-897" b="-2391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3A36C1-2BBC-DA21-5920-030EFD3F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6837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D356F-3322-2F03-B954-EC3DE06A0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Spectral energy distribution: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TIBET region</a:t>
            </a:r>
            <a:endParaRPr lang="en-S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4BABD-BD1D-AD80-7DAD-98C2B01E8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1782690"/>
            <a:ext cx="7652657" cy="463511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654F7F-9E5F-A794-24FA-36A9478B8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7" y="2097769"/>
            <a:ext cx="35705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|b| &lt; 5</a:t>
            </a:r>
            <a:r>
              <a:rPr lang="en-GB" sz="26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◦</a:t>
            </a:r>
            <a:r>
              <a:rPr lang="en-GB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25</a:t>
            </a:r>
            <a:r>
              <a:rPr lang="en-GB" sz="26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◦</a:t>
            </a:r>
            <a:r>
              <a:rPr lang="en-GB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l &lt; 100</a:t>
            </a:r>
            <a:r>
              <a:rPr lang="en-GB" sz="26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◦ </a:t>
            </a:r>
          </a:p>
          <a:p>
            <a:pPr marL="0" indent="0">
              <a:buNone/>
            </a:pPr>
            <a:endParaRPr lang="en-GB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of Galactic gamma-rays is also considered through an effective photon survival probability</a:t>
            </a:r>
          </a:p>
          <a:p>
            <a:pPr marL="0" indent="0">
              <a:buNone/>
            </a:pP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Non-negligible contribution of reconverted photons above tens of </a:t>
            </a:r>
            <a:r>
              <a:rPr lang="en-GB" sz="26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GB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(up to 10% of the total flux)</a:t>
            </a:r>
          </a:p>
          <a:p>
            <a:pPr marL="0" indent="0">
              <a:buNone/>
            </a:pPr>
            <a:endParaRPr lang="en-SE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91AF8-8AC0-5F9B-2F67-7DFF7F5BA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085" y="3600403"/>
            <a:ext cx="3388130" cy="296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390EFE-115C-D424-084D-A0E9ED042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085" y="4049487"/>
            <a:ext cx="3483429" cy="31438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860A7-A9E7-D9BD-D75F-AF53B6C2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12</a:t>
            </a:fld>
            <a:endParaRPr lang="en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C89567-84A4-8AA4-9C3D-32D1F8213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1" y="1850571"/>
            <a:ext cx="7119257" cy="451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9ACB6D-1FD1-A46F-1005-51D47B01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Spectral energy distribution: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HAWC region</a:t>
            </a:r>
            <a:endParaRPr lang="en-S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5B5F8D-6E5B-1D70-D8D7-7D727A9ED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0" y="1746473"/>
            <a:ext cx="7685315" cy="47679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B44EF7-4770-3E8A-02FA-1755AD6EA34E}"/>
              </a:ext>
            </a:extLst>
          </p:cNvPr>
          <p:cNvSpPr txBox="1">
            <a:spLocks/>
          </p:cNvSpPr>
          <p:nvPr/>
        </p:nvSpPr>
        <p:spPr>
          <a:xfrm>
            <a:off x="8022769" y="2097769"/>
            <a:ext cx="35705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|b| &lt; 4</a:t>
            </a:r>
            <a:r>
              <a:rPr lang="en-GB" sz="26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◦</a:t>
            </a:r>
            <a:r>
              <a:rPr lang="en-GB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43</a:t>
            </a:r>
            <a:r>
              <a:rPr lang="en-GB" sz="26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◦</a:t>
            </a:r>
            <a:r>
              <a:rPr lang="en-GB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l &lt; 73</a:t>
            </a:r>
            <a:r>
              <a:rPr lang="en-GB" sz="26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◦ </a:t>
            </a:r>
            <a:endParaRPr lang="en-SE" sz="2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of Galactic gamma-rays is computed for this ROI </a:t>
            </a:r>
          </a:p>
          <a:p>
            <a:pPr marL="0" indent="0" algn="l">
              <a:buNone/>
            </a:pPr>
            <a:r>
              <a:rPr lang="en-GB" sz="19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estimate that the average loss of gamma rays is only around 4% in the ROI of Tibet or HAWC, in the energy band from 10 </a:t>
            </a:r>
            <a:r>
              <a:rPr lang="en-GB" sz="19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GB" sz="19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1 </a:t>
            </a:r>
            <a:r>
              <a:rPr lang="en-GB" sz="19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PeV</a:t>
            </a:r>
            <a:r>
              <a:rPr lang="en-GB" sz="19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endParaRPr lang="en-GB" sz="1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ALP-conversion contribution is significant again, of around 10% of the total flux above 20 </a:t>
            </a:r>
            <a:r>
              <a:rPr lang="en-GB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SE" sz="19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96122-6EDA-D89C-00D7-23BA7A68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12762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1615-CF08-C9EE-B604-D5666C1B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STATISTICAL FRAMEWORK – 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limits</a:t>
            </a:r>
            <a:endParaRPr lang="en-SE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2AE2-1B22-E92C-8E0B-66E8E2BB4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50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Combined maximum likelihood analysis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2200" dirty="0"/>
              <a:t>With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 as a normalization that directly depends on m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 represents the energy bins.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refers to the statistical variance, where upper errors are taken in case of asymmetric errors. </a:t>
            </a: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marL="0" indent="0">
              <a:buNone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HAWC, they bin the power-law provided by the collaboration in 5 log-spaced bins from 10 to 100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limits are set using the log-likelihood ratio test: </a:t>
            </a:r>
            <a:endParaRPr lang="en-SE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19A71-366B-80D6-BD33-5F4CCABA2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378" y="1681162"/>
            <a:ext cx="2781300" cy="904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28D61-7349-EFAF-67EB-2CAEF4FDC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169" y="2708501"/>
            <a:ext cx="6124575" cy="962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863AD5-45AF-ABE1-6B4A-ABFF9C589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668" y="5458507"/>
            <a:ext cx="2724789" cy="4850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DCBC1-E5BF-848B-9BE6-6984A2C2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31910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70714-E71C-80B3-DA80-45083031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ALPS Constraints </a:t>
            </a:r>
            <a:r>
              <a:rPr lang="en-GB" sz="3600" dirty="0"/>
              <a:t>– 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from diffuse models</a:t>
            </a:r>
            <a:endParaRPr lang="en-SE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CB696-EA1E-0DB8-71C6-FD490D293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373" y="1825624"/>
            <a:ext cx="3657597" cy="43574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b="1" dirty="0"/>
              <a:t>Case of magnetic field strength evolving with z</a:t>
            </a:r>
          </a:p>
          <a:p>
            <a:pPr marL="0" indent="0">
              <a:buNone/>
            </a:pPr>
            <a:endParaRPr lang="en-GB" sz="600" dirty="0"/>
          </a:p>
          <a:p>
            <a:pPr marL="0" indent="0">
              <a:buNone/>
            </a:pPr>
            <a:r>
              <a:rPr lang="en-GB" sz="2200" dirty="0"/>
              <a:t>The constraints obtained from the MAX model improve some limits at m</a:t>
            </a:r>
            <a:r>
              <a:rPr lang="en-GB" sz="2200" baseline="-25000" dirty="0"/>
              <a:t>a</a:t>
            </a:r>
            <a:r>
              <a:rPr lang="en-GB" sz="2200" dirty="0"/>
              <a:t> &gt; 10</a:t>
            </a:r>
            <a:r>
              <a:rPr lang="en-GB" sz="2200" baseline="30000" dirty="0"/>
              <a:t>-8</a:t>
            </a:r>
            <a:r>
              <a:rPr lang="en-GB" sz="2200" dirty="0"/>
              <a:t> eV</a:t>
            </a:r>
          </a:p>
          <a:p>
            <a:pPr marL="0" indent="0">
              <a:buNone/>
            </a:pPr>
            <a:endParaRPr lang="en-GB" sz="600" dirty="0"/>
          </a:p>
          <a:p>
            <a:pPr marL="0" indent="0">
              <a:buNone/>
            </a:pPr>
            <a:r>
              <a:rPr lang="en-GB" sz="2200" dirty="0"/>
              <a:t>Considering only one ROI in the analysis make the limits to weaken by a factor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200" dirty="0"/>
              <a:t>2.</a:t>
            </a:r>
          </a:p>
          <a:p>
            <a:pPr marL="0" indent="0">
              <a:buNone/>
            </a:pPr>
            <a:r>
              <a:rPr lang="en-GB" sz="2200" dirty="0"/>
              <a:t>Other factors like uncertainties caused by the star-formation rate density evolution,          , change the limits by around 2%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0D40B-CA40-9178-6C36-378B1FB7D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84" y="1702024"/>
            <a:ext cx="7454674" cy="4858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406392-F09C-4736-03BE-E9C25B73C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946" y="5453749"/>
            <a:ext cx="551089" cy="2939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BFB8B-EC84-D19E-9971-796B5B90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70003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D9CAA-F97C-E014-3676-46C95162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914" y="1825625"/>
            <a:ext cx="3810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Case of MAX diffuse model</a:t>
            </a:r>
          </a:p>
          <a:p>
            <a:pPr marL="0" indent="0">
              <a:buNone/>
            </a:pPr>
            <a:endParaRPr lang="en-GB" sz="600" dirty="0"/>
          </a:p>
          <a:p>
            <a:pPr marL="0" indent="0">
              <a:buNone/>
            </a:pPr>
            <a:r>
              <a:rPr lang="en-GB" sz="2000" dirty="0"/>
              <a:t>Magnetic field evolution affects the limits by around 50%</a:t>
            </a:r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r>
              <a:rPr lang="en-GB" sz="2000" dirty="0"/>
              <a:t>These are conservative limits, which could be even a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000" dirty="0"/>
              <a:t>20% better</a:t>
            </a:r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r>
              <a:rPr lang="en-GB" sz="2000" dirty="0"/>
              <a:t>A way to improve our limits is to search for observations at high latitudes, where the diffuse (and source) emission is suppressed (see </a:t>
            </a:r>
            <a:r>
              <a:rPr lang="en-GB" sz="2000" dirty="0" err="1"/>
              <a:t>Neronov</a:t>
            </a:r>
            <a:r>
              <a:rPr lang="en-GB" sz="2000" dirty="0"/>
              <a:t> et al., </a:t>
            </a:r>
            <a:r>
              <a:rPr lang="pt-BR" sz="2000" dirty="0"/>
              <a:t>A&amp;A 653, L4 (2021) </a:t>
            </a:r>
            <a:r>
              <a:rPr lang="en-GB" sz="2000" dirty="0"/>
              <a:t>).</a:t>
            </a:r>
            <a:endParaRPr lang="en-SE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F71874-B029-002B-49B9-8281709A5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7" y="1676400"/>
            <a:ext cx="7366026" cy="48611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17589A-E531-44D3-810F-68AEAECB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ALPS Constraints </a:t>
            </a:r>
            <a:r>
              <a:rPr lang="en-GB" sz="3600" dirty="0"/>
              <a:t>– 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from B(z) evolution</a:t>
            </a:r>
            <a:endParaRPr lang="en-SE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E97908-B576-CFD4-23F9-43C17725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2615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4C53-580A-D5BA-E0CD-C2E1469E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332467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6">
                    <a:lumMod val="50000"/>
                  </a:schemeClr>
                </a:solidFill>
              </a:rPr>
              <a:t>Main result and conclusion</a:t>
            </a:r>
            <a:endParaRPr lang="en-SE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1790E-20FF-74C8-E37C-224464F86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2" y="1346653"/>
            <a:ext cx="5127171" cy="5010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Derive new axion DM constraints from sub-</a:t>
            </a:r>
            <a:r>
              <a:rPr lang="en-GB" sz="2400" b="1" dirty="0" err="1"/>
              <a:t>PeV</a:t>
            </a:r>
            <a:r>
              <a:rPr lang="en-GB" sz="2400" b="1" dirty="0"/>
              <a:t> diffuse gamma rays</a:t>
            </a:r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r>
              <a:rPr lang="en-GB" sz="2200" dirty="0"/>
              <a:t>The derived constraints demonstrate to be competitive with many recent astrophysical constraints, all of them covered by high uncertainties in the description of the background gamma-ray fluxes.</a:t>
            </a:r>
          </a:p>
          <a:p>
            <a:pPr marL="0" indent="0">
              <a:buNone/>
            </a:pPr>
            <a:endParaRPr lang="en-GB" sz="200" dirty="0"/>
          </a:p>
          <a:p>
            <a:pPr marL="0" indent="0">
              <a:buNone/>
            </a:pPr>
            <a:r>
              <a:rPr lang="en-GB" sz="2200" dirty="0"/>
              <a:t>Given that the uncertainties in the data analysed are still very high (and systematic uncertainties not fully included) this constitutes a proof of principle that shows the </a:t>
            </a:r>
            <a:r>
              <a:rPr lang="en-GB" sz="2200" b="1" dirty="0"/>
              <a:t>potential importance of these kind of observations</a:t>
            </a:r>
            <a:endParaRPr lang="en-SE" sz="2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7D4714-9A8D-B152-39BE-5391AC44A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1676400"/>
            <a:ext cx="6240934" cy="4425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36744B-033E-F179-4D7E-C622C618586B}"/>
              </a:ext>
            </a:extLst>
          </p:cNvPr>
          <p:cNvSpPr txBox="1"/>
          <p:nvPr/>
        </p:nvSpPr>
        <p:spPr>
          <a:xfrm>
            <a:off x="7924800" y="225837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latin typeface="+mj-lt"/>
              </a:rPr>
              <a:t>Eckner</a:t>
            </a:r>
            <a:r>
              <a:rPr lang="en-GB" b="1" dirty="0">
                <a:latin typeface="+mj-lt"/>
              </a:rPr>
              <a:t> &amp; </a:t>
            </a:r>
            <a:r>
              <a:rPr lang="en-GB" b="1" dirty="0" err="1">
                <a:latin typeface="+mj-lt"/>
              </a:rPr>
              <a:t>Calore</a:t>
            </a:r>
            <a:r>
              <a:rPr lang="en-GB" b="1" dirty="0">
                <a:latin typeface="+mj-lt"/>
              </a:rPr>
              <a:t> 2022 </a:t>
            </a:r>
            <a:r>
              <a:rPr lang="en-SE" altLang="en-SE" dirty="0" err="1">
                <a:latin typeface="+mj-lt"/>
              </a:rPr>
              <a:t>arXiv</a:t>
            </a:r>
            <a:r>
              <a:rPr lang="en-SE" altLang="en-SE" dirty="0">
                <a:latin typeface="+mj-lt"/>
              </a:rPr>
              <a:t>:</a:t>
            </a:r>
            <a:r>
              <a:rPr lang="en-GB" altLang="en-SE" dirty="0">
                <a:latin typeface="+mj-lt"/>
              </a:rPr>
              <a:t> </a:t>
            </a:r>
            <a:r>
              <a:rPr lang="en-GB" dirty="0">
                <a:latin typeface="+mj-lt"/>
              </a:rPr>
              <a:t>2204.12487</a:t>
            </a:r>
            <a:endParaRPr lang="en-SE" b="1" i="1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32296-2B4D-BDD2-85E2-12BD3242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17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86042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67BEB-A019-1B36-C709-86EC6BFF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23572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/>
              <a:t>BACK-UP</a:t>
            </a:r>
            <a:endParaRPr lang="en-SE" sz="5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D24E0-9026-8194-B2B6-ACE6E6E4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18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4012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9E73-4333-8E0C-D37B-E1FF7337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3A21C-9D97-9BC3-9E36-6869AB486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F9F5DA-5FBC-EA94-A397-56C827E31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280987"/>
            <a:ext cx="10944225" cy="6296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305D83-FDD8-4531-C863-144170A0C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311" y="1987295"/>
            <a:ext cx="5687105" cy="156077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B99B6-8F56-A6F2-7CCC-5644F6D1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19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1489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4C53-580A-D5BA-E0CD-C2E1469E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332467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6">
                    <a:lumMod val="50000"/>
                  </a:schemeClr>
                </a:solidFill>
              </a:rPr>
              <a:t>Main result and rationale</a:t>
            </a:r>
            <a:endParaRPr lang="en-SE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7D4714-9A8D-B152-39BE-5391AC44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08" y="1676400"/>
            <a:ext cx="6376327" cy="4425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AECDD3-3785-37D6-41E9-F79C095D8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440" y="3755571"/>
            <a:ext cx="1913122" cy="3483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DFC641-A2BA-D7D2-738B-E8E020691341}"/>
              </a:ext>
            </a:extLst>
          </p:cNvPr>
          <p:cNvSpPr txBox="1"/>
          <p:nvPr/>
        </p:nvSpPr>
        <p:spPr>
          <a:xfrm>
            <a:off x="7924800" y="225837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latin typeface="+mj-lt"/>
              </a:rPr>
              <a:t>Eckner</a:t>
            </a:r>
            <a:r>
              <a:rPr lang="en-GB" b="1" dirty="0">
                <a:latin typeface="+mj-lt"/>
              </a:rPr>
              <a:t> &amp; </a:t>
            </a:r>
            <a:r>
              <a:rPr lang="en-GB" b="1" dirty="0" err="1">
                <a:latin typeface="+mj-lt"/>
              </a:rPr>
              <a:t>Calore</a:t>
            </a:r>
            <a:r>
              <a:rPr lang="en-GB" b="1" dirty="0">
                <a:latin typeface="+mj-lt"/>
              </a:rPr>
              <a:t> 2022 </a:t>
            </a:r>
            <a:r>
              <a:rPr lang="en-SE" altLang="en-SE" dirty="0" err="1">
                <a:latin typeface="+mj-lt"/>
              </a:rPr>
              <a:t>arXiv</a:t>
            </a:r>
            <a:r>
              <a:rPr lang="en-SE" altLang="en-SE" dirty="0">
                <a:latin typeface="+mj-lt"/>
              </a:rPr>
              <a:t>:</a:t>
            </a:r>
            <a:r>
              <a:rPr lang="en-GB" altLang="en-SE" dirty="0">
                <a:latin typeface="+mj-lt"/>
              </a:rPr>
              <a:t> </a:t>
            </a:r>
            <a:r>
              <a:rPr lang="en-GB" dirty="0">
                <a:latin typeface="+mj-lt"/>
              </a:rPr>
              <a:t>2204.12487</a:t>
            </a:r>
            <a:endParaRPr lang="en-SE" b="1" i="1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7C728-9FBD-F757-99A4-2845D0398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2</a:t>
            </a:fld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1790E-20FF-74C8-E37C-224464F86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830" y="1346653"/>
            <a:ext cx="4767944" cy="50106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Derive new axion DM constraints from sub-</a:t>
            </a:r>
            <a:r>
              <a:rPr lang="en-GB" sz="2400" b="1" dirty="0" err="1"/>
              <a:t>PeV</a:t>
            </a:r>
            <a:r>
              <a:rPr lang="en-GB" sz="2400" b="1" dirty="0"/>
              <a:t> diffuse gamma rays</a:t>
            </a:r>
          </a:p>
          <a:p>
            <a:pPr marL="0" indent="0">
              <a:buNone/>
            </a:pPr>
            <a:endParaRPr lang="en-GB" sz="100" dirty="0"/>
          </a:p>
          <a:p>
            <a:pPr marL="457200" indent="-457200">
              <a:buAutoNum type="arabicPeriod"/>
            </a:pPr>
            <a:r>
              <a:rPr lang="en-GB" sz="2400" dirty="0"/>
              <a:t>Study the background </a:t>
            </a:r>
          </a:p>
          <a:p>
            <a:pPr marL="457200" lvl="1" indent="0">
              <a:buNone/>
            </a:pPr>
            <a:r>
              <a:rPr lang="en-GB" sz="2000" dirty="0"/>
              <a:t>  Truly diffuse emission (mainly p-p interactions)</a:t>
            </a:r>
          </a:p>
          <a:p>
            <a:pPr marL="457200" lvl="1" indent="0">
              <a:buNone/>
            </a:pPr>
            <a:r>
              <a:rPr lang="en-GB" sz="2000" dirty="0"/>
              <a:t>  Unresolved sources</a:t>
            </a:r>
          </a:p>
          <a:p>
            <a:pPr marL="457200" indent="-457200">
              <a:buAutoNum type="arabicPeriod"/>
            </a:pPr>
            <a:r>
              <a:rPr lang="en-GB" sz="2400" dirty="0"/>
              <a:t>ALP production at gamma-ray sources. </a:t>
            </a:r>
          </a:p>
          <a:p>
            <a:pPr marL="457200" lvl="1" indent="0">
              <a:buNone/>
            </a:pPr>
            <a:r>
              <a:rPr lang="en-GB" sz="2000" dirty="0"/>
              <a:t>  Compute gamma-ray emission from neutrino observations</a:t>
            </a:r>
          </a:p>
          <a:p>
            <a:pPr marL="457200" lvl="1" indent="0">
              <a:buNone/>
            </a:pPr>
            <a:r>
              <a:rPr lang="en-GB" sz="2000" dirty="0"/>
              <a:t>  Compute conversion ALP-γ at source </a:t>
            </a:r>
            <a:r>
              <a:rPr lang="en-GB" sz="2000" b="1" dirty="0"/>
              <a:t>B</a:t>
            </a:r>
          </a:p>
          <a:p>
            <a:pPr marL="457200" lvl="1" indent="0">
              <a:buNone/>
            </a:pPr>
            <a:r>
              <a:rPr lang="en-GB" sz="2000" dirty="0"/>
              <a:t>  Compute reconversion at Galactic </a:t>
            </a:r>
            <a:r>
              <a:rPr lang="en-GB" sz="2000" b="1" dirty="0"/>
              <a:t>B</a:t>
            </a:r>
          </a:p>
          <a:p>
            <a:pPr marL="457200" indent="-457200">
              <a:buAutoNum type="arabicPeriod"/>
            </a:pPr>
            <a:r>
              <a:rPr lang="en-GB" sz="2400" dirty="0"/>
              <a:t>Obtain the limits</a:t>
            </a:r>
          </a:p>
          <a:p>
            <a:pPr marL="457200" lvl="1" indent="0">
              <a:buNone/>
            </a:pPr>
            <a:r>
              <a:rPr lang="en-GB" sz="2000" dirty="0"/>
              <a:t>  Compare to HAWC</a:t>
            </a:r>
            <a:r>
              <a:rPr lang="en-GB" sz="2000" b="1" dirty="0"/>
              <a:t> </a:t>
            </a:r>
            <a:r>
              <a:rPr lang="en-GB" sz="2000" dirty="0"/>
              <a:t>and</a:t>
            </a:r>
            <a:r>
              <a:rPr lang="en-GB" sz="2000" b="1" dirty="0"/>
              <a:t> </a:t>
            </a:r>
            <a:r>
              <a:rPr lang="en-GB" sz="2000" dirty="0"/>
              <a:t>TIBET-As</a:t>
            </a:r>
            <a:r>
              <a:rPr lang="el-GR" sz="2000" dirty="0"/>
              <a:t>γ</a:t>
            </a:r>
            <a:r>
              <a:rPr lang="en-GB" sz="2000" b="1" dirty="0"/>
              <a:t> </a:t>
            </a:r>
            <a:r>
              <a:rPr lang="en-GB" sz="2000" dirty="0"/>
              <a:t>data</a:t>
            </a:r>
            <a:endParaRPr lang="en-SE" sz="2000" dirty="0"/>
          </a:p>
        </p:txBody>
      </p:sp>
    </p:spTree>
    <p:extLst>
      <p:ext uri="{BB962C8B-B14F-4D97-AF65-F5344CB8AC3E}">
        <p14:creationId xmlns:p14="http://schemas.microsoft.com/office/powerpoint/2010/main" val="61118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D27E58-C3E9-3048-B7C7-527869C72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474399"/>
            <a:ext cx="4746172" cy="3285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7C4F6D-FAE4-2B3F-CF9A-893906969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23" y="2460163"/>
            <a:ext cx="4748591" cy="3287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C8394C-4E52-4B04-9A85-896591CF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212725"/>
            <a:ext cx="7739744" cy="1594304"/>
          </a:xfrm>
        </p:spPr>
        <p:txBody>
          <a:bodyPr>
            <a:normAutofit/>
          </a:bodyPr>
          <a:lstStyle/>
          <a:p>
            <a:r>
              <a:rPr lang="en-GB" sz="4000" b="1" dirty="0"/>
              <a:t>Galactic diffuse gamma-ray emission</a:t>
            </a:r>
            <a:endParaRPr lang="en-SE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5F83A-2E34-49FC-B62D-95684754C793}"/>
              </a:ext>
            </a:extLst>
          </p:cNvPr>
          <p:cNvSpPr txBox="1"/>
          <p:nvPr/>
        </p:nvSpPr>
        <p:spPr>
          <a:xfrm>
            <a:off x="587829" y="5831981"/>
            <a:ext cx="11005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A simple scenario of inhomogeneous propagation allows us to reproduce gamma-ray observations at different ROI around the galactic plane. Systematic uncertainties in the modelling of CR flux are considered under two models</a:t>
            </a:r>
            <a:endParaRPr lang="en-SE" b="1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3FED2-8848-7003-15A9-A9E15DAA4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42" y="154578"/>
            <a:ext cx="3413760" cy="2168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FF2D25-7A63-B87F-D336-0107B471C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2" y="1480456"/>
            <a:ext cx="6402642" cy="40603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0EA789-9E13-7F95-EB55-8848A6E4D635}"/>
              </a:ext>
            </a:extLst>
          </p:cNvPr>
          <p:cNvSpPr txBox="1"/>
          <p:nvPr/>
        </p:nvSpPr>
        <p:spPr>
          <a:xfrm>
            <a:off x="5329124" y="1662751"/>
            <a:ext cx="34589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/>
              <a:t>P.D.L.</a:t>
            </a:r>
            <a:r>
              <a:rPr lang="en-GB" sz="1200" dirty="0"/>
              <a:t> et al </a:t>
            </a:r>
            <a:r>
              <a:rPr lang="en-SE" altLang="en-SE" sz="1200" dirty="0" err="1">
                <a:latin typeface="Arial" panose="020B0604020202020204" pitchFamily="34" charset="0"/>
              </a:rPr>
              <a:t>arXiv</a:t>
            </a:r>
            <a:r>
              <a:rPr lang="en-SE" altLang="en-SE" sz="1200" dirty="0">
                <a:latin typeface="Arial" panose="020B0604020202020204" pitchFamily="34" charset="0"/>
              </a:rPr>
              <a:t>:</a:t>
            </a:r>
            <a:r>
              <a:rPr lang="en-GB" altLang="en-SE" sz="1200" dirty="0">
                <a:latin typeface="Arial" panose="020B0604020202020204" pitchFamily="34" charset="0"/>
              </a:rPr>
              <a:t> </a:t>
            </a:r>
            <a:r>
              <a:rPr lang="en-GB" sz="1200" dirty="0"/>
              <a:t>2203.15759</a:t>
            </a:r>
            <a:endParaRPr lang="en-SE" sz="1200" b="1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79BDE-B12B-1EFA-C95D-AE1E6AD1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4514" y="6378122"/>
            <a:ext cx="2743200" cy="365125"/>
          </a:xfrm>
        </p:spPr>
        <p:txBody>
          <a:bodyPr/>
          <a:lstStyle/>
          <a:p>
            <a:fld id="{A97D4A82-3795-4E8A-95E2-52C34A4A70F8}" type="slidenum">
              <a:rPr lang="en-SE" smtClean="0"/>
              <a:t>3</a:t>
            </a:fld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146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394C-4E52-4B04-9A85-896591CF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212725"/>
            <a:ext cx="7739744" cy="1594304"/>
          </a:xfrm>
        </p:spPr>
        <p:txBody>
          <a:bodyPr>
            <a:normAutofit/>
          </a:bodyPr>
          <a:lstStyle/>
          <a:p>
            <a:r>
              <a:rPr lang="en-GB" sz="4000" b="1" dirty="0"/>
              <a:t>Galactic diffuse gamma-ray emission</a:t>
            </a:r>
            <a:endParaRPr lang="en-SE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5F83A-2E34-49FC-B62D-95684754C793}"/>
              </a:ext>
            </a:extLst>
          </p:cNvPr>
          <p:cNvSpPr txBox="1"/>
          <p:nvPr/>
        </p:nvSpPr>
        <p:spPr>
          <a:xfrm>
            <a:off x="4817494" y="1662749"/>
            <a:ext cx="34589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/>
              <a:t>P.D.L.</a:t>
            </a:r>
            <a:r>
              <a:rPr lang="en-GB" sz="1200" dirty="0"/>
              <a:t> et al </a:t>
            </a:r>
            <a:r>
              <a:rPr lang="en-SE" altLang="en-SE" sz="1200" dirty="0" err="1">
                <a:latin typeface="Arial" panose="020B0604020202020204" pitchFamily="34" charset="0"/>
              </a:rPr>
              <a:t>arXiv</a:t>
            </a:r>
            <a:r>
              <a:rPr lang="en-SE" altLang="en-SE" sz="1200" dirty="0">
                <a:latin typeface="Arial" panose="020B0604020202020204" pitchFamily="34" charset="0"/>
              </a:rPr>
              <a:t>:</a:t>
            </a:r>
            <a:r>
              <a:rPr lang="en-GB" altLang="en-SE" sz="1200" dirty="0">
                <a:latin typeface="Arial" panose="020B0604020202020204" pitchFamily="34" charset="0"/>
              </a:rPr>
              <a:t> </a:t>
            </a:r>
            <a:r>
              <a:rPr lang="en-GB" sz="1200" dirty="0"/>
              <a:t>2203.15759</a:t>
            </a:r>
            <a:endParaRPr lang="en-SE" sz="1200" b="1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3FED2-8848-7003-15A9-A9E15DAA4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42" y="154578"/>
            <a:ext cx="3413760" cy="2168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006496-934A-E4CE-0C9B-B3B8CD079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6" y="1796137"/>
            <a:ext cx="6447023" cy="3868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BABDC2-ACAB-7F57-B01E-A8508C598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2645216"/>
            <a:ext cx="4931228" cy="33814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48ECE1-64F8-D44E-F8FA-C4377A71D553}"/>
              </a:ext>
            </a:extLst>
          </p:cNvPr>
          <p:cNvSpPr txBox="1"/>
          <p:nvPr/>
        </p:nvSpPr>
        <p:spPr>
          <a:xfrm>
            <a:off x="1153893" y="5690463"/>
            <a:ext cx="6041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This is the model that the authors consider for the truly diffuse emission detected by the HAWC and TIBET-AS</a:t>
            </a:r>
            <a:r>
              <a:rPr lang="el-GR" b="1" dirty="0"/>
              <a:t>γ</a:t>
            </a:r>
            <a:endParaRPr lang="en-SE" b="1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0F2179-66B9-EFFE-C991-1E49A379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9248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9FBD8-D376-C776-64EE-0DB0DAEB57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9476" y="2001973"/>
                <a:ext cx="5877564" cy="10460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goal is to compute the number of sources per unit of flux,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GB" sz="22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2200" i="1" smtClean="0">
                            <a:latin typeface="Cambria Math" panose="02040503050406030204" pitchFamily="18" charset="0"/>
                          </a:rPr>
                          <m:t>Φ</m:t>
                        </m:r>
                      </m:den>
                    </m:f>
                  </m:oMath>
                </a14:m>
                <a:r>
                  <a:rPr lang="en-GB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its integral</a:t>
                </a:r>
                <a:endParaRPr lang="en-S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9FBD8-D376-C776-64EE-0DB0DAEB5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9476" y="2001973"/>
                <a:ext cx="5877564" cy="1046027"/>
              </a:xfrm>
              <a:blipFill>
                <a:blip r:embed="rId3"/>
                <a:stretch>
                  <a:fillRect l="-1349" t="-6395" r="-134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DA23A073-C8BB-42D2-A48E-ACBBD43E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435427"/>
            <a:ext cx="10472059" cy="1360714"/>
          </a:xfrm>
        </p:spPr>
        <p:txBody>
          <a:bodyPr>
            <a:normAutofit/>
          </a:bodyPr>
          <a:lstStyle/>
          <a:p>
            <a:r>
              <a:rPr lang="en-GB" sz="4000" b="1" dirty="0"/>
              <a:t>Unresolved gamma-ray emission: 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below the detection threshold of the detectors</a:t>
            </a:r>
            <a:endParaRPr lang="en-S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8B108B-9696-41E9-416C-CA67F4838198}"/>
              </a:ext>
            </a:extLst>
          </p:cNvPr>
          <p:cNvSpPr txBox="1"/>
          <p:nvPr/>
        </p:nvSpPr>
        <p:spPr>
          <a:xfrm>
            <a:off x="2754084" y="399472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Lorimer et al., MNRAS(2006) 372, 2, 777–800</a:t>
            </a:r>
            <a:endParaRPr lang="en-SE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E6DE11-3A08-F4A2-EC18-4B6EBA34A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412" y="2957648"/>
            <a:ext cx="3562350" cy="838200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52F2C6-E093-FB8A-1B71-0C6CADCBDBB0}"/>
              </a:ext>
            </a:extLst>
          </p:cNvPr>
          <p:cNvSpPr txBox="1"/>
          <p:nvPr/>
        </p:nvSpPr>
        <p:spPr>
          <a:xfrm>
            <a:off x="9196248" y="1521489"/>
            <a:ext cx="2569032" cy="307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effectLst/>
              </a:rPr>
              <a:t>Cataldo</a:t>
            </a:r>
            <a:r>
              <a:rPr lang="en-GB" sz="1400" dirty="0">
                <a:effectLst/>
              </a:rPr>
              <a:t> </a:t>
            </a:r>
            <a:r>
              <a:rPr lang="en-GB" sz="1400" i="1" dirty="0">
                <a:effectLst/>
              </a:rPr>
              <a:t>et al</a:t>
            </a:r>
            <a:r>
              <a:rPr lang="en-GB" sz="1400" dirty="0">
                <a:effectLst/>
              </a:rPr>
              <a:t> 2020 </a:t>
            </a:r>
            <a:r>
              <a:rPr lang="en-GB" sz="1400" i="1" dirty="0" err="1">
                <a:effectLst/>
              </a:rPr>
              <a:t>ApJ</a:t>
            </a:r>
            <a:r>
              <a:rPr lang="en-GB" sz="1400" dirty="0">
                <a:effectLst/>
              </a:rPr>
              <a:t> 904 85</a:t>
            </a:r>
            <a:endParaRPr lang="en-SE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84A7F8-4457-7641-8E5A-5D82263C3AE8}"/>
              </a:ext>
            </a:extLst>
          </p:cNvPr>
          <p:cNvGrpSpPr/>
          <p:nvPr/>
        </p:nvGrpSpPr>
        <p:grpSpPr>
          <a:xfrm>
            <a:off x="1300481" y="4362492"/>
            <a:ext cx="4318588" cy="638175"/>
            <a:chOff x="1300481" y="3305852"/>
            <a:chExt cx="4318588" cy="6381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FFA74FB-6774-3389-AB48-B6BD8D2D9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4244" y="3305852"/>
              <a:ext cx="4314825" cy="6381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007423A-ACD6-4A4F-3977-348BD90EA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0481" y="3379560"/>
              <a:ext cx="744582" cy="527277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9D41F66-DBD6-9FED-20DF-1D41CFE8C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2902" y="1854199"/>
            <a:ext cx="4185557" cy="8371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EC26C4-6282-8504-113C-4104A175EB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495" y="5691373"/>
            <a:ext cx="3017384" cy="4013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6DD1B3-9C4F-2BA1-B7CD-C330F4760B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8181" y="2897052"/>
            <a:ext cx="4794699" cy="355654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93B9229-0CA8-E550-A226-5B54BD30ED1A}"/>
              </a:ext>
            </a:extLst>
          </p:cNvPr>
          <p:cNvSpPr txBox="1"/>
          <p:nvPr/>
        </p:nvSpPr>
        <p:spPr>
          <a:xfrm>
            <a:off x="7461069" y="2988157"/>
            <a:ext cx="43042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/>
              <a:t>Bagchi</a:t>
            </a:r>
            <a:r>
              <a:rPr lang="en-GB" sz="1400" dirty="0"/>
              <a:t>, Lorimer </a:t>
            </a:r>
            <a:r>
              <a:rPr lang="pl-PL" sz="1400" dirty="0"/>
              <a:t>AIP Conf. Proc., 1357, 173-176 (2011)</a:t>
            </a:r>
            <a:endParaRPr lang="en-S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A7E6A7-1A18-545A-7F65-B5F56C88F89A}"/>
              </a:ext>
            </a:extLst>
          </p:cNvPr>
          <p:cNvSpPr txBox="1"/>
          <p:nvPr/>
        </p:nvSpPr>
        <p:spPr>
          <a:xfrm>
            <a:off x="1084580" y="5286494"/>
            <a:ext cx="769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the flux is related to the luminosity by</a:t>
            </a:r>
            <a:endParaRPr lang="en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05BE23-9B37-F28A-7050-AC941A20A714}"/>
              </a:ext>
            </a:extLst>
          </p:cNvPr>
          <p:cNvSpPr/>
          <p:nvPr/>
        </p:nvSpPr>
        <p:spPr>
          <a:xfrm>
            <a:off x="2021840" y="454152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~~</a:t>
            </a:r>
            <a:endParaRPr lang="en-S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717D9D-A945-EBDF-AFA3-4E9464296EDF}"/>
              </a:ext>
            </a:extLst>
          </p:cNvPr>
          <p:cNvSpPr txBox="1"/>
          <p:nvPr/>
        </p:nvSpPr>
        <p:spPr>
          <a:xfrm>
            <a:off x="2021840" y="448385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endParaRPr lang="en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E69E8-3CE2-039C-BD00-D16C514F08EE}"/>
              </a:ext>
            </a:extLst>
          </p:cNvPr>
          <p:cNvSpPr txBox="1"/>
          <p:nvPr/>
        </p:nvSpPr>
        <p:spPr>
          <a:xfrm>
            <a:off x="11375571" y="21444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*</a:t>
            </a:r>
            <a:endParaRPr lang="en-SE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43877-E43F-72FC-595E-75F10026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0544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9FBD8-D376-C776-64EE-0DB0DAEB5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396" y="1575253"/>
            <a:ext cx="4419601" cy="4281261"/>
          </a:xfrm>
        </p:spPr>
        <p:txBody>
          <a:bodyPr>
            <a:normAutofit/>
          </a:bodyPr>
          <a:lstStyle/>
          <a:p>
            <a:r>
              <a:rPr lang="en-GB" sz="2400" dirty="0"/>
              <a:t>Different for each detector: Threshold is evaluated from the observed events in a know ROI</a:t>
            </a:r>
          </a:p>
          <a:p>
            <a:r>
              <a:rPr lang="en-GB" sz="2400" dirty="0"/>
              <a:t>Generalization of an average injection spectrum of all sources emitting at the energies of interest (</a:t>
            </a:r>
            <a:r>
              <a:rPr lang="en-GB" sz="2400" dirty="0" err="1"/>
              <a:t>TeVCat</a:t>
            </a:r>
            <a:r>
              <a:rPr lang="en-GB" sz="2400" dirty="0"/>
              <a:t>, 2HWC)</a:t>
            </a:r>
            <a:endParaRPr lang="en-SE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97866-D8FA-84A7-8DE1-1291CDABD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66" y="1948542"/>
            <a:ext cx="6504850" cy="41256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A23A073-C8BB-42D2-A48E-ACBBD43E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435427"/>
            <a:ext cx="10472059" cy="1360714"/>
          </a:xfrm>
        </p:spPr>
        <p:txBody>
          <a:bodyPr>
            <a:normAutofit/>
          </a:bodyPr>
          <a:lstStyle/>
          <a:p>
            <a:r>
              <a:rPr lang="en-GB" sz="4000" b="1" dirty="0"/>
              <a:t>Unresolved gamma-ray emission: 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below the detection threshold of the detectors</a:t>
            </a:r>
            <a:endParaRPr lang="en-S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043364-154E-535F-11F8-EE8446B4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14" y="4287191"/>
            <a:ext cx="3190194" cy="8700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711191-78A9-636A-CA1C-C94E0E48E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429" y="5207333"/>
            <a:ext cx="3772580" cy="10112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8F62BF-1133-C093-DC03-D95248F6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7736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E653-B297-728E-8D55-481C7277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229" y="343357"/>
            <a:ext cx="7391400" cy="149633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Cumulative gamma-ray flux from ALP-photon conversion</a:t>
            </a:r>
            <a:endParaRPr lang="en-SE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05512-158D-569F-1E3D-48FA7F99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30" y="1934485"/>
            <a:ext cx="1068977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Determination of the neutrino flux from sources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r>
              <a:rPr lang="en-GB" dirty="0"/>
              <a:t>Relation gamma-neutrino flux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DE37D-7A50-8D18-03B3-581A4156C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470" y="3396341"/>
            <a:ext cx="4723929" cy="3018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E84C9-628E-9FF6-FD85-A5A702DE7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04" y="3592287"/>
            <a:ext cx="2604410" cy="631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BADBDD-7376-AD9E-3E32-2099003FF741}"/>
              </a:ext>
            </a:extLst>
          </p:cNvPr>
          <p:cNvSpPr txBox="1"/>
          <p:nvPr/>
        </p:nvSpPr>
        <p:spPr>
          <a:xfrm>
            <a:off x="881741" y="2521020"/>
            <a:ext cx="71192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to neutrino flux based on the HESE and cascades </a:t>
            </a:r>
            <a:r>
              <a:rPr lang="en-GB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IceCube</a:t>
            </a:r>
            <a:r>
              <a:rPr lang="en-GB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samples</a:t>
            </a:r>
          </a:p>
          <a:p>
            <a:pPr algn="l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Normalization is fixed by requiring that the cumulative differential neutrino flux at Earth yields the value from the HESE sample.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3F94B4-4C2C-7A56-942A-DE114DC5B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081" y="5082260"/>
            <a:ext cx="3003096" cy="736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46C25D-B0AB-D48D-DF69-67A79152D221}"/>
                  </a:ext>
                </a:extLst>
              </p:cNvPr>
              <p:cNvSpPr txBox="1"/>
              <p:nvPr/>
            </p:nvSpPr>
            <p:spPr>
              <a:xfrm>
                <a:off x="8253963" y="3032757"/>
                <a:ext cx="2392266" cy="300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 →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000" i="1" baseline="18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0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46C25D-B0AB-D48D-DF69-67A79152D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963" y="3032757"/>
                <a:ext cx="2392266" cy="300660"/>
              </a:xfrm>
              <a:prstGeom prst="rect">
                <a:avLst/>
              </a:prstGeom>
              <a:blipFill>
                <a:blip r:embed="rId6"/>
                <a:stretch>
                  <a:fillRect b="-3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EF5CF935-3634-ED3B-5B3E-8781247CB7FB}"/>
              </a:ext>
            </a:extLst>
          </p:cNvPr>
          <p:cNvSpPr/>
          <p:nvPr/>
        </p:nvSpPr>
        <p:spPr>
          <a:xfrm>
            <a:off x="8327576" y="2960915"/>
            <a:ext cx="2296884" cy="446315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D38912-0F0E-7314-E582-9093A8369287}"/>
              </a:ext>
            </a:extLst>
          </p:cNvPr>
          <p:cNvSpPr txBox="1"/>
          <p:nvPr/>
        </p:nvSpPr>
        <p:spPr>
          <a:xfrm>
            <a:off x="8575040" y="1893054"/>
            <a:ext cx="2702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ArXiv:1712.01839 </a:t>
            </a:r>
          </a:p>
          <a:p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16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ArXiv:1511.01530</a:t>
            </a:r>
            <a:endParaRPr lang="en-SE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8C390-B0AB-FB08-875C-FAD1F72A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7</a:t>
            </a:fld>
            <a:endParaRPr lang="en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E6F747-5982-EF7A-229D-86DD2098AD7B}"/>
              </a:ext>
            </a:extLst>
          </p:cNvPr>
          <p:cNvSpPr txBox="1"/>
          <p:nvPr/>
        </p:nvSpPr>
        <p:spPr>
          <a:xfrm>
            <a:off x="9465699" y="3513320"/>
            <a:ext cx="34589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/>
              <a:t>Kantzsas</a:t>
            </a:r>
            <a:r>
              <a:rPr lang="en-GB" sz="1200" dirty="0"/>
              <a:t> et al, in preparation</a:t>
            </a:r>
            <a:endParaRPr lang="en-SE" sz="12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84C384-E9F8-A32A-B310-8A57B14D60EC}"/>
              </a:ext>
            </a:extLst>
          </p:cNvPr>
          <p:cNvSpPr txBox="1"/>
          <p:nvPr/>
        </p:nvSpPr>
        <p:spPr>
          <a:xfrm>
            <a:off x="1034142" y="5812973"/>
            <a:ext cx="533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This is the flux of gamma-rays that can produces ALPs!!</a:t>
            </a:r>
            <a:endParaRPr lang="en-SE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BBFD5B-5BF4-C757-4224-9609EDE7D7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9627" y="3541397"/>
            <a:ext cx="3301093" cy="73804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A85E87-9EA3-128E-0870-DC320CE5EBC3}"/>
              </a:ext>
            </a:extLst>
          </p:cNvPr>
          <p:cNvSpPr/>
          <p:nvPr/>
        </p:nvSpPr>
        <p:spPr>
          <a:xfrm>
            <a:off x="620486" y="3635829"/>
            <a:ext cx="2721428" cy="6096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B52C346-C1F9-2987-B4BC-8A8A81935C34}"/>
              </a:ext>
            </a:extLst>
          </p:cNvPr>
          <p:cNvSpPr/>
          <p:nvPr/>
        </p:nvSpPr>
        <p:spPr>
          <a:xfrm>
            <a:off x="3537857" y="3548743"/>
            <a:ext cx="3341914" cy="75111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097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E653-B297-728E-8D55-481C7277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229" y="343357"/>
            <a:ext cx="7391400" cy="149633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Cumulative gamma-ray flux from ALP-photon conversion</a:t>
            </a:r>
            <a:endParaRPr lang="en-SE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05512-158D-569F-1E3D-48FA7F99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30" y="1934485"/>
            <a:ext cx="10689770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GB" dirty="0"/>
              <a:t>Evaluation of gamma rays converted into ALPs </a:t>
            </a:r>
          </a:p>
          <a:p>
            <a:pPr marL="514350" indent="-514350">
              <a:buFont typeface="+mj-lt"/>
              <a:buAutoNum type="arabicPeriod" startAt="3"/>
            </a:pPr>
            <a:endParaRPr lang="en-GB" dirty="0"/>
          </a:p>
          <a:p>
            <a:pPr marL="514350" indent="-514350">
              <a:buAutoNum type="arabicPeriod" startAt="3"/>
            </a:pPr>
            <a:endParaRPr lang="en-GB" dirty="0"/>
          </a:p>
          <a:p>
            <a:pPr marL="514350" indent="-514350">
              <a:buAutoNum type="arabicPeriod" startAt="3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BADBDD-7376-AD9E-3E32-2099003FF741}"/>
                  </a:ext>
                </a:extLst>
              </p:cNvPr>
              <p:cNvSpPr txBox="1"/>
              <p:nvPr/>
            </p:nvSpPr>
            <p:spPr>
              <a:xfrm>
                <a:off x="772161" y="2561660"/>
                <a:ext cx="10922000" cy="3447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sz="1800" b="1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Dispersion relation </a:t>
                </a:r>
                <a:r>
                  <a:rPr lang="en-GB" sz="18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within extragalactic sources depends on the interstellar radiation fields, magnetic field strength and the electron density. These properties are generalized from prototypical nearby star-forming galaxies.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IRFs include CMB, ultraviolet, optical and IR fields.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 density is fixed to be 0.05 cc at z=0 (See </a:t>
                </a:r>
                <a:r>
                  <a:rPr lang="en-GB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ArXiv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1912.08962) with redshift dependence as:</a:t>
                </a:r>
              </a:p>
              <a:p>
                <a:pPr marL="285750" indent="-285750" algn="l">
                  <a:buFontTx/>
                  <a:buChar char="-"/>
                </a:pP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l">
                  <a:buFontTx/>
                  <a:buChar char="-"/>
                </a:pP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l">
                  <a:buFontTx/>
                  <a:buChar char="-"/>
                </a:pP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l">
                  <a:buFontTx/>
                  <a:buChar char="-"/>
                </a:pPr>
                <a:endParaRPr lang="en-GB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l">
                  <a:buFontTx/>
                  <a:buChar char="-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“Average” magnetic field structure and intensity extracted from the CHANG-ES survey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X-shaped structure</a:t>
                </a:r>
              </a:p>
              <a:p>
                <a:pPr algn="l"/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They model the magnetic halo of the sources to be spherically symmetric and extending up to 10 kpc from its </a:t>
                </a:r>
                <a:r>
                  <a:rPr lang="en-GB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center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, assuming a coherence length of the magnetic field of L</a:t>
                </a:r>
                <a:r>
                  <a:rPr lang="en-GB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0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= 1 kpc </a:t>
                </a:r>
                <a:r>
                  <a:rPr lang="en-GB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*</a:t>
                </a:r>
              </a:p>
              <a:p>
                <a:pPr algn="l"/>
                <a:endParaRPr lang="en-GB" sz="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|B| = 5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±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at z=0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From a sample of 21 star-forming galaxies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(ArXiv:1104.2427)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BADBDD-7376-AD9E-3E32-2099003FF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1" y="2561660"/>
                <a:ext cx="10922000" cy="3447098"/>
              </a:xfrm>
              <a:prstGeom prst="rect">
                <a:avLst/>
              </a:prstGeom>
              <a:blipFill>
                <a:blip r:embed="rId3"/>
                <a:stretch>
                  <a:fillRect l="-503" t="-883" b="-141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E076DF3-8173-619A-3EE3-3CED3F6D89EC}"/>
              </a:ext>
            </a:extLst>
          </p:cNvPr>
          <p:cNvSpPr txBox="1"/>
          <p:nvPr/>
        </p:nvSpPr>
        <p:spPr>
          <a:xfrm>
            <a:off x="8280400" y="1842254"/>
            <a:ext cx="2875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Carried our with the publicly available code </a:t>
            </a:r>
            <a:r>
              <a:rPr lang="en-GB" i="1" u="none" strike="noStrike" baseline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gammaALPs</a:t>
            </a:r>
            <a:endParaRPr lang="en-SE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4EAD7-9C42-F26B-EF60-D9A1B2EFB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160" y="3886907"/>
            <a:ext cx="3394392" cy="6396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DCD2F5-3802-C55F-FF26-4971C1639C1F}"/>
              </a:ext>
            </a:extLst>
          </p:cNvPr>
          <p:cNvSpPr txBox="1"/>
          <p:nvPr/>
        </p:nvSpPr>
        <p:spPr>
          <a:xfrm>
            <a:off x="6410960" y="402665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</a:rPr>
              <a:t>(Schober </a:t>
            </a:r>
            <a:r>
              <a:rPr lang="en-GB" sz="1400" i="1" dirty="0">
                <a:effectLst/>
              </a:rPr>
              <a:t>et al</a:t>
            </a:r>
            <a:r>
              <a:rPr lang="en-GB" sz="1400" dirty="0">
                <a:effectLst/>
              </a:rPr>
              <a:t> 2016 </a:t>
            </a:r>
            <a:r>
              <a:rPr lang="en-GB" sz="1400" i="1" dirty="0" err="1">
                <a:effectLst/>
              </a:rPr>
              <a:t>ApJ</a:t>
            </a:r>
            <a:r>
              <a:rPr lang="en-GB" sz="1400" dirty="0">
                <a:effectLst/>
              </a:rPr>
              <a:t> </a:t>
            </a:r>
            <a:r>
              <a:rPr lang="en-GB" sz="1400" b="1" dirty="0">
                <a:effectLst/>
              </a:rPr>
              <a:t>827</a:t>
            </a:r>
            <a:r>
              <a:rPr lang="en-GB" sz="1400" dirty="0">
                <a:effectLst/>
              </a:rPr>
              <a:t> 109)</a:t>
            </a:r>
            <a:endParaRPr lang="en-SE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47B01-88F3-2596-734A-8783420E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7602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E653-B297-728E-8D55-481C7277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229" y="343357"/>
            <a:ext cx="7391400" cy="149633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Cumulative gamma-ray flux from ALP-photon conversion</a:t>
            </a:r>
            <a:endParaRPr lang="en-SE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05512-158D-569F-1E3D-48FA7F99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30" y="1934485"/>
            <a:ext cx="10689770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GB" dirty="0"/>
              <a:t>Evaluation of gamma rays converted into ALPs </a:t>
            </a:r>
          </a:p>
          <a:p>
            <a:pPr marL="514350" indent="-514350">
              <a:buFont typeface="+mj-lt"/>
              <a:buAutoNum type="arabicPeriod" startAt="3"/>
            </a:pPr>
            <a:endParaRPr lang="en-GB" dirty="0"/>
          </a:p>
          <a:p>
            <a:pPr marL="514350" indent="-514350">
              <a:buAutoNum type="arabicPeriod" startAt="3"/>
            </a:pPr>
            <a:endParaRPr lang="en-GB" dirty="0"/>
          </a:p>
          <a:p>
            <a:pPr marL="514350" indent="-514350">
              <a:buAutoNum type="arabicPeriod" startAt="3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BADBDD-7376-AD9E-3E32-2099003FF741}"/>
              </a:ext>
            </a:extLst>
          </p:cNvPr>
          <p:cNvSpPr txBox="1"/>
          <p:nvPr/>
        </p:nvSpPr>
        <p:spPr>
          <a:xfrm>
            <a:off x="772161" y="2561660"/>
            <a:ext cx="109220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GB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the regular magnetic field with z </a:t>
            </a:r>
            <a:r>
              <a:rPr lang="en-GB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very relevant for the final constraints. </a:t>
            </a:r>
          </a:p>
          <a:p>
            <a:pPr algn="l"/>
            <a:r>
              <a:rPr lang="en-GB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Two approaches adopted to bracket the uncertainties: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change of the magnetic field strength with z and L(z) = L</a:t>
            </a:r>
            <a:r>
              <a:rPr lang="en-GB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/(1+z)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coherence length evolves with z as before, and the magnetic field as:</a:t>
            </a:r>
            <a:endParaRPr lang="en-GB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endParaRPr lang="en-GB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endParaRPr lang="en-GB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model approximation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dirty="0">
                <a:effectLst/>
              </a:rPr>
              <a:t>Mirizzi and Montanino JCAP12(2009)004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probability is evaluated for a series of cells with fixed length with respect to the photon/ALP propagation direction (towards our line of sight). In each cell the components of the magnetic field are drawn from a Gaussian distribution with zero mean and variance              , such that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89774-9AC2-09F4-0027-6FBD2A7DA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54" y="3955591"/>
            <a:ext cx="4437289" cy="4748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261961-1C0D-4486-2A86-E659A11ED056}"/>
              </a:ext>
            </a:extLst>
          </p:cNvPr>
          <p:cNvSpPr txBox="1"/>
          <p:nvPr/>
        </p:nvSpPr>
        <p:spPr>
          <a:xfrm>
            <a:off x="8316684" y="4071647"/>
            <a:ext cx="3135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H as the galaxy height</a:t>
            </a:r>
            <a:endParaRPr lang="en-S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977BF-BD61-8EC9-DB62-7F394CAF9C47}"/>
              </a:ext>
            </a:extLst>
          </p:cNvPr>
          <p:cNvSpPr txBox="1"/>
          <p:nvPr/>
        </p:nvSpPr>
        <p:spPr>
          <a:xfrm>
            <a:off x="5594530" y="437499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</a:rPr>
              <a:t>(Schober </a:t>
            </a:r>
            <a:r>
              <a:rPr lang="en-GB" sz="1400" i="1" dirty="0">
                <a:effectLst/>
              </a:rPr>
              <a:t>et al</a:t>
            </a:r>
            <a:r>
              <a:rPr lang="en-GB" sz="1400" dirty="0">
                <a:effectLst/>
              </a:rPr>
              <a:t> 2016 </a:t>
            </a:r>
            <a:r>
              <a:rPr lang="en-GB" sz="1400" i="1" dirty="0" err="1">
                <a:effectLst/>
              </a:rPr>
              <a:t>ApJ</a:t>
            </a:r>
            <a:r>
              <a:rPr lang="en-GB" sz="1400" dirty="0">
                <a:effectLst/>
              </a:rPr>
              <a:t> </a:t>
            </a:r>
            <a:r>
              <a:rPr lang="en-GB" sz="1400" b="1" dirty="0">
                <a:effectLst/>
              </a:rPr>
              <a:t>827</a:t>
            </a:r>
            <a:r>
              <a:rPr lang="en-GB" sz="1400" dirty="0">
                <a:effectLst/>
              </a:rPr>
              <a:t> 109)</a:t>
            </a:r>
            <a:endParaRPr lang="en-SE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32DD70-DB73-ABAC-86B5-E99F12729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943" y="5795282"/>
            <a:ext cx="777647" cy="3046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2EC1A6-2A74-341C-EC6A-D64A24F2B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885" y="5811510"/>
            <a:ext cx="1328056" cy="3077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486190-8F55-FC6D-A13A-7F0DB2ABF79B}"/>
              </a:ext>
            </a:extLst>
          </p:cNvPr>
          <p:cNvSpPr txBox="1"/>
          <p:nvPr/>
        </p:nvSpPr>
        <p:spPr>
          <a:xfrm>
            <a:off x="8280400" y="1842254"/>
            <a:ext cx="2875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Carried our with the publicly available code </a:t>
            </a:r>
            <a:r>
              <a:rPr lang="en-GB" i="1" u="none" strike="noStrike" baseline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gammaALPs</a:t>
            </a:r>
            <a:endParaRPr lang="en-SE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DB2D2-9701-D113-87E3-D6D7CDAB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A82-3795-4E8A-95E2-52C34A4A70F8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42051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1308</Words>
  <Application>Microsoft Office PowerPoint</Application>
  <PresentationFormat>Widescreen</PresentationFormat>
  <Paragraphs>177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Candara Light</vt:lpstr>
      <vt:lpstr>Courier New</vt:lpstr>
      <vt:lpstr>Times New Roman</vt:lpstr>
      <vt:lpstr>Office Theme</vt:lpstr>
      <vt:lpstr>BSM meeting</vt:lpstr>
      <vt:lpstr>Main result and rationale</vt:lpstr>
      <vt:lpstr>Galactic diffuse gamma-ray emission</vt:lpstr>
      <vt:lpstr>Galactic diffuse gamma-ray emission</vt:lpstr>
      <vt:lpstr>Unresolved gamma-ray emission: Sources below the detection threshold of the detectors</vt:lpstr>
      <vt:lpstr>Unresolved gamma-ray emission: Sources below the detection threshold of the detectors</vt:lpstr>
      <vt:lpstr>Cumulative gamma-ray flux from ALP-photon conversion</vt:lpstr>
      <vt:lpstr>Cumulative gamma-ray flux from ALP-photon conversion</vt:lpstr>
      <vt:lpstr>Cumulative gamma-ray flux from ALP-photon conversion</vt:lpstr>
      <vt:lpstr>Cumulative gamma-ray flux from ALP-photon conversion</vt:lpstr>
      <vt:lpstr>PowerPoint Presentation</vt:lpstr>
      <vt:lpstr>Spectral energy distribution: TIBET region</vt:lpstr>
      <vt:lpstr>Spectral energy distribution: HAWC region</vt:lpstr>
      <vt:lpstr>STATISTICAL FRAMEWORK – upper limits</vt:lpstr>
      <vt:lpstr>ALPS Constraints – Comparison from diffuse models</vt:lpstr>
      <vt:lpstr>ALPS Constraints – Comparison from B(z) evolution</vt:lpstr>
      <vt:lpstr>Main result and conclusion</vt:lpstr>
      <vt:lpstr>BACK-UP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José De la Torre Luque</dc:creator>
  <cp:lastModifiedBy>Pedro José De la Torre Luque</cp:lastModifiedBy>
  <cp:revision>23</cp:revision>
  <dcterms:created xsi:type="dcterms:W3CDTF">2022-05-04T14:21:48Z</dcterms:created>
  <dcterms:modified xsi:type="dcterms:W3CDTF">2022-05-12T08:55:53Z</dcterms:modified>
</cp:coreProperties>
</file>