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533" r:id="rId3"/>
    <p:sldId id="529" r:id="rId4"/>
    <p:sldId id="277" r:id="rId5"/>
    <p:sldId id="525" r:id="rId6"/>
    <p:sldId id="293" r:id="rId7"/>
    <p:sldId id="520" r:id="rId8"/>
    <p:sldId id="309" r:id="rId9"/>
    <p:sldId id="621" r:id="rId10"/>
    <p:sldId id="295" r:id="rId11"/>
    <p:sldId id="338" r:id="rId12"/>
    <p:sldId id="336" r:id="rId13"/>
    <p:sldId id="296" r:id="rId14"/>
    <p:sldId id="297" r:id="rId15"/>
    <p:sldId id="343" r:id="rId16"/>
    <p:sldId id="541" r:id="rId17"/>
    <p:sldId id="334" r:id="rId18"/>
    <p:sldId id="352" r:id="rId19"/>
    <p:sldId id="623" r:id="rId20"/>
    <p:sldId id="622" r:id="rId21"/>
    <p:sldId id="272" r:id="rId22"/>
    <p:sldId id="368" r:id="rId23"/>
    <p:sldId id="628" r:id="rId24"/>
    <p:sldId id="347" r:id="rId25"/>
    <p:sldId id="620" r:id="rId26"/>
    <p:sldId id="625" r:id="rId27"/>
    <p:sldId id="624" r:id="rId28"/>
    <p:sldId id="626" r:id="rId29"/>
    <p:sldId id="536" r:id="rId30"/>
    <p:sldId id="526" r:id="rId31"/>
    <p:sldId id="627" r:id="rId32"/>
    <p:sldId id="619" r:id="rId33"/>
    <p:sldId id="538" r:id="rId34"/>
    <p:sldId id="534" r:id="rId35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4995@gmail.com" initials="i" lastIdx="1" clrIdx="0">
    <p:extLst>
      <p:ext uri="{19B8F6BF-5375-455C-9EA6-DF929625EA0E}">
        <p15:presenceInfo xmlns:p15="http://schemas.microsoft.com/office/powerpoint/2012/main" userId="5f2ca59b9e73ce2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41"/>
    <p:restoredTop sz="93710"/>
  </p:normalViewPr>
  <p:slideViewPr>
    <p:cSldViewPr snapToGrid="0" snapToObjects="1">
      <p:cViewPr varScale="1">
        <p:scale>
          <a:sx n="101" d="100"/>
          <a:sy n="101" d="100"/>
        </p:scale>
        <p:origin x="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49DD3-FB66-1643-B074-FA0F0ED0F857}" type="datetimeFigureOut">
              <a:rPr lang="en-FR" smtClean="0"/>
              <a:t>31/05/2023</a:t>
            </a:fld>
            <a:endParaRPr lang="en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C7FA7-D02A-534E-BE11-4BC9B985F6BF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509369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2F353-667E-5345-9943-CEC303815C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87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ECCD2-67DD-D849-B304-CEE5D8760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03F8E3-AADF-BF4A-AAC8-AA97D5E35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92C50-2007-AA4B-A801-B040D0030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452E-2897-FB47-85ED-51D7BB45F2AC}" type="datetimeFigureOut">
              <a:rPr lang="en-FR" smtClean="0"/>
              <a:t>31/05/2023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FC490-5F16-0343-95B8-FF80E4025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9D542-03F0-6746-9B53-838509160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606E-F047-9E43-8242-E0812478179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090183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37DAB-07C1-BE4D-B22C-6E79694D3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5DFC6F-4E01-614C-A000-55A855556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5B48B-4A92-1F43-B4A6-72689A69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452E-2897-FB47-85ED-51D7BB45F2AC}" type="datetimeFigureOut">
              <a:rPr lang="en-FR" smtClean="0"/>
              <a:t>31/05/2023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E4DE9-5718-1F4B-8502-CC1DBAFB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AD541-9D63-BB45-A7F4-7297F854A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606E-F047-9E43-8242-E0812478179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644735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B83653-A139-324A-8300-64DAB7398B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8EA6E-59A8-5448-9465-FE78D3868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B6C49-CE47-A641-B451-AD97210B7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452E-2897-FB47-85ED-51D7BB45F2AC}" type="datetimeFigureOut">
              <a:rPr lang="en-FR" smtClean="0"/>
              <a:t>31/05/2023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88F66-1C19-7A4B-AF78-57257E84D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440ED-5A0B-8547-A914-26A9718E3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606E-F047-9E43-8242-E0812478179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85992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32B83-2E79-9A4E-8ABC-05C9A35E2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B6347-E9C3-0E49-B9B6-4CAC10F8E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AD3E8-96B2-6743-86BB-E14FFBD69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452E-2897-FB47-85ED-51D7BB45F2AC}" type="datetimeFigureOut">
              <a:rPr lang="en-FR" smtClean="0"/>
              <a:t>31/05/2023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25D0E-B9D4-004C-B370-248FCF6FB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9D593-B8F3-1F42-AC88-5ED670DF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606E-F047-9E43-8242-E0812478179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769182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35EA3-6BE9-0C41-983E-303006D3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C85BF-E266-984E-B6E0-9108101D6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2EF32-0960-E34D-BEA9-8A99BD100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452E-2897-FB47-85ED-51D7BB45F2AC}" type="datetimeFigureOut">
              <a:rPr lang="en-FR" smtClean="0"/>
              <a:t>31/05/2023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EF44-FBEF-4248-B908-F28A62FA3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6DDC3-9C79-1A4E-ABBC-729F38B35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606E-F047-9E43-8242-E0812478179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729938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35E4E-3337-4D47-8856-1078B87A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3F2F3-168D-E744-8B00-587A9B153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5E9DF-CD03-834D-B29C-6974207C93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EEE6F8-FC3D-5942-9D56-D91EC6643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452E-2897-FB47-85ED-51D7BB45F2AC}" type="datetimeFigureOut">
              <a:rPr lang="en-FR" smtClean="0"/>
              <a:t>31/05/2023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7C614-72B8-E441-AB0E-DBA06174D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E6D76-1020-514B-AB53-71D0AF554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606E-F047-9E43-8242-E0812478179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84392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E4B87-29D1-8549-A894-A81E95D3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8C4FA-5023-B141-AED4-F88C1D0AD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6219E-E0E6-F949-B0E6-7F2BCBC7C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B591BB-E42B-C645-A10B-10A6D4458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C85919-75B5-6B4F-A29F-F344672E2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257BB-7A45-D643-8575-311A53C81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452E-2897-FB47-85ED-51D7BB45F2AC}" type="datetimeFigureOut">
              <a:rPr lang="en-FR" smtClean="0"/>
              <a:t>31/05/2023</a:t>
            </a:fld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11BD05-5494-B84C-B6FA-37271B8E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7D0F5A-F2B6-8E45-8643-12D61FF51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606E-F047-9E43-8242-E0812478179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220530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6EABE-6061-2043-A20A-4EF1C5091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32B57-B177-0143-A0CB-8863EA86C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452E-2897-FB47-85ED-51D7BB45F2AC}" type="datetimeFigureOut">
              <a:rPr lang="en-FR" smtClean="0"/>
              <a:t>31/05/2023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ECF043-38D9-C047-9A9E-CFA6B5937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71D14F-80F5-894D-BA4E-AD4A3013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606E-F047-9E43-8242-E0812478179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780925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FEDC6E-3497-4A47-B903-C5C95E78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452E-2897-FB47-85ED-51D7BB45F2AC}" type="datetimeFigureOut">
              <a:rPr lang="en-FR" smtClean="0"/>
              <a:t>31/05/2023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D91053-7747-2E42-BBF7-098A50BD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B57FA-E29E-4447-9AA1-6171F80E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606E-F047-9E43-8242-E0812478179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3360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9168E-A650-6344-87CE-FF95AEE8A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25D76-54F6-3A4E-A335-59AB86759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2F5BA6-36FE-C747-A0A0-CD3CEA9244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EDF558-A141-1142-A751-A13FFE2D3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452E-2897-FB47-85ED-51D7BB45F2AC}" type="datetimeFigureOut">
              <a:rPr lang="en-FR" smtClean="0"/>
              <a:t>31/05/2023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E6CC9C-922C-744B-A245-D699FCC60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B157B-A9D1-F549-818C-B3F08A3FB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606E-F047-9E43-8242-E0812478179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60178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11759-A6C2-7E44-AA00-83FB5A086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D497EA-2EC3-3F4A-AF59-937CE2C7A5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C5BD2-01DE-A64A-907D-7B2DA2CD0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64014-7B3C-6740-A7DD-7866C6EB4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452E-2897-FB47-85ED-51D7BB45F2AC}" type="datetimeFigureOut">
              <a:rPr lang="en-FR" smtClean="0"/>
              <a:t>31/05/2023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D645F3-FA68-4E44-B75F-388E3F8B6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0FFAA-D64D-7948-8D39-4EEF98D1F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606E-F047-9E43-8242-E0812478179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62864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868947-2939-EC4B-B45E-1AF4CB3FD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5D542-A355-CC49-9CD5-0431D2618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00815-4BF6-BD4F-A480-41266D925A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B452E-2897-FB47-85ED-51D7BB45F2AC}" type="datetimeFigureOut">
              <a:rPr lang="en-FR" smtClean="0"/>
              <a:t>31/05/2023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886EB-870D-384B-B057-7BC2E7608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4DA8E-CA6C-BC41-B96F-907282CF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1606E-F047-9E43-8242-E0812478179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01530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DECFA-4481-6045-B81F-2A80A9345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7517" y="202102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b="0" u="none" strike="noStrike" dirty="0">
                <a:solidFill>
                  <a:srgbClr val="4472C4"/>
                </a:solidFill>
                <a:effectLst/>
                <a:latin typeface="Calibri" panose="020F0502020204030204" pitchFamily="34" charset="0"/>
              </a:rPr>
              <a:t>Antigenic evolution and evolutionary consequences of vaccination against SARS CoV-2</a:t>
            </a:r>
            <a:br>
              <a:rPr lang="en-GB" sz="6000" dirty="0">
                <a:latin typeface="+mj-lt"/>
              </a:rPr>
            </a:br>
            <a:endParaRPr lang="en-FR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88C88028-0E3C-5241-817D-639FDA710E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43337"/>
            <a:ext cx="9144000" cy="2705813"/>
          </a:xfrm>
        </p:spPr>
        <p:txBody>
          <a:bodyPr>
            <a:normAutofit/>
          </a:bodyPr>
          <a:lstStyle/>
          <a:p>
            <a:pPr algn="ctr"/>
            <a:endParaRPr lang="ru-RU" sz="3200" dirty="0"/>
          </a:p>
          <a:p>
            <a:pPr algn="ctr"/>
            <a:r>
              <a:rPr lang="en-US" dirty="0"/>
              <a:t>Igor M. Rouzine</a:t>
            </a:r>
          </a:p>
          <a:p>
            <a:pPr algn="ctr"/>
            <a:endParaRPr lang="ru-RU" dirty="0"/>
          </a:p>
          <a:p>
            <a:pPr algn="ctr"/>
            <a:r>
              <a:rPr lang="en-US" dirty="0"/>
              <a:t>Institute of Evolutionary Physiology and Biochemistry RAS</a:t>
            </a:r>
          </a:p>
          <a:p>
            <a:pPr algn="ctr"/>
            <a:r>
              <a:rPr lang="en-US" dirty="0"/>
              <a:t>Peter the Great Polytechnical University of St Petersburg</a:t>
            </a:r>
            <a:endParaRPr lang="ru-RU" dirty="0"/>
          </a:p>
          <a:p>
            <a:pPr algn="ctr"/>
            <a:endParaRPr lang="ru-RU" dirty="0"/>
          </a:p>
          <a:p>
            <a:endParaRPr lang="en-F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68B73E-5121-7140-B2C9-6FC90E38A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00" y="0"/>
            <a:ext cx="3517900" cy="1244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D80B3B-17A5-7842-BE3B-92B579A75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5" y="269875"/>
            <a:ext cx="1818408" cy="168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8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Cross-immunity function: how easy is to infect? </a:t>
            </a:r>
            <a:br>
              <a:rPr lang="en-US" sz="4000" dirty="0"/>
            </a:br>
            <a:endParaRPr lang="en-US" sz="40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222626" y="1905000"/>
            <a:ext cx="15875" cy="3651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238501" y="5556250"/>
            <a:ext cx="56356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Arc 24"/>
          <p:cNvSpPr/>
          <p:nvPr/>
        </p:nvSpPr>
        <p:spPr>
          <a:xfrm flipH="1">
            <a:off x="3019754" y="3001441"/>
            <a:ext cx="10191751" cy="7223125"/>
          </a:xfrm>
          <a:prstGeom prst="arc">
            <a:avLst>
              <a:gd name="adj1" fmla="val 16509334"/>
              <a:gd name="adj2" fmla="val 20832213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4416425" y="5286376"/>
            <a:ext cx="0" cy="269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246437" y="2898253"/>
            <a:ext cx="4691066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3365499" y="3990977"/>
            <a:ext cx="0" cy="269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3382960" y="2761731"/>
            <a:ext cx="0" cy="269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6200000">
            <a:off x="1161401" y="3446949"/>
            <a:ext cx="301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Cross-immunity function, </a:t>
            </a:r>
            <a:r>
              <a:rPr lang="en-US" i="1" dirty="0"/>
              <a:t>K 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00437" y="5925582"/>
            <a:ext cx="5759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Antigenic distance between the new and old strain, </a:t>
            </a:r>
            <a:r>
              <a:rPr lang="en-US" i="1" dirty="0" err="1"/>
              <a:t>x</a:t>
            </a:r>
            <a:r>
              <a:rPr lang="en-US" i="1" baseline="-25000" dirty="0" err="1"/>
              <a:t>new</a:t>
            </a:r>
            <a:r>
              <a:rPr lang="en-US" i="1" dirty="0" err="1"/>
              <a:t>-x</a:t>
            </a:r>
            <a:r>
              <a:rPr lang="en-US" i="1" baseline="-25000" dirty="0" err="1"/>
              <a:t>old</a:t>
            </a:r>
            <a:endParaRPr lang="en-US" i="1" baseline="-25000" dirty="0"/>
          </a:p>
        </p:txBody>
      </p:sp>
      <p:sp>
        <p:nvSpPr>
          <p:cNvPr id="41" name="TextBox 40"/>
          <p:cNvSpPr txBox="1"/>
          <p:nvPr/>
        </p:nvSpPr>
        <p:spPr>
          <a:xfrm>
            <a:off x="5054601" y="4685268"/>
            <a:ext cx="2419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Half-length of immunity</a:t>
            </a:r>
            <a:endParaRPr lang="en-US" i="1" dirty="0"/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4572000" y="4991100"/>
            <a:ext cx="508000" cy="2423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2763206" y="3915847"/>
            <a:ext cx="484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0.5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874659" y="2713587"/>
            <a:ext cx="302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890332" y="3206234"/>
            <a:ext cx="283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Maximal chance of infection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3248023" y="4125914"/>
            <a:ext cx="1168403" cy="1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4416425" y="4125915"/>
            <a:ext cx="0" cy="143033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241801" y="2164279"/>
            <a:ext cx="248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Examples: </a:t>
            </a:r>
            <a:r>
              <a:rPr lang="en-US" dirty="0">
                <a:solidFill>
                  <a:srgbClr val="0070C0"/>
                </a:solidFill>
              </a:rPr>
              <a:t>K(x) = x/(</a:t>
            </a:r>
            <a:r>
              <a:rPr lang="en-US" dirty="0" err="1">
                <a:solidFill>
                  <a:srgbClr val="0070C0"/>
                </a:solidFill>
              </a:rPr>
              <a:t>a+x</a:t>
            </a:r>
            <a:r>
              <a:rPr lang="en-US" dirty="0">
                <a:solidFill>
                  <a:srgbClr val="0070C0"/>
                </a:solidFill>
              </a:rPr>
              <a:t>),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1836DB-0CD6-394D-BED9-823642E16BF7}"/>
              </a:ext>
            </a:extLst>
          </p:cNvPr>
          <p:cNvSpPr txBox="1"/>
          <p:nvPr/>
        </p:nvSpPr>
        <p:spPr>
          <a:xfrm>
            <a:off x="6727418" y="2160706"/>
            <a:ext cx="1684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0000"/>
                </a:solidFill>
              </a:rPr>
              <a:t>K(x)=1-exp(-x/a)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845FAB9-3364-4E46-A1B8-9222645366AE}"/>
              </a:ext>
            </a:extLst>
          </p:cNvPr>
          <p:cNvSpPr/>
          <p:nvPr/>
        </p:nvSpPr>
        <p:spPr>
          <a:xfrm>
            <a:off x="3256547" y="2927684"/>
            <a:ext cx="3039979" cy="2590800"/>
          </a:xfrm>
          <a:custGeom>
            <a:avLst/>
            <a:gdLst>
              <a:gd name="connsiteX0" fmla="*/ 0 w 3039979"/>
              <a:gd name="connsiteY0" fmla="*/ 2590800 h 2590800"/>
              <a:gd name="connsiteX1" fmla="*/ 360948 w 3039979"/>
              <a:gd name="connsiteY1" fmla="*/ 1965158 h 2590800"/>
              <a:gd name="connsiteX2" fmla="*/ 898358 w 3039979"/>
              <a:gd name="connsiteY2" fmla="*/ 1283369 h 2590800"/>
              <a:gd name="connsiteX3" fmla="*/ 1524000 w 3039979"/>
              <a:gd name="connsiteY3" fmla="*/ 737937 h 2590800"/>
              <a:gd name="connsiteX4" fmla="*/ 2294021 w 3039979"/>
              <a:gd name="connsiteY4" fmla="*/ 296779 h 2590800"/>
              <a:gd name="connsiteX5" fmla="*/ 3039979 w 3039979"/>
              <a:gd name="connsiteY5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9979" h="2590800">
                <a:moveTo>
                  <a:pt x="0" y="2590800"/>
                </a:moveTo>
                <a:cubicBezTo>
                  <a:pt x="105611" y="2386931"/>
                  <a:pt x="211222" y="2183063"/>
                  <a:pt x="360948" y="1965158"/>
                </a:cubicBezTo>
                <a:cubicBezTo>
                  <a:pt x="510674" y="1747253"/>
                  <a:pt x="704516" y="1487906"/>
                  <a:pt x="898358" y="1283369"/>
                </a:cubicBezTo>
                <a:cubicBezTo>
                  <a:pt x="1092200" y="1078832"/>
                  <a:pt x="1291390" y="902369"/>
                  <a:pt x="1524000" y="737937"/>
                </a:cubicBezTo>
                <a:cubicBezTo>
                  <a:pt x="1756610" y="573505"/>
                  <a:pt x="2041358" y="419768"/>
                  <a:pt x="2294021" y="296779"/>
                </a:cubicBezTo>
                <a:cubicBezTo>
                  <a:pt x="2546684" y="173790"/>
                  <a:pt x="2793331" y="86895"/>
                  <a:pt x="3039979" y="0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499495-8432-134A-9C32-D9E21F3917CD}"/>
              </a:ext>
            </a:extLst>
          </p:cNvPr>
          <p:cNvSpPr txBox="1"/>
          <p:nvPr/>
        </p:nvSpPr>
        <p:spPr>
          <a:xfrm>
            <a:off x="4257174" y="5521286"/>
            <a:ext cx="3185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a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55770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7655"/>
            <a:ext cx="10515600" cy="1325563"/>
          </a:xfrm>
        </p:spPr>
        <p:txBody>
          <a:bodyPr/>
          <a:lstStyle/>
          <a:p>
            <a:r>
              <a:rPr lang="en-US" dirty="0"/>
              <a:t>Infected-recovered model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8200" y="2132908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Antigenic coordinate x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along the trunk of the tree</a:t>
            </a:r>
          </a:p>
          <a:p>
            <a:r>
              <a:rPr lang="en-US" dirty="0">
                <a:solidFill>
                  <a:srgbClr val="C00000"/>
                </a:solidFill>
              </a:rPr>
              <a:t>Recovered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density r(x), infected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density </a:t>
            </a:r>
            <a:r>
              <a:rPr lang="en-US" dirty="0" err="1">
                <a:solidFill>
                  <a:srgbClr val="C00000"/>
                </a:solidFill>
              </a:rPr>
              <a:t>i</a:t>
            </a:r>
            <a:r>
              <a:rPr lang="en-US" dirty="0">
                <a:solidFill>
                  <a:srgbClr val="C00000"/>
                </a:solidFill>
              </a:rPr>
              <a:t>(x)</a:t>
            </a:r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K(x-y)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 cross immunity function</a:t>
            </a:r>
          </a:p>
          <a:p>
            <a:endParaRPr lang="en-US" dirty="0"/>
          </a:p>
        </p:txBody>
      </p:sp>
      <p:pic>
        <p:nvPicPr>
          <p:cNvPr id="5" name="Picture 4" descr="eq1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340" y="5498267"/>
            <a:ext cx="3477460" cy="781755"/>
          </a:xfrm>
          <a:prstGeom prst="rect">
            <a:avLst/>
          </a:prstGeom>
        </p:spPr>
      </p:pic>
      <p:pic>
        <p:nvPicPr>
          <p:cNvPr id="6" name="Picture 5" descr="eq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3319750"/>
            <a:ext cx="4956286" cy="21539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09086" y="3319749"/>
            <a:ext cx="29125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R</a:t>
            </a:r>
            <a:r>
              <a:rPr lang="en-US" baseline="-25000" dirty="0">
                <a:solidFill>
                  <a:srgbClr val="C00000"/>
                </a:solidFill>
              </a:rPr>
              <a:t>0 </a:t>
            </a:r>
            <a:r>
              <a:rPr lang="en-US" dirty="0">
                <a:solidFill>
                  <a:srgbClr val="C00000"/>
                </a:solidFill>
              </a:rPr>
              <a:t> is the basic reproduction number in a naive population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3862" y="2950417"/>
            <a:ext cx="1009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infection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46384" y="2950417"/>
            <a:ext cx="996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recovery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01287" y="486551"/>
            <a:ext cx="2620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Lin et al 2003</a:t>
            </a:r>
          </a:p>
          <a:p>
            <a:r>
              <a:rPr lang="en-US" dirty="0">
                <a:solidFill>
                  <a:srgbClr val="0000FF"/>
                </a:solidFill>
              </a:rPr>
              <a:t>Rouzine &amp; </a:t>
            </a:r>
            <a:r>
              <a:rPr lang="en-US" dirty="0" err="1">
                <a:solidFill>
                  <a:srgbClr val="0000FF"/>
                </a:solidFill>
              </a:rPr>
              <a:t>Rozhnova</a:t>
            </a:r>
            <a:r>
              <a:rPr lang="en-US" dirty="0">
                <a:solidFill>
                  <a:srgbClr val="0000FF"/>
                </a:solidFill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0126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321"/>
            <a:ext cx="10515600" cy="1325563"/>
          </a:xfrm>
        </p:spPr>
        <p:txBody>
          <a:bodyPr/>
          <a:lstStyle/>
          <a:p>
            <a:r>
              <a:rPr lang="en-US" dirty="0"/>
              <a:t>Traveling wave solution of the two equations</a:t>
            </a:r>
          </a:p>
        </p:txBody>
      </p:sp>
      <p:pic>
        <p:nvPicPr>
          <p:cNvPr id="8" name="Picture 7" descr="eq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15" y="4196883"/>
            <a:ext cx="5170356" cy="1775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C0F207-5527-F040-BF74-9C686CAD9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50" y="2695027"/>
            <a:ext cx="1409700" cy="546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EA2926-E342-F04E-A0FA-8129B8843118}"/>
              </a:ext>
            </a:extLst>
          </p:cNvPr>
          <p:cNvSpPr txBox="1"/>
          <p:nvPr/>
        </p:nvSpPr>
        <p:spPr>
          <a:xfrm>
            <a:off x="3087369" y="2772897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- relative antigenic coordinate in the moving reference frame</a:t>
            </a:r>
            <a:endParaRPr lang="en-F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1EB1A5-CBCF-B744-B7A8-6F7CE4DF70F6}"/>
              </a:ext>
            </a:extLst>
          </p:cNvPr>
          <p:cNvSpPr txBox="1"/>
          <p:nvPr/>
        </p:nvSpPr>
        <p:spPr>
          <a:xfrm>
            <a:off x="3087369" y="3429000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- average substitution rate (wave speed)</a:t>
            </a:r>
            <a:endParaRPr lang="en-FR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40ED03-1677-9E42-B0FD-37C599747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50" y="1645923"/>
            <a:ext cx="2108200" cy="50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F93989-64EF-B84C-BBF0-A88A375F8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850" y="2205056"/>
            <a:ext cx="2197100" cy="406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079336-DBC7-C94A-BB39-58EB5AA30CEB}"/>
              </a:ext>
            </a:extLst>
          </p:cNvPr>
          <p:cNvSpPr txBox="1"/>
          <p:nvPr/>
        </p:nvSpPr>
        <p:spPr>
          <a:xfrm>
            <a:off x="3087369" y="1704073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- infected individual density in antigenic coordinate</a:t>
            </a:r>
            <a:endParaRPr lang="en-FR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2FDF7A-F6E1-AF4C-A6B5-0214E1810917}"/>
              </a:ext>
            </a:extLst>
          </p:cNvPr>
          <p:cNvSpPr txBox="1"/>
          <p:nvPr/>
        </p:nvSpPr>
        <p:spPr>
          <a:xfrm>
            <a:off x="3087369" y="2205056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- recovered individual density in antigenic coordinate</a:t>
            </a:r>
            <a:endParaRPr lang="en-FR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4E06F73-D7D4-DA40-888A-63B4B5A33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972" y="3388338"/>
            <a:ext cx="381000" cy="444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0E0847-2902-8644-A98D-823E3B98B9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048" y="4145124"/>
            <a:ext cx="1955800" cy="609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ED756B-3A97-194A-8F75-016B192842B7}"/>
              </a:ext>
            </a:extLst>
          </p:cNvPr>
          <p:cNvSpPr txBox="1"/>
          <p:nvPr/>
        </p:nvSpPr>
        <p:spPr>
          <a:xfrm>
            <a:off x="3087369" y="4222584"/>
            <a:ext cx="265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C00000"/>
                </a:solidFill>
              </a:rPr>
              <a:t>- </a:t>
            </a:r>
            <a:r>
              <a:rPr lang="en-FR" dirty="0">
                <a:solidFill>
                  <a:srgbClr val="C00000"/>
                </a:solidFill>
                <a:latin typeface="Symbol" pitchFamily="2" charset="2"/>
              </a:rPr>
              <a:t>d</a:t>
            </a:r>
            <a:r>
              <a:rPr lang="en-FR" dirty="0">
                <a:solidFill>
                  <a:srgbClr val="C00000"/>
                </a:solidFill>
              </a:rPr>
              <a:t>(u)  </a:t>
            </a:r>
            <a:r>
              <a:rPr lang="en-US" dirty="0">
                <a:solidFill>
                  <a:srgbClr val="C00000"/>
                </a:solidFill>
              </a:rPr>
              <a:t>Dirac delta-function</a:t>
            </a:r>
            <a:endParaRPr lang="en-FR" dirty="0">
              <a:solidFill>
                <a:srgbClr val="C0000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E854389-D5EA-1C46-8A71-4F5511F868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807" y="6117112"/>
            <a:ext cx="1701800" cy="50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874717-DB9F-6A45-9C84-7651D3D83E53}"/>
              </a:ext>
            </a:extLst>
          </p:cNvPr>
          <p:cNvSpPr txBox="1"/>
          <p:nvPr/>
        </p:nvSpPr>
        <p:spPr>
          <a:xfrm>
            <a:off x="7833606" y="5029687"/>
            <a:ext cx="2827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C00000"/>
                </a:solidFill>
              </a:rPr>
              <a:t>total fraction of the infected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201704-4EAC-894C-A627-5670169BA38A}"/>
              </a:ext>
            </a:extLst>
          </p:cNvPr>
          <p:cNvSpPr txBox="1"/>
          <p:nvPr/>
        </p:nvSpPr>
        <p:spPr>
          <a:xfrm>
            <a:off x="3054607" y="6186446"/>
            <a:ext cx="839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C00000"/>
                </a:solidFill>
              </a:rPr>
              <a:t>gives 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B310F0-F1B5-3747-B8BF-AE0796D67B18}"/>
              </a:ext>
            </a:extLst>
          </p:cNvPr>
          <p:cNvSpPr txBox="1"/>
          <p:nvPr/>
        </p:nvSpPr>
        <p:spPr>
          <a:xfrm>
            <a:off x="7372980" y="3586864"/>
            <a:ext cx="2987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0432FF"/>
                </a:solidFill>
              </a:rPr>
              <a:t>Substituting to the equations</a:t>
            </a:r>
          </a:p>
          <a:p>
            <a:r>
              <a:rPr lang="en-FR" dirty="0">
                <a:solidFill>
                  <a:srgbClr val="0432FF"/>
                </a:solidFill>
              </a:rPr>
              <a:t>and neglecting mutation term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FBE4E89-E3D9-3C41-989B-4841F1408D9A}"/>
              </a:ext>
            </a:extLst>
          </p:cNvPr>
          <p:cNvCxnSpPr/>
          <p:nvPr/>
        </p:nvCxnSpPr>
        <p:spPr>
          <a:xfrm>
            <a:off x="10455217" y="3543615"/>
            <a:ext cx="0" cy="653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69658A47-76A5-1043-B12E-CDB6C61206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6578" y="5599757"/>
            <a:ext cx="3845459" cy="87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2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4572" y="210528"/>
            <a:ext cx="8432800" cy="1325563"/>
          </a:xfrm>
        </p:spPr>
        <p:txBody>
          <a:bodyPr/>
          <a:lstStyle/>
          <a:p>
            <a:r>
              <a:rPr lang="en-US" dirty="0"/>
              <a:t>Analysis and modeling agree</a:t>
            </a:r>
          </a:p>
        </p:txBody>
      </p:sp>
      <p:pic>
        <p:nvPicPr>
          <p:cNvPr id="7" name="Content Placeholder 6" descr="Fig 1a.pd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550" y="2230943"/>
            <a:ext cx="5092700" cy="3492500"/>
          </a:xfrm>
        </p:spPr>
      </p:pic>
      <p:pic>
        <p:nvPicPr>
          <p:cNvPr id="11" name="Picture 10" descr="par1 fig 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50" y="2889935"/>
            <a:ext cx="1857322" cy="403766"/>
          </a:xfrm>
          <a:prstGeom prst="rect">
            <a:avLst/>
          </a:prstGeom>
        </p:spPr>
      </p:pic>
      <p:pic>
        <p:nvPicPr>
          <p:cNvPr id="12" name="Picture 11" descr="par2 fig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249" y="3357842"/>
            <a:ext cx="3087123" cy="47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Traveling wave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302934" y="5114756"/>
            <a:ext cx="65870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8739EBA-D3FC-2F4E-9B79-8A231120C8B5}"/>
              </a:ext>
            </a:extLst>
          </p:cNvPr>
          <p:cNvGrpSpPr/>
          <p:nvPr/>
        </p:nvGrpSpPr>
        <p:grpSpPr>
          <a:xfrm>
            <a:off x="2341034" y="3487230"/>
            <a:ext cx="1782581" cy="1475198"/>
            <a:chOff x="2341034" y="3487230"/>
            <a:chExt cx="1782581" cy="1475198"/>
          </a:xfrm>
        </p:grpSpPr>
        <p:sp>
          <p:nvSpPr>
            <p:cNvPr id="6" name="Freeform 5"/>
            <p:cNvSpPr/>
            <p:nvPr/>
          </p:nvSpPr>
          <p:spPr>
            <a:xfrm>
              <a:off x="2341034" y="3487230"/>
              <a:ext cx="1719081" cy="1428559"/>
            </a:xfrm>
            <a:custGeom>
              <a:avLst/>
              <a:gdLst>
                <a:gd name="connsiteX0" fmla="*/ 0 w 1719081"/>
                <a:gd name="connsiteY0" fmla="*/ 1428559 h 1428559"/>
                <a:gd name="connsiteX1" fmla="*/ 397934 w 1719081"/>
                <a:gd name="connsiteY1" fmla="*/ 1403159 h 1428559"/>
                <a:gd name="connsiteX2" fmla="*/ 762000 w 1719081"/>
                <a:gd name="connsiteY2" fmla="*/ 1293093 h 1428559"/>
                <a:gd name="connsiteX3" fmla="*/ 1075267 w 1719081"/>
                <a:gd name="connsiteY3" fmla="*/ 1039093 h 1428559"/>
                <a:gd name="connsiteX4" fmla="*/ 1286934 w 1719081"/>
                <a:gd name="connsiteY4" fmla="*/ 691959 h 1428559"/>
                <a:gd name="connsiteX5" fmla="*/ 1447800 w 1719081"/>
                <a:gd name="connsiteY5" fmla="*/ 395626 h 1428559"/>
                <a:gd name="connsiteX6" fmla="*/ 1574800 w 1719081"/>
                <a:gd name="connsiteY6" fmla="*/ 133159 h 1428559"/>
                <a:gd name="connsiteX7" fmla="*/ 1701800 w 1719081"/>
                <a:gd name="connsiteY7" fmla="*/ 6159 h 1428559"/>
                <a:gd name="connsiteX8" fmla="*/ 1718734 w 1719081"/>
                <a:gd name="connsiteY8" fmla="*/ 319426 h 1428559"/>
                <a:gd name="connsiteX9" fmla="*/ 1710267 w 1719081"/>
                <a:gd name="connsiteY9" fmla="*/ 708893 h 1428559"/>
                <a:gd name="connsiteX10" fmla="*/ 1710267 w 1719081"/>
                <a:gd name="connsiteY10" fmla="*/ 1047559 h 1428559"/>
                <a:gd name="connsiteX11" fmla="*/ 1701800 w 1719081"/>
                <a:gd name="connsiteY11" fmla="*/ 1428559 h 142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19081" h="1428559">
                  <a:moveTo>
                    <a:pt x="0" y="1428559"/>
                  </a:moveTo>
                  <a:cubicBezTo>
                    <a:pt x="135467" y="1427148"/>
                    <a:pt x="270934" y="1425737"/>
                    <a:pt x="397934" y="1403159"/>
                  </a:cubicBezTo>
                  <a:cubicBezTo>
                    <a:pt x="524934" y="1380581"/>
                    <a:pt x="649111" y="1353771"/>
                    <a:pt x="762000" y="1293093"/>
                  </a:cubicBezTo>
                  <a:cubicBezTo>
                    <a:pt x="874889" y="1232415"/>
                    <a:pt x="987778" y="1139282"/>
                    <a:pt x="1075267" y="1039093"/>
                  </a:cubicBezTo>
                  <a:cubicBezTo>
                    <a:pt x="1162756" y="938904"/>
                    <a:pt x="1224845" y="799204"/>
                    <a:pt x="1286934" y="691959"/>
                  </a:cubicBezTo>
                  <a:cubicBezTo>
                    <a:pt x="1349023" y="584714"/>
                    <a:pt x="1399822" y="488759"/>
                    <a:pt x="1447800" y="395626"/>
                  </a:cubicBezTo>
                  <a:cubicBezTo>
                    <a:pt x="1495778" y="302493"/>
                    <a:pt x="1532467" y="198070"/>
                    <a:pt x="1574800" y="133159"/>
                  </a:cubicBezTo>
                  <a:cubicBezTo>
                    <a:pt x="1617133" y="68248"/>
                    <a:pt x="1677811" y="-24885"/>
                    <a:pt x="1701800" y="6159"/>
                  </a:cubicBezTo>
                  <a:cubicBezTo>
                    <a:pt x="1725789" y="37203"/>
                    <a:pt x="1717323" y="202304"/>
                    <a:pt x="1718734" y="319426"/>
                  </a:cubicBezTo>
                  <a:cubicBezTo>
                    <a:pt x="1720145" y="436548"/>
                    <a:pt x="1711678" y="587538"/>
                    <a:pt x="1710267" y="708893"/>
                  </a:cubicBezTo>
                  <a:cubicBezTo>
                    <a:pt x="1708856" y="830248"/>
                    <a:pt x="1711678" y="927615"/>
                    <a:pt x="1710267" y="1047559"/>
                  </a:cubicBezTo>
                  <a:cubicBezTo>
                    <a:pt x="1708856" y="1167503"/>
                    <a:pt x="1701800" y="1365059"/>
                    <a:pt x="1701800" y="1428559"/>
                  </a:cubicBezTo>
                </a:path>
              </a:pathLst>
            </a:custGeom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975448" y="4318818"/>
              <a:ext cx="148167" cy="643610"/>
            </a:xfrm>
            <a:custGeom>
              <a:avLst/>
              <a:gdLst>
                <a:gd name="connsiteX0" fmla="*/ 0 w 148167"/>
                <a:gd name="connsiteY0" fmla="*/ 639376 h 643610"/>
                <a:gd name="connsiteX1" fmla="*/ 42334 w 148167"/>
                <a:gd name="connsiteY1" fmla="*/ 597043 h 643610"/>
                <a:gd name="connsiteX2" fmla="*/ 63500 w 148167"/>
                <a:gd name="connsiteY2" fmla="*/ 525076 h 643610"/>
                <a:gd name="connsiteX3" fmla="*/ 76200 w 148167"/>
                <a:gd name="connsiteY3" fmla="*/ 143 h 643610"/>
                <a:gd name="connsiteX4" fmla="*/ 105834 w 148167"/>
                <a:gd name="connsiteY4" fmla="*/ 580110 h 643610"/>
                <a:gd name="connsiteX5" fmla="*/ 118534 w 148167"/>
                <a:gd name="connsiteY5" fmla="*/ 618210 h 643610"/>
                <a:gd name="connsiteX6" fmla="*/ 148167 w 148167"/>
                <a:gd name="connsiteY6" fmla="*/ 643610 h 64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167" h="643610">
                  <a:moveTo>
                    <a:pt x="0" y="639376"/>
                  </a:moveTo>
                  <a:cubicBezTo>
                    <a:pt x="15875" y="627734"/>
                    <a:pt x="31751" y="616093"/>
                    <a:pt x="42334" y="597043"/>
                  </a:cubicBezTo>
                  <a:cubicBezTo>
                    <a:pt x="52917" y="577993"/>
                    <a:pt x="57856" y="624559"/>
                    <a:pt x="63500" y="525076"/>
                  </a:cubicBezTo>
                  <a:cubicBezTo>
                    <a:pt x="69144" y="425593"/>
                    <a:pt x="69144" y="-9029"/>
                    <a:pt x="76200" y="143"/>
                  </a:cubicBezTo>
                  <a:cubicBezTo>
                    <a:pt x="83256" y="9315"/>
                    <a:pt x="98778" y="477099"/>
                    <a:pt x="105834" y="580110"/>
                  </a:cubicBezTo>
                  <a:cubicBezTo>
                    <a:pt x="112890" y="683121"/>
                    <a:pt x="111479" y="607627"/>
                    <a:pt x="118534" y="618210"/>
                  </a:cubicBezTo>
                  <a:cubicBezTo>
                    <a:pt x="125589" y="628793"/>
                    <a:pt x="148167" y="643610"/>
                    <a:pt x="148167" y="643610"/>
                  </a:cubicBezTo>
                </a:path>
              </a:pathLst>
            </a:cu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537477" y="3487230"/>
            <a:ext cx="112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recovered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19401" y="34002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71801" y="35526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23615" y="4349412"/>
            <a:ext cx="9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infected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56466" y="5367724"/>
            <a:ext cx="4038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Antigenic distance along the tree trunk, </a:t>
            </a:r>
            <a:r>
              <a:rPr lang="en-US" i="1" dirty="0"/>
              <a:t>x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3F22E2-A6A2-5443-B5F2-71D48CA5322F}"/>
              </a:ext>
            </a:extLst>
          </p:cNvPr>
          <p:cNvGrpSpPr/>
          <p:nvPr/>
        </p:nvGrpSpPr>
        <p:grpSpPr>
          <a:xfrm>
            <a:off x="2965277" y="3487230"/>
            <a:ext cx="1782581" cy="1475198"/>
            <a:chOff x="2341034" y="3487230"/>
            <a:chExt cx="1782581" cy="1475198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899A7A9-31A8-4044-90B9-D8D7FB1E39EC}"/>
                </a:ext>
              </a:extLst>
            </p:cNvPr>
            <p:cNvSpPr/>
            <p:nvPr/>
          </p:nvSpPr>
          <p:spPr>
            <a:xfrm>
              <a:off x="2341034" y="3487230"/>
              <a:ext cx="1719081" cy="1428559"/>
            </a:xfrm>
            <a:custGeom>
              <a:avLst/>
              <a:gdLst>
                <a:gd name="connsiteX0" fmla="*/ 0 w 1719081"/>
                <a:gd name="connsiteY0" fmla="*/ 1428559 h 1428559"/>
                <a:gd name="connsiteX1" fmla="*/ 397934 w 1719081"/>
                <a:gd name="connsiteY1" fmla="*/ 1403159 h 1428559"/>
                <a:gd name="connsiteX2" fmla="*/ 762000 w 1719081"/>
                <a:gd name="connsiteY2" fmla="*/ 1293093 h 1428559"/>
                <a:gd name="connsiteX3" fmla="*/ 1075267 w 1719081"/>
                <a:gd name="connsiteY3" fmla="*/ 1039093 h 1428559"/>
                <a:gd name="connsiteX4" fmla="*/ 1286934 w 1719081"/>
                <a:gd name="connsiteY4" fmla="*/ 691959 h 1428559"/>
                <a:gd name="connsiteX5" fmla="*/ 1447800 w 1719081"/>
                <a:gd name="connsiteY5" fmla="*/ 395626 h 1428559"/>
                <a:gd name="connsiteX6" fmla="*/ 1574800 w 1719081"/>
                <a:gd name="connsiteY6" fmla="*/ 133159 h 1428559"/>
                <a:gd name="connsiteX7" fmla="*/ 1701800 w 1719081"/>
                <a:gd name="connsiteY7" fmla="*/ 6159 h 1428559"/>
                <a:gd name="connsiteX8" fmla="*/ 1718734 w 1719081"/>
                <a:gd name="connsiteY8" fmla="*/ 319426 h 1428559"/>
                <a:gd name="connsiteX9" fmla="*/ 1710267 w 1719081"/>
                <a:gd name="connsiteY9" fmla="*/ 708893 h 1428559"/>
                <a:gd name="connsiteX10" fmla="*/ 1710267 w 1719081"/>
                <a:gd name="connsiteY10" fmla="*/ 1047559 h 1428559"/>
                <a:gd name="connsiteX11" fmla="*/ 1701800 w 1719081"/>
                <a:gd name="connsiteY11" fmla="*/ 1428559 h 142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19081" h="1428559">
                  <a:moveTo>
                    <a:pt x="0" y="1428559"/>
                  </a:moveTo>
                  <a:cubicBezTo>
                    <a:pt x="135467" y="1427148"/>
                    <a:pt x="270934" y="1425737"/>
                    <a:pt x="397934" y="1403159"/>
                  </a:cubicBezTo>
                  <a:cubicBezTo>
                    <a:pt x="524934" y="1380581"/>
                    <a:pt x="649111" y="1353771"/>
                    <a:pt x="762000" y="1293093"/>
                  </a:cubicBezTo>
                  <a:cubicBezTo>
                    <a:pt x="874889" y="1232415"/>
                    <a:pt x="987778" y="1139282"/>
                    <a:pt x="1075267" y="1039093"/>
                  </a:cubicBezTo>
                  <a:cubicBezTo>
                    <a:pt x="1162756" y="938904"/>
                    <a:pt x="1224845" y="799204"/>
                    <a:pt x="1286934" y="691959"/>
                  </a:cubicBezTo>
                  <a:cubicBezTo>
                    <a:pt x="1349023" y="584714"/>
                    <a:pt x="1399822" y="488759"/>
                    <a:pt x="1447800" y="395626"/>
                  </a:cubicBezTo>
                  <a:cubicBezTo>
                    <a:pt x="1495778" y="302493"/>
                    <a:pt x="1532467" y="198070"/>
                    <a:pt x="1574800" y="133159"/>
                  </a:cubicBezTo>
                  <a:cubicBezTo>
                    <a:pt x="1617133" y="68248"/>
                    <a:pt x="1677811" y="-24885"/>
                    <a:pt x="1701800" y="6159"/>
                  </a:cubicBezTo>
                  <a:cubicBezTo>
                    <a:pt x="1725789" y="37203"/>
                    <a:pt x="1717323" y="202304"/>
                    <a:pt x="1718734" y="319426"/>
                  </a:cubicBezTo>
                  <a:cubicBezTo>
                    <a:pt x="1720145" y="436548"/>
                    <a:pt x="1711678" y="587538"/>
                    <a:pt x="1710267" y="708893"/>
                  </a:cubicBezTo>
                  <a:cubicBezTo>
                    <a:pt x="1708856" y="830248"/>
                    <a:pt x="1711678" y="927615"/>
                    <a:pt x="1710267" y="1047559"/>
                  </a:cubicBezTo>
                  <a:cubicBezTo>
                    <a:pt x="1708856" y="1167503"/>
                    <a:pt x="1701800" y="1365059"/>
                    <a:pt x="1701800" y="1428559"/>
                  </a:cubicBezTo>
                </a:path>
              </a:pathLst>
            </a:custGeom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44C4CA2-DFF5-DE46-948B-8FA251869995}"/>
                </a:ext>
              </a:extLst>
            </p:cNvPr>
            <p:cNvSpPr/>
            <p:nvPr/>
          </p:nvSpPr>
          <p:spPr>
            <a:xfrm>
              <a:off x="3975448" y="4318818"/>
              <a:ext cx="148167" cy="643610"/>
            </a:xfrm>
            <a:custGeom>
              <a:avLst/>
              <a:gdLst>
                <a:gd name="connsiteX0" fmla="*/ 0 w 148167"/>
                <a:gd name="connsiteY0" fmla="*/ 639376 h 643610"/>
                <a:gd name="connsiteX1" fmla="*/ 42334 w 148167"/>
                <a:gd name="connsiteY1" fmla="*/ 597043 h 643610"/>
                <a:gd name="connsiteX2" fmla="*/ 63500 w 148167"/>
                <a:gd name="connsiteY2" fmla="*/ 525076 h 643610"/>
                <a:gd name="connsiteX3" fmla="*/ 76200 w 148167"/>
                <a:gd name="connsiteY3" fmla="*/ 143 h 643610"/>
                <a:gd name="connsiteX4" fmla="*/ 105834 w 148167"/>
                <a:gd name="connsiteY4" fmla="*/ 580110 h 643610"/>
                <a:gd name="connsiteX5" fmla="*/ 118534 w 148167"/>
                <a:gd name="connsiteY5" fmla="*/ 618210 h 643610"/>
                <a:gd name="connsiteX6" fmla="*/ 148167 w 148167"/>
                <a:gd name="connsiteY6" fmla="*/ 643610 h 64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167" h="643610">
                  <a:moveTo>
                    <a:pt x="0" y="639376"/>
                  </a:moveTo>
                  <a:cubicBezTo>
                    <a:pt x="15875" y="627734"/>
                    <a:pt x="31751" y="616093"/>
                    <a:pt x="42334" y="597043"/>
                  </a:cubicBezTo>
                  <a:cubicBezTo>
                    <a:pt x="52917" y="577993"/>
                    <a:pt x="57856" y="624559"/>
                    <a:pt x="63500" y="525076"/>
                  </a:cubicBezTo>
                  <a:cubicBezTo>
                    <a:pt x="69144" y="425593"/>
                    <a:pt x="69144" y="-9029"/>
                    <a:pt x="76200" y="143"/>
                  </a:cubicBezTo>
                  <a:cubicBezTo>
                    <a:pt x="83256" y="9315"/>
                    <a:pt x="98778" y="477099"/>
                    <a:pt x="105834" y="580110"/>
                  </a:cubicBezTo>
                  <a:cubicBezTo>
                    <a:pt x="112890" y="683121"/>
                    <a:pt x="111479" y="607627"/>
                    <a:pt x="118534" y="618210"/>
                  </a:cubicBezTo>
                  <a:cubicBezTo>
                    <a:pt x="125589" y="628793"/>
                    <a:pt x="148167" y="643610"/>
                    <a:pt x="148167" y="643610"/>
                  </a:cubicBezTo>
                </a:path>
              </a:pathLst>
            </a:cu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AF3B1C0-DC21-914C-9784-F9E7B42389E0}"/>
              </a:ext>
            </a:extLst>
          </p:cNvPr>
          <p:cNvGrpSpPr/>
          <p:nvPr/>
        </p:nvGrpSpPr>
        <p:grpSpPr>
          <a:xfrm>
            <a:off x="3589520" y="3487230"/>
            <a:ext cx="1782581" cy="1475198"/>
            <a:chOff x="2341034" y="3487230"/>
            <a:chExt cx="1782581" cy="1475198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81398926-CD4D-3748-AB59-96C97C46E6C5}"/>
                </a:ext>
              </a:extLst>
            </p:cNvPr>
            <p:cNvSpPr/>
            <p:nvPr/>
          </p:nvSpPr>
          <p:spPr>
            <a:xfrm>
              <a:off x="2341034" y="3487230"/>
              <a:ext cx="1719081" cy="1428559"/>
            </a:xfrm>
            <a:custGeom>
              <a:avLst/>
              <a:gdLst>
                <a:gd name="connsiteX0" fmla="*/ 0 w 1719081"/>
                <a:gd name="connsiteY0" fmla="*/ 1428559 h 1428559"/>
                <a:gd name="connsiteX1" fmla="*/ 397934 w 1719081"/>
                <a:gd name="connsiteY1" fmla="*/ 1403159 h 1428559"/>
                <a:gd name="connsiteX2" fmla="*/ 762000 w 1719081"/>
                <a:gd name="connsiteY2" fmla="*/ 1293093 h 1428559"/>
                <a:gd name="connsiteX3" fmla="*/ 1075267 w 1719081"/>
                <a:gd name="connsiteY3" fmla="*/ 1039093 h 1428559"/>
                <a:gd name="connsiteX4" fmla="*/ 1286934 w 1719081"/>
                <a:gd name="connsiteY4" fmla="*/ 691959 h 1428559"/>
                <a:gd name="connsiteX5" fmla="*/ 1447800 w 1719081"/>
                <a:gd name="connsiteY5" fmla="*/ 395626 h 1428559"/>
                <a:gd name="connsiteX6" fmla="*/ 1574800 w 1719081"/>
                <a:gd name="connsiteY6" fmla="*/ 133159 h 1428559"/>
                <a:gd name="connsiteX7" fmla="*/ 1701800 w 1719081"/>
                <a:gd name="connsiteY7" fmla="*/ 6159 h 1428559"/>
                <a:gd name="connsiteX8" fmla="*/ 1718734 w 1719081"/>
                <a:gd name="connsiteY8" fmla="*/ 319426 h 1428559"/>
                <a:gd name="connsiteX9" fmla="*/ 1710267 w 1719081"/>
                <a:gd name="connsiteY9" fmla="*/ 708893 h 1428559"/>
                <a:gd name="connsiteX10" fmla="*/ 1710267 w 1719081"/>
                <a:gd name="connsiteY10" fmla="*/ 1047559 h 1428559"/>
                <a:gd name="connsiteX11" fmla="*/ 1701800 w 1719081"/>
                <a:gd name="connsiteY11" fmla="*/ 1428559 h 142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19081" h="1428559">
                  <a:moveTo>
                    <a:pt x="0" y="1428559"/>
                  </a:moveTo>
                  <a:cubicBezTo>
                    <a:pt x="135467" y="1427148"/>
                    <a:pt x="270934" y="1425737"/>
                    <a:pt x="397934" y="1403159"/>
                  </a:cubicBezTo>
                  <a:cubicBezTo>
                    <a:pt x="524934" y="1380581"/>
                    <a:pt x="649111" y="1353771"/>
                    <a:pt x="762000" y="1293093"/>
                  </a:cubicBezTo>
                  <a:cubicBezTo>
                    <a:pt x="874889" y="1232415"/>
                    <a:pt x="987778" y="1139282"/>
                    <a:pt x="1075267" y="1039093"/>
                  </a:cubicBezTo>
                  <a:cubicBezTo>
                    <a:pt x="1162756" y="938904"/>
                    <a:pt x="1224845" y="799204"/>
                    <a:pt x="1286934" y="691959"/>
                  </a:cubicBezTo>
                  <a:cubicBezTo>
                    <a:pt x="1349023" y="584714"/>
                    <a:pt x="1399822" y="488759"/>
                    <a:pt x="1447800" y="395626"/>
                  </a:cubicBezTo>
                  <a:cubicBezTo>
                    <a:pt x="1495778" y="302493"/>
                    <a:pt x="1532467" y="198070"/>
                    <a:pt x="1574800" y="133159"/>
                  </a:cubicBezTo>
                  <a:cubicBezTo>
                    <a:pt x="1617133" y="68248"/>
                    <a:pt x="1677811" y="-24885"/>
                    <a:pt x="1701800" y="6159"/>
                  </a:cubicBezTo>
                  <a:cubicBezTo>
                    <a:pt x="1725789" y="37203"/>
                    <a:pt x="1717323" y="202304"/>
                    <a:pt x="1718734" y="319426"/>
                  </a:cubicBezTo>
                  <a:cubicBezTo>
                    <a:pt x="1720145" y="436548"/>
                    <a:pt x="1711678" y="587538"/>
                    <a:pt x="1710267" y="708893"/>
                  </a:cubicBezTo>
                  <a:cubicBezTo>
                    <a:pt x="1708856" y="830248"/>
                    <a:pt x="1711678" y="927615"/>
                    <a:pt x="1710267" y="1047559"/>
                  </a:cubicBezTo>
                  <a:cubicBezTo>
                    <a:pt x="1708856" y="1167503"/>
                    <a:pt x="1701800" y="1365059"/>
                    <a:pt x="1701800" y="1428559"/>
                  </a:cubicBezTo>
                </a:path>
              </a:pathLst>
            </a:custGeom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5549919-15BE-6642-8398-D0EC8A646997}"/>
                </a:ext>
              </a:extLst>
            </p:cNvPr>
            <p:cNvSpPr/>
            <p:nvPr/>
          </p:nvSpPr>
          <p:spPr>
            <a:xfrm>
              <a:off x="3975448" y="4318818"/>
              <a:ext cx="148167" cy="643610"/>
            </a:xfrm>
            <a:custGeom>
              <a:avLst/>
              <a:gdLst>
                <a:gd name="connsiteX0" fmla="*/ 0 w 148167"/>
                <a:gd name="connsiteY0" fmla="*/ 639376 h 643610"/>
                <a:gd name="connsiteX1" fmla="*/ 42334 w 148167"/>
                <a:gd name="connsiteY1" fmla="*/ 597043 h 643610"/>
                <a:gd name="connsiteX2" fmla="*/ 63500 w 148167"/>
                <a:gd name="connsiteY2" fmla="*/ 525076 h 643610"/>
                <a:gd name="connsiteX3" fmla="*/ 76200 w 148167"/>
                <a:gd name="connsiteY3" fmla="*/ 143 h 643610"/>
                <a:gd name="connsiteX4" fmla="*/ 105834 w 148167"/>
                <a:gd name="connsiteY4" fmla="*/ 580110 h 643610"/>
                <a:gd name="connsiteX5" fmla="*/ 118534 w 148167"/>
                <a:gd name="connsiteY5" fmla="*/ 618210 h 643610"/>
                <a:gd name="connsiteX6" fmla="*/ 148167 w 148167"/>
                <a:gd name="connsiteY6" fmla="*/ 643610 h 64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167" h="643610">
                  <a:moveTo>
                    <a:pt x="0" y="639376"/>
                  </a:moveTo>
                  <a:cubicBezTo>
                    <a:pt x="15875" y="627734"/>
                    <a:pt x="31751" y="616093"/>
                    <a:pt x="42334" y="597043"/>
                  </a:cubicBezTo>
                  <a:cubicBezTo>
                    <a:pt x="52917" y="577993"/>
                    <a:pt x="57856" y="624559"/>
                    <a:pt x="63500" y="525076"/>
                  </a:cubicBezTo>
                  <a:cubicBezTo>
                    <a:pt x="69144" y="425593"/>
                    <a:pt x="69144" y="-9029"/>
                    <a:pt x="76200" y="143"/>
                  </a:cubicBezTo>
                  <a:cubicBezTo>
                    <a:pt x="83256" y="9315"/>
                    <a:pt x="98778" y="477099"/>
                    <a:pt x="105834" y="580110"/>
                  </a:cubicBezTo>
                  <a:cubicBezTo>
                    <a:pt x="112890" y="683121"/>
                    <a:pt x="111479" y="607627"/>
                    <a:pt x="118534" y="618210"/>
                  </a:cubicBezTo>
                  <a:cubicBezTo>
                    <a:pt x="125589" y="628793"/>
                    <a:pt x="148167" y="643610"/>
                    <a:pt x="148167" y="643610"/>
                  </a:cubicBezTo>
                </a:path>
              </a:pathLst>
            </a:cu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0CD1D89-94FC-9445-B39D-C4BB97593D40}"/>
              </a:ext>
            </a:extLst>
          </p:cNvPr>
          <p:cNvGrpSpPr/>
          <p:nvPr/>
        </p:nvGrpSpPr>
        <p:grpSpPr>
          <a:xfrm>
            <a:off x="4213763" y="3487230"/>
            <a:ext cx="1782581" cy="1475198"/>
            <a:chOff x="2341034" y="3487230"/>
            <a:chExt cx="1782581" cy="1475198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22A6F90-FD4A-F944-A4DF-1E1BD57853E5}"/>
                </a:ext>
              </a:extLst>
            </p:cNvPr>
            <p:cNvSpPr/>
            <p:nvPr/>
          </p:nvSpPr>
          <p:spPr>
            <a:xfrm>
              <a:off x="2341034" y="3487230"/>
              <a:ext cx="1719081" cy="1428559"/>
            </a:xfrm>
            <a:custGeom>
              <a:avLst/>
              <a:gdLst>
                <a:gd name="connsiteX0" fmla="*/ 0 w 1719081"/>
                <a:gd name="connsiteY0" fmla="*/ 1428559 h 1428559"/>
                <a:gd name="connsiteX1" fmla="*/ 397934 w 1719081"/>
                <a:gd name="connsiteY1" fmla="*/ 1403159 h 1428559"/>
                <a:gd name="connsiteX2" fmla="*/ 762000 w 1719081"/>
                <a:gd name="connsiteY2" fmla="*/ 1293093 h 1428559"/>
                <a:gd name="connsiteX3" fmla="*/ 1075267 w 1719081"/>
                <a:gd name="connsiteY3" fmla="*/ 1039093 h 1428559"/>
                <a:gd name="connsiteX4" fmla="*/ 1286934 w 1719081"/>
                <a:gd name="connsiteY4" fmla="*/ 691959 h 1428559"/>
                <a:gd name="connsiteX5" fmla="*/ 1447800 w 1719081"/>
                <a:gd name="connsiteY5" fmla="*/ 395626 h 1428559"/>
                <a:gd name="connsiteX6" fmla="*/ 1574800 w 1719081"/>
                <a:gd name="connsiteY6" fmla="*/ 133159 h 1428559"/>
                <a:gd name="connsiteX7" fmla="*/ 1701800 w 1719081"/>
                <a:gd name="connsiteY7" fmla="*/ 6159 h 1428559"/>
                <a:gd name="connsiteX8" fmla="*/ 1718734 w 1719081"/>
                <a:gd name="connsiteY8" fmla="*/ 319426 h 1428559"/>
                <a:gd name="connsiteX9" fmla="*/ 1710267 w 1719081"/>
                <a:gd name="connsiteY9" fmla="*/ 708893 h 1428559"/>
                <a:gd name="connsiteX10" fmla="*/ 1710267 w 1719081"/>
                <a:gd name="connsiteY10" fmla="*/ 1047559 h 1428559"/>
                <a:gd name="connsiteX11" fmla="*/ 1701800 w 1719081"/>
                <a:gd name="connsiteY11" fmla="*/ 1428559 h 142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19081" h="1428559">
                  <a:moveTo>
                    <a:pt x="0" y="1428559"/>
                  </a:moveTo>
                  <a:cubicBezTo>
                    <a:pt x="135467" y="1427148"/>
                    <a:pt x="270934" y="1425737"/>
                    <a:pt x="397934" y="1403159"/>
                  </a:cubicBezTo>
                  <a:cubicBezTo>
                    <a:pt x="524934" y="1380581"/>
                    <a:pt x="649111" y="1353771"/>
                    <a:pt x="762000" y="1293093"/>
                  </a:cubicBezTo>
                  <a:cubicBezTo>
                    <a:pt x="874889" y="1232415"/>
                    <a:pt x="987778" y="1139282"/>
                    <a:pt x="1075267" y="1039093"/>
                  </a:cubicBezTo>
                  <a:cubicBezTo>
                    <a:pt x="1162756" y="938904"/>
                    <a:pt x="1224845" y="799204"/>
                    <a:pt x="1286934" y="691959"/>
                  </a:cubicBezTo>
                  <a:cubicBezTo>
                    <a:pt x="1349023" y="584714"/>
                    <a:pt x="1399822" y="488759"/>
                    <a:pt x="1447800" y="395626"/>
                  </a:cubicBezTo>
                  <a:cubicBezTo>
                    <a:pt x="1495778" y="302493"/>
                    <a:pt x="1532467" y="198070"/>
                    <a:pt x="1574800" y="133159"/>
                  </a:cubicBezTo>
                  <a:cubicBezTo>
                    <a:pt x="1617133" y="68248"/>
                    <a:pt x="1677811" y="-24885"/>
                    <a:pt x="1701800" y="6159"/>
                  </a:cubicBezTo>
                  <a:cubicBezTo>
                    <a:pt x="1725789" y="37203"/>
                    <a:pt x="1717323" y="202304"/>
                    <a:pt x="1718734" y="319426"/>
                  </a:cubicBezTo>
                  <a:cubicBezTo>
                    <a:pt x="1720145" y="436548"/>
                    <a:pt x="1711678" y="587538"/>
                    <a:pt x="1710267" y="708893"/>
                  </a:cubicBezTo>
                  <a:cubicBezTo>
                    <a:pt x="1708856" y="830248"/>
                    <a:pt x="1711678" y="927615"/>
                    <a:pt x="1710267" y="1047559"/>
                  </a:cubicBezTo>
                  <a:cubicBezTo>
                    <a:pt x="1708856" y="1167503"/>
                    <a:pt x="1701800" y="1365059"/>
                    <a:pt x="1701800" y="1428559"/>
                  </a:cubicBezTo>
                </a:path>
              </a:pathLst>
            </a:custGeom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08347AF-1551-F941-939B-5734B252AF72}"/>
                </a:ext>
              </a:extLst>
            </p:cNvPr>
            <p:cNvSpPr/>
            <p:nvPr/>
          </p:nvSpPr>
          <p:spPr>
            <a:xfrm>
              <a:off x="3975448" y="4318818"/>
              <a:ext cx="148167" cy="643610"/>
            </a:xfrm>
            <a:custGeom>
              <a:avLst/>
              <a:gdLst>
                <a:gd name="connsiteX0" fmla="*/ 0 w 148167"/>
                <a:gd name="connsiteY0" fmla="*/ 639376 h 643610"/>
                <a:gd name="connsiteX1" fmla="*/ 42334 w 148167"/>
                <a:gd name="connsiteY1" fmla="*/ 597043 h 643610"/>
                <a:gd name="connsiteX2" fmla="*/ 63500 w 148167"/>
                <a:gd name="connsiteY2" fmla="*/ 525076 h 643610"/>
                <a:gd name="connsiteX3" fmla="*/ 76200 w 148167"/>
                <a:gd name="connsiteY3" fmla="*/ 143 h 643610"/>
                <a:gd name="connsiteX4" fmla="*/ 105834 w 148167"/>
                <a:gd name="connsiteY4" fmla="*/ 580110 h 643610"/>
                <a:gd name="connsiteX5" fmla="*/ 118534 w 148167"/>
                <a:gd name="connsiteY5" fmla="*/ 618210 h 643610"/>
                <a:gd name="connsiteX6" fmla="*/ 148167 w 148167"/>
                <a:gd name="connsiteY6" fmla="*/ 643610 h 64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167" h="643610">
                  <a:moveTo>
                    <a:pt x="0" y="639376"/>
                  </a:moveTo>
                  <a:cubicBezTo>
                    <a:pt x="15875" y="627734"/>
                    <a:pt x="31751" y="616093"/>
                    <a:pt x="42334" y="597043"/>
                  </a:cubicBezTo>
                  <a:cubicBezTo>
                    <a:pt x="52917" y="577993"/>
                    <a:pt x="57856" y="624559"/>
                    <a:pt x="63500" y="525076"/>
                  </a:cubicBezTo>
                  <a:cubicBezTo>
                    <a:pt x="69144" y="425593"/>
                    <a:pt x="69144" y="-9029"/>
                    <a:pt x="76200" y="143"/>
                  </a:cubicBezTo>
                  <a:cubicBezTo>
                    <a:pt x="83256" y="9315"/>
                    <a:pt x="98778" y="477099"/>
                    <a:pt x="105834" y="580110"/>
                  </a:cubicBezTo>
                  <a:cubicBezTo>
                    <a:pt x="112890" y="683121"/>
                    <a:pt x="111479" y="607627"/>
                    <a:pt x="118534" y="618210"/>
                  </a:cubicBezTo>
                  <a:cubicBezTo>
                    <a:pt x="125589" y="628793"/>
                    <a:pt x="148167" y="643610"/>
                    <a:pt x="148167" y="643610"/>
                  </a:cubicBezTo>
                </a:path>
              </a:pathLst>
            </a:cu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4039F7D-0850-124F-87A6-436CC843A7F0}"/>
              </a:ext>
            </a:extLst>
          </p:cNvPr>
          <p:cNvGrpSpPr/>
          <p:nvPr/>
        </p:nvGrpSpPr>
        <p:grpSpPr>
          <a:xfrm>
            <a:off x="4838006" y="3487230"/>
            <a:ext cx="1782581" cy="1475198"/>
            <a:chOff x="2341034" y="3487230"/>
            <a:chExt cx="1782581" cy="1475198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355D229E-8558-254C-9C29-A79CC55F4BB8}"/>
                </a:ext>
              </a:extLst>
            </p:cNvPr>
            <p:cNvSpPr/>
            <p:nvPr/>
          </p:nvSpPr>
          <p:spPr>
            <a:xfrm>
              <a:off x="2341034" y="3487230"/>
              <a:ext cx="1719081" cy="1428559"/>
            </a:xfrm>
            <a:custGeom>
              <a:avLst/>
              <a:gdLst>
                <a:gd name="connsiteX0" fmla="*/ 0 w 1719081"/>
                <a:gd name="connsiteY0" fmla="*/ 1428559 h 1428559"/>
                <a:gd name="connsiteX1" fmla="*/ 397934 w 1719081"/>
                <a:gd name="connsiteY1" fmla="*/ 1403159 h 1428559"/>
                <a:gd name="connsiteX2" fmla="*/ 762000 w 1719081"/>
                <a:gd name="connsiteY2" fmla="*/ 1293093 h 1428559"/>
                <a:gd name="connsiteX3" fmla="*/ 1075267 w 1719081"/>
                <a:gd name="connsiteY3" fmla="*/ 1039093 h 1428559"/>
                <a:gd name="connsiteX4" fmla="*/ 1286934 w 1719081"/>
                <a:gd name="connsiteY4" fmla="*/ 691959 h 1428559"/>
                <a:gd name="connsiteX5" fmla="*/ 1447800 w 1719081"/>
                <a:gd name="connsiteY5" fmla="*/ 395626 h 1428559"/>
                <a:gd name="connsiteX6" fmla="*/ 1574800 w 1719081"/>
                <a:gd name="connsiteY6" fmla="*/ 133159 h 1428559"/>
                <a:gd name="connsiteX7" fmla="*/ 1701800 w 1719081"/>
                <a:gd name="connsiteY7" fmla="*/ 6159 h 1428559"/>
                <a:gd name="connsiteX8" fmla="*/ 1718734 w 1719081"/>
                <a:gd name="connsiteY8" fmla="*/ 319426 h 1428559"/>
                <a:gd name="connsiteX9" fmla="*/ 1710267 w 1719081"/>
                <a:gd name="connsiteY9" fmla="*/ 708893 h 1428559"/>
                <a:gd name="connsiteX10" fmla="*/ 1710267 w 1719081"/>
                <a:gd name="connsiteY10" fmla="*/ 1047559 h 1428559"/>
                <a:gd name="connsiteX11" fmla="*/ 1701800 w 1719081"/>
                <a:gd name="connsiteY11" fmla="*/ 1428559 h 142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19081" h="1428559">
                  <a:moveTo>
                    <a:pt x="0" y="1428559"/>
                  </a:moveTo>
                  <a:cubicBezTo>
                    <a:pt x="135467" y="1427148"/>
                    <a:pt x="270934" y="1425737"/>
                    <a:pt x="397934" y="1403159"/>
                  </a:cubicBezTo>
                  <a:cubicBezTo>
                    <a:pt x="524934" y="1380581"/>
                    <a:pt x="649111" y="1353771"/>
                    <a:pt x="762000" y="1293093"/>
                  </a:cubicBezTo>
                  <a:cubicBezTo>
                    <a:pt x="874889" y="1232415"/>
                    <a:pt x="987778" y="1139282"/>
                    <a:pt x="1075267" y="1039093"/>
                  </a:cubicBezTo>
                  <a:cubicBezTo>
                    <a:pt x="1162756" y="938904"/>
                    <a:pt x="1224845" y="799204"/>
                    <a:pt x="1286934" y="691959"/>
                  </a:cubicBezTo>
                  <a:cubicBezTo>
                    <a:pt x="1349023" y="584714"/>
                    <a:pt x="1399822" y="488759"/>
                    <a:pt x="1447800" y="395626"/>
                  </a:cubicBezTo>
                  <a:cubicBezTo>
                    <a:pt x="1495778" y="302493"/>
                    <a:pt x="1532467" y="198070"/>
                    <a:pt x="1574800" y="133159"/>
                  </a:cubicBezTo>
                  <a:cubicBezTo>
                    <a:pt x="1617133" y="68248"/>
                    <a:pt x="1677811" y="-24885"/>
                    <a:pt x="1701800" y="6159"/>
                  </a:cubicBezTo>
                  <a:cubicBezTo>
                    <a:pt x="1725789" y="37203"/>
                    <a:pt x="1717323" y="202304"/>
                    <a:pt x="1718734" y="319426"/>
                  </a:cubicBezTo>
                  <a:cubicBezTo>
                    <a:pt x="1720145" y="436548"/>
                    <a:pt x="1711678" y="587538"/>
                    <a:pt x="1710267" y="708893"/>
                  </a:cubicBezTo>
                  <a:cubicBezTo>
                    <a:pt x="1708856" y="830248"/>
                    <a:pt x="1711678" y="927615"/>
                    <a:pt x="1710267" y="1047559"/>
                  </a:cubicBezTo>
                  <a:cubicBezTo>
                    <a:pt x="1708856" y="1167503"/>
                    <a:pt x="1701800" y="1365059"/>
                    <a:pt x="1701800" y="1428559"/>
                  </a:cubicBezTo>
                </a:path>
              </a:pathLst>
            </a:custGeom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972A307-6E81-8A44-B51B-1CAD775F1F2C}"/>
                </a:ext>
              </a:extLst>
            </p:cNvPr>
            <p:cNvSpPr/>
            <p:nvPr/>
          </p:nvSpPr>
          <p:spPr>
            <a:xfrm>
              <a:off x="3975448" y="4318818"/>
              <a:ext cx="148167" cy="643610"/>
            </a:xfrm>
            <a:custGeom>
              <a:avLst/>
              <a:gdLst>
                <a:gd name="connsiteX0" fmla="*/ 0 w 148167"/>
                <a:gd name="connsiteY0" fmla="*/ 639376 h 643610"/>
                <a:gd name="connsiteX1" fmla="*/ 42334 w 148167"/>
                <a:gd name="connsiteY1" fmla="*/ 597043 h 643610"/>
                <a:gd name="connsiteX2" fmla="*/ 63500 w 148167"/>
                <a:gd name="connsiteY2" fmla="*/ 525076 h 643610"/>
                <a:gd name="connsiteX3" fmla="*/ 76200 w 148167"/>
                <a:gd name="connsiteY3" fmla="*/ 143 h 643610"/>
                <a:gd name="connsiteX4" fmla="*/ 105834 w 148167"/>
                <a:gd name="connsiteY4" fmla="*/ 580110 h 643610"/>
                <a:gd name="connsiteX5" fmla="*/ 118534 w 148167"/>
                <a:gd name="connsiteY5" fmla="*/ 618210 h 643610"/>
                <a:gd name="connsiteX6" fmla="*/ 148167 w 148167"/>
                <a:gd name="connsiteY6" fmla="*/ 643610 h 64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167" h="643610">
                  <a:moveTo>
                    <a:pt x="0" y="639376"/>
                  </a:moveTo>
                  <a:cubicBezTo>
                    <a:pt x="15875" y="627734"/>
                    <a:pt x="31751" y="616093"/>
                    <a:pt x="42334" y="597043"/>
                  </a:cubicBezTo>
                  <a:cubicBezTo>
                    <a:pt x="52917" y="577993"/>
                    <a:pt x="57856" y="624559"/>
                    <a:pt x="63500" y="525076"/>
                  </a:cubicBezTo>
                  <a:cubicBezTo>
                    <a:pt x="69144" y="425593"/>
                    <a:pt x="69144" y="-9029"/>
                    <a:pt x="76200" y="143"/>
                  </a:cubicBezTo>
                  <a:cubicBezTo>
                    <a:pt x="83256" y="9315"/>
                    <a:pt x="98778" y="477099"/>
                    <a:pt x="105834" y="580110"/>
                  </a:cubicBezTo>
                  <a:cubicBezTo>
                    <a:pt x="112890" y="683121"/>
                    <a:pt x="111479" y="607627"/>
                    <a:pt x="118534" y="618210"/>
                  </a:cubicBezTo>
                  <a:cubicBezTo>
                    <a:pt x="125589" y="628793"/>
                    <a:pt x="148167" y="643610"/>
                    <a:pt x="148167" y="643610"/>
                  </a:cubicBezTo>
                </a:path>
              </a:pathLst>
            </a:cu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0637351-839D-C943-A0AA-C1934FDEDB27}"/>
              </a:ext>
            </a:extLst>
          </p:cNvPr>
          <p:cNvGrpSpPr/>
          <p:nvPr/>
        </p:nvGrpSpPr>
        <p:grpSpPr>
          <a:xfrm>
            <a:off x="5462249" y="3487230"/>
            <a:ext cx="1782581" cy="1475198"/>
            <a:chOff x="2341034" y="3487230"/>
            <a:chExt cx="1782581" cy="1475198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06C9EC9-C887-2642-8F38-17A71258150B}"/>
                </a:ext>
              </a:extLst>
            </p:cNvPr>
            <p:cNvSpPr/>
            <p:nvPr/>
          </p:nvSpPr>
          <p:spPr>
            <a:xfrm>
              <a:off x="2341034" y="3487230"/>
              <a:ext cx="1719081" cy="1428559"/>
            </a:xfrm>
            <a:custGeom>
              <a:avLst/>
              <a:gdLst>
                <a:gd name="connsiteX0" fmla="*/ 0 w 1719081"/>
                <a:gd name="connsiteY0" fmla="*/ 1428559 h 1428559"/>
                <a:gd name="connsiteX1" fmla="*/ 397934 w 1719081"/>
                <a:gd name="connsiteY1" fmla="*/ 1403159 h 1428559"/>
                <a:gd name="connsiteX2" fmla="*/ 762000 w 1719081"/>
                <a:gd name="connsiteY2" fmla="*/ 1293093 h 1428559"/>
                <a:gd name="connsiteX3" fmla="*/ 1075267 w 1719081"/>
                <a:gd name="connsiteY3" fmla="*/ 1039093 h 1428559"/>
                <a:gd name="connsiteX4" fmla="*/ 1286934 w 1719081"/>
                <a:gd name="connsiteY4" fmla="*/ 691959 h 1428559"/>
                <a:gd name="connsiteX5" fmla="*/ 1447800 w 1719081"/>
                <a:gd name="connsiteY5" fmla="*/ 395626 h 1428559"/>
                <a:gd name="connsiteX6" fmla="*/ 1574800 w 1719081"/>
                <a:gd name="connsiteY6" fmla="*/ 133159 h 1428559"/>
                <a:gd name="connsiteX7" fmla="*/ 1701800 w 1719081"/>
                <a:gd name="connsiteY7" fmla="*/ 6159 h 1428559"/>
                <a:gd name="connsiteX8" fmla="*/ 1718734 w 1719081"/>
                <a:gd name="connsiteY8" fmla="*/ 319426 h 1428559"/>
                <a:gd name="connsiteX9" fmla="*/ 1710267 w 1719081"/>
                <a:gd name="connsiteY9" fmla="*/ 708893 h 1428559"/>
                <a:gd name="connsiteX10" fmla="*/ 1710267 w 1719081"/>
                <a:gd name="connsiteY10" fmla="*/ 1047559 h 1428559"/>
                <a:gd name="connsiteX11" fmla="*/ 1701800 w 1719081"/>
                <a:gd name="connsiteY11" fmla="*/ 1428559 h 142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19081" h="1428559">
                  <a:moveTo>
                    <a:pt x="0" y="1428559"/>
                  </a:moveTo>
                  <a:cubicBezTo>
                    <a:pt x="135467" y="1427148"/>
                    <a:pt x="270934" y="1425737"/>
                    <a:pt x="397934" y="1403159"/>
                  </a:cubicBezTo>
                  <a:cubicBezTo>
                    <a:pt x="524934" y="1380581"/>
                    <a:pt x="649111" y="1353771"/>
                    <a:pt x="762000" y="1293093"/>
                  </a:cubicBezTo>
                  <a:cubicBezTo>
                    <a:pt x="874889" y="1232415"/>
                    <a:pt x="987778" y="1139282"/>
                    <a:pt x="1075267" y="1039093"/>
                  </a:cubicBezTo>
                  <a:cubicBezTo>
                    <a:pt x="1162756" y="938904"/>
                    <a:pt x="1224845" y="799204"/>
                    <a:pt x="1286934" y="691959"/>
                  </a:cubicBezTo>
                  <a:cubicBezTo>
                    <a:pt x="1349023" y="584714"/>
                    <a:pt x="1399822" y="488759"/>
                    <a:pt x="1447800" y="395626"/>
                  </a:cubicBezTo>
                  <a:cubicBezTo>
                    <a:pt x="1495778" y="302493"/>
                    <a:pt x="1532467" y="198070"/>
                    <a:pt x="1574800" y="133159"/>
                  </a:cubicBezTo>
                  <a:cubicBezTo>
                    <a:pt x="1617133" y="68248"/>
                    <a:pt x="1677811" y="-24885"/>
                    <a:pt x="1701800" y="6159"/>
                  </a:cubicBezTo>
                  <a:cubicBezTo>
                    <a:pt x="1725789" y="37203"/>
                    <a:pt x="1717323" y="202304"/>
                    <a:pt x="1718734" y="319426"/>
                  </a:cubicBezTo>
                  <a:cubicBezTo>
                    <a:pt x="1720145" y="436548"/>
                    <a:pt x="1711678" y="587538"/>
                    <a:pt x="1710267" y="708893"/>
                  </a:cubicBezTo>
                  <a:cubicBezTo>
                    <a:pt x="1708856" y="830248"/>
                    <a:pt x="1711678" y="927615"/>
                    <a:pt x="1710267" y="1047559"/>
                  </a:cubicBezTo>
                  <a:cubicBezTo>
                    <a:pt x="1708856" y="1167503"/>
                    <a:pt x="1701800" y="1365059"/>
                    <a:pt x="1701800" y="1428559"/>
                  </a:cubicBezTo>
                </a:path>
              </a:pathLst>
            </a:custGeom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956D06F3-7EE6-9B45-8E49-75C487000F43}"/>
                </a:ext>
              </a:extLst>
            </p:cNvPr>
            <p:cNvSpPr/>
            <p:nvPr/>
          </p:nvSpPr>
          <p:spPr>
            <a:xfrm>
              <a:off x="3975448" y="4318818"/>
              <a:ext cx="148167" cy="643610"/>
            </a:xfrm>
            <a:custGeom>
              <a:avLst/>
              <a:gdLst>
                <a:gd name="connsiteX0" fmla="*/ 0 w 148167"/>
                <a:gd name="connsiteY0" fmla="*/ 639376 h 643610"/>
                <a:gd name="connsiteX1" fmla="*/ 42334 w 148167"/>
                <a:gd name="connsiteY1" fmla="*/ 597043 h 643610"/>
                <a:gd name="connsiteX2" fmla="*/ 63500 w 148167"/>
                <a:gd name="connsiteY2" fmla="*/ 525076 h 643610"/>
                <a:gd name="connsiteX3" fmla="*/ 76200 w 148167"/>
                <a:gd name="connsiteY3" fmla="*/ 143 h 643610"/>
                <a:gd name="connsiteX4" fmla="*/ 105834 w 148167"/>
                <a:gd name="connsiteY4" fmla="*/ 580110 h 643610"/>
                <a:gd name="connsiteX5" fmla="*/ 118534 w 148167"/>
                <a:gd name="connsiteY5" fmla="*/ 618210 h 643610"/>
                <a:gd name="connsiteX6" fmla="*/ 148167 w 148167"/>
                <a:gd name="connsiteY6" fmla="*/ 643610 h 64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167" h="643610">
                  <a:moveTo>
                    <a:pt x="0" y="639376"/>
                  </a:moveTo>
                  <a:cubicBezTo>
                    <a:pt x="15875" y="627734"/>
                    <a:pt x="31751" y="616093"/>
                    <a:pt x="42334" y="597043"/>
                  </a:cubicBezTo>
                  <a:cubicBezTo>
                    <a:pt x="52917" y="577993"/>
                    <a:pt x="57856" y="624559"/>
                    <a:pt x="63500" y="525076"/>
                  </a:cubicBezTo>
                  <a:cubicBezTo>
                    <a:pt x="69144" y="425593"/>
                    <a:pt x="69144" y="-9029"/>
                    <a:pt x="76200" y="143"/>
                  </a:cubicBezTo>
                  <a:cubicBezTo>
                    <a:pt x="83256" y="9315"/>
                    <a:pt x="98778" y="477099"/>
                    <a:pt x="105834" y="580110"/>
                  </a:cubicBezTo>
                  <a:cubicBezTo>
                    <a:pt x="112890" y="683121"/>
                    <a:pt x="111479" y="607627"/>
                    <a:pt x="118534" y="618210"/>
                  </a:cubicBezTo>
                  <a:cubicBezTo>
                    <a:pt x="125589" y="628793"/>
                    <a:pt x="148167" y="643610"/>
                    <a:pt x="148167" y="643610"/>
                  </a:cubicBezTo>
                </a:path>
              </a:pathLst>
            </a:cu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A4321F4-84F3-DE4B-9AC0-0E0BD51CD0D2}"/>
              </a:ext>
            </a:extLst>
          </p:cNvPr>
          <p:cNvGrpSpPr/>
          <p:nvPr/>
        </p:nvGrpSpPr>
        <p:grpSpPr>
          <a:xfrm>
            <a:off x="6086492" y="3487230"/>
            <a:ext cx="1782581" cy="1475198"/>
            <a:chOff x="2341034" y="3487230"/>
            <a:chExt cx="1782581" cy="1475198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76F240D-B546-6E46-9472-0FDBCC7E1C53}"/>
                </a:ext>
              </a:extLst>
            </p:cNvPr>
            <p:cNvSpPr/>
            <p:nvPr/>
          </p:nvSpPr>
          <p:spPr>
            <a:xfrm>
              <a:off x="2341034" y="3487230"/>
              <a:ext cx="1719081" cy="1428559"/>
            </a:xfrm>
            <a:custGeom>
              <a:avLst/>
              <a:gdLst>
                <a:gd name="connsiteX0" fmla="*/ 0 w 1719081"/>
                <a:gd name="connsiteY0" fmla="*/ 1428559 h 1428559"/>
                <a:gd name="connsiteX1" fmla="*/ 397934 w 1719081"/>
                <a:gd name="connsiteY1" fmla="*/ 1403159 h 1428559"/>
                <a:gd name="connsiteX2" fmla="*/ 762000 w 1719081"/>
                <a:gd name="connsiteY2" fmla="*/ 1293093 h 1428559"/>
                <a:gd name="connsiteX3" fmla="*/ 1075267 w 1719081"/>
                <a:gd name="connsiteY3" fmla="*/ 1039093 h 1428559"/>
                <a:gd name="connsiteX4" fmla="*/ 1286934 w 1719081"/>
                <a:gd name="connsiteY4" fmla="*/ 691959 h 1428559"/>
                <a:gd name="connsiteX5" fmla="*/ 1447800 w 1719081"/>
                <a:gd name="connsiteY5" fmla="*/ 395626 h 1428559"/>
                <a:gd name="connsiteX6" fmla="*/ 1574800 w 1719081"/>
                <a:gd name="connsiteY6" fmla="*/ 133159 h 1428559"/>
                <a:gd name="connsiteX7" fmla="*/ 1701800 w 1719081"/>
                <a:gd name="connsiteY7" fmla="*/ 6159 h 1428559"/>
                <a:gd name="connsiteX8" fmla="*/ 1718734 w 1719081"/>
                <a:gd name="connsiteY8" fmla="*/ 319426 h 1428559"/>
                <a:gd name="connsiteX9" fmla="*/ 1710267 w 1719081"/>
                <a:gd name="connsiteY9" fmla="*/ 708893 h 1428559"/>
                <a:gd name="connsiteX10" fmla="*/ 1710267 w 1719081"/>
                <a:gd name="connsiteY10" fmla="*/ 1047559 h 1428559"/>
                <a:gd name="connsiteX11" fmla="*/ 1701800 w 1719081"/>
                <a:gd name="connsiteY11" fmla="*/ 1428559 h 142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19081" h="1428559">
                  <a:moveTo>
                    <a:pt x="0" y="1428559"/>
                  </a:moveTo>
                  <a:cubicBezTo>
                    <a:pt x="135467" y="1427148"/>
                    <a:pt x="270934" y="1425737"/>
                    <a:pt x="397934" y="1403159"/>
                  </a:cubicBezTo>
                  <a:cubicBezTo>
                    <a:pt x="524934" y="1380581"/>
                    <a:pt x="649111" y="1353771"/>
                    <a:pt x="762000" y="1293093"/>
                  </a:cubicBezTo>
                  <a:cubicBezTo>
                    <a:pt x="874889" y="1232415"/>
                    <a:pt x="987778" y="1139282"/>
                    <a:pt x="1075267" y="1039093"/>
                  </a:cubicBezTo>
                  <a:cubicBezTo>
                    <a:pt x="1162756" y="938904"/>
                    <a:pt x="1224845" y="799204"/>
                    <a:pt x="1286934" y="691959"/>
                  </a:cubicBezTo>
                  <a:cubicBezTo>
                    <a:pt x="1349023" y="584714"/>
                    <a:pt x="1399822" y="488759"/>
                    <a:pt x="1447800" y="395626"/>
                  </a:cubicBezTo>
                  <a:cubicBezTo>
                    <a:pt x="1495778" y="302493"/>
                    <a:pt x="1532467" y="198070"/>
                    <a:pt x="1574800" y="133159"/>
                  </a:cubicBezTo>
                  <a:cubicBezTo>
                    <a:pt x="1617133" y="68248"/>
                    <a:pt x="1677811" y="-24885"/>
                    <a:pt x="1701800" y="6159"/>
                  </a:cubicBezTo>
                  <a:cubicBezTo>
                    <a:pt x="1725789" y="37203"/>
                    <a:pt x="1717323" y="202304"/>
                    <a:pt x="1718734" y="319426"/>
                  </a:cubicBezTo>
                  <a:cubicBezTo>
                    <a:pt x="1720145" y="436548"/>
                    <a:pt x="1711678" y="587538"/>
                    <a:pt x="1710267" y="708893"/>
                  </a:cubicBezTo>
                  <a:cubicBezTo>
                    <a:pt x="1708856" y="830248"/>
                    <a:pt x="1711678" y="927615"/>
                    <a:pt x="1710267" y="1047559"/>
                  </a:cubicBezTo>
                  <a:cubicBezTo>
                    <a:pt x="1708856" y="1167503"/>
                    <a:pt x="1701800" y="1365059"/>
                    <a:pt x="1701800" y="1428559"/>
                  </a:cubicBezTo>
                </a:path>
              </a:pathLst>
            </a:custGeom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231B4F5-B6F2-AA4A-9660-BFC54D60754D}"/>
                </a:ext>
              </a:extLst>
            </p:cNvPr>
            <p:cNvSpPr/>
            <p:nvPr/>
          </p:nvSpPr>
          <p:spPr>
            <a:xfrm>
              <a:off x="3975448" y="4318818"/>
              <a:ext cx="148167" cy="643610"/>
            </a:xfrm>
            <a:custGeom>
              <a:avLst/>
              <a:gdLst>
                <a:gd name="connsiteX0" fmla="*/ 0 w 148167"/>
                <a:gd name="connsiteY0" fmla="*/ 639376 h 643610"/>
                <a:gd name="connsiteX1" fmla="*/ 42334 w 148167"/>
                <a:gd name="connsiteY1" fmla="*/ 597043 h 643610"/>
                <a:gd name="connsiteX2" fmla="*/ 63500 w 148167"/>
                <a:gd name="connsiteY2" fmla="*/ 525076 h 643610"/>
                <a:gd name="connsiteX3" fmla="*/ 76200 w 148167"/>
                <a:gd name="connsiteY3" fmla="*/ 143 h 643610"/>
                <a:gd name="connsiteX4" fmla="*/ 105834 w 148167"/>
                <a:gd name="connsiteY4" fmla="*/ 580110 h 643610"/>
                <a:gd name="connsiteX5" fmla="*/ 118534 w 148167"/>
                <a:gd name="connsiteY5" fmla="*/ 618210 h 643610"/>
                <a:gd name="connsiteX6" fmla="*/ 148167 w 148167"/>
                <a:gd name="connsiteY6" fmla="*/ 643610 h 64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167" h="643610">
                  <a:moveTo>
                    <a:pt x="0" y="639376"/>
                  </a:moveTo>
                  <a:cubicBezTo>
                    <a:pt x="15875" y="627734"/>
                    <a:pt x="31751" y="616093"/>
                    <a:pt x="42334" y="597043"/>
                  </a:cubicBezTo>
                  <a:cubicBezTo>
                    <a:pt x="52917" y="577993"/>
                    <a:pt x="57856" y="624559"/>
                    <a:pt x="63500" y="525076"/>
                  </a:cubicBezTo>
                  <a:cubicBezTo>
                    <a:pt x="69144" y="425593"/>
                    <a:pt x="69144" y="-9029"/>
                    <a:pt x="76200" y="143"/>
                  </a:cubicBezTo>
                  <a:cubicBezTo>
                    <a:pt x="83256" y="9315"/>
                    <a:pt x="98778" y="477099"/>
                    <a:pt x="105834" y="580110"/>
                  </a:cubicBezTo>
                  <a:cubicBezTo>
                    <a:pt x="112890" y="683121"/>
                    <a:pt x="111479" y="607627"/>
                    <a:pt x="118534" y="618210"/>
                  </a:cubicBezTo>
                  <a:cubicBezTo>
                    <a:pt x="125589" y="628793"/>
                    <a:pt x="148167" y="643610"/>
                    <a:pt x="148167" y="643610"/>
                  </a:cubicBezTo>
                </a:path>
              </a:pathLst>
            </a:cu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CF6B4D5-490D-F745-B078-2C73FA345F4F}"/>
              </a:ext>
            </a:extLst>
          </p:cNvPr>
          <p:cNvGrpSpPr/>
          <p:nvPr/>
        </p:nvGrpSpPr>
        <p:grpSpPr>
          <a:xfrm>
            <a:off x="6710735" y="3487230"/>
            <a:ext cx="1782581" cy="1475198"/>
            <a:chOff x="2341034" y="3487230"/>
            <a:chExt cx="1782581" cy="1475198"/>
          </a:xfrm>
        </p:grpSpPr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ACE307F-26B7-594B-98AD-D3E7C796FA1C}"/>
                </a:ext>
              </a:extLst>
            </p:cNvPr>
            <p:cNvSpPr/>
            <p:nvPr/>
          </p:nvSpPr>
          <p:spPr>
            <a:xfrm>
              <a:off x="2341034" y="3487230"/>
              <a:ext cx="1719081" cy="1428559"/>
            </a:xfrm>
            <a:custGeom>
              <a:avLst/>
              <a:gdLst>
                <a:gd name="connsiteX0" fmla="*/ 0 w 1719081"/>
                <a:gd name="connsiteY0" fmla="*/ 1428559 h 1428559"/>
                <a:gd name="connsiteX1" fmla="*/ 397934 w 1719081"/>
                <a:gd name="connsiteY1" fmla="*/ 1403159 h 1428559"/>
                <a:gd name="connsiteX2" fmla="*/ 762000 w 1719081"/>
                <a:gd name="connsiteY2" fmla="*/ 1293093 h 1428559"/>
                <a:gd name="connsiteX3" fmla="*/ 1075267 w 1719081"/>
                <a:gd name="connsiteY3" fmla="*/ 1039093 h 1428559"/>
                <a:gd name="connsiteX4" fmla="*/ 1286934 w 1719081"/>
                <a:gd name="connsiteY4" fmla="*/ 691959 h 1428559"/>
                <a:gd name="connsiteX5" fmla="*/ 1447800 w 1719081"/>
                <a:gd name="connsiteY5" fmla="*/ 395626 h 1428559"/>
                <a:gd name="connsiteX6" fmla="*/ 1574800 w 1719081"/>
                <a:gd name="connsiteY6" fmla="*/ 133159 h 1428559"/>
                <a:gd name="connsiteX7" fmla="*/ 1701800 w 1719081"/>
                <a:gd name="connsiteY7" fmla="*/ 6159 h 1428559"/>
                <a:gd name="connsiteX8" fmla="*/ 1718734 w 1719081"/>
                <a:gd name="connsiteY8" fmla="*/ 319426 h 1428559"/>
                <a:gd name="connsiteX9" fmla="*/ 1710267 w 1719081"/>
                <a:gd name="connsiteY9" fmla="*/ 708893 h 1428559"/>
                <a:gd name="connsiteX10" fmla="*/ 1710267 w 1719081"/>
                <a:gd name="connsiteY10" fmla="*/ 1047559 h 1428559"/>
                <a:gd name="connsiteX11" fmla="*/ 1701800 w 1719081"/>
                <a:gd name="connsiteY11" fmla="*/ 1428559 h 142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19081" h="1428559">
                  <a:moveTo>
                    <a:pt x="0" y="1428559"/>
                  </a:moveTo>
                  <a:cubicBezTo>
                    <a:pt x="135467" y="1427148"/>
                    <a:pt x="270934" y="1425737"/>
                    <a:pt x="397934" y="1403159"/>
                  </a:cubicBezTo>
                  <a:cubicBezTo>
                    <a:pt x="524934" y="1380581"/>
                    <a:pt x="649111" y="1353771"/>
                    <a:pt x="762000" y="1293093"/>
                  </a:cubicBezTo>
                  <a:cubicBezTo>
                    <a:pt x="874889" y="1232415"/>
                    <a:pt x="987778" y="1139282"/>
                    <a:pt x="1075267" y="1039093"/>
                  </a:cubicBezTo>
                  <a:cubicBezTo>
                    <a:pt x="1162756" y="938904"/>
                    <a:pt x="1224845" y="799204"/>
                    <a:pt x="1286934" y="691959"/>
                  </a:cubicBezTo>
                  <a:cubicBezTo>
                    <a:pt x="1349023" y="584714"/>
                    <a:pt x="1399822" y="488759"/>
                    <a:pt x="1447800" y="395626"/>
                  </a:cubicBezTo>
                  <a:cubicBezTo>
                    <a:pt x="1495778" y="302493"/>
                    <a:pt x="1532467" y="198070"/>
                    <a:pt x="1574800" y="133159"/>
                  </a:cubicBezTo>
                  <a:cubicBezTo>
                    <a:pt x="1617133" y="68248"/>
                    <a:pt x="1677811" y="-24885"/>
                    <a:pt x="1701800" y="6159"/>
                  </a:cubicBezTo>
                  <a:cubicBezTo>
                    <a:pt x="1725789" y="37203"/>
                    <a:pt x="1717323" y="202304"/>
                    <a:pt x="1718734" y="319426"/>
                  </a:cubicBezTo>
                  <a:cubicBezTo>
                    <a:pt x="1720145" y="436548"/>
                    <a:pt x="1711678" y="587538"/>
                    <a:pt x="1710267" y="708893"/>
                  </a:cubicBezTo>
                  <a:cubicBezTo>
                    <a:pt x="1708856" y="830248"/>
                    <a:pt x="1711678" y="927615"/>
                    <a:pt x="1710267" y="1047559"/>
                  </a:cubicBezTo>
                  <a:cubicBezTo>
                    <a:pt x="1708856" y="1167503"/>
                    <a:pt x="1701800" y="1365059"/>
                    <a:pt x="1701800" y="1428559"/>
                  </a:cubicBezTo>
                </a:path>
              </a:pathLst>
            </a:custGeom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D5A13F2-65D9-EF41-97E3-EC221D4E3947}"/>
                </a:ext>
              </a:extLst>
            </p:cNvPr>
            <p:cNvSpPr/>
            <p:nvPr/>
          </p:nvSpPr>
          <p:spPr>
            <a:xfrm>
              <a:off x="3975448" y="4318818"/>
              <a:ext cx="148167" cy="643610"/>
            </a:xfrm>
            <a:custGeom>
              <a:avLst/>
              <a:gdLst>
                <a:gd name="connsiteX0" fmla="*/ 0 w 148167"/>
                <a:gd name="connsiteY0" fmla="*/ 639376 h 643610"/>
                <a:gd name="connsiteX1" fmla="*/ 42334 w 148167"/>
                <a:gd name="connsiteY1" fmla="*/ 597043 h 643610"/>
                <a:gd name="connsiteX2" fmla="*/ 63500 w 148167"/>
                <a:gd name="connsiteY2" fmla="*/ 525076 h 643610"/>
                <a:gd name="connsiteX3" fmla="*/ 76200 w 148167"/>
                <a:gd name="connsiteY3" fmla="*/ 143 h 643610"/>
                <a:gd name="connsiteX4" fmla="*/ 105834 w 148167"/>
                <a:gd name="connsiteY4" fmla="*/ 580110 h 643610"/>
                <a:gd name="connsiteX5" fmla="*/ 118534 w 148167"/>
                <a:gd name="connsiteY5" fmla="*/ 618210 h 643610"/>
                <a:gd name="connsiteX6" fmla="*/ 148167 w 148167"/>
                <a:gd name="connsiteY6" fmla="*/ 643610 h 64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167" h="643610">
                  <a:moveTo>
                    <a:pt x="0" y="639376"/>
                  </a:moveTo>
                  <a:cubicBezTo>
                    <a:pt x="15875" y="627734"/>
                    <a:pt x="31751" y="616093"/>
                    <a:pt x="42334" y="597043"/>
                  </a:cubicBezTo>
                  <a:cubicBezTo>
                    <a:pt x="52917" y="577993"/>
                    <a:pt x="57856" y="624559"/>
                    <a:pt x="63500" y="525076"/>
                  </a:cubicBezTo>
                  <a:cubicBezTo>
                    <a:pt x="69144" y="425593"/>
                    <a:pt x="69144" y="-9029"/>
                    <a:pt x="76200" y="143"/>
                  </a:cubicBezTo>
                  <a:cubicBezTo>
                    <a:pt x="83256" y="9315"/>
                    <a:pt x="98778" y="477099"/>
                    <a:pt x="105834" y="580110"/>
                  </a:cubicBezTo>
                  <a:cubicBezTo>
                    <a:pt x="112890" y="683121"/>
                    <a:pt x="111479" y="607627"/>
                    <a:pt x="118534" y="618210"/>
                  </a:cubicBezTo>
                  <a:cubicBezTo>
                    <a:pt x="125589" y="628793"/>
                    <a:pt x="148167" y="643610"/>
                    <a:pt x="148167" y="643610"/>
                  </a:cubicBezTo>
                </a:path>
              </a:pathLst>
            </a:cu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057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5785" y="399630"/>
            <a:ext cx="10515600" cy="1325563"/>
          </a:xfrm>
        </p:spPr>
        <p:txBody>
          <a:bodyPr/>
          <a:lstStyle/>
          <a:p>
            <a:r>
              <a:rPr lang="en-US" dirty="0"/>
              <a:t>Remains to obtain: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03056"/>
            <a:ext cx="10515600" cy="4351338"/>
          </a:xfrm>
        </p:spPr>
        <p:txBody>
          <a:bodyPr/>
          <a:lstStyle/>
          <a:p>
            <a:pPr lvl="1"/>
            <a:r>
              <a:rPr lang="en-US" dirty="0"/>
              <a:t>Substitution rate   V</a:t>
            </a:r>
          </a:p>
          <a:p>
            <a:pPr lvl="1"/>
            <a:r>
              <a:rPr lang="en-US" dirty="0"/>
              <a:t>Infected density </a:t>
            </a:r>
            <a:r>
              <a:rPr lang="en-US" dirty="0" err="1"/>
              <a:t>i</a:t>
            </a:r>
            <a:r>
              <a:rPr lang="en-US" dirty="0"/>
              <a:t>(x)</a:t>
            </a:r>
          </a:p>
          <a:p>
            <a:pPr lvl="1"/>
            <a:r>
              <a:rPr lang="en-US" dirty="0"/>
              <a:t>Time to most recent ancestor T</a:t>
            </a:r>
            <a:r>
              <a:rPr lang="en-US" baseline="-25000" dirty="0"/>
              <a:t>MRCA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32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F07F2-7B11-BD4B-8A50-40A0A267F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26369"/>
            <a:ext cx="10515600" cy="2852737"/>
          </a:xfrm>
        </p:spPr>
        <p:txBody>
          <a:bodyPr/>
          <a:lstStyle/>
          <a:p>
            <a:r>
              <a:rPr lang="en-US" dirty="0"/>
              <a:t>Adding the factor of mutation</a:t>
            </a:r>
            <a:endParaRPr lang="en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606D3-D2AA-794E-A861-23D965B13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7592" y="1843780"/>
            <a:ext cx="10515600" cy="15852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One nucleotide substitution, antigenic coordinate x </a:t>
            </a:r>
            <a:r>
              <a:rPr lang="en-US" dirty="0">
                <a:solidFill>
                  <a:schemeClr val="tx1"/>
                </a:solidFill>
                <a:latin typeface="Symbol" pitchFamily="2" charset="2"/>
              </a:rPr>
              <a:t>®</a:t>
            </a:r>
            <a:r>
              <a:rPr lang="en-US" dirty="0">
                <a:solidFill>
                  <a:schemeClr val="tx1"/>
                </a:solidFill>
              </a:rPr>
              <a:t> x + </a:t>
            </a:r>
            <a:r>
              <a:rPr lang="en-US" dirty="0">
                <a:solidFill>
                  <a:schemeClr val="tx1"/>
                </a:solidFill>
                <a:latin typeface="Symbol" pitchFamily="2" charset="2"/>
              </a:rPr>
              <a:t>D</a:t>
            </a:r>
            <a:r>
              <a:rPr lang="en-US" dirty="0">
                <a:solidFill>
                  <a:schemeClr val="tx1"/>
                </a:solidFill>
              </a:rPr>
              <a:t>x </a:t>
            </a:r>
          </a:p>
          <a:p>
            <a:r>
              <a:rPr lang="en-US" dirty="0">
                <a:solidFill>
                  <a:schemeClr val="tx1"/>
                </a:solidFill>
                <a:latin typeface="Symbol" pitchFamily="2" charset="2"/>
              </a:rPr>
              <a:t>D</a:t>
            </a:r>
            <a:r>
              <a:rPr lang="en-US" dirty="0">
                <a:solidFill>
                  <a:schemeClr val="tx1"/>
                </a:solidFill>
              </a:rPr>
              <a:t>x &gt; 0 varies between Ab binding sites</a:t>
            </a:r>
          </a:p>
          <a:p>
            <a:r>
              <a:rPr lang="en-US" dirty="0">
                <a:solidFill>
                  <a:schemeClr val="tx1"/>
                </a:solidFill>
              </a:rPr>
              <a:t>mean(</a:t>
            </a:r>
            <a:r>
              <a:rPr lang="en-US" dirty="0">
                <a:solidFill>
                  <a:schemeClr val="tx1"/>
                </a:solidFill>
                <a:latin typeface="Symbol" pitchFamily="2" charset="2"/>
              </a:rPr>
              <a:t>D</a:t>
            </a:r>
            <a:r>
              <a:rPr lang="en-US" dirty="0">
                <a:solidFill>
                  <a:schemeClr val="tx1"/>
                </a:solidFill>
              </a:rPr>
              <a:t>x)=1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B171A-9AA7-F944-97FF-E14EB8C6CD52}"/>
              </a:ext>
            </a:extLst>
          </p:cNvPr>
          <p:cNvSpPr txBox="1"/>
          <p:nvPr/>
        </p:nvSpPr>
        <p:spPr>
          <a:xfrm>
            <a:off x="8044423" y="4354878"/>
            <a:ext cx="2465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/>
              <a:t>Examples</a:t>
            </a:r>
            <a:r>
              <a:rPr lang="en-FR" sz="2000" dirty="0">
                <a:latin typeface="Symbol" pitchFamily="2" charset="2"/>
              </a:rPr>
              <a:t>: b </a:t>
            </a:r>
            <a:r>
              <a:rPr lang="en-FR" sz="2000" dirty="0"/>
              <a:t>= 1, </a:t>
            </a:r>
            <a:r>
              <a:rPr lang="en-FR" sz="2000" dirty="0">
                <a:latin typeface="Symbol" pitchFamily="2" charset="2"/>
              </a:rPr>
              <a:t>b </a:t>
            </a:r>
            <a:r>
              <a:rPr lang="en-FR" sz="2000" dirty="0"/>
              <a:t>= 2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99461D4-6060-E74D-A9BA-97B7A691DB54}"/>
              </a:ext>
            </a:extLst>
          </p:cNvPr>
          <p:cNvSpPr txBox="1">
            <a:spLocks/>
          </p:cNvSpPr>
          <p:nvPr/>
        </p:nvSpPr>
        <p:spPr>
          <a:xfrm>
            <a:off x="977592" y="3596766"/>
            <a:ext cx="10515600" cy="985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An example of distribution density: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EAE2F1-058B-9C46-8D14-CDAE881D6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592" y="4089445"/>
            <a:ext cx="5727700" cy="133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9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918" y="1473062"/>
            <a:ext cx="9793705" cy="48006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Fitness </a:t>
            </a:r>
            <a:r>
              <a:rPr lang="en-US" sz="2400" i="1" dirty="0"/>
              <a:t>w</a:t>
            </a:r>
            <a:r>
              <a:rPr lang="en-US" sz="2400" dirty="0"/>
              <a:t> is the average number of secondary infections from one infected person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Asymptotics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81199" y="87749"/>
            <a:ext cx="647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tx1"/>
                </a:solidFill>
              </a:rPr>
              <a:t>Fitness landscape</a:t>
            </a:r>
          </a:p>
        </p:txBody>
      </p:sp>
      <p:pic>
        <p:nvPicPr>
          <p:cNvPr id="9" name="Picture 8" descr="eq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01" y="4184240"/>
            <a:ext cx="4856746" cy="17242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4172" y="6088996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Rouzine &amp; </a:t>
            </a:r>
            <a:r>
              <a:rPr lang="en-US" dirty="0" err="1">
                <a:solidFill>
                  <a:srgbClr val="0000FF"/>
                </a:solidFill>
              </a:rPr>
              <a:t>Rozhnova</a:t>
            </a:r>
            <a:r>
              <a:rPr lang="en-US" dirty="0">
                <a:solidFill>
                  <a:srgbClr val="0000FF"/>
                </a:solidFill>
              </a:rPr>
              <a:t> 2018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8FE9F7-9A0E-9042-A7BD-824B74B41447}"/>
              </a:ext>
            </a:extLst>
          </p:cNvPr>
          <p:cNvSpPr/>
          <p:nvPr/>
        </p:nvSpPr>
        <p:spPr>
          <a:xfrm>
            <a:off x="2415286" y="3380880"/>
            <a:ext cx="8979702" cy="889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relative genetic coordinate in the moving reference system</a:t>
            </a:r>
            <a:endParaRPr lang="en-FR" sz="2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C1933A-E902-2B49-B30F-4B860ECBA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671" y="3565089"/>
            <a:ext cx="1459098" cy="565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C1CD21-7187-2145-A891-3487B679E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286" y="1899952"/>
            <a:ext cx="6534149" cy="144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2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 2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466" r="-25466"/>
          <a:stretch>
            <a:fillRect/>
          </a:stretch>
        </p:blipFill>
        <p:spPr>
          <a:xfrm>
            <a:off x="618584" y="1463775"/>
            <a:ext cx="6193886" cy="3185427"/>
          </a:xfrm>
        </p:spPr>
      </p:pic>
      <p:pic>
        <p:nvPicPr>
          <p:cNvPr id="6" name="Picture 5" descr="eq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87" y="2601316"/>
            <a:ext cx="2584865" cy="10038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28793" y="2156767"/>
            <a:ext cx="5699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Average selection coefficient (fitness change per mutation)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08863" y="1806953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w = </a:t>
            </a:r>
            <a:r>
              <a:rPr lang="en-US" i="1" dirty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i="1" dirty="0">
                <a:solidFill>
                  <a:srgbClr val="0000FF"/>
                </a:solidFill>
              </a:rPr>
              <a:t> u</a:t>
            </a:r>
          </a:p>
        </p:txBody>
      </p:sp>
      <p:pic>
        <p:nvPicPr>
          <p:cNvPr id="12" name="Picture 11" descr="fig1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416" y="4649201"/>
            <a:ext cx="4220784" cy="95150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5892799" y="5482672"/>
            <a:ext cx="635994" cy="6359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744422" y="5482672"/>
            <a:ext cx="635994" cy="6359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044265" y="5482672"/>
            <a:ext cx="635994" cy="6359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84534" y="6171743"/>
            <a:ext cx="225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Reproduction number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80000" y="6171743"/>
            <a:ext cx="1589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Crossimmunity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993490" y="6171743"/>
            <a:ext cx="104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Selection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6D1744-AFD3-EF41-9018-0E1807A079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3489" y="277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tx1"/>
                </a:solidFill>
              </a:rPr>
              <a:t>Average selection coefficient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FFA542-A776-444F-977F-EB11D01FA948}"/>
              </a:ext>
            </a:extLst>
          </p:cNvPr>
          <p:cNvSpPr txBox="1"/>
          <p:nvPr/>
        </p:nvSpPr>
        <p:spPr>
          <a:xfrm>
            <a:off x="6503532" y="140635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Antigenic mutation x </a:t>
            </a:r>
            <a:r>
              <a:rPr lang="en-US" dirty="0">
                <a:latin typeface="Symbol" pitchFamily="2" charset="2"/>
              </a:rPr>
              <a:t>®</a:t>
            </a:r>
            <a:r>
              <a:rPr lang="en-US" dirty="0"/>
              <a:t> x +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x,  mean(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x) =1 </a:t>
            </a:r>
            <a:endParaRPr lang="en-F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48EC7F-9FB9-7C41-980C-F42F6476CE9E}"/>
              </a:ext>
            </a:extLst>
          </p:cNvPr>
          <p:cNvSpPr txBox="1"/>
          <p:nvPr/>
        </p:nvSpPr>
        <p:spPr>
          <a:xfrm>
            <a:off x="7205218" y="44645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1</a:t>
            </a:r>
            <a:endParaRPr lang="en-FR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BCE571-2F4F-A545-BA8A-6C8E2F553C41}"/>
              </a:ext>
            </a:extLst>
          </p:cNvPr>
          <p:cNvSpPr txBox="1"/>
          <p:nvPr/>
        </p:nvSpPr>
        <p:spPr>
          <a:xfrm>
            <a:off x="7824901" y="446453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0.5</a:t>
            </a:r>
            <a:endParaRPr lang="en-FR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3EFEF1-8A07-F44A-ABF7-D9CC3B26D361}"/>
              </a:ext>
            </a:extLst>
          </p:cNvPr>
          <p:cNvSpPr txBox="1"/>
          <p:nvPr/>
        </p:nvSpPr>
        <p:spPr>
          <a:xfrm>
            <a:off x="9889044" y="4453684"/>
            <a:ext cx="1684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0000"/>
                </a:solidFill>
              </a:rPr>
              <a:t>K(x)=1-exp(-x/a)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8A9FB6-788F-B042-ABC3-48F02004A22F}"/>
              </a:ext>
            </a:extLst>
          </p:cNvPr>
          <p:cNvSpPr txBox="1"/>
          <p:nvPr/>
        </p:nvSpPr>
        <p:spPr>
          <a:xfrm>
            <a:off x="9919197" y="492014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K(x) = x/(</a:t>
            </a:r>
            <a:r>
              <a:rPr lang="en-US" dirty="0" err="1"/>
              <a:t>a+x</a:t>
            </a:r>
            <a:r>
              <a:rPr lang="en-US" dirty="0"/>
              <a:t>),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B9CC99-80B7-4A4B-9DDA-833C05F1C55C}"/>
              </a:ext>
            </a:extLst>
          </p:cNvPr>
          <p:cNvCxnSpPr>
            <a:endCxn id="9" idx="2"/>
          </p:cNvCxnSpPr>
          <p:nvPr/>
        </p:nvCxnSpPr>
        <p:spPr>
          <a:xfrm flipH="1" flipV="1">
            <a:off x="7384648" y="4799635"/>
            <a:ext cx="34724" cy="1774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2773620-C434-2846-ACC1-BB399597ABE9}"/>
              </a:ext>
            </a:extLst>
          </p:cNvPr>
          <p:cNvCxnSpPr>
            <a:cxnSpLocks/>
          </p:cNvCxnSpPr>
          <p:nvPr/>
        </p:nvCxnSpPr>
        <p:spPr>
          <a:xfrm flipV="1">
            <a:off x="7994248" y="4745128"/>
            <a:ext cx="68859" cy="88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55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9" grpId="0"/>
      <p:bldP spid="21" grpId="0"/>
      <p:bldP spid="10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E363-CC96-5D4E-8A22-6DCCD82E8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FR" sz="3600" dirty="0"/>
              <a:t>The general form of the effective selection coefficient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D765C1-8E62-5E4E-8A4C-31E6BEB52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520" y="2158036"/>
            <a:ext cx="3234880" cy="1031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801382-3E2C-074E-8253-7CF80032569A}"/>
              </a:ext>
            </a:extLst>
          </p:cNvPr>
          <p:cNvSpPr txBox="1"/>
          <p:nvPr/>
        </p:nvSpPr>
        <p:spPr>
          <a:xfrm>
            <a:off x="2637047" y="401915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Yan, L., </a:t>
            </a:r>
            <a:r>
              <a:rPr lang="en-US" sz="1800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Neher</a:t>
            </a:r>
            <a:r>
              <a:rPr lang="en-US" sz="180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R. A. &amp; </a:t>
            </a:r>
            <a:r>
              <a:rPr lang="en-US" sz="1800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Shraiman</a:t>
            </a:r>
            <a:r>
              <a:rPr lang="en-US" sz="180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B. I. Phylodynamic theory of persistence, extinction and speciation of rapidly adapting pathogens. </a:t>
            </a:r>
            <a:r>
              <a:rPr lang="en-US" sz="180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Elife</a:t>
            </a:r>
            <a:r>
              <a:rPr lang="en-US" sz="180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r>
              <a:rPr lang="en-US" sz="180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doi:10.7554/eLife.44205 (2019)</a:t>
            </a:r>
            <a:r>
              <a:rPr lang="en-FR" dirty="0">
                <a:solidFill>
                  <a:srgbClr val="0432FF"/>
                </a:solidFill>
                <a:effectLst/>
              </a:rPr>
              <a:t> </a:t>
            </a:r>
            <a:endParaRPr lang="en-FR" dirty="0">
              <a:solidFill>
                <a:srgbClr val="0432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AD044-16A0-2440-9068-50E355D9D33A}"/>
              </a:ext>
            </a:extLst>
          </p:cNvPr>
          <p:cNvSpPr txBox="1"/>
          <p:nvPr/>
        </p:nvSpPr>
        <p:spPr>
          <a:xfrm>
            <a:off x="2637047" y="556954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Marchi</a:t>
            </a:r>
            <a:r>
              <a:rPr lang="en-US" sz="180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J., </a:t>
            </a:r>
            <a:r>
              <a:rPr lang="en-US" sz="1800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Lassig</a:t>
            </a:r>
            <a:r>
              <a:rPr lang="en-US" sz="180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M., Walczak, A. M. &amp; Mora, T. Antigenic waves of virus-immune coevolution. </a:t>
            </a:r>
            <a:r>
              <a:rPr lang="en-US" sz="180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Proc Natl </a:t>
            </a:r>
            <a:r>
              <a:rPr lang="en-US" sz="180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Acad</a:t>
            </a:r>
            <a:r>
              <a:rPr lang="en-US" sz="180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Sci U S A</a:t>
            </a:r>
            <a:r>
              <a:rPr lang="en-US" sz="180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118</a:t>
            </a:r>
            <a:r>
              <a:rPr lang="en-US" sz="180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doi:10.1073/pnas.2103398118 (2021).</a:t>
            </a:r>
            <a:r>
              <a:rPr lang="en-FR" dirty="0">
                <a:solidFill>
                  <a:srgbClr val="0432FF"/>
                </a:solidFill>
                <a:effectLst/>
              </a:rPr>
              <a:t> </a:t>
            </a:r>
            <a:endParaRPr lang="en-FR" dirty="0">
              <a:solidFill>
                <a:srgbClr val="0432FF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597429B-8CB5-EC4C-9F8C-0F26B389BF8D}"/>
              </a:ext>
            </a:extLst>
          </p:cNvPr>
          <p:cNvCxnSpPr>
            <a:cxnSpLocks/>
          </p:cNvCxnSpPr>
          <p:nvPr/>
        </p:nvCxnSpPr>
        <p:spPr>
          <a:xfrm flipH="1">
            <a:off x="5157158" y="1941818"/>
            <a:ext cx="938842" cy="42365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5B59F95-D33F-A346-A46F-391FC5EAD812}"/>
              </a:ext>
            </a:extLst>
          </p:cNvPr>
          <p:cNvSpPr txBox="1"/>
          <p:nvPr/>
        </p:nvSpPr>
        <p:spPr>
          <a:xfrm>
            <a:off x="6096000" y="1704984"/>
            <a:ext cx="4891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rgbClr val="C00000"/>
                </a:solidFill>
              </a:rPr>
              <a:t>depends on the shape of cross-immunity K(x)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2128F9-8A2B-7A4E-8AF9-FBCDE7C9797B}"/>
              </a:ext>
            </a:extLst>
          </p:cNvPr>
          <p:cNvSpPr txBox="1"/>
          <p:nvPr/>
        </p:nvSpPr>
        <p:spPr>
          <a:xfrm>
            <a:off x="2637046" y="3323777"/>
            <a:ext cx="8508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sz="2400" dirty="0"/>
              <a:t>is robust to the model assumptions about immune memory: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C4D727-42F8-2445-B02F-4079B07D049E}"/>
              </a:ext>
            </a:extLst>
          </p:cNvPr>
          <p:cNvSpPr txBox="1"/>
          <p:nvPr/>
        </p:nvSpPr>
        <p:spPr>
          <a:xfrm>
            <a:off x="7472262" y="2412369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Rouzine &amp; </a:t>
            </a:r>
            <a:r>
              <a:rPr lang="en-US" dirty="0" err="1">
                <a:solidFill>
                  <a:srgbClr val="0000FF"/>
                </a:solidFill>
              </a:rPr>
              <a:t>Rozhnova</a:t>
            </a:r>
            <a:r>
              <a:rPr lang="en-US" dirty="0">
                <a:solidFill>
                  <a:srgbClr val="0000FF"/>
                </a:solidFill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56623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A7A92F-0C49-1A4B-999D-A9F92B9E4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64" y="3215072"/>
            <a:ext cx="8694824" cy="33744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749C1A-745E-524F-AAB9-6EA038E1B88C}"/>
              </a:ext>
            </a:extLst>
          </p:cNvPr>
          <p:cNvSpPr txBox="1"/>
          <p:nvPr/>
        </p:nvSpPr>
        <p:spPr>
          <a:xfrm>
            <a:off x="987964" y="612580"/>
            <a:ext cx="10096500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</a:rPr>
              <a:t>Rouzine</a:t>
            </a:r>
            <a:r>
              <a:rPr lang="en-US" sz="2000" dirty="0">
                <a:latin typeface="Times New Roman" panose="02020603050405020304" pitchFamily="18" charset="0"/>
              </a:rPr>
              <a:t> &amp; </a:t>
            </a:r>
            <a:r>
              <a:rPr lang="en-GB" sz="2000" dirty="0" err="1">
                <a:latin typeface="Times New Roman" panose="02020603050405020304" pitchFamily="18" charset="0"/>
              </a:rPr>
              <a:t>Rozhnova</a:t>
            </a:r>
            <a:r>
              <a:rPr lang="en-GB" sz="2000" dirty="0">
                <a:latin typeface="Times New Roman" panose="02020603050405020304" pitchFamily="18" charset="0"/>
              </a:rPr>
              <a:t> (20</a:t>
            </a:r>
            <a:r>
              <a:rPr lang="ru-RU" sz="2000" dirty="0">
                <a:latin typeface="Times New Roman" panose="02020603050405020304" pitchFamily="18" charset="0"/>
              </a:rPr>
              <a:t>23</a:t>
            </a:r>
            <a:r>
              <a:rPr lang="en-GB" sz="2000" dirty="0">
                <a:latin typeface="Times New Roman" panose="02020603050405020304" pitchFamily="18" charset="0"/>
              </a:rPr>
              <a:t>) 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Evolutionary implications of SARS-CoV-2 vaccination for the future design of vaccine strategies</a:t>
            </a:r>
            <a:r>
              <a:rPr lang="en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000" dirty="0">
                <a:latin typeface="Times New Roman" panose="02020603050405020304" pitchFamily="18" charset="0"/>
              </a:rPr>
              <a:t>[perspective]. </a:t>
            </a:r>
            <a:r>
              <a:rPr lang="en-GB" sz="2000" i="1" dirty="0">
                <a:latin typeface="Times New Roman" panose="02020603050405020304" pitchFamily="18" charset="0"/>
              </a:rPr>
              <a:t>Communications Medicine, </a:t>
            </a:r>
            <a:r>
              <a:rPr lang="en-GB" sz="2000" dirty="0">
                <a:latin typeface="Times New Roman" panose="02020603050405020304" pitchFamily="18" charset="0"/>
              </a:rPr>
              <a:t>in print 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FC9199-4320-7F41-B182-3ED161C31868}"/>
              </a:ext>
            </a:extLst>
          </p:cNvPr>
          <p:cNvSpPr txBox="1"/>
          <p:nvPr/>
        </p:nvSpPr>
        <p:spPr>
          <a:xfrm>
            <a:off x="987964" y="2193935"/>
            <a:ext cx="4977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</a:rPr>
              <a:t>Rouzine &amp; </a:t>
            </a:r>
            <a:r>
              <a:rPr lang="en-US" sz="2000" dirty="0" err="1">
                <a:latin typeface="Times New Roman" panose="02020603050405020304" pitchFamily="18" charset="0"/>
              </a:rPr>
              <a:t>Rozhnova</a:t>
            </a:r>
            <a:r>
              <a:rPr lang="en-US" sz="2000" dirty="0">
                <a:latin typeface="Times New Roman" panose="02020603050405020304" pitchFamily="18" charset="0"/>
              </a:rPr>
              <a:t> (2018) </a:t>
            </a:r>
            <a:r>
              <a:rPr lang="en-US" sz="2000" i="1" dirty="0">
                <a:latin typeface="Times New Roman" panose="02020603050405020304" pitchFamily="18" charset="0"/>
              </a:rPr>
              <a:t>PLOS Pathogens</a:t>
            </a:r>
          </a:p>
        </p:txBody>
      </p:sp>
    </p:spTree>
    <p:extLst>
      <p:ext uri="{BB962C8B-B14F-4D97-AF65-F5344CB8AC3E}">
        <p14:creationId xmlns:p14="http://schemas.microsoft.com/office/powerpoint/2010/main" val="1267965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5C0403-549A-D145-9632-922F5ED0B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27" y="1503255"/>
            <a:ext cx="9224075" cy="518854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6268054-94AC-5F4C-9F05-97962504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460" y="-118052"/>
            <a:ext cx="8691604" cy="1325563"/>
          </a:xfrm>
        </p:spPr>
        <p:txBody>
          <a:bodyPr>
            <a:normAutofit/>
          </a:bodyPr>
          <a:lstStyle/>
          <a:p>
            <a:r>
              <a:rPr lang="en-US" dirty="0"/>
              <a:t>One-locus and multi-locus approach</a:t>
            </a:r>
            <a:endParaRPr lang="en-F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EAF512-7D25-E24F-9EB8-1EAC6E1180C0}"/>
              </a:ext>
            </a:extLst>
          </p:cNvPr>
          <p:cNvSpPr txBox="1"/>
          <p:nvPr/>
        </p:nvSpPr>
        <p:spPr>
          <a:xfrm>
            <a:off x="4020671" y="2276504"/>
            <a:ext cx="137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dirty="0">
                <a:solidFill>
                  <a:srgbClr val="C00000"/>
                </a:solidFill>
              </a:rPr>
              <a:t>N</a:t>
            </a:r>
            <a:r>
              <a:rPr lang="en-FR" baseline="-25000" dirty="0">
                <a:solidFill>
                  <a:srgbClr val="C00000"/>
                </a:solidFill>
              </a:rPr>
              <a:t>inf</a:t>
            </a:r>
            <a:r>
              <a:rPr lang="en-FR" dirty="0">
                <a:solidFill>
                  <a:srgbClr val="C00000"/>
                </a:solidFill>
              </a:rPr>
              <a:t> U</a:t>
            </a:r>
            <a:r>
              <a:rPr lang="en-FR" baseline="-25000" dirty="0">
                <a:solidFill>
                  <a:srgbClr val="C00000"/>
                </a:solidFill>
              </a:rPr>
              <a:t>b</a:t>
            </a:r>
            <a:r>
              <a:rPr lang="en-FR" dirty="0">
                <a:solidFill>
                  <a:srgbClr val="C00000"/>
                </a:solidFill>
              </a:rPr>
              <a:t> &lt;&lt; 1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36664B-2C6D-FD4A-A212-E57C8100D895}"/>
              </a:ext>
            </a:extLst>
          </p:cNvPr>
          <p:cNvSpPr txBox="1"/>
          <p:nvPr/>
        </p:nvSpPr>
        <p:spPr>
          <a:xfrm>
            <a:off x="8177512" y="2276504"/>
            <a:ext cx="1947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dirty="0">
                <a:solidFill>
                  <a:srgbClr val="C00000"/>
                </a:solidFill>
              </a:rPr>
              <a:t>N</a:t>
            </a:r>
            <a:r>
              <a:rPr lang="en-FR" baseline="-25000" dirty="0">
                <a:solidFill>
                  <a:srgbClr val="C00000"/>
                </a:solidFill>
              </a:rPr>
              <a:t>inf</a:t>
            </a:r>
            <a:r>
              <a:rPr lang="en-FR" dirty="0">
                <a:solidFill>
                  <a:srgbClr val="C00000"/>
                </a:solidFill>
              </a:rPr>
              <a:t> U</a:t>
            </a:r>
            <a:r>
              <a:rPr lang="en-FR" baseline="-25000" dirty="0">
                <a:solidFill>
                  <a:srgbClr val="C00000"/>
                </a:solidFill>
              </a:rPr>
              <a:t>b</a:t>
            </a:r>
            <a:r>
              <a:rPr lang="en-FR" dirty="0">
                <a:solidFill>
                  <a:srgbClr val="C00000"/>
                </a:solidFill>
              </a:rPr>
              <a:t> &gt;&gt; 1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9DA5AB-4E98-7F45-AC27-91F158D6AFE2}"/>
              </a:ext>
            </a:extLst>
          </p:cNvPr>
          <p:cNvSpPr/>
          <p:nvPr/>
        </p:nvSpPr>
        <p:spPr>
          <a:xfrm>
            <a:off x="1235430" y="3655204"/>
            <a:ext cx="8149870" cy="3136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BAF8E8-C4FB-C441-A0D8-0DAAD62FF11C}"/>
              </a:ext>
            </a:extLst>
          </p:cNvPr>
          <p:cNvSpPr txBox="1"/>
          <p:nvPr/>
        </p:nvSpPr>
        <p:spPr>
          <a:xfrm>
            <a:off x="9144451" y="3297786"/>
            <a:ext cx="24902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No recombination</a:t>
            </a:r>
          </a:p>
          <a:p>
            <a:r>
              <a:rPr lang="en-FR" dirty="0"/>
              <a:t>clonal inteference</a:t>
            </a:r>
          </a:p>
          <a:p>
            <a:endParaRPr lang="en-FR" dirty="0"/>
          </a:p>
          <a:p>
            <a:r>
              <a:rPr lang="en-FR" dirty="0">
                <a:solidFill>
                  <a:srgbClr val="0432FF"/>
                </a:solidFill>
              </a:rPr>
              <a:t>Rouzine et al 2003, 2008</a:t>
            </a:r>
          </a:p>
          <a:p>
            <a:r>
              <a:rPr lang="en-FR" dirty="0">
                <a:solidFill>
                  <a:srgbClr val="0432FF"/>
                </a:solidFill>
              </a:rPr>
              <a:t>Desai et al 2007</a:t>
            </a:r>
          </a:p>
          <a:p>
            <a:r>
              <a:rPr lang="en-FR" dirty="0">
                <a:solidFill>
                  <a:srgbClr val="0432FF"/>
                </a:solidFill>
              </a:rPr>
              <a:t>Good et al 2012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996B6B-CEAA-C546-9B91-2A945FAFFC42}"/>
              </a:ext>
            </a:extLst>
          </p:cNvPr>
          <p:cNvSpPr txBox="1"/>
          <p:nvPr/>
        </p:nvSpPr>
        <p:spPr>
          <a:xfrm>
            <a:off x="5883555" y="5307609"/>
            <a:ext cx="37775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Recombination makes evolution faster</a:t>
            </a:r>
          </a:p>
          <a:p>
            <a:endParaRPr lang="en-FR" dirty="0"/>
          </a:p>
          <a:p>
            <a:r>
              <a:rPr lang="en-FR" dirty="0">
                <a:solidFill>
                  <a:srgbClr val="0432FF"/>
                </a:solidFill>
              </a:rPr>
              <a:t>Rouzine &amp; Coffin 2005; 2007; 2010</a:t>
            </a:r>
          </a:p>
          <a:p>
            <a:r>
              <a:rPr lang="en-FR" dirty="0">
                <a:solidFill>
                  <a:srgbClr val="0432FF"/>
                </a:solidFill>
              </a:rPr>
              <a:t>Neher et al 2010; 2013</a:t>
            </a:r>
          </a:p>
          <a:p>
            <a:r>
              <a:rPr lang="en-FR" dirty="0">
                <a:solidFill>
                  <a:srgbClr val="0432FF"/>
                </a:solidFill>
              </a:rPr>
              <a:t>Weissman &amp; Hallatschek 2014</a:t>
            </a:r>
          </a:p>
          <a:p>
            <a:r>
              <a:rPr lang="en-FR" dirty="0"/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E132D5-1671-4D41-88AD-04D3C3DB7C2C}"/>
              </a:ext>
            </a:extLst>
          </p:cNvPr>
          <p:cNvSpPr/>
          <p:nvPr/>
        </p:nvSpPr>
        <p:spPr>
          <a:xfrm>
            <a:off x="714968" y="1378948"/>
            <a:ext cx="889544" cy="747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FF7AEA-136B-6D44-AAE4-A31D9D3EFC10}"/>
              </a:ext>
            </a:extLst>
          </p:cNvPr>
          <p:cNvSpPr/>
          <p:nvPr/>
        </p:nvSpPr>
        <p:spPr>
          <a:xfrm>
            <a:off x="5091437" y="1503255"/>
            <a:ext cx="889544" cy="747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976993F-1666-0F48-9EED-74531858F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429" y="3823551"/>
            <a:ext cx="6519050" cy="13909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9CAC1E-FD67-C645-8C99-3C9C439D03DD}"/>
              </a:ext>
            </a:extLst>
          </p:cNvPr>
          <p:cNvSpPr/>
          <p:nvPr/>
        </p:nvSpPr>
        <p:spPr>
          <a:xfrm>
            <a:off x="5699185" y="1268854"/>
            <a:ext cx="6492815" cy="557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44572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ig 3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673" r="-39673"/>
          <a:stretch>
            <a:fillRect/>
          </a:stretch>
        </p:blipFill>
        <p:spPr>
          <a:xfrm>
            <a:off x="593208" y="2041062"/>
            <a:ext cx="8844733" cy="4548720"/>
          </a:xfrm>
        </p:spPr>
      </p:pic>
      <p:pic>
        <p:nvPicPr>
          <p:cNvPr id="7" name="Picture 6" descr="par fig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20" y="4917312"/>
            <a:ext cx="1373881" cy="3271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64735" y="1720334"/>
            <a:ext cx="3533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Lines: Analysis. Symbols: Simulation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41881" y="2600679"/>
            <a:ext cx="44274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b=1: </a:t>
            </a:r>
            <a:r>
              <a:rPr lang="en-US" dirty="0">
                <a:cs typeface="Symbol" charset="2"/>
              </a:rPr>
              <a:t>Exponential distribution of fitness effect</a:t>
            </a:r>
          </a:p>
          <a:p>
            <a:endParaRPr lang="en-US" dirty="0">
              <a:cs typeface="Symbol" charset="2"/>
            </a:endParaRPr>
          </a:p>
          <a:p>
            <a:r>
              <a:rPr lang="en-US" dirty="0">
                <a:cs typeface="Symbol" charset="2"/>
              </a:rPr>
              <a:t> </a:t>
            </a:r>
            <a:endParaRPr lang="en-US" dirty="0">
              <a:latin typeface="Symbol" charset="2"/>
              <a:cs typeface="Symbol" charset="2"/>
            </a:endParaRPr>
          </a:p>
          <a:p>
            <a:r>
              <a:rPr lang="en-US" dirty="0">
                <a:latin typeface="Symbol" charset="2"/>
                <a:cs typeface="Symbol" charset="2"/>
              </a:rPr>
              <a:t> </a:t>
            </a:r>
          </a:p>
          <a:p>
            <a:r>
              <a:rPr lang="en-US" dirty="0">
                <a:latin typeface="Symbol" charset="2"/>
                <a:cs typeface="Symbol" charset="2"/>
              </a:rPr>
              <a:t>b=2: </a:t>
            </a:r>
            <a:r>
              <a:rPr lang="en-US" dirty="0">
                <a:cs typeface="Symbol" charset="2"/>
              </a:rPr>
              <a:t>Gaussian distribution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4272" y="1576588"/>
            <a:ext cx="3290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Rouzine &amp; </a:t>
            </a:r>
            <a:r>
              <a:rPr lang="en-US" dirty="0" err="1">
                <a:solidFill>
                  <a:srgbClr val="0000FF"/>
                </a:solidFill>
              </a:rPr>
              <a:t>Rozhnova</a:t>
            </a:r>
            <a:r>
              <a:rPr lang="en-US" dirty="0">
                <a:solidFill>
                  <a:srgbClr val="0000FF"/>
                </a:solidFill>
              </a:rPr>
              <a:t> (2018)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069AA9D-AE29-1445-AFD1-D023D3099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444" y="365125"/>
            <a:ext cx="10163355" cy="1325563"/>
          </a:xfrm>
        </p:spPr>
        <p:txBody>
          <a:bodyPr/>
          <a:lstStyle/>
          <a:p>
            <a:r>
              <a:rPr lang="en-US" dirty="0"/>
              <a:t>Analysis is confirmed by simulation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B11E10-56C1-7140-8BF0-C933876DF065}"/>
              </a:ext>
            </a:extLst>
          </p:cNvPr>
          <p:cNvSpPr txBox="1"/>
          <p:nvPr/>
        </p:nvSpPr>
        <p:spPr>
          <a:xfrm rot="16200000">
            <a:off x="1545863" y="3727931"/>
            <a:ext cx="225241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sz="2000" dirty="0"/>
              <a:t>Substitution rate,  V</a:t>
            </a:r>
          </a:p>
        </p:txBody>
      </p:sp>
    </p:spTree>
    <p:extLst>
      <p:ext uri="{BB962C8B-B14F-4D97-AF65-F5344CB8AC3E}">
        <p14:creationId xmlns:p14="http://schemas.microsoft.com/office/powerpoint/2010/main" val="219169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997" y="437479"/>
            <a:ext cx="9594010" cy="1325563"/>
          </a:xfrm>
        </p:spPr>
        <p:txBody>
          <a:bodyPr/>
          <a:lstStyle/>
          <a:p>
            <a:r>
              <a:rPr lang="en-US" sz="4000" dirty="0"/>
              <a:t>Average time to the most recent common ancestor for a random pair of virus genomes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154" y="2366878"/>
            <a:ext cx="3405108" cy="135123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830261" y="2493559"/>
            <a:ext cx="28226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Neher</a:t>
            </a:r>
            <a:r>
              <a:rPr lang="en-US" dirty="0">
                <a:solidFill>
                  <a:srgbClr val="0000FF"/>
                </a:solidFill>
              </a:rPr>
              <a:t> and </a:t>
            </a:r>
            <a:r>
              <a:rPr lang="en-US" dirty="0" err="1">
                <a:solidFill>
                  <a:srgbClr val="0000FF"/>
                </a:solidFill>
              </a:rPr>
              <a:t>Hallatschek</a:t>
            </a:r>
            <a:r>
              <a:rPr lang="en-US" dirty="0">
                <a:solidFill>
                  <a:srgbClr val="0000FF"/>
                </a:solidFill>
              </a:rPr>
              <a:t> 2013</a:t>
            </a:r>
            <a:endParaRPr lang="ru-RU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Desai et al 2012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3328AB-BFAE-BF4E-B3C1-A003F64F4809}"/>
              </a:ext>
            </a:extLst>
          </p:cNvPr>
          <p:cNvSpPr txBox="1"/>
          <p:nvPr/>
        </p:nvSpPr>
        <p:spPr>
          <a:xfrm>
            <a:off x="8826500" y="2643037"/>
            <a:ext cx="227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up to a numeric factor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81FBE8-17B5-7E46-969A-D030D904B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198" y="4626386"/>
            <a:ext cx="4073080" cy="12991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032A65-37ED-2940-B8F8-2C3BEACF8849}"/>
              </a:ext>
            </a:extLst>
          </p:cNvPr>
          <p:cNvSpPr/>
          <p:nvPr/>
        </p:nvSpPr>
        <p:spPr>
          <a:xfrm>
            <a:off x="3811991" y="4879157"/>
            <a:ext cx="2036540" cy="79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E59F4B-CB40-314B-B7F7-7157A64E34D5}"/>
              </a:ext>
            </a:extLst>
          </p:cNvPr>
          <p:cNvCxnSpPr>
            <a:cxnSpLocks/>
          </p:cNvCxnSpPr>
          <p:nvPr/>
        </p:nvCxnSpPr>
        <p:spPr>
          <a:xfrm flipV="1">
            <a:off x="2708694" y="3429001"/>
            <a:ext cx="0" cy="119738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89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468B-1CEA-C142-8458-E1B2DCE13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Experimental confirmation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5C1A7B-2B8A-664F-89C6-202B32E15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886" y="2064789"/>
            <a:ext cx="2887818" cy="9901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79183B-4BB5-A442-BB66-4195A94DD780}"/>
              </a:ext>
            </a:extLst>
          </p:cNvPr>
          <p:cNvSpPr txBox="1"/>
          <p:nvPr/>
        </p:nvSpPr>
        <p:spPr>
          <a:xfrm>
            <a:off x="638354" y="3429000"/>
            <a:ext cx="10869283" cy="2247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FR" sz="2400" dirty="0"/>
              <a:t>The result explains the observation that </a:t>
            </a:r>
            <a:r>
              <a:rPr lang="en-FR" sz="2400" i="1" dirty="0"/>
              <a:t>T</a:t>
            </a:r>
            <a:r>
              <a:rPr lang="en-FR" sz="2400" baseline="-25000" dirty="0"/>
              <a:t>MRCA</a:t>
            </a:r>
            <a:r>
              <a:rPr lang="en-FR" sz="2400" dirty="0"/>
              <a:t> and</a:t>
            </a:r>
            <a:r>
              <a:rPr lang="en-FR" sz="2400" i="1" dirty="0"/>
              <a:t> V </a:t>
            </a:r>
            <a:r>
              <a:rPr lang="en-FR" sz="2400" dirty="0"/>
              <a:t>vary strongly between strains, but the product V T</a:t>
            </a:r>
            <a:r>
              <a:rPr lang="en-FR" sz="2400" baseline="-25000" dirty="0"/>
              <a:t>MRCA</a:t>
            </a:r>
            <a:r>
              <a:rPr lang="en-FR" sz="2400" dirty="0"/>
              <a:t> does not.</a:t>
            </a:r>
          </a:p>
          <a:p>
            <a:pPr>
              <a:lnSpc>
                <a:spcPct val="150000"/>
              </a:lnSpc>
            </a:pPr>
            <a:endParaRPr lang="en-FR" sz="2400" dirty="0"/>
          </a:p>
          <a:p>
            <a:pPr>
              <a:lnSpc>
                <a:spcPct val="150000"/>
              </a:lnSpc>
            </a:pPr>
            <a:r>
              <a:rPr lang="en-FR" sz="2400" dirty="0"/>
              <a:t>R</a:t>
            </a:r>
            <a:r>
              <a:rPr lang="en-FR" sz="2400" baseline="-25000" dirty="0"/>
              <a:t>0 </a:t>
            </a:r>
            <a:r>
              <a:rPr lang="en-FR" sz="2400" dirty="0"/>
              <a:t>varies strongly between strains and locations, but </a:t>
            </a:r>
            <a:r>
              <a:rPr lang="en-FR" sz="2400" dirty="0">
                <a:latin typeface="Symbol" pitchFamily="2" charset="2"/>
              </a:rPr>
              <a:t>s(</a:t>
            </a:r>
            <a:r>
              <a:rPr lang="en-FR" sz="2400" dirty="0"/>
              <a:t>R</a:t>
            </a:r>
            <a:r>
              <a:rPr lang="en-FR" sz="2400" baseline="-25000" dirty="0"/>
              <a:t>0</a:t>
            </a:r>
            <a:r>
              <a:rPr lang="en-FR" sz="2400" dirty="0"/>
              <a:t>) cancels out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8468B0-2D61-2545-B2A4-8DF8FB12E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034" y="1806739"/>
            <a:ext cx="4073080" cy="1299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8D5773-9BA0-9149-BAB5-DE4BE5B1D699}"/>
              </a:ext>
            </a:extLst>
          </p:cNvPr>
          <p:cNvSpPr/>
          <p:nvPr/>
        </p:nvSpPr>
        <p:spPr>
          <a:xfrm>
            <a:off x="8621827" y="2059510"/>
            <a:ext cx="2036540" cy="79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874654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and fitting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" y="1928241"/>
            <a:ext cx="5683250" cy="4351338"/>
          </a:xfrm>
        </p:spPr>
        <p:txBody>
          <a:bodyPr>
            <a:normAutofit/>
          </a:bodyPr>
          <a:lstStyle/>
          <a:p>
            <a:r>
              <a:rPr lang="en-US" sz="1800" dirty="0"/>
              <a:t>Input parameters</a:t>
            </a:r>
            <a:endParaRPr lang="en-US" sz="1600" baseline="-25000" dirty="0">
              <a:solidFill>
                <a:srgbClr val="0000FF"/>
              </a:solidFill>
            </a:endParaRPr>
          </a:p>
          <a:p>
            <a:pPr lvl="1"/>
            <a:r>
              <a:rPr lang="en-US" sz="1600" dirty="0"/>
              <a:t>cross-immunity distance </a:t>
            </a:r>
            <a:r>
              <a:rPr lang="en-US" sz="1600" i="1" dirty="0">
                <a:solidFill>
                  <a:srgbClr val="0000FF"/>
                </a:solidFill>
              </a:rPr>
              <a:t>a</a:t>
            </a:r>
            <a:endParaRPr lang="en-US" sz="1600" dirty="0">
              <a:solidFill>
                <a:srgbClr val="0000FF"/>
              </a:solidFill>
            </a:endParaRPr>
          </a:p>
          <a:p>
            <a:pPr lvl="1"/>
            <a:r>
              <a:rPr lang="en-US" sz="1600" dirty="0"/>
              <a:t>mutation probability </a:t>
            </a:r>
            <a:r>
              <a:rPr lang="en-US" sz="1600" i="1" dirty="0" err="1">
                <a:solidFill>
                  <a:srgbClr val="0000FF"/>
                </a:solidFill>
              </a:rPr>
              <a:t>U</a:t>
            </a:r>
            <a:r>
              <a:rPr lang="en-US" sz="1600" baseline="-25000" dirty="0" err="1">
                <a:solidFill>
                  <a:srgbClr val="0000FF"/>
                </a:solidFill>
              </a:rPr>
              <a:t>b</a:t>
            </a:r>
            <a:endParaRPr lang="en-US" sz="1600" baseline="-25000" dirty="0">
              <a:solidFill>
                <a:srgbClr val="0000FF"/>
              </a:solidFill>
            </a:endParaRPr>
          </a:p>
          <a:p>
            <a:pPr lvl="1"/>
            <a:r>
              <a:rPr lang="en-US" sz="1600" dirty="0"/>
              <a:t>population size </a:t>
            </a:r>
            <a:r>
              <a:rPr lang="en-US" sz="1600" i="1" dirty="0">
                <a:solidFill>
                  <a:srgbClr val="0000FF"/>
                </a:solidFill>
              </a:rPr>
              <a:t>N  </a:t>
            </a:r>
          </a:p>
          <a:p>
            <a:pPr lvl="1"/>
            <a:r>
              <a:rPr lang="en-US" sz="1600" dirty="0">
                <a:solidFill>
                  <a:srgbClr val="2F2B20"/>
                </a:solidFill>
              </a:rPr>
              <a:t>basic reproduction number </a:t>
            </a:r>
            <a:r>
              <a:rPr lang="en-US" sz="1600" i="1" dirty="0">
                <a:solidFill>
                  <a:srgbClr val="0000FF"/>
                </a:solidFill>
              </a:rPr>
              <a:t>R</a:t>
            </a:r>
            <a:r>
              <a:rPr lang="en-US" sz="1600" baseline="-25000" dirty="0">
                <a:solidFill>
                  <a:srgbClr val="0000FF"/>
                </a:solidFill>
              </a:rPr>
              <a:t>0</a:t>
            </a:r>
            <a:endParaRPr lang="en-US" sz="1600" dirty="0">
              <a:solidFill>
                <a:srgbClr val="0000FF"/>
              </a:solidFill>
            </a:endParaRPr>
          </a:p>
          <a:p>
            <a:pPr lvl="1"/>
            <a:r>
              <a:rPr lang="en-US" sz="1600" dirty="0">
                <a:solidFill>
                  <a:srgbClr val="2F2B20"/>
                </a:solidFill>
              </a:rPr>
              <a:t>transmission period </a:t>
            </a:r>
            <a:r>
              <a:rPr lang="en-US" sz="1600" i="1" dirty="0" err="1">
                <a:solidFill>
                  <a:srgbClr val="0000FF"/>
                </a:solidFill>
              </a:rPr>
              <a:t>t</a:t>
            </a:r>
            <a:r>
              <a:rPr lang="en-US" sz="1600" i="1" baseline="-25000" dirty="0" err="1">
                <a:solidFill>
                  <a:srgbClr val="0000FF"/>
                </a:solidFill>
              </a:rPr>
              <a:t>trans</a:t>
            </a:r>
            <a:endParaRPr lang="en-US" sz="1600" baseline="-25000" dirty="0">
              <a:solidFill>
                <a:srgbClr val="0000FF"/>
              </a:solidFill>
            </a:endParaRPr>
          </a:p>
          <a:p>
            <a:r>
              <a:rPr lang="en-US" sz="1800" dirty="0"/>
              <a:t>Predicted by the model</a:t>
            </a:r>
            <a:endParaRPr lang="en-US" sz="1600" dirty="0"/>
          </a:p>
          <a:p>
            <a:pPr lvl="1"/>
            <a:r>
              <a:rPr lang="en-US" sz="1600" i="1" dirty="0">
                <a:solidFill>
                  <a:srgbClr val="0000FF"/>
                </a:solidFill>
              </a:rPr>
              <a:t>T</a:t>
            </a:r>
            <a:r>
              <a:rPr lang="en-US" sz="1600" baseline="-25000" dirty="0">
                <a:solidFill>
                  <a:srgbClr val="0000FF"/>
                </a:solidFill>
              </a:rPr>
              <a:t>MRCA</a:t>
            </a:r>
            <a:endParaRPr lang="en-US" sz="1600" dirty="0">
              <a:solidFill>
                <a:srgbClr val="0000FF"/>
              </a:solidFill>
            </a:endParaRPr>
          </a:p>
          <a:p>
            <a:pPr lvl="1"/>
            <a:r>
              <a:rPr lang="en-US" sz="1600" dirty="0">
                <a:solidFill>
                  <a:srgbClr val="2F2B20"/>
                </a:solidFill>
              </a:rPr>
              <a:t>substitution rate </a:t>
            </a:r>
            <a:r>
              <a:rPr lang="en-US" sz="1600" i="1" dirty="0">
                <a:solidFill>
                  <a:srgbClr val="0000FF"/>
                </a:solidFill>
              </a:rPr>
              <a:t>V</a:t>
            </a:r>
            <a:r>
              <a:rPr lang="en-US" sz="1600" dirty="0"/>
              <a:t>  </a:t>
            </a:r>
          </a:p>
          <a:p>
            <a:pPr lvl="1"/>
            <a:r>
              <a:rPr lang="en-US" sz="1600" dirty="0"/>
              <a:t>infected fraction </a:t>
            </a:r>
            <a:r>
              <a:rPr lang="en-US" sz="1600" dirty="0" err="1">
                <a:solidFill>
                  <a:srgbClr val="0432FF"/>
                </a:solidFill>
              </a:rPr>
              <a:t>N</a:t>
            </a:r>
            <a:r>
              <a:rPr lang="en-US" sz="1600" baseline="-25000" dirty="0" err="1">
                <a:solidFill>
                  <a:srgbClr val="0432FF"/>
                </a:solidFill>
              </a:rPr>
              <a:t>inf</a:t>
            </a:r>
            <a:r>
              <a:rPr lang="en-US" sz="1600" dirty="0">
                <a:solidFill>
                  <a:srgbClr val="0432FF"/>
                </a:solidFill>
              </a:rPr>
              <a:t>/N</a:t>
            </a:r>
          </a:p>
          <a:p>
            <a:r>
              <a:rPr lang="en-US" sz="1800" dirty="0"/>
              <a:t>All parameters but </a:t>
            </a:r>
            <a:r>
              <a:rPr lang="en-US" sz="1600" i="1" dirty="0">
                <a:solidFill>
                  <a:srgbClr val="0000FF"/>
                </a:solidFill>
              </a:rPr>
              <a:t>a</a:t>
            </a:r>
            <a:r>
              <a:rPr lang="en-US" sz="1600" dirty="0"/>
              <a:t> and </a:t>
            </a:r>
            <a:r>
              <a:rPr lang="en-US" sz="1600" i="1" dirty="0" err="1">
                <a:solidFill>
                  <a:srgbClr val="0000FF"/>
                </a:solidFill>
              </a:rPr>
              <a:t>U</a:t>
            </a:r>
            <a:r>
              <a:rPr lang="en-US" sz="1600" baseline="-25000" dirty="0" err="1">
                <a:solidFill>
                  <a:srgbClr val="0000FF"/>
                </a:solidFill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are known from experiment </a:t>
            </a:r>
            <a:endParaRPr lang="en-US" sz="1600" dirty="0">
              <a:solidFill>
                <a:srgbClr val="0432FF"/>
              </a:solidFill>
            </a:endParaRPr>
          </a:p>
          <a:p>
            <a:pPr marL="457200" lvl="1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87967" y="274638"/>
            <a:ext cx="2678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Rouzine &amp; </a:t>
            </a:r>
            <a:r>
              <a:rPr lang="en-US" dirty="0" err="1">
                <a:solidFill>
                  <a:srgbClr val="0000FF"/>
                </a:solidFill>
              </a:rPr>
              <a:t>Rozhnova</a:t>
            </a:r>
            <a:r>
              <a:rPr lang="en-US" dirty="0">
                <a:solidFill>
                  <a:srgbClr val="0000FF"/>
                </a:solidFill>
              </a:rPr>
              <a:t>, 2018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D8A0E7-572C-514A-96EA-592089D4245F}"/>
              </a:ext>
            </a:extLst>
          </p:cNvPr>
          <p:cNvCxnSpPr/>
          <p:nvPr/>
        </p:nvCxnSpPr>
        <p:spPr>
          <a:xfrm>
            <a:off x="5633050" y="3743864"/>
            <a:ext cx="13457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2329E56-71CE-8143-AEC1-1D575B9F5517}"/>
              </a:ext>
            </a:extLst>
          </p:cNvPr>
          <p:cNvSpPr txBox="1"/>
          <p:nvPr/>
        </p:nvSpPr>
        <p:spPr>
          <a:xfrm>
            <a:off x="5505081" y="3307064"/>
            <a:ext cx="160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fitting </a:t>
            </a:r>
            <a:r>
              <a:rPr lang="en-US" i="1" dirty="0">
                <a:solidFill>
                  <a:srgbClr val="0000FF"/>
                </a:solidFill>
              </a:rPr>
              <a:t>a</a:t>
            </a:r>
            <a:r>
              <a:rPr lang="en-US" dirty="0"/>
              <a:t> and </a:t>
            </a:r>
            <a:r>
              <a:rPr lang="en-US" i="1" dirty="0" err="1">
                <a:solidFill>
                  <a:srgbClr val="0000FF"/>
                </a:solidFill>
              </a:rPr>
              <a:t>U</a:t>
            </a:r>
            <a:r>
              <a:rPr lang="en-US" baseline="-25000" dirty="0" err="1">
                <a:solidFill>
                  <a:srgbClr val="0000FF"/>
                </a:solidFill>
              </a:rPr>
              <a:t>b</a:t>
            </a:r>
            <a:endParaRPr lang="en-F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5D8D18-ADEE-4F4B-B400-D7129CF94A77}"/>
              </a:ext>
            </a:extLst>
          </p:cNvPr>
          <p:cNvSpPr txBox="1"/>
          <p:nvPr/>
        </p:nvSpPr>
        <p:spPr>
          <a:xfrm>
            <a:off x="7805407" y="3120611"/>
            <a:ext cx="15295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/>
              <a:t>a =  14 </a:t>
            </a:r>
          </a:p>
          <a:p>
            <a:r>
              <a:rPr lang="en-FR" sz="2400" dirty="0"/>
              <a:t>U</a:t>
            </a:r>
            <a:r>
              <a:rPr lang="en-FR" sz="2400" baseline="-25000" dirty="0"/>
              <a:t>b </a:t>
            </a:r>
            <a:r>
              <a:rPr lang="en-FR" sz="2400" dirty="0"/>
              <a:t>= 3 10</a:t>
            </a:r>
            <a:r>
              <a:rPr lang="en-FR" sz="2400" baseline="30000" dirty="0"/>
              <a:t>-4</a:t>
            </a:r>
            <a:r>
              <a:rPr lang="en-FR" sz="2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C8EEF6-CB14-6D47-91F9-D98F52F90B7B}"/>
              </a:ext>
            </a:extLst>
          </p:cNvPr>
          <p:cNvSpPr txBox="1"/>
          <p:nvPr/>
        </p:nvSpPr>
        <p:spPr>
          <a:xfrm>
            <a:off x="7805407" y="410391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Both H1N1 and H2N3</a:t>
            </a:r>
          </a:p>
        </p:txBody>
      </p:sp>
    </p:spTree>
    <p:extLst>
      <p:ext uri="{BB962C8B-B14F-4D97-AF65-F5344CB8AC3E}">
        <p14:creationId xmlns:p14="http://schemas.microsoft.com/office/powerpoint/2010/main" val="325621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B61C6-FFBF-414D-A680-C16B31245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Experimental confirmation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F61EB-EBFD-D44F-AED2-9A58623E8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400" dirty="0">
              <a:solidFill>
                <a:srgbClr val="0432FF"/>
              </a:solidFill>
            </a:endParaRPr>
          </a:p>
          <a:p>
            <a:pPr marL="0" indent="0">
              <a:buNone/>
            </a:pPr>
            <a:endParaRPr lang="en-FR" sz="2400" dirty="0"/>
          </a:p>
          <a:p>
            <a:pPr marL="514350" indent="-514350">
              <a:buFont typeface="+mj-lt"/>
              <a:buAutoNum type="arabicPeriod"/>
            </a:pPr>
            <a:endParaRPr lang="en-FR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All the estimates agree with those from earlier simulation: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432FF"/>
                </a:solidFill>
              </a:rPr>
              <a:t>Bedford, T.</a:t>
            </a:r>
            <a:r>
              <a:rPr lang="en-US" sz="2400" i="1" dirty="0">
                <a:solidFill>
                  <a:srgbClr val="0432FF"/>
                </a:solidFill>
              </a:rPr>
              <a:t> et al.</a:t>
            </a:r>
            <a:r>
              <a:rPr lang="en-US" sz="2400" dirty="0">
                <a:solidFill>
                  <a:srgbClr val="0432FF"/>
                </a:solidFill>
              </a:rPr>
              <a:t> </a:t>
            </a:r>
            <a:r>
              <a:rPr lang="en-US" sz="2400" i="1" dirty="0">
                <a:solidFill>
                  <a:srgbClr val="0432FF"/>
                </a:solidFill>
              </a:rPr>
              <a:t>2014, 2015</a:t>
            </a:r>
            <a:endParaRPr lang="en-US" sz="2400" dirty="0">
              <a:solidFill>
                <a:srgbClr val="0432FF"/>
              </a:solidFill>
            </a:endParaRPr>
          </a:p>
          <a:p>
            <a:pPr marL="0" indent="0">
              <a:buNone/>
            </a:pPr>
            <a:endParaRPr lang="en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15B45B-2D72-ED4B-BD79-EE7AF388B142}"/>
              </a:ext>
            </a:extLst>
          </p:cNvPr>
          <p:cNvSpPr txBox="1"/>
          <p:nvPr/>
        </p:nvSpPr>
        <p:spPr>
          <a:xfrm>
            <a:off x="2672332" y="2326715"/>
            <a:ext cx="5477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3600" dirty="0"/>
              <a:t>a = 14 is observed in horses</a:t>
            </a:r>
          </a:p>
        </p:txBody>
      </p:sp>
    </p:spTree>
    <p:extLst>
      <p:ext uri="{BB962C8B-B14F-4D97-AF65-F5344CB8AC3E}">
        <p14:creationId xmlns:p14="http://schemas.microsoft.com/office/powerpoint/2010/main" val="3219369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98852-F760-A646-BE42-E2ED759FA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-100789"/>
            <a:ext cx="12192000" cy="1325563"/>
          </a:xfrm>
        </p:spPr>
        <p:txBody>
          <a:bodyPr/>
          <a:lstStyle/>
          <a:p>
            <a:r>
              <a:rPr lang="en-FR" dirty="0"/>
              <a:t>Tree and 2D plane: 1D path formed automatically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CA9A91-8970-3843-AA2F-FA4E58552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101" y="1233489"/>
            <a:ext cx="4444999" cy="5167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C99D30-E72D-5345-88C5-3F64ED40E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66" y="1849603"/>
            <a:ext cx="6807282" cy="3668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74FB08-847F-E547-AFE1-0C8F6B034266}"/>
              </a:ext>
            </a:extLst>
          </p:cNvPr>
          <p:cNvSpPr txBox="1"/>
          <p:nvPr/>
        </p:nvSpPr>
        <p:spPr>
          <a:xfrm>
            <a:off x="679027" y="5620280"/>
            <a:ext cx="449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err="1">
                <a:effectLst/>
                <a:latin typeface="Cambria" panose="02040503050406030204" pitchFamily="18" charset="0"/>
              </a:rPr>
              <a:t>U</a:t>
            </a:r>
            <a:r>
              <a:rPr lang="en-GB" sz="1800" baseline="-25000" dirty="0" err="1">
                <a:effectLst/>
                <a:latin typeface="Cambria" panose="02040503050406030204" pitchFamily="18" charset="0"/>
              </a:rPr>
              <a:t>b</a:t>
            </a:r>
            <a:r>
              <a:rPr lang="en-GB" sz="1800" dirty="0">
                <a:effectLst/>
                <a:latin typeface="Cambria" panose="02040503050406030204" pitchFamily="18" charset="0"/>
              </a:rPr>
              <a:t> = 0.01, </a:t>
            </a:r>
            <a:r>
              <a:rPr lang="en-GB" sz="1800" i="1" dirty="0">
                <a:effectLst/>
                <a:latin typeface="Cambria" panose="02040503050406030204" pitchFamily="18" charset="0"/>
              </a:rPr>
              <a:t>N </a:t>
            </a:r>
            <a:r>
              <a:rPr lang="en-GB" sz="1800" dirty="0">
                <a:effectLst/>
                <a:latin typeface="Cambria" panose="02040503050406030204" pitchFamily="18" charset="0"/>
              </a:rPr>
              <a:t>= 10</a:t>
            </a:r>
            <a:r>
              <a:rPr lang="en-GB" sz="1800" baseline="30000" dirty="0">
                <a:effectLst/>
                <a:latin typeface="Cambria" panose="02040503050406030204" pitchFamily="18" charset="0"/>
              </a:rPr>
              <a:t>8</a:t>
            </a:r>
            <a:r>
              <a:rPr lang="en-GB" sz="1800" dirty="0">
                <a:effectLst/>
                <a:latin typeface="Cambria" panose="02040503050406030204" pitchFamily="18" charset="0"/>
              </a:rPr>
              <a:t>, </a:t>
            </a:r>
            <a:r>
              <a:rPr lang="en-GB" sz="1800" i="1" dirty="0">
                <a:effectLst/>
                <a:latin typeface="Cambria" panose="02040503050406030204" pitchFamily="18" charset="0"/>
              </a:rPr>
              <a:t>R</a:t>
            </a:r>
            <a:r>
              <a:rPr lang="en-GB" sz="1800" baseline="-25000" dirty="0">
                <a:effectLst/>
                <a:latin typeface="Cambria" panose="02040503050406030204" pitchFamily="18" charset="0"/>
              </a:rPr>
              <a:t>0</a:t>
            </a:r>
            <a:r>
              <a:rPr lang="en-GB" sz="1800" dirty="0">
                <a:effectLst/>
                <a:latin typeface="Cambria" panose="02040503050406030204" pitchFamily="18" charset="0"/>
              </a:rPr>
              <a:t> =2.6, </a:t>
            </a:r>
            <a:r>
              <a:rPr lang="en-GB" sz="1800" i="1" dirty="0">
                <a:effectLst/>
                <a:latin typeface="Cambria" panose="02040503050406030204" pitchFamily="18" charset="0"/>
              </a:rPr>
              <a:t>a</a:t>
            </a:r>
            <a:r>
              <a:rPr lang="en-GB" sz="1800" dirty="0">
                <a:effectLst/>
                <a:latin typeface="Cambria" panose="02040503050406030204" pitchFamily="18" charset="0"/>
              </a:rPr>
              <a:t>=7, </a:t>
            </a:r>
            <a:r>
              <a:rPr lang="en-GB" dirty="0">
                <a:latin typeface="Cambria" panose="02040503050406030204" pitchFamily="18" charset="0"/>
              </a:rPr>
              <a:t>SD[</a:t>
            </a:r>
            <a:r>
              <a:rPr lang="en-GB" sz="1800" dirty="0">
                <a:effectLst/>
                <a:latin typeface="Cambria" panose="02040503050406030204" pitchFamily="18" charset="0"/>
              </a:rPr>
              <a:t>x] =0.33 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930CE0-15C1-2340-B1F5-A1AE272C9063}"/>
              </a:ext>
            </a:extLst>
          </p:cNvPr>
          <p:cNvSpPr txBox="1"/>
          <p:nvPr/>
        </p:nvSpPr>
        <p:spPr>
          <a:xfrm>
            <a:off x="3408172" y="1537256"/>
            <a:ext cx="95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>
                <a:effectLst/>
                <a:latin typeface="Cambria" panose="02040503050406030204" pitchFamily="18" charset="0"/>
              </a:rPr>
              <a:t>Infected</a:t>
            </a:r>
            <a:endParaRPr lang="en-F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2C5C4F-D41B-5749-B136-30E37DF5488E}"/>
              </a:ext>
            </a:extLst>
          </p:cNvPr>
          <p:cNvSpPr txBox="1"/>
          <p:nvPr/>
        </p:nvSpPr>
        <p:spPr>
          <a:xfrm>
            <a:off x="3117205" y="3453011"/>
            <a:ext cx="15222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800" i="1" dirty="0">
                <a:effectLst/>
                <a:latin typeface="Cambria" panose="02040503050406030204" pitchFamily="18" charset="0"/>
              </a:rPr>
              <a:t>    Recovered   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A81A22-A312-2E4B-8012-2AC2E0A9C295}"/>
              </a:ext>
            </a:extLst>
          </p:cNvPr>
          <p:cNvSpPr txBox="1"/>
          <p:nvPr/>
        </p:nvSpPr>
        <p:spPr>
          <a:xfrm>
            <a:off x="8471405" y="1296988"/>
            <a:ext cx="8418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1 </a:t>
            </a:r>
            <a:r>
              <a:rPr lang="en-US" dirty="0"/>
              <a:t>=170</a:t>
            </a:r>
            <a:endParaRPr lang="en-FR" baseline="-25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033FE1-88B6-F848-95E2-1C13EA4BC874}"/>
              </a:ext>
            </a:extLst>
          </p:cNvPr>
          <p:cNvSpPr txBox="1"/>
          <p:nvPr/>
        </p:nvSpPr>
        <p:spPr>
          <a:xfrm>
            <a:off x="9703305" y="1284288"/>
            <a:ext cx="8066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2</a:t>
            </a:r>
            <a:r>
              <a:rPr lang="en-US" dirty="0"/>
              <a:t>=250</a:t>
            </a:r>
            <a:endParaRPr lang="en-FR" baseline="-25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10E540-D224-B440-8983-F438A1B44AA4}"/>
              </a:ext>
            </a:extLst>
          </p:cNvPr>
          <p:cNvSpPr txBox="1"/>
          <p:nvPr/>
        </p:nvSpPr>
        <p:spPr>
          <a:xfrm>
            <a:off x="10935205" y="1271588"/>
            <a:ext cx="11288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3</a:t>
            </a:r>
            <a:r>
              <a:rPr lang="en-US" dirty="0"/>
              <a:t>=350</a:t>
            </a:r>
            <a:r>
              <a:rPr lang="ru-RU" dirty="0"/>
              <a:t> </a:t>
            </a:r>
            <a:r>
              <a:rPr lang="en-US" dirty="0" err="1"/>
              <a:t>wk</a:t>
            </a:r>
            <a:endParaRPr lang="en-FR" baseline="-25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3D5F7D-6CB4-0944-B843-6D23CFC622AA}"/>
              </a:ext>
            </a:extLst>
          </p:cNvPr>
          <p:cNvSpPr txBox="1"/>
          <p:nvPr/>
        </p:nvSpPr>
        <p:spPr>
          <a:xfrm>
            <a:off x="7673095" y="6220597"/>
            <a:ext cx="3602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err="1">
                <a:effectLst/>
                <a:latin typeface="Cambria" panose="02040503050406030204" pitchFamily="18" charset="0"/>
              </a:rPr>
              <a:t>U</a:t>
            </a:r>
            <a:r>
              <a:rPr lang="en-GB" sz="1800" baseline="-25000" dirty="0" err="1">
                <a:effectLst/>
                <a:latin typeface="Cambria" panose="02040503050406030204" pitchFamily="18" charset="0"/>
              </a:rPr>
              <a:t>b</a:t>
            </a:r>
            <a:r>
              <a:rPr lang="en-GB" sz="1800" dirty="0">
                <a:effectLst/>
                <a:latin typeface="Cambria" panose="02040503050406030204" pitchFamily="18" charset="0"/>
              </a:rPr>
              <a:t> = 0.001, </a:t>
            </a:r>
            <a:r>
              <a:rPr lang="en-GB" sz="1800" i="1" dirty="0">
                <a:effectLst/>
                <a:latin typeface="Cambria" panose="02040503050406030204" pitchFamily="18" charset="0"/>
              </a:rPr>
              <a:t>N </a:t>
            </a:r>
            <a:r>
              <a:rPr lang="en-GB" sz="1800" dirty="0">
                <a:effectLst/>
                <a:latin typeface="Cambria" panose="02040503050406030204" pitchFamily="18" charset="0"/>
              </a:rPr>
              <a:t>= 10</a:t>
            </a:r>
            <a:r>
              <a:rPr lang="en-GB" sz="1800" baseline="30000" dirty="0">
                <a:effectLst/>
                <a:latin typeface="Cambria" panose="02040503050406030204" pitchFamily="18" charset="0"/>
              </a:rPr>
              <a:t>8</a:t>
            </a:r>
            <a:r>
              <a:rPr lang="en-GB" sz="1800" dirty="0">
                <a:effectLst/>
                <a:latin typeface="Cambria" panose="02040503050406030204" pitchFamily="18" charset="0"/>
              </a:rPr>
              <a:t>, </a:t>
            </a:r>
            <a:r>
              <a:rPr lang="en-GB" sz="1800" i="1" dirty="0">
                <a:effectLst/>
                <a:latin typeface="Cambria" panose="02040503050406030204" pitchFamily="18" charset="0"/>
              </a:rPr>
              <a:t>R</a:t>
            </a:r>
            <a:r>
              <a:rPr lang="en-GB" sz="1800" baseline="-25000" dirty="0">
                <a:effectLst/>
                <a:latin typeface="Cambria" panose="02040503050406030204" pitchFamily="18" charset="0"/>
              </a:rPr>
              <a:t>0</a:t>
            </a:r>
            <a:r>
              <a:rPr lang="en-GB" sz="1800" dirty="0">
                <a:effectLst/>
                <a:latin typeface="Cambria" panose="02040503050406030204" pitchFamily="18" charset="0"/>
              </a:rPr>
              <a:t> = 3, </a:t>
            </a:r>
            <a:r>
              <a:rPr lang="en-GB" sz="1800" i="1" dirty="0">
                <a:effectLst/>
                <a:latin typeface="Cambria" panose="02040503050406030204" pitchFamily="18" charset="0"/>
              </a:rPr>
              <a:t>a </a:t>
            </a:r>
            <a:r>
              <a:rPr lang="en-GB" sz="1800" dirty="0">
                <a:effectLst/>
                <a:latin typeface="Cambria" panose="02040503050406030204" pitchFamily="18" charset="0"/>
              </a:rPr>
              <a:t>= 10 </a:t>
            </a:r>
            <a:endParaRPr lang="en-GB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2802A3-A5F0-ED46-8945-D88EE552B189}"/>
              </a:ext>
            </a:extLst>
          </p:cNvPr>
          <p:cNvCxnSpPr>
            <a:cxnSpLocks/>
          </p:cNvCxnSpPr>
          <p:nvPr/>
        </p:nvCxnSpPr>
        <p:spPr>
          <a:xfrm>
            <a:off x="8013700" y="5010944"/>
            <a:ext cx="533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F8661B0-29DF-064C-8027-A551CBE64176}"/>
              </a:ext>
            </a:extLst>
          </p:cNvPr>
          <p:cNvCxnSpPr>
            <a:cxnSpLocks/>
          </p:cNvCxnSpPr>
          <p:nvPr/>
        </p:nvCxnSpPr>
        <p:spPr>
          <a:xfrm>
            <a:off x="8013700" y="5340787"/>
            <a:ext cx="533400" cy="0"/>
          </a:xfrm>
          <a:prstGeom prst="lin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AD64BC4-6694-6C45-A688-986940624F79}"/>
              </a:ext>
            </a:extLst>
          </p:cNvPr>
          <p:cNvCxnSpPr>
            <a:cxnSpLocks/>
          </p:cNvCxnSpPr>
          <p:nvPr/>
        </p:nvCxnSpPr>
        <p:spPr>
          <a:xfrm>
            <a:off x="8013700" y="5670630"/>
            <a:ext cx="5334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D2D6582-0681-424F-8BAC-F6B2AC4945BC}"/>
              </a:ext>
            </a:extLst>
          </p:cNvPr>
          <p:cNvSpPr txBox="1"/>
          <p:nvPr/>
        </p:nvSpPr>
        <p:spPr>
          <a:xfrm>
            <a:off x="8642894" y="4857363"/>
            <a:ext cx="8736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current</a:t>
            </a:r>
          </a:p>
          <a:p>
            <a:r>
              <a:rPr lang="en-FR" dirty="0"/>
              <a:t>extinct</a:t>
            </a:r>
          </a:p>
          <a:p>
            <a:r>
              <a:rPr lang="en-FR" dirty="0"/>
              <a:t>trunk</a:t>
            </a:r>
          </a:p>
        </p:txBody>
      </p:sp>
    </p:spTree>
    <p:extLst>
      <p:ext uri="{BB962C8B-B14F-4D97-AF65-F5344CB8AC3E}">
        <p14:creationId xmlns:p14="http://schemas.microsoft.com/office/powerpoint/2010/main" val="351438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949A5-32FE-AA42-8115-92AA29523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8572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Total epitope of 60 </a:t>
            </a:r>
            <a:r>
              <a:rPr lang="en-US" dirty="0" err="1"/>
              <a:t>aminoacids</a:t>
            </a:r>
            <a:r>
              <a:rPr lang="en-US" dirty="0"/>
              <a:t>, each can change to 10 chemically distinct variants, hence, dimensionality ~600/2 = 300 </a:t>
            </a:r>
          </a:p>
          <a:p>
            <a:pPr>
              <a:lnSpc>
                <a:spcPct val="150000"/>
              </a:lnSpc>
            </a:pPr>
            <a:r>
              <a:rPr lang="en-US" dirty="0"/>
              <a:t>During random walk, the probability of returning back is ~ 1/300</a:t>
            </a:r>
          </a:p>
          <a:p>
            <a:pPr>
              <a:lnSpc>
                <a:spcPct val="150000"/>
              </a:lnSpc>
            </a:pPr>
            <a:r>
              <a:rPr lang="en-US" dirty="0"/>
              <a:t>Due to variant competition, the quasi-1D path is self-repulsing, so it is even less</a:t>
            </a:r>
          </a:p>
          <a:p>
            <a:pPr>
              <a:lnSpc>
                <a:spcPct val="150000"/>
              </a:lnSpc>
            </a:pPr>
            <a:r>
              <a:rPr lang="en-US" b="1" dirty="0"/>
              <a:t>Hence, loops are rare and genetic space is effectively a tree</a:t>
            </a:r>
          </a:p>
          <a:p>
            <a:pPr>
              <a:lnSpc>
                <a:spcPct val="150000"/>
              </a:lnSpc>
            </a:pPr>
            <a:r>
              <a:rPr lang="en-US" dirty="0"/>
              <a:t>Hence, older memory cells not from the last infection are negligible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432FF"/>
                </a:solidFill>
              </a:rPr>
              <a:t>Yan, </a:t>
            </a:r>
            <a:r>
              <a:rPr lang="en-US" dirty="0" err="1">
                <a:solidFill>
                  <a:srgbClr val="0432FF"/>
                </a:solidFill>
              </a:rPr>
              <a:t>Neher</a:t>
            </a:r>
            <a:r>
              <a:rPr lang="en-US" dirty="0">
                <a:solidFill>
                  <a:srgbClr val="0432FF"/>
                </a:solidFill>
              </a:rPr>
              <a:t> &amp; </a:t>
            </a:r>
            <a:r>
              <a:rPr lang="en-US" dirty="0" err="1">
                <a:solidFill>
                  <a:srgbClr val="0432FF"/>
                </a:solidFill>
              </a:rPr>
              <a:t>Shraiman</a:t>
            </a:r>
            <a:r>
              <a:rPr lang="en-US" dirty="0">
                <a:solidFill>
                  <a:srgbClr val="0432FF"/>
                </a:solidFill>
              </a:rPr>
              <a:t> 2019</a:t>
            </a:r>
            <a:r>
              <a:rPr lang="en-US" dirty="0"/>
              <a:t>: old memory is important. </a:t>
            </a:r>
          </a:p>
          <a:p>
            <a:pPr>
              <a:lnSpc>
                <a:spcPct val="150000"/>
              </a:lnSpc>
            </a:pPr>
            <a:r>
              <a:rPr lang="en-US" dirty="0"/>
              <a:t>An artifact of the popular mean-field approximation used (</a:t>
            </a:r>
            <a:r>
              <a:rPr lang="en-US" dirty="0">
                <a:solidFill>
                  <a:srgbClr val="0432FF"/>
                </a:solidFill>
              </a:rPr>
              <a:t>Gog et al.</a:t>
            </a:r>
            <a:r>
              <a:rPr lang="en-US" dirty="0"/>
              <a:t>)</a:t>
            </a:r>
            <a:r>
              <a:rPr lang="en-US" dirty="0">
                <a:solidFill>
                  <a:srgbClr val="0432FF"/>
                </a:solidFill>
              </a:rPr>
              <a:t>: </a:t>
            </a:r>
            <a:r>
              <a:rPr lang="en-US" dirty="0"/>
              <a:t>each person shares all his memory with all others—exaggerates the old memory role.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098852-F760-A646-BE42-E2ED759FA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02" y="278861"/>
            <a:ext cx="10515600" cy="1325563"/>
          </a:xfrm>
        </p:spPr>
        <p:txBody>
          <a:bodyPr/>
          <a:lstStyle/>
          <a:p>
            <a:r>
              <a:rPr lang="en-FR" dirty="0"/>
              <a:t>Multiple dimensions: why loops and old memory cells are not important</a:t>
            </a:r>
          </a:p>
        </p:txBody>
      </p:sp>
    </p:spTree>
    <p:extLst>
      <p:ext uri="{BB962C8B-B14F-4D97-AF65-F5344CB8AC3E}">
        <p14:creationId xmlns:p14="http://schemas.microsoft.com/office/powerpoint/2010/main" val="56067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73E3A-5BF7-3D47-A6F4-175E534BB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Effect of vaccin</a:t>
            </a:r>
            <a:r>
              <a:rPr lang="ru-RU" dirty="0"/>
              <a:t>а</a:t>
            </a:r>
            <a:r>
              <a:rPr lang="en-US" dirty="0" err="1"/>
              <a:t>tion</a:t>
            </a:r>
            <a:r>
              <a:rPr lang="en-FR" dirty="0"/>
              <a:t> on epitope evolution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B954A-7EC8-3841-ABFF-5F4DC19FAD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162987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686DC6C-BFB0-1746-B4C9-2CF6A22C931D}"/>
              </a:ext>
            </a:extLst>
          </p:cNvPr>
          <p:cNvSpPr/>
          <p:nvPr/>
        </p:nvSpPr>
        <p:spPr>
          <a:xfrm>
            <a:off x="1854649" y="2939959"/>
            <a:ext cx="156636" cy="161887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27E1B5-72DF-C243-BF9C-350975EE0719}"/>
              </a:ext>
            </a:extLst>
          </p:cNvPr>
          <p:cNvSpPr/>
          <p:nvPr/>
        </p:nvSpPr>
        <p:spPr>
          <a:xfrm>
            <a:off x="7915984" y="2939959"/>
            <a:ext cx="156636" cy="161887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2E9D2A8-985B-EB4B-A4CA-98F5872DF68A}"/>
              </a:ext>
            </a:extLst>
          </p:cNvPr>
          <p:cNvSpPr/>
          <p:nvPr/>
        </p:nvSpPr>
        <p:spPr>
          <a:xfrm>
            <a:off x="9733459" y="2939959"/>
            <a:ext cx="156636" cy="161887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50E18F8-D90C-C14B-AC2C-A2695CA750CD}"/>
              </a:ext>
            </a:extLst>
          </p:cNvPr>
          <p:cNvSpPr/>
          <p:nvPr/>
        </p:nvSpPr>
        <p:spPr>
          <a:xfrm>
            <a:off x="8521809" y="2939959"/>
            <a:ext cx="156636" cy="161887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01F0D0-5481-C440-846C-E0CD5ABBD183}"/>
              </a:ext>
            </a:extLst>
          </p:cNvPr>
          <p:cNvSpPr/>
          <p:nvPr/>
        </p:nvSpPr>
        <p:spPr>
          <a:xfrm>
            <a:off x="10339285" y="2939959"/>
            <a:ext cx="156636" cy="161887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50C3038-6A23-0F41-BBC2-C1FF226B3B84}"/>
              </a:ext>
            </a:extLst>
          </p:cNvPr>
          <p:cNvSpPr/>
          <p:nvPr/>
        </p:nvSpPr>
        <p:spPr>
          <a:xfrm>
            <a:off x="9127634" y="2939959"/>
            <a:ext cx="156636" cy="161887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94036D-46DF-954B-A9E5-ABD546C7C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096" y="19519"/>
            <a:ext cx="10515600" cy="1325563"/>
          </a:xfrm>
        </p:spPr>
        <p:txBody>
          <a:bodyPr/>
          <a:lstStyle/>
          <a:p>
            <a:r>
              <a:rPr lang="en-US" dirty="0"/>
              <a:t>Vaccination effect on immune pressure</a:t>
            </a:r>
            <a:endParaRPr lang="en-FR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CF9507B-6609-314C-AF47-256E9CFFF92E}"/>
              </a:ext>
            </a:extLst>
          </p:cNvPr>
          <p:cNvCxnSpPr/>
          <p:nvPr/>
        </p:nvCxnSpPr>
        <p:spPr>
          <a:xfrm>
            <a:off x="5765800" y="2006600"/>
            <a:ext cx="0" cy="4473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0FF84D4-4CCF-004F-9F6D-3698AD44E19F}"/>
              </a:ext>
            </a:extLst>
          </p:cNvPr>
          <p:cNvSpPr txBox="1"/>
          <p:nvPr/>
        </p:nvSpPr>
        <p:spPr>
          <a:xfrm>
            <a:off x="1562100" y="1536700"/>
            <a:ext cx="3404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Not updated vaccine is ineffective </a:t>
            </a:r>
          </a:p>
          <a:p>
            <a:r>
              <a:rPr lang="en-FR" dirty="0"/>
              <a:t>No immune pressure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A3485A-593F-FE47-9CC4-BA73C5EC2EBC}"/>
              </a:ext>
            </a:extLst>
          </p:cNvPr>
          <p:cNvSpPr txBox="1"/>
          <p:nvPr/>
        </p:nvSpPr>
        <p:spPr>
          <a:xfrm>
            <a:off x="7250248" y="1491734"/>
            <a:ext cx="3904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Periodically updated vaccine is effective</a:t>
            </a:r>
          </a:p>
          <a:p>
            <a:r>
              <a:rPr lang="en-FR" dirty="0"/>
              <a:t>Extra immune pressure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CF323DF-9568-6C44-B02E-CCB8ED9D1076}"/>
              </a:ext>
            </a:extLst>
          </p:cNvPr>
          <p:cNvGrpSpPr/>
          <p:nvPr/>
        </p:nvGrpSpPr>
        <p:grpSpPr>
          <a:xfrm>
            <a:off x="1833036" y="3124019"/>
            <a:ext cx="1782581" cy="1475198"/>
            <a:chOff x="2341034" y="3487230"/>
            <a:chExt cx="1782581" cy="1475198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9DE5D-54D4-0E44-A68E-F8DCB71C436D}"/>
                </a:ext>
              </a:extLst>
            </p:cNvPr>
            <p:cNvSpPr/>
            <p:nvPr/>
          </p:nvSpPr>
          <p:spPr>
            <a:xfrm>
              <a:off x="2341034" y="3487230"/>
              <a:ext cx="1719081" cy="1428559"/>
            </a:xfrm>
            <a:custGeom>
              <a:avLst/>
              <a:gdLst>
                <a:gd name="connsiteX0" fmla="*/ 0 w 1719081"/>
                <a:gd name="connsiteY0" fmla="*/ 1428559 h 1428559"/>
                <a:gd name="connsiteX1" fmla="*/ 397934 w 1719081"/>
                <a:gd name="connsiteY1" fmla="*/ 1403159 h 1428559"/>
                <a:gd name="connsiteX2" fmla="*/ 762000 w 1719081"/>
                <a:gd name="connsiteY2" fmla="*/ 1293093 h 1428559"/>
                <a:gd name="connsiteX3" fmla="*/ 1075267 w 1719081"/>
                <a:gd name="connsiteY3" fmla="*/ 1039093 h 1428559"/>
                <a:gd name="connsiteX4" fmla="*/ 1286934 w 1719081"/>
                <a:gd name="connsiteY4" fmla="*/ 691959 h 1428559"/>
                <a:gd name="connsiteX5" fmla="*/ 1447800 w 1719081"/>
                <a:gd name="connsiteY5" fmla="*/ 395626 h 1428559"/>
                <a:gd name="connsiteX6" fmla="*/ 1574800 w 1719081"/>
                <a:gd name="connsiteY6" fmla="*/ 133159 h 1428559"/>
                <a:gd name="connsiteX7" fmla="*/ 1701800 w 1719081"/>
                <a:gd name="connsiteY7" fmla="*/ 6159 h 1428559"/>
                <a:gd name="connsiteX8" fmla="*/ 1718734 w 1719081"/>
                <a:gd name="connsiteY8" fmla="*/ 319426 h 1428559"/>
                <a:gd name="connsiteX9" fmla="*/ 1710267 w 1719081"/>
                <a:gd name="connsiteY9" fmla="*/ 708893 h 1428559"/>
                <a:gd name="connsiteX10" fmla="*/ 1710267 w 1719081"/>
                <a:gd name="connsiteY10" fmla="*/ 1047559 h 1428559"/>
                <a:gd name="connsiteX11" fmla="*/ 1701800 w 1719081"/>
                <a:gd name="connsiteY11" fmla="*/ 1428559 h 142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19081" h="1428559">
                  <a:moveTo>
                    <a:pt x="0" y="1428559"/>
                  </a:moveTo>
                  <a:cubicBezTo>
                    <a:pt x="135467" y="1427148"/>
                    <a:pt x="270934" y="1425737"/>
                    <a:pt x="397934" y="1403159"/>
                  </a:cubicBezTo>
                  <a:cubicBezTo>
                    <a:pt x="524934" y="1380581"/>
                    <a:pt x="649111" y="1353771"/>
                    <a:pt x="762000" y="1293093"/>
                  </a:cubicBezTo>
                  <a:cubicBezTo>
                    <a:pt x="874889" y="1232415"/>
                    <a:pt x="987778" y="1139282"/>
                    <a:pt x="1075267" y="1039093"/>
                  </a:cubicBezTo>
                  <a:cubicBezTo>
                    <a:pt x="1162756" y="938904"/>
                    <a:pt x="1224845" y="799204"/>
                    <a:pt x="1286934" y="691959"/>
                  </a:cubicBezTo>
                  <a:cubicBezTo>
                    <a:pt x="1349023" y="584714"/>
                    <a:pt x="1399822" y="488759"/>
                    <a:pt x="1447800" y="395626"/>
                  </a:cubicBezTo>
                  <a:cubicBezTo>
                    <a:pt x="1495778" y="302493"/>
                    <a:pt x="1532467" y="198070"/>
                    <a:pt x="1574800" y="133159"/>
                  </a:cubicBezTo>
                  <a:cubicBezTo>
                    <a:pt x="1617133" y="68248"/>
                    <a:pt x="1677811" y="-24885"/>
                    <a:pt x="1701800" y="6159"/>
                  </a:cubicBezTo>
                  <a:cubicBezTo>
                    <a:pt x="1725789" y="37203"/>
                    <a:pt x="1717323" y="202304"/>
                    <a:pt x="1718734" y="319426"/>
                  </a:cubicBezTo>
                  <a:cubicBezTo>
                    <a:pt x="1720145" y="436548"/>
                    <a:pt x="1711678" y="587538"/>
                    <a:pt x="1710267" y="708893"/>
                  </a:cubicBezTo>
                  <a:cubicBezTo>
                    <a:pt x="1708856" y="830248"/>
                    <a:pt x="1711678" y="927615"/>
                    <a:pt x="1710267" y="1047559"/>
                  </a:cubicBezTo>
                  <a:cubicBezTo>
                    <a:pt x="1708856" y="1167503"/>
                    <a:pt x="1701800" y="1365059"/>
                    <a:pt x="1701800" y="1428559"/>
                  </a:cubicBezTo>
                </a:path>
              </a:pathLst>
            </a:custGeom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F4EFC7D-6A33-364F-B422-7673E8013715}"/>
                </a:ext>
              </a:extLst>
            </p:cNvPr>
            <p:cNvSpPr/>
            <p:nvPr/>
          </p:nvSpPr>
          <p:spPr>
            <a:xfrm>
              <a:off x="3975448" y="4318818"/>
              <a:ext cx="148167" cy="643610"/>
            </a:xfrm>
            <a:custGeom>
              <a:avLst/>
              <a:gdLst>
                <a:gd name="connsiteX0" fmla="*/ 0 w 148167"/>
                <a:gd name="connsiteY0" fmla="*/ 639376 h 643610"/>
                <a:gd name="connsiteX1" fmla="*/ 42334 w 148167"/>
                <a:gd name="connsiteY1" fmla="*/ 597043 h 643610"/>
                <a:gd name="connsiteX2" fmla="*/ 63500 w 148167"/>
                <a:gd name="connsiteY2" fmla="*/ 525076 h 643610"/>
                <a:gd name="connsiteX3" fmla="*/ 76200 w 148167"/>
                <a:gd name="connsiteY3" fmla="*/ 143 h 643610"/>
                <a:gd name="connsiteX4" fmla="*/ 105834 w 148167"/>
                <a:gd name="connsiteY4" fmla="*/ 580110 h 643610"/>
                <a:gd name="connsiteX5" fmla="*/ 118534 w 148167"/>
                <a:gd name="connsiteY5" fmla="*/ 618210 h 643610"/>
                <a:gd name="connsiteX6" fmla="*/ 148167 w 148167"/>
                <a:gd name="connsiteY6" fmla="*/ 643610 h 64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167" h="643610">
                  <a:moveTo>
                    <a:pt x="0" y="639376"/>
                  </a:moveTo>
                  <a:cubicBezTo>
                    <a:pt x="15875" y="627734"/>
                    <a:pt x="31751" y="616093"/>
                    <a:pt x="42334" y="597043"/>
                  </a:cubicBezTo>
                  <a:cubicBezTo>
                    <a:pt x="52917" y="577993"/>
                    <a:pt x="57856" y="624559"/>
                    <a:pt x="63500" y="525076"/>
                  </a:cubicBezTo>
                  <a:cubicBezTo>
                    <a:pt x="69144" y="425593"/>
                    <a:pt x="69144" y="-9029"/>
                    <a:pt x="76200" y="143"/>
                  </a:cubicBezTo>
                  <a:cubicBezTo>
                    <a:pt x="83256" y="9315"/>
                    <a:pt x="98778" y="477099"/>
                    <a:pt x="105834" y="580110"/>
                  </a:cubicBezTo>
                  <a:cubicBezTo>
                    <a:pt x="112890" y="683121"/>
                    <a:pt x="111479" y="607627"/>
                    <a:pt x="118534" y="618210"/>
                  </a:cubicBezTo>
                  <a:cubicBezTo>
                    <a:pt x="125589" y="628793"/>
                    <a:pt x="148167" y="643610"/>
                    <a:pt x="148167" y="643610"/>
                  </a:cubicBezTo>
                </a:path>
              </a:pathLst>
            </a:cu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24EAF9-4287-5D41-B71C-6F89C8D73396}"/>
              </a:ext>
            </a:extLst>
          </p:cNvPr>
          <p:cNvGrpSpPr/>
          <p:nvPr/>
        </p:nvGrpSpPr>
        <p:grpSpPr>
          <a:xfrm>
            <a:off x="2965277" y="3124019"/>
            <a:ext cx="1782581" cy="1475198"/>
            <a:chOff x="2341034" y="3487230"/>
            <a:chExt cx="1782581" cy="1475198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9D26AE7-CCA4-B74E-9FD6-114775519846}"/>
                </a:ext>
              </a:extLst>
            </p:cNvPr>
            <p:cNvSpPr/>
            <p:nvPr/>
          </p:nvSpPr>
          <p:spPr>
            <a:xfrm>
              <a:off x="2341034" y="3487230"/>
              <a:ext cx="1719081" cy="1428559"/>
            </a:xfrm>
            <a:custGeom>
              <a:avLst/>
              <a:gdLst>
                <a:gd name="connsiteX0" fmla="*/ 0 w 1719081"/>
                <a:gd name="connsiteY0" fmla="*/ 1428559 h 1428559"/>
                <a:gd name="connsiteX1" fmla="*/ 397934 w 1719081"/>
                <a:gd name="connsiteY1" fmla="*/ 1403159 h 1428559"/>
                <a:gd name="connsiteX2" fmla="*/ 762000 w 1719081"/>
                <a:gd name="connsiteY2" fmla="*/ 1293093 h 1428559"/>
                <a:gd name="connsiteX3" fmla="*/ 1075267 w 1719081"/>
                <a:gd name="connsiteY3" fmla="*/ 1039093 h 1428559"/>
                <a:gd name="connsiteX4" fmla="*/ 1286934 w 1719081"/>
                <a:gd name="connsiteY4" fmla="*/ 691959 h 1428559"/>
                <a:gd name="connsiteX5" fmla="*/ 1447800 w 1719081"/>
                <a:gd name="connsiteY5" fmla="*/ 395626 h 1428559"/>
                <a:gd name="connsiteX6" fmla="*/ 1574800 w 1719081"/>
                <a:gd name="connsiteY6" fmla="*/ 133159 h 1428559"/>
                <a:gd name="connsiteX7" fmla="*/ 1701800 w 1719081"/>
                <a:gd name="connsiteY7" fmla="*/ 6159 h 1428559"/>
                <a:gd name="connsiteX8" fmla="*/ 1718734 w 1719081"/>
                <a:gd name="connsiteY8" fmla="*/ 319426 h 1428559"/>
                <a:gd name="connsiteX9" fmla="*/ 1710267 w 1719081"/>
                <a:gd name="connsiteY9" fmla="*/ 708893 h 1428559"/>
                <a:gd name="connsiteX10" fmla="*/ 1710267 w 1719081"/>
                <a:gd name="connsiteY10" fmla="*/ 1047559 h 1428559"/>
                <a:gd name="connsiteX11" fmla="*/ 1701800 w 1719081"/>
                <a:gd name="connsiteY11" fmla="*/ 1428559 h 142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19081" h="1428559">
                  <a:moveTo>
                    <a:pt x="0" y="1428559"/>
                  </a:moveTo>
                  <a:cubicBezTo>
                    <a:pt x="135467" y="1427148"/>
                    <a:pt x="270934" y="1425737"/>
                    <a:pt x="397934" y="1403159"/>
                  </a:cubicBezTo>
                  <a:cubicBezTo>
                    <a:pt x="524934" y="1380581"/>
                    <a:pt x="649111" y="1353771"/>
                    <a:pt x="762000" y="1293093"/>
                  </a:cubicBezTo>
                  <a:cubicBezTo>
                    <a:pt x="874889" y="1232415"/>
                    <a:pt x="987778" y="1139282"/>
                    <a:pt x="1075267" y="1039093"/>
                  </a:cubicBezTo>
                  <a:cubicBezTo>
                    <a:pt x="1162756" y="938904"/>
                    <a:pt x="1224845" y="799204"/>
                    <a:pt x="1286934" y="691959"/>
                  </a:cubicBezTo>
                  <a:cubicBezTo>
                    <a:pt x="1349023" y="584714"/>
                    <a:pt x="1399822" y="488759"/>
                    <a:pt x="1447800" y="395626"/>
                  </a:cubicBezTo>
                  <a:cubicBezTo>
                    <a:pt x="1495778" y="302493"/>
                    <a:pt x="1532467" y="198070"/>
                    <a:pt x="1574800" y="133159"/>
                  </a:cubicBezTo>
                  <a:cubicBezTo>
                    <a:pt x="1617133" y="68248"/>
                    <a:pt x="1677811" y="-24885"/>
                    <a:pt x="1701800" y="6159"/>
                  </a:cubicBezTo>
                  <a:cubicBezTo>
                    <a:pt x="1725789" y="37203"/>
                    <a:pt x="1717323" y="202304"/>
                    <a:pt x="1718734" y="319426"/>
                  </a:cubicBezTo>
                  <a:cubicBezTo>
                    <a:pt x="1720145" y="436548"/>
                    <a:pt x="1711678" y="587538"/>
                    <a:pt x="1710267" y="708893"/>
                  </a:cubicBezTo>
                  <a:cubicBezTo>
                    <a:pt x="1708856" y="830248"/>
                    <a:pt x="1711678" y="927615"/>
                    <a:pt x="1710267" y="1047559"/>
                  </a:cubicBezTo>
                  <a:cubicBezTo>
                    <a:pt x="1708856" y="1167503"/>
                    <a:pt x="1701800" y="1365059"/>
                    <a:pt x="1701800" y="1428559"/>
                  </a:cubicBezTo>
                </a:path>
              </a:pathLst>
            </a:custGeom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5BF2BEE-B6C9-B44D-8AE1-8C61C15DA51A}"/>
                </a:ext>
              </a:extLst>
            </p:cNvPr>
            <p:cNvSpPr/>
            <p:nvPr/>
          </p:nvSpPr>
          <p:spPr>
            <a:xfrm>
              <a:off x="3975448" y="4318818"/>
              <a:ext cx="148167" cy="643610"/>
            </a:xfrm>
            <a:custGeom>
              <a:avLst/>
              <a:gdLst>
                <a:gd name="connsiteX0" fmla="*/ 0 w 148167"/>
                <a:gd name="connsiteY0" fmla="*/ 639376 h 643610"/>
                <a:gd name="connsiteX1" fmla="*/ 42334 w 148167"/>
                <a:gd name="connsiteY1" fmla="*/ 597043 h 643610"/>
                <a:gd name="connsiteX2" fmla="*/ 63500 w 148167"/>
                <a:gd name="connsiteY2" fmla="*/ 525076 h 643610"/>
                <a:gd name="connsiteX3" fmla="*/ 76200 w 148167"/>
                <a:gd name="connsiteY3" fmla="*/ 143 h 643610"/>
                <a:gd name="connsiteX4" fmla="*/ 105834 w 148167"/>
                <a:gd name="connsiteY4" fmla="*/ 580110 h 643610"/>
                <a:gd name="connsiteX5" fmla="*/ 118534 w 148167"/>
                <a:gd name="connsiteY5" fmla="*/ 618210 h 643610"/>
                <a:gd name="connsiteX6" fmla="*/ 148167 w 148167"/>
                <a:gd name="connsiteY6" fmla="*/ 643610 h 64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167" h="643610">
                  <a:moveTo>
                    <a:pt x="0" y="639376"/>
                  </a:moveTo>
                  <a:cubicBezTo>
                    <a:pt x="15875" y="627734"/>
                    <a:pt x="31751" y="616093"/>
                    <a:pt x="42334" y="597043"/>
                  </a:cubicBezTo>
                  <a:cubicBezTo>
                    <a:pt x="52917" y="577993"/>
                    <a:pt x="57856" y="624559"/>
                    <a:pt x="63500" y="525076"/>
                  </a:cubicBezTo>
                  <a:cubicBezTo>
                    <a:pt x="69144" y="425593"/>
                    <a:pt x="69144" y="-9029"/>
                    <a:pt x="76200" y="143"/>
                  </a:cubicBezTo>
                  <a:cubicBezTo>
                    <a:pt x="83256" y="9315"/>
                    <a:pt x="98778" y="477099"/>
                    <a:pt x="105834" y="580110"/>
                  </a:cubicBezTo>
                  <a:cubicBezTo>
                    <a:pt x="112890" y="683121"/>
                    <a:pt x="111479" y="607627"/>
                    <a:pt x="118534" y="618210"/>
                  </a:cubicBezTo>
                  <a:cubicBezTo>
                    <a:pt x="125589" y="628793"/>
                    <a:pt x="148167" y="643610"/>
                    <a:pt x="148167" y="643610"/>
                  </a:cubicBezTo>
                </a:path>
              </a:pathLst>
            </a:cu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016254-CD34-4D48-BEC1-3649117971B7}"/>
              </a:ext>
            </a:extLst>
          </p:cNvPr>
          <p:cNvGrpSpPr/>
          <p:nvPr/>
        </p:nvGrpSpPr>
        <p:grpSpPr>
          <a:xfrm>
            <a:off x="7878232" y="3124019"/>
            <a:ext cx="1782581" cy="1475198"/>
            <a:chOff x="2341034" y="3487230"/>
            <a:chExt cx="1782581" cy="147519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7A471C-98E9-F943-A597-B27EC2D36A20}"/>
                </a:ext>
              </a:extLst>
            </p:cNvPr>
            <p:cNvSpPr/>
            <p:nvPr/>
          </p:nvSpPr>
          <p:spPr>
            <a:xfrm>
              <a:off x="2341034" y="3487230"/>
              <a:ext cx="1719081" cy="1428559"/>
            </a:xfrm>
            <a:custGeom>
              <a:avLst/>
              <a:gdLst>
                <a:gd name="connsiteX0" fmla="*/ 0 w 1719081"/>
                <a:gd name="connsiteY0" fmla="*/ 1428559 h 1428559"/>
                <a:gd name="connsiteX1" fmla="*/ 397934 w 1719081"/>
                <a:gd name="connsiteY1" fmla="*/ 1403159 h 1428559"/>
                <a:gd name="connsiteX2" fmla="*/ 762000 w 1719081"/>
                <a:gd name="connsiteY2" fmla="*/ 1293093 h 1428559"/>
                <a:gd name="connsiteX3" fmla="*/ 1075267 w 1719081"/>
                <a:gd name="connsiteY3" fmla="*/ 1039093 h 1428559"/>
                <a:gd name="connsiteX4" fmla="*/ 1286934 w 1719081"/>
                <a:gd name="connsiteY4" fmla="*/ 691959 h 1428559"/>
                <a:gd name="connsiteX5" fmla="*/ 1447800 w 1719081"/>
                <a:gd name="connsiteY5" fmla="*/ 395626 h 1428559"/>
                <a:gd name="connsiteX6" fmla="*/ 1574800 w 1719081"/>
                <a:gd name="connsiteY6" fmla="*/ 133159 h 1428559"/>
                <a:gd name="connsiteX7" fmla="*/ 1701800 w 1719081"/>
                <a:gd name="connsiteY7" fmla="*/ 6159 h 1428559"/>
                <a:gd name="connsiteX8" fmla="*/ 1718734 w 1719081"/>
                <a:gd name="connsiteY8" fmla="*/ 319426 h 1428559"/>
                <a:gd name="connsiteX9" fmla="*/ 1710267 w 1719081"/>
                <a:gd name="connsiteY9" fmla="*/ 708893 h 1428559"/>
                <a:gd name="connsiteX10" fmla="*/ 1710267 w 1719081"/>
                <a:gd name="connsiteY10" fmla="*/ 1047559 h 1428559"/>
                <a:gd name="connsiteX11" fmla="*/ 1701800 w 1719081"/>
                <a:gd name="connsiteY11" fmla="*/ 1428559 h 142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19081" h="1428559">
                  <a:moveTo>
                    <a:pt x="0" y="1428559"/>
                  </a:moveTo>
                  <a:cubicBezTo>
                    <a:pt x="135467" y="1427148"/>
                    <a:pt x="270934" y="1425737"/>
                    <a:pt x="397934" y="1403159"/>
                  </a:cubicBezTo>
                  <a:cubicBezTo>
                    <a:pt x="524934" y="1380581"/>
                    <a:pt x="649111" y="1353771"/>
                    <a:pt x="762000" y="1293093"/>
                  </a:cubicBezTo>
                  <a:cubicBezTo>
                    <a:pt x="874889" y="1232415"/>
                    <a:pt x="987778" y="1139282"/>
                    <a:pt x="1075267" y="1039093"/>
                  </a:cubicBezTo>
                  <a:cubicBezTo>
                    <a:pt x="1162756" y="938904"/>
                    <a:pt x="1224845" y="799204"/>
                    <a:pt x="1286934" y="691959"/>
                  </a:cubicBezTo>
                  <a:cubicBezTo>
                    <a:pt x="1349023" y="584714"/>
                    <a:pt x="1399822" y="488759"/>
                    <a:pt x="1447800" y="395626"/>
                  </a:cubicBezTo>
                  <a:cubicBezTo>
                    <a:pt x="1495778" y="302493"/>
                    <a:pt x="1532467" y="198070"/>
                    <a:pt x="1574800" y="133159"/>
                  </a:cubicBezTo>
                  <a:cubicBezTo>
                    <a:pt x="1617133" y="68248"/>
                    <a:pt x="1677811" y="-24885"/>
                    <a:pt x="1701800" y="6159"/>
                  </a:cubicBezTo>
                  <a:cubicBezTo>
                    <a:pt x="1725789" y="37203"/>
                    <a:pt x="1717323" y="202304"/>
                    <a:pt x="1718734" y="319426"/>
                  </a:cubicBezTo>
                  <a:cubicBezTo>
                    <a:pt x="1720145" y="436548"/>
                    <a:pt x="1711678" y="587538"/>
                    <a:pt x="1710267" y="708893"/>
                  </a:cubicBezTo>
                  <a:cubicBezTo>
                    <a:pt x="1708856" y="830248"/>
                    <a:pt x="1711678" y="927615"/>
                    <a:pt x="1710267" y="1047559"/>
                  </a:cubicBezTo>
                  <a:cubicBezTo>
                    <a:pt x="1708856" y="1167503"/>
                    <a:pt x="1701800" y="1365059"/>
                    <a:pt x="1701800" y="1428559"/>
                  </a:cubicBezTo>
                </a:path>
              </a:pathLst>
            </a:custGeom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068552A-1AE9-0346-85DB-88118A57FD48}"/>
                </a:ext>
              </a:extLst>
            </p:cNvPr>
            <p:cNvSpPr/>
            <p:nvPr/>
          </p:nvSpPr>
          <p:spPr>
            <a:xfrm>
              <a:off x="3975448" y="4318818"/>
              <a:ext cx="148167" cy="643610"/>
            </a:xfrm>
            <a:custGeom>
              <a:avLst/>
              <a:gdLst>
                <a:gd name="connsiteX0" fmla="*/ 0 w 148167"/>
                <a:gd name="connsiteY0" fmla="*/ 639376 h 643610"/>
                <a:gd name="connsiteX1" fmla="*/ 42334 w 148167"/>
                <a:gd name="connsiteY1" fmla="*/ 597043 h 643610"/>
                <a:gd name="connsiteX2" fmla="*/ 63500 w 148167"/>
                <a:gd name="connsiteY2" fmla="*/ 525076 h 643610"/>
                <a:gd name="connsiteX3" fmla="*/ 76200 w 148167"/>
                <a:gd name="connsiteY3" fmla="*/ 143 h 643610"/>
                <a:gd name="connsiteX4" fmla="*/ 105834 w 148167"/>
                <a:gd name="connsiteY4" fmla="*/ 580110 h 643610"/>
                <a:gd name="connsiteX5" fmla="*/ 118534 w 148167"/>
                <a:gd name="connsiteY5" fmla="*/ 618210 h 643610"/>
                <a:gd name="connsiteX6" fmla="*/ 148167 w 148167"/>
                <a:gd name="connsiteY6" fmla="*/ 643610 h 64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167" h="643610">
                  <a:moveTo>
                    <a:pt x="0" y="639376"/>
                  </a:moveTo>
                  <a:cubicBezTo>
                    <a:pt x="15875" y="627734"/>
                    <a:pt x="31751" y="616093"/>
                    <a:pt x="42334" y="597043"/>
                  </a:cubicBezTo>
                  <a:cubicBezTo>
                    <a:pt x="52917" y="577993"/>
                    <a:pt x="57856" y="624559"/>
                    <a:pt x="63500" y="525076"/>
                  </a:cubicBezTo>
                  <a:cubicBezTo>
                    <a:pt x="69144" y="425593"/>
                    <a:pt x="69144" y="-9029"/>
                    <a:pt x="76200" y="143"/>
                  </a:cubicBezTo>
                  <a:cubicBezTo>
                    <a:pt x="83256" y="9315"/>
                    <a:pt x="98778" y="477099"/>
                    <a:pt x="105834" y="580110"/>
                  </a:cubicBezTo>
                  <a:cubicBezTo>
                    <a:pt x="112890" y="683121"/>
                    <a:pt x="111479" y="607627"/>
                    <a:pt x="118534" y="618210"/>
                  </a:cubicBezTo>
                  <a:cubicBezTo>
                    <a:pt x="125589" y="628793"/>
                    <a:pt x="148167" y="643610"/>
                    <a:pt x="148167" y="643610"/>
                  </a:cubicBezTo>
                </a:path>
              </a:pathLst>
            </a:cu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5187924-3DC7-2B4B-8D5E-EDE4F4CE23DC}"/>
              </a:ext>
            </a:extLst>
          </p:cNvPr>
          <p:cNvGrpSpPr/>
          <p:nvPr/>
        </p:nvGrpSpPr>
        <p:grpSpPr>
          <a:xfrm>
            <a:off x="8959675" y="3124019"/>
            <a:ext cx="1782581" cy="1475198"/>
            <a:chOff x="2341034" y="3487230"/>
            <a:chExt cx="1782581" cy="147519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5500B3A-C793-D940-9594-CDB1F0BFDABF}"/>
                </a:ext>
              </a:extLst>
            </p:cNvPr>
            <p:cNvSpPr/>
            <p:nvPr/>
          </p:nvSpPr>
          <p:spPr>
            <a:xfrm>
              <a:off x="2341034" y="3487230"/>
              <a:ext cx="1719081" cy="1428559"/>
            </a:xfrm>
            <a:custGeom>
              <a:avLst/>
              <a:gdLst>
                <a:gd name="connsiteX0" fmla="*/ 0 w 1719081"/>
                <a:gd name="connsiteY0" fmla="*/ 1428559 h 1428559"/>
                <a:gd name="connsiteX1" fmla="*/ 397934 w 1719081"/>
                <a:gd name="connsiteY1" fmla="*/ 1403159 h 1428559"/>
                <a:gd name="connsiteX2" fmla="*/ 762000 w 1719081"/>
                <a:gd name="connsiteY2" fmla="*/ 1293093 h 1428559"/>
                <a:gd name="connsiteX3" fmla="*/ 1075267 w 1719081"/>
                <a:gd name="connsiteY3" fmla="*/ 1039093 h 1428559"/>
                <a:gd name="connsiteX4" fmla="*/ 1286934 w 1719081"/>
                <a:gd name="connsiteY4" fmla="*/ 691959 h 1428559"/>
                <a:gd name="connsiteX5" fmla="*/ 1447800 w 1719081"/>
                <a:gd name="connsiteY5" fmla="*/ 395626 h 1428559"/>
                <a:gd name="connsiteX6" fmla="*/ 1574800 w 1719081"/>
                <a:gd name="connsiteY6" fmla="*/ 133159 h 1428559"/>
                <a:gd name="connsiteX7" fmla="*/ 1701800 w 1719081"/>
                <a:gd name="connsiteY7" fmla="*/ 6159 h 1428559"/>
                <a:gd name="connsiteX8" fmla="*/ 1718734 w 1719081"/>
                <a:gd name="connsiteY8" fmla="*/ 319426 h 1428559"/>
                <a:gd name="connsiteX9" fmla="*/ 1710267 w 1719081"/>
                <a:gd name="connsiteY9" fmla="*/ 708893 h 1428559"/>
                <a:gd name="connsiteX10" fmla="*/ 1710267 w 1719081"/>
                <a:gd name="connsiteY10" fmla="*/ 1047559 h 1428559"/>
                <a:gd name="connsiteX11" fmla="*/ 1701800 w 1719081"/>
                <a:gd name="connsiteY11" fmla="*/ 1428559 h 142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19081" h="1428559">
                  <a:moveTo>
                    <a:pt x="0" y="1428559"/>
                  </a:moveTo>
                  <a:cubicBezTo>
                    <a:pt x="135467" y="1427148"/>
                    <a:pt x="270934" y="1425737"/>
                    <a:pt x="397934" y="1403159"/>
                  </a:cubicBezTo>
                  <a:cubicBezTo>
                    <a:pt x="524934" y="1380581"/>
                    <a:pt x="649111" y="1353771"/>
                    <a:pt x="762000" y="1293093"/>
                  </a:cubicBezTo>
                  <a:cubicBezTo>
                    <a:pt x="874889" y="1232415"/>
                    <a:pt x="987778" y="1139282"/>
                    <a:pt x="1075267" y="1039093"/>
                  </a:cubicBezTo>
                  <a:cubicBezTo>
                    <a:pt x="1162756" y="938904"/>
                    <a:pt x="1224845" y="799204"/>
                    <a:pt x="1286934" y="691959"/>
                  </a:cubicBezTo>
                  <a:cubicBezTo>
                    <a:pt x="1349023" y="584714"/>
                    <a:pt x="1399822" y="488759"/>
                    <a:pt x="1447800" y="395626"/>
                  </a:cubicBezTo>
                  <a:cubicBezTo>
                    <a:pt x="1495778" y="302493"/>
                    <a:pt x="1532467" y="198070"/>
                    <a:pt x="1574800" y="133159"/>
                  </a:cubicBezTo>
                  <a:cubicBezTo>
                    <a:pt x="1617133" y="68248"/>
                    <a:pt x="1677811" y="-24885"/>
                    <a:pt x="1701800" y="6159"/>
                  </a:cubicBezTo>
                  <a:cubicBezTo>
                    <a:pt x="1725789" y="37203"/>
                    <a:pt x="1717323" y="202304"/>
                    <a:pt x="1718734" y="319426"/>
                  </a:cubicBezTo>
                  <a:cubicBezTo>
                    <a:pt x="1720145" y="436548"/>
                    <a:pt x="1711678" y="587538"/>
                    <a:pt x="1710267" y="708893"/>
                  </a:cubicBezTo>
                  <a:cubicBezTo>
                    <a:pt x="1708856" y="830248"/>
                    <a:pt x="1711678" y="927615"/>
                    <a:pt x="1710267" y="1047559"/>
                  </a:cubicBezTo>
                  <a:cubicBezTo>
                    <a:pt x="1708856" y="1167503"/>
                    <a:pt x="1701800" y="1365059"/>
                    <a:pt x="1701800" y="1428559"/>
                  </a:cubicBezTo>
                </a:path>
              </a:pathLst>
            </a:custGeom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DAAAE9-2E92-7843-AF17-302CB39B6737}"/>
                </a:ext>
              </a:extLst>
            </p:cNvPr>
            <p:cNvSpPr/>
            <p:nvPr/>
          </p:nvSpPr>
          <p:spPr>
            <a:xfrm>
              <a:off x="3975448" y="4318818"/>
              <a:ext cx="148167" cy="643610"/>
            </a:xfrm>
            <a:custGeom>
              <a:avLst/>
              <a:gdLst>
                <a:gd name="connsiteX0" fmla="*/ 0 w 148167"/>
                <a:gd name="connsiteY0" fmla="*/ 639376 h 643610"/>
                <a:gd name="connsiteX1" fmla="*/ 42334 w 148167"/>
                <a:gd name="connsiteY1" fmla="*/ 597043 h 643610"/>
                <a:gd name="connsiteX2" fmla="*/ 63500 w 148167"/>
                <a:gd name="connsiteY2" fmla="*/ 525076 h 643610"/>
                <a:gd name="connsiteX3" fmla="*/ 76200 w 148167"/>
                <a:gd name="connsiteY3" fmla="*/ 143 h 643610"/>
                <a:gd name="connsiteX4" fmla="*/ 105834 w 148167"/>
                <a:gd name="connsiteY4" fmla="*/ 580110 h 643610"/>
                <a:gd name="connsiteX5" fmla="*/ 118534 w 148167"/>
                <a:gd name="connsiteY5" fmla="*/ 618210 h 643610"/>
                <a:gd name="connsiteX6" fmla="*/ 148167 w 148167"/>
                <a:gd name="connsiteY6" fmla="*/ 643610 h 64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167" h="643610">
                  <a:moveTo>
                    <a:pt x="0" y="639376"/>
                  </a:moveTo>
                  <a:cubicBezTo>
                    <a:pt x="15875" y="627734"/>
                    <a:pt x="31751" y="616093"/>
                    <a:pt x="42334" y="597043"/>
                  </a:cubicBezTo>
                  <a:cubicBezTo>
                    <a:pt x="52917" y="577993"/>
                    <a:pt x="57856" y="624559"/>
                    <a:pt x="63500" y="525076"/>
                  </a:cubicBezTo>
                  <a:cubicBezTo>
                    <a:pt x="69144" y="425593"/>
                    <a:pt x="69144" y="-9029"/>
                    <a:pt x="76200" y="143"/>
                  </a:cubicBezTo>
                  <a:cubicBezTo>
                    <a:pt x="83256" y="9315"/>
                    <a:pt x="98778" y="477099"/>
                    <a:pt x="105834" y="580110"/>
                  </a:cubicBezTo>
                  <a:cubicBezTo>
                    <a:pt x="112890" y="683121"/>
                    <a:pt x="111479" y="607627"/>
                    <a:pt x="118534" y="618210"/>
                  </a:cubicBezTo>
                  <a:cubicBezTo>
                    <a:pt x="125589" y="628793"/>
                    <a:pt x="148167" y="643610"/>
                    <a:pt x="148167" y="643610"/>
                  </a:cubicBezTo>
                </a:path>
              </a:pathLst>
            </a:cu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428F90F1-DB68-764F-AA76-2E1B4D25E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395" y="5530850"/>
            <a:ext cx="1536700" cy="863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BE956B-B4BB-4D41-932B-2A216D86F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384" y="5664200"/>
            <a:ext cx="1816100" cy="596900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DC019B9-9B62-AC48-B64B-B56BB0F263BC}"/>
              </a:ext>
            </a:extLst>
          </p:cNvPr>
          <p:cNvCxnSpPr>
            <a:cxnSpLocks/>
          </p:cNvCxnSpPr>
          <p:nvPr/>
        </p:nvCxnSpPr>
        <p:spPr>
          <a:xfrm>
            <a:off x="1672575" y="4808505"/>
            <a:ext cx="38265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BFB2DD7-A6D9-1C42-9413-6FFDD62FC423}"/>
              </a:ext>
            </a:extLst>
          </p:cNvPr>
          <p:cNvSpPr txBox="1"/>
          <p:nvPr/>
        </p:nvSpPr>
        <p:spPr>
          <a:xfrm>
            <a:off x="2436884" y="4873508"/>
            <a:ext cx="215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Antigenic distance, </a:t>
            </a:r>
            <a:r>
              <a:rPr lang="en-US" i="1" dirty="0"/>
              <a:t>x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358A147-2C5B-944B-A244-EF60922AB4F1}"/>
              </a:ext>
            </a:extLst>
          </p:cNvPr>
          <p:cNvCxnSpPr>
            <a:cxnSpLocks/>
          </p:cNvCxnSpPr>
          <p:nvPr/>
        </p:nvCxnSpPr>
        <p:spPr>
          <a:xfrm>
            <a:off x="7341371" y="4808505"/>
            <a:ext cx="38265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A40D48D-B81A-514B-AF2B-F606D2DF9868}"/>
              </a:ext>
            </a:extLst>
          </p:cNvPr>
          <p:cNvSpPr txBox="1"/>
          <p:nvPr/>
        </p:nvSpPr>
        <p:spPr>
          <a:xfrm>
            <a:off x="7978680" y="4873508"/>
            <a:ext cx="215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Antigenic distance, </a:t>
            </a:r>
            <a:r>
              <a:rPr lang="en-US" i="1" dirty="0"/>
              <a:t>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A305C9-93F5-D54E-8A28-B1F14B4639B4}"/>
              </a:ext>
            </a:extLst>
          </p:cNvPr>
          <p:cNvSpPr txBox="1"/>
          <p:nvPr/>
        </p:nvSpPr>
        <p:spPr>
          <a:xfrm>
            <a:off x="1618845" y="256453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K(u)=1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2B06C2-2870-6E44-A9C6-E4A824910408}"/>
              </a:ext>
            </a:extLst>
          </p:cNvPr>
          <p:cNvSpPr txBox="1"/>
          <p:nvPr/>
        </p:nvSpPr>
        <p:spPr>
          <a:xfrm>
            <a:off x="9962741" y="2559425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K(u)=0.3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02F09AB-861C-CA40-9962-69FD09C3B33D}"/>
              </a:ext>
            </a:extLst>
          </p:cNvPr>
          <p:cNvSpPr txBox="1"/>
          <p:nvPr/>
        </p:nvSpPr>
        <p:spPr>
          <a:xfrm>
            <a:off x="625013" y="3380066"/>
            <a:ext cx="1208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100 boosts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1AAB1D1-95B3-D544-8570-1DB0449FA04A}"/>
              </a:ext>
            </a:extLst>
          </p:cNvPr>
          <p:cNvCxnSpPr>
            <a:cxnSpLocks/>
          </p:cNvCxnSpPr>
          <p:nvPr/>
        </p:nvCxnSpPr>
        <p:spPr>
          <a:xfrm flipV="1">
            <a:off x="3559700" y="2914731"/>
            <a:ext cx="1036942" cy="2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B2073AA-5989-1341-9B9B-8739486C677F}"/>
              </a:ext>
            </a:extLst>
          </p:cNvPr>
          <p:cNvGrpSpPr/>
          <p:nvPr/>
        </p:nvGrpSpPr>
        <p:grpSpPr>
          <a:xfrm>
            <a:off x="2430739" y="3124019"/>
            <a:ext cx="1782581" cy="1475198"/>
            <a:chOff x="2341034" y="3487230"/>
            <a:chExt cx="1782581" cy="1475198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403155B-D6E6-4F40-B61C-FE1FB7B05F54}"/>
                </a:ext>
              </a:extLst>
            </p:cNvPr>
            <p:cNvSpPr/>
            <p:nvPr/>
          </p:nvSpPr>
          <p:spPr>
            <a:xfrm>
              <a:off x="2341034" y="3487230"/>
              <a:ext cx="1719081" cy="1428559"/>
            </a:xfrm>
            <a:custGeom>
              <a:avLst/>
              <a:gdLst>
                <a:gd name="connsiteX0" fmla="*/ 0 w 1719081"/>
                <a:gd name="connsiteY0" fmla="*/ 1428559 h 1428559"/>
                <a:gd name="connsiteX1" fmla="*/ 397934 w 1719081"/>
                <a:gd name="connsiteY1" fmla="*/ 1403159 h 1428559"/>
                <a:gd name="connsiteX2" fmla="*/ 762000 w 1719081"/>
                <a:gd name="connsiteY2" fmla="*/ 1293093 h 1428559"/>
                <a:gd name="connsiteX3" fmla="*/ 1075267 w 1719081"/>
                <a:gd name="connsiteY3" fmla="*/ 1039093 h 1428559"/>
                <a:gd name="connsiteX4" fmla="*/ 1286934 w 1719081"/>
                <a:gd name="connsiteY4" fmla="*/ 691959 h 1428559"/>
                <a:gd name="connsiteX5" fmla="*/ 1447800 w 1719081"/>
                <a:gd name="connsiteY5" fmla="*/ 395626 h 1428559"/>
                <a:gd name="connsiteX6" fmla="*/ 1574800 w 1719081"/>
                <a:gd name="connsiteY6" fmla="*/ 133159 h 1428559"/>
                <a:gd name="connsiteX7" fmla="*/ 1701800 w 1719081"/>
                <a:gd name="connsiteY7" fmla="*/ 6159 h 1428559"/>
                <a:gd name="connsiteX8" fmla="*/ 1718734 w 1719081"/>
                <a:gd name="connsiteY8" fmla="*/ 319426 h 1428559"/>
                <a:gd name="connsiteX9" fmla="*/ 1710267 w 1719081"/>
                <a:gd name="connsiteY9" fmla="*/ 708893 h 1428559"/>
                <a:gd name="connsiteX10" fmla="*/ 1710267 w 1719081"/>
                <a:gd name="connsiteY10" fmla="*/ 1047559 h 1428559"/>
                <a:gd name="connsiteX11" fmla="*/ 1701800 w 1719081"/>
                <a:gd name="connsiteY11" fmla="*/ 1428559 h 142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19081" h="1428559">
                  <a:moveTo>
                    <a:pt x="0" y="1428559"/>
                  </a:moveTo>
                  <a:cubicBezTo>
                    <a:pt x="135467" y="1427148"/>
                    <a:pt x="270934" y="1425737"/>
                    <a:pt x="397934" y="1403159"/>
                  </a:cubicBezTo>
                  <a:cubicBezTo>
                    <a:pt x="524934" y="1380581"/>
                    <a:pt x="649111" y="1353771"/>
                    <a:pt x="762000" y="1293093"/>
                  </a:cubicBezTo>
                  <a:cubicBezTo>
                    <a:pt x="874889" y="1232415"/>
                    <a:pt x="987778" y="1139282"/>
                    <a:pt x="1075267" y="1039093"/>
                  </a:cubicBezTo>
                  <a:cubicBezTo>
                    <a:pt x="1162756" y="938904"/>
                    <a:pt x="1224845" y="799204"/>
                    <a:pt x="1286934" y="691959"/>
                  </a:cubicBezTo>
                  <a:cubicBezTo>
                    <a:pt x="1349023" y="584714"/>
                    <a:pt x="1399822" y="488759"/>
                    <a:pt x="1447800" y="395626"/>
                  </a:cubicBezTo>
                  <a:cubicBezTo>
                    <a:pt x="1495778" y="302493"/>
                    <a:pt x="1532467" y="198070"/>
                    <a:pt x="1574800" y="133159"/>
                  </a:cubicBezTo>
                  <a:cubicBezTo>
                    <a:pt x="1617133" y="68248"/>
                    <a:pt x="1677811" y="-24885"/>
                    <a:pt x="1701800" y="6159"/>
                  </a:cubicBezTo>
                  <a:cubicBezTo>
                    <a:pt x="1725789" y="37203"/>
                    <a:pt x="1717323" y="202304"/>
                    <a:pt x="1718734" y="319426"/>
                  </a:cubicBezTo>
                  <a:cubicBezTo>
                    <a:pt x="1720145" y="436548"/>
                    <a:pt x="1711678" y="587538"/>
                    <a:pt x="1710267" y="708893"/>
                  </a:cubicBezTo>
                  <a:cubicBezTo>
                    <a:pt x="1708856" y="830248"/>
                    <a:pt x="1711678" y="927615"/>
                    <a:pt x="1710267" y="1047559"/>
                  </a:cubicBezTo>
                  <a:cubicBezTo>
                    <a:pt x="1708856" y="1167503"/>
                    <a:pt x="1701800" y="1365059"/>
                    <a:pt x="1701800" y="1428559"/>
                  </a:cubicBezTo>
                </a:path>
              </a:pathLst>
            </a:custGeom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05ED4F6-51AD-8041-A246-DAA189A2A9C0}"/>
                </a:ext>
              </a:extLst>
            </p:cNvPr>
            <p:cNvSpPr/>
            <p:nvPr/>
          </p:nvSpPr>
          <p:spPr>
            <a:xfrm>
              <a:off x="3975448" y="4318818"/>
              <a:ext cx="148167" cy="643610"/>
            </a:xfrm>
            <a:custGeom>
              <a:avLst/>
              <a:gdLst>
                <a:gd name="connsiteX0" fmla="*/ 0 w 148167"/>
                <a:gd name="connsiteY0" fmla="*/ 639376 h 643610"/>
                <a:gd name="connsiteX1" fmla="*/ 42334 w 148167"/>
                <a:gd name="connsiteY1" fmla="*/ 597043 h 643610"/>
                <a:gd name="connsiteX2" fmla="*/ 63500 w 148167"/>
                <a:gd name="connsiteY2" fmla="*/ 525076 h 643610"/>
                <a:gd name="connsiteX3" fmla="*/ 76200 w 148167"/>
                <a:gd name="connsiteY3" fmla="*/ 143 h 643610"/>
                <a:gd name="connsiteX4" fmla="*/ 105834 w 148167"/>
                <a:gd name="connsiteY4" fmla="*/ 580110 h 643610"/>
                <a:gd name="connsiteX5" fmla="*/ 118534 w 148167"/>
                <a:gd name="connsiteY5" fmla="*/ 618210 h 643610"/>
                <a:gd name="connsiteX6" fmla="*/ 148167 w 148167"/>
                <a:gd name="connsiteY6" fmla="*/ 643610 h 64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167" h="643610">
                  <a:moveTo>
                    <a:pt x="0" y="639376"/>
                  </a:moveTo>
                  <a:cubicBezTo>
                    <a:pt x="15875" y="627734"/>
                    <a:pt x="31751" y="616093"/>
                    <a:pt x="42334" y="597043"/>
                  </a:cubicBezTo>
                  <a:cubicBezTo>
                    <a:pt x="52917" y="577993"/>
                    <a:pt x="57856" y="624559"/>
                    <a:pt x="63500" y="525076"/>
                  </a:cubicBezTo>
                  <a:cubicBezTo>
                    <a:pt x="69144" y="425593"/>
                    <a:pt x="69144" y="-9029"/>
                    <a:pt x="76200" y="143"/>
                  </a:cubicBezTo>
                  <a:cubicBezTo>
                    <a:pt x="83256" y="9315"/>
                    <a:pt x="98778" y="477099"/>
                    <a:pt x="105834" y="580110"/>
                  </a:cubicBezTo>
                  <a:cubicBezTo>
                    <a:pt x="112890" y="683121"/>
                    <a:pt x="111479" y="607627"/>
                    <a:pt x="118534" y="618210"/>
                  </a:cubicBezTo>
                  <a:cubicBezTo>
                    <a:pt x="125589" y="628793"/>
                    <a:pt x="148167" y="643610"/>
                    <a:pt x="148167" y="643610"/>
                  </a:cubicBezTo>
                </a:path>
              </a:pathLst>
            </a:cu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0ABEFA8-3D76-B74D-B770-B663C5F8BDFD}"/>
              </a:ext>
            </a:extLst>
          </p:cNvPr>
          <p:cNvGrpSpPr/>
          <p:nvPr/>
        </p:nvGrpSpPr>
        <p:grpSpPr>
          <a:xfrm>
            <a:off x="8440222" y="3124019"/>
            <a:ext cx="1782581" cy="1475198"/>
            <a:chOff x="2341034" y="3487230"/>
            <a:chExt cx="1782581" cy="1475198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E9B78B3-BCB3-4E44-B958-B210889A6530}"/>
                </a:ext>
              </a:extLst>
            </p:cNvPr>
            <p:cNvSpPr/>
            <p:nvPr/>
          </p:nvSpPr>
          <p:spPr>
            <a:xfrm>
              <a:off x="2341034" y="3487230"/>
              <a:ext cx="1719081" cy="1428559"/>
            </a:xfrm>
            <a:custGeom>
              <a:avLst/>
              <a:gdLst>
                <a:gd name="connsiteX0" fmla="*/ 0 w 1719081"/>
                <a:gd name="connsiteY0" fmla="*/ 1428559 h 1428559"/>
                <a:gd name="connsiteX1" fmla="*/ 397934 w 1719081"/>
                <a:gd name="connsiteY1" fmla="*/ 1403159 h 1428559"/>
                <a:gd name="connsiteX2" fmla="*/ 762000 w 1719081"/>
                <a:gd name="connsiteY2" fmla="*/ 1293093 h 1428559"/>
                <a:gd name="connsiteX3" fmla="*/ 1075267 w 1719081"/>
                <a:gd name="connsiteY3" fmla="*/ 1039093 h 1428559"/>
                <a:gd name="connsiteX4" fmla="*/ 1286934 w 1719081"/>
                <a:gd name="connsiteY4" fmla="*/ 691959 h 1428559"/>
                <a:gd name="connsiteX5" fmla="*/ 1447800 w 1719081"/>
                <a:gd name="connsiteY5" fmla="*/ 395626 h 1428559"/>
                <a:gd name="connsiteX6" fmla="*/ 1574800 w 1719081"/>
                <a:gd name="connsiteY6" fmla="*/ 133159 h 1428559"/>
                <a:gd name="connsiteX7" fmla="*/ 1701800 w 1719081"/>
                <a:gd name="connsiteY7" fmla="*/ 6159 h 1428559"/>
                <a:gd name="connsiteX8" fmla="*/ 1718734 w 1719081"/>
                <a:gd name="connsiteY8" fmla="*/ 319426 h 1428559"/>
                <a:gd name="connsiteX9" fmla="*/ 1710267 w 1719081"/>
                <a:gd name="connsiteY9" fmla="*/ 708893 h 1428559"/>
                <a:gd name="connsiteX10" fmla="*/ 1710267 w 1719081"/>
                <a:gd name="connsiteY10" fmla="*/ 1047559 h 1428559"/>
                <a:gd name="connsiteX11" fmla="*/ 1701800 w 1719081"/>
                <a:gd name="connsiteY11" fmla="*/ 1428559 h 142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19081" h="1428559">
                  <a:moveTo>
                    <a:pt x="0" y="1428559"/>
                  </a:moveTo>
                  <a:cubicBezTo>
                    <a:pt x="135467" y="1427148"/>
                    <a:pt x="270934" y="1425737"/>
                    <a:pt x="397934" y="1403159"/>
                  </a:cubicBezTo>
                  <a:cubicBezTo>
                    <a:pt x="524934" y="1380581"/>
                    <a:pt x="649111" y="1353771"/>
                    <a:pt x="762000" y="1293093"/>
                  </a:cubicBezTo>
                  <a:cubicBezTo>
                    <a:pt x="874889" y="1232415"/>
                    <a:pt x="987778" y="1139282"/>
                    <a:pt x="1075267" y="1039093"/>
                  </a:cubicBezTo>
                  <a:cubicBezTo>
                    <a:pt x="1162756" y="938904"/>
                    <a:pt x="1224845" y="799204"/>
                    <a:pt x="1286934" y="691959"/>
                  </a:cubicBezTo>
                  <a:cubicBezTo>
                    <a:pt x="1349023" y="584714"/>
                    <a:pt x="1399822" y="488759"/>
                    <a:pt x="1447800" y="395626"/>
                  </a:cubicBezTo>
                  <a:cubicBezTo>
                    <a:pt x="1495778" y="302493"/>
                    <a:pt x="1532467" y="198070"/>
                    <a:pt x="1574800" y="133159"/>
                  </a:cubicBezTo>
                  <a:cubicBezTo>
                    <a:pt x="1617133" y="68248"/>
                    <a:pt x="1677811" y="-24885"/>
                    <a:pt x="1701800" y="6159"/>
                  </a:cubicBezTo>
                  <a:cubicBezTo>
                    <a:pt x="1725789" y="37203"/>
                    <a:pt x="1717323" y="202304"/>
                    <a:pt x="1718734" y="319426"/>
                  </a:cubicBezTo>
                  <a:cubicBezTo>
                    <a:pt x="1720145" y="436548"/>
                    <a:pt x="1711678" y="587538"/>
                    <a:pt x="1710267" y="708893"/>
                  </a:cubicBezTo>
                  <a:cubicBezTo>
                    <a:pt x="1708856" y="830248"/>
                    <a:pt x="1711678" y="927615"/>
                    <a:pt x="1710267" y="1047559"/>
                  </a:cubicBezTo>
                  <a:cubicBezTo>
                    <a:pt x="1708856" y="1167503"/>
                    <a:pt x="1701800" y="1365059"/>
                    <a:pt x="1701800" y="1428559"/>
                  </a:cubicBezTo>
                </a:path>
              </a:pathLst>
            </a:custGeom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D6D2192-94D3-2F41-8AFA-F8ECED07A956}"/>
                </a:ext>
              </a:extLst>
            </p:cNvPr>
            <p:cNvSpPr/>
            <p:nvPr/>
          </p:nvSpPr>
          <p:spPr>
            <a:xfrm>
              <a:off x="3975448" y="4318818"/>
              <a:ext cx="148167" cy="643610"/>
            </a:xfrm>
            <a:custGeom>
              <a:avLst/>
              <a:gdLst>
                <a:gd name="connsiteX0" fmla="*/ 0 w 148167"/>
                <a:gd name="connsiteY0" fmla="*/ 639376 h 643610"/>
                <a:gd name="connsiteX1" fmla="*/ 42334 w 148167"/>
                <a:gd name="connsiteY1" fmla="*/ 597043 h 643610"/>
                <a:gd name="connsiteX2" fmla="*/ 63500 w 148167"/>
                <a:gd name="connsiteY2" fmla="*/ 525076 h 643610"/>
                <a:gd name="connsiteX3" fmla="*/ 76200 w 148167"/>
                <a:gd name="connsiteY3" fmla="*/ 143 h 643610"/>
                <a:gd name="connsiteX4" fmla="*/ 105834 w 148167"/>
                <a:gd name="connsiteY4" fmla="*/ 580110 h 643610"/>
                <a:gd name="connsiteX5" fmla="*/ 118534 w 148167"/>
                <a:gd name="connsiteY5" fmla="*/ 618210 h 643610"/>
                <a:gd name="connsiteX6" fmla="*/ 148167 w 148167"/>
                <a:gd name="connsiteY6" fmla="*/ 643610 h 64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167" h="643610">
                  <a:moveTo>
                    <a:pt x="0" y="639376"/>
                  </a:moveTo>
                  <a:cubicBezTo>
                    <a:pt x="15875" y="627734"/>
                    <a:pt x="31751" y="616093"/>
                    <a:pt x="42334" y="597043"/>
                  </a:cubicBezTo>
                  <a:cubicBezTo>
                    <a:pt x="52917" y="577993"/>
                    <a:pt x="57856" y="624559"/>
                    <a:pt x="63500" y="525076"/>
                  </a:cubicBezTo>
                  <a:cubicBezTo>
                    <a:pt x="69144" y="425593"/>
                    <a:pt x="69144" y="-9029"/>
                    <a:pt x="76200" y="143"/>
                  </a:cubicBezTo>
                  <a:cubicBezTo>
                    <a:pt x="83256" y="9315"/>
                    <a:pt x="98778" y="477099"/>
                    <a:pt x="105834" y="580110"/>
                  </a:cubicBezTo>
                  <a:cubicBezTo>
                    <a:pt x="112890" y="683121"/>
                    <a:pt x="111479" y="607627"/>
                    <a:pt x="118534" y="618210"/>
                  </a:cubicBezTo>
                  <a:cubicBezTo>
                    <a:pt x="125589" y="628793"/>
                    <a:pt x="148167" y="643610"/>
                    <a:pt x="148167" y="643610"/>
                  </a:cubicBezTo>
                </a:path>
              </a:pathLst>
            </a:cu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458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6" grpId="0" animBg="1"/>
      <p:bldP spid="8" grpId="0"/>
      <p:bldP spid="41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4A78B-E04C-3E4D-BBC6-AF5EABDFB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Rapidly evolving viruses</a:t>
            </a:r>
            <a:endParaRPr lang="en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80F447-F6B3-054D-9631-1443CF0A0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250" y="1692275"/>
            <a:ext cx="38735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9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5C0403-549A-D145-9632-922F5ED0B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030" y="1804124"/>
            <a:ext cx="7841082" cy="441060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6268054-94AC-5F4C-9F05-97962504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247" y="135823"/>
            <a:ext cx="1167865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Effect of vaccine on immune pressure overcomes the decrease in infected population</a:t>
            </a:r>
            <a:endParaRPr lang="en-FR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EAF512-7D25-E24F-9EB8-1EAC6E1180C0}"/>
              </a:ext>
            </a:extLst>
          </p:cNvPr>
          <p:cNvSpPr txBox="1"/>
          <p:nvPr/>
        </p:nvSpPr>
        <p:spPr>
          <a:xfrm>
            <a:off x="4422475" y="2434137"/>
            <a:ext cx="137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dirty="0">
                <a:solidFill>
                  <a:srgbClr val="C00000"/>
                </a:solidFill>
              </a:rPr>
              <a:t>N</a:t>
            </a:r>
            <a:r>
              <a:rPr lang="en-FR" baseline="-25000" dirty="0">
                <a:solidFill>
                  <a:srgbClr val="C00000"/>
                </a:solidFill>
              </a:rPr>
              <a:t>inf</a:t>
            </a:r>
            <a:r>
              <a:rPr lang="en-FR" dirty="0">
                <a:solidFill>
                  <a:srgbClr val="C00000"/>
                </a:solidFill>
              </a:rPr>
              <a:t> U</a:t>
            </a:r>
            <a:r>
              <a:rPr lang="en-FR" baseline="-25000" dirty="0">
                <a:solidFill>
                  <a:srgbClr val="C00000"/>
                </a:solidFill>
              </a:rPr>
              <a:t>b</a:t>
            </a:r>
            <a:r>
              <a:rPr lang="en-FR" dirty="0">
                <a:solidFill>
                  <a:srgbClr val="C00000"/>
                </a:solidFill>
              </a:rPr>
              <a:t> &lt;&lt; 1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36664B-2C6D-FD4A-A212-E57C8100D895}"/>
              </a:ext>
            </a:extLst>
          </p:cNvPr>
          <p:cNvSpPr txBox="1"/>
          <p:nvPr/>
        </p:nvSpPr>
        <p:spPr>
          <a:xfrm>
            <a:off x="8419054" y="2434137"/>
            <a:ext cx="1947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dirty="0">
                <a:solidFill>
                  <a:srgbClr val="C00000"/>
                </a:solidFill>
              </a:rPr>
              <a:t>N</a:t>
            </a:r>
            <a:r>
              <a:rPr lang="en-FR" baseline="-25000" dirty="0">
                <a:solidFill>
                  <a:srgbClr val="C00000"/>
                </a:solidFill>
              </a:rPr>
              <a:t>inf</a:t>
            </a:r>
            <a:r>
              <a:rPr lang="en-FR" dirty="0">
                <a:solidFill>
                  <a:srgbClr val="C00000"/>
                </a:solidFill>
              </a:rPr>
              <a:t> U</a:t>
            </a:r>
            <a:r>
              <a:rPr lang="en-FR" baseline="-25000" dirty="0">
                <a:solidFill>
                  <a:srgbClr val="C00000"/>
                </a:solidFill>
              </a:rPr>
              <a:t>b</a:t>
            </a:r>
            <a:r>
              <a:rPr lang="en-FR" dirty="0">
                <a:solidFill>
                  <a:srgbClr val="C00000"/>
                </a:solidFill>
              </a:rPr>
              <a:t> &gt;&gt; 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FC1754-8353-9F49-A3AE-098688CCCE17}"/>
              </a:ext>
            </a:extLst>
          </p:cNvPr>
          <p:cNvSpPr txBox="1"/>
          <p:nvPr/>
        </p:nvSpPr>
        <p:spPr>
          <a:xfrm>
            <a:off x="2752482" y="6241758"/>
            <a:ext cx="5752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recovered + vaccinated</a:t>
            </a:r>
            <a:endParaRPr lang="en-F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ADAC2-FF67-E64E-BE25-A707CECBA231}"/>
              </a:ext>
            </a:extLst>
          </p:cNvPr>
          <p:cNvSpPr txBox="1"/>
          <p:nvPr/>
        </p:nvSpPr>
        <p:spPr>
          <a:xfrm>
            <a:off x="6499675" y="6241758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recovered + vaccinated</a:t>
            </a:r>
            <a:endParaRPr lang="en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7940A5-8CA5-994E-BDB1-8C47FF2DDD3A}"/>
              </a:ext>
            </a:extLst>
          </p:cNvPr>
          <p:cNvSpPr/>
          <p:nvPr/>
        </p:nvSpPr>
        <p:spPr>
          <a:xfrm>
            <a:off x="5492151" y="1766713"/>
            <a:ext cx="603849" cy="569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0636CA-6CD4-E141-A940-D64686BFE1DC}"/>
              </a:ext>
            </a:extLst>
          </p:cNvPr>
          <p:cNvSpPr/>
          <p:nvPr/>
        </p:nvSpPr>
        <p:spPr>
          <a:xfrm>
            <a:off x="1708030" y="1609526"/>
            <a:ext cx="603849" cy="569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74D78F-DFFC-1B4D-BA15-77B80383B8C0}"/>
              </a:ext>
            </a:extLst>
          </p:cNvPr>
          <p:cNvSpPr/>
          <p:nvPr/>
        </p:nvSpPr>
        <p:spPr>
          <a:xfrm>
            <a:off x="6096000" y="1766713"/>
            <a:ext cx="3644900" cy="4955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46149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99114-73B0-0E4C-AD7A-38918C0F9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Effects of natural and vaccine immunity add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0E1114-D5B3-9E47-AB46-3C9BA0705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4510" y="1825625"/>
            <a:ext cx="3642980" cy="4351338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D53B75-3731-4F46-B38C-7F1F1A321837}"/>
              </a:ext>
            </a:extLst>
          </p:cNvPr>
          <p:cNvCxnSpPr>
            <a:cxnSpLocks/>
          </p:cNvCxnSpPr>
          <p:nvPr/>
        </p:nvCxnSpPr>
        <p:spPr>
          <a:xfrm flipV="1">
            <a:off x="6496817" y="1875453"/>
            <a:ext cx="860371" cy="87899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C5D425-4258-6E4E-A4B8-71FAF5E9A16F}"/>
              </a:ext>
            </a:extLst>
          </p:cNvPr>
          <p:cNvCxnSpPr>
            <a:cxnSpLocks/>
          </p:cNvCxnSpPr>
          <p:nvPr/>
        </p:nvCxnSpPr>
        <p:spPr>
          <a:xfrm flipV="1">
            <a:off x="6501482" y="1908890"/>
            <a:ext cx="435975" cy="51085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03C4B9-BA3C-EC48-A7F0-FD6DA0480DBB}"/>
              </a:ext>
            </a:extLst>
          </p:cNvPr>
          <p:cNvCxnSpPr>
            <a:cxnSpLocks/>
          </p:cNvCxnSpPr>
          <p:nvPr/>
        </p:nvCxnSpPr>
        <p:spPr>
          <a:xfrm flipV="1">
            <a:off x="6496817" y="2977310"/>
            <a:ext cx="267877" cy="203329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820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18668-68C5-4247-9F93-771CBA49F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222" y="0"/>
            <a:ext cx="10515600" cy="1325563"/>
          </a:xfrm>
        </p:spPr>
        <p:txBody>
          <a:bodyPr/>
          <a:lstStyle/>
          <a:p>
            <a:r>
              <a:rPr lang="en-US" dirty="0"/>
              <a:t>Future development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CC2D-37B6-4943-B181-06F197F24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351282"/>
          </a:xfrm>
        </p:spPr>
        <p:txBody>
          <a:bodyPr>
            <a:normAutofit fontScale="77500" lnSpcReduction="20000"/>
          </a:bodyPr>
          <a:lstStyle/>
          <a:p>
            <a:pPr lvl="1">
              <a:lnSpc>
                <a:spcPct val="150000"/>
              </a:lnSpc>
            </a:pPr>
            <a:r>
              <a:rPr lang="en-US" u="sng" dirty="0"/>
              <a:t>Finite mutation cost </a:t>
            </a:r>
            <a:r>
              <a:rPr lang="en-US" dirty="0"/>
              <a:t>&amp; finite recognition loss K(x)</a:t>
            </a:r>
            <a:br>
              <a:rPr lang="en-US" dirty="0"/>
            </a:br>
            <a:r>
              <a:rPr lang="en-US" dirty="0"/>
              <a:t>	</a:t>
            </a:r>
            <a:r>
              <a:rPr lang="en-US" sz="1900" dirty="0" err="1">
                <a:solidFill>
                  <a:srgbClr val="0432FF"/>
                </a:solidFill>
              </a:rPr>
              <a:t>Batorsky</a:t>
            </a:r>
            <a:r>
              <a:rPr lang="en-US" sz="1900" dirty="0">
                <a:solidFill>
                  <a:srgbClr val="0432FF"/>
                </a:solidFill>
              </a:rPr>
              <a:t> &amp; Rouzine 2014</a:t>
            </a:r>
            <a:endParaRPr lang="ru-RU" sz="3300" dirty="0">
              <a:solidFill>
                <a:srgbClr val="0432FF"/>
              </a:solidFill>
            </a:endParaRPr>
          </a:p>
          <a:p>
            <a:pPr lvl="1" algn="just">
              <a:lnSpc>
                <a:spcPct val="150000"/>
              </a:lnSpc>
            </a:pPr>
            <a:r>
              <a:rPr lang="en-US" dirty="0"/>
              <a:t>Epistatic interaction</a:t>
            </a:r>
          </a:p>
          <a:p>
            <a:pPr lvl="1" algn="just">
              <a:lnSpc>
                <a:spcPct val="150000"/>
              </a:lnSpc>
            </a:pPr>
            <a:r>
              <a:rPr lang="en-US" dirty="0"/>
              <a:t>Difficulty: stochastic linkage effects in multi-locus system obscure epistasis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Popular QLE approximation of Kimura neglects genetic linkage (large N), recomb. vs epistasis</a:t>
            </a:r>
            <a:br>
              <a:rPr lang="en-US" dirty="0"/>
            </a:br>
            <a:r>
              <a:rPr lang="en-US" dirty="0"/>
              <a:t>	</a:t>
            </a:r>
            <a:r>
              <a:rPr lang="en-US" sz="1900" dirty="0" err="1">
                <a:solidFill>
                  <a:srgbClr val="0432FF"/>
                </a:solidFill>
              </a:rPr>
              <a:t>Neher</a:t>
            </a:r>
            <a:r>
              <a:rPr lang="en-US" sz="1900" dirty="0">
                <a:solidFill>
                  <a:srgbClr val="0432FF"/>
                </a:solidFill>
              </a:rPr>
              <a:t> &amp; </a:t>
            </a:r>
            <a:r>
              <a:rPr lang="en-US" sz="1900" dirty="0" err="1">
                <a:solidFill>
                  <a:srgbClr val="0432FF"/>
                </a:solidFill>
              </a:rPr>
              <a:t>Shraiman</a:t>
            </a:r>
            <a:r>
              <a:rPr lang="en-US" sz="1900" dirty="0">
                <a:solidFill>
                  <a:srgbClr val="0432FF"/>
                </a:solidFill>
              </a:rPr>
              <a:t> 2011</a:t>
            </a:r>
            <a:endParaRPr lang="en-US" dirty="0">
              <a:solidFill>
                <a:srgbClr val="0432FF"/>
              </a:solidFill>
            </a:endParaRPr>
          </a:p>
          <a:p>
            <a:pPr lvl="1" algn="just">
              <a:lnSpc>
                <a:spcPct val="150000"/>
              </a:lnSpc>
            </a:pPr>
            <a:r>
              <a:rPr lang="en-US" dirty="0"/>
              <a:t>Measure fitness landscape from DNA data using a new high-fidelity method</a:t>
            </a:r>
          </a:p>
          <a:p>
            <a:pPr marL="457200" lvl="1" indent="0" algn="just">
              <a:lnSpc>
                <a:spcPct val="110000"/>
              </a:lnSpc>
              <a:buNone/>
            </a:pPr>
            <a:r>
              <a:rPr lang="en-US" sz="1900" dirty="0">
                <a:solidFill>
                  <a:srgbClr val="0432FF"/>
                </a:solidFill>
              </a:rPr>
              <a:t>	</a:t>
            </a:r>
            <a:r>
              <a:rPr lang="en-US" sz="1900" dirty="0" err="1">
                <a:solidFill>
                  <a:srgbClr val="0432FF"/>
                </a:solidFill>
              </a:rPr>
              <a:t>Barlukova</a:t>
            </a:r>
            <a:r>
              <a:rPr lang="ru-RU" sz="1900" dirty="0">
                <a:solidFill>
                  <a:srgbClr val="0432FF"/>
                </a:solidFill>
              </a:rPr>
              <a:t> </a:t>
            </a:r>
            <a:r>
              <a:rPr lang="en-US" sz="1900" dirty="0">
                <a:solidFill>
                  <a:srgbClr val="0432FF"/>
                </a:solidFill>
              </a:rPr>
              <a:t>&amp;</a:t>
            </a:r>
            <a:r>
              <a:rPr lang="ru-RU" sz="1900" dirty="0">
                <a:solidFill>
                  <a:srgbClr val="0432FF"/>
                </a:solidFill>
              </a:rPr>
              <a:t> </a:t>
            </a:r>
            <a:r>
              <a:rPr lang="en-US" sz="1900" dirty="0">
                <a:solidFill>
                  <a:srgbClr val="0432FF"/>
                </a:solidFill>
              </a:rPr>
              <a:t>Rouzine PLOS Computational Biology 2021</a:t>
            </a:r>
          </a:p>
          <a:p>
            <a:pPr marL="457200" lvl="1" indent="0" algn="just">
              <a:lnSpc>
                <a:spcPct val="100000"/>
              </a:lnSpc>
              <a:buNone/>
            </a:pPr>
            <a:r>
              <a:rPr lang="en-US" sz="1900" dirty="0">
                <a:solidFill>
                  <a:srgbClr val="0432FF"/>
                </a:solidFill>
              </a:rPr>
              <a:t>	</a:t>
            </a:r>
            <a:r>
              <a:rPr lang="en-US" sz="1900" dirty="0" err="1">
                <a:solidFill>
                  <a:srgbClr val="0432FF"/>
                </a:solidFill>
              </a:rPr>
              <a:t>Pedruzzi</a:t>
            </a:r>
            <a:r>
              <a:rPr lang="en-US" sz="1900" dirty="0">
                <a:solidFill>
                  <a:srgbClr val="0432FF"/>
                </a:solidFill>
              </a:rPr>
              <a:t> &amp; Rouzine PLOS Pathogens 2021</a:t>
            </a:r>
          </a:p>
          <a:p>
            <a:pPr marL="457200" lvl="1" indent="0" algn="just">
              <a:lnSpc>
                <a:spcPct val="100000"/>
              </a:lnSpc>
              <a:buNone/>
            </a:pPr>
            <a:r>
              <a:rPr lang="en-US" sz="1900" dirty="0">
                <a:solidFill>
                  <a:srgbClr val="0432FF"/>
                </a:solidFill>
              </a:rPr>
              <a:t>	</a:t>
            </a:r>
            <a:r>
              <a:rPr lang="en-US" sz="1900" dirty="0" err="1">
                <a:solidFill>
                  <a:srgbClr val="0432FF"/>
                </a:solidFill>
              </a:rPr>
              <a:t>Likhachev</a:t>
            </a:r>
            <a:r>
              <a:rPr lang="en-US" sz="1900" dirty="0">
                <a:solidFill>
                  <a:srgbClr val="0432FF"/>
                </a:solidFill>
              </a:rPr>
              <a:t> &amp; Rouzine STAR Protocols 2023</a:t>
            </a:r>
            <a:endParaRPr lang="en-US" sz="2900" dirty="0"/>
          </a:p>
          <a:p>
            <a:pPr lvl="1" algn="just">
              <a:lnSpc>
                <a:spcPct val="150000"/>
              </a:lnSpc>
            </a:pPr>
            <a:r>
              <a:rPr lang="en-US" dirty="0"/>
              <a:t>Recombination in multi-locus </a:t>
            </a:r>
          </a:p>
          <a:p>
            <a:pPr marL="457200" lvl="1" indent="0" algn="just">
              <a:lnSpc>
                <a:spcPct val="120000"/>
              </a:lnSpc>
              <a:buNone/>
            </a:pPr>
            <a:r>
              <a:rPr lang="en-US" sz="1900" dirty="0">
                <a:solidFill>
                  <a:srgbClr val="0432FF"/>
                </a:solidFill>
              </a:rPr>
              <a:t>	Rouzine 2005; 2007	</a:t>
            </a: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900" dirty="0">
                <a:solidFill>
                  <a:srgbClr val="0432FF"/>
                </a:solidFill>
              </a:rPr>
              <a:t>	</a:t>
            </a:r>
            <a:r>
              <a:rPr lang="en-US" sz="1900" dirty="0" err="1">
                <a:solidFill>
                  <a:srgbClr val="0432FF"/>
                </a:solidFill>
              </a:rPr>
              <a:t>Neher</a:t>
            </a:r>
            <a:r>
              <a:rPr lang="en-US" sz="1900" dirty="0">
                <a:solidFill>
                  <a:srgbClr val="0432FF"/>
                </a:solidFill>
              </a:rPr>
              <a:t> et al 2013</a:t>
            </a: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900" dirty="0">
                <a:solidFill>
                  <a:srgbClr val="0432FF"/>
                </a:solidFill>
              </a:rPr>
              <a:t>	Weissman &amp; </a:t>
            </a:r>
            <a:r>
              <a:rPr lang="en-US" sz="1900" dirty="0" err="1">
                <a:solidFill>
                  <a:srgbClr val="0432FF"/>
                </a:solidFill>
              </a:rPr>
              <a:t>Hallatschek</a:t>
            </a:r>
            <a:r>
              <a:rPr lang="en-US" sz="1900" dirty="0">
                <a:solidFill>
                  <a:srgbClr val="0432FF"/>
                </a:solidFill>
              </a:rPr>
              <a:t> 2014</a:t>
            </a: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900" dirty="0">
                <a:solidFill>
                  <a:srgbClr val="0432FF"/>
                </a:solidFill>
              </a:rPr>
              <a:t>	Rouzine 2023, preprint</a:t>
            </a:r>
            <a:endParaRPr lang="ru-RU" sz="1900" dirty="0">
              <a:solidFill>
                <a:srgbClr val="0432FF"/>
              </a:solidFill>
            </a:endParaRPr>
          </a:p>
          <a:p>
            <a:pPr marL="457200" lvl="1" indent="0">
              <a:buNone/>
            </a:pPr>
            <a:endParaRPr lang="en-FR" sz="18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0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2FDE5-1BA3-394D-82EB-4B06AD6F4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development of vaccine design</a:t>
            </a:r>
            <a:endParaRPr lang="en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6A20F-3EE5-6E48-B145-667970431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Optimization for renewal of vaccine vector? Not too old, not too new.</a:t>
            </a:r>
            <a:endParaRPr lang="en-US" baseline="-25000" dirty="0"/>
          </a:p>
          <a:p>
            <a:endParaRPr lang="en-US" dirty="0"/>
          </a:p>
          <a:p>
            <a:r>
              <a:rPr lang="en-US" dirty="0"/>
              <a:t>CTL vaccine: high average mutation cost, differ between individuals</a:t>
            </a:r>
            <a:endParaRPr lang="ru-RU" dirty="0"/>
          </a:p>
          <a:p>
            <a:endParaRPr lang="en-US" dirty="0"/>
          </a:p>
          <a:p>
            <a:r>
              <a:rPr lang="en-US" dirty="0"/>
              <a:t>Live evolving vaccine, e.g., based on defective interfering particles </a:t>
            </a:r>
          </a:p>
          <a:p>
            <a:pPr marL="457200" lvl="1" indent="0">
              <a:buNone/>
            </a:pPr>
            <a:r>
              <a:rPr lang="en-US" sz="1800" dirty="0" err="1">
                <a:solidFill>
                  <a:srgbClr val="0432FF"/>
                </a:solidFill>
              </a:rPr>
              <a:t>Andino</a:t>
            </a:r>
            <a:r>
              <a:rPr lang="en-US" sz="1800" dirty="0">
                <a:solidFill>
                  <a:srgbClr val="0432FF"/>
                </a:solidFill>
              </a:rPr>
              <a:t> lab at UCSF Cell 2021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432FF"/>
                </a:solidFill>
              </a:rPr>
              <a:t>Weinberger lab at Gladstone Institute Cell 2021</a:t>
            </a:r>
          </a:p>
          <a:p>
            <a:pPr marL="457200" lvl="1" indent="0">
              <a:buNone/>
            </a:pPr>
            <a:r>
              <a:rPr lang="en-US" sz="1800" dirty="0" err="1">
                <a:solidFill>
                  <a:srgbClr val="0432FF"/>
                </a:solidFill>
              </a:rPr>
              <a:t>Vignuzzi</a:t>
            </a:r>
            <a:r>
              <a:rPr lang="en-US" sz="1800" dirty="0">
                <a:solidFill>
                  <a:srgbClr val="0432FF"/>
                </a:solidFill>
              </a:rPr>
              <a:t> lab at Pasteur Institute </a:t>
            </a:r>
          </a:p>
          <a:p>
            <a:endParaRPr lang="en-US" dirty="0"/>
          </a:p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40909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FFB87-669A-5946-B000-C18F15B73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383" y="-1171484"/>
            <a:ext cx="10515600" cy="2852737"/>
          </a:xfrm>
        </p:spPr>
        <p:txBody>
          <a:bodyPr>
            <a:normAutofit/>
          </a:bodyPr>
          <a:lstStyle/>
          <a:p>
            <a:br>
              <a:rPr lang="ru-RU" dirty="0">
                <a:solidFill>
                  <a:srgbClr val="0432FF"/>
                </a:solidFill>
              </a:rPr>
            </a:br>
            <a:br>
              <a:rPr lang="ru-RU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Thank you!</a:t>
            </a:r>
            <a:endParaRPr lang="en-FR" dirty="0">
              <a:solidFill>
                <a:srgbClr val="0432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A09A6C-BA36-4043-B9DD-51C683982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457200"/>
            <a:ext cx="104775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7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Influenza </a:t>
            </a:r>
            <a:r>
              <a:rPr lang="ru-RU" dirty="0"/>
              <a:t>А</a:t>
            </a:r>
            <a:r>
              <a:rPr lang="en-US" dirty="0"/>
              <a:t> virus evolution</a:t>
            </a:r>
          </a:p>
        </p:txBody>
      </p:sp>
      <p:pic>
        <p:nvPicPr>
          <p:cNvPr id="4" name="Content Placeholder 3" descr="pathogen_phylogeny_flu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48" r="-20748"/>
          <a:stretch>
            <a:fillRect/>
          </a:stretch>
        </p:blipFill>
        <p:spPr>
          <a:xfrm>
            <a:off x="1363133" y="1690688"/>
            <a:ext cx="8238067" cy="4951412"/>
          </a:xfrm>
        </p:spPr>
      </p:pic>
      <p:sp>
        <p:nvSpPr>
          <p:cNvPr id="5" name="TextBox 4"/>
          <p:cNvSpPr txBox="1"/>
          <p:nvPr/>
        </p:nvSpPr>
        <p:spPr>
          <a:xfrm>
            <a:off x="9165868" y="6123543"/>
            <a:ext cx="192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Bedford et al 2018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095875" y="2301876"/>
            <a:ext cx="1619250" cy="19526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37250" y="252412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3674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9E0CB5-CEF3-7B48-9666-BCF04C94B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767" y="1365469"/>
            <a:ext cx="7140398" cy="3687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A3E872-BD6F-7449-99FC-E8EDA3DADCD4}"/>
              </a:ext>
            </a:extLst>
          </p:cNvPr>
          <p:cNvSpPr txBox="1"/>
          <p:nvPr/>
        </p:nvSpPr>
        <p:spPr>
          <a:xfrm>
            <a:off x="632602" y="5296696"/>
            <a:ext cx="107211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Now, here, you see, it takes all the running you can do, to keep in the same place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sz="2000" dirty="0">
                <a:latin typeface="Times New Roman" panose="02020603050405020304" pitchFamily="18" charset="0"/>
              </a:rPr>
              <a:t>	</a:t>
            </a:r>
          </a:p>
          <a:p>
            <a:pPr algn="r"/>
            <a:r>
              <a:rPr lang="en-US" sz="2000" dirty="0">
                <a:latin typeface="Times New Roman" panose="02020603050405020304" pitchFamily="18" charset="0"/>
              </a:rPr>
              <a:t>“Through the Looking-Glass</a:t>
            </a:r>
            <a:r>
              <a:rPr lang="en-FR" sz="2000" dirty="0">
                <a:latin typeface="Times New Roman" panose="02020603050405020304" pitchFamily="18" charset="0"/>
              </a:rPr>
              <a:t>” </a:t>
            </a:r>
            <a:r>
              <a:rPr lang="ru-RU" sz="2000" dirty="0">
                <a:effectLst/>
                <a:latin typeface="Times New Roman" panose="02020603050405020304" pitchFamily="18" charset="0"/>
              </a:rPr>
              <a:t>	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Lew</a:t>
            </a:r>
            <a:r>
              <a:rPr lang="en-US" sz="2000" dirty="0">
                <a:latin typeface="Times New Roman" panose="02020603050405020304" pitchFamily="18" charset="0"/>
              </a:rPr>
              <a:t>is </a:t>
            </a:r>
            <a:r>
              <a:rPr lang="en-US" sz="2000" dirty="0" err="1">
                <a:latin typeface="Times New Roman" panose="02020603050405020304" pitchFamily="18" charset="0"/>
              </a:rPr>
              <a:t>Caroll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endParaRPr lang="en-FR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0CE0BD-617C-D341-ADC4-BBF32DF25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515600" cy="1325563"/>
          </a:xfrm>
        </p:spPr>
        <p:txBody>
          <a:bodyPr/>
          <a:lstStyle/>
          <a:p>
            <a:r>
              <a:rPr lang="en-US" dirty="0"/>
              <a:t>Red Queen effect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512956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476" y="5641436"/>
            <a:ext cx="121920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Epitopes but not RBS evolve easily: low cost of resistance mutation</a:t>
            </a:r>
          </a:p>
        </p:txBody>
      </p:sp>
      <p:pic>
        <p:nvPicPr>
          <p:cNvPr id="4" name="Content Placeholder 3" descr="flu AB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94" b="-27094"/>
          <a:stretch>
            <a:fillRect/>
          </a:stretch>
        </p:blipFill>
        <p:spPr>
          <a:xfrm>
            <a:off x="-1696692" y="774580"/>
            <a:ext cx="9209088" cy="5602287"/>
          </a:xfr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72622DCF-4654-9643-8C5F-9AC5CDECA8E5}"/>
              </a:ext>
            </a:extLst>
          </p:cNvPr>
          <p:cNvSpPr txBox="1">
            <a:spLocks/>
          </p:cNvSpPr>
          <p:nvPr/>
        </p:nvSpPr>
        <p:spPr>
          <a:xfrm>
            <a:off x="769190" y="283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Hemaglutinin</a:t>
            </a:r>
            <a:r>
              <a:rPr lang="en-US" dirty="0"/>
              <a:t> protein in influenza virus A</a:t>
            </a:r>
            <a:br>
              <a:rPr lang="en-FR" dirty="0"/>
            </a:br>
            <a:endParaRPr lang="en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86664D-5AE1-F948-A88D-4922E2B1DCD8}"/>
              </a:ext>
            </a:extLst>
          </p:cNvPr>
          <p:cNvSpPr/>
          <p:nvPr/>
        </p:nvSpPr>
        <p:spPr>
          <a:xfrm>
            <a:off x="-1989585" y="1397000"/>
            <a:ext cx="5029200" cy="435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3BAF3C-8DE4-3141-BFEF-CF1490A636F9}"/>
              </a:ext>
            </a:extLst>
          </p:cNvPr>
          <p:cNvSpPr/>
          <p:nvPr/>
        </p:nvSpPr>
        <p:spPr>
          <a:xfrm>
            <a:off x="1536710" y="891517"/>
            <a:ext cx="4156726" cy="1339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84903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72D729-97CE-464D-9D76-45BDA22EE9C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61257" y="-304800"/>
            <a:ext cx="10791155" cy="606116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221311-4EC7-064F-B4E9-C4EC85A03484}"/>
              </a:ext>
            </a:extLst>
          </p:cNvPr>
          <p:cNvSpPr txBox="1"/>
          <p:nvPr/>
        </p:nvSpPr>
        <p:spPr>
          <a:xfrm>
            <a:off x="725714" y="6040937"/>
            <a:ext cx="6100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432FF"/>
                </a:solidFill>
              </a:rPr>
              <a:t>Trevor Bedford https://</a:t>
            </a:r>
            <a:r>
              <a:rPr lang="en-GB" dirty="0" err="1">
                <a:solidFill>
                  <a:srgbClr val="0432FF"/>
                </a:solidFill>
              </a:rPr>
              <a:t>www.youtube.com</a:t>
            </a:r>
            <a:r>
              <a:rPr lang="en-GB" dirty="0">
                <a:solidFill>
                  <a:srgbClr val="0432FF"/>
                </a:solidFill>
              </a:rPr>
              <a:t>/</a:t>
            </a:r>
            <a:r>
              <a:rPr lang="en-GB" dirty="0" err="1">
                <a:solidFill>
                  <a:srgbClr val="0432FF"/>
                </a:solidFill>
              </a:rPr>
              <a:t>watch?v</a:t>
            </a:r>
            <a:r>
              <a:rPr lang="en-GB" dirty="0">
                <a:solidFill>
                  <a:srgbClr val="0432FF"/>
                </a:solidFill>
              </a:rPr>
              <a:t>=Men9WDWvK9E</a:t>
            </a:r>
            <a:endParaRPr lang="en-FR" dirty="0">
              <a:solidFill>
                <a:srgbClr val="0432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B8A699-031A-D846-ABCC-E40DBB406DD6}"/>
              </a:ext>
            </a:extLst>
          </p:cNvPr>
          <p:cNvSpPr/>
          <p:nvPr/>
        </p:nvSpPr>
        <p:spPr>
          <a:xfrm>
            <a:off x="725713" y="-159656"/>
            <a:ext cx="10189029" cy="2410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334357-C277-204B-9C31-3EF44A7B4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spike of SARS CoV-2</a:t>
            </a:r>
            <a:br>
              <a:rPr lang="en-FR" dirty="0"/>
            </a:br>
            <a:endParaRPr lang="en-F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890657-FC6B-324B-B0B0-09F244CA25CF}"/>
              </a:ext>
            </a:extLst>
          </p:cNvPr>
          <p:cNvSpPr txBox="1"/>
          <p:nvPr/>
        </p:nvSpPr>
        <p:spPr>
          <a:xfrm>
            <a:off x="4245202" y="2450031"/>
            <a:ext cx="905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Epitope</a:t>
            </a:r>
            <a:endParaRPr lang="en-FR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2F67E0-FB3E-0542-B83A-DB71EE58E68B}"/>
              </a:ext>
            </a:extLst>
          </p:cNvPr>
          <p:cNvSpPr txBox="1"/>
          <p:nvPr/>
        </p:nvSpPr>
        <p:spPr>
          <a:xfrm>
            <a:off x="2277240" y="3882904"/>
            <a:ext cx="1498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Epitope</a:t>
            </a:r>
            <a:endParaRPr lang="en-FR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680B32-E277-A442-BF1F-134AB7957F8E}"/>
              </a:ext>
            </a:extLst>
          </p:cNvPr>
          <p:cNvSpPr txBox="1"/>
          <p:nvPr/>
        </p:nvSpPr>
        <p:spPr>
          <a:xfrm>
            <a:off x="1995728" y="3012006"/>
            <a:ext cx="905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Epitope</a:t>
            </a:r>
            <a:endParaRPr lang="en-FR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13A232-0686-B540-BDAF-C41A149D6AC1}"/>
              </a:ext>
            </a:extLst>
          </p:cNvPr>
          <p:cNvSpPr txBox="1"/>
          <p:nvPr/>
        </p:nvSpPr>
        <p:spPr>
          <a:xfrm>
            <a:off x="2362573" y="4252236"/>
            <a:ext cx="1498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Epitope</a:t>
            </a:r>
            <a:endParaRPr lang="en-F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935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Which biological parameters determine the speed of evolution in epitopes, genetic diversity, fraction of infected, and time to the most recent common ancestor?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4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D0B78-B3BC-7840-ACE3-D0077E862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Central assumptions of the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D1527-AFBA-AA47-8AB5-C5FBAD754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1671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en-FR" dirty="0"/>
              <a:t>Location of epitopes in genome are fixed between individuals (neutralizing Ab: true)</a:t>
            </a:r>
          </a:p>
          <a:p>
            <a:pPr>
              <a:lnSpc>
                <a:spcPct val="160000"/>
              </a:lnSpc>
            </a:pPr>
            <a:r>
              <a:rPr lang="en-US" dirty="0"/>
              <a:t>The</a:t>
            </a:r>
            <a:r>
              <a:rPr lang="en-FR" dirty="0"/>
              <a:t> cost of epitope mutation to virus replication is negligible: virus evolved this way</a:t>
            </a:r>
          </a:p>
          <a:p>
            <a:pPr>
              <a:lnSpc>
                <a:spcPct val="160000"/>
              </a:lnSpc>
            </a:pPr>
            <a:r>
              <a:rPr lang="en-FR" dirty="0"/>
              <a:t>Recognition loss per mutation is small, but not negligible</a:t>
            </a:r>
          </a:p>
          <a:p>
            <a:pPr>
              <a:lnSpc>
                <a:spcPct val="160000"/>
              </a:lnSpc>
            </a:pPr>
            <a:r>
              <a:rPr lang="en-FR" dirty="0"/>
              <a:t>Every adult was infected at least once (long-term epidemics)</a:t>
            </a:r>
          </a:p>
          <a:p>
            <a:pPr>
              <a:lnSpc>
                <a:spcPct val="160000"/>
              </a:lnSpc>
            </a:pPr>
            <a:r>
              <a:rPr lang="en-FR" dirty="0"/>
              <a:t>The above works for several respiratory viruses within a population and the Ab but not CTL response to HIV within a host. For SARS CoV2 within a population , it remains to be tested</a:t>
            </a:r>
          </a:p>
          <a:p>
            <a:pPr>
              <a:lnSpc>
                <a:spcPct val="160000"/>
              </a:lnSpc>
            </a:pPr>
            <a:r>
              <a:rPr lang="en-FR" dirty="0">
                <a:solidFill>
                  <a:srgbClr val="C00000"/>
                </a:solidFill>
              </a:rPr>
              <a:t>Long-term evolution, no seasonal variation</a:t>
            </a:r>
          </a:p>
        </p:txBody>
      </p:sp>
    </p:spTree>
    <p:extLst>
      <p:ext uri="{BB962C8B-B14F-4D97-AF65-F5344CB8AC3E}">
        <p14:creationId xmlns:p14="http://schemas.microsoft.com/office/powerpoint/2010/main" val="281737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1254</TotalTime>
  <Words>1434</Words>
  <Application>Microsoft Macintosh PowerPoint</Application>
  <PresentationFormat>Widescreen</PresentationFormat>
  <Paragraphs>232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Apple Chancery</vt:lpstr>
      <vt:lpstr>Arial</vt:lpstr>
      <vt:lpstr>Calibri</vt:lpstr>
      <vt:lpstr>Calibri Light</vt:lpstr>
      <vt:lpstr>Cambria</vt:lpstr>
      <vt:lpstr>Symbol</vt:lpstr>
      <vt:lpstr>Times New Roman</vt:lpstr>
      <vt:lpstr>Office Theme</vt:lpstr>
      <vt:lpstr>Antigenic evolution and evolutionary consequences of vaccination against SARS CoV-2 </vt:lpstr>
      <vt:lpstr>PowerPoint Presentation</vt:lpstr>
      <vt:lpstr>Rapidly evolving viruses</vt:lpstr>
      <vt:lpstr>Influenza А virus evolution</vt:lpstr>
      <vt:lpstr>Red Queen effect</vt:lpstr>
      <vt:lpstr>Epitopes but not RBS evolve easily: low cost of resistance mutation</vt:lpstr>
      <vt:lpstr>The spike of SARS CoV-2 </vt:lpstr>
      <vt:lpstr>Question</vt:lpstr>
      <vt:lpstr>Central assumptions of the model</vt:lpstr>
      <vt:lpstr>Cross-immunity function: how easy is to infect?  </vt:lpstr>
      <vt:lpstr>Infected-recovered model</vt:lpstr>
      <vt:lpstr>Traveling wave solution of the two equations</vt:lpstr>
      <vt:lpstr>Analysis and modeling agree</vt:lpstr>
      <vt:lpstr>Traveling wave</vt:lpstr>
      <vt:lpstr>Remains to obtain:</vt:lpstr>
      <vt:lpstr>Adding the factor of mutation</vt:lpstr>
      <vt:lpstr>PowerPoint Presentation</vt:lpstr>
      <vt:lpstr>Average selection coefficient</vt:lpstr>
      <vt:lpstr>The general form of the effective selection coefficient</vt:lpstr>
      <vt:lpstr>One-locus and multi-locus approach</vt:lpstr>
      <vt:lpstr>Analysis is confirmed by simulation</vt:lpstr>
      <vt:lpstr>Average time to the most recent common ancestor for a random pair of virus genomes</vt:lpstr>
      <vt:lpstr>Experimental confirmation #1</vt:lpstr>
      <vt:lpstr>Results and fitting</vt:lpstr>
      <vt:lpstr>Experimental confirmation #2</vt:lpstr>
      <vt:lpstr>Tree and 2D plane: 1D path formed automatically </vt:lpstr>
      <vt:lpstr>Multiple dimensions: why loops and old memory cells are not important</vt:lpstr>
      <vt:lpstr>Effect of vaccinаtion on epitope evolution</vt:lpstr>
      <vt:lpstr>Vaccination effect on immune pressure</vt:lpstr>
      <vt:lpstr>Effect of vaccine on immune pressure overcomes the decrease in infected population</vt:lpstr>
      <vt:lpstr>Effects of natural and vaccine immunity add</vt:lpstr>
      <vt:lpstr>Future development</vt:lpstr>
      <vt:lpstr>Future development of vaccine design</vt:lpstr>
      <vt:lpstr> 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остановить Красную Королеву </dc:title>
  <dc:creator>ivan4995@gmail.com</dc:creator>
  <cp:lastModifiedBy>ivan4995@gmail.com</cp:lastModifiedBy>
  <cp:revision>165</cp:revision>
  <dcterms:created xsi:type="dcterms:W3CDTF">2022-03-01T08:00:44Z</dcterms:created>
  <dcterms:modified xsi:type="dcterms:W3CDTF">2023-05-31T18:15:44Z</dcterms:modified>
</cp:coreProperties>
</file>