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1"/>
  </p:notesMasterIdLst>
  <p:sldIdLst>
    <p:sldId id="313" r:id="rId2"/>
    <p:sldId id="1097" r:id="rId3"/>
    <p:sldId id="314" r:id="rId4"/>
    <p:sldId id="717" r:id="rId5"/>
    <p:sldId id="718" r:id="rId6"/>
    <p:sldId id="719" r:id="rId7"/>
    <p:sldId id="720" r:id="rId8"/>
    <p:sldId id="721" r:id="rId9"/>
    <p:sldId id="722" r:id="rId10"/>
    <p:sldId id="723" r:id="rId11"/>
    <p:sldId id="259" r:id="rId12"/>
    <p:sldId id="1095" r:id="rId13"/>
    <p:sldId id="972" r:id="rId14"/>
    <p:sldId id="990" r:id="rId15"/>
    <p:sldId id="991" r:id="rId16"/>
    <p:sldId id="1094" r:id="rId17"/>
    <p:sldId id="1089" r:id="rId18"/>
    <p:sldId id="1093" r:id="rId19"/>
    <p:sldId id="992" r:id="rId20"/>
    <p:sldId id="993" r:id="rId21"/>
    <p:sldId id="1092" r:id="rId22"/>
    <p:sldId id="994" r:id="rId23"/>
    <p:sldId id="995" r:id="rId24"/>
    <p:sldId id="997" r:id="rId25"/>
    <p:sldId id="1091" r:id="rId26"/>
    <p:sldId id="1012" r:id="rId27"/>
    <p:sldId id="1090" r:id="rId28"/>
    <p:sldId id="262" r:id="rId29"/>
    <p:sldId id="31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B5B6CC-1BF5-4EA3-9E88-10206301B6C3}" v="523" dt="2023-06-01T10:57:58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4"/>
    <p:restoredTop sz="85486"/>
  </p:normalViewPr>
  <p:slideViewPr>
    <p:cSldViewPr snapToGrid="0" snapToObjects="1">
      <p:cViewPr varScale="1">
        <p:scale>
          <a:sx n="107" d="100"/>
          <a:sy n="107" d="100"/>
        </p:scale>
        <p:origin x="11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A2399-0E8C-4B8C-82D2-F93406960394}" type="datetimeFigureOut">
              <a:t>6/2/23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8E68D-455C-4B69-B804-F849D0ECAD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4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</a:t>
            </a:r>
            <a:endParaRPr lang="en-US" dirty="0">
              <a:cs typeface="Calibri"/>
            </a:endParaRPr>
          </a:p>
          <a:p>
            <a:r>
              <a:rPr lang="en-US" dirty="0"/>
              <a:t>§Terminology</a:t>
            </a:r>
            <a:endParaRPr lang="en-US" dirty="0">
              <a:cs typeface="Calibri"/>
            </a:endParaRPr>
          </a:p>
          <a:p>
            <a:r>
              <a:rPr lang="en-US" dirty="0"/>
              <a:t>§Lots of choices – conclusions driven by assumptions</a:t>
            </a:r>
            <a:endParaRPr lang="en-US" dirty="0">
              <a:cs typeface="Calibri"/>
            </a:endParaRPr>
          </a:p>
          <a:p>
            <a:r>
              <a:rPr lang="en-US" dirty="0"/>
              <a:t>§Lack of biological knowledge / data</a:t>
            </a:r>
          </a:p>
          <a:p>
            <a:r>
              <a:rPr lang="en-US" dirty="0"/>
              <a:t>§Lack of a general theory / good modelling tools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8E68D-455C-4B69-B804-F849D0ECAD7C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8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</a:t>
            </a:r>
            <a:endParaRPr lang="en-US" dirty="0">
              <a:cs typeface="Calibri"/>
            </a:endParaRPr>
          </a:p>
          <a:p>
            <a:r>
              <a:rPr lang="en-US" dirty="0"/>
              <a:t>§Terminology</a:t>
            </a:r>
            <a:endParaRPr lang="en-US" dirty="0">
              <a:cs typeface="Calibri"/>
            </a:endParaRPr>
          </a:p>
          <a:p>
            <a:r>
              <a:rPr lang="en-US" dirty="0"/>
              <a:t>§Lots of choices – conclusions driven by assumptions</a:t>
            </a:r>
            <a:endParaRPr lang="en-US" dirty="0">
              <a:cs typeface="Calibri"/>
            </a:endParaRPr>
          </a:p>
          <a:p>
            <a:r>
              <a:rPr lang="en-US" dirty="0"/>
              <a:t>§Lack of biological knowledge / data</a:t>
            </a:r>
          </a:p>
          <a:p>
            <a:r>
              <a:rPr lang="en-US" dirty="0"/>
              <a:t>§Lack of a general theory / good modelling tools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8E68D-455C-4B69-B804-F849D0ECAD7C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8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Time</a:t>
            </a:r>
            <a:r>
              <a:rPr lang="en-GB" baseline="0" dirty="0"/>
              <a:t>-scale separation argument, when applicable, still leads to ODEs that are hard to study analytically.</a:t>
            </a:r>
          </a:p>
          <a:p>
            <a:endParaRPr lang="en-GB" baseline="0" dirty="0"/>
          </a:p>
          <a:p>
            <a:r>
              <a:rPr lang="en-GB" baseline="0" dirty="0"/>
              <a:t>Who in this audience has even come across an ODE model with 2 or more strains where you had to integrate the equations numerically to study the steady states? Why is a general theory still lacking?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100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of the time is </a:t>
            </a:r>
            <a:r>
              <a:rPr lang="en-GB" dirty="0" err="1"/>
              <a:t>unimodal</a:t>
            </a:r>
            <a:r>
              <a:rPr lang="en-GB" dirty="0"/>
              <a:t>, but</a:t>
            </a:r>
            <a:r>
              <a:rPr lang="en-GB" baseline="0" dirty="0"/>
              <a:t> later I’ll show you more “exotic” examples where it’s not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374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link between the scales is still an issue!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791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4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571462" y="1428736"/>
            <a:ext cx="5386917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28736"/>
            <a:ext cx="5389033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7715" y="4515"/>
            <a:ext cx="9525067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14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0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5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AD58-C639-9E41-ABEF-9C48588C2EF8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B5407-6585-C045-8A4F-666A8607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0.emf"/><Relationship Id="rId15" Type="http://schemas.openxmlformats.org/officeDocument/2006/relationships/image" Target="../media/image14.wmf"/><Relationship Id="rId10" Type="http://schemas.openxmlformats.org/officeDocument/2006/relationships/image" Target="../media/image12.wmf"/><Relationship Id="rId19" Type="http://schemas.openxmlformats.org/officeDocument/2006/relationships/oleObject" Target="../embeddings/oleObject9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9AEB-CF3C-590B-DA6B-58C34C88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Multi-scale and multi-strain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E637B-65DF-9A32-21AB-6228014C3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37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4367213" y="2563814"/>
            <a:ext cx="0" cy="216058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3638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>
            <a:off x="4367214" y="4724400"/>
            <a:ext cx="3527425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3638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TextBox 107"/>
          <p:cNvSpPr txBox="1"/>
          <p:nvPr/>
        </p:nvSpPr>
        <p:spPr>
          <a:xfrm>
            <a:off x="4367213" y="4795839"/>
            <a:ext cx="4283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Text" lastClr="000000">
                    <a:lumMod val="50000"/>
                  </a:sysClr>
                </a:solidFill>
              </a:rPr>
              <a:t>10</a:t>
            </a:r>
            <a:r>
              <a:rPr lang="en-US" sz="1400" kern="0" baseline="30000" dirty="0">
                <a:solidFill>
                  <a:sysClr val="windowText" lastClr="000000">
                    <a:lumMod val="50000"/>
                  </a:sysClr>
                </a:solidFill>
              </a:rPr>
              <a:t>2</a:t>
            </a:r>
            <a:endParaRPr lang="en-US" sz="1400" kern="0" dirty="0">
              <a:solidFill>
                <a:sysClr val="windowText" lastClr="000000">
                  <a:lumMod val="50000"/>
                </a:sys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094413" y="4795839"/>
            <a:ext cx="4283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Text" lastClr="000000">
                    <a:lumMod val="50000"/>
                  </a:sysClr>
                </a:solidFill>
              </a:rPr>
              <a:t>10</a:t>
            </a:r>
            <a:r>
              <a:rPr lang="en-US" sz="1400" kern="0" baseline="30000" dirty="0">
                <a:solidFill>
                  <a:sysClr val="windowText" lastClr="000000">
                    <a:lumMod val="50000"/>
                  </a:sysClr>
                </a:solidFill>
              </a:rPr>
              <a:t>4</a:t>
            </a:r>
            <a:endParaRPr lang="en-US" sz="1400" kern="0" dirty="0">
              <a:solidFill>
                <a:sysClr val="windowText" lastClr="000000">
                  <a:lumMod val="50000"/>
                </a:sys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534275" y="4795839"/>
            <a:ext cx="4283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Text" lastClr="000000">
                    <a:lumMod val="50000"/>
                  </a:sysClr>
                </a:solidFill>
              </a:rPr>
              <a:t>10</a:t>
            </a:r>
            <a:r>
              <a:rPr lang="en-US" sz="1400" kern="0" baseline="30000" dirty="0">
                <a:solidFill>
                  <a:sysClr val="windowText" lastClr="000000">
                    <a:lumMod val="50000"/>
                  </a:sysClr>
                </a:solidFill>
              </a:rPr>
              <a:t>6</a:t>
            </a:r>
            <a:endParaRPr lang="en-US" sz="1400" kern="0" dirty="0">
              <a:solidFill>
                <a:sysClr val="windowText" lastClr="000000">
                  <a:lumMod val="50000"/>
                </a:sys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006850" y="4435476"/>
            <a:ext cx="2760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Text" lastClr="000000">
                    <a:lumMod val="50000"/>
                  </a:sysClr>
                </a:solidFill>
              </a:rPr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935413" y="2924176"/>
            <a:ext cx="41229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Text" lastClr="000000">
                    <a:lumMod val="50000"/>
                  </a:sysClr>
                </a:solidFill>
              </a:rPr>
              <a:t>1.5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>
            <a:off x="4583113" y="2419350"/>
            <a:ext cx="187166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/>
          <p:cNvCxnSpPr/>
          <p:nvPr/>
        </p:nvCxnSpPr>
        <p:spPr bwMode="auto">
          <a:xfrm flipH="1">
            <a:off x="6599239" y="2419350"/>
            <a:ext cx="1296987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2"/>
          <p:cNvSpPr txBox="1">
            <a:spLocks noChangeArrowheads="1"/>
          </p:cNvSpPr>
          <p:nvPr/>
        </p:nvSpPr>
        <p:spPr bwMode="auto">
          <a:xfrm>
            <a:off x="5302250" y="1843089"/>
            <a:ext cx="2603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kern="0" dirty="0">
                <a:solidFill>
                  <a:srgbClr val="008000"/>
                </a:solidFill>
              </a:rPr>
              <a:t>Long-sighted evolution</a:t>
            </a:r>
          </a:p>
        </p:txBody>
      </p:sp>
      <p:pic>
        <p:nvPicPr>
          <p:cNvPr id="116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6" b="460"/>
          <a:stretch/>
        </p:blipFill>
        <p:spPr bwMode="auto">
          <a:xfrm>
            <a:off x="4583312" y="1700535"/>
            <a:ext cx="700501" cy="5760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Freeform 116"/>
          <p:cNvSpPr/>
          <p:nvPr/>
        </p:nvSpPr>
        <p:spPr>
          <a:xfrm>
            <a:off x="4510089" y="2924176"/>
            <a:ext cx="3241675" cy="1655763"/>
          </a:xfrm>
          <a:custGeom>
            <a:avLst/>
            <a:gdLst>
              <a:gd name="connsiteX0" fmla="*/ 0 w 3216647"/>
              <a:gd name="connsiteY0" fmla="*/ 1254675 h 1254675"/>
              <a:gd name="connsiteX1" fmla="*/ 154304 w 3216647"/>
              <a:gd name="connsiteY1" fmla="*/ 1242805 h 1254675"/>
              <a:gd name="connsiteX2" fmla="*/ 403565 w 3216647"/>
              <a:gd name="connsiteY2" fmla="*/ 1195324 h 1254675"/>
              <a:gd name="connsiteX3" fmla="*/ 581608 w 3216647"/>
              <a:gd name="connsiteY3" fmla="*/ 1135973 h 1254675"/>
              <a:gd name="connsiteX4" fmla="*/ 818999 w 3216647"/>
              <a:gd name="connsiteY4" fmla="*/ 1029142 h 1254675"/>
              <a:gd name="connsiteX5" fmla="*/ 937694 w 3216647"/>
              <a:gd name="connsiteY5" fmla="*/ 946050 h 1254675"/>
              <a:gd name="connsiteX6" fmla="*/ 1091998 w 3216647"/>
              <a:gd name="connsiteY6" fmla="*/ 791738 h 1254675"/>
              <a:gd name="connsiteX7" fmla="*/ 1293781 w 3216647"/>
              <a:gd name="connsiteY7" fmla="*/ 589945 h 1254675"/>
              <a:gd name="connsiteX8" fmla="*/ 1471824 w 3216647"/>
              <a:gd name="connsiteY8" fmla="*/ 388152 h 1254675"/>
              <a:gd name="connsiteX9" fmla="*/ 1626128 w 3216647"/>
              <a:gd name="connsiteY9" fmla="*/ 210099 h 1254675"/>
              <a:gd name="connsiteX10" fmla="*/ 1768562 w 3216647"/>
              <a:gd name="connsiteY10" fmla="*/ 91397 h 1254675"/>
              <a:gd name="connsiteX11" fmla="*/ 1970345 w 3216647"/>
              <a:gd name="connsiteY11" fmla="*/ 8306 h 1254675"/>
              <a:gd name="connsiteX12" fmla="*/ 2089040 w 3216647"/>
              <a:gd name="connsiteY12" fmla="*/ 8306 h 1254675"/>
              <a:gd name="connsiteX13" fmla="*/ 2231475 w 3216647"/>
              <a:gd name="connsiteY13" fmla="*/ 55786 h 1254675"/>
              <a:gd name="connsiteX14" fmla="*/ 2421387 w 3216647"/>
              <a:gd name="connsiteY14" fmla="*/ 162618 h 1254675"/>
              <a:gd name="connsiteX15" fmla="*/ 2587561 w 3216647"/>
              <a:gd name="connsiteY15" fmla="*/ 281320 h 1254675"/>
              <a:gd name="connsiteX16" fmla="*/ 2765604 w 3216647"/>
              <a:gd name="connsiteY16" fmla="*/ 423762 h 1254675"/>
              <a:gd name="connsiteX17" fmla="*/ 2931778 w 3216647"/>
              <a:gd name="connsiteY17" fmla="*/ 542464 h 1254675"/>
              <a:gd name="connsiteX18" fmla="*/ 3109821 w 3216647"/>
              <a:gd name="connsiteY18" fmla="*/ 661166 h 1254675"/>
              <a:gd name="connsiteX19" fmla="*/ 3216647 w 3216647"/>
              <a:gd name="connsiteY19" fmla="*/ 732387 h 1254675"/>
              <a:gd name="connsiteX20" fmla="*/ 3216647 w 3216647"/>
              <a:gd name="connsiteY20" fmla="*/ 732387 h 1254675"/>
              <a:gd name="connsiteX21" fmla="*/ 3216647 w 3216647"/>
              <a:gd name="connsiteY21" fmla="*/ 732387 h 12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16647" h="1254675">
                <a:moveTo>
                  <a:pt x="0" y="1254675"/>
                </a:moveTo>
                <a:cubicBezTo>
                  <a:pt x="43521" y="1253686"/>
                  <a:pt x="87043" y="1252697"/>
                  <a:pt x="154304" y="1242805"/>
                </a:cubicBezTo>
                <a:cubicBezTo>
                  <a:pt x="221565" y="1232913"/>
                  <a:pt x="332348" y="1213129"/>
                  <a:pt x="403565" y="1195324"/>
                </a:cubicBezTo>
                <a:cubicBezTo>
                  <a:pt x="474782" y="1177519"/>
                  <a:pt x="512369" y="1163670"/>
                  <a:pt x="581608" y="1135973"/>
                </a:cubicBezTo>
                <a:cubicBezTo>
                  <a:pt x="650847" y="1108276"/>
                  <a:pt x="759651" y="1060796"/>
                  <a:pt x="818999" y="1029142"/>
                </a:cubicBezTo>
                <a:cubicBezTo>
                  <a:pt x="878347" y="997488"/>
                  <a:pt x="892194" y="985617"/>
                  <a:pt x="937694" y="946050"/>
                </a:cubicBezTo>
                <a:cubicBezTo>
                  <a:pt x="983194" y="906483"/>
                  <a:pt x="1091998" y="791738"/>
                  <a:pt x="1091998" y="791738"/>
                </a:cubicBezTo>
                <a:cubicBezTo>
                  <a:pt x="1151346" y="732387"/>
                  <a:pt x="1230477" y="657209"/>
                  <a:pt x="1293781" y="589945"/>
                </a:cubicBezTo>
                <a:cubicBezTo>
                  <a:pt x="1357085" y="522681"/>
                  <a:pt x="1416433" y="451460"/>
                  <a:pt x="1471824" y="388152"/>
                </a:cubicBezTo>
                <a:cubicBezTo>
                  <a:pt x="1527215" y="324844"/>
                  <a:pt x="1576672" y="259558"/>
                  <a:pt x="1626128" y="210099"/>
                </a:cubicBezTo>
                <a:cubicBezTo>
                  <a:pt x="1675584" y="160640"/>
                  <a:pt x="1711193" y="125029"/>
                  <a:pt x="1768562" y="91397"/>
                </a:cubicBezTo>
                <a:cubicBezTo>
                  <a:pt x="1825932" y="57765"/>
                  <a:pt x="1916932" y="22154"/>
                  <a:pt x="1970345" y="8306"/>
                </a:cubicBezTo>
                <a:cubicBezTo>
                  <a:pt x="2023758" y="-5542"/>
                  <a:pt x="2045518" y="393"/>
                  <a:pt x="2089040" y="8306"/>
                </a:cubicBezTo>
                <a:cubicBezTo>
                  <a:pt x="2132562" y="16219"/>
                  <a:pt x="2176084" y="30067"/>
                  <a:pt x="2231475" y="55786"/>
                </a:cubicBezTo>
                <a:cubicBezTo>
                  <a:pt x="2286866" y="81505"/>
                  <a:pt x="2362040" y="125029"/>
                  <a:pt x="2421387" y="162618"/>
                </a:cubicBezTo>
                <a:cubicBezTo>
                  <a:pt x="2480734" y="200207"/>
                  <a:pt x="2530192" y="237796"/>
                  <a:pt x="2587561" y="281320"/>
                </a:cubicBezTo>
                <a:cubicBezTo>
                  <a:pt x="2644931" y="324844"/>
                  <a:pt x="2708235" y="380238"/>
                  <a:pt x="2765604" y="423762"/>
                </a:cubicBezTo>
                <a:cubicBezTo>
                  <a:pt x="2822974" y="467286"/>
                  <a:pt x="2874408" y="502897"/>
                  <a:pt x="2931778" y="542464"/>
                </a:cubicBezTo>
                <a:cubicBezTo>
                  <a:pt x="2989148" y="582031"/>
                  <a:pt x="3109821" y="661166"/>
                  <a:pt x="3109821" y="661166"/>
                </a:cubicBezTo>
                <a:lnTo>
                  <a:pt x="3216647" y="732387"/>
                </a:lnTo>
                <a:lnTo>
                  <a:pt x="3216647" y="732387"/>
                </a:lnTo>
                <a:lnTo>
                  <a:pt x="3216647" y="732387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18" name="Straight Arrow Connector 117"/>
          <p:cNvCxnSpPr/>
          <p:nvPr/>
        </p:nvCxnSpPr>
        <p:spPr bwMode="auto">
          <a:xfrm>
            <a:off x="4583114" y="5516563"/>
            <a:ext cx="3240087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2"/>
          <p:cNvSpPr txBox="1">
            <a:spLocks noChangeArrowheads="1"/>
          </p:cNvSpPr>
          <p:nvPr/>
        </p:nvSpPr>
        <p:spPr bwMode="auto">
          <a:xfrm>
            <a:off x="5302250" y="5732464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kern="0" dirty="0">
                <a:solidFill>
                  <a:srgbClr val="BC0000"/>
                </a:solidFill>
              </a:rPr>
              <a:t>Short-sighted evolution</a:t>
            </a:r>
          </a:p>
        </p:txBody>
      </p:sp>
      <p:pic>
        <p:nvPicPr>
          <p:cNvPr id="12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11" y="5660975"/>
            <a:ext cx="687560" cy="5760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 rot="16200000">
            <a:off x="2642145" y="3468966"/>
            <a:ext cx="2316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sysClr val="windowText" lastClr="000000">
                    <a:lumMod val="50000"/>
                  </a:sysClr>
                </a:solidFill>
              </a:rPr>
              <a:t>Transmission potential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518151" y="5011738"/>
            <a:ext cx="19623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sysClr val="windowText" lastClr="000000">
                    <a:lumMod val="50000"/>
                  </a:sysClr>
                </a:solidFill>
              </a:rPr>
              <a:t>Set-point viral load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V="1">
            <a:off x="6526213" y="2995613"/>
            <a:ext cx="0" cy="576262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12"/>
          <p:cNvSpPr txBox="1">
            <a:spLocks noChangeArrowheads="1"/>
          </p:cNvSpPr>
          <p:nvPr/>
        </p:nvSpPr>
        <p:spPr bwMode="auto">
          <a:xfrm>
            <a:off x="5662613" y="3571875"/>
            <a:ext cx="1871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kern="0" dirty="0">
                <a:solidFill>
                  <a:srgbClr val="008000"/>
                </a:solidFill>
              </a:rPr>
              <a:t>Optimal for virus transmission</a:t>
            </a:r>
          </a:p>
        </p:txBody>
      </p:sp>
    </p:spTree>
    <p:extLst>
      <p:ext uri="{BB962C8B-B14F-4D97-AF65-F5344CB8AC3E}">
        <p14:creationId xmlns:p14="http://schemas.microsoft.com/office/powerpoint/2010/main" val="308487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AF5D54D-2B6D-C740-8812-B1B3CCED8A20}"/>
              </a:ext>
            </a:extLst>
          </p:cNvPr>
          <p:cNvGrpSpPr/>
          <p:nvPr/>
        </p:nvGrpSpPr>
        <p:grpSpPr>
          <a:xfrm>
            <a:off x="0" y="114467"/>
            <a:ext cx="8858934" cy="6629066"/>
            <a:chOff x="0" y="228934"/>
            <a:chExt cx="8858934" cy="662906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3FE0C4-F12B-EE4B-AD82-22FF8D97D526}"/>
                </a:ext>
              </a:extLst>
            </p:cNvPr>
            <p:cNvSpPr/>
            <p:nvPr/>
          </p:nvSpPr>
          <p:spPr>
            <a:xfrm>
              <a:off x="2829095" y="4338000"/>
              <a:ext cx="2520000" cy="2520000"/>
            </a:xfrm>
            <a:prstGeom prst="ellipse">
              <a:avLst/>
            </a:prstGeom>
            <a:noFill/>
            <a:ln w="139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814846-7614-3045-8A21-DF8E0229425B}"/>
                </a:ext>
              </a:extLst>
            </p:cNvPr>
            <p:cNvSpPr txBox="1"/>
            <p:nvPr/>
          </p:nvSpPr>
          <p:spPr>
            <a:xfrm>
              <a:off x="3053251" y="5120946"/>
              <a:ext cx="20716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Within-host scale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D34877-A15E-8E49-A6A0-204AB6D77021}"/>
                </a:ext>
              </a:extLst>
            </p:cNvPr>
            <p:cNvSpPr/>
            <p:nvPr/>
          </p:nvSpPr>
          <p:spPr>
            <a:xfrm>
              <a:off x="2829095" y="228934"/>
              <a:ext cx="2520000" cy="2520000"/>
            </a:xfrm>
            <a:prstGeom prst="ellipse">
              <a:avLst/>
            </a:prstGeom>
            <a:noFill/>
            <a:ln w="139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2375EE-9C0A-AD45-8442-9F846373C9F8}"/>
                </a:ext>
              </a:extLst>
            </p:cNvPr>
            <p:cNvSpPr txBox="1"/>
            <p:nvPr/>
          </p:nvSpPr>
          <p:spPr>
            <a:xfrm>
              <a:off x="2941173" y="1011879"/>
              <a:ext cx="22958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Between-host scale</a:t>
              </a:r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14F05990-2759-2E4A-AAF1-788DD1B50672}"/>
                </a:ext>
              </a:extLst>
            </p:cNvPr>
            <p:cNvSpPr/>
            <p:nvPr/>
          </p:nvSpPr>
          <p:spPr>
            <a:xfrm rot="10800000">
              <a:off x="4979492" y="2378868"/>
              <a:ext cx="1054055" cy="210026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urved Right Arrow 10">
              <a:extLst>
                <a:ext uri="{FF2B5EF4-FFF2-40B4-BE49-F238E27FC236}">
                  <a16:creationId xmlns:a16="http://schemas.microsoft.com/office/drawing/2014/main" id="{36D357AC-D5A9-B442-93D6-5EB720653E42}"/>
                </a:ext>
              </a:extLst>
            </p:cNvPr>
            <p:cNvSpPr/>
            <p:nvPr/>
          </p:nvSpPr>
          <p:spPr>
            <a:xfrm>
              <a:off x="2198163" y="2629210"/>
              <a:ext cx="1054055" cy="210026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2F78B5E-EE99-2C4C-BF1D-D18491D59237}"/>
                </a:ext>
              </a:extLst>
            </p:cNvPr>
            <p:cNvSpPr txBox="1"/>
            <p:nvPr/>
          </p:nvSpPr>
          <p:spPr>
            <a:xfrm>
              <a:off x="0" y="2629210"/>
              <a:ext cx="202388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“EPIDEMIOLOGY”</a:t>
              </a:r>
            </a:p>
            <a:p>
              <a:r>
                <a:rPr lang="en-US" dirty="0"/>
                <a:t>Viral load</a:t>
              </a:r>
            </a:p>
            <a:p>
              <a:r>
                <a:rPr lang="en-US" dirty="0"/>
                <a:t>Infectiousness</a:t>
              </a:r>
            </a:p>
            <a:p>
              <a:r>
                <a:rPr lang="en-US" dirty="0"/>
                <a:t>Severity</a:t>
              </a:r>
            </a:p>
            <a:p>
              <a:r>
                <a:rPr lang="en-US" dirty="0"/>
                <a:t>Pathogen clearance</a:t>
              </a:r>
            </a:p>
            <a:p>
              <a:r>
                <a:rPr lang="en-US" dirty="0"/>
                <a:t>Test positivity</a:t>
              </a:r>
              <a:br>
                <a:rPr lang="en-US" dirty="0"/>
              </a:br>
              <a:r>
                <a:rPr lang="en-US" dirty="0"/>
                <a:t>Dose response</a:t>
              </a:r>
              <a:br>
                <a:rPr lang="en-US" dirty="0"/>
              </a:br>
              <a:r>
                <a:rPr lang="en-US" dirty="0"/>
                <a:t>Re-infection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50305-D26B-C64D-B22E-C9751962C803}"/>
                </a:ext>
              </a:extLst>
            </p:cNvPr>
            <p:cNvSpPr txBox="1"/>
            <p:nvPr/>
          </p:nvSpPr>
          <p:spPr>
            <a:xfrm>
              <a:off x="6140048" y="2629210"/>
              <a:ext cx="271888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“EVOLUTION”</a:t>
              </a:r>
            </a:p>
            <a:p>
              <a:r>
                <a:rPr lang="en-US" dirty="0"/>
                <a:t>Pathogen evolution</a:t>
              </a:r>
            </a:p>
            <a:p>
              <a:r>
                <a:rPr lang="en-US" dirty="0"/>
                <a:t>Resistance</a:t>
              </a:r>
            </a:p>
            <a:p>
              <a:r>
                <a:rPr lang="en-US" dirty="0"/>
                <a:t>Multiple strains/pathogens</a:t>
              </a:r>
            </a:p>
            <a:p>
              <a:r>
                <a:rPr lang="en-US" dirty="0"/>
                <a:t>Co-infection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71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AF5D54D-2B6D-C740-8812-B1B3CCED8A20}"/>
              </a:ext>
            </a:extLst>
          </p:cNvPr>
          <p:cNvGrpSpPr/>
          <p:nvPr/>
        </p:nvGrpSpPr>
        <p:grpSpPr>
          <a:xfrm>
            <a:off x="0" y="114467"/>
            <a:ext cx="8858934" cy="6629066"/>
            <a:chOff x="0" y="228934"/>
            <a:chExt cx="8858934" cy="662906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3FE0C4-F12B-EE4B-AD82-22FF8D97D526}"/>
                </a:ext>
              </a:extLst>
            </p:cNvPr>
            <p:cNvSpPr/>
            <p:nvPr/>
          </p:nvSpPr>
          <p:spPr>
            <a:xfrm>
              <a:off x="2829095" y="4338000"/>
              <a:ext cx="2520000" cy="2520000"/>
            </a:xfrm>
            <a:prstGeom prst="ellipse">
              <a:avLst/>
            </a:prstGeom>
            <a:noFill/>
            <a:ln w="139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814846-7614-3045-8A21-DF8E0229425B}"/>
                </a:ext>
              </a:extLst>
            </p:cNvPr>
            <p:cNvSpPr txBox="1"/>
            <p:nvPr/>
          </p:nvSpPr>
          <p:spPr>
            <a:xfrm>
              <a:off x="3053251" y="5120946"/>
              <a:ext cx="20716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Within-host scale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D34877-A15E-8E49-A6A0-204AB6D77021}"/>
                </a:ext>
              </a:extLst>
            </p:cNvPr>
            <p:cNvSpPr/>
            <p:nvPr/>
          </p:nvSpPr>
          <p:spPr>
            <a:xfrm>
              <a:off x="2829095" y="228934"/>
              <a:ext cx="2520000" cy="2520000"/>
            </a:xfrm>
            <a:prstGeom prst="ellipse">
              <a:avLst/>
            </a:prstGeom>
            <a:noFill/>
            <a:ln w="139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2375EE-9C0A-AD45-8442-9F846373C9F8}"/>
                </a:ext>
              </a:extLst>
            </p:cNvPr>
            <p:cNvSpPr txBox="1"/>
            <p:nvPr/>
          </p:nvSpPr>
          <p:spPr>
            <a:xfrm>
              <a:off x="2941173" y="1011879"/>
              <a:ext cx="22958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Between-host scale</a:t>
              </a:r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14F05990-2759-2E4A-AAF1-788DD1B50672}"/>
                </a:ext>
              </a:extLst>
            </p:cNvPr>
            <p:cNvSpPr/>
            <p:nvPr/>
          </p:nvSpPr>
          <p:spPr>
            <a:xfrm rot="10800000">
              <a:off x="4979492" y="2378868"/>
              <a:ext cx="1054055" cy="210026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urved Right Arrow 10">
              <a:extLst>
                <a:ext uri="{FF2B5EF4-FFF2-40B4-BE49-F238E27FC236}">
                  <a16:creationId xmlns:a16="http://schemas.microsoft.com/office/drawing/2014/main" id="{36D357AC-D5A9-B442-93D6-5EB720653E42}"/>
                </a:ext>
              </a:extLst>
            </p:cNvPr>
            <p:cNvSpPr/>
            <p:nvPr/>
          </p:nvSpPr>
          <p:spPr>
            <a:xfrm>
              <a:off x="2198163" y="2629210"/>
              <a:ext cx="1054055" cy="210026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2F78B5E-EE99-2C4C-BF1D-D18491D59237}"/>
                </a:ext>
              </a:extLst>
            </p:cNvPr>
            <p:cNvSpPr txBox="1"/>
            <p:nvPr/>
          </p:nvSpPr>
          <p:spPr>
            <a:xfrm>
              <a:off x="0" y="2629210"/>
              <a:ext cx="202388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“EPIDEMIOLOGY”</a:t>
              </a:r>
            </a:p>
            <a:p>
              <a:r>
                <a:rPr lang="en-US" dirty="0"/>
                <a:t>Viral load</a:t>
              </a:r>
            </a:p>
            <a:p>
              <a:r>
                <a:rPr lang="en-US" dirty="0"/>
                <a:t>Infectiousness</a:t>
              </a:r>
            </a:p>
            <a:p>
              <a:r>
                <a:rPr lang="en-US" dirty="0"/>
                <a:t>Severity</a:t>
              </a:r>
            </a:p>
            <a:p>
              <a:r>
                <a:rPr lang="en-US" dirty="0"/>
                <a:t>Pathogen clearance</a:t>
              </a:r>
            </a:p>
            <a:p>
              <a:r>
                <a:rPr lang="en-US" dirty="0"/>
                <a:t>Test positivity</a:t>
              </a:r>
              <a:br>
                <a:rPr lang="en-US" dirty="0"/>
              </a:br>
              <a:r>
                <a:rPr lang="en-US" dirty="0"/>
                <a:t>Dose response</a:t>
              </a:r>
              <a:br>
                <a:rPr lang="en-US" dirty="0"/>
              </a:br>
              <a:r>
                <a:rPr lang="en-US" dirty="0"/>
                <a:t>Re-infection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50305-D26B-C64D-B22E-C9751962C803}"/>
                </a:ext>
              </a:extLst>
            </p:cNvPr>
            <p:cNvSpPr txBox="1"/>
            <p:nvPr/>
          </p:nvSpPr>
          <p:spPr>
            <a:xfrm>
              <a:off x="6140048" y="2629210"/>
              <a:ext cx="271888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“EVOLUTION”</a:t>
              </a:r>
            </a:p>
            <a:p>
              <a:r>
                <a:rPr lang="en-US" dirty="0"/>
                <a:t>Pathogen evolution</a:t>
              </a:r>
            </a:p>
            <a:p>
              <a:r>
                <a:rPr lang="en-US" dirty="0"/>
                <a:t>Resistance</a:t>
              </a:r>
            </a:p>
            <a:p>
              <a:r>
                <a:rPr lang="en-US" dirty="0"/>
                <a:t>Multiple strains/pathogens</a:t>
              </a:r>
            </a:p>
            <a:p>
              <a:r>
                <a:rPr lang="en-US" dirty="0"/>
                <a:t>Co-infection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9B237B-5DCC-B74E-B458-1185935E44B0}"/>
              </a:ext>
            </a:extLst>
          </p:cNvPr>
          <p:cNvSpPr txBox="1"/>
          <p:nvPr/>
        </p:nvSpPr>
        <p:spPr>
          <a:xfrm>
            <a:off x="6842908" y="4823067"/>
            <a:ext cx="5201456" cy="1754326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cs typeface="Apple Chancery"/>
              </a:rPr>
              <a:t>What do you mean by “multiscale”? Which scales?</a:t>
            </a:r>
            <a:endParaRPr lang="en-US" dirty="0">
              <a:solidFill>
                <a:schemeClr val="accent2"/>
              </a:solidFill>
              <a:cs typeface="Apple Chancery" panose="03020702040506060504" pitchFamily="66" charset="-79"/>
            </a:endParaRPr>
          </a:p>
          <a:p>
            <a:r>
              <a:rPr lang="en-US" dirty="0">
                <a:solidFill>
                  <a:schemeClr val="accent2"/>
                </a:solidFill>
                <a:ea typeface="+mn-lt"/>
                <a:cs typeface="+mn-lt"/>
              </a:rPr>
              <a:t>Your motivation – Why? Where is it needed?</a:t>
            </a:r>
            <a:br>
              <a:rPr lang="en-US" dirty="0">
                <a:solidFill>
                  <a:schemeClr val="accent2"/>
                </a:solidFill>
                <a:ea typeface="+mn-lt"/>
                <a:cs typeface="+mn-lt"/>
              </a:rPr>
            </a:br>
            <a:r>
              <a:rPr lang="en-US" dirty="0">
                <a:solidFill>
                  <a:schemeClr val="accent2"/>
                </a:solidFill>
                <a:ea typeface="+mn-lt"/>
                <a:cs typeface="Apple Chancery"/>
              </a:rPr>
              <a:t>Your e</a:t>
            </a:r>
            <a:r>
              <a:rPr lang="en-US" dirty="0">
                <a:solidFill>
                  <a:schemeClr val="accent2"/>
                </a:solidFill>
                <a:cs typeface="Apple Chancery"/>
              </a:rPr>
              <a:t>xamples? </a:t>
            </a:r>
            <a:br>
              <a:rPr lang="en-US" dirty="0">
                <a:cs typeface="Apple Chancery" panose="03020702040506060504" pitchFamily="66" charset="-79"/>
              </a:rPr>
            </a:br>
            <a:r>
              <a:rPr lang="en-US" dirty="0">
                <a:solidFill>
                  <a:schemeClr val="accent2"/>
                </a:solidFill>
                <a:cs typeface="Apple Chancery"/>
              </a:rPr>
              <a:t>What modelling techniques?</a:t>
            </a:r>
          </a:p>
          <a:p>
            <a:r>
              <a:rPr lang="en-US" dirty="0">
                <a:solidFill>
                  <a:schemeClr val="accent2"/>
                </a:solidFill>
                <a:cs typeface="Apple Chancery"/>
              </a:rPr>
              <a:t>Challenges?</a:t>
            </a:r>
          </a:p>
          <a:p>
            <a:r>
              <a:rPr lang="en-US" dirty="0">
                <a:solidFill>
                  <a:schemeClr val="accent2"/>
                </a:solidFill>
                <a:cs typeface="Apple Chancery" panose="03020702040506060504" pitchFamily="66" charset="-79"/>
              </a:rPr>
              <a:t>Numerical / statistical needs? </a:t>
            </a:r>
          </a:p>
        </p:txBody>
      </p:sp>
    </p:spTree>
    <p:extLst>
      <p:ext uri="{BB962C8B-B14F-4D97-AF65-F5344CB8AC3E}">
        <p14:creationId xmlns:p14="http://schemas.microsoft.com/office/powerpoint/2010/main" val="104109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740"/>
            <a:ext cx="10515600" cy="4791223"/>
          </a:xfrm>
        </p:spPr>
        <p:txBody>
          <a:bodyPr/>
          <a:lstStyle/>
          <a:p>
            <a:r>
              <a:rPr lang="en-GB" dirty="0"/>
              <a:t>ODEs are extremely useful and easy to use</a:t>
            </a:r>
          </a:p>
          <a:p>
            <a:r>
              <a:rPr lang="en-GB" dirty="0"/>
              <a:t>But have many limitations:</a:t>
            </a:r>
          </a:p>
          <a:p>
            <a:pPr lvl="1"/>
            <a:r>
              <a:rPr lang="en-GB" dirty="0"/>
              <a:t>Oversimplified emergence of resistance: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Time-scale separation argument: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Secondary infection (</a:t>
            </a:r>
            <a:r>
              <a:rPr lang="en-GB" dirty="0" err="1"/>
              <a:t>superinfection</a:t>
            </a:r>
            <a:r>
              <a:rPr lang="en-GB" dirty="0"/>
              <a:t>):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52184" y="2132856"/>
            <a:ext cx="2016224" cy="648072"/>
            <a:chOff x="6444208" y="3284984"/>
            <a:chExt cx="2016224" cy="648072"/>
          </a:xfrm>
        </p:grpSpPr>
        <p:grpSp>
          <p:nvGrpSpPr>
            <p:cNvPr id="7" name="Group 6"/>
            <p:cNvGrpSpPr/>
            <p:nvPr/>
          </p:nvGrpSpPr>
          <p:grpSpPr>
            <a:xfrm>
              <a:off x="6444208" y="3501008"/>
              <a:ext cx="648072" cy="432048"/>
              <a:chOff x="3923928" y="4149080"/>
              <a:chExt cx="648072" cy="432048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I</a:t>
                </a:r>
                <a:r>
                  <a:rPr lang="en-GB" baseline="-25000" dirty="0"/>
                  <a:t>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812360" y="3501008"/>
              <a:ext cx="648072" cy="432048"/>
              <a:chOff x="3923928" y="4149080"/>
              <a:chExt cx="648072" cy="432048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I</a:t>
                </a:r>
                <a:r>
                  <a:rPr lang="en-GB" baseline="-25000" dirty="0"/>
                  <a:t>R</a:t>
                </a:r>
              </a:p>
            </p:txBody>
          </p:sp>
        </p:grpSp>
        <p:cxnSp>
          <p:nvCxnSpPr>
            <p:cNvPr id="12" name="Straight Arrow Connector 11"/>
            <p:cNvCxnSpPr>
              <a:stCxn id="4" idx="3"/>
              <a:endCxn id="9" idx="1"/>
            </p:cNvCxnSpPr>
            <p:nvPr/>
          </p:nvCxnSpPr>
          <p:spPr>
            <a:xfrm>
              <a:off x="7092280" y="3717032"/>
              <a:ext cx="720080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08304" y="328498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76121" y="3140968"/>
            <a:ext cx="2561935" cy="3646740"/>
            <a:chOff x="6474561" y="2852936"/>
            <a:chExt cx="2561935" cy="3646740"/>
          </a:xfrm>
        </p:grpSpPr>
        <p:pic>
          <p:nvPicPr>
            <p:cNvPr id="17" name="Picture 16" descr="BHdyn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924944"/>
              <a:ext cx="1701522" cy="158417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474561" y="4797152"/>
              <a:ext cx="2561935" cy="1702524"/>
              <a:chOff x="501655" y="2115765"/>
              <a:chExt cx="6483345" cy="4308483"/>
            </a:xfrm>
          </p:grpSpPr>
          <p:pic>
            <p:nvPicPr>
              <p:cNvPr id="19" name="Picture 18" descr="proxy.duckduckgo.com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6" t="9894" r="3446" b="10282"/>
              <a:stretch/>
            </p:blipFill>
            <p:spPr>
              <a:xfrm>
                <a:off x="501655" y="2115765"/>
                <a:ext cx="6483345" cy="4308483"/>
              </a:xfrm>
              <a:prstGeom prst="rect">
                <a:avLst/>
              </a:prstGeom>
            </p:spPr>
          </p:pic>
          <p:pic>
            <p:nvPicPr>
              <p:cNvPr id="18" name="Picture 17" descr="WHdyn(fake)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1606" y="2758015"/>
                <a:ext cx="2294375" cy="2137051"/>
              </a:xfrm>
              <a:prstGeom prst="rect">
                <a:avLst/>
              </a:prstGeom>
            </p:spPr>
          </p:pic>
        </p:grpSp>
        <p:sp>
          <p:nvSpPr>
            <p:cNvPr id="21" name="Isosceles Triangle 20"/>
            <p:cNvSpPr/>
            <p:nvPr/>
          </p:nvSpPr>
          <p:spPr bwMode="auto">
            <a:xfrm>
              <a:off x="6948264" y="4509120"/>
              <a:ext cx="792088" cy="504056"/>
            </a:xfrm>
            <a:prstGeom prst="triangl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7336526" y="2852936"/>
              <a:ext cx="3" cy="165618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2855640" y="5157192"/>
            <a:ext cx="3744416" cy="1368152"/>
            <a:chOff x="755576" y="5157192"/>
            <a:chExt cx="3744416" cy="1368152"/>
          </a:xfrm>
        </p:grpSpPr>
        <p:grpSp>
          <p:nvGrpSpPr>
            <p:cNvPr id="31" name="Group 30"/>
            <p:cNvGrpSpPr/>
            <p:nvPr/>
          </p:nvGrpSpPr>
          <p:grpSpPr>
            <a:xfrm>
              <a:off x="2123728" y="5229200"/>
              <a:ext cx="648072" cy="432048"/>
              <a:chOff x="3923928" y="4149080"/>
              <a:chExt cx="648072" cy="432048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err="1"/>
                  <a:t>I</a:t>
                </a:r>
                <a:r>
                  <a:rPr lang="en-GB" baseline="-25000" dirty="0" err="1"/>
                  <a:t>a</a:t>
                </a:r>
                <a:endParaRPr lang="en-GB" baseline="-25000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91880" y="5661248"/>
              <a:ext cx="648072" cy="432048"/>
              <a:chOff x="3923928" y="4149080"/>
              <a:chExt cx="648072" cy="432048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err="1"/>
                  <a:t>I</a:t>
                </a:r>
                <a:r>
                  <a:rPr lang="en-GB" baseline="-25000" dirty="0" err="1"/>
                  <a:t>ab</a:t>
                </a:r>
                <a:endParaRPr lang="en-GB" baseline="-25000" dirty="0"/>
              </a:p>
            </p:txBody>
          </p:sp>
        </p:grpSp>
        <p:cxnSp>
          <p:nvCxnSpPr>
            <p:cNvPr id="33" name="Straight Arrow Connector 32"/>
            <p:cNvCxnSpPr>
              <a:stCxn id="37" idx="3"/>
            </p:cNvCxnSpPr>
            <p:nvPr/>
          </p:nvCxnSpPr>
          <p:spPr>
            <a:xfrm>
              <a:off x="2771800" y="5445224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755576" y="5661248"/>
              <a:ext cx="648072" cy="432048"/>
              <a:chOff x="3923928" y="4149080"/>
              <a:chExt cx="648072" cy="432048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  <a:endParaRPr lang="en-GB" baseline="-25000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123728" y="6093296"/>
              <a:ext cx="648072" cy="432048"/>
              <a:chOff x="3923928" y="4149080"/>
              <a:chExt cx="648072" cy="432048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err="1"/>
                  <a:t>I</a:t>
                </a:r>
                <a:r>
                  <a:rPr lang="en-GB" baseline="-25000" dirty="0" err="1"/>
                  <a:t>b</a:t>
                </a:r>
                <a:endParaRPr lang="en-GB" baseline="-25000" dirty="0"/>
              </a:p>
            </p:txBody>
          </p:sp>
        </p:grpSp>
        <p:cxnSp>
          <p:nvCxnSpPr>
            <p:cNvPr id="42" name="Straight Arrow Connector 41"/>
            <p:cNvCxnSpPr>
              <a:endCxn id="44" idx="1"/>
            </p:cNvCxnSpPr>
            <p:nvPr/>
          </p:nvCxnSpPr>
          <p:spPr>
            <a:xfrm>
              <a:off x="1403648" y="6021288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47664" y="60840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λ</a:t>
              </a:r>
              <a:r>
                <a:rPr lang="en-GB" baseline="-25000" dirty="0" err="1"/>
                <a:t>b</a:t>
              </a:r>
              <a:endParaRPr lang="en-GB" baseline="-25000" dirty="0"/>
            </a:p>
          </p:txBody>
        </p:sp>
        <p:cxnSp>
          <p:nvCxnSpPr>
            <p:cNvPr id="50" name="Straight Arrow Connector 49"/>
            <p:cNvCxnSpPr>
              <a:endCxn id="37" idx="1"/>
            </p:cNvCxnSpPr>
            <p:nvPr/>
          </p:nvCxnSpPr>
          <p:spPr>
            <a:xfrm flipV="1">
              <a:off x="1403648" y="5445224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547664" y="515719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λ</a:t>
              </a:r>
              <a:r>
                <a:rPr lang="en-GB" baseline="-25000" dirty="0" err="1"/>
                <a:t>a</a:t>
              </a:r>
              <a:endParaRPr lang="en-GB" baseline="-25000" dirty="0"/>
            </a:p>
          </p:txBody>
        </p:sp>
        <p:cxnSp>
          <p:nvCxnSpPr>
            <p:cNvPr id="60" name="Straight Arrow Connector 59"/>
            <p:cNvCxnSpPr>
              <a:stCxn id="44" idx="3"/>
            </p:cNvCxnSpPr>
            <p:nvPr/>
          </p:nvCxnSpPr>
          <p:spPr>
            <a:xfrm flipV="1">
              <a:off x="2771800" y="6021288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987824" y="609329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λ</a:t>
              </a:r>
              <a:r>
                <a:rPr lang="en-GB" baseline="-25000" dirty="0" err="1"/>
                <a:t>a</a:t>
              </a:r>
              <a:endParaRPr lang="en-GB" baseline="-25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987824" y="515719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λ</a:t>
              </a:r>
              <a:r>
                <a:rPr lang="en-GB" baseline="-25000" dirty="0" err="1"/>
                <a:t>b</a:t>
              </a:r>
              <a:endParaRPr lang="en-GB" baseline="-250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79912" y="530120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  <a:endParaRPr lang="en-GB" baseline="-250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39952" y="566124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  <a:endParaRPr lang="en-GB" baseline="-25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79912" y="609329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  <a:endParaRPr lang="en-GB" baseline="-25000" dirty="0"/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8472264" y="3140968"/>
            <a:ext cx="864096" cy="10081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9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Time-since-infection models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Function          to describe infectivity in terms of time-since-infection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can also use a random version of it:</a:t>
            </a:r>
          </a:p>
          <a:p>
            <a:pPr lvl="1"/>
            <a:r>
              <a:rPr lang="en-GB" dirty="0"/>
              <a:t>General enough to encompass all previous cases   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Drawbacks:</a:t>
            </a:r>
          </a:p>
          <a:p>
            <a:pPr lvl="1"/>
            <a:r>
              <a:rPr lang="en-GB" dirty="0"/>
              <a:t>Harder to study (PDEs or integral equations/DDEs)</a:t>
            </a:r>
          </a:p>
          <a:p>
            <a:pPr lvl="1"/>
            <a:r>
              <a:rPr lang="en-GB" dirty="0"/>
              <a:t>Computationally intensive to integrate</a:t>
            </a:r>
          </a:p>
          <a:p>
            <a:pPr lvl="1"/>
            <a:r>
              <a:rPr lang="en-GB" dirty="0"/>
              <a:t>Require initial conditions on an interval (the support of         )</a:t>
            </a:r>
          </a:p>
          <a:p>
            <a:pPr lvl="1"/>
            <a:endParaRPr lang="en-GB" dirty="0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6982"/>
              </p:ext>
            </p:extLst>
          </p:nvPr>
        </p:nvGraphicFramePr>
        <p:xfrm>
          <a:off x="2392113" y="1825625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4" imgW="596900" imgH="342900" progId="Equation.DSMT4">
                  <p:embed/>
                </p:oleObj>
              </mc:Choice>
              <mc:Fallback>
                <p:oleObj name="Equation" r:id="rId4" imgW="596900" imgH="342900" progId="Equation.DSMT4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113" y="1825625"/>
                        <a:ext cx="596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706837"/>
              </p:ext>
            </p:extLst>
          </p:nvPr>
        </p:nvGraphicFramePr>
        <p:xfrm>
          <a:off x="10341858" y="1889125"/>
          <a:ext cx="190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6" imgW="190500" imgH="215900" progId="Equation.DSMT4">
                  <p:embed/>
                </p:oleObj>
              </mc:Choice>
              <mc:Fallback>
                <p:oleObj name="Equation" r:id="rId6" imgW="190500" imgH="215900" progId="Equation.DSMT4">
                  <p:embed/>
                  <p:pic>
                    <p:nvPicPr>
                      <p:cNvPr id="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1858" y="1889125"/>
                        <a:ext cx="1905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502376" y="2214022"/>
            <a:ext cx="3235919" cy="1192496"/>
            <a:chOff x="5076057" y="1628794"/>
            <a:chExt cx="3235919" cy="1192496"/>
          </a:xfrm>
        </p:grpSpPr>
        <p:pic>
          <p:nvPicPr>
            <p:cNvPr id="11" name="Picture 9" descr="gamma_distr.e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6057" y="1628794"/>
              <a:ext cx="2914103" cy="1097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8134176" y="2630790"/>
            <a:ext cx="1778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Equation" r:id="rId9" imgW="177480" imgH="190440" progId="Equation.DSMT4">
                    <p:embed/>
                  </p:oleObj>
                </mc:Choice>
                <mc:Fallback>
                  <p:oleObj name="Equation" r:id="rId9" imgW="177480" imgH="19044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4176" y="2630790"/>
                          <a:ext cx="177800" cy="190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6533108" y="2011523"/>
            <a:ext cx="595312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Equation" r:id="rId11" imgW="583693" imgH="317225" progId="Equation.DSMT4">
                    <p:embed/>
                  </p:oleObj>
                </mc:Choice>
                <mc:Fallback>
                  <p:oleObj name="Equation" r:id="rId11" imgW="583693" imgH="317225" progId="Equation.DSMT4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33108" y="2011523"/>
                          <a:ext cx="595312" cy="331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2423593" y="3983599"/>
            <a:ext cx="3235919" cy="1192496"/>
            <a:chOff x="5867156" y="1149128"/>
            <a:chExt cx="3235919" cy="1192496"/>
          </a:xfrm>
        </p:grpSpPr>
        <p:grpSp>
          <p:nvGrpSpPr>
            <p:cNvPr id="14" name="Group 13"/>
            <p:cNvGrpSpPr/>
            <p:nvPr/>
          </p:nvGrpSpPr>
          <p:grpSpPr>
            <a:xfrm>
              <a:off x="5867156" y="1149128"/>
              <a:ext cx="3235919" cy="1192496"/>
              <a:chOff x="5076057" y="1628794"/>
              <a:chExt cx="3235919" cy="1192496"/>
            </a:xfrm>
          </p:grpSpPr>
          <p:pic>
            <p:nvPicPr>
              <p:cNvPr id="15" name="Picture 9" descr="gamma_distr.e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076057" y="1628794"/>
                <a:ext cx="2914103" cy="1097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134176" y="2630790"/>
              <a:ext cx="177800" cy="190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6" name="Equation" r:id="rId13" imgW="177480" imgH="190440" progId="Equation.DSMT4">
                      <p:embed/>
                    </p:oleObj>
                  </mc:Choice>
                  <mc:Fallback>
                    <p:oleObj name="Equation" r:id="rId13" imgW="177480" imgH="190440" progId="Equation.DSMT4">
                      <p:embed/>
                      <p:pic>
                        <p:nvPicPr>
                          <p:cNvPr id="16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34176" y="2630790"/>
                            <a:ext cx="177800" cy="190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33108" y="2011523"/>
              <a:ext cx="595312" cy="3317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7" name="Equation" r:id="rId14" imgW="583920" imgH="317160" progId="Equation.DSMT4">
                      <p:embed/>
                    </p:oleObj>
                  </mc:Choice>
                  <mc:Fallback>
                    <p:oleObj name="Equation" r:id="rId14" imgW="583920" imgH="317160" progId="Equation.DSMT4">
                      <p:embed/>
                      <p:pic>
                        <p:nvPicPr>
                          <p:cNvPr id="17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3108" y="2011523"/>
                            <a:ext cx="595312" cy="3317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Freeform 17"/>
            <p:cNvSpPr/>
            <p:nvPr/>
          </p:nvSpPr>
          <p:spPr bwMode="auto">
            <a:xfrm>
              <a:off x="5890437" y="1697751"/>
              <a:ext cx="2477386" cy="495718"/>
            </a:xfrm>
            <a:custGeom>
              <a:avLst/>
              <a:gdLst>
                <a:gd name="connsiteX0" fmla="*/ 0 w 2477386"/>
                <a:gd name="connsiteY0" fmla="*/ 776183 h 789978"/>
                <a:gd name="connsiteX1" fmla="*/ 159489 w 2477386"/>
                <a:gd name="connsiteY1" fmla="*/ 712388 h 789978"/>
                <a:gd name="connsiteX2" fmla="*/ 404037 w 2477386"/>
                <a:gd name="connsiteY2" fmla="*/ 180760 h 789978"/>
                <a:gd name="connsiteX3" fmla="*/ 616689 w 2477386"/>
                <a:gd name="connsiteY3" fmla="*/ 10639 h 789978"/>
                <a:gd name="connsiteX4" fmla="*/ 754912 w 2477386"/>
                <a:gd name="connsiteY4" fmla="*/ 53169 h 789978"/>
                <a:gd name="connsiteX5" fmla="*/ 1084521 w 2477386"/>
                <a:gd name="connsiteY5" fmla="*/ 340249 h 789978"/>
                <a:gd name="connsiteX6" fmla="*/ 1488558 w 2477386"/>
                <a:gd name="connsiteY6" fmla="*/ 616695 h 789978"/>
                <a:gd name="connsiteX7" fmla="*/ 1913861 w 2477386"/>
                <a:gd name="connsiteY7" fmla="*/ 744286 h 789978"/>
                <a:gd name="connsiteX8" fmla="*/ 2477386 w 2477386"/>
                <a:gd name="connsiteY8" fmla="*/ 776183 h 78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7386" h="789978">
                  <a:moveTo>
                    <a:pt x="0" y="776183"/>
                  </a:moveTo>
                  <a:cubicBezTo>
                    <a:pt x="46075" y="793904"/>
                    <a:pt x="92150" y="811625"/>
                    <a:pt x="159489" y="712388"/>
                  </a:cubicBezTo>
                  <a:cubicBezTo>
                    <a:pt x="226828" y="613151"/>
                    <a:pt x="327837" y="297718"/>
                    <a:pt x="404037" y="180760"/>
                  </a:cubicBezTo>
                  <a:cubicBezTo>
                    <a:pt x="480237" y="63802"/>
                    <a:pt x="558210" y="31904"/>
                    <a:pt x="616689" y="10639"/>
                  </a:cubicBezTo>
                  <a:cubicBezTo>
                    <a:pt x="675168" y="-10626"/>
                    <a:pt x="676940" y="-1766"/>
                    <a:pt x="754912" y="53169"/>
                  </a:cubicBezTo>
                  <a:cubicBezTo>
                    <a:pt x="832884" y="108104"/>
                    <a:pt x="962247" y="246328"/>
                    <a:pt x="1084521" y="340249"/>
                  </a:cubicBezTo>
                  <a:cubicBezTo>
                    <a:pt x="1206795" y="434170"/>
                    <a:pt x="1350335" y="549356"/>
                    <a:pt x="1488558" y="616695"/>
                  </a:cubicBezTo>
                  <a:cubicBezTo>
                    <a:pt x="1626781" y="684034"/>
                    <a:pt x="1749056" y="717705"/>
                    <a:pt x="1913861" y="744286"/>
                  </a:cubicBezTo>
                  <a:cubicBezTo>
                    <a:pt x="2078666" y="770867"/>
                    <a:pt x="2278026" y="773525"/>
                    <a:pt x="2477386" y="7761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890437" y="1268760"/>
              <a:ext cx="1705899" cy="924709"/>
            </a:xfrm>
            <a:custGeom>
              <a:avLst/>
              <a:gdLst>
                <a:gd name="connsiteX0" fmla="*/ 0 w 2477386"/>
                <a:gd name="connsiteY0" fmla="*/ 776183 h 789978"/>
                <a:gd name="connsiteX1" fmla="*/ 159489 w 2477386"/>
                <a:gd name="connsiteY1" fmla="*/ 712388 h 789978"/>
                <a:gd name="connsiteX2" fmla="*/ 404037 w 2477386"/>
                <a:gd name="connsiteY2" fmla="*/ 180760 h 789978"/>
                <a:gd name="connsiteX3" fmla="*/ 616689 w 2477386"/>
                <a:gd name="connsiteY3" fmla="*/ 10639 h 789978"/>
                <a:gd name="connsiteX4" fmla="*/ 754912 w 2477386"/>
                <a:gd name="connsiteY4" fmla="*/ 53169 h 789978"/>
                <a:gd name="connsiteX5" fmla="*/ 1084521 w 2477386"/>
                <a:gd name="connsiteY5" fmla="*/ 340249 h 789978"/>
                <a:gd name="connsiteX6" fmla="*/ 1488558 w 2477386"/>
                <a:gd name="connsiteY6" fmla="*/ 616695 h 789978"/>
                <a:gd name="connsiteX7" fmla="*/ 1913861 w 2477386"/>
                <a:gd name="connsiteY7" fmla="*/ 744286 h 789978"/>
                <a:gd name="connsiteX8" fmla="*/ 2477386 w 2477386"/>
                <a:gd name="connsiteY8" fmla="*/ 776183 h 78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7386" h="789978">
                  <a:moveTo>
                    <a:pt x="0" y="776183"/>
                  </a:moveTo>
                  <a:cubicBezTo>
                    <a:pt x="46075" y="793904"/>
                    <a:pt x="92150" y="811625"/>
                    <a:pt x="159489" y="712388"/>
                  </a:cubicBezTo>
                  <a:cubicBezTo>
                    <a:pt x="226828" y="613151"/>
                    <a:pt x="327837" y="297718"/>
                    <a:pt x="404037" y="180760"/>
                  </a:cubicBezTo>
                  <a:cubicBezTo>
                    <a:pt x="480237" y="63802"/>
                    <a:pt x="558210" y="31904"/>
                    <a:pt x="616689" y="10639"/>
                  </a:cubicBezTo>
                  <a:cubicBezTo>
                    <a:pt x="675168" y="-10626"/>
                    <a:pt x="676940" y="-1766"/>
                    <a:pt x="754912" y="53169"/>
                  </a:cubicBezTo>
                  <a:cubicBezTo>
                    <a:pt x="832884" y="108104"/>
                    <a:pt x="962247" y="246328"/>
                    <a:pt x="1084521" y="340249"/>
                  </a:cubicBezTo>
                  <a:cubicBezTo>
                    <a:pt x="1206795" y="434170"/>
                    <a:pt x="1350335" y="549356"/>
                    <a:pt x="1488558" y="616695"/>
                  </a:cubicBezTo>
                  <a:cubicBezTo>
                    <a:pt x="1626781" y="684034"/>
                    <a:pt x="1749056" y="717705"/>
                    <a:pt x="1913861" y="744286"/>
                  </a:cubicBezTo>
                  <a:cubicBezTo>
                    <a:pt x="2078666" y="770867"/>
                    <a:pt x="2278026" y="773525"/>
                    <a:pt x="2477386" y="7761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9" descr="gamma_distr.em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1" y="3983599"/>
            <a:ext cx="2914103" cy="10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0398" y="3997405"/>
            <a:ext cx="2736304" cy="1041400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398803"/>
              </p:ext>
            </p:extLst>
          </p:nvPr>
        </p:nvGraphicFramePr>
        <p:xfrm>
          <a:off x="9120336" y="4919703"/>
          <a:ext cx="1778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17" imgW="177480" imgH="190440" progId="Equation.DSMT4">
                  <p:embed/>
                </p:oleObj>
              </mc:Choice>
              <mc:Fallback>
                <p:oleObj name="Equation" r:id="rId17" imgW="177480" imgH="1904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0336" y="4919703"/>
                        <a:ext cx="1778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384535"/>
              </p:ext>
            </p:extLst>
          </p:nvPr>
        </p:nvGraphicFramePr>
        <p:xfrm>
          <a:off x="7519268" y="4300437"/>
          <a:ext cx="5953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18" imgW="583920" imgH="317160" progId="Equation.DSMT4">
                  <p:embed/>
                </p:oleObj>
              </mc:Choice>
              <mc:Fallback>
                <p:oleObj name="Equation" r:id="rId18" imgW="583920" imgH="31716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268" y="4300437"/>
                        <a:ext cx="5953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158689"/>
              </p:ext>
            </p:extLst>
          </p:nvPr>
        </p:nvGraphicFramePr>
        <p:xfrm>
          <a:off x="7821540" y="6304721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19" imgW="596900" imgH="342900" progId="Equation.DSMT4">
                  <p:embed/>
                </p:oleObj>
              </mc:Choice>
              <mc:Fallback>
                <p:oleObj name="Equation" r:id="rId19" imgW="596900" imgH="342900" progId="Equation.DSMT4">
                  <p:embed/>
                  <p:pic>
                    <p:nvPicPr>
                      <p:cNvPr id="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1540" y="6304721"/>
                        <a:ext cx="596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436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rgbClr val="D9D9D9"/>
                </a:solidFill>
              </a:rPr>
              <a:t>More general</a:t>
            </a:r>
          </a:p>
        </p:txBody>
      </p:sp>
    </p:spTree>
    <p:extLst>
      <p:ext uri="{BB962C8B-B14F-4D97-AF65-F5344CB8AC3E}">
        <p14:creationId xmlns:p14="http://schemas.microsoft.com/office/powerpoint/2010/main" val="2736984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</p:txBody>
      </p:sp>
    </p:spTree>
    <p:extLst>
      <p:ext uri="{BB962C8B-B14F-4D97-AF65-F5344CB8AC3E}">
        <p14:creationId xmlns:p14="http://schemas.microsoft.com/office/powerpoint/2010/main" val="3847885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>
                <a:solidFill>
                  <a:srgbClr val="D9D9D9"/>
                </a:solidFill>
              </a:rPr>
              <a:t>Closer to biology / experiments:</a:t>
            </a:r>
          </a:p>
          <a:p>
            <a:pPr lvl="1"/>
            <a:r>
              <a:rPr lang="is-IS" dirty="0">
                <a:solidFill>
                  <a:srgbClr val="D9D9D9"/>
                </a:solidFill>
              </a:rPr>
              <a:t>Detailed time evolution of infection is deemed important</a:t>
            </a:r>
          </a:p>
          <a:p>
            <a:pPr lvl="1"/>
            <a:r>
              <a:rPr lang="is-IS" dirty="0">
                <a:solidFill>
                  <a:srgbClr val="D9D9D9"/>
                </a:solidFill>
              </a:rPr>
              <a:t>Complex / long infectivity profiles (e.g. HIV)</a:t>
            </a:r>
          </a:p>
          <a:p>
            <a:pPr lvl="1"/>
            <a:r>
              <a:rPr lang="is-IS" dirty="0">
                <a:solidFill>
                  <a:srgbClr val="D9D9D9"/>
                </a:solidFill>
              </a:rPr>
              <a:t>Available data</a:t>
            </a:r>
          </a:p>
        </p:txBody>
      </p:sp>
    </p:spTree>
    <p:extLst>
      <p:ext uri="{BB962C8B-B14F-4D97-AF65-F5344CB8AC3E}">
        <p14:creationId xmlns:p14="http://schemas.microsoft.com/office/powerpoint/2010/main" val="3683376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pPr lvl="1"/>
            <a:r>
              <a:rPr lang="is-IS" dirty="0"/>
              <a:t>Available data</a:t>
            </a:r>
          </a:p>
        </p:txBody>
      </p:sp>
    </p:spTree>
    <p:extLst>
      <p:ext uri="{BB962C8B-B14F-4D97-AF65-F5344CB8AC3E}">
        <p14:creationId xmlns:p14="http://schemas.microsoft.com/office/powerpoint/2010/main" val="1206600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Superinfection</a:t>
            </a:r>
            <a:r>
              <a:rPr lang="en-GB" dirty="0"/>
              <a:t> data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538" r="53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8328248" y="645333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Laurie </a:t>
            </a:r>
            <a:r>
              <a:rPr lang="en-GB" sz="1400" i="1" dirty="0"/>
              <a:t>et al </a:t>
            </a:r>
            <a:r>
              <a:rPr lang="en-GB" sz="1400" dirty="0"/>
              <a:t>(2015), </a:t>
            </a:r>
            <a:r>
              <a:rPr lang="en-GB" sz="1400" i="1" dirty="0"/>
              <a:t>JID</a:t>
            </a:r>
          </a:p>
        </p:txBody>
      </p:sp>
    </p:spTree>
    <p:extLst>
      <p:ext uri="{BB962C8B-B14F-4D97-AF65-F5344CB8AC3E}">
        <p14:creationId xmlns:p14="http://schemas.microsoft.com/office/powerpoint/2010/main" val="28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9AEB-CF3C-590B-DA6B-58C34C88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Multi-scale and multi-strain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E637B-65DF-9A32-21AB-6228014C3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What do you expect when we say "multi-scale"?</a:t>
            </a:r>
          </a:p>
          <a:p>
            <a:r>
              <a:rPr lang="en-US" dirty="0">
                <a:cs typeface="Calibri"/>
              </a:rPr>
              <a:t>What do you expect when we say "multi-strain"?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13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pPr lvl="1"/>
            <a:r>
              <a:rPr lang="is-IS" dirty="0"/>
              <a:t>Available data</a:t>
            </a:r>
          </a:p>
          <a:p>
            <a:r>
              <a:rPr lang="en-GB" dirty="0">
                <a:solidFill>
                  <a:srgbClr val="D9D9D9"/>
                </a:solidFill>
              </a:rPr>
              <a:t>Suitable to encapsulate complex within-host (WH) dynamics</a:t>
            </a:r>
          </a:p>
        </p:txBody>
      </p:sp>
    </p:spTree>
    <p:extLst>
      <p:ext uri="{BB962C8B-B14F-4D97-AF65-F5344CB8AC3E}">
        <p14:creationId xmlns:p14="http://schemas.microsoft.com/office/powerpoint/2010/main" val="383581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pPr lvl="1"/>
            <a:r>
              <a:rPr lang="is-IS" dirty="0"/>
              <a:t>Available data</a:t>
            </a:r>
          </a:p>
          <a:p>
            <a:r>
              <a:rPr lang="en-GB" dirty="0"/>
              <a:t>Suitable to encapsulate complex within-host (WH) dynamics</a:t>
            </a:r>
          </a:p>
        </p:txBody>
      </p:sp>
    </p:spTree>
    <p:extLst>
      <p:ext uri="{BB962C8B-B14F-4D97-AF65-F5344CB8AC3E}">
        <p14:creationId xmlns:p14="http://schemas.microsoft.com/office/powerpoint/2010/main" val="481114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Gilchrist &amp; Sasaki (2002)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example: </a:t>
            </a:r>
            <a:r>
              <a:rPr lang="en-GB" i="1" u="sng" dirty="0"/>
              <a:t>Gilchrist &amp; Sasaki</a:t>
            </a:r>
            <a:r>
              <a:rPr lang="en-GB" dirty="0"/>
              <a:t> (2002)</a:t>
            </a:r>
          </a:p>
          <a:p>
            <a:pPr lvl="1"/>
            <a:r>
              <a:rPr lang="en-GB" dirty="0"/>
              <a:t>Within-host dynamics:				pathogen load</a:t>
            </a:r>
          </a:p>
          <a:p>
            <a:pPr marL="457200" lvl="1" indent="0">
              <a:buNone/>
            </a:pPr>
            <a:r>
              <a:rPr lang="en-GB" dirty="0"/>
              <a:t>							level immunity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Between-host</a:t>
            </a:r>
          </a:p>
          <a:p>
            <a:pPr marL="457200" lvl="1" indent="0">
              <a:buNone/>
            </a:pPr>
            <a:r>
              <a:rPr lang="en-GB" dirty="0"/>
              <a:t>    dynamics: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Link: </a:t>
            </a:r>
          </a:p>
          <a:p>
            <a:pPr marL="457200" lvl="1" indent="0">
              <a:buNone/>
            </a:pP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18897"/>
              </p:ext>
            </p:extLst>
          </p:nvPr>
        </p:nvGraphicFramePr>
        <p:xfrm>
          <a:off x="4558165" y="2352651"/>
          <a:ext cx="1778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4" imgW="1778000" imgH="863600" progId="Equation.DSMT4">
                  <p:embed/>
                </p:oleObj>
              </mc:Choice>
              <mc:Fallback>
                <p:oleObj name="Equation" r:id="rId4" imgW="1778000" imgH="863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8165" y="2352651"/>
                        <a:ext cx="1778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166107"/>
              </p:ext>
            </p:extLst>
          </p:nvPr>
        </p:nvGraphicFramePr>
        <p:xfrm>
          <a:off x="4558165" y="3323269"/>
          <a:ext cx="56007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6" imgW="5600700" imgH="2895600" progId="Equation.DSMT4">
                  <p:embed/>
                </p:oleObj>
              </mc:Choice>
              <mc:Fallback>
                <p:oleObj name="Equation" r:id="rId6" imgW="5600700" imgH="2895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8165" y="3323269"/>
                        <a:ext cx="5600700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65417"/>
              </p:ext>
            </p:extLst>
          </p:nvPr>
        </p:nvGraphicFramePr>
        <p:xfrm>
          <a:off x="6689321" y="2234730"/>
          <a:ext cx="7620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8" imgW="762000" imgH="1206500" progId="Equation.DSMT4">
                  <p:embed/>
                </p:oleObj>
              </mc:Choice>
              <mc:Fallback>
                <p:oleObj name="Equation" r:id="rId8" imgW="762000" imgH="1206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89321" y="2234730"/>
                        <a:ext cx="7620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556509"/>
              </p:ext>
            </p:extLst>
          </p:nvPr>
        </p:nvGraphicFramePr>
        <p:xfrm>
          <a:off x="2360586" y="5057203"/>
          <a:ext cx="1549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10" imgW="1549400" imgH="342900" progId="Equation.DSMT4">
                  <p:embed/>
                </p:oleObj>
              </mc:Choice>
              <mc:Fallback>
                <p:oleObj name="Equation" r:id="rId10" imgW="1549400" imgH="342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60586" y="5057203"/>
                        <a:ext cx="1549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28048" y="645333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Gilchrist &amp; Sasaki </a:t>
            </a:r>
            <a:r>
              <a:rPr lang="en-GB" sz="1400" dirty="0"/>
              <a:t>(2002), </a:t>
            </a:r>
            <a:r>
              <a:rPr lang="en-GB" sz="1400" i="1" dirty="0"/>
              <a:t>J </a:t>
            </a:r>
            <a:r>
              <a:rPr lang="en-GB" sz="1400" i="1" dirty="0" err="1"/>
              <a:t>Theor</a:t>
            </a:r>
            <a:r>
              <a:rPr lang="en-GB" sz="1400" i="1" dirty="0"/>
              <a:t> </a:t>
            </a:r>
            <a:r>
              <a:rPr lang="en-GB" sz="1400" i="1" dirty="0" err="1"/>
              <a:t>Biol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303745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1844824"/>
            <a:ext cx="4112696" cy="4032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Model: specific + </a:t>
            </a:r>
            <a:r>
              <a:rPr lang="en-GB" dirty="0" err="1"/>
              <a:t>aspecific</a:t>
            </a:r>
            <a:r>
              <a:rPr lang="en-GB" dirty="0"/>
              <a:t> immunity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/>
              <a:t>	pathogen load</a:t>
            </a:r>
          </a:p>
          <a:p>
            <a:pPr marL="457200" lvl="1" indent="0">
              <a:buNone/>
            </a:pPr>
            <a:r>
              <a:rPr lang="en-GB" dirty="0"/>
              <a:t>	level of specific immunity</a:t>
            </a:r>
          </a:p>
          <a:p>
            <a:pPr marL="457200" lvl="1" indent="0">
              <a:buNone/>
            </a:pPr>
            <a:r>
              <a:rPr lang="en-GB" dirty="0"/>
              <a:t>	(constant) level of </a:t>
            </a:r>
            <a:r>
              <a:rPr lang="en-GB" dirty="0" err="1"/>
              <a:t>aspecific</a:t>
            </a:r>
            <a:r>
              <a:rPr lang="en-GB" dirty="0"/>
              <a:t> immunity</a:t>
            </a:r>
          </a:p>
          <a:p>
            <a:endParaRPr lang="en-GB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739146"/>
              </p:ext>
            </p:extLst>
          </p:nvPr>
        </p:nvGraphicFramePr>
        <p:xfrm>
          <a:off x="1557118" y="2479974"/>
          <a:ext cx="373380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4" imgW="3733800" imgH="1689100" progId="Equation.DSMT4">
                  <p:embed/>
                </p:oleObj>
              </mc:Choice>
              <mc:Fallback>
                <p:oleObj name="Equation" r:id="rId4" imgW="3733800" imgH="16891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118" y="2479974"/>
                        <a:ext cx="3733800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102305"/>
              </p:ext>
            </p:extLst>
          </p:nvPr>
        </p:nvGraphicFramePr>
        <p:xfrm>
          <a:off x="975985" y="4823422"/>
          <a:ext cx="8509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6" imgW="850900" imgH="1206500" progId="Equation.DSMT4">
                  <p:embed/>
                </p:oleObj>
              </mc:Choice>
              <mc:Fallback>
                <p:oleObj name="Equation" r:id="rId6" imgW="850900" imgH="12065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5985" y="4823422"/>
                        <a:ext cx="8509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28048" y="645333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/>
              <a:t>Pugliese</a:t>
            </a:r>
            <a:r>
              <a:rPr lang="en-GB" sz="1400" b="1" dirty="0"/>
              <a:t> &amp; </a:t>
            </a:r>
            <a:r>
              <a:rPr lang="en-GB" sz="1400" b="1" dirty="0" err="1"/>
              <a:t>Gandolfi</a:t>
            </a:r>
            <a:r>
              <a:rPr lang="en-GB" sz="1400" b="1" dirty="0"/>
              <a:t> </a:t>
            </a:r>
            <a:r>
              <a:rPr lang="en-GB" sz="1400" dirty="0"/>
              <a:t>(2008), </a:t>
            </a:r>
            <a:r>
              <a:rPr lang="en-GB" sz="1400" i="1" dirty="0"/>
              <a:t>Math </a:t>
            </a:r>
            <a:r>
              <a:rPr lang="en-GB" sz="1400" i="1" dirty="0" err="1"/>
              <a:t>Biosc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762109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Can enhance understanding of more complex models</a:t>
            </a:r>
          </a:p>
        </p:txBody>
      </p:sp>
    </p:spTree>
    <p:extLst>
      <p:ext uri="{BB962C8B-B14F-4D97-AF65-F5344CB8AC3E}">
        <p14:creationId xmlns:p14="http://schemas.microsoft.com/office/powerpoint/2010/main" val="537110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/>
              <a:t>Can enhance understanding of more complex models</a:t>
            </a:r>
          </a:p>
        </p:txBody>
      </p:sp>
    </p:spTree>
    <p:extLst>
      <p:ext uri="{BB962C8B-B14F-4D97-AF65-F5344CB8AC3E}">
        <p14:creationId xmlns:p14="http://schemas.microsoft.com/office/powerpoint/2010/main" val="3379178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/>
              <a:t>Can enhance understanding of more complex models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Harder to study, </a:t>
            </a:r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so it requires more thinking about which assumptions are really responsible for the results we see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12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/>
              <a:t>Can enhance understanding of more complex models</a:t>
            </a:r>
          </a:p>
          <a:p>
            <a:r>
              <a:rPr lang="en-GB" dirty="0"/>
              <a:t>Harder to study, </a:t>
            </a:r>
            <a:r>
              <a:rPr lang="is-IS" dirty="0"/>
              <a:t>so it requires more thinking about which assumptions are really responsible for the results we see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069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A4BAFB-D3CD-3846-B35E-87A45DF00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8" y="5007682"/>
            <a:ext cx="6511925" cy="1486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F7582-DC6D-3C46-886A-91DC4BCA0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9" y="2412585"/>
            <a:ext cx="4853782" cy="20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48919-E77D-1B4B-963B-6C0BA783B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892" y="4229101"/>
            <a:ext cx="5399108" cy="2398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ED4904-4996-3942-8B6C-E1F4709E4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340" y="2243139"/>
            <a:ext cx="5399109" cy="178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824BDE-5A00-3D47-B51A-4EC6EBA4E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614" y="565594"/>
            <a:ext cx="6407149" cy="1284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F61505-3EFA-7041-AD4D-1155764D79AA}"/>
              </a:ext>
            </a:extLst>
          </p:cNvPr>
          <p:cNvSpPr txBox="1"/>
          <p:nvPr/>
        </p:nvSpPr>
        <p:spPr>
          <a:xfrm>
            <a:off x="266118" y="684915"/>
            <a:ext cx="5396496" cy="1200329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cs typeface="Apple Chancery" panose="03020702040506060504" pitchFamily="66" charset="-79"/>
              </a:rPr>
              <a:t>Growing literature on numerical methods</a:t>
            </a:r>
          </a:p>
          <a:p>
            <a:r>
              <a:rPr lang="en-US" sz="2400" dirty="0">
                <a:solidFill>
                  <a:schemeClr val="accent1"/>
                </a:solidFill>
                <a:cs typeface="Apple Chancery" panose="03020702040506060504" pitchFamily="66" charset="-79"/>
              </a:rPr>
              <a:t>for time-since-infection models (continuous time)</a:t>
            </a:r>
          </a:p>
        </p:txBody>
      </p:sp>
    </p:spTree>
    <p:extLst>
      <p:ext uri="{BB962C8B-B14F-4D97-AF65-F5344CB8AC3E}">
        <p14:creationId xmlns:p14="http://schemas.microsoft.com/office/powerpoint/2010/main" val="875964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DF5A76-45E8-4F41-86E2-CF4C6C1B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n-lt"/>
              </a:rPr>
              <a:t>Structured models in ecology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3323-6FDC-AA43-A524-2CF44E7EE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Daphnia: individual-level physiological growth + population-level model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4D6C83F-72FE-BF42-A23C-F57FCCF79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4" y="2241547"/>
            <a:ext cx="6794500" cy="191770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A14BC4B7-15AA-2943-B83F-B969D6C33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532"/>
          <a:stretch/>
        </p:blipFill>
        <p:spPr>
          <a:xfrm>
            <a:off x="3949716" y="4397372"/>
            <a:ext cx="4635500" cy="855663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0711872-E3C4-ED48-81F5-CBE2FCD54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8" t="73467" r="21918"/>
          <a:stretch/>
        </p:blipFill>
        <p:spPr>
          <a:xfrm>
            <a:off x="3949716" y="5360985"/>
            <a:ext cx="2614612" cy="522287"/>
          </a:xfrm>
          <a:prstGeom prst="rect">
            <a:avLst/>
          </a:prstGeom>
        </p:spPr>
      </p:pic>
      <p:pic>
        <p:nvPicPr>
          <p:cNvPr id="19" name="Picture 18" descr="A picture containing invertebrate, branchiopod crustacean, arthropod&#10;&#10;Description automatically generated">
            <a:extLst>
              <a:ext uri="{FF2B5EF4-FFF2-40B4-BE49-F238E27FC236}">
                <a16:creationId xmlns:a16="http://schemas.microsoft.com/office/drawing/2014/main" id="{298CAB36-024B-0349-850E-9D916F447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395" y="3562349"/>
            <a:ext cx="2402135" cy="27495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F51980-FE12-CE4E-9A1A-1FDB47EA68BA}"/>
              </a:ext>
            </a:extLst>
          </p:cNvPr>
          <p:cNvSpPr txBox="1"/>
          <p:nvPr/>
        </p:nvSpPr>
        <p:spPr>
          <a:xfrm>
            <a:off x="1824041" y="5883272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/>
              <a:t>Diekmann</a:t>
            </a:r>
            <a:r>
              <a:rPr lang="fr-FR" dirty="0"/>
              <a:t> et al, </a:t>
            </a:r>
            <a:r>
              <a:rPr lang="fr-FR" i="1" dirty="0"/>
              <a:t>JMB</a:t>
            </a:r>
            <a:r>
              <a:rPr lang="fr-FR" dirty="0"/>
              <a:t>, 2010, ‘</a:t>
            </a:r>
            <a:r>
              <a:rPr lang="fr-FR" dirty="0" err="1"/>
              <a:t>Daphnia</a:t>
            </a:r>
            <a:r>
              <a:rPr lang="fr-FR" dirty="0"/>
              <a:t> </a:t>
            </a:r>
            <a:r>
              <a:rPr lang="fr-FR" dirty="0" err="1"/>
              <a:t>revisited</a:t>
            </a:r>
            <a:r>
              <a:rPr lang="fr-FR" dirty="0"/>
              <a:t>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86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9AEB-CF3C-590B-DA6B-58C34C88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Multi-scale and multi-strain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E637B-65DF-9A32-21AB-6228014C3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What do you expect when we say "multi-scale"?</a:t>
            </a:r>
          </a:p>
          <a:p>
            <a:r>
              <a:rPr lang="en-US" dirty="0">
                <a:cs typeface="Calibri"/>
              </a:rPr>
              <a:t>What do you expect when we say "multi-strain"?</a:t>
            </a:r>
          </a:p>
          <a:p>
            <a:r>
              <a:rPr lang="en-US" dirty="0">
                <a:cs typeface="Calibri"/>
              </a:rPr>
              <a:t>Why multi-scale and multi-strain in the same discussion?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They are different, but many points of contact</a:t>
            </a:r>
          </a:p>
          <a:p>
            <a:pPr lvl="1"/>
            <a:r>
              <a:rPr lang="en-US" dirty="0">
                <a:cs typeface="Calibri"/>
              </a:rPr>
              <a:t>Exceptions: full cross-immunity (competing strains), re-infection (flu)</a:t>
            </a:r>
          </a:p>
          <a:p>
            <a:pPr lvl="1"/>
            <a:r>
              <a:rPr lang="en-US" dirty="0">
                <a:cs typeface="Calibri"/>
              </a:rPr>
              <a:t>Exceptions: other scales (households, within-host cells/patches)</a:t>
            </a:r>
          </a:p>
        </p:txBody>
      </p:sp>
    </p:spTree>
    <p:extLst>
      <p:ext uri="{BB962C8B-B14F-4D97-AF65-F5344CB8AC3E}">
        <p14:creationId xmlns:p14="http://schemas.microsoft.com/office/powerpoint/2010/main" val="10988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untreated infection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5742" b="48863"/>
          <a:stretch/>
        </p:blipFill>
        <p:spPr>
          <a:xfrm>
            <a:off x="3463507" y="1964819"/>
            <a:ext cx="5289172" cy="3342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1913" y="6289576"/>
            <a:ext cx="2856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b="1" kern="0" dirty="0">
                <a:solidFill>
                  <a:sysClr val="windowText" lastClr="000000"/>
                </a:solidFill>
              </a:rPr>
              <a:t>Fraser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en-US" sz="1400" b="1" kern="0" dirty="0">
                <a:solidFill>
                  <a:sysClr val="windowText" lastClr="000000"/>
                </a:solidFill>
              </a:rPr>
              <a:t>Lythgoe</a:t>
            </a:r>
            <a:r>
              <a:rPr lang="en-US" sz="1400" kern="0" dirty="0">
                <a:solidFill>
                  <a:sysClr val="windowText" lastClr="000000"/>
                </a:solidFill>
              </a:rPr>
              <a:t> </a:t>
            </a:r>
            <a:r>
              <a:rPr lang="en-US" sz="1400" i="1" kern="0" dirty="0">
                <a:solidFill>
                  <a:sysClr val="windowText" lastClr="000000"/>
                </a:solidFill>
              </a:rPr>
              <a:t>et al </a:t>
            </a:r>
            <a:r>
              <a:rPr lang="en-US" sz="1400" kern="0" dirty="0">
                <a:solidFill>
                  <a:sysClr val="windowText" lastClr="000000"/>
                </a:solidFill>
              </a:rPr>
              <a:t>(2014), </a:t>
            </a:r>
            <a:r>
              <a:rPr lang="en-US" sz="1400" i="1" kern="0" dirty="0">
                <a:solidFill>
                  <a:sysClr val="windowText" lastClr="000000"/>
                </a:solidFill>
              </a:rPr>
              <a:t>Science</a:t>
            </a:r>
            <a:r>
              <a:rPr lang="en-US" sz="14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90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2060849"/>
            <a:ext cx="4320480" cy="463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Predicts infectivity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Transmission potential           = overall infectivity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169026" y="1428736"/>
            <a:ext cx="4041775" cy="2720344"/>
          </a:xfrm>
        </p:spPr>
        <p:txBody>
          <a:bodyPr/>
          <a:lstStyle/>
          <a:p>
            <a:r>
              <a:rPr lang="en-US" dirty="0"/>
              <a:t>Predicts duration of asymptomatic stage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Set-point viral load (SPVL)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496" y="1916832"/>
            <a:ext cx="4714810" cy="2520280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0738" y="4428828"/>
            <a:ext cx="4729758" cy="234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31504" y="643359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Fraser </a:t>
            </a:r>
            <a:r>
              <a:rPr lang="en-US" sz="1400" b="1" i="1" dirty="0">
                <a:solidFill>
                  <a:srgbClr val="000000"/>
                </a:solidFill>
                <a:latin typeface="Arial" charset="0"/>
              </a:rPr>
              <a:t>et al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(2007),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PNAS</a:t>
            </a:r>
          </a:p>
        </p:txBody>
      </p:sp>
    </p:spTree>
    <p:extLst>
      <p:ext uri="{BB962C8B-B14F-4D97-AF65-F5344CB8AC3E}">
        <p14:creationId xmlns:p14="http://schemas.microsoft.com/office/powerpoint/2010/main" val="3066162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SPVL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SPVL is highly heritable</a:t>
            </a:r>
          </a:p>
          <a:p>
            <a:r>
              <a:rPr lang="en-US" dirty="0"/>
              <a:t>Steadily increasing for 25 years</a:t>
            </a:r>
          </a:p>
          <a:p>
            <a:r>
              <a:rPr lang="en-US" dirty="0"/>
              <a:t>Now seems to have plateaued</a:t>
            </a:r>
          </a:p>
          <a:p>
            <a:r>
              <a:rPr lang="en-US" dirty="0"/>
              <a:t>The current mean value is very close to maximum transmission potential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84232" y="643359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Fraser </a:t>
            </a:r>
            <a:r>
              <a:rPr lang="en-US" sz="1400" b="1" i="1" dirty="0">
                <a:solidFill>
                  <a:srgbClr val="000000"/>
                </a:solidFill>
                <a:latin typeface="Arial" charset="0"/>
              </a:rPr>
              <a:t>et al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(2007),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PNAS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287688" y="3787938"/>
            <a:ext cx="4346788" cy="2885768"/>
            <a:chOff x="2091809" y="2495302"/>
            <a:chExt cx="4346788" cy="2885768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28432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2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04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4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10275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6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82850" y="4435475"/>
              <a:ext cx="27603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11413" y="2924175"/>
              <a:ext cx="41229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1.5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1118145" y="3468966"/>
              <a:ext cx="231666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Transmission potential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94150" y="5011738"/>
              <a:ext cx="196239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Set-point viral load</a:t>
              </a:r>
            </a:p>
          </p:txBody>
        </p:sp>
      </p:grpSp>
      <p:cxnSp>
        <p:nvCxnSpPr>
          <p:cNvPr id="3" name="Straight Arrow Connector 2"/>
          <p:cNvCxnSpPr>
            <a:stCxn id="27" idx="11"/>
          </p:cNvCxnSpPr>
          <p:nvPr/>
        </p:nvCxnSpPr>
        <p:spPr>
          <a:xfrm>
            <a:off x="6167644" y="4227772"/>
            <a:ext cx="365" cy="1793516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 bwMode="auto">
          <a:xfrm>
            <a:off x="6096000" y="6021288"/>
            <a:ext cx="144016" cy="14401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1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615809" y="2495302"/>
            <a:ext cx="4346788" cy="2885768"/>
            <a:chOff x="2091809" y="2495302"/>
            <a:chExt cx="4346788" cy="2885768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8432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2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4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4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0275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6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2850" y="4435475"/>
              <a:ext cx="27603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11413" y="2924175"/>
              <a:ext cx="41229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1.5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1118145" y="3468966"/>
              <a:ext cx="231666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Transmission potential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71672" y="5011738"/>
              <a:ext cx="196239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Set-point viral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37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615809" y="1700536"/>
            <a:ext cx="4346788" cy="3680535"/>
            <a:chOff x="2091809" y="1700535"/>
            <a:chExt cx="4346788" cy="3680535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8432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2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4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4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0275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6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2850" y="4435475"/>
              <a:ext cx="27603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11413" y="2924175"/>
              <a:ext cx="41229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1.5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3059113" y="2419350"/>
              <a:ext cx="1871662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075238" y="2419350"/>
              <a:ext cx="1296987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3778250" y="1843088"/>
              <a:ext cx="26035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en-US" kern="0" dirty="0">
                  <a:solidFill>
                    <a:srgbClr val="008000"/>
                  </a:solidFill>
                </a:rPr>
                <a:t>Long-sighted evolution</a:t>
              </a:r>
            </a:p>
          </p:txBody>
        </p:sp>
        <p:pic>
          <p:nvPicPr>
            <p:cNvPr id="36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86" b="460"/>
            <a:stretch/>
          </p:blipFill>
          <p:spPr bwMode="auto">
            <a:xfrm>
              <a:off x="3059311" y="1700535"/>
              <a:ext cx="700501" cy="57606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5002213" y="2995613"/>
              <a:ext cx="0" cy="576262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Box 12"/>
            <p:cNvSpPr txBox="1">
              <a:spLocks noChangeArrowheads="1"/>
            </p:cNvSpPr>
            <p:nvPr/>
          </p:nvSpPr>
          <p:spPr bwMode="auto">
            <a:xfrm>
              <a:off x="4138613" y="3571875"/>
              <a:ext cx="1871662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kern="0" dirty="0">
                  <a:solidFill>
                    <a:srgbClr val="008000"/>
                  </a:solidFill>
                </a:rPr>
                <a:t>Optimal for virus transmission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1118145" y="3468966"/>
              <a:ext cx="231666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Transmission potential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71672" y="5011738"/>
              <a:ext cx="196239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Set-point viral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05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615810" y="1700535"/>
            <a:ext cx="4896763" cy="4476066"/>
            <a:chOff x="2091809" y="1700535"/>
            <a:chExt cx="4896763" cy="4476066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8432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2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413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4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0275" y="4795838"/>
              <a:ext cx="42832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10</a:t>
              </a:r>
              <a:r>
                <a:rPr lang="en-US" sz="1400" kern="0" baseline="30000" dirty="0">
                  <a:solidFill>
                    <a:sysClr val="windowText" lastClr="000000">
                      <a:lumMod val="50000"/>
                    </a:sysClr>
                  </a:solidFill>
                </a:rPr>
                <a:t>6</a:t>
              </a:r>
              <a:endParaRPr lang="en-US" sz="1400" kern="0" dirty="0">
                <a:solidFill>
                  <a:sysClr val="windowText" lastClr="000000">
                    <a:lumMod val="50000"/>
                  </a:sys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2850" y="4435475"/>
              <a:ext cx="27603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11413" y="2924175"/>
              <a:ext cx="41229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kern="0" dirty="0">
                  <a:solidFill>
                    <a:sysClr val="windowText" lastClr="000000">
                      <a:lumMod val="50000"/>
                    </a:sysClr>
                  </a:solidFill>
                </a:rPr>
                <a:t>1.5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3059113" y="2419350"/>
              <a:ext cx="1871662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075238" y="2419350"/>
              <a:ext cx="1296987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3778250" y="1843088"/>
              <a:ext cx="26035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en-US" kern="0" dirty="0">
                  <a:solidFill>
                    <a:srgbClr val="008000"/>
                  </a:solidFill>
                </a:rPr>
                <a:t>Long-sighted evolution</a:t>
              </a:r>
            </a:p>
          </p:txBody>
        </p:sp>
        <p:pic>
          <p:nvPicPr>
            <p:cNvPr id="36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86" b="460"/>
            <a:stretch/>
          </p:blipFill>
          <p:spPr bwMode="auto">
            <a:xfrm>
              <a:off x="3059311" y="1700535"/>
              <a:ext cx="700501" cy="57606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5002213" y="2995613"/>
              <a:ext cx="0" cy="576262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Box 12"/>
            <p:cNvSpPr txBox="1">
              <a:spLocks noChangeArrowheads="1"/>
            </p:cNvSpPr>
            <p:nvPr/>
          </p:nvSpPr>
          <p:spPr bwMode="auto">
            <a:xfrm>
              <a:off x="4138613" y="3571875"/>
              <a:ext cx="1871662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kern="0" dirty="0">
                  <a:solidFill>
                    <a:srgbClr val="008000"/>
                  </a:solidFill>
                </a:rPr>
                <a:t>Optimal for virus transmission</a:t>
              </a:r>
            </a:p>
          </p:txBody>
        </p:sp>
        <p:sp>
          <p:nvSpPr>
            <p:cNvPr id="40" name="TextBox 12"/>
            <p:cNvSpPr txBox="1">
              <a:spLocks noChangeArrowheads="1"/>
            </p:cNvSpPr>
            <p:nvPr/>
          </p:nvSpPr>
          <p:spPr bwMode="auto">
            <a:xfrm>
              <a:off x="2689606" y="5587999"/>
              <a:ext cx="203758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kern="0" dirty="0">
                  <a:solidFill>
                    <a:srgbClr val="000090"/>
                  </a:solidFill>
                </a:rPr>
                <a:t>Low replicative capacity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V="1">
              <a:off x="3708400" y="4797425"/>
              <a:ext cx="0" cy="719138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5867400" y="4797425"/>
              <a:ext cx="0" cy="719138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BC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12"/>
            <p:cNvSpPr txBox="1">
              <a:spLocks noChangeArrowheads="1"/>
            </p:cNvSpPr>
            <p:nvPr/>
          </p:nvSpPr>
          <p:spPr bwMode="auto">
            <a:xfrm>
              <a:off x="4816077" y="5591826"/>
              <a:ext cx="21724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kern="0" dirty="0">
                  <a:solidFill>
                    <a:srgbClr val="BC0000"/>
                  </a:solidFill>
                </a:rPr>
                <a:t>High replicative capacity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1118145" y="3468966"/>
              <a:ext cx="231666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Transmission potential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71672" y="5011738"/>
              <a:ext cx="196239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kern="0" dirty="0">
                  <a:solidFill>
                    <a:sysClr val="windowText" lastClr="000000">
                      <a:lumMod val="50000"/>
                    </a:sysClr>
                  </a:solidFill>
                </a:rPr>
                <a:t>Set-point viral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125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1131</Words>
  <Application>Microsoft Macintosh PowerPoint</Application>
  <PresentationFormat>Widescreen</PresentationFormat>
  <Paragraphs>261</Paragraphs>
  <Slides>29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Apple Chancery</vt:lpstr>
      <vt:lpstr>Arial</vt:lpstr>
      <vt:lpstr>Calibri</vt:lpstr>
      <vt:lpstr>Calibri Light</vt:lpstr>
      <vt:lpstr>Verdana</vt:lpstr>
      <vt:lpstr>Wingdings</vt:lpstr>
      <vt:lpstr>Office Theme</vt:lpstr>
      <vt:lpstr>Equation</vt:lpstr>
      <vt:lpstr>Multi-scale and multi-strain</vt:lpstr>
      <vt:lpstr>Multi-scale and multi-strain</vt:lpstr>
      <vt:lpstr>Multi-scale and multi-strain</vt:lpstr>
      <vt:lpstr>HIV untreated infection</vt:lpstr>
      <vt:lpstr>Set-point viral load (SPVL)</vt:lpstr>
      <vt:lpstr>Evolution of SPVL</vt:lpstr>
      <vt:lpstr>HIV transmission potential</vt:lpstr>
      <vt:lpstr>HIV transmission potential</vt:lpstr>
      <vt:lpstr>HIV transmission potential</vt:lpstr>
      <vt:lpstr>HIV transmission potential</vt:lpstr>
      <vt:lpstr>PowerPoint Presentation</vt:lpstr>
      <vt:lpstr>PowerPoint Presentation</vt:lpstr>
      <vt:lpstr>Limitations of ODEs</vt:lpstr>
      <vt:lpstr>Time-since-infection models      </vt:lpstr>
      <vt:lpstr>Why using TSI?</vt:lpstr>
      <vt:lpstr>Why using TSI?</vt:lpstr>
      <vt:lpstr>Why using TSI?</vt:lpstr>
      <vt:lpstr>Why using TSI?</vt:lpstr>
      <vt:lpstr>Superinfection data</vt:lpstr>
      <vt:lpstr>Why using TSI?</vt:lpstr>
      <vt:lpstr>Why using TSI?</vt:lpstr>
      <vt:lpstr>Gilchrist &amp; Sasaki (2002)</vt:lpstr>
      <vt:lpstr>Example</vt:lpstr>
      <vt:lpstr>Why using TSI?</vt:lpstr>
      <vt:lpstr>Why using TSI?</vt:lpstr>
      <vt:lpstr>Why using TSI?</vt:lpstr>
      <vt:lpstr>Why using TSI?</vt:lpstr>
      <vt:lpstr>PowerPoint Presentation</vt:lpstr>
      <vt:lpstr>Structured models in ecology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Scarabel</dc:creator>
  <cp:lastModifiedBy>Lorenzo Pellis</cp:lastModifiedBy>
  <cp:revision>67</cp:revision>
  <dcterms:created xsi:type="dcterms:W3CDTF">2023-06-01T07:29:46Z</dcterms:created>
  <dcterms:modified xsi:type="dcterms:W3CDTF">2023-06-02T09:01:50Z</dcterms:modified>
</cp:coreProperties>
</file>