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26"/>
  </p:notesMasterIdLst>
  <p:sldIdLst>
    <p:sldId id="1756" r:id="rId2"/>
    <p:sldId id="1777" r:id="rId3"/>
    <p:sldId id="292" r:id="rId4"/>
    <p:sldId id="1822" r:id="rId5"/>
    <p:sldId id="1711" r:id="rId6"/>
    <p:sldId id="398" r:id="rId7"/>
    <p:sldId id="1728" r:id="rId8"/>
    <p:sldId id="1820" r:id="rId9"/>
    <p:sldId id="1729" r:id="rId10"/>
    <p:sldId id="256" r:id="rId11"/>
    <p:sldId id="1829" r:id="rId12"/>
    <p:sldId id="566" r:id="rId13"/>
    <p:sldId id="543" r:id="rId14"/>
    <p:sldId id="568" r:id="rId15"/>
    <p:sldId id="1736" r:id="rId16"/>
    <p:sldId id="1803" r:id="rId17"/>
    <p:sldId id="1828" r:id="rId18"/>
    <p:sldId id="258" r:id="rId19"/>
    <p:sldId id="259" r:id="rId20"/>
    <p:sldId id="1816" r:id="rId21"/>
    <p:sldId id="1815" r:id="rId22"/>
    <p:sldId id="1811" r:id="rId23"/>
    <p:sldId id="1768" r:id="rId24"/>
    <p:sldId id="1800" r:id="rId25"/>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las Högberg" initials="NH" lastIdx="1" clrIdx="0">
    <p:extLst>
      <p:ext uri="{19B8F6BF-5375-455C-9EA6-DF929625EA0E}">
        <p15:presenceInfo xmlns:p15="http://schemas.microsoft.com/office/powerpoint/2012/main" userId="S::nhoegberg@cerus.com::86265473-3dc1-49e2-a4e6-80c3b61e92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929B"/>
    <a:srgbClr val="2F84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07" autoAdjust="0"/>
    <p:restoredTop sz="86143" autoAdjust="0"/>
  </p:normalViewPr>
  <p:slideViewPr>
    <p:cSldViewPr snapToGrid="0" snapToObjects="1">
      <p:cViewPr varScale="1">
        <p:scale>
          <a:sx n="161" d="100"/>
          <a:sy n="161" d="100"/>
        </p:scale>
        <p:origin x="240" y="39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49" d="100"/>
          <a:sy n="49" d="100"/>
        </p:scale>
        <p:origin x="2733" y="2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4C9F3-B524-8A40-A58C-B4FD0139E41A}" type="datetimeFigureOut">
              <a:rPr lang="sv-SE" smtClean="0"/>
              <a:t>2023-06-07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sv-SE"/>
              <a:t>Redigera format för bakgrundstext
Nivå två
Nivå tre
Nivå fyra
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77824-86B8-0548-81EE-1F4504A45ED3}" type="slidenum">
              <a:rPr lang="sv-SE" smtClean="0"/>
              <a:t>‹#›</a:t>
            </a:fld>
            <a:endParaRPr lang="sv-SE"/>
          </a:p>
        </p:txBody>
      </p:sp>
    </p:spTree>
    <p:extLst>
      <p:ext uri="{BB962C8B-B14F-4D97-AF65-F5344CB8AC3E}">
        <p14:creationId xmlns:p14="http://schemas.microsoft.com/office/powerpoint/2010/main" val="72909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ature.com/articles/s41558-022-01426-1#MOESM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ature.com/articles/s41558-022-01426-1#MOESM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8E77824-86B8-0548-81EE-1F4504A45ED3}" type="slidenum">
              <a:rPr lang="sv-SE" smtClean="0"/>
              <a:t>1</a:t>
            </a:fld>
            <a:endParaRPr lang="sv-SE"/>
          </a:p>
        </p:txBody>
      </p:sp>
    </p:spTree>
    <p:extLst>
      <p:ext uri="{BB962C8B-B14F-4D97-AF65-F5344CB8AC3E}">
        <p14:creationId xmlns:p14="http://schemas.microsoft.com/office/powerpoint/2010/main" val="2626466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3109778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This indicator shows</a:t>
            </a:r>
            <a:r>
              <a:rPr lang="en-AU" sz="1200" kern="1200" baseline="0" dirty="0">
                <a:solidFill>
                  <a:schemeClr val="tx1"/>
                </a:solidFill>
                <a:effectLst/>
                <a:latin typeface="+mn-lt"/>
                <a:ea typeface="+mn-ea"/>
                <a:cs typeface="+mn-cs"/>
              </a:rPr>
              <a:t> the vectorial capacity (VC) of two mosquito vectors that transmit dengue fever - </a:t>
            </a:r>
            <a:r>
              <a:rPr lang="en-AU" sz="1200" i="1" kern="1200" dirty="0">
                <a:solidFill>
                  <a:schemeClr val="tx1"/>
                </a:solidFill>
                <a:effectLst/>
                <a:latin typeface="+mn-lt"/>
                <a:ea typeface="+mn-ea"/>
                <a:cs typeface="+mn-cs"/>
              </a:rPr>
              <a:t>Aedes aegypti </a:t>
            </a:r>
            <a:r>
              <a:rPr lang="en-AU" sz="1200" kern="1200" dirty="0">
                <a:solidFill>
                  <a:schemeClr val="tx1"/>
                </a:solidFill>
                <a:effectLst/>
                <a:latin typeface="+mn-lt"/>
                <a:ea typeface="+mn-ea"/>
                <a:cs typeface="+mn-cs"/>
              </a:rPr>
              <a:t>and</a:t>
            </a:r>
            <a:r>
              <a:rPr lang="en-AU" sz="1200" i="1" kern="1200" dirty="0">
                <a:solidFill>
                  <a:schemeClr val="tx1"/>
                </a:solidFill>
                <a:effectLst/>
                <a:latin typeface="+mn-lt"/>
                <a:ea typeface="+mn-ea"/>
                <a:cs typeface="+mn-cs"/>
              </a:rPr>
              <a:t> Aedes albopictus</a:t>
            </a:r>
            <a:r>
              <a:rPr lang="en-AU" sz="1200" i="0" kern="1200" dirty="0">
                <a:solidFill>
                  <a:schemeClr val="tx1"/>
                </a:solidFill>
                <a:effectLst/>
                <a:latin typeface="+mn-lt"/>
                <a:ea typeface="+mn-ea"/>
                <a:cs typeface="+mn-cs"/>
              </a:rPr>
              <a:t>. VC </a:t>
            </a:r>
            <a:r>
              <a:rPr lang="en-US" sz="1200" kern="1200" dirty="0">
                <a:solidFill>
                  <a:schemeClr val="tx1"/>
                </a:solidFill>
                <a:effectLst/>
                <a:latin typeface="+mn-lt"/>
                <a:ea typeface="+mn-ea"/>
                <a:cs typeface="+mn-cs"/>
              </a:rPr>
              <a:t>is the average daily rate of subsequent cases in a susceptible population resulting from one infected case, is calculated using a formula including the vector to human transmission probability per bite, the human infectious period, the average vector biting rate, the extrinsic incubation period and the daily survival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second highest VC for both dengue vectors was recorded in 2017</a:t>
            </a:r>
            <a:r>
              <a:rPr lang="en-US" sz="1200" kern="1200" dirty="0">
                <a:solidFill>
                  <a:schemeClr val="tx1"/>
                </a:solidFill>
                <a:effectLst/>
                <a:latin typeface="+mn-lt"/>
                <a:ea typeface="+mn-ea"/>
                <a:cs typeface="+mn-cs"/>
              </a:rPr>
              <a:t>, with the 2012-2017 average 7.2% and 9.8% above baseline for </a:t>
            </a:r>
            <a:r>
              <a:rPr lang="en-US" sz="1200" i="1" kern="1200" dirty="0">
                <a:solidFill>
                  <a:schemeClr val="tx1"/>
                </a:solidFill>
                <a:effectLst/>
                <a:latin typeface="+mn-lt"/>
                <a:ea typeface="+mn-ea"/>
                <a:cs typeface="+mn-cs"/>
              </a:rPr>
              <a:t>Aedes aegypti</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Aedes albopictus</a:t>
            </a:r>
            <a:r>
              <a:rPr lang="en-US" sz="1200" kern="1200" dirty="0">
                <a:solidFill>
                  <a:schemeClr val="tx1"/>
                </a:solidFill>
                <a:effectLst/>
                <a:latin typeface="+mn-lt"/>
                <a:ea typeface="+mn-ea"/>
                <a:cs typeface="+mn-cs"/>
              </a:rPr>
              <a:t>, respectively (</a:t>
            </a:r>
            <a:r>
              <a:rPr lang="en-GB" sz="1200" kern="1200" dirty="0">
                <a:solidFill>
                  <a:schemeClr val="tx1"/>
                </a:solidFill>
                <a:effectLst/>
                <a:latin typeface="+mn-lt"/>
                <a:ea typeface="+mn-ea"/>
                <a:cs typeface="+mn-cs"/>
              </a:rPr>
              <a:t>Figure 7</a:t>
            </a:r>
            <a:r>
              <a:rPr lang="en-US" sz="1200" kern="1200" dirty="0">
                <a:solidFill>
                  <a:schemeClr val="tx1"/>
                </a:solidFill>
                <a:effectLst/>
                <a:latin typeface="+mn-lt"/>
                <a:ea typeface="+mn-ea"/>
                <a:cs typeface="+mn-cs"/>
              </a:rPr>
              <a:t>). This continues the upward trend of climate suitability for transmission of dengue, with nine of the ten most suitable years occurring since 2000. </a:t>
            </a:r>
            <a:endParaRPr lang="en-AU"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Figure: Changes in global vectorial capacity for the dengue virus vectors Aedes aegypti and Aedes albopictus 1950-2017.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7EC483DE-B388-8644-9211-9D75550C1206}" type="slidenum">
              <a:rPr lang="en-US" smtClean="0"/>
              <a:t>14</a:t>
            </a:fld>
            <a:endParaRPr lang="en-US"/>
          </a:p>
        </p:txBody>
      </p:sp>
    </p:spTree>
    <p:extLst>
      <p:ext uri="{BB962C8B-B14F-4D97-AF65-F5344CB8AC3E}">
        <p14:creationId xmlns:p14="http://schemas.microsoft.com/office/powerpoint/2010/main" val="1213154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This indicator shows</a:t>
            </a:r>
            <a:r>
              <a:rPr lang="en-AU" sz="1200" kern="1200" baseline="0" dirty="0">
                <a:solidFill>
                  <a:schemeClr val="tx1"/>
                </a:solidFill>
                <a:effectLst/>
                <a:latin typeface="+mn-lt"/>
                <a:ea typeface="+mn-ea"/>
                <a:cs typeface="+mn-cs"/>
              </a:rPr>
              <a:t> the vectorial capacity (VC) of two mosquito vectors that transmit dengue fever - </a:t>
            </a:r>
            <a:r>
              <a:rPr lang="en-AU" sz="1200" i="1" kern="1200" dirty="0">
                <a:solidFill>
                  <a:schemeClr val="tx1"/>
                </a:solidFill>
                <a:effectLst/>
                <a:latin typeface="+mn-lt"/>
                <a:ea typeface="+mn-ea"/>
                <a:cs typeface="+mn-cs"/>
              </a:rPr>
              <a:t>Aedes aegypti </a:t>
            </a:r>
            <a:r>
              <a:rPr lang="en-AU" sz="1200" kern="1200" dirty="0">
                <a:solidFill>
                  <a:schemeClr val="tx1"/>
                </a:solidFill>
                <a:effectLst/>
                <a:latin typeface="+mn-lt"/>
                <a:ea typeface="+mn-ea"/>
                <a:cs typeface="+mn-cs"/>
              </a:rPr>
              <a:t>and</a:t>
            </a:r>
            <a:r>
              <a:rPr lang="en-AU" sz="1200" i="1" kern="1200" dirty="0">
                <a:solidFill>
                  <a:schemeClr val="tx1"/>
                </a:solidFill>
                <a:effectLst/>
                <a:latin typeface="+mn-lt"/>
                <a:ea typeface="+mn-ea"/>
                <a:cs typeface="+mn-cs"/>
              </a:rPr>
              <a:t> Aedes albopictus</a:t>
            </a:r>
            <a:r>
              <a:rPr lang="en-AU" sz="1200" i="0" kern="1200" dirty="0">
                <a:solidFill>
                  <a:schemeClr val="tx1"/>
                </a:solidFill>
                <a:effectLst/>
                <a:latin typeface="+mn-lt"/>
                <a:ea typeface="+mn-ea"/>
                <a:cs typeface="+mn-cs"/>
              </a:rPr>
              <a:t>. VC </a:t>
            </a:r>
            <a:r>
              <a:rPr lang="en-US" sz="1200" kern="1200" dirty="0">
                <a:solidFill>
                  <a:schemeClr val="tx1"/>
                </a:solidFill>
                <a:effectLst/>
                <a:latin typeface="+mn-lt"/>
                <a:ea typeface="+mn-ea"/>
                <a:cs typeface="+mn-cs"/>
              </a:rPr>
              <a:t>is the average daily rate of subsequent cases in a susceptible population resulting from one infected case, is calculated using a formula including the vector to human transmission probability per bite, the human infectious period, the average vector biting rate, the extrinsic incubation period and the daily survival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second highest VC for both dengue vectors was recorded in 2017</a:t>
            </a:r>
            <a:r>
              <a:rPr lang="en-US" sz="1200" kern="1200" dirty="0">
                <a:solidFill>
                  <a:schemeClr val="tx1"/>
                </a:solidFill>
                <a:effectLst/>
                <a:latin typeface="+mn-lt"/>
                <a:ea typeface="+mn-ea"/>
                <a:cs typeface="+mn-cs"/>
              </a:rPr>
              <a:t>, with the 2012-2017 average 7.2% and 9.8% above baseline for </a:t>
            </a:r>
            <a:r>
              <a:rPr lang="en-US" sz="1200" i="1" kern="1200" dirty="0">
                <a:solidFill>
                  <a:schemeClr val="tx1"/>
                </a:solidFill>
                <a:effectLst/>
                <a:latin typeface="+mn-lt"/>
                <a:ea typeface="+mn-ea"/>
                <a:cs typeface="+mn-cs"/>
              </a:rPr>
              <a:t>Aedes aegypti</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Aedes albopictus</a:t>
            </a:r>
            <a:r>
              <a:rPr lang="en-US" sz="1200" kern="1200" dirty="0">
                <a:solidFill>
                  <a:schemeClr val="tx1"/>
                </a:solidFill>
                <a:effectLst/>
                <a:latin typeface="+mn-lt"/>
                <a:ea typeface="+mn-ea"/>
                <a:cs typeface="+mn-cs"/>
              </a:rPr>
              <a:t>, respectively (</a:t>
            </a:r>
            <a:r>
              <a:rPr lang="en-GB" sz="1200" kern="1200" dirty="0">
                <a:solidFill>
                  <a:schemeClr val="tx1"/>
                </a:solidFill>
                <a:effectLst/>
                <a:latin typeface="+mn-lt"/>
                <a:ea typeface="+mn-ea"/>
                <a:cs typeface="+mn-cs"/>
              </a:rPr>
              <a:t>Figure 7</a:t>
            </a:r>
            <a:r>
              <a:rPr lang="en-US" sz="1200" kern="1200" dirty="0">
                <a:solidFill>
                  <a:schemeClr val="tx1"/>
                </a:solidFill>
                <a:effectLst/>
                <a:latin typeface="+mn-lt"/>
                <a:ea typeface="+mn-ea"/>
                <a:cs typeface="+mn-cs"/>
              </a:rPr>
              <a:t>). This continues the upward trend of climate suitability for transmission of dengue, with nine of the ten most suitable years occurring since 2000. </a:t>
            </a:r>
            <a:endParaRPr lang="en-AU"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Figure: Changes in global vectorial capacity for the dengue virus vectors Aedes aegypti and Aedes albopictus 1950-2017.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7EC483DE-B388-8644-9211-9D75550C1206}" type="slidenum">
              <a:rPr lang="en-US" smtClean="0"/>
              <a:t>15</a:t>
            </a:fld>
            <a:endParaRPr lang="en-US"/>
          </a:p>
        </p:txBody>
      </p:sp>
    </p:spTree>
    <p:extLst>
      <p:ext uri="{BB962C8B-B14F-4D97-AF65-F5344CB8AC3E}">
        <p14:creationId xmlns:p14="http://schemas.microsoft.com/office/powerpoint/2010/main" val="2683932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C4DCB5C1-DE43-5544-AD96-2FDCD3F0C630}" type="slidenum">
              <a:rPr lang="de-DE" altLang="de-DE" smtClean="0"/>
              <a:pPr/>
              <a:t>20</a:t>
            </a:fld>
            <a:endParaRPr lang="de-DE" altLang="de-DE"/>
          </a:p>
        </p:txBody>
      </p:sp>
    </p:spTree>
    <p:extLst>
      <p:ext uri="{BB962C8B-B14F-4D97-AF65-F5344CB8AC3E}">
        <p14:creationId xmlns:p14="http://schemas.microsoft.com/office/powerpoint/2010/main" val="2352568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C4DCB5C1-DE43-5544-AD96-2FDCD3F0C630}" type="slidenum">
              <a:rPr lang="de-DE" altLang="de-DE" smtClean="0"/>
              <a:pPr/>
              <a:t>21</a:t>
            </a:fld>
            <a:endParaRPr lang="de-DE" altLang="de-DE"/>
          </a:p>
        </p:txBody>
      </p:sp>
    </p:spTree>
    <p:extLst>
      <p:ext uri="{BB962C8B-B14F-4D97-AF65-F5344CB8AC3E}">
        <p14:creationId xmlns:p14="http://schemas.microsoft.com/office/powerpoint/2010/main" val="3726309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C4DCB5C1-DE43-5544-AD96-2FDCD3F0C630}" type="slidenum">
              <a:rPr lang="de-DE" altLang="de-DE" smtClean="0"/>
              <a:pPr/>
              <a:t>22</a:t>
            </a:fld>
            <a:endParaRPr lang="de-DE" altLang="de-DE"/>
          </a:p>
        </p:txBody>
      </p:sp>
    </p:spTree>
    <p:extLst>
      <p:ext uri="{BB962C8B-B14F-4D97-AF65-F5344CB8AC3E}">
        <p14:creationId xmlns:p14="http://schemas.microsoft.com/office/powerpoint/2010/main" val="1651916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NBS concept, as reported by Escobedo et al. (2019), is the evolution of terms</a:t>
            </a:r>
          </a:p>
          <a:p>
            <a:r>
              <a:rPr lang="en-US" sz="1200" b="0" i="0" u="none" strike="noStrike" kern="1200" baseline="0" dirty="0">
                <a:solidFill>
                  <a:schemeClr val="tx1"/>
                </a:solidFill>
                <a:latin typeface="+mn-lt"/>
                <a:ea typeface="+mn-ea"/>
                <a:cs typeface="+mn-cs"/>
              </a:rPr>
              <a:t>used previously to express similar ideas. </a:t>
            </a:r>
            <a:r>
              <a:rPr lang="en-US" sz="1200" b="0" i="0" u="none" strike="noStrike" kern="1200" baseline="0" dirty="0" err="1">
                <a:solidFill>
                  <a:schemeClr val="tx1"/>
                </a:solidFill>
                <a:latin typeface="+mn-lt"/>
                <a:ea typeface="+mn-ea"/>
                <a:cs typeface="+mn-cs"/>
              </a:rPr>
              <a:t>NbS</a:t>
            </a:r>
            <a:r>
              <a:rPr lang="en-US" sz="1200" b="0" i="0" u="none" strike="noStrike" kern="1200" baseline="0" dirty="0">
                <a:solidFill>
                  <a:schemeClr val="tx1"/>
                </a:solidFill>
                <a:latin typeface="+mn-lt"/>
                <a:ea typeface="+mn-ea"/>
                <a:cs typeface="+mn-cs"/>
              </a:rPr>
              <a:t> can be considered an umbrella concept covering a range of</a:t>
            </a:r>
          </a:p>
          <a:p>
            <a:r>
              <a:rPr lang="en-US" sz="1200" b="0" i="0" u="none" strike="noStrike" kern="1200" baseline="0" dirty="0">
                <a:solidFill>
                  <a:schemeClr val="tx1"/>
                </a:solidFill>
                <a:latin typeface="+mn-lt"/>
                <a:ea typeface="+mn-ea"/>
                <a:cs typeface="+mn-cs"/>
              </a:rPr>
              <a:t>ecosystem-based approaches that address specific or multiple societal</a:t>
            </a:r>
          </a:p>
          <a:p>
            <a:r>
              <a:rPr lang="en-US" sz="1200" b="0" i="0" u="none" strike="noStrike" kern="1200" baseline="0" dirty="0">
                <a:solidFill>
                  <a:schemeClr val="tx1"/>
                </a:solidFill>
                <a:latin typeface="+mn-lt"/>
                <a:ea typeface="+mn-ea"/>
                <a:cs typeface="+mn-cs"/>
              </a:rPr>
              <a:t>challenges (Cohen-</a:t>
            </a:r>
            <a:r>
              <a:rPr lang="en-US" sz="1200" b="0" i="0" u="none" strike="noStrike" kern="1200" baseline="0" dirty="0" err="1">
                <a:solidFill>
                  <a:schemeClr val="tx1"/>
                </a:solidFill>
                <a:latin typeface="+mn-lt"/>
                <a:ea typeface="+mn-ea"/>
                <a:cs typeface="+mn-cs"/>
              </a:rPr>
              <a:t>Shacham</a:t>
            </a:r>
            <a:r>
              <a:rPr lang="en-US" sz="1200" b="0" i="0" u="none" strike="noStrike" kern="1200" baseline="0" dirty="0">
                <a:solidFill>
                  <a:schemeClr val="tx1"/>
                </a:solidFill>
                <a:latin typeface="+mn-lt"/>
                <a:ea typeface="+mn-ea"/>
                <a:cs typeface="+mn-cs"/>
              </a:rPr>
              <a:t> et al., 2016; Fig. 1, lower circles), while</a:t>
            </a:r>
          </a:p>
          <a:p>
            <a:r>
              <a:rPr lang="en-US" sz="1200" b="0" i="0" u="none" strike="noStrike" kern="1200" baseline="0" dirty="0">
                <a:solidFill>
                  <a:schemeClr val="tx1"/>
                </a:solidFill>
                <a:latin typeface="+mn-lt"/>
                <a:ea typeface="+mn-ea"/>
                <a:cs typeface="+mn-cs"/>
              </a:rPr>
              <a:t>simultaneously providing human well-being and biodiversity benefits.</a:t>
            </a:r>
          </a:p>
          <a:p>
            <a:r>
              <a:rPr lang="en-US" sz="1200" b="0" i="0" u="none" strike="noStrike" kern="1200" baseline="0" dirty="0">
                <a:solidFill>
                  <a:schemeClr val="tx1"/>
                </a:solidFill>
                <a:latin typeface="+mn-lt"/>
                <a:ea typeface="+mn-ea"/>
                <a:cs typeface="+mn-cs"/>
              </a:rPr>
              <a:t>For convenience, approaches that nest under </a:t>
            </a:r>
            <a:r>
              <a:rPr lang="en-US" sz="1200" b="0" i="0" u="none" strike="noStrike" kern="1200" baseline="0" dirty="0" err="1">
                <a:solidFill>
                  <a:schemeClr val="tx1"/>
                </a:solidFill>
                <a:latin typeface="+mn-lt"/>
                <a:ea typeface="+mn-ea"/>
                <a:cs typeface="+mn-cs"/>
              </a:rPr>
              <a:t>NbS</a:t>
            </a:r>
            <a:r>
              <a:rPr lang="en-US" sz="1200" b="0" i="0" u="none" strike="noStrike" kern="1200" baseline="0" dirty="0">
                <a:solidFill>
                  <a:schemeClr val="tx1"/>
                </a:solidFill>
                <a:latin typeface="+mn-lt"/>
                <a:ea typeface="+mn-ea"/>
                <a:cs typeface="+mn-cs"/>
              </a:rPr>
              <a:t> can be placed into</a:t>
            </a:r>
          </a:p>
          <a:p>
            <a:r>
              <a:rPr lang="en-US" sz="1200" b="0" i="0" u="none" strike="noStrike" kern="1200" baseline="0" dirty="0">
                <a:solidFill>
                  <a:schemeClr val="tx1"/>
                </a:solidFill>
                <a:latin typeface="+mn-lt"/>
                <a:ea typeface="+mn-ea"/>
                <a:cs typeface="+mn-cs"/>
              </a:rPr>
              <a:t>five categories (see conceptual representation in Fig. 1):</a:t>
            </a:r>
          </a:p>
          <a:p>
            <a:r>
              <a:rPr lang="en-US" sz="1200" b="0" i="0" u="none" strike="noStrike" kern="1200" baseline="0" dirty="0">
                <a:solidFill>
                  <a:schemeClr val="tx1"/>
                </a:solidFill>
                <a:latin typeface="+mn-lt"/>
                <a:ea typeface="+mn-ea"/>
                <a:cs typeface="+mn-cs"/>
              </a:rPr>
              <a:t>• Restorative (Ecological restoration, Forest landscape restoration,</a:t>
            </a:r>
          </a:p>
          <a:p>
            <a:r>
              <a:rPr lang="en-US" sz="1200" b="0" i="0" u="none" strike="noStrike" kern="1200" baseline="0" dirty="0">
                <a:solidFill>
                  <a:schemeClr val="tx1"/>
                </a:solidFill>
                <a:latin typeface="+mn-lt"/>
                <a:ea typeface="+mn-ea"/>
                <a:cs typeface="+mn-cs"/>
              </a:rPr>
              <a:t>Ecological engineering); • Issue-specific (Ecosystem-based adaptation; Ecosystem-based mitigation;</a:t>
            </a:r>
          </a:p>
          <a:p>
            <a:r>
              <a:rPr lang="en-US" sz="1200" b="0" i="0" u="none" strike="noStrike" kern="1200" baseline="0" dirty="0">
                <a:solidFill>
                  <a:schemeClr val="tx1"/>
                </a:solidFill>
                <a:latin typeface="+mn-lt"/>
                <a:ea typeface="+mn-ea"/>
                <a:cs typeface="+mn-cs"/>
              </a:rPr>
              <a:t>Ecosystem-based disaster risk reduction; Climate adaptation</a:t>
            </a:r>
          </a:p>
          <a:p>
            <a:r>
              <a:rPr lang="en-US" sz="1200" b="0" i="0" u="none" strike="noStrike" kern="1200" baseline="0" dirty="0">
                <a:solidFill>
                  <a:schemeClr val="tx1"/>
                </a:solidFill>
                <a:latin typeface="+mn-lt"/>
                <a:ea typeface="+mn-ea"/>
                <a:cs typeface="+mn-cs"/>
              </a:rPr>
              <a:t>services); • Infrastructure (Natural infrastructure; Green infrastructure); • Management (Integrated coastal zone management; Integrated</a:t>
            </a:r>
          </a:p>
          <a:p>
            <a:r>
              <a:rPr lang="en-US" sz="1200" b="0" i="0" u="none" strike="noStrike" kern="1200" baseline="0" dirty="0">
                <a:solidFill>
                  <a:schemeClr val="tx1"/>
                </a:solidFill>
                <a:latin typeface="+mn-lt"/>
                <a:ea typeface="+mn-ea"/>
                <a:cs typeface="+mn-cs"/>
              </a:rPr>
              <a:t>water resources management); • Protection (Area-based conservation approaches, including protected</a:t>
            </a:r>
          </a:p>
          <a:p>
            <a:r>
              <a:rPr lang="en-US" sz="1200" b="0" i="0" u="none" strike="noStrike" kern="1200" baseline="0" dirty="0">
                <a:solidFill>
                  <a:schemeClr val="tx1"/>
                </a:solidFill>
                <a:latin typeface="+mn-lt"/>
                <a:ea typeface="+mn-ea"/>
                <a:cs typeface="+mn-cs"/>
              </a:rPr>
              <a:t>area management and other effective area-based</a:t>
            </a:r>
          </a:p>
          <a:p>
            <a:r>
              <a:rPr lang="en-US" sz="1200" b="0" i="0" u="none" strike="noStrike" kern="1200" baseline="0" dirty="0" err="1">
                <a:solidFill>
                  <a:schemeClr val="tx1"/>
                </a:solidFill>
                <a:latin typeface="+mn-lt"/>
                <a:ea typeface="+mn-ea"/>
                <a:cs typeface="+mn-cs"/>
              </a:rPr>
              <a:t>NbS</a:t>
            </a:r>
            <a:r>
              <a:rPr lang="en-US" sz="1200" b="0" i="0" u="none" strike="noStrike" kern="1200" baseline="0" dirty="0">
                <a:solidFill>
                  <a:schemeClr val="tx1"/>
                </a:solidFill>
                <a:latin typeface="+mn-lt"/>
                <a:ea typeface="+mn-ea"/>
                <a:cs typeface="+mn-cs"/>
              </a:rPr>
              <a:t> vary in three important ways, which influence the range of benefits that they provide for people.</a:t>
            </a: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They cover a spectrum of interventions from protecting or restoring diverse natural ecosystems to creating new managed or</a:t>
            </a:r>
          </a:p>
          <a:p>
            <a:r>
              <a:rPr lang="en-US" sz="1200" b="0" i="0" u="none" strike="noStrike" kern="1200" baseline="0" dirty="0">
                <a:solidFill>
                  <a:schemeClr val="tx1"/>
                </a:solidFill>
                <a:latin typeface="+mn-lt"/>
                <a:ea typeface="+mn-ea"/>
                <a:cs typeface="+mn-cs"/>
              </a:rPr>
              <a:t>hybrid ‘grey-green’ approaches [15].While healthy natural forests, grasslands </a:t>
            </a:r>
            <a:r>
              <a:rPr lang="en-US" sz="1200" b="0" i="0" u="none" strike="noStrike" kern="1200" baseline="0" dirty="0" err="1">
                <a:solidFill>
                  <a:schemeClr val="tx1"/>
                </a:solidFill>
                <a:latin typeface="+mn-lt"/>
                <a:ea typeface="+mn-ea"/>
                <a:cs typeface="+mn-cs"/>
              </a:rPr>
              <a:t>andwetlandsmaystoremore</a:t>
            </a:r>
            <a:r>
              <a:rPr lang="en-US" sz="1200" b="0" i="0" u="none" strike="noStrike" kern="1200" baseline="0" dirty="0">
                <a:solidFill>
                  <a:schemeClr val="tx1"/>
                </a:solidFill>
                <a:latin typeface="+mn-lt"/>
                <a:ea typeface="+mn-ea"/>
                <a:cs typeface="+mn-cs"/>
              </a:rPr>
              <a:t> carbon than </a:t>
            </a:r>
            <a:r>
              <a:rPr lang="en-US" sz="1200" b="0" i="0" u="none" strike="noStrike" kern="1200" baseline="0" dirty="0" err="1">
                <a:solidFill>
                  <a:schemeClr val="tx1"/>
                </a:solidFill>
                <a:latin typeface="+mn-lt"/>
                <a:ea typeface="+mn-ea"/>
                <a:cs typeface="+mn-cs"/>
              </a:rPr>
              <a:t>theirmanaged</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equivalents (e.g. owing to greater soil depth, age and structural diversity [16]), managed and hybrid systems such as city</a:t>
            </a:r>
          </a:p>
          <a:p>
            <a:r>
              <a:rPr lang="en-US" sz="1200" b="0" i="0" u="none" strike="noStrike" kern="1200" baseline="0" dirty="0">
                <a:solidFill>
                  <a:schemeClr val="tx1"/>
                </a:solidFill>
                <a:latin typeface="+mn-lt"/>
                <a:ea typeface="+mn-ea"/>
                <a:cs typeface="+mn-cs"/>
              </a:rPr>
              <a:t>parks or green roofs contribute to urban cooling, storm-water management, and bring mental and physical health benefits [17].</a:t>
            </a:r>
          </a:p>
          <a:p>
            <a:r>
              <a:rPr lang="en-US" sz="1200" b="0" i="0" u="none" strike="noStrike" kern="1200" baseline="0" dirty="0">
                <a:solidFill>
                  <a:schemeClr val="tx1"/>
                </a:solidFill>
                <a:latin typeface="+mn-lt"/>
                <a:ea typeface="+mn-ea"/>
                <a:cs typeface="+mn-cs"/>
              </a:rPr>
              <a:t>(ii) </a:t>
            </a:r>
            <a:r>
              <a:rPr lang="en-US" sz="1200" b="0" i="0" u="none" strike="noStrike" kern="1200" baseline="0" dirty="0" err="1">
                <a:solidFill>
                  <a:schemeClr val="tx1"/>
                </a:solidFill>
                <a:latin typeface="+mn-lt"/>
                <a:ea typeface="+mn-ea"/>
                <a:cs typeface="+mn-cs"/>
              </a:rPr>
              <a:t>NbS</a:t>
            </a:r>
            <a:r>
              <a:rPr lang="en-US" sz="1200" b="0" i="0" u="none" strike="noStrike" kern="1200" baseline="0" dirty="0">
                <a:solidFill>
                  <a:schemeClr val="tx1"/>
                </a:solidFill>
                <a:latin typeface="+mn-lt"/>
                <a:ea typeface="+mn-ea"/>
                <a:cs typeface="+mn-cs"/>
              </a:rPr>
              <a:t> vary in the extent to which they support biodiversity, which in turn affects their resilience, i.e. their capacity to resist</a:t>
            </a:r>
          </a:p>
          <a:p>
            <a:r>
              <a:rPr lang="en-US" sz="1200" b="0" i="0" u="none" strike="noStrike" kern="1200" baseline="0" dirty="0">
                <a:solidFill>
                  <a:schemeClr val="tx1"/>
                </a:solidFill>
                <a:latin typeface="+mn-lt"/>
                <a:ea typeface="+mn-ea"/>
                <a:cs typeface="+mn-cs"/>
              </a:rPr>
              <a:t>and recover from perturbation and maintain the flow of ecosystem services. </a:t>
            </a:r>
            <a:r>
              <a:rPr lang="en-US" sz="1200" b="0" i="0" u="none" strike="noStrike" kern="1200" baseline="0" dirty="0" err="1">
                <a:solidFill>
                  <a:schemeClr val="tx1"/>
                </a:solidFill>
                <a:latin typeface="+mn-lt"/>
                <a:ea typeface="+mn-ea"/>
                <a:cs typeface="+mn-cs"/>
              </a:rPr>
              <a:t>NbS</a:t>
            </a:r>
            <a:r>
              <a:rPr lang="en-US" sz="1200" b="0" i="0" u="none" strike="noStrike" kern="1200" baseline="0" dirty="0">
                <a:solidFill>
                  <a:schemeClr val="tx1"/>
                </a:solidFill>
                <a:latin typeface="+mn-lt"/>
                <a:ea typeface="+mn-ea"/>
                <a:cs typeface="+mn-cs"/>
              </a:rPr>
              <a:t> that protect and restore natural ecosystems</a:t>
            </a:r>
          </a:p>
          <a:p>
            <a:r>
              <a:rPr lang="en-US" sz="1200" b="0" i="0" u="none" strike="noStrike" kern="1200" baseline="0" dirty="0">
                <a:solidFill>
                  <a:schemeClr val="tx1"/>
                </a:solidFill>
                <a:latin typeface="+mn-lt"/>
                <a:ea typeface="+mn-ea"/>
                <a:cs typeface="+mn-cs"/>
              </a:rPr>
              <a:t>and/or make use of diverse native species can play a key role in securing climate change mitigation and adaptation services,</a:t>
            </a:r>
          </a:p>
          <a:p>
            <a:r>
              <a:rPr lang="en-US" sz="1200" b="0" i="0" u="none" strike="noStrike" kern="1200" baseline="0" dirty="0">
                <a:solidFill>
                  <a:schemeClr val="tx1"/>
                </a:solidFill>
                <a:latin typeface="+mn-lt"/>
                <a:ea typeface="+mn-ea"/>
                <a:cs typeface="+mn-cs"/>
              </a:rPr>
              <a:t>while also contributing to cultural ecosystem services such as inspiration and learning from nature. By contrast, </a:t>
            </a:r>
            <a:r>
              <a:rPr lang="en-US" sz="1200" b="0" i="0" u="none" strike="noStrike" kern="1200" baseline="0" dirty="0" err="1">
                <a:solidFill>
                  <a:schemeClr val="tx1"/>
                </a:solidFill>
                <a:latin typeface="+mn-lt"/>
                <a:ea typeface="+mn-ea"/>
                <a:cs typeface="+mn-cs"/>
              </a:rPr>
              <a:t>NbS</a:t>
            </a:r>
            <a:r>
              <a:rPr lang="en-US" sz="1200" b="0" i="0" u="none" strike="noStrike" kern="1200" baseline="0" dirty="0">
                <a:solidFill>
                  <a:schemeClr val="tx1"/>
                </a:solidFill>
                <a:latin typeface="+mn-lt"/>
                <a:ea typeface="+mn-ea"/>
                <a:cs typeface="+mn-cs"/>
              </a:rPr>
              <a:t> that do</a:t>
            </a:r>
          </a:p>
          <a:p>
            <a:r>
              <a:rPr lang="en-US" sz="1200" b="0" i="0" u="none" strike="noStrike" kern="1200" baseline="0" dirty="0">
                <a:solidFill>
                  <a:schemeClr val="tx1"/>
                </a:solidFill>
                <a:latin typeface="+mn-lt"/>
                <a:ea typeface="+mn-ea"/>
                <a:cs typeface="+mn-cs"/>
              </a:rPr>
              <a:t>not harness ecological principles and support biodiversity (such as those involving non-native monocultures) are more vulnerable</a:t>
            </a:r>
          </a:p>
          <a:p>
            <a:r>
              <a:rPr lang="en-US" sz="1200" b="0" i="0" u="none" strike="noStrike" kern="1200" baseline="0" dirty="0">
                <a:solidFill>
                  <a:schemeClr val="tx1"/>
                </a:solidFill>
                <a:latin typeface="+mn-lt"/>
                <a:ea typeface="+mn-ea"/>
                <a:cs typeface="+mn-cs"/>
              </a:rPr>
              <a:t>to environmental change in the long term and may also produce trade-offs among ecosystem services (e.g. carbon</a:t>
            </a:r>
          </a:p>
          <a:p>
            <a:r>
              <a:rPr lang="en-US" sz="1200" b="0" i="0" u="none" strike="noStrike" kern="1200" baseline="0" dirty="0">
                <a:solidFill>
                  <a:schemeClr val="tx1"/>
                </a:solidFill>
                <a:latin typeface="+mn-lt"/>
                <a:ea typeface="+mn-ea"/>
                <a:cs typeface="+mn-cs"/>
              </a:rPr>
              <a:t>storage, erosion control and water supply, as demonstrated in the Loess Plateau, table 1).</a:t>
            </a:r>
          </a:p>
          <a:p>
            <a:r>
              <a:rPr lang="en-US" sz="1200" b="0" i="0" u="none" strike="noStrike" kern="1200" baseline="0" dirty="0">
                <a:solidFill>
                  <a:schemeClr val="tx1"/>
                </a:solidFill>
                <a:latin typeface="+mn-lt"/>
                <a:ea typeface="+mn-ea"/>
                <a:cs typeface="+mn-cs"/>
              </a:rPr>
              <a:t>(iii) </a:t>
            </a:r>
            <a:r>
              <a:rPr lang="en-US" sz="1200" b="0" i="0" u="none" strike="noStrike" kern="1200" baseline="0" dirty="0" err="1">
                <a:solidFill>
                  <a:schemeClr val="tx1"/>
                </a:solidFill>
                <a:latin typeface="+mn-lt"/>
                <a:ea typeface="+mn-ea"/>
                <a:cs typeface="+mn-cs"/>
              </a:rPr>
              <a:t>NbS</a:t>
            </a:r>
            <a:r>
              <a:rPr lang="en-US" sz="1200" b="0" i="0" u="none" strike="noStrike" kern="1200" baseline="0" dirty="0">
                <a:solidFill>
                  <a:schemeClr val="tx1"/>
                </a:solidFill>
                <a:latin typeface="+mn-lt"/>
                <a:ea typeface="+mn-ea"/>
                <a:cs typeface="+mn-cs"/>
              </a:rPr>
              <a:t> differ in how much they are designed and implemented by local communities [18]. </a:t>
            </a:r>
            <a:r>
              <a:rPr lang="en-US" sz="1200" b="0" i="0" u="none" strike="noStrike" kern="1200" baseline="0" dirty="0" err="1">
                <a:solidFill>
                  <a:schemeClr val="tx1"/>
                </a:solidFill>
                <a:latin typeface="+mn-lt"/>
                <a:ea typeface="+mn-ea"/>
                <a:cs typeface="+mn-cs"/>
              </a:rPr>
              <a:t>EbA</a:t>
            </a:r>
            <a:r>
              <a:rPr lang="en-US" sz="1200" b="0" i="0" u="none" strike="noStrike" kern="1200" baseline="0" dirty="0">
                <a:solidFill>
                  <a:schemeClr val="tx1"/>
                </a:solidFill>
                <a:latin typeface="+mn-lt"/>
                <a:ea typeface="+mn-ea"/>
                <a:cs typeface="+mn-cs"/>
              </a:rPr>
              <a:t> places particular emphasis on</a:t>
            </a:r>
          </a:p>
          <a:p>
            <a:r>
              <a:rPr lang="en-US" sz="1200" b="0" i="0" u="none" strike="noStrike" kern="1200" baseline="0" dirty="0">
                <a:solidFill>
                  <a:schemeClr val="tx1"/>
                </a:solidFill>
                <a:latin typeface="+mn-lt"/>
                <a:ea typeface="+mn-ea"/>
                <a:cs typeface="+mn-cs"/>
              </a:rPr>
              <a:t>this; it is a participatory community-based climate adaptation strategy which may include sustainable management, conservation</a:t>
            </a:r>
          </a:p>
          <a:p>
            <a:r>
              <a:rPr lang="en-US" sz="1200" b="0" i="0" u="none" strike="noStrike" kern="1200" baseline="0" dirty="0">
                <a:solidFill>
                  <a:schemeClr val="tx1"/>
                </a:solidFill>
                <a:latin typeface="+mn-lt"/>
                <a:ea typeface="+mn-ea"/>
                <a:cs typeface="+mn-cs"/>
              </a:rPr>
              <a:t>and restoration of ecosystems, as part of an overall adaptation strategy that takes into account the multiple social,</a:t>
            </a:r>
          </a:p>
          <a:p>
            <a:r>
              <a:rPr lang="en-US" sz="1200" b="0" i="0" u="none" strike="noStrike" kern="1200" baseline="0" dirty="0">
                <a:solidFill>
                  <a:schemeClr val="tx1"/>
                </a:solidFill>
                <a:latin typeface="+mn-lt"/>
                <a:ea typeface="+mn-ea"/>
                <a:cs typeface="+mn-cs"/>
              </a:rPr>
              <a:t>economic and cultural benefits for local communities [19].</a:t>
            </a:r>
          </a:p>
          <a:p>
            <a:r>
              <a:rPr lang="en-US" sz="1200" b="0" i="0" u="none" strike="noStrike" kern="1200" baseline="0" dirty="0">
                <a:solidFill>
                  <a:schemeClr val="tx1"/>
                </a:solidFill>
                <a:latin typeface="+mn-lt"/>
                <a:ea typeface="+mn-ea"/>
                <a:cs typeface="+mn-cs"/>
              </a:rPr>
              <a:t>By specifically aiming to address broad societal goals such as human wellbeing, including poverty alleviation and socioeconomic</a:t>
            </a:r>
          </a:p>
          <a:p>
            <a:r>
              <a:rPr lang="en-US" sz="1200" b="0" i="0" u="none" strike="noStrike" kern="1200" baseline="0" dirty="0">
                <a:solidFill>
                  <a:schemeClr val="tx1"/>
                </a:solidFill>
                <a:latin typeface="+mn-lt"/>
                <a:ea typeface="+mn-ea"/>
                <a:cs typeface="+mn-cs"/>
              </a:rPr>
              <a:t>development, </a:t>
            </a:r>
            <a:r>
              <a:rPr lang="en-US" sz="1200" b="0" i="0" u="none" strike="noStrike" kern="1200" baseline="0" dirty="0" err="1">
                <a:solidFill>
                  <a:schemeClr val="tx1"/>
                </a:solidFill>
                <a:latin typeface="+mn-lt"/>
                <a:ea typeface="+mn-ea"/>
                <a:cs typeface="+mn-cs"/>
              </a:rPr>
              <a:t>NbS</a:t>
            </a:r>
            <a:r>
              <a:rPr lang="en-US" sz="1200" b="0" i="0" u="none" strike="noStrike" kern="1200" baseline="0" dirty="0">
                <a:solidFill>
                  <a:schemeClr val="tx1"/>
                </a:solidFill>
                <a:latin typeface="+mn-lt"/>
                <a:ea typeface="+mn-ea"/>
                <a:cs typeface="+mn-cs"/>
              </a:rPr>
              <a:t> differ from traditional biodiversity conservation and management approaches. However, to be</a:t>
            </a:r>
          </a:p>
          <a:p>
            <a:r>
              <a:rPr lang="en-US" sz="1200" b="0" i="0" u="none" strike="noStrike" kern="1200" baseline="0" dirty="0">
                <a:solidFill>
                  <a:schemeClr val="tx1"/>
                </a:solidFill>
                <a:latin typeface="+mn-lt"/>
                <a:ea typeface="+mn-ea"/>
                <a:cs typeface="+mn-cs"/>
              </a:rPr>
              <a:t>resilient (and hence sustainable), </a:t>
            </a:r>
            <a:r>
              <a:rPr lang="en-US" sz="1200" b="0" i="0" u="none" strike="noStrike" kern="1200" baseline="0" dirty="0" err="1">
                <a:solidFill>
                  <a:schemeClr val="tx1"/>
                </a:solidFill>
                <a:latin typeface="+mn-lt"/>
                <a:ea typeface="+mn-ea"/>
                <a:cs typeface="+mn-cs"/>
              </a:rPr>
              <a:t>NbS</a:t>
            </a:r>
            <a:r>
              <a:rPr lang="en-US" sz="1200" b="0" i="0" u="none" strike="noStrike" kern="1200" baseline="0" dirty="0">
                <a:solidFill>
                  <a:schemeClr val="tx1"/>
                </a:solidFill>
                <a:latin typeface="+mn-lt"/>
                <a:ea typeface="+mn-ea"/>
                <a:cs typeface="+mn-cs"/>
              </a:rPr>
              <a:t> must be implemented in such a way as to support biodiversity and people</a:t>
            </a:r>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What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these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can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explore</a:t>
            </a:r>
            <a:r>
              <a:rPr lang="de-DE" sz="1200" b="0" i="0" u="none" strike="noStrike" kern="1200" baseline="0" dirty="0">
                <a:solidFill>
                  <a:schemeClr val="tx1"/>
                </a:solidFill>
                <a:latin typeface="+mn-lt"/>
                <a:ea typeface="+mn-ea"/>
                <a:cs typeface="+mn-cs"/>
              </a:rPr>
              <a:t>?? </a:t>
            </a:r>
          </a:p>
          <a:p>
            <a:endParaRPr lang="en-US" dirty="0"/>
          </a:p>
        </p:txBody>
      </p:sp>
      <p:sp>
        <p:nvSpPr>
          <p:cNvPr id="4" name="Foliennummernplatzhalter 3"/>
          <p:cNvSpPr>
            <a:spLocks noGrp="1"/>
          </p:cNvSpPr>
          <p:nvPr>
            <p:ph type="sldNum" sz="quarter" idx="5"/>
          </p:nvPr>
        </p:nvSpPr>
        <p:spPr/>
        <p:txBody>
          <a:bodyPr/>
          <a:lstStyle/>
          <a:p>
            <a:fld id="{E56F8497-0688-4E92-BC95-2DA7DEF2D63F}" type="slidenum">
              <a:rPr lang="en-US" smtClean="0"/>
              <a:t>23</a:t>
            </a:fld>
            <a:endParaRPr lang="en-US"/>
          </a:p>
        </p:txBody>
      </p:sp>
    </p:spTree>
    <p:extLst>
      <p:ext uri="{BB962C8B-B14F-4D97-AF65-F5344CB8AC3E}">
        <p14:creationId xmlns:p14="http://schemas.microsoft.com/office/powerpoint/2010/main" val="2751481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Here we display the pathways in which climatic hazards, via specific transmission types, result in the aggravation of specific pathogenic diseases. The thickness of the lines is proportional to the number of unique pathogenic diseases. The </a:t>
            </a:r>
            <a:r>
              <a:rPr lang="en-US" dirty="0" err="1"/>
              <a:t>colour</a:t>
            </a:r>
            <a:r>
              <a:rPr lang="en-US" dirty="0"/>
              <a:t> gradient indicates the proportional quantity of diseases, with darker </a:t>
            </a:r>
            <a:r>
              <a:rPr lang="en-US" dirty="0" err="1"/>
              <a:t>colours</a:t>
            </a:r>
            <a:r>
              <a:rPr lang="en-US" dirty="0"/>
              <a:t> representing larger quantities and lighter </a:t>
            </a:r>
            <a:r>
              <a:rPr lang="en-US" dirty="0" err="1"/>
              <a:t>colours</a:t>
            </a:r>
            <a:r>
              <a:rPr lang="en-US" dirty="0"/>
              <a:t> representing fewer. Numbers at each node are indicative of the number of unique pathogenic diseases (caveats in Supplementary Information </a:t>
            </a:r>
            <a:r>
              <a:rPr lang="en-US" dirty="0">
                <a:hlinkClick r:id="rId3"/>
              </a:rPr>
              <a:t>1</a:t>
            </a:r>
            <a:r>
              <a:rPr lang="en-US" dirty="0"/>
              <a:t>). </a:t>
            </a:r>
          </a:p>
        </p:txBody>
      </p:sp>
      <p:sp>
        <p:nvSpPr>
          <p:cNvPr id="4" name="Foliennummernplatzhalter 3"/>
          <p:cNvSpPr>
            <a:spLocks noGrp="1"/>
          </p:cNvSpPr>
          <p:nvPr>
            <p:ph type="sldNum" sz="quarter" idx="5"/>
          </p:nvPr>
        </p:nvSpPr>
        <p:spPr/>
        <p:txBody>
          <a:bodyPr/>
          <a:lstStyle/>
          <a:p>
            <a:fld id="{78E77824-86B8-0548-81EE-1F4504A45ED3}" type="slidenum">
              <a:rPr lang="sv-SE" smtClean="0"/>
              <a:t>2</a:t>
            </a:fld>
            <a:endParaRPr lang="sv-SE"/>
          </a:p>
        </p:txBody>
      </p:sp>
    </p:spTree>
    <p:extLst>
      <p:ext uri="{BB962C8B-B14F-4D97-AF65-F5344CB8AC3E}">
        <p14:creationId xmlns:p14="http://schemas.microsoft.com/office/powerpoint/2010/main" val="1133165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56F8497-0688-4E92-BC95-2DA7DEF2D63F}" type="slidenum">
              <a:rPr lang="en-US" smtClean="0"/>
              <a:t>3</a:t>
            </a:fld>
            <a:endParaRPr lang="en-US"/>
          </a:p>
        </p:txBody>
      </p:sp>
    </p:spTree>
    <p:extLst>
      <p:ext uri="{BB962C8B-B14F-4D97-AF65-F5344CB8AC3E}">
        <p14:creationId xmlns:p14="http://schemas.microsoft.com/office/powerpoint/2010/main" val="584452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Here we display the pathways in which climatic hazards, via specific transmission types, result in the aggravation of specific pathogenic diseases. The thickness of the lines is proportional to the number of unique pathogenic diseases. The </a:t>
            </a:r>
            <a:r>
              <a:rPr lang="en-US" dirty="0" err="1"/>
              <a:t>colour</a:t>
            </a:r>
            <a:r>
              <a:rPr lang="en-US" dirty="0"/>
              <a:t> gradient indicates the proportional quantity of diseases, with darker </a:t>
            </a:r>
            <a:r>
              <a:rPr lang="en-US" dirty="0" err="1"/>
              <a:t>colours</a:t>
            </a:r>
            <a:r>
              <a:rPr lang="en-US" dirty="0"/>
              <a:t> representing larger quantities and lighter </a:t>
            </a:r>
            <a:r>
              <a:rPr lang="en-US" dirty="0" err="1"/>
              <a:t>colours</a:t>
            </a:r>
            <a:r>
              <a:rPr lang="en-US" dirty="0"/>
              <a:t> representing fewer. Numbers at each node are indicative of the number of unique pathogenic diseases (caveats in Supplementary Information </a:t>
            </a:r>
            <a:r>
              <a:rPr lang="en-US" dirty="0">
                <a:hlinkClick r:id="rId3"/>
              </a:rPr>
              <a:t>1</a:t>
            </a:r>
            <a:r>
              <a:rPr lang="en-US" dirty="0"/>
              <a:t>). </a:t>
            </a:r>
          </a:p>
        </p:txBody>
      </p:sp>
      <p:sp>
        <p:nvSpPr>
          <p:cNvPr id="4" name="Foliennummernplatzhalter 3"/>
          <p:cNvSpPr>
            <a:spLocks noGrp="1"/>
          </p:cNvSpPr>
          <p:nvPr>
            <p:ph type="sldNum" sz="quarter" idx="5"/>
          </p:nvPr>
        </p:nvSpPr>
        <p:spPr/>
        <p:txBody>
          <a:bodyPr/>
          <a:lstStyle/>
          <a:p>
            <a:fld id="{78E77824-86B8-0548-81EE-1F4504A45ED3}" type="slidenum">
              <a:rPr lang="sv-SE" smtClean="0"/>
              <a:t>4</a:t>
            </a:fld>
            <a:endParaRPr lang="sv-SE"/>
          </a:p>
        </p:txBody>
      </p:sp>
    </p:spTree>
    <p:extLst>
      <p:ext uri="{BB962C8B-B14F-4D97-AF65-F5344CB8AC3E}">
        <p14:creationId xmlns:p14="http://schemas.microsoft.com/office/powerpoint/2010/main" val="1133165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This indicator shows</a:t>
            </a:r>
            <a:r>
              <a:rPr lang="en-AU" sz="1200" kern="1200" baseline="0" dirty="0">
                <a:solidFill>
                  <a:schemeClr val="tx1"/>
                </a:solidFill>
                <a:effectLst/>
                <a:latin typeface="+mn-lt"/>
                <a:ea typeface="+mn-ea"/>
                <a:cs typeface="+mn-cs"/>
              </a:rPr>
              <a:t> the vectorial capacity (VC) of two mosquito vectors that transmit dengue fever - </a:t>
            </a:r>
            <a:r>
              <a:rPr lang="en-AU" sz="1200" i="1" kern="1200" dirty="0">
                <a:solidFill>
                  <a:schemeClr val="tx1"/>
                </a:solidFill>
                <a:effectLst/>
                <a:latin typeface="+mn-lt"/>
                <a:ea typeface="+mn-ea"/>
                <a:cs typeface="+mn-cs"/>
              </a:rPr>
              <a:t>Aedes aegypti </a:t>
            </a:r>
            <a:r>
              <a:rPr lang="en-AU" sz="1200" kern="1200" dirty="0">
                <a:solidFill>
                  <a:schemeClr val="tx1"/>
                </a:solidFill>
                <a:effectLst/>
                <a:latin typeface="+mn-lt"/>
                <a:ea typeface="+mn-ea"/>
                <a:cs typeface="+mn-cs"/>
              </a:rPr>
              <a:t>and</a:t>
            </a:r>
            <a:r>
              <a:rPr lang="en-AU" sz="1200" i="1" kern="1200" dirty="0">
                <a:solidFill>
                  <a:schemeClr val="tx1"/>
                </a:solidFill>
                <a:effectLst/>
                <a:latin typeface="+mn-lt"/>
                <a:ea typeface="+mn-ea"/>
                <a:cs typeface="+mn-cs"/>
              </a:rPr>
              <a:t> Aedes albopictus</a:t>
            </a:r>
            <a:r>
              <a:rPr lang="en-AU" sz="1200" i="0" kern="1200" dirty="0">
                <a:solidFill>
                  <a:schemeClr val="tx1"/>
                </a:solidFill>
                <a:effectLst/>
                <a:latin typeface="+mn-lt"/>
                <a:ea typeface="+mn-ea"/>
                <a:cs typeface="+mn-cs"/>
              </a:rPr>
              <a:t>. VC </a:t>
            </a:r>
            <a:r>
              <a:rPr lang="en-US" sz="1200" kern="1200" dirty="0">
                <a:solidFill>
                  <a:schemeClr val="tx1"/>
                </a:solidFill>
                <a:effectLst/>
                <a:latin typeface="+mn-lt"/>
                <a:ea typeface="+mn-ea"/>
                <a:cs typeface="+mn-cs"/>
              </a:rPr>
              <a:t>is the average daily rate of subsequent cases in a susceptible population resulting from one infected case, is calculated using a formula including the vector to human transmission probability per bite, the human infectious period, the average vector biting rate, the extrinsic incubation period and the daily survival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second highest VC for both dengue vectors was recorded in 2017</a:t>
            </a:r>
            <a:r>
              <a:rPr lang="en-US" sz="1200" kern="1200" dirty="0">
                <a:solidFill>
                  <a:schemeClr val="tx1"/>
                </a:solidFill>
                <a:effectLst/>
                <a:latin typeface="+mn-lt"/>
                <a:ea typeface="+mn-ea"/>
                <a:cs typeface="+mn-cs"/>
              </a:rPr>
              <a:t>, with the 2012-2017 average 7.2% and 9.8% above baseline for </a:t>
            </a:r>
            <a:r>
              <a:rPr lang="en-US" sz="1200" i="1" kern="1200" dirty="0">
                <a:solidFill>
                  <a:schemeClr val="tx1"/>
                </a:solidFill>
                <a:effectLst/>
                <a:latin typeface="+mn-lt"/>
                <a:ea typeface="+mn-ea"/>
                <a:cs typeface="+mn-cs"/>
              </a:rPr>
              <a:t>Aedes aegypti</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Aedes albopictus</a:t>
            </a:r>
            <a:r>
              <a:rPr lang="en-US" sz="1200" kern="1200" dirty="0">
                <a:solidFill>
                  <a:schemeClr val="tx1"/>
                </a:solidFill>
                <a:effectLst/>
                <a:latin typeface="+mn-lt"/>
                <a:ea typeface="+mn-ea"/>
                <a:cs typeface="+mn-cs"/>
              </a:rPr>
              <a:t>, respectively (</a:t>
            </a:r>
            <a:r>
              <a:rPr lang="en-GB" sz="1200" kern="1200" dirty="0">
                <a:solidFill>
                  <a:schemeClr val="tx1"/>
                </a:solidFill>
                <a:effectLst/>
                <a:latin typeface="+mn-lt"/>
                <a:ea typeface="+mn-ea"/>
                <a:cs typeface="+mn-cs"/>
              </a:rPr>
              <a:t>Figure 7</a:t>
            </a:r>
            <a:r>
              <a:rPr lang="en-US" sz="1200" kern="1200" dirty="0">
                <a:solidFill>
                  <a:schemeClr val="tx1"/>
                </a:solidFill>
                <a:effectLst/>
                <a:latin typeface="+mn-lt"/>
                <a:ea typeface="+mn-ea"/>
                <a:cs typeface="+mn-cs"/>
              </a:rPr>
              <a:t>). This continues the upward trend of climate suitability for transmission of dengue, with nine of the ten most suitable years occurring since 2000. </a:t>
            </a:r>
            <a:endParaRPr lang="en-AU"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Figure: Changes in global vectorial capacity for the dengue virus vectors Aedes aegypti and Aedes albopictus 1950-2017.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7EC483DE-B388-8644-9211-9D75550C1206}" type="slidenum">
              <a:rPr lang="en-US" smtClean="0"/>
              <a:t>5</a:t>
            </a:fld>
            <a:endParaRPr lang="en-US"/>
          </a:p>
        </p:txBody>
      </p:sp>
    </p:spTree>
    <p:extLst>
      <p:ext uri="{BB962C8B-B14F-4D97-AF65-F5344CB8AC3E}">
        <p14:creationId xmlns:p14="http://schemas.microsoft.com/office/powerpoint/2010/main" val="4260482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This indicator shows</a:t>
            </a:r>
            <a:r>
              <a:rPr lang="en-AU" sz="1200" kern="1200" baseline="0" dirty="0">
                <a:solidFill>
                  <a:schemeClr val="tx1"/>
                </a:solidFill>
                <a:effectLst/>
                <a:latin typeface="+mn-lt"/>
                <a:ea typeface="+mn-ea"/>
                <a:cs typeface="+mn-cs"/>
              </a:rPr>
              <a:t> the vectorial capacity (VC) of two mosquito vectors that transmit dengue fever - </a:t>
            </a:r>
            <a:r>
              <a:rPr lang="en-AU" sz="1200" i="1" kern="1200" dirty="0">
                <a:solidFill>
                  <a:schemeClr val="tx1"/>
                </a:solidFill>
                <a:effectLst/>
                <a:latin typeface="+mn-lt"/>
                <a:ea typeface="+mn-ea"/>
                <a:cs typeface="+mn-cs"/>
              </a:rPr>
              <a:t>Aedes aegypti </a:t>
            </a:r>
            <a:r>
              <a:rPr lang="en-AU" sz="1200" kern="1200" dirty="0">
                <a:solidFill>
                  <a:schemeClr val="tx1"/>
                </a:solidFill>
                <a:effectLst/>
                <a:latin typeface="+mn-lt"/>
                <a:ea typeface="+mn-ea"/>
                <a:cs typeface="+mn-cs"/>
              </a:rPr>
              <a:t>and</a:t>
            </a:r>
            <a:r>
              <a:rPr lang="en-AU" sz="1200" i="1" kern="1200" dirty="0">
                <a:solidFill>
                  <a:schemeClr val="tx1"/>
                </a:solidFill>
                <a:effectLst/>
                <a:latin typeface="+mn-lt"/>
                <a:ea typeface="+mn-ea"/>
                <a:cs typeface="+mn-cs"/>
              </a:rPr>
              <a:t> Aedes albopictus</a:t>
            </a:r>
            <a:r>
              <a:rPr lang="en-AU" sz="1200" i="0" kern="1200" dirty="0">
                <a:solidFill>
                  <a:schemeClr val="tx1"/>
                </a:solidFill>
                <a:effectLst/>
                <a:latin typeface="+mn-lt"/>
                <a:ea typeface="+mn-ea"/>
                <a:cs typeface="+mn-cs"/>
              </a:rPr>
              <a:t>. VC </a:t>
            </a:r>
            <a:r>
              <a:rPr lang="en-US" sz="1200" kern="1200" dirty="0">
                <a:solidFill>
                  <a:schemeClr val="tx1"/>
                </a:solidFill>
                <a:effectLst/>
                <a:latin typeface="+mn-lt"/>
                <a:ea typeface="+mn-ea"/>
                <a:cs typeface="+mn-cs"/>
              </a:rPr>
              <a:t>is the average daily rate of subsequent cases in a susceptible population resulting from one infected case, is calculated using a formula including the vector to human transmission probability per bite, the human infectious period, the average vector biting rate, the extrinsic incubation period and the daily survival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second highest VC for both dengue vectors was recorded in 2017</a:t>
            </a:r>
            <a:r>
              <a:rPr lang="en-US" sz="1200" kern="1200" dirty="0">
                <a:solidFill>
                  <a:schemeClr val="tx1"/>
                </a:solidFill>
                <a:effectLst/>
                <a:latin typeface="+mn-lt"/>
                <a:ea typeface="+mn-ea"/>
                <a:cs typeface="+mn-cs"/>
              </a:rPr>
              <a:t>, with the 2012-2017 average 7.2% and 9.8% above baseline for </a:t>
            </a:r>
            <a:r>
              <a:rPr lang="en-US" sz="1200" i="1" kern="1200" dirty="0">
                <a:solidFill>
                  <a:schemeClr val="tx1"/>
                </a:solidFill>
                <a:effectLst/>
                <a:latin typeface="+mn-lt"/>
                <a:ea typeface="+mn-ea"/>
                <a:cs typeface="+mn-cs"/>
              </a:rPr>
              <a:t>Aedes aegypti</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Aedes albopictus</a:t>
            </a:r>
            <a:r>
              <a:rPr lang="en-US" sz="1200" kern="1200" dirty="0">
                <a:solidFill>
                  <a:schemeClr val="tx1"/>
                </a:solidFill>
                <a:effectLst/>
                <a:latin typeface="+mn-lt"/>
                <a:ea typeface="+mn-ea"/>
                <a:cs typeface="+mn-cs"/>
              </a:rPr>
              <a:t>, respectively (</a:t>
            </a:r>
            <a:r>
              <a:rPr lang="en-GB" sz="1200" kern="1200" dirty="0">
                <a:solidFill>
                  <a:schemeClr val="tx1"/>
                </a:solidFill>
                <a:effectLst/>
                <a:latin typeface="+mn-lt"/>
                <a:ea typeface="+mn-ea"/>
                <a:cs typeface="+mn-cs"/>
              </a:rPr>
              <a:t>Figure 7</a:t>
            </a:r>
            <a:r>
              <a:rPr lang="en-US" sz="1200" kern="1200" dirty="0">
                <a:solidFill>
                  <a:schemeClr val="tx1"/>
                </a:solidFill>
                <a:effectLst/>
                <a:latin typeface="+mn-lt"/>
                <a:ea typeface="+mn-ea"/>
                <a:cs typeface="+mn-cs"/>
              </a:rPr>
              <a:t>). This continues the upward trend of climate suitability for transmission of dengue, with nine of the ten most suitable years occurring since 2000. </a:t>
            </a:r>
            <a:endParaRPr lang="en-AU"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Figure: Changes in global vectorial capacity for the dengue virus vectors Aedes aegypti and Aedes albopictus 1950-2017.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7EC483DE-B388-8644-9211-9D75550C1206}" type="slidenum">
              <a:rPr lang="en-US" smtClean="0"/>
              <a:t>7</a:t>
            </a:fld>
            <a:endParaRPr lang="en-US"/>
          </a:p>
        </p:txBody>
      </p:sp>
    </p:spTree>
    <p:extLst>
      <p:ext uri="{BB962C8B-B14F-4D97-AF65-F5344CB8AC3E}">
        <p14:creationId xmlns:p14="http://schemas.microsoft.com/office/powerpoint/2010/main" val="3867690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This indicator shows</a:t>
            </a:r>
            <a:r>
              <a:rPr lang="en-AU" sz="1200" kern="1200" baseline="0" dirty="0">
                <a:solidFill>
                  <a:schemeClr val="tx1"/>
                </a:solidFill>
                <a:effectLst/>
                <a:latin typeface="+mn-lt"/>
                <a:ea typeface="+mn-ea"/>
                <a:cs typeface="+mn-cs"/>
              </a:rPr>
              <a:t> the vectorial capacity (VC) of two mosquito vectors that transmit dengue fever - </a:t>
            </a:r>
            <a:r>
              <a:rPr lang="en-AU" sz="1200" i="1" kern="1200" dirty="0">
                <a:solidFill>
                  <a:schemeClr val="tx1"/>
                </a:solidFill>
                <a:effectLst/>
                <a:latin typeface="+mn-lt"/>
                <a:ea typeface="+mn-ea"/>
                <a:cs typeface="+mn-cs"/>
              </a:rPr>
              <a:t>Aedes aegypti </a:t>
            </a:r>
            <a:r>
              <a:rPr lang="en-AU" sz="1200" kern="1200" dirty="0">
                <a:solidFill>
                  <a:schemeClr val="tx1"/>
                </a:solidFill>
                <a:effectLst/>
                <a:latin typeface="+mn-lt"/>
                <a:ea typeface="+mn-ea"/>
                <a:cs typeface="+mn-cs"/>
              </a:rPr>
              <a:t>and</a:t>
            </a:r>
            <a:r>
              <a:rPr lang="en-AU" sz="1200" i="1" kern="1200" dirty="0">
                <a:solidFill>
                  <a:schemeClr val="tx1"/>
                </a:solidFill>
                <a:effectLst/>
                <a:latin typeface="+mn-lt"/>
                <a:ea typeface="+mn-ea"/>
                <a:cs typeface="+mn-cs"/>
              </a:rPr>
              <a:t> Aedes albopictus</a:t>
            </a:r>
            <a:r>
              <a:rPr lang="en-AU" sz="1200" i="0" kern="1200" dirty="0">
                <a:solidFill>
                  <a:schemeClr val="tx1"/>
                </a:solidFill>
                <a:effectLst/>
                <a:latin typeface="+mn-lt"/>
                <a:ea typeface="+mn-ea"/>
                <a:cs typeface="+mn-cs"/>
              </a:rPr>
              <a:t>. VC </a:t>
            </a:r>
            <a:r>
              <a:rPr lang="en-US" sz="1200" kern="1200" dirty="0">
                <a:solidFill>
                  <a:schemeClr val="tx1"/>
                </a:solidFill>
                <a:effectLst/>
                <a:latin typeface="+mn-lt"/>
                <a:ea typeface="+mn-ea"/>
                <a:cs typeface="+mn-cs"/>
              </a:rPr>
              <a:t>is the average daily rate of subsequent cases in a susceptible population resulting from one infected case, is calculated using a formula including the vector to human transmission probability per bite, the human infectious period, the average vector biting rate, the extrinsic incubation period and the daily survival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second highest VC for both dengue vectors was recorded in 2017</a:t>
            </a:r>
            <a:r>
              <a:rPr lang="en-US" sz="1200" kern="1200" dirty="0">
                <a:solidFill>
                  <a:schemeClr val="tx1"/>
                </a:solidFill>
                <a:effectLst/>
                <a:latin typeface="+mn-lt"/>
                <a:ea typeface="+mn-ea"/>
                <a:cs typeface="+mn-cs"/>
              </a:rPr>
              <a:t>, with the 2012-2017 average 7.2% and 9.8% above baseline for </a:t>
            </a:r>
            <a:r>
              <a:rPr lang="en-US" sz="1200" i="1" kern="1200" dirty="0">
                <a:solidFill>
                  <a:schemeClr val="tx1"/>
                </a:solidFill>
                <a:effectLst/>
                <a:latin typeface="+mn-lt"/>
                <a:ea typeface="+mn-ea"/>
                <a:cs typeface="+mn-cs"/>
              </a:rPr>
              <a:t>Aedes aegypti</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Aedes albopictus</a:t>
            </a:r>
            <a:r>
              <a:rPr lang="en-US" sz="1200" kern="1200" dirty="0">
                <a:solidFill>
                  <a:schemeClr val="tx1"/>
                </a:solidFill>
                <a:effectLst/>
                <a:latin typeface="+mn-lt"/>
                <a:ea typeface="+mn-ea"/>
                <a:cs typeface="+mn-cs"/>
              </a:rPr>
              <a:t>, respectively (</a:t>
            </a:r>
            <a:r>
              <a:rPr lang="en-GB" sz="1200" kern="1200" dirty="0">
                <a:solidFill>
                  <a:schemeClr val="tx1"/>
                </a:solidFill>
                <a:effectLst/>
                <a:latin typeface="+mn-lt"/>
                <a:ea typeface="+mn-ea"/>
                <a:cs typeface="+mn-cs"/>
              </a:rPr>
              <a:t>Figure 7</a:t>
            </a:r>
            <a:r>
              <a:rPr lang="en-US" sz="1200" kern="1200" dirty="0">
                <a:solidFill>
                  <a:schemeClr val="tx1"/>
                </a:solidFill>
                <a:effectLst/>
                <a:latin typeface="+mn-lt"/>
                <a:ea typeface="+mn-ea"/>
                <a:cs typeface="+mn-cs"/>
              </a:rPr>
              <a:t>). This continues the upward trend of climate suitability for transmission of dengue, with nine of the ten most suitable years occurring since 2000. </a:t>
            </a:r>
            <a:endParaRPr lang="en-AU"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Figure: Changes in global vectorial capacity for the dengue virus vectors Aedes aegypti and Aedes albopictus 1950-2017.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7EC483DE-B388-8644-9211-9D75550C1206}" type="slidenum">
              <a:rPr lang="en-US" smtClean="0"/>
              <a:t>8</a:t>
            </a:fld>
            <a:endParaRPr lang="en-US"/>
          </a:p>
        </p:txBody>
      </p:sp>
    </p:spTree>
    <p:extLst>
      <p:ext uri="{BB962C8B-B14F-4D97-AF65-F5344CB8AC3E}">
        <p14:creationId xmlns:p14="http://schemas.microsoft.com/office/powerpoint/2010/main" val="372906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This indicator shows</a:t>
            </a:r>
            <a:r>
              <a:rPr lang="en-AU" sz="1200" kern="1200" baseline="0" dirty="0">
                <a:solidFill>
                  <a:schemeClr val="tx1"/>
                </a:solidFill>
                <a:effectLst/>
                <a:latin typeface="+mn-lt"/>
                <a:ea typeface="+mn-ea"/>
                <a:cs typeface="+mn-cs"/>
              </a:rPr>
              <a:t> the vectorial capacity (VC) of two mosquito vectors that transmit dengue fever - </a:t>
            </a:r>
            <a:r>
              <a:rPr lang="en-AU" sz="1200" i="1" kern="1200" dirty="0">
                <a:solidFill>
                  <a:schemeClr val="tx1"/>
                </a:solidFill>
                <a:effectLst/>
                <a:latin typeface="+mn-lt"/>
                <a:ea typeface="+mn-ea"/>
                <a:cs typeface="+mn-cs"/>
              </a:rPr>
              <a:t>Aedes aegypti </a:t>
            </a:r>
            <a:r>
              <a:rPr lang="en-AU" sz="1200" kern="1200" dirty="0">
                <a:solidFill>
                  <a:schemeClr val="tx1"/>
                </a:solidFill>
                <a:effectLst/>
                <a:latin typeface="+mn-lt"/>
                <a:ea typeface="+mn-ea"/>
                <a:cs typeface="+mn-cs"/>
              </a:rPr>
              <a:t>and</a:t>
            </a:r>
            <a:r>
              <a:rPr lang="en-AU" sz="1200" i="1" kern="1200" dirty="0">
                <a:solidFill>
                  <a:schemeClr val="tx1"/>
                </a:solidFill>
                <a:effectLst/>
                <a:latin typeface="+mn-lt"/>
                <a:ea typeface="+mn-ea"/>
                <a:cs typeface="+mn-cs"/>
              </a:rPr>
              <a:t> Aedes albopictus</a:t>
            </a:r>
            <a:r>
              <a:rPr lang="en-AU" sz="1200" i="0" kern="1200" dirty="0">
                <a:solidFill>
                  <a:schemeClr val="tx1"/>
                </a:solidFill>
                <a:effectLst/>
                <a:latin typeface="+mn-lt"/>
                <a:ea typeface="+mn-ea"/>
                <a:cs typeface="+mn-cs"/>
              </a:rPr>
              <a:t>. VC </a:t>
            </a:r>
            <a:r>
              <a:rPr lang="en-US" sz="1200" kern="1200" dirty="0">
                <a:solidFill>
                  <a:schemeClr val="tx1"/>
                </a:solidFill>
                <a:effectLst/>
                <a:latin typeface="+mn-lt"/>
                <a:ea typeface="+mn-ea"/>
                <a:cs typeface="+mn-cs"/>
              </a:rPr>
              <a:t>is the average daily rate of subsequent cases in a susceptible population resulting from one infected case, is calculated using a formula including the vector to human transmission probability per bite, the human infectious period, the average vector biting rate, the extrinsic incubation period and the daily survival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second highest VC for both dengue vectors was recorded in 2017</a:t>
            </a:r>
            <a:r>
              <a:rPr lang="en-US" sz="1200" kern="1200" dirty="0">
                <a:solidFill>
                  <a:schemeClr val="tx1"/>
                </a:solidFill>
                <a:effectLst/>
                <a:latin typeface="+mn-lt"/>
                <a:ea typeface="+mn-ea"/>
                <a:cs typeface="+mn-cs"/>
              </a:rPr>
              <a:t>, with the 2012-2017 average 7.2% and 9.8% above baseline for </a:t>
            </a:r>
            <a:r>
              <a:rPr lang="en-US" sz="1200" i="1" kern="1200" dirty="0">
                <a:solidFill>
                  <a:schemeClr val="tx1"/>
                </a:solidFill>
                <a:effectLst/>
                <a:latin typeface="+mn-lt"/>
                <a:ea typeface="+mn-ea"/>
                <a:cs typeface="+mn-cs"/>
              </a:rPr>
              <a:t>Aedes aegypti</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Aedes albopictus</a:t>
            </a:r>
            <a:r>
              <a:rPr lang="en-US" sz="1200" kern="1200" dirty="0">
                <a:solidFill>
                  <a:schemeClr val="tx1"/>
                </a:solidFill>
                <a:effectLst/>
                <a:latin typeface="+mn-lt"/>
                <a:ea typeface="+mn-ea"/>
                <a:cs typeface="+mn-cs"/>
              </a:rPr>
              <a:t>, respectively (</a:t>
            </a:r>
            <a:r>
              <a:rPr lang="en-GB" sz="1200" kern="1200" dirty="0">
                <a:solidFill>
                  <a:schemeClr val="tx1"/>
                </a:solidFill>
                <a:effectLst/>
                <a:latin typeface="+mn-lt"/>
                <a:ea typeface="+mn-ea"/>
                <a:cs typeface="+mn-cs"/>
              </a:rPr>
              <a:t>Figure 7</a:t>
            </a:r>
            <a:r>
              <a:rPr lang="en-US" sz="1200" kern="1200" dirty="0">
                <a:solidFill>
                  <a:schemeClr val="tx1"/>
                </a:solidFill>
                <a:effectLst/>
                <a:latin typeface="+mn-lt"/>
                <a:ea typeface="+mn-ea"/>
                <a:cs typeface="+mn-cs"/>
              </a:rPr>
              <a:t>). This continues the upward trend of climate suitability for transmission of dengue, with nine of the ten most suitable years occurring since 2000. </a:t>
            </a:r>
            <a:endParaRPr lang="en-AU"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Figure: Changes in global vectorial capacity for the dengue virus vectors Aedes aegypti and Aedes albopictus 1950-2017.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7EC483DE-B388-8644-9211-9D75550C1206}" type="slidenum">
              <a:rPr lang="en-US" smtClean="0"/>
              <a:t>9</a:t>
            </a:fld>
            <a:endParaRPr lang="en-US"/>
          </a:p>
        </p:txBody>
      </p:sp>
    </p:spTree>
    <p:extLst>
      <p:ext uri="{BB962C8B-B14F-4D97-AF65-F5344CB8AC3E}">
        <p14:creationId xmlns:p14="http://schemas.microsoft.com/office/powerpoint/2010/main" val="3634017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Good afternoon everybody</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I am Julian, presenting today with my colleague Pratik. We are both mathematicians doing a PhD in Heidelberg in the group of Joacim Rocklöv. For our thesis we both work on modelling mosquito-borne diseases just for different diseases, thus have significant overlap in our interest and therefore joint forces on the project we are presenting today which has the title “…”. Before Pratik will present on the methodological part of our work I will start by giving some background information. </a:t>
            </a: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0E001-1339-0749-8EB8-58442B36DED6}"/>
              </a:ext>
            </a:extLst>
          </p:cNvPr>
          <p:cNvSpPr>
            <a:spLocks noGrp="1"/>
          </p:cNvSpPr>
          <p:nvPr>
            <p:ph type="ctrTitle"/>
          </p:nvPr>
        </p:nvSpPr>
        <p:spPr>
          <a:xfrm>
            <a:off x="1524000" y="1122363"/>
            <a:ext cx="9144000" cy="2387600"/>
          </a:xfrm>
        </p:spPr>
        <p:txBody>
          <a:bodyPr anchor="b"/>
          <a:lstStyle>
            <a:lvl1pPr algn="ctr">
              <a:defRPr sz="6000">
                <a:latin typeface="Tahoma" panose="020B0604030504040204" pitchFamily="34" charset="0"/>
                <a:ea typeface="Tahoma" panose="020B0604030504040204" pitchFamily="34" charset="0"/>
                <a:cs typeface="Tahoma" panose="020B0604030504040204" pitchFamily="34" charset="0"/>
              </a:defRPr>
            </a:lvl1pPr>
          </a:lstStyle>
          <a:p>
            <a:r>
              <a:rPr lang="en-GB"/>
              <a:t>Click to edit Master title style</a:t>
            </a:r>
            <a:endParaRPr lang="en-SE"/>
          </a:p>
        </p:txBody>
      </p:sp>
      <p:sp>
        <p:nvSpPr>
          <p:cNvPr id="3" name="Subtitle 2">
            <a:extLst>
              <a:ext uri="{FF2B5EF4-FFF2-40B4-BE49-F238E27FC236}">
                <a16:creationId xmlns:a16="http://schemas.microsoft.com/office/drawing/2014/main" id="{91129412-5C80-E74C-A7C4-AD0C2A79E27D}"/>
              </a:ext>
            </a:extLst>
          </p:cNvPr>
          <p:cNvSpPr>
            <a:spLocks noGrp="1"/>
          </p:cNvSpPr>
          <p:nvPr>
            <p:ph type="subTitle" idx="1"/>
          </p:nvPr>
        </p:nvSpPr>
        <p:spPr>
          <a:xfrm>
            <a:off x="1524000" y="3602038"/>
            <a:ext cx="9144000" cy="1655762"/>
          </a:xfrm>
        </p:spPr>
        <p:txBody>
          <a:bodyPr/>
          <a:lstStyle>
            <a:lvl1pPr marL="0" indent="0" algn="ctr">
              <a:buNone/>
              <a:defRPr sz="2400">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
        <p:nvSpPr>
          <p:cNvPr id="4" name="Date Placeholder 3">
            <a:extLst>
              <a:ext uri="{FF2B5EF4-FFF2-40B4-BE49-F238E27FC236}">
                <a16:creationId xmlns:a16="http://schemas.microsoft.com/office/drawing/2014/main" id="{20C4BE01-36A0-BD4C-9E6C-43D7A77A2B1E}"/>
              </a:ext>
            </a:extLst>
          </p:cNvPr>
          <p:cNvSpPr>
            <a:spLocks noGrp="1"/>
          </p:cNvSpPr>
          <p:nvPr>
            <p:ph type="dt" sz="half" idx="10"/>
          </p:nvPr>
        </p:nvSpPr>
        <p:spPr/>
        <p:txBody>
          <a:bodyPr/>
          <a:lstStyle/>
          <a:p>
            <a:fld id="{85A3FD11-DF8C-E648-849E-0FAB3146BBF1}" type="datetimeFigureOut">
              <a:rPr lang="en-SE" smtClean="0"/>
              <a:t>6/7/23</a:t>
            </a:fld>
            <a:endParaRPr lang="de-DE"/>
          </a:p>
        </p:txBody>
      </p:sp>
      <p:sp>
        <p:nvSpPr>
          <p:cNvPr id="5" name="Footer Placeholder 4">
            <a:extLst>
              <a:ext uri="{FF2B5EF4-FFF2-40B4-BE49-F238E27FC236}">
                <a16:creationId xmlns:a16="http://schemas.microsoft.com/office/drawing/2014/main" id="{60DFA863-1176-8342-8CC4-B2AD173808B0}"/>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0FB4892B-F5FE-5F43-A18B-F31D2AA2B17D}"/>
              </a:ext>
            </a:extLst>
          </p:cNvPr>
          <p:cNvSpPr>
            <a:spLocks noGrp="1"/>
          </p:cNvSpPr>
          <p:nvPr>
            <p:ph type="sldNum" sz="quarter" idx="12"/>
          </p:nvPr>
        </p:nvSpPr>
        <p:spPr/>
        <p:txBody>
          <a:bodyPr/>
          <a:lstStyle/>
          <a:p>
            <a:fld id="{1641FFC1-79D3-CE4F-B9B6-CACA2EF75CF2}" type="slidenum">
              <a:rPr lang="en-SE" smtClean="0"/>
              <a:t>‹#›</a:t>
            </a:fld>
            <a:endParaRPr lang="en-SE"/>
          </a:p>
        </p:txBody>
      </p:sp>
    </p:spTree>
    <p:extLst>
      <p:ext uri="{BB962C8B-B14F-4D97-AF65-F5344CB8AC3E}">
        <p14:creationId xmlns:p14="http://schemas.microsoft.com/office/powerpoint/2010/main" val="1293115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C83BE-EB1E-504F-A067-7F4D0DA651C1}"/>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DD0C93FE-1BB5-6D4F-90CF-77E41DF307D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E81F919A-1DE2-DF47-9650-845B68EC433E}"/>
              </a:ext>
            </a:extLst>
          </p:cNvPr>
          <p:cNvSpPr>
            <a:spLocks noGrp="1"/>
          </p:cNvSpPr>
          <p:nvPr>
            <p:ph type="dt" sz="half" idx="10"/>
          </p:nvPr>
        </p:nvSpPr>
        <p:spPr/>
        <p:txBody>
          <a:bodyPr/>
          <a:lstStyle/>
          <a:p>
            <a:fld id="{85A3FD11-DF8C-E648-849E-0FAB3146BBF1}" type="datetimeFigureOut">
              <a:rPr lang="en-SE" smtClean="0"/>
              <a:t>6/7/23</a:t>
            </a:fld>
            <a:endParaRPr lang="de-DE"/>
          </a:p>
        </p:txBody>
      </p:sp>
      <p:sp>
        <p:nvSpPr>
          <p:cNvPr id="5" name="Footer Placeholder 4">
            <a:extLst>
              <a:ext uri="{FF2B5EF4-FFF2-40B4-BE49-F238E27FC236}">
                <a16:creationId xmlns:a16="http://schemas.microsoft.com/office/drawing/2014/main" id="{9F2EDCE3-194A-3C42-9DD0-EAE3B1AE4718}"/>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4A9A5980-9299-F14B-A3B2-95D5672B9B59}"/>
              </a:ext>
            </a:extLst>
          </p:cNvPr>
          <p:cNvSpPr>
            <a:spLocks noGrp="1"/>
          </p:cNvSpPr>
          <p:nvPr>
            <p:ph type="sldNum" sz="quarter" idx="12"/>
          </p:nvPr>
        </p:nvSpPr>
        <p:spPr/>
        <p:txBody>
          <a:bodyPr/>
          <a:lstStyle/>
          <a:p>
            <a:fld id="{1641FFC1-79D3-CE4F-B9B6-CACA2EF75CF2}" type="slidenum">
              <a:rPr lang="en-SE" smtClean="0"/>
              <a:t>‹#›</a:t>
            </a:fld>
            <a:endParaRPr lang="en-SE"/>
          </a:p>
        </p:txBody>
      </p:sp>
    </p:spTree>
    <p:extLst>
      <p:ext uri="{BB962C8B-B14F-4D97-AF65-F5344CB8AC3E}">
        <p14:creationId xmlns:p14="http://schemas.microsoft.com/office/powerpoint/2010/main" val="1099746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855B69-EC39-B544-9545-C272895A5AC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A9862FE5-E064-9140-9ECD-20E3509F90B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1EF4976-6625-E143-98D4-436AB8E66B6E}"/>
              </a:ext>
            </a:extLst>
          </p:cNvPr>
          <p:cNvSpPr>
            <a:spLocks noGrp="1"/>
          </p:cNvSpPr>
          <p:nvPr>
            <p:ph type="dt" sz="half" idx="10"/>
          </p:nvPr>
        </p:nvSpPr>
        <p:spPr/>
        <p:txBody>
          <a:bodyPr/>
          <a:lstStyle/>
          <a:p>
            <a:fld id="{85A3FD11-DF8C-E648-849E-0FAB3146BBF1}" type="datetimeFigureOut">
              <a:rPr lang="en-SE" smtClean="0"/>
              <a:t>6/7/23</a:t>
            </a:fld>
            <a:endParaRPr lang="de-DE"/>
          </a:p>
        </p:txBody>
      </p:sp>
      <p:sp>
        <p:nvSpPr>
          <p:cNvPr id="5" name="Footer Placeholder 4">
            <a:extLst>
              <a:ext uri="{FF2B5EF4-FFF2-40B4-BE49-F238E27FC236}">
                <a16:creationId xmlns:a16="http://schemas.microsoft.com/office/drawing/2014/main" id="{71B541E3-8422-664C-8AAC-D299C633B79E}"/>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CEF74D16-2F94-1249-A9DE-1620F8A0CF71}"/>
              </a:ext>
            </a:extLst>
          </p:cNvPr>
          <p:cNvSpPr>
            <a:spLocks noGrp="1"/>
          </p:cNvSpPr>
          <p:nvPr>
            <p:ph type="sldNum" sz="quarter" idx="12"/>
          </p:nvPr>
        </p:nvSpPr>
        <p:spPr/>
        <p:txBody>
          <a:bodyPr/>
          <a:lstStyle/>
          <a:p>
            <a:fld id="{1641FFC1-79D3-CE4F-B9B6-CACA2EF75CF2}" type="slidenum">
              <a:rPr lang="en-SE" smtClean="0"/>
              <a:t>‹#›</a:t>
            </a:fld>
            <a:endParaRPr lang="en-SE"/>
          </a:p>
        </p:txBody>
      </p:sp>
    </p:spTree>
    <p:extLst>
      <p:ext uri="{BB962C8B-B14F-4D97-AF65-F5344CB8AC3E}">
        <p14:creationId xmlns:p14="http://schemas.microsoft.com/office/powerpoint/2010/main" val="3203724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lin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660292" y="1827823"/>
            <a:ext cx="8871413" cy="3883202"/>
          </a:xfrm>
        </p:spPr>
        <p:txBody>
          <a:bodyPr/>
          <a:lstStyle>
            <a:lvl1pPr>
              <a:defRPr baseline="0"/>
            </a:lvl1pPr>
            <a:lvl4pPr>
              <a:defRPr/>
            </a:lvl4pPr>
          </a:lstStyle>
          <a:p>
            <a:pPr lvl="0"/>
            <a:r>
              <a:rPr lang="sv-SE" dirty="0" err="1"/>
              <a:t>Type</a:t>
            </a:r>
            <a:r>
              <a:rPr lang="sv-SE" dirty="0"/>
              <a:t> </a:t>
            </a:r>
            <a:r>
              <a:rPr lang="sv-SE" dirty="0" err="1"/>
              <a:t>your</a:t>
            </a:r>
            <a:r>
              <a:rPr lang="sv-SE" dirty="0"/>
              <a:t> text </a:t>
            </a:r>
            <a:r>
              <a:rPr lang="sv-SE" dirty="0" err="1"/>
              <a:t>here</a:t>
            </a:r>
            <a:endParaRPr lang="sv-SE" dirty="0"/>
          </a:p>
          <a:p>
            <a:pPr lvl="1"/>
            <a:r>
              <a:rPr lang="sv-SE" dirty="0" err="1"/>
              <a:t>Level</a:t>
            </a:r>
            <a:r>
              <a:rPr lang="sv-SE" dirty="0"/>
              <a:t> </a:t>
            </a:r>
            <a:r>
              <a:rPr lang="sv-SE" dirty="0" err="1"/>
              <a:t>two</a:t>
            </a:r>
            <a:endParaRPr lang="sv-SE" dirty="0"/>
          </a:p>
          <a:p>
            <a:pPr lvl="2"/>
            <a:r>
              <a:rPr lang="sv-SE" dirty="0" err="1"/>
              <a:t>Level</a:t>
            </a:r>
            <a:r>
              <a:rPr lang="sv-SE" dirty="0"/>
              <a:t> </a:t>
            </a:r>
            <a:r>
              <a:rPr lang="sv-SE" dirty="0" err="1"/>
              <a:t>three</a:t>
            </a:r>
            <a:endParaRPr lang="sv-SE" dirty="0"/>
          </a:p>
          <a:p>
            <a:pPr lvl="3"/>
            <a:r>
              <a:rPr lang="sv-SE" dirty="0" err="1"/>
              <a:t>Level</a:t>
            </a:r>
            <a:r>
              <a:rPr lang="sv-SE" dirty="0"/>
              <a:t> </a:t>
            </a:r>
            <a:r>
              <a:rPr lang="sv-SE" dirty="0" err="1"/>
              <a:t>four</a:t>
            </a:r>
            <a:endParaRPr lang="sv-SE" dirty="0"/>
          </a:p>
          <a:p>
            <a:pPr lvl="4"/>
            <a:r>
              <a:rPr lang="sv-SE" dirty="0" err="1"/>
              <a:t>Level</a:t>
            </a:r>
            <a:r>
              <a:rPr lang="sv-SE" dirty="0"/>
              <a:t> </a:t>
            </a:r>
            <a:r>
              <a:rPr lang="sv-SE" dirty="0" err="1"/>
              <a:t>five</a:t>
            </a:r>
            <a:endParaRPr lang="en-US" dirty="0"/>
          </a:p>
        </p:txBody>
      </p:sp>
      <p:sp>
        <p:nvSpPr>
          <p:cNvPr id="4" name="Date Placeholder 3"/>
          <p:cNvSpPr>
            <a:spLocks noGrp="1"/>
          </p:cNvSpPr>
          <p:nvPr>
            <p:ph type="dt" sz="half" idx="10"/>
          </p:nvPr>
        </p:nvSpPr>
        <p:spPr/>
        <p:txBody>
          <a:bodyPr/>
          <a:lstStyle/>
          <a:p>
            <a:fld id="{D7A3B3DD-11D3-46FE-8693-ABC62839DACF}" type="datetimeFigureOut">
              <a:rPr lang="sv-SE" smtClean="0"/>
              <a:t>2023-06-07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D3ED0E79-C485-4358-AA6A-241A5ED8242A}" type="slidenum">
              <a:rPr lang="sv-SE" smtClean="0"/>
              <a:t>‹#›</a:t>
            </a:fld>
            <a:endParaRPr lang="sv-SE"/>
          </a:p>
        </p:txBody>
      </p:sp>
      <p:sp>
        <p:nvSpPr>
          <p:cNvPr id="7" name="textruta 6"/>
          <p:cNvSpPr txBox="1"/>
          <p:nvPr userDrawn="1"/>
        </p:nvSpPr>
        <p:spPr>
          <a:xfrm>
            <a:off x="-700717" y="773761"/>
            <a:ext cx="184731" cy="369332"/>
          </a:xfrm>
          <a:prstGeom prst="rect">
            <a:avLst/>
          </a:prstGeom>
          <a:noFill/>
        </p:spPr>
        <p:txBody>
          <a:bodyPr wrap="none" rtlCol="0">
            <a:spAutoFit/>
          </a:bodyPr>
          <a:lstStyle/>
          <a:p>
            <a:endParaRPr lang="sv-SE" sz="1800" dirty="0"/>
          </a:p>
        </p:txBody>
      </p:sp>
      <p:sp>
        <p:nvSpPr>
          <p:cNvPr id="8" name="Title Placeholder 1"/>
          <p:cNvSpPr>
            <a:spLocks noGrp="1"/>
          </p:cNvSpPr>
          <p:nvPr>
            <p:ph type="title" hasCustomPrompt="1"/>
          </p:nvPr>
        </p:nvSpPr>
        <p:spPr>
          <a:xfrm>
            <a:off x="1660295" y="465210"/>
            <a:ext cx="8863152" cy="1080468"/>
          </a:xfrm>
          <a:prstGeom prst="rect">
            <a:avLst/>
          </a:prstGeom>
        </p:spPr>
        <p:txBody>
          <a:bodyPr vert="horz" lIns="0" tIns="0" rIns="0" bIns="0" rtlCol="0" anchor="ctr">
            <a:normAutofit/>
          </a:bodyPr>
          <a:lstStyle>
            <a:lvl1pPr>
              <a:defRPr/>
            </a:lvl1pPr>
          </a:lstStyle>
          <a:p>
            <a:r>
              <a:rPr lang="sv-SE" dirty="0" err="1"/>
              <a:t>Click</a:t>
            </a:r>
            <a:r>
              <a:rPr lang="sv-SE" dirty="0"/>
              <a:t> </a:t>
            </a:r>
            <a:r>
              <a:rPr lang="sv-SE" dirty="0" err="1"/>
              <a:t>to</a:t>
            </a:r>
            <a:r>
              <a:rPr lang="sv-SE" dirty="0"/>
              <a:t> </a:t>
            </a:r>
            <a:r>
              <a:rPr lang="sv-SE" dirty="0" err="1"/>
              <a:t>add</a:t>
            </a:r>
            <a:r>
              <a:rPr lang="sv-SE" dirty="0"/>
              <a:t> a </a:t>
            </a:r>
            <a:r>
              <a:rPr lang="sv-SE" dirty="0" err="1"/>
              <a:t>headline</a:t>
            </a:r>
            <a:endParaRPr lang="en-US" dirty="0"/>
          </a:p>
        </p:txBody>
      </p:sp>
    </p:spTree>
    <p:extLst>
      <p:ext uri="{BB962C8B-B14F-4D97-AF65-F5344CB8AC3E}">
        <p14:creationId xmlns:p14="http://schemas.microsoft.com/office/powerpoint/2010/main" val="33926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873969E-9283-4F8D-8839-692CF7D9A2A6}"/>
              </a:ext>
            </a:extLst>
          </p:cNvPr>
          <p:cNvSpPr/>
          <p:nvPr userDrawn="1"/>
        </p:nvSpPr>
        <p:spPr>
          <a:xfrm>
            <a:off x="0" y="-1"/>
            <a:ext cx="12192000" cy="681037"/>
          </a:xfrm>
          <a:prstGeom prst="rect">
            <a:avLst/>
          </a:prstGeom>
          <a:solidFill>
            <a:srgbClr val="23929B">
              <a:alpha val="2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1C636F35-7751-B641-9EEB-DC3394C735FC}"/>
              </a:ext>
            </a:extLst>
          </p:cNvPr>
          <p:cNvSpPr>
            <a:spLocks noGrp="1"/>
          </p:cNvSpPr>
          <p:nvPr>
            <p:ph type="title"/>
          </p:nvPr>
        </p:nvSpPr>
        <p:spPr>
          <a:xfrm>
            <a:off x="81280" y="156845"/>
            <a:ext cx="12019280" cy="376555"/>
          </a:xfrm>
        </p:spPr>
        <p:txBody>
          <a:bodyPr>
            <a:noAutofit/>
          </a:bodyPr>
          <a:lstStyle>
            <a:lvl1pPr>
              <a:defRPr sz="24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GB" dirty="0"/>
              <a:t>Click to edit Master title style</a:t>
            </a:r>
            <a:endParaRPr lang="en-SE" dirty="0"/>
          </a:p>
        </p:txBody>
      </p:sp>
      <p:sp>
        <p:nvSpPr>
          <p:cNvPr id="3" name="Content Placeholder 2">
            <a:extLst>
              <a:ext uri="{FF2B5EF4-FFF2-40B4-BE49-F238E27FC236}">
                <a16:creationId xmlns:a16="http://schemas.microsoft.com/office/drawing/2014/main" id="{EE91E15F-397A-A646-8A76-137C74D77787}"/>
              </a:ext>
            </a:extLst>
          </p:cNvPr>
          <p:cNvSpPr>
            <a:spLocks noGrp="1"/>
          </p:cNvSpPr>
          <p:nvPr>
            <p:ph idx="1"/>
          </p:nvPr>
        </p:nvSpPr>
        <p:spPr>
          <a:xfrm>
            <a:off x="0" y="1056640"/>
            <a:ext cx="12192000" cy="5120323"/>
          </a:xfrm>
        </p:spPr>
        <p:txBody>
          <a:bodyPr/>
          <a:lstStyle>
            <a:lvl1pPr>
              <a:defRPr sz="24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vl2pPr>
              <a:defRPr sz="22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Date Placeholder 3">
            <a:extLst>
              <a:ext uri="{FF2B5EF4-FFF2-40B4-BE49-F238E27FC236}">
                <a16:creationId xmlns:a16="http://schemas.microsoft.com/office/drawing/2014/main" id="{6ECD5707-A72F-064C-A52E-BEBF2D397037}"/>
              </a:ext>
            </a:extLst>
          </p:cNvPr>
          <p:cNvSpPr>
            <a:spLocks noGrp="1"/>
          </p:cNvSpPr>
          <p:nvPr>
            <p:ph type="dt" sz="half" idx="10"/>
          </p:nvPr>
        </p:nvSpPr>
        <p:spPr/>
        <p:txBody>
          <a:bodyPr/>
          <a:lstStyle/>
          <a:p>
            <a:fld id="{85A3FD11-DF8C-E648-849E-0FAB3146BBF1}" type="datetimeFigureOut">
              <a:rPr lang="en-SE" smtClean="0"/>
              <a:t>6/7/23</a:t>
            </a:fld>
            <a:endParaRPr lang="de-DE"/>
          </a:p>
        </p:txBody>
      </p:sp>
      <p:sp>
        <p:nvSpPr>
          <p:cNvPr id="5" name="Footer Placeholder 4">
            <a:extLst>
              <a:ext uri="{FF2B5EF4-FFF2-40B4-BE49-F238E27FC236}">
                <a16:creationId xmlns:a16="http://schemas.microsoft.com/office/drawing/2014/main" id="{F73D2904-F92F-D44C-95B7-D2411C5B0A2F}"/>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30CE847A-7A06-E744-93D3-A5B759E661ED}"/>
              </a:ext>
            </a:extLst>
          </p:cNvPr>
          <p:cNvSpPr>
            <a:spLocks noGrp="1"/>
          </p:cNvSpPr>
          <p:nvPr>
            <p:ph type="sldNum" sz="quarter" idx="12"/>
          </p:nvPr>
        </p:nvSpPr>
        <p:spPr/>
        <p:txBody>
          <a:bodyPr/>
          <a:lstStyle/>
          <a:p>
            <a:fld id="{1641FFC1-79D3-CE4F-B9B6-CACA2EF75CF2}" type="slidenum">
              <a:rPr lang="en-SE" smtClean="0"/>
              <a:t>‹#›</a:t>
            </a:fld>
            <a:endParaRPr lang="en-SE"/>
          </a:p>
        </p:txBody>
      </p:sp>
    </p:spTree>
    <p:extLst>
      <p:ext uri="{BB962C8B-B14F-4D97-AF65-F5344CB8AC3E}">
        <p14:creationId xmlns:p14="http://schemas.microsoft.com/office/powerpoint/2010/main" val="1420889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EA14-3108-6B40-BF2B-597B22CCC1B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070C5C9F-C610-2845-B471-93B0DA7D59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D52A337-0C9E-F847-A7CF-8D32CFEB7F43}"/>
              </a:ext>
            </a:extLst>
          </p:cNvPr>
          <p:cNvSpPr>
            <a:spLocks noGrp="1"/>
          </p:cNvSpPr>
          <p:nvPr>
            <p:ph type="dt" sz="half" idx="10"/>
          </p:nvPr>
        </p:nvSpPr>
        <p:spPr/>
        <p:txBody>
          <a:bodyPr/>
          <a:lstStyle/>
          <a:p>
            <a:fld id="{85A3FD11-DF8C-E648-849E-0FAB3146BBF1}" type="datetimeFigureOut">
              <a:rPr lang="en-SE" smtClean="0"/>
              <a:t>6/7/23</a:t>
            </a:fld>
            <a:endParaRPr lang="de-DE"/>
          </a:p>
        </p:txBody>
      </p:sp>
      <p:sp>
        <p:nvSpPr>
          <p:cNvPr id="5" name="Footer Placeholder 4">
            <a:extLst>
              <a:ext uri="{FF2B5EF4-FFF2-40B4-BE49-F238E27FC236}">
                <a16:creationId xmlns:a16="http://schemas.microsoft.com/office/drawing/2014/main" id="{2316A3B9-716E-7D4C-BB63-558A3FBB7ADF}"/>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E4D365A4-8141-AC4A-944A-D4DDE7779E30}"/>
              </a:ext>
            </a:extLst>
          </p:cNvPr>
          <p:cNvSpPr>
            <a:spLocks noGrp="1"/>
          </p:cNvSpPr>
          <p:nvPr>
            <p:ph type="sldNum" sz="quarter" idx="12"/>
          </p:nvPr>
        </p:nvSpPr>
        <p:spPr/>
        <p:txBody>
          <a:bodyPr/>
          <a:lstStyle/>
          <a:p>
            <a:fld id="{1641FFC1-79D3-CE4F-B9B6-CACA2EF75CF2}" type="slidenum">
              <a:rPr lang="en-SE" smtClean="0"/>
              <a:t>‹#›</a:t>
            </a:fld>
            <a:endParaRPr lang="en-SE"/>
          </a:p>
        </p:txBody>
      </p:sp>
    </p:spTree>
    <p:extLst>
      <p:ext uri="{BB962C8B-B14F-4D97-AF65-F5344CB8AC3E}">
        <p14:creationId xmlns:p14="http://schemas.microsoft.com/office/powerpoint/2010/main" val="222936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AF157-D94C-8645-94B6-A50B81CB0152}"/>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9E4DC29-3F18-E744-A553-0443457D751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Content Placeholder 3">
            <a:extLst>
              <a:ext uri="{FF2B5EF4-FFF2-40B4-BE49-F238E27FC236}">
                <a16:creationId xmlns:a16="http://schemas.microsoft.com/office/drawing/2014/main" id="{4397E74F-6280-BB4F-9804-4E9B293875B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Date Placeholder 4">
            <a:extLst>
              <a:ext uri="{FF2B5EF4-FFF2-40B4-BE49-F238E27FC236}">
                <a16:creationId xmlns:a16="http://schemas.microsoft.com/office/drawing/2014/main" id="{598D1F22-B2B6-8643-81C8-E6F10BC92A71}"/>
              </a:ext>
            </a:extLst>
          </p:cNvPr>
          <p:cNvSpPr>
            <a:spLocks noGrp="1"/>
          </p:cNvSpPr>
          <p:nvPr>
            <p:ph type="dt" sz="half" idx="10"/>
          </p:nvPr>
        </p:nvSpPr>
        <p:spPr/>
        <p:txBody>
          <a:bodyPr/>
          <a:lstStyle/>
          <a:p>
            <a:fld id="{85A3FD11-DF8C-E648-849E-0FAB3146BBF1}" type="datetimeFigureOut">
              <a:rPr lang="en-SE" smtClean="0"/>
              <a:t>6/7/23</a:t>
            </a:fld>
            <a:endParaRPr lang="de-DE"/>
          </a:p>
        </p:txBody>
      </p:sp>
      <p:sp>
        <p:nvSpPr>
          <p:cNvPr id="6" name="Footer Placeholder 5">
            <a:extLst>
              <a:ext uri="{FF2B5EF4-FFF2-40B4-BE49-F238E27FC236}">
                <a16:creationId xmlns:a16="http://schemas.microsoft.com/office/drawing/2014/main" id="{F9FF0BD7-4DD1-F049-9063-636367D4C84E}"/>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D49B0241-2333-B14F-BDCB-12558B5AF920}"/>
              </a:ext>
            </a:extLst>
          </p:cNvPr>
          <p:cNvSpPr>
            <a:spLocks noGrp="1"/>
          </p:cNvSpPr>
          <p:nvPr>
            <p:ph type="sldNum" sz="quarter" idx="12"/>
          </p:nvPr>
        </p:nvSpPr>
        <p:spPr/>
        <p:txBody>
          <a:bodyPr/>
          <a:lstStyle/>
          <a:p>
            <a:fld id="{1641FFC1-79D3-CE4F-B9B6-CACA2EF75CF2}" type="slidenum">
              <a:rPr lang="en-SE" smtClean="0"/>
              <a:t>‹#›</a:t>
            </a:fld>
            <a:endParaRPr lang="en-SE"/>
          </a:p>
        </p:txBody>
      </p:sp>
    </p:spTree>
    <p:extLst>
      <p:ext uri="{BB962C8B-B14F-4D97-AF65-F5344CB8AC3E}">
        <p14:creationId xmlns:p14="http://schemas.microsoft.com/office/powerpoint/2010/main" val="227528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F80C2-107A-1547-84F9-DBE1DE73BBF7}"/>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1C7A3B58-5337-614A-B054-AA893803E2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57B34CB-E2DE-754E-94AD-7CC8211316C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FF651500-1B7F-EA48-B704-6CFEE378FE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CC5DA0-5CCA-B049-838B-91D999923E1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D66C7EDD-26EF-DF47-8E8C-61D967A50AC4}"/>
              </a:ext>
            </a:extLst>
          </p:cNvPr>
          <p:cNvSpPr>
            <a:spLocks noGrp="1"/>
          </p:cNvSpPr>
          <p:nvPr>
            <p:ph type="dt" sz="half" idx="10"/>
          </p:nvPr>
        </p:nvSpPr>
        <p:spPr/>
        <p:txBody>
          <a:bodyPr/>
          <a:lstStyle/>
          <a:p>
            <a:fld id="{85A3FD11-DF8C-E648-849E-0FAB3146BBF1}" type="datetimeFigureOut">
              <a:rPr lang="en-SE" smtClean="0"/>
              <a:t>6/7/23</a:t>
            </a:fld>
            <a:endParaRPr lang="de-DE"/>
          </a:p>
        </p:txBody>
      </p:sp>
      <p:sp>
        <p:nvSpPr>
          <p:cNvPr id="8" name="Footer Placeholder 7">
            <a:extLst>
              <a:ext uri="{FF2B5EF4-FFF2-40B4-BE49-F238E27FC236}">
                <a16:creationId xmlns:a16="http://schemas.microsoft.com/office/drawing/2014/main" id="{46A7C286-84D1-3846-9B87-A9BAE9E097A4}"/>
              </a:ext>
            </a:extLst>
          </p:cNvPr>
          <p:cNvSpPr>
            <a:spLocks noGrp="1"/>
          </p:cNvSpPr>
          <p:nvPr>
            <p:ph type="ftr" sz="quarter" idx="11"/>
          </p:nvPr>
        </p:nvSpPr>
        <p:spPr/>
        <p:txBody>
          <a:bodyPr/>
          <a:lstStyle/>
          <a:p>
            <a:endParaRPr lang="de-DE"/>
          </a:p>
        </p:txBody>
      </p:sp>
      <p:sp>
        <p:nvSpPr>
          <p:cNvPr id="9" name="Slide Number Placeholder 8">
            <a:extLst>
              <a:ext uri="{FF2B5EF4-FFF2-40B4-BE49-F238E27FC236}">
                <a16:creationId xmlns:a16="http://schemas.microsoft.com/office/drawing/2014/main" id="{312E08FD-1C11-2A42-AE82-4D0383D0BDD6}"/>
              </a:ext>
            </a:extLst>
          </p:cNvPr>
          <p:cNvSpPr>
            <a:spLocks noGrp="1"/>
          </p:cNvSpPr>
          <p:nvPr>
            <p:ph type="sldNum" sz="quarter" idx="12"/>
          </p:nvPr>
        </p:nvSpPr>
        <p:spPr/>
        <p:txBody>
          <a:bodyPr/>
          <a:lstStyle/>
          <a:p>
            <a:fld id="{1641FFC1-79D3-CE4F-B9B6-CACA2EF75CF2}" type="slidenum">
              <a:rPr lang="en-SE" smtClean="0"/>
              <a:t>‹#›</a:t>
            </a:fld>
            <a:endParaRPr lang="en-SE"/>
          </a:p>
        </p:txBody>
      </p:sp>
    </p:spTree>
    <p:extLst>
      <p:ext uri="{BB962C8B-B14F-4D97-AF65-F5344CB8AC3E}">
        <p14:creationId xmlns:p14="http://schemas.microsoft.com/office/powerpoint/2010/main" val="1649968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8CA13-D2C4-7349-87C0-93F07CCB140C}"/>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9582339A-A9DD-E841-9243-E623787EEE7E}"/>
              </a:ext>
            </a:extLst>
          </p:cNvPr>
          <p:cNvSpPr>
            <a:spLocks noGrp="1"/>
          </p:cNvSpPr>
          <p:nvPr>
            <p:ph type="dt" sz="half" idx="10"/>
          </p:nvPr>
        </p:nvSpPr>
        <p:spPr/>
        <p:txBody>
          <a:bodyPr/>
          <a:lstStyle/>
          <a:p>
            <a:fld id="{85A3FD11-DF8C-E648-849E-0FAB3146BBF1}" type="datetimeFigureOut">
              <a:rPr lang="en-SE" smtClean="0"/>
              <a:t>6/7/23</a:t>
            </a:fld>
            <a:endParaRPr lang="de-DE"/>
          </a:p>
        </p:txBody>
      </p:sp>
      <p:sp>
        <p:nvSpPr>
          <p:cNvPr id="4" name="Footer Placeholder 3">
            <a:extLst>
              <a:ext uri="{FF2B5EF4-FFF2-40B4-BE49-F238E27FC236}">
                <a16:creationId xmlns:a16="http://schemas.microsoft.com/office/drawing/2014/main" id="{11216467-88FE-7440-9AD2-5F44A872B9E1}"/>
              </a:ext>
            </a:extLst>
          </p:cNvPr>
          <p:cNvSpPr>
            <a:spLocks noGrp="1"/>
          </p:cNvSpPr>
          <p:nvPr>
            <p:ph type="ftr" sz="quarter" idx="11"/>
          </p:nvPr>
        </p:nvSpPr>
        <p:spPr/>
        <p:txBody>
          <a:bodyPr/>
          <a:lstStyle/>
          <a:p>
            <a:endParaRPr lang="de-DE"/>
          </a:p>
        </p:txBody>
      </p:sp>
      <p:sp>
        <p:nvSpPr>
          <p:cNvPr id="5" name="Slide Number Placeholder 4">
            <a:extLst>
              <a:ext uri="{FF2B5EF4-FFF2-40B4-BE49-F238E27FC236}">
                <a16:creationId xmlns:a16="http://schemas.microsoft.com/office/drawing/2014/main" id="{AF1F8175-692A-4D43-8357-96C832103CAA}"/>
              </a:ext>
            </a:extLst>
          </p:cNvPr>
          <p:cNvSpPr>
            <a:spLocks noGrp="1"/>
          </p:cNvSpPr>
          <p:nvPr>
            <p:ph type="sldNum" sz="quarter" idx="12"/>
          </p:nvPr>
        </p:nvSpPr>
        <p:spPr/>
        <p:txBody>
          <a:bodyPr/>
          <a:lstStyle/>
          <a:p>
            <a:fld id="{1641FFC1-79D3-CE4F-B9B6-CACA2EF75CF2}" type="slidenum">
              <a:rPr lang="en-SE" smtClean="0"/>
              <a:t>‹#›</a:t>
            </a:fld>
            <a:endParaRPr lang="en-SE"/>
          </a:p>
        </p:txBody>
      </p:sp>
    </p:spTree>
    <p:extLst>
      <p:ext uri="{BB962C8B-B14F-4D97-AF65-F5344CB8AC3E}">
        <p14:creationId xmlns:p14="http://schemas.microsoft.com/office/powerpoint/2010/main" val="967841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24B914-3397-B645-9890-0F7349C53B47}"/>
              </a:ext>
            </a:extLst>
          </p:cNvPr>
          <p:cNvSpPr>
            <a:spLocks noGrp="1"/>
          </p:cNvSpPr>
          <p:nvPr>
            <p:ph type="dt" sz="half" idx="10"/>
          </p:nvPr>
        </p:nvSpPr>
        <p:spPr/>
        <p:txBody>
          <a:bodyPr/>
          <a:lstStyle/>
          <a:p>
            <a:fld id="{85A3FD11-DF8C-E648-849E-0FAB3146BBF1}" type="datetimeFigureOut">
              <a:rPr lang="en-SE" smtClean="0"/>
              <a:t>6/7/23</a:t>
            </a:fld>
            <a:endParaRPr lang="de-DE"/>
          </a:p>
        </p:txBody>
      </p:sp>
      <p:sp>
        <p:nvSpPr>
          <p:cNvPr id="3" name="Footer Placeholder 2">
            <a:extLst>
              <a:ext uri="{FF2B5EF4-FFF2-40B4-BE49-F238E27FC236}">
                <a16:creationId xmlns:a16="http://schemas.microsoft.com/office/drawing/2014/main" id="{71E4453E-4889-0E4F-9BB0-85664A16183C}"/>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55C50528-59DF-7747-9C60-B49A3ACEFA02}"/>
              </a:ext>
            </a:extLst>
          </p:cNvPr>
          <p:cNvSpPr>
            <a:spLocks noGrp="1"/>
          </p:cNvSpPr>
          <p:nvPr>
            <p:ph type="sldNum" sz="quarter" idx="12"/>
          </p:nvPr>
        </p:nvSpPr>
        <p:spPr/>
        <p:txBody>
          <a:bodyPr/>
          <a:lstStyle/>
          <a:p>
            <a:fld id="{1641FFC1-79D3-CE4F-B9B6-CACA2EF75CF2}" type="slidenum">
              <a:rPr lang="en-SE" smtClean="0"/>
              <a:t>‹#›</a:t>
            </a:fld>
            <a:endParaRPr lang="en-SE"/>
          </a:p>
        </p:txBody>
      </p:sp>
    </p:spTree>
    <p:extLst>
      <p:ext uri="{BB962C8B-B14F-4D97-AF65-F5344CB8AC3E}">
        <p14:creationId xmlns:p14="http://schemas.microsoft.com/office/powerpoint/2010/main" val="3259440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25B28-F46B-0B40-88D9-A3F1DC61EC7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442FF27C-FDF1-8F41-B067-6CD03D59B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A1335B03-DCCE-9C4F-9E4B-692BDCDA3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9B0D0C-8FF8-0F4C-A43E-FE07A7671637}"/>
              </a:ext>
            </a:extLst>
          </p:cNvPr>
          <p:cNvSpPr>
            <a:spLocks noGrp="1"/>
          </p:cNvSpPr>
          <p:nvPr>
            <p:ph type="dt" sz="half" idx="10"/>
          </p:nvPr>
        </p:nvSpPr>
        <p:spPr/>
        <p:txBody>
          <a:bodyPr/>
          <a:lstStyle/>
          <a:p>
            <a:fld id="{85A3FD11-DF8C-E648-849E-0FAB3146BBF1}" type="datetimeFigureOut">
              <a:rPr lang="en-SE" smtClean="0"/>
              <a:t>6/7/23</a:t>
            </a:fld>
            <a:endParaRPr lang="de-DE"/>
          </a:p>
        </p:txBody>
      </p:sp>
      <p:sp>
        <p:nvSpPr>
          <p:cNvPr id="6" name="Footer Placeholder 5">
            <a:extLst>
              <a:ext uri="{FF2B5EF4-FFF2-40B4-BE49-F238E27FC236}">
                <a16:creationId xmlns:a16="http://schemas.microsoft.com/office/drawing/2014/main" id="{1E5D7A53-C904-C340-B623-10418FD92032}"/>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09B8E0CA-9A0A-AE4F-B17E-E76BFB00CC5F}"/>
              </a:ext>
            </a:extLst>
          </p:cNvPr>
          <p:cNvSpPr>
            <a:spLocks noGrp="1"/>
          </p:cNvSpPr>
          <p:nvPr>
            <p:ph type="sldNum" sz="quarter" idx="12"/>
          </p:nvPr>
        </p:nvSpPr>
        <p:spPr/>
        <p:txBody>
          <a:bodyPr/>
          <a:lstStyle/>
          <a:p>
            <a:fld id="{1641FFC1-79D3-CE4F-B9B6-CACA2EF75CF2}" type="slidenum">
              <a:rPr lang="en-SE" smtClean="0"/>
              <a:t>‹#›</a:t>
            </a:fld>
            <a:endParaRPr lang="en-SE"/>
          </a:p>
        </p:txBody>
      </p:sp>
    </p:spTree>
    <p:extLst>
      <p:ext uri="{BB962C8B-B14F-4D97-AF65-F5344CB8AC3E}">
        <p14:creationId xmlns:p14="http://schemas.microsoft.com/office/powerpoint/2010/main" val="150137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71070-EA59-EA4C-A0A7-D9CAB7800F4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460DF2F8-C0FF-3D4B-904F-9A0CC1A09A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BFF863B2-E336-714D-B16A-A22ACE8DA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6D5F106-E48B-FB40-AFC7-84BF9C554CCF}"/>
              </a:ext>
            </a:extLst>
          </p:cNvPr>
          <p:cNvSpPr>
            <a:spLocks noGrp="1"/>
          </p:cNvSpPr>
          <p:nvPr>
            <p:ph type="dt" sz="half" idx="10"/>
          </p:nvPr>
        </p:nvSpPr>
        <p:spPr/>
        <p:txBody>
          <a:bodyPr/>
          <a:lstStyle/>
          <a:p>
            <a:fld id="{85A3FD11-DF8C-E648-849E-0FAB3146BBF1}" type="datetimeFigureOut">
              <a:rPr lang="en-SE" smtClean="0"/>
              <a:t>6/7/23</a:t>
            </a:fld>
            <a:endParaRPr lang="de-DE"/>
          </a:p>
        </p:txBody>
      </p:sp>
      <p:sp>
        <p:nvSpPr>
          <p:cNvPr id="6" name="Footer Placeholder 5">
            <a:extLst>
              <a:ext uri="{FF2B5EF4-FFF2-40B4-BE49-F238E27FC236}">
                <a16:creationId xmlns:a16="http://schemas.microsoft.com/office/drawing/2014/main" id="{D0B5C25C-B0B5-2A47-AA78-D739857FD944}"/>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17386FE3-F8F7-7F41-8FD6-30B81F868B0B}"/>
              </a:ext>
            </a:extLst>
          </p:cNvPr>
          <p:cNvSpPr>
            <a:spLocks noGrp="1"/>
          </p:cNvSpPr>
          <p:nvPr>
            <p:ph type="sldNum" sz="quarter" idx="12"/>
          </p:nvPr>
        </p:nvSpPr>
        <p:spPr/>
        <p:txBody>
          <a:bodyPr/>
          <a:lstStyle/>
          <a:p>
            <a:fld id="{1641FFC1-79D3-CE4F-B9B6-CACA2EF75CF2}" type="slidenum">
              <a:rPr lang="en-SE" smtClean="0"/>
              <a:t>‹#›</a:t>
            </a:fld>
            <a:endParaRPr lang="en-SE"/>
          </a:p>
        </p:txBody>
      </p:sp>
    </p:spTree>
    <p:extLst>
      <p:ext uri="{BB962C8B-B14F-4D97-AF65-F5344CB8AC3E}">
        <p14:creationId xmlns:p14="http://schemas.microsoft.com/office/powerpoint/2010/main" val="479500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emf"/><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9C0FC7-4172-2646-AF9C-F323C9AFA2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29A62CF-2E36-E246-A657-225E66F697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60B9D064-4DFF-4240-B751-778148EE0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A3FD11-DF8C-E648-849E-0FAB3146BBF1}" type="datetimeFigureOut">
              <a:rPr lang="en-SE" smtClean="0"/>
              <a:t>6/7/23</a:t>
            </a:fld>
            <a:endParaRPr lang="de-DE"/>
          </a:p>
        </p:txBody>
      </p:sp>
      <p:sp>
        <p:nvSpPr>
          <p:cNvPr id="5" name="Footer Placeholder 4">
            <a:extLst>
              <a:ext uri="{FF2B5EF4-FFF2-40B4-BE49-F238E27FC236}">
                <a16:creationId xmlns:a16="http://schemas.microsoft.com/office/drawing/2014/main" id="{DBED06FA-B879-3F4C-9169-51EB4B029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a:extLst>
              <a:ext uri="{FF2B5EF4-FFF2-40B4-BE49-F238E27FC236}">
                <a16:creationId xmlns:a16="http://schemas.microsoft.com/office/drawing/2014/main" id="{020F0AE7-BEB6-2A43-9CE0-AE2796AFFB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1FFC1-79D3-CE4F-B9B6-CACA2EF75CF2}" type="slidenum">
              <a:rPr lang="en-SE" smtClean="0"/>
              <a:t>‹#›</a:t>
            </a:fld>
            <a:endParaRPr lang="en-SE"/>
          </a:p>
        </p:txBody>
      </p:sp>
      <p:pic>
        <p:nvPicPr>
          <p:cNvPr id="7" name="Grafik 6">
            <a:extLst>
              <a:ext uri="{FF2B5EF4-FFF2-40B4-BE49-F238E27FC236}">
                <a16:creationId xmlns:a16="http://schemas.microsoft.com/office/drawing/2014/main" id="{25CEAD3A-6E9D-4E8C-A410-D71EDBE07293}"/>
              </a:ext>
            </a:extLst>
          </p:cNvPr>
          <p:cNvPicPr>
            <a:picLocks noChangeAspect="1"/>
          </p:cNvPicPr>
          <p:nvPr userDrawn="1"/>
        </p:nvPicPr>
        <p:blipFill>
          <a:blip r:embed="rId14"/>
          <a:stretch>
            <a:fillRect/>
          </a:stretch>
        </p:blipFill>
        <p:spPr>
          <a:xfrm>
            <a:off x="7792855" y="6375120"/>
            <a:ext cx="1699008" cy="399767"/>
          </a:xfrm>
          <a:prstGeom prst="rect">
            <a:avLst/>
          </a:prstGeom>
        </p:spPr>
      </p:pic>
      <p:pic>
        <p:nvPicPr>
          <p:cNvPr id="8" name="Bild 1" descr="HIGH_LOGO">
            <a:extLst>
              <a:ext uri="{FF2B5EF4-FFF2-40B4-BE49-F238E27FC236}">
                <a16:creationId xmlns:a16="http://schemas.microsoft.com/office/drawing/2014/main" id="{E73771F3-7C5D-43F4-9A06-67C9884BAAE2}"/>
              </a:ext>
            </a:extLst>
          </p:cNvPr>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552796" y="6275948"/>
            <a:ext cx="557246" cy="561370"/>
          </a:xfrm>
          <a:prstGeom prst="rect">
            <a:avLst/>
          </a:prstGeom>
          <a:noFill/>
          <a:ln>
            <a:noFill/>
          </a:ln>
        </p:spPr>
      </p:pic>
      <p:pic>
        <p:nvPicPr>
          <p:cNvPr id="9" name="Grafik 8">
            <a:extLst>
              <a:ext uri="{FF2B5EF4-FFF2-40B4-BE49-F238E27FC236}">
                <a16:creationId xmlns:a16="http://schemas.microsoft.com/office/drawing/2014/main" id="{8F0B7222-8E1C-47E7-AEA0-53E0208A331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255914" y="6492875"/>
            <a:ext cx="434362" cy="335424"/>
          </a:xfrm>
          <a:prstGeom prst="rect">
            <a:avLst/>
          </a:prstGeom>
        </p:spPr>
      </p:pic>
      <p:pic>
        <p:nvPicPr>
          <p:cNvPr id="10" name="Bildobjekt 3">
            <a:extLst>
              <a:ext uri="{FF2B5EF4-FFF2-40B4-BE49-F238E27FC236}">
                <a16:creationId xmlns:a16="http://schemas.microsoft.com/office/drawing/2014/main" id="{A90F0255-905F-4CA8-AEB8-FD3EBA52AD94}"/>
              </a:ext>
              <a:ext uri="{C183D7F6-B498-43B3-948B-1728B52AA6E4}">
                <adec:decorative xmlns:adec="http://schemas.microsoft.com/office/drawing/2017/decorative" val="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836148" y="6339029"/>
            <a:ext cx="1281703" cy="435209"/>
          </a:xfrm>
          <a:prstGeom prst="rect">
            <a:avLst/>
          </a:prstGeom>
        </p:spPr>
      </p:pic>
    </p:spTree>
    <p:extLst>
      <p:ext uri="{BB962C8B-B14F-4D97-AF65-F5344CB8AC3E}">
        <p14:creationId xmlns:p14="http://schemas.microsoft.com/office/powerpoint/2010/main" val="278803111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2.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idalertproject.eu/"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https://www.beprep-project.eu/" TargetMode="Externa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4295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8EE8FE5-3C5B-49F2-A5B9-EC7390319A45}"/>
              </a:ext>
            </a:extLst>
          </p:cNvPr>
          <p:cNvSpPr>
            <a:spLocks noGrp="1"/>
          </p:cNvSpPr>
          <p:nvPr>
            <p:ph type="ctrTitle"/>
          </p:nvPr>
        </p:nvSpPr>
        <p:spPr>
          <a:xfrm>
            <a:off x="838200" y="1194331"/>
            <a:ext cx="10512552" cy="4066540"/>
          </a:xfrm>
        </p:spPr>
        <p:txBody>
          <a:bodyPr vert="horz" lIns="91440" tIns="45720" rIns="91440" bIns="45720" rtlCol="0" anchor="b">
            <a:normAutofit/>
          </a:bodyPr>
          <a:lstStyle/>
          <a:p>
            <a:pPr algn="l"/>
            <a:r>
              <a:rPr lang="en-US" sz="6600" b="1" kern="1200">
                <a:solidFill>
                  <a:schemeClr val="tx1"/>
                </a:solidFill>
                <a:latin typeface="+mj-lt"/>
                <a:ea typeface="+mj-ea"/>
                <a:cs typeface="+mj-cs"/>
              </a:rPr>
              <a:t>On the i</a:t>
            </a:r>
            <a:r>
              <a:rPr lang="en-US" sz="6600" b="1" kern="1200">
                <a:solidFill>
                  <a:schemeClr val="tx1"/>
                </a:solidFill>
                <a:effectLst/>
                <a:latin typeface="+mj-lt"/>
                <a:ea typeface="+mj-ea"/>
                <a:cs typeface="+mj-cs"/>
              </a:rPr>
              <a:t>nclusion of environmental drivers in dynamical models</a:t>
            </a:r>
            <a:endParaRPr lang="en-US" sz="6600" kern="1200">
              <a:solidFill>
                <a:schemeClr val="tx1"/>
              </a:solidFill>
              <a:latin typeface="+mj-lt"/>
              <a:ea typeface="+mj-ea"/>
              <a:cs typeface="+mj-cs"/>
            </a:endParaRPr>
          </a:p>
        </p:txBody>
      </p:sp>
      <p:sp>
        <p:nvSpPr>
          <p:cNvPr id="3" name="Untertitel 2">
            <a:extLst>
              <a:ext uri="{FF2B5EF4-FFF2-40B4-BE49-F238E27FC236}">
                <a16:creationId xmlns:a16="http://schemas.microsoft.com/office/drawing/2014/main" id="{A4BEDF1B-2D3D-45B5-AD51-5AE3D1F9BD93}"/>
              </a:ext>
            </a:extLst>
          </p:cNvPr>
          <p:cNvSpPr>
            <a:spLocks noGrp="1"/>
          </p:cNvSpPr>
          <p:nvPr>
            <p:ph type="subTitle" idx="1"/>
          </p:nvPr>
        </p:nvSpPr>
        <p:spPr>
          <a:xfrm>
            <a:off x="838199" y="5726226"/>
            <a:ext cx="10512552" cy="1126680"/>
          </a:xfrm>
        </p:spPr>
        <p:txBody>
          <a:bodyPr vert="horz" lIns="91440" tIns="45720" rIns="91440" bIns="45720" rtlCol="0">
            <a:normAutofit/>
          </a:bodyPr>
          <a:lstStyle/>
          <a:p>
            <a:pPr algn="l"/>
            <a:r>
              <a:rPr lang="en-US" sz="1700" kern="1200">
                <a:solidFill>
                  <a:schemeClr val="tx1"/>
                </a:solidFill>
                <a:latin typeface="+mn-lt"/>
                <a:ea typeface="+mn-ea"/>
                <a:cs typeface="+mn-cs"/>
              </a:rPr>
              <a:t>Joacim Rocklöv, Alexander von Humboldt Professor</a:t>
            </a:r>
          </a:p>
          <a:p>
            <a:pPr algn="l"/>
            <a:r>
              <a:rPr lang="en-US" sz="1700" kern="1200">
                <a:solidFill>
                  <a:schemeClr val="tx1"/>
                </a:solidFill>
                <a:latin typeface="+mn-lt"/>
                <a:ea typeface="+mn-ea"/>
                <a:cs typeface="+mn-cs"/>
              </a:rPr>
              <a:t>Heidelberg Institute of Global Health &amp; Interdisciplinary Centre for Scientific Computing &amp;</a:t>
            </a:r>
          </a:p>
          <a:p>
            <a:pPr algn="l"/>
            <a:r>
              <a:rPr lang="en-US" sz="1700" kern="1200">
                <a:solidFill>
                  <a:schemeClr val="tx1"/>
                </a:solidFill>
                <a:latin typeface="+mn-lt"/>
                <a:ea typeface="+mn-ea"/>
                <a:cs typeface="+mn-cs"/>
              </a:rPr>
              <a:t>Guest Professor, Department of Public Health and Clinical Medicine, Umea University</a:t>
            </a:r>
          </a:p>
          <a:p>
            <a:pPr algn="l"/>
            <a:endParaRPr lang="en-US" sz="1700" kern="1200">
              <a:solidFill>
                <a:schemeClr val="tx1"/>
              </a:solidFill>
              <a:latin typeface="+mn-lt"/>
              <a:ea typeface="+mn-ea"/>
              <a:cs typeface="+mn-cs"/>
            </a:endParaRPr>
          </a:p>
        </p:txBody>
      </p:sp>
      <p:sp>
        <p:nvSpPr>
          <p:cNvPr id="13"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546154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a:extLst>
              <a:ext uri="{FF2B5EF4-FFF2-40B4-BE49-F238E27FC236}">
                <a16:creationId xmlns:a16="http://schemas.microsoft.com/office/drawing/2014/main" id="{46CB41FE-C80B-4C6C-9E21-6429602F3A64}"/>
              </a:ext>
            </a:extLst>
          </p:cNvPr>
          <p:cNvPicPr>
            <a:picLocks noChangeAspect="1"/>
          </p:cNvPicPr>
          <p:nvPr/>
        </p:nvPicPr>
        <p:blipFill>
          <a:blip r:embed="rId3"/>
          <a:stretch>
            <a:fillRect/>
          </a:stretch>
        </p:blipFill>
        <p:spPr>
          <a:xfrm>
            <a:off x="8389" y="0"/>
            <a:ext cx="12153900" cy="742950"/>
          </a:xfrm>
          <a:prstGeom prst="rect">
            <a:avLst/>
          </a:prstGeom>
        </p:spPr>
      </p:pic>
      <p:sp>
        <p:nvSpPr>
          <p:cNvPr id="6" name="TextBox 5">
            <a:extLst>
              <a:ext uri="{FF2B5EF4-FFF2-40B4-BE49-F238E27FC236}">
                <a16:creationId xmlns:a16="http://schemas.microsoft.com/office/drawing/2014/main" id="{30687CFF-EAEE-ACD8-9D99-9D7551F6A5A9}"/>
              </a:ext>
            </a:extLst>
          </p:cNvPr>
          <p:cNvSpPr txBox="1"/>
          <p:nvPr/>
        </p:nvSpPr>
        <p:spPr>
          <a:xfrm>
            <a:off x="4718538" y="1257116"/>
            <a:ext cx="6154614" cy="400110"/>
          </a:xfrm>
          <a:prstGeom prst="rect">
            <a:avLst/>
          </a:prstGeom>
          <a:noFill/>
        </p:spPr>
        <p:txBody>
          <a:bodyPr wrap="square">
            <a:spAutoFit/>
          </a:bodyPr>
          <a:lstStyle/>
          <a:p>
            <a:pPr>
              <a:spcAft>
                <a:spcPts val="600"/>
              </a:spcAft>
            </a:pPr>
            <a:r>
              <a:rPr lang="de-DE" sz="2000" i="1" dirty="0"/>
              <a:t>NORDITA, 8th June 2023</a:t>
            </a:r>
            <a:endParaRPr lang="en-US" sz="2000" i="1"/>
          </a:p>
        </p:txBody>
      </p:sp>
      <p:pic>
        <p:nvPicPr>
          <p:cNvPr id="7" name="Picture 6" descr="A black text on a white background&#10;&#10;Description automatically generated with medium confidence">
            <a:extLst>
              <a:ext uri="{FF2B5EF4-FFF2-40B4-BE49-F238E27FC236}">
                <a16:creationId xmlns:a16="http://schemas.microsoft.com/office/drawing/2014/main" id="{EF7892A4-B010-4D9F-7964-C610A4211974}"/>
              </a:ext>
            </a:extLst>
          </p:cNvPr>
          <p:cNvPicPr>
            <a:picLocks noChangeAspect="1"/>
          </p:cNvPicPr>
          <p:nvPr/>
        </p:nvPicPr>
        <p:blipFill>
          <a:blip r:embed="rId4"/>
          <a:stretch>
            <a:fillRect/>
          </a:stretch>
        </p:blipFill>
        <p:spPr>
          <a:xfrm>
            <a:off x="10283950" y="6741208"/>
            <a:ext cx="1905000" cy="546100"/>
          </a:xfrm>
          <a:prstGeom prst="rect">
            <a:avLst/>
          </a:prstGeom>
        </p:spPr>
      </p:pic>
      <p:pic>
        <p:nvPicPr>
          <p:cNvPr id="9" name="Picture 8" descr="A black and white logo&#10;&#10;Description automatically generated with low confidence">
            <a:extLst>
              <a:ext uri="{FF2B5EF4-FFF2-40B4-BE49-F238E27FC236}">
                <a16:creationId xmlns:a16="http://schemas.microsoft.com/office/drawing/2014/main" id="{E7D81E35-7C4B-3647-ED52-81C27E227CBD}"/>
              </a:ext>
            </a:extLst>
          </p:cNvPr>
          <p:cNvPicPr>
            <a:picLocks noChangeAspect="1"/>
          </p:cNvPicPr>
          <p:nvPr/>
        </p:nvPicPr>
        <p:blipFill>
          <a:blip r:embed="rId5"/>
          <a:stretch>
            <a:fillRect/>
          </a:stretch>
        </p:blipFill>
        <p:spPr>
          <a:xfrm>
            <a:off x="10581866" y="5461545"/>
            <a:ext cx="1388149" cy="1071960"/>
          </a:xfrm>
          <a:prstGeom prst="rect">
            <a:avLst/>
          </a:prstGeom>
        </p:spPr>
      </p:pic>
      <p:pic>
        <p:nvPicPr>
          <p:cNvPr id="12" name="Picture 11" descr="A black and white logo&#10;&#10;Description automatically generated with low confidence">
            <a:extLst>
              <a:ext uri="{FF2B5EF4-FFF2-40B4-BE49-F238E27FC236}">
                <a16:creationId xmlns:a16="http://schemas.microsoft.com/office/drawing/2014/main" id="{32F33836-9CBA-1250-D1F8-A091C143250E}"/>
              </a:ext>
            </a:extLst>
          </p:cNvPr>
          <p:cNvPicPr>
            <a:picLocks noChangeAspect="1"/>
          </p:cNvPicPr>
          <p:nvPr/>
        </p:nvPicPr>
        <p:blipFill>
          <a:blip r:embed="rId6"/>
          <a:stretch>
            <a:fillRect/>
          </a:stretch>
        </p:blipFill>
        <p:spPr>
          <a:xfrm>
            <a:off x="245406" y="965200"/>
            <a:ext cx="2768304" cy="1483666"/>
          </a:xfrm>
          <a:prstGeom prst="rect">
            <a:avLst/>
          </a:prstGeom>
        </p:spPr>
      </p:pic>
      <p:pic>
        <p:nvPicPr>
          <p:cNvPr id="2050" name="Picture 2" descr="Alexander von Humboldt Logo">
            <a:extLst>
              <a:ext uri="{FF2B5EF4-FFF2-40B4-BE49-F238E27FC236}">
                <a16:creationId xmlns:a16="http://schemas.microsoft.com/office/drawing/2014/main" id="{9802C378-26F6-91DB-8A17-66C007DC2C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8961" y="963736"/>
            <a:ext cx="2952870" cy="168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130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p:nvPr/>
        </p:nvSpPr>
        <p:spPr>
          <a:xfrm>
            <a:off x="1338826" y="1842803"/>
            <a:ext cx="9220200" cy="27391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dirty="0">
                <a:solidFill>
                  <a:schemeClr val="dk1"/>
                </a:solidFill>
                <a:latin typeface="Quicksand"/>
                <a:ea typeface="Quicksand"/>
                <a:cs typeface="Quicksand"/>
                <a:sym typeface="Quicksand"/>
              </a:rPr>
              <a:t>Climate suitability of Dengue, Chikungunya and Zika and Urban heat Island impact</a:t>
            </a:r>
            <a:endParaRPr sz="2600" b="1" dirty="0">
              <a:solidFill>
                <a:schemeClr val="dk1"/>
              </a:solidFill>
              <a:latin typeface="Quicksand"/>
              <a:ea typeface="Quicksand"/>
              <a:cs typeface="Quicksand"/>
              <a:sym typeface="Quicksand"/>
            </a:endParaRPr>
          </a:p>
          <a:p>
            <a:pPr marL="0" marR="0" lvl="0" indent="0" algn="ctr" rtl="0">
              <a:lnSpc>
                <a:spcPct val="100000"/>
              </a:lnSpc>
              <a:spcBef>
                <a:spcPts val="0"/>
              </a:spcBef>
              <a:spcAft>
                <a:spcPts val="0"/>
              </a:spcAft>
              <a:buClr>
                <a:srgbClr val="000000"/>
              </a:buClr>
              <a:buSzPts val="2600"/>
              <a:buFont typeface="Arial"/>
              <a:buNone/>
            </a:pPr>
            <a:endParaRPr sz="2600" b="1" dirty="0">
              <a:solidFill>
                <a:schemeClr val="dk1"/>
              </a:solidFill>
              <a:latin typeface="Quicksand"/>
              <a:ea typeface="Quicksand"/>
              <a:cs typeface="Quicksand"/>
              <a:sym typeface="Quicksand"/>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Quicksand"/>
                <a:ea typeface="Quicksand"/>
                <a:cs typeface="Quicksand"/>
                <a:sym typeface="Quicksand"/>
              </a:rPr>
              <a:t>Pratik Singh</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Quicksand"/>
              <a:ea typeface="Quicksand"/>
              <a:cs typeface="Quicksand"/>
              <a:sym typeface="Quicksand"/>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Quicksand"/>
              <a:ea typeface="Quicksand"/>
              <a:cs typeface="Quicksand"/>
              <a:sym typeface="Quicksand"/>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Quicksand"/>
                <a:ea typeface="Quicksand"/>
                <a:cs typeface="Quicksand"/>
                <a:sym typeface="Quicksand"/>
              </a:rPr>
              <a:t>Climate sensitive infectious diseases lab</a:t>
            </a:r>
            <a:endParaRPr sz="1800" b="0" i="0" u="none" strike="noStrike" cap="none" dirty="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91" name="Google Shape;91;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pic>
        <p:nvPicPr>
          <p:cNvPr id="92" name="Google Shape;92;p1"/>
          <p:cNvPicPr preferRelativeResize="0"/>
          <p:nvPr/>
        </p:nvPicPr>
        <p:blipFill rotWithShape="1">
          <a:blip r:embed="rId3">
            <a:alphaModFix/>
          </a:blip>
          <a:srcRect/>
          <a:stretch/>
        </p:blipFill>
        <p:spPr>
          <a:xfrm>
            <a:off x="4625147" y="5357021"/>
            <a:ext cx="2781257" cy="999327"/>
          </a:xfrm>
          <a:prstGeom prst="rect">
            <a:avLst/>
          </a:prstGeom>
          <a:noFill/>
          <a:ln>
            <a:noFill/>
          </a:ln>
        </p:spPr>
      </p:pic>
      <p:pic>
        <p:nvPicPr>
          <p:cNvPr id="93" name="Google Shape;93;p1"/>
          <p:cNvPicPr preferRelativeResize="0"/>
          <p:nvPr/>
        </p:nvPicPr>
        <p:blipFill rotWithShape="1">
          <a:blip r:embed="rId4">
            <a:alphaModFix/>
          </a:blip>
          <a:srcRect l="62096" r="3234" b="80460"/>
          <a:stretch/>
        </p:blipFill>
        <p:spPr>
          <a:xfrm>
            <a:off x="9731276" y="0"/>
            <a:ext cx="2353774" cy="1876224"/>
          </a:xfrm>
          <a:prstGeom prst="rect">
            <a:avLst/>
          </a:prstGeom>
          <a:noFill/>
          <a:ln>
            <a:noFill/>
          </a:ln>
        </p:spPr>
      </p:pic>
      <p:pic>
        <p:nvPicPr>
          <p:cNvPr id="5122" name="Picture 2" descr="Team - CSIDlab">
            <a:extLst>
              <a:ext uri="{FF2B5EF4-FFF2-40B4-BE49-F238E27FC236}">
                <a16:creationId xmlns:a16="http://schemas.microsoft.com/office/drawing/2014/main" id="{899789D4-2317-A0F9-6FFF-E4652126AD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345" y="3715145"/>
            <a:ext cx="2781257" cy="2767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9"/>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Google Shape;90;p1"/>
          <p:cNvSpPr txBox="1"/>
          <p:nvPr/>
        </p:nvSpPr>
        <p:spPr>
          <a:xfrm>
            <a:off x="841248" y="334644"/>
            <a:ext cx="10509504" cy="1076914"/>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buClr>
                <a:srgbClr val="000000"/>
              </a:buClr>
              <a:buSzPts val="2600"/>
            </a:pPr>
            <a:r>
              <a:rPr lang="en-US" sz="3100" b="1" kern="1200">
                <a:solidFill>
                  <a:schemeClr val="tx1"/>
                </a:solidFill>
                <a:latin typeface="+mj-lt"/>
                <a:ea typeface="+mj-ea"/>
                <a:cs typeface="+mj-cs"/>
                <a:sym typeface="Quicksand"/>
              </a:rPr>
              <a:t>Hybrid neural network SEIR meta-population model incl. mobility  of dengue in 24 districts of Sri Lanka</a:t>
            </a:r>
          </a:p>
        </p:txBody>
      </p:sp>
      <p:sp>
        <p:nvSpPr>
          <p:cNvPr id="1033" name="Rectangle 1032">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5" name="Rectangle 1034">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Google Shape;91;p1"/>
          <p:cNvSpPr txBox="1">
            <a:spLocks noGrp="1"/>
          </p:cNvSpPr>
          <p:nvPr>
            <p:ph type="sldNum" idx="12"/>
          </p:nvPr>
        </p:nvSpPr>
        <p:spPr>
          <a:xfrm>
            <a:off x="8172875" y="5895258"/>
            <a:ext cx="2459628" cy="327381"/>
          </a:xfrm>
          <a:prstGeom prst="rect">
            <a:avLst/>
          </a:prstGeom>
          <a:noFill/>
          <a:ln>
            <a:noFill/>
          </a:ln>
        </p:spPr>
        <p:txBody>
          <a:bodyPr spcFirstLastPara="1" wrap="square" lIns="91425" tIns="45700" rIns="91425" bIns="45700" anchor="ctr" anchorCtr="0">
            <a:noAutofit/>
          </a:bodyPr>
          <a:lstStyle/>
          <a:p>
            <a:pPr defTabSz="813816">
              <a:spcAft>
                <a:spcPts val="600"/>
              </a:spcAft>
              <a:buSzPts val="1200"/>
            </a:pPr>
            <a:fld id="{00000000-1234-1234-1234-123412341234}" type="slidenum">
              <a:rPr lang="en-US" sz="1068" kern="1200">
                <a:solidFill>
                  <a:schemeClr val="tx1">
                    <a:tint val="75000"/>
                  </a:schemeClr>
                </a:solidFill>
                <a:latin typeface="+mn-lt"/>
                <a:ea typeface="+mn-ea"/>
                <a:cs typeface="+mn-cs"/>
              </a:rPr>
              <a:pPr defTabSz="813816">
                <a:spcAft>
                  <a:spcPts val="600"/>
                </a:spcAft>
                <a:buSzPts val="1200"/>
              </a:pPr>
              <a:t>11</a:t>
            </a:fld>
            <a:endParaRPr lang="en-US"/>
          </a:p>
        </p:txBody>
      </p:sp>
      <p:pic>
        <p:nvPicPr>
          <p:cNvPr id="1026" name="Picture 2" descr="Team - CSIDlab">
            <a:extLst>
              <a:ext uri="{FF2B5EF4-FFF2-40B4-BE49-F238E27FC236}">
                <a16:creationId xmlns:a16="http://schemas.microsoft.com/office/drawing/2014/main" id="{507063BF-74A0-6591-F151-BF4DFB16A2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69" r="15755" b="21912"/>
          <a:stretch/>
        </p:blipFill>
        <p:spPr bwMode="auto">
          <a:xfrm>
            <a:off x="665510" y="2283143"/>
            <a:ext cx="1625973" cy="17917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creenshot, diagram, plot&#10;&#10;Description automatically generated">
            <a:extLst>
              <a:ext uri="{FF2B5EF4-FFF2-40B4-BE49-F238E27FC236}">
                <a16:creationId xmlns:a16="http://schemas.microsoft.com/office/drawing/2014/main" id="{BF3E8476-7AD5-0E20-847C-8643CA28E793}"/>
              </a:ext>
            </a:extLst>
          </p:cNvPr>
          <p:cNvPicPr>
            <a:picLocks noChangeAspect="1"/>
          </p:cNvPicPr>
          <p:nvPr/>
        </p:nvPicPr>
        <p:blipFill>
          <a:blip r:embed="rId4"/>
          <a:stretch>
            <a:fillRect/>
          </a:stretch>
        </p:blipFill>
        <p:spPr>
          <a:xfrm>
            <a:off x="7460722" y="2115052"/>
            <a:ext cx="3883934" cy="2997666"/>
          </a:xfrm>
          <a:prstGeom prst="rect">
            <a:avLst/>
          </a:prstGeom>
        </p:spPr>
      </p:pic>
      <p:pic>
        <p:nvPicPr>
          <p:cNvPr id="7" name="Picture 6" descr="A picture containing font, text, white, line&#10;&#10;Description automatically generated">
            <a:extLst>
              <a:ext uri="{FF2B5EF4-FFF2-40B4-BE49-F238E27FC236}">
                <a16:creationId xmlns:a16="http://schemas.microsoft.com/office/drawing/2014/main" id="{2BDA64FA-5990-1941-0128-CC0788CCA58D}"/>
              </a:ext>
            </a:extLst>
          </p:cNvPr>
          <p:cNvPicPr>
            <a:picLocks noChangeAspect="1"/>
          </p:cNvPicPr>
          <p:nvPr/>
        </p:nvPicPr>
        <p:blipFill>
          <a:blip r:embed="rId5"/>
          <a:stretch>
            <a:fillRect/>
          </a:stretch>
        </p:blipFill>
        <p:spPr>
          <a:xfrm>
            <a:off x="3049166" y="2069668"/>
            <a:ext cx="2298592" cy="800251"/>
          </a:xfrm>
          <a:prstGeom prst="rect">
            <a:avLst/>
          </a:prstGeom>
        </p:spPr>
      </p:pic>
      <p:pic>
        <p:nvPicPr>
          <p:cNvPr id="9" name="Picture 8" descr="A picture containing text, font, handwriting, number&#10;&#10;Description automatically generated">
            <a:extLst>
              <a:ext uri="{FF2B5EF4-FFF2-40B4-BE49-F238E27FC236}">
                <a16:creationId xmlns:a16="http://schemas.microsoft.com/office/drawing/2014/main" id="{1A677F35-AAE5-5C85-F512-465DF5247F86}"/>
              </a:ext>
            </a:extLst>
          </p:cNvPr>
          <p:cNvPicPr>
            <a:picLocks noChangeAspect="1"/>
          </p:cNvPicPr>
          <p:nvPr/>
        </p:nvPicPr>
        <p:blipFill rotWithShape="1">
          <a:blip r:embed="rId6"/>
          <a:srcRect b="18186"/>
          <a:stretch/>
        </p:blipFill>
        <p:spPr>
          <a:xfrm>
            <a:off x="2956992" y="2984526"/>
            <a:ext cx="2482941" cy="1648431"/>
          </a:xfrm>
          <a:prstGeom prst="rect">
            <a:avLst/>
          </a:prstGeom>
        </p:spPr>
      </p:pic>
      <p:pic>
        <p:nvPicPr>
          <p:cNvPr id="11" name="Picture 10" descr="A picture containing text, font, white, typography&#10;&#10;Description automatically generated">
            <a:extLst>
              <a:ext uri="{FF2B5EF4-FFF2-40B4-BE49-F238E27FC236}">
                <a16:creationId xmlns:a16="http://schemas.microsoft.com/office/drawing/2014/main" id="{E55A48B9-4E22-2828-C3E4-5FFDF8B96971}"/>
              </a:ext>
            </a:extLst>
          </p:cNvPr>
          <p:cNvPicPr>
            <a:picLocks noChangeAspect="1"/>
          </p:cNvPicPr>
          <p:nvPr/>
        </p:nvPicPr>
        <p:blipFill>
          <a:blip r:embed="rId7"/>
          <a:stretch>
            <a:fillRect/>
          </a:stretch>
        </p:blipFill>
        <p:spPr>
          <a:xfrm>
            <a:off x="2956992" y="4747564"/>
            <a:ext cx="4594626" cy="679053"/>
          </a:xfrm>
          <a:prstGeom prst="rect">
            <a:avLst/>
          </a:prstGeom>
        </p:spPr>
      </p:pic>
      <p:sp>
        <p:nvSpPr>
          <p:cNvPr id="12" name="TextBox 11">
            <a:extLst>
              <a:ext uri="{FF2B5EF4-FFF2-40B4-BE49-F238E27FC236}">
                <a16:creationId xmlns:a16="http://schemas.microsoft.com/office/drawing/2014/main" id="{D94D16D5-44C7-916A-3B91-98C971F9A7C7}"/>
              </a:ext>
            </a:extLst>
          </p:cNvPr>
          <p:cNvSpPr txBox="1"/>
          <p:nvPr/>
        </p:nvSpPr>
        <p:spPr>
          <a:xfrm>
            <a:off x="847344" y="1882305"/>
            <a:ext cx="1015021" cy="338875"/>
          </a:xfrm>
          <a:prstGeom prst="rect">
            <a:avLst/>
          </a:prstGeom>
          <a:noFill/>
        </p:spPr>
        <p:txBody>
          <a:bodyPr wrap="none" rtlCol="0">
            <a:spAutoFit/>
          </a:bodyPr>
          <a:lstStyle/>
          <a:p>
            <a:pPr defTabSz="813816">
              <a:spcAft>
                <a:spcPts val="600"/>
              </a:spcAft>
            </a:pPr>
            <a:r>
              <a:rPr lang="en-DE" sz="1602" kern="1200" dirty="0">
                <a:solidFill>
                  <a:schemeClr val="tx1"/>
                </a:solidFill>
                <a:latin typeface="+mn-lt"/>
                <a:ea typeface="+mn-ea"/>
                <a:cs typeface="+mn-cs"/>
              </a:rPr>
              <a:t>Yichao Liu</a:t>
            </a:r>
            <a:endParaRPr lang="en-DE" dirty="0"/>
          </a:p>
        </p:txBody>
      </p:sp>
      <p:sp>
        <p:nvSpPr>
          <p:cNvPr id="13" name="TextBox 12">
            <a:extLst>
              <a:ext uri="{FF2B5EF4-FFF2-40B4-BE49-F238E27FC236}">
                <a16:creationId xmlns:a16="http://schemas.microsoft.com/office/drawing/2014/main" id="{E080D2D8-4CA8-A289-1A12-D040EEAAA4DF}"/>
              </a:ext>
            </a:extLst>
          </p:cNvPr>
          <p:cNvSpPr txBox="1"/>
          <p:nvPr/>
        </p:nvSpPr>
        <p:spPr>
          <a:xfrm>
            <a:off x="8462519" y="1651461"/>
            <a:ext cx="2001766" cy="662361"/>
          </a:xfrm>
          <a:prstGeom prst="rect">
            <a:avLst/>
          </a:prstGeom>
          <a:noFill/>
        </p:spPr>
        <p:txBody>
          <a:bodyPr wrap="none" rtlCol="0">
            <a:spAutoFit/>
          </a:bodyPr>
          <a:lstStyle/>
          <a:p>
            <a:pPr defTabSz="813816">
              <a:spcAft>
                <a:spcPts val="600"/>
              </a:spcAft>
            </a:pPr>
            <a:r>
              <a:rPr lang="en-DE" sz="1602" kern="1200" dirty="0">
                <a:solidFill>
                  <a:schemeClr val="tx1"/>
                </a:solidFill>
                <a:latin typeface="+mn-lt"/>
                <a:ea typeface="+mn-ea"/>
                <a:cs typeface="+mn-cs"/>
              </a:rPr>
              <a:t>Preliminary results </a:t>
            </a:r>
          </a:p>
          <a:p>
            <a:pPr defTabSz="813816">
              <a:spcAft>
                <a:spcPts val="600"/>
              </a:spcAft>
            </a:pPr>
            <a:r>
              <a:rPr lang="en-DE" sz="1602" kern="1200" dirty="0">
                <a:solidFill>
                  <a:schemeClr val="tx1"/>
                </a:solidFill>
                <a:latin typeface="+mn-lt"/>
                <a:ea typeface="+mn-ea"/>
                <a:cs typeface="+mn-cs"/>
              </a:rPr>
              <a:t>- forecast on test data</a:t>
            </a:r>
            <a:endParaRPr lang="en-DE" dirty="0"/>
          </a:p>
        </p:txBody>
      </p:sp>
    </p:spTree>
    <p:extLst>
      <p:ext uri="{BB962C8B-B14F-4D97-AF65-F5344CB8AC3E}">
        <p14:creationId xmlns:p14="http://schemas.microsoft.com/office/powerpoint/2010/main" val="372064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6">
            <a:extLst>
              <a:ext uri="{FF2B5EF4-FFF2-40B4-BE49-F238E27FC236}">
                <a16:creationId xmlns:a16="http://schemas.microsoft.com/office/drawing/2014/main" id="{128C6ED3-896A-FA4E-B561-1E253D3728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85219" y="1563741"/>
            <a:ext cx="2864878" cy="3280212"/>
          </a:xfrm>
          <a:prstGeom prst="rect">
            <a:avLst/>
          </a:prstGeom>
        </p:spPr>
      </p:pic>
      <p:pic>
        <p:nvPicPr>
          <p:cNvPr id="1026" name="Picture 2">
            <a:extLst>
              <a:ext uri="{FF2B5EF4-FFF2-40B4-BE49-F238E27FC236}">
                <a16:creationId xmlns:a16="http://schemas.microsoft.com/office/drawing/2014/main" id="{DD8F9C15-5D21-B64C-986D-7F4A71ABB9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593175" y="1574748"/>
            <a:ext cx="3416322" cy="3100312"/>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a:extLst>
              <a:ext uri="{FF2B5EF4-FFF2-40B4-BE49-F238E27FC236}">
                <a16:creationId xmlns:a16="http://schemas.microsoft.com/office/drawing/2014/main" id="{A7B946DB-7B42-BE4E-AE0D-E87AEF1380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05792" y="1563703"/>
            <a:ext cx="3086208" cy="3283200"/>
          </a:xfrm>
          <a:prstGeom prst="rect">
            <a:avLst/>
          </a:prstGeom>
        </p:spPr>
      </p:pic>
      <p:sp>
        <p:nvSpPr>
          <p:cNvPr id="5" name="textruta 4">
            <a:extLst>
              <a:ext uri="{FF2B5EF4-FFF2-40B4-BE49-F238E27FC236}">
                <a16:creationId xmlns:a16="http://schemas.microsoft.com/office/drawing/2014/main" id="{D5C48984-8964-2944-BB18-F44BFEC29E72}"/>
              </a:ext>
            </a:extLst>
          </p:cNvPr>
          <p:cNvSpPr txBox="1"/>
          <p:nvPr/>
        </p:nvSpPr>
        <p:spPr>
          <a:xfrm>
            <a:off x="9208669" y="1062514"/>
            <a:ext cx="2170594" cy="369332"/>
          </a:xfrm>
          <a:prstGeom prst="rect">
            <a:avLst/>
          </a:prstGeom>
          <a:noFill/>
        </p:spPr>
        <p:txBody>
          <a:bodyPr wrap="none" rtlCol="0">
            <a:spAutoFit/>
          </a:bodyPr>
          <a:lstStyle/>
          <a:p>
            <a:pPr>
              <a:spcAft>
                <a:spcPts val="600"/>
              </a:spcAft>
            </a:pPr>
            <a:r>
              <a:rPr lang="sv-SE" dirty="0">
                <a:solidFill>
                  <a:schemeClr val="bg1"/>
                </a:solidFill>
              </a:rPr>
              <a:t>Bird migration routes</a:t>
            </a:r>
          </a:p>
        </p:txBody>
      </p:sp>
      <p:sp>
        <p:nvSpPr>
          <p:cNvPr id="22" name="textruta 21">
            <a:extLst>
              <a:ext uri="{FF2B5EF4-FFF2-40B4-BE49-F238E27FC236}">
                <a16:creationId xmlns:a16="http://schemas.microsoft.com/office/drawing/2014/main" id="{38AF832E-06AC-844E-8B7A-8180D44DFB5C}"/>
              </a:ext>
            </a:extLst>
          </p:cNvPr>
          <p:cNvSpPr txBox="1"/>
          <p:nvPr/>
        </p:nvSpPr>
        <p:spPr>
          <a:xfrm>
            <a:off x="3459286" y="1188744"/>
            <a:ext cx="1321259" cy="369332"/>
          </a:xfrm>
          <a:prstGeom prst="rect">
            <a:avLst/>
          </a:prstGeom>
          <a:noFill/>
        </p:spPr>
        <p:txBody>
          <a:bodyPr wrap="none" rtlCol="0">
            <a:spAutoFit/>
          </a:bodyPr>
          <a:lstStyle/>
          <a:p>
            <a:r>
              <a:rPr lang="sv-SE" dirty="0" err="1"/>
              <a:t>Native</a:t>
            </a:r>
            <a:r>
              <a:rPr lang="sv-SE" i="1" dirty="0"/>
              <a:t> </a:t>
            </a:r>
            <a:r>
              <a:rPr lang="sv-SE" i="1" dirty="0" err="1"/>
              <a:t>culex</a:t>
            </a:r>
            <a:endParaRPr lang="sv-SE" i="1" dirty="0"/>
          </a:p>
        </p:txBody>
      </p:sp>
      <p:sp>
        <p:nvSpPr>
          <p:cNvPr id="23" name="textruta 22">
            <a:extLst>
              <a:ext uri="{FF2B5EF4-FFF2-40B4-BE49-F238E27FC236}">
                <a16:creationId xmlns:a16="http://schemas.microsoft.com/office/drawing/2014/main" id="{0742BC64-BA69-E647-BD01-F0F4CEC68A13}"/>
              </a:ext>
            </a:extLst>
          </p:cNvPr>
          <p:cNvSpPr txBox="1"/>
          <p:nvPr/>
        </p:nvSpPr>
        <p:spPr>
          <a:xfrm>
            <a:off x="6159975" y="1205416"/>
            <a:ext cx="2170594" cy="369332"/>
          </a:xfrm>
          <a:prstGeom prst="rect">
            <a:avLst/>
          </a:prstGeom>
          <a:noFill/>
        </p:spPr>
        <p:txBody>
          <a:bodyPr wrap="none" rtlCol="0">
            <a:spAutoFit/>
          </a:bodyPr>
          <a:lstStyle/>
          <a:p>
            <a:r>
              <a:rPr lang="sv-SE" dirty="0"/>
              <a:t>Bird migration routes</a:t>
            </a:r>
          </a:p>
        </p:txBody>
      </p:sp>
      <p:sp>
        <p:nvSpPr>
          <p:cNvPr id="24" name="textruta 23">
            <a:extLst>
              <a:ext uri="{FF2B5EF4-FFF2-40B4-BE49-F238E27FC236}">
                <a16:creationId xmlns:a16="http://schemas.microsoft.com/office/drawing/2014/main" id="{5D1F9FDA-D620-6742-BCB0-845A4B798A55}"/>
              </a:ext>
            </a:extLst>
          </p:cNvPr>
          <p:cNvSpPr txBox="1"/>
          <p:nvPr/>
        </p:nvSpPr>
        <p:spPr>
          <a:xfrm>
            <a:off x="10056303" y="1188744"/>
            <a:ext cx="1606530" cy="369332"/>
          </a:xfrm>
          <a:prstGeom prst="rect">
            <a:avLst/>
          </a:prstGeom>
          <a:solidFill>
            <a:schemeClr val="bg1"/>
          </a:solidFill>
        </p:spPr>
        <p:txBody>
          <a:bodyPr wrap="none" rtlCol="0">
            <a:spAutoFit/>
          </a:bodyPr>
          <a:lstStyle/>
          <a:p>
            <a:r>
              <a:rPr lang="sv-SE" dirty="0"/>
              <a:t>      WNF R</a:t>
            </a:r>
            <a:r>
              <a:rPr lang="sv-SE" baseline="-25000" dirty="0"/>
              <a:t>0           </a:t>
            </a:r>
            <a:endParaRPr lang="sv-SE" dirty="0"/>
          </a:p>
        </p:txBody>
      </p:sp>
      <p:pic>
        <p:nvPicPr>
          <p:cNvPr id="18" name="Picture 6">
            <a:extLst>
              <a:ext uri="{FF2B5EF4-FFF2-40B4-BE49-F238E27FC236}">
                <a16:creationId xmlns:a16="http://schemas.microsoft.com/office/drawing/2014/main" id="{CF772014-7113-B54A-8EDE-E86AD030B6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9949" y="1543368"/>
            <a:ext cx="3391050" cy="3280212"/>
          </a:xfrm>
          <a:prstGeom prst="rect">
            <a:avLst/>
          </a:prstGeom>
        </p:spPr>
      </p:pic>
      <p:sp>
        <p:nvSpPr>
          <p:cNvPr id="21" name="textruta 20">
            <a:extLst>
              <a:ext uri="{FF2B5EF4-FFF2-40B4-BE49-F238E27FC236}">
                <a16:creationId xmlns:a16="http://schemas.microsoft.com/office/drawing/2014/main" id="{EB51C008-77AC-D147-9781-25D58F9F7C15}"/>
              </a:ext>
            </a:extLst>
          </p:cNvPr>
          <p:cNvSpPr txBox="1"/>
          <p:nvPr/>
        </p:nvSpPr>
        <p:spPr>
          <a:xfrm>
            <a:off x="-47303" y="1205416"/>
            <a:ext cx="2375458" cy="369332"/>
          </a:xfrm>
          <a:prstGeom prst="rect">
            <a:avLst/>
          </a:prstGeom>
          <a:noFill/>
        </p:spPr>
        <p:txBody>
          <a:bodyPr wrap="none" rtlCol="0">
            <a:spAutoFit/>
          </a:bodyPr>
          <a:lstStyle/>
          <a:p>
            <a:r>
              <a:rPr lang="sv-SE" i="1" dirty="0"/>
              <a:t>WNF </a:t>
            </a:r>
            <a:r>
              <a:rPr lang="sv-SE" i="1" dirty="0" err="1"/>
              <a:t>outbreaks</a:t>
            </a:r>
            <a:r>
              <a:rPr lang="sv-SE" i="1" dirty="0"/>
              <a:t> in 2018</a:t>
            </a:r>
          </a:p>
        </p:txBody>
      </p:sp>
      <p:sp>
        <p:nvSpPr>
          <p:cNvPr id="2" name="Rektangel 1">
            <a:extLst>
              <a:ext uri="{FF2B5EF4-FFF2-40B4-BE49-F238E27FC236}">
                <a16:creationId xmlns:a16="http://schemas.microsoft.com/office/drawing/2014/main" id="{EDB63C82-055E-CB4D-9E67-E4C6D01AF244}"/>
              </a:ext>
            </a:extLst>
          </p:cNvPr>
          <p:cNvSpPr/>
          <p:nvPr/>
        </p:nvSpPr>
        <p:spPr>
          <a:xfrm>
            <a:off x="578069" y="6487665"/>
            <a:ext cx="11613931" cy="246221"/>
          </a:xfrm>
          <a:prstGeom prst="rect">
            <a:avLst/>
          </a:prstGeom>
        </p:spPr>
        <p:txBody>
          <a:bodyPr wrap="square">
            <a:spAutoFit/>
          </a:bodyPr>
          <a:lstStyle/>
          <a:p>
            <a:r>
              <a:rPr lang="sv-SE" sz="1000" dirty="0" err="1"/>
              <a:t>Shocket</a:t>
            </a:r>
            <a:r>
              <a:rPr lang="sv-SE" sz="1000" dirty="0"/>
              <a:t> MS et al. Transmission </a:t>
            </a:r>
            <a:r>
              <a:rPr lang="sv-SE" sz="1000" dirty="0" err="1"/>
              <a:t>of</a:t>
            </a:r>
            <a:r>
              <a:rPr lang="sv-SE" sz="1000" dirty="0"/>
              <a:t> West </a:t>
            </a:r>
            <a:r>
              <a:rPr lang="sv-SE" sz="1000" dirty="0" err="1"/>
              <a:t>Nile</a:t>
            </a:r>
            <a:r>
              <a:rPr lang="sv-SE" sz="1000" dirty="0"/>
              <a:t> and </a:t>
            </a:r>
            <a:r>
              <a:rPr lang="sv-SE" sz="1000" dirty="0" err="1"/>
              <a:t>five</a:t>
            </a:r>
            <a:r>
              <a:rPr lang="sv-SE" sz="1000" dirty="0"/>
              <a:t> </a:t>
            </a:r>
            <a:r>
              <a:rPr lang="sv-SE" sz="1000" dirty="0" err="1"/>
              <a:t>other</a:t>
            </a:r>
            <a:r>
              <a:rPr lang="sv-SE" sz="1000" dirty="0"/>
              <a:t> </a:t>
            </a:r>
            <a:r>
              <a:rPr lang="sv-SE" sz="1000" dirty="0" err="1"/>
              <a:t>temperate</a:t>
            </a:r>
            <a:r>
              <a:rPr lang="sv-SE" sz="1000" dirty="0"/>
              <a:t> </a:t>
            </a:r>
            <a:r>
              <a:rPr lang="sv-SE" sz="1000" dirty="0" err="1"/>
              <a:t>mosquito</a:t>
            </a:r>
            <a:r>
              <a:rPr lang="sv-SE" sz="1000" dirty="0"/>
              <a:t>-borne </a:t>
            </a:r>
            <a:r>
              <a:rPr lang="sv-SE" sz="1000" dirty="0" err="1"/>
              <a:t>viruses</a:t>
            </a:r>
            <a:r>
              <a:rPr lang="sv-SE" sz="1000" dirty="0"/>
              <a:t> </a:t>
            </a:r>
            <a:r>
              <a:rPr lang="sv-SE" sz="1000" dirty="0" err="1"/>
              <a:t>peaks</a:t>
            </a:r>
            <a:r>
              <a:rPr lang="sv-SE" sz="1000" dirty="0"/>
              <a:t> at </a:t>
            </a:r>
            <a:r>
              <a:rPr lang="sv-SE" sz="1000" dirty="0" err="1"/>
              <a:t>temperatures</a:t>
            </a:r>
            <a:r>
              <a:rPr lang="sv-SE" sz="1000" dirty="0"/>
              <a:t> </a:t>
            </a:r>
            <a:r>
              <a:rPr lang="sv-SE" sz="1000" dirty="0" err="1"/>
              <a:t>between</a:t>
            </a:r>
            <a:r>
              <a:rPr lang="sv-SE" sz="1000" dirty="0"/>
              <a:t> 23 C and 26 C. </a:t>
            </a:r>
            <a:r>
              <a:rPr lang="sv-SE" sz="1000" dirty="0" err="1"/>
              <a:t>Elife</a:t>
            </a:r>
            <a:r>
              <a:rPr lang="sv-SE" sz="1000" dirty="0"/>
              <a:t>. 2020 Sep 15;9:e58511.</a:t>
            </a:r>
            <a:endParaRPr lang="sv-SE" sz="400" dirty="0"/>
          </a:p>
        </p:txBody>
      </p:sp>
      <p:pic>
        <p:nvPicPr>
          <p:cNvPr id="4" name="Picture 10" descr="Insect Realistic Mosquito Mosquito Silhouette Mosquito Stock Vector  (Royalty Free) 318995342 | Shutterstock">
            <a:extLst>
              <a:ext uri="{FF2B5EF4-FFF2-40B4-BE49-F238E27FC236}">
                <a16:creationId xmlns:a16="http://schemas.microsoft.com/office/drawing/2014/main" id="{FB7C0C04-F690-8016-C7E1-FA49163AF32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598" t="7516" r="6066" b="19188"/>
          <a:stretch/>
        </p:blipFill>
        <p:spPr bwMode="auto">
          <a:xfrm>
            <a:off x="3780602" y="5193287"/>
            <a:ext cx="853195" cy="7623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andsticker Vögel Aufkleber Vogelzug GÄNSE Wandtattoos Vögel Bild 1">
            <a:extLst>
              <a:ext uri="{FF2B5EF4-FFF2-40B4-BE49-F238E27FC236}">
                <a16:creationId xmlns:a16="http://schemas.microsoft.com/office/drawing/2014/main" id="{7D9D092A-D034-B32C-D38F-D7B58D35EC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073" b="30029"/>
          <a:stretch/>
        </p:blipFill>
        <p:spPr bwMode="auto">
          <a:xfrm>
            <a:off x="6305445" y="4950963"/>
            <a:ext cx="2342142" cy="10047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EA51706-53BD-D3E3-D9F1-0E95FDD2DE56}"/>
              </a:ext>
            </a:extLst>
          </p:cNvPr>
          <p:cNvSpPr txBox="1"/>
          <p:nvPr/>
        </p:nvSpPr>
        <p:spPr>
          <a:xfrm>
            <a:off x="53417" y="87233"/>
            <a:ext cx="4043286" cy="523220"/>
          </a:xfrm>
          <a:prstGeom prst="rect">
            <a:avLst/>
          </a:prstGeom>
          <a:noFill/>
        </p:spPr>
        <p:txBody>
          <a:bodyPr wrap="none" rtlCol="0">
            <a:spAutoFit/>
          </a:bodyPr>
          <a:lstStyle/>
          <a:p>
            <a:r>
              <a:rPr lang="en-DE" sz="2800" b="1" dirty="0"/>
              <a:t>West Nile Virus outbreaks</a:t>
            </a:r>
          </a:p>
        </p:txBody>
      </p:sp>
    </p:spTree>
    <p:extLst>
      <p:ext uri="{BB962C8B-B14F-4D97-AF65-F5344CB8AC3E}">
        <p14:creationId xmlns:p14="http://schemas.microsoft.com/office/powerpoint/2010/main" val="4059872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89AB4D8A-3DFE-1C46-993A-8695FB4A1C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8219" y="169817"/>
            <a:ext cx="4704728" cy="2905170"/>
          </a:xfrm>
          <a:prstGeom prst="rect">
            <a:avLst/>
          </a:prstGeom>
        </p:spPr>
      </p:pic>
      <p:pic>
        <p:nvPicPr>
          <p:cNvPr id="7" name="Bildobjekt 6">
            <a:extLst>
              <a:ext uri="{FF2B5EF4-FFF2-40B4-BE49-F238E27FC236}">
                <a16:creationId xmlns:a16="http://schemas.microsoft.com/office/drawing/2014/main" id="{02100E4B-44D8-2E4F-B65C-6C3A99862E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219" y="3716081"/>
            <a:ext cx="5184150" cy="2760560"/>
          </a:xfrm>
          <a:prstGeom prst="rect">
            <a:avLst/>
          </a:prstGeom>
        </p:spPr>
      </p:pic>
      <p:pic>
        <p:nvPicPr>
          <p:cNvPr id="2" name="Picture 1">
            <a:extLst>
              <a:ext uri="{FF2B5EF4-FFF2-40B4-BE49-F238E27FC236}">
                <a16:creationId xmlns:a16="http://schemas.microsoft.com/office/drawing/2014/main" id="{4076B2C8-6A42-FB9D-9BB6-09EC27088735}"/>
              </a:ext>
            </a:extLst>
          </p:cNvPr>
          <p:cNvPicPr>
            <a:picLocks noChangeAspect="1"/>
          </p:cNvPicPr>
          <p:nvPr/>
        </p:nvPicPr>
        <p:blipFill>
          <a:blip r:embed="rId4"/>
          <a:stretch>
            <a:fillRect/>
          </a:stretch>
        </p:blipFill>
        <p:spPr>
          <a:xfrm>
            <a:off x="7282544" y="169817"/>
            <a:ext cx="3413866" cy="3833447"/>
          </a:xfrm>
          <a:prstGeom prst="rect">
            <a:avLst/>
          </a:prstGeom>
        </p:spPr>
      </p:pic>
      <p:pic>
        <p:nvPicPr>
          <p:cNvPr id="3" name="Picture 2">
            <a:extLst>
              <a:ext uri="{FF2B5EF4-FFF2-40B4-BE49-F238E27FC236}">
                <a16:creationId xmlns:a16="http://schemas.microsoft.com/office/drawing/2014/main" id="{F23E0EC2-A847-F6BD-0A40-22684A370A07}"/>
              </a:ext>
            </a:extLst>
          </p:cNvPr>
          <p:cNvPicPr>
            <a:picLocks noChangeAspect="1"/>
          </p:cNvPicPr>
          <p:nvPr/>
        </p:nvPicPr>
        <p:blipFill>
          <a:blip r:embed="rId5"/>
          <a:stretch>
            <a:fillRect/>
          </a:stretch>
        </p:blipFill>
        <p:spPr>
          <a:xfrm>
            <a:off x="6741577" y="3881483"/>
            <a:ext cx="4495800" cy="2806700"/>
          </a:xfrm>
          <a:prstGeom prst="rect">
            <a:avLst/>
          </a:prstGeom>
        </p:spPr>
      </p:pic>
      <p:sp>
        <p:nvSpPr>
          <p:cNvPr id="8" name="textruta 6">
            <a:extLst>
              <a:ext uri="{FF2B5EF4-FFF2-40B4-BE49-F238E27FC236}">
                <a16:creationId xmlns:a16="http://schemas.microsoft.com/office/drawing/2014/main" id="{74F69EA9-F99F-0A18-1A92-037CF7DCB324}"/>
              </a:ext>
            </a:extLst>
          </p:cNvPr>
          <p:cNvSpPr txBox="1"/>
          <p:nvPr/>
        </p:nvSpPr>
        <p:spPr>
          <a:xfrm>
            <a:off x="453533" y="6663542"/>
            <a:ext cx="11486830" cy="246221"/>
          </a:xfrm>
          <a:prstGeom prst="rect">
            <a:avLst/>
          </a:prstGeom>
          <a:noFill/>
        </p:spPr>
        <p:txBody>
          <a:bodyPr wrap="square" rtlCol="0">
            <a:spAutoFit/>
          </a:bodyPr>
          <a:lstStyle/>
          <a:p>
            <a:r>
              <a:rPr lang="sv-SE" sz="1000" dirty="0"/>
              <a:t>Farooq Z, </a:t>
            </a:r>
            <a:r>
              <a:rPr lang="sv-SE" sz="1000" dirty="0" err="1"/>
              <a:t>Rocklöv</a:t>
            </a:r>
            <a:r>
              <a:rPr lang="sv-SE" sz="1000" dirty="0"/>
              <a:t> J, Wallin J, </a:t>
            </a:r>
            <a:r>
              <a:rPr lang="sv-SE" sz="1000" dirty="0" err="1"/>
              <a:t>Abiri</a:t>
            </a:r>
            <a:r>
              <a:rPr lang="sv-SE" sz="1000" dirty="0"/>
              <a:t> N, </a:t>
            </a:r>
            <a:r>
              <a:rPr lang="sv-SE" sz="1000" dirty="0" err="1"/>
              <a:t>Sewe</a:t>
            </a:r>
            <a:r>
              <a:rPr lang="sv-SE" sz="1000" dirty="0"/>
              <a:t> MO, Sjödin H, </a:t>
            </a:r>
            <a:r>
              <a:rPr lang="sv-SE" sz="1000" dirty="0" err="1"/>
              <a:t>Semenza</a:t>
            </a:r>
            <a:r>
              <a:rPr lang="sv-SE" sz="1000" dirty="0"/>
              <a:t> JC. </a:t>
            </a:r>
            <a:r>
              <a:rPr lang="sv-SE" sz="1000" dirty="0" err="1"/>
              <a:t>Artificial</a:t>
            </a:r>
            <a:r>
              <a:rPr lang="sv-SE" sz="1000" dirty="0"/>
              <a:t> </a:t>
            </a:r>
            <a:r>
              <a:rPr lang="sv-SE" sz="1000" dirty="0" err="1"/>
              <a:t>intelligence</a:t>
            </a:r>
            <a:r>
              <a:rPr lang="sv-SE" sz="1000" dirty="0"/>
              <a:t> to </a:t>
            </a:r>
            <a:r>
              <a:rPr lang="sv-SE" sz="1000" dirty="0" err="1"/>
              <a:t>predict</a:t>
            </a:r>
            <a:r>
              <a:rPr lang="sv-SE" sz="1000" dirty="0"/>
              <a:t> West </a:t>
            </a:r>
            <a:r>
              <a:rPr lang="sv-SE" sz="1000" dirty="0" err="1"/>
              <a:t>Nile</a:t>
            </a:r>
            <a:r>
              <a:rPr lang="sv-SE" sz="1000" dirty="0"/>
              <a:t> virus </a:t>
            </a:r>
            <a:r>
              <a:rPr lang="sv-SE" sz="1000" dirty="0" err="1"/>
              <a:t>outbreaks</a:t>
            </a:r>
            <a:r>
              <a:rPr lang="sv-SE" sz="1000" dirty="0"/>
              <a:t> </a:t>
            </a:r>
            <a:r>
              <a:rPr lang="sv-SE" sz="1000" dirty="0" err="1"/>
              <a:t>with</a:t>
            </a:r>
            <a:r>
              <a:rPr lang="sv-SE" sz="1000" dirty="0"/>
              <a:t> </a:t>
            </a:r>
            <a:r>
              <a:rPr lang="sv-SE" sz="1000" dirty="0" err="1"/>
              <a:t>eco-climatic</a:t>
            </a:r>
            <a:r>
              <a:rPr lang="sv-SE" sz="1000" dirty="0"/>
              <a:t> drivers. The Lancet Regional Health-</a:t>
            </a:r>
            <a:r>
              <a:rPr lang="sv-SE" sz="1000" dirty="0" err="1"/>
              <a:t>Europe</a:t>
            </a:r>
            <a:r>
              <a:rPr lang="sv-SE" sz="1000" dirty="0"/>
              <a:t>. 2022 Jun 1;17:100370.</a:t>
            </a:r>
          </a:p>
        </p:txBody>
      </p:sp>
    </p:spTree>
    <p:extLst>
      <p:ext uri="{BB962C8B-B14F-4D97-AF65-F5344CB8AC3E}">
        <p14:creationId xmlns:p14="http://schemas.microsoft.com/office/powerpoint/2010/main" val="2612814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99C60AC-C4F1-2549-A06B-8A236D3D00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560"/>
          <a:stretch/>
        </p:blipFill>
        <p:spPr>
          <a:xfrm>
            <a:off x="5237495" y="1707964"/>
            <a:ext cx="6437744" cy="4496887"/>
          </a:xfrm>
          <a:prstGeom prst="rect">
            <a:avLst/>
          </a:prstGeom>
        </p:spPr>
      </p:pic>
      <p:sp>
        <p:nvSpPr>
          <p:cNvPr id="2" name="TextBox 1">
            <a:extLst>
              <a:ext uri="{FF2B5EF4-FFF2-40B4-BE49-F238E27FC236}">
                <a16:creationId xmlns:a16="http://schemas.microsoft.com/office/drawing/2014/main" id="{3DAF6DEA-36B8-CECE-7064-4C8FC6C47297}"/>
              </a:ext>
            </a:extLst>
          </p:cNvPr>
          <p:cNvSpPr txBox="1"/>
          <p:nvPr/>
        </p:nvSpPr>
        <p:spPr>
          <a:xfrm>
            <a:off x="787078" y="1207845"/>
            <a:ext cx="4386806" cy="4708981"/>
          </a:xfrm>
          <a:prstGeom prst="rect">
            <a:avLst/>
          </a:prstGeom>
          <a:noFill/>
        </p:spPr>
        <p:txBody>
          <a:bodyPr wrap="square" rtlCol="0">
            <a:spAutoFit/>
          </a:bodyPr>
          <a:lstStyle/>
          <a:p>
            <a:pPr marL="285750" indent="-285750">
              <a:buFont typeface="Arial" panose="020B0604020202020204" pitchFamily="34" charset="0"/>
              <a:buChar char="•"/>
            </a:pPr>
            <a:r>
              <a:rPr lang="en-GB" sz="2000" dirty="0"/>
              <a:t>The model, trained on 2010-2017 data, achieved an AUC score of 0.97 and 0.93 when tested with 2018 and 2019 data</a:t>
            </a:r>
          </a:p>
          <a:p>
            <a:pPr marL="285750" indent="-285750">
              <a:buFont typeface="Arial" panose="020B0604020202020204" pitchFamily="34" charset="0"/>
              <a:buChar char="•"/>
            </a:pPr>
            <a:r>
              <a:rPr lang="en-GB" sz="2000" dirty="0"/>
              <a:t>Overall, positive summer/spring temperatures anomalies, lower water availability index (NDWI), and drier winter conditions were found to be the main determinants of WNV-outbreaks across Europe. </a:t>
            </a:r>
          </a:p>
          <a:p>
            <a:pPr marL="285750" indent="-285750">
              <a:buFont typeface="Arial" panose="020B0604020202020204" pitchFamily="34" charset="0"/>
              <a:buChar char="•"/>
            </a:pPr>
            <a:r>
              <a:rPr lang="en-GB" sz="2000" dirty="0"/>
              <a:t>The climate trends of the preceding year in combination with eco-climatic predictors of the first half of the year showed predictive ability of the entire transmission season</a:t>
            </a:r>
            <a:endParaRPr lang="en-SE" sz="2000" dirty="0"/>
          </a:p>
        </p:txBody>
      </p:sp>
      <p:sp>
        <p:nvSpPr>
          <p:cNvPr id="4" name="textruta 6">
            <a:extLst>
              <a:ext uri="{FF2B5EF4-FFF2-40B4-BE49-F238E27FC236}">
                <a16:creationId xmlns:a16="http://schemas.microsoft.com/office/drawing/2014/main" id="{D03ACD50-BC4E-E093-3DFB-0AA4B8623BC7}"/>
              </a:ext>
            </a:extLst>
          </p:cNvPr>
          <p:cNvSpPr txBox="1"/>
          <p:nvPr/>
        </p:nvSpPr>
        <p:spPr>
          <a:xfrm>
            <a:off x="315310" y="6492876"/>
            <a:ext cx="6915807" cy="400110"/>
          </a:xfrm>
          <a:prstGeom prst="rect">
            <a:avLst/>
          </a:prstGeom>
          <a:noFill/>
        </p:spPr>
        <p:txBody>
          <a:bodyPr wrap="square" rtlCol="0">
            <a:spAutoFit/>
          </a:bodyPr>
          <a:lstStyle/>
          <a:p>
            <a:r>
              <a:rPr lang="sv-SE" sz="1000" dirty="0"/>
              <a:t>Farooq Z, </a:t>
            </a:r>
            <a:r>
              <a:rPr lang="sv-SE" sz="1000" dirty="0" err="1"/>
              <a:t>Rocklöv</a:t>
            </a:r>
            <a:r>
              <a:rPr lang="sv-SE" sz="1000" dirty="0"/>
              <a:t> J, Wallin J, </a:t>
            </a:r>
            <a:r>
              <a:rPr lang="sv-SE" sz="1000" dirty="0" err="1"/>
              <a:t>Abiri</a:t>
            </a:r>
            <a:r>
              <a:rPr lang="sv-SE" sz="1000" dirty="0"/>
              <a:t> N, </a:t>
            </a:r>
            <a:r>
              <a:rPr lang="sv-SE" sz="1000" dirty="0" err="1"/>
              <a:t>Sewe</a:t>
            </a:r>
            <a:r>
              <a:rPr lang="sv-SE" sz="1000" dirty="0"/>
              <a:t> MO, Sjödin H, </a:t>
            </a:r>
            <a:r>
              <a:rPr lang="sv-SE" sz="1000" dirty="0" err="1"/>
              <a:t>Semenza</a:t>
            </a:r>
            <a:r>
              <a:rPr lang="sv-SE" sz="1000" dirty="0"/>
              <a:t> JC. </a:t>
            </a:r>
            <a:r>
              <a:rPr lang="sv-SE" sz="1000" dirty="0" err="1"/>
              <a:t>Artificial</a:t>
            </a:r>
            <a:r>
              <a:rPr lang="sv-SE" sz="1000" dirty="0"/>
              <a:t> </a:t>
            </a:r>
            <a:r>
              <a:rPr lang="sv-SE" sz="1000" dirty="0" err="1"/>
              <a:t>intelligence</a:t>
            </a:r>
            <a:r>
              <a:rPr lang="sv-SE" sz="1000" dirty="0"/>
              <a:t> to </a:t>
            </a:r>
            <a:r>
              <a:rPr lang="sv-SE" sz="1000" dirty="0" err="1"/>
              <a:t>predict</a:t>
            </a:r>
            <a:r>
              <a:rPr lang="sv-SE" sz="1000" dirty="0"/>
              <a:t> West </a:t>
            </a:r>
            <a:r>
              <a:rPr lang="sv-SE" sz="1000" dirty="0" err="1"/>
              <a:t>Nile</a:t>
            </a:r>
            <a:r>
              <a:rPr lang="sv-SE" sz="1000" dirty="0"/>
              <a:t> virus </a:t>
            </a:r>
            <a:r>
              <a:rPr lang="sv-SE" sz="1000" dirty="0" err="1"/>
              <a:t>outbreaks</a:t>
            </a:r>
            <a:r>
              <a:rPr lang="sv-SE" sz="1000" dirty="0"/>
              <a:t> </a:t>
            </a:r>
            <a:r>
              <a:rPr lang="sv-SE" sz="1000" dirty="0" err="1"/>
              <a:t>with</a:t>
            </a:r>
            <a:r>
              <a:rPr lang="sv-SE" sz="1000" dirty="0"/>
              <a:t> </a:t>
            </a:r>
            <a:r>
              <a:rPr lang="sv-SE" sz="1000" dirty="0" err="1"/>
              <a:t>eco-climatic</a:t>
            </a:r>
            <a:r>
              <a:rPr lang="sv-SE" sz="1000" dirty="0"/>
              <a:t> drivers. The Lancet Regional Health-</a:t>
            </a:r>
            <a:r>
              <a:rPr lang="sv-SE" sz="1000" dirty="0" err="1"/>
              <a:t>Europe</a:t>
            </a:r>
            <a:r>
              <a:rPr lang="sv-SE" sz="1000" dirty="0"/>
              <a:t>. 2022 Jun 1;17:100370.</a:t>
            </a:r>
          </a:p>
        </p:txBody>
      </p:sp>
      <p:pic>
        <p:nvPicPr>
          <p:cNvPr id="1026" name="Picture 2" descr="Staff photo Zia Farooq">
            <a:extLst>
              <a:ext uri="{FF2B5EF4-FFF2-40B4-BE49-F238E27FC236}">
                <a16:creationId xmlns:a16="http://schemas.microsoft.com/office/drawing/2014/main" id="{F6EBD890-DC8B-CCF8-80D8-F6341BA8BE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9166" y="255584"/>
            <a:ext cx="1135697" cy="13628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F40E01A-5937-0DF8-494B-055AA040C346}"/>
              </a:ext>
            </a:extLst>
          </p:cNvPr>
          <p:cNvSpPr txBox="1"/>
          <p:nvPr/>
        </p:nvSpPr>
        <p:spPr>
          <a:xfrm>
            <a:off x="6965343" y="468483"/>
            <a:ext cx="2178481" cy="369332"/>
          </a:xfrm>
          <a:prstGeom prst="rect">
            <a:avLst/>
          </a:prstGeom>
          <a:noFill/>
        </p:spPr>
        <p:txBody>
          <a:bodyPr wrap="none" rtlCol="0">
            <a:spAutoFit/>
          </a:bodyPr>
          <a:lstStyle/>
          <a:p>
            <a:r>
              <a:rPr lang="en-DE" dirty="0"/>
              <a:t>Zia Farooq, Umea uni</a:t>
            </a:r>
          </a:p>
        </p:txBody>
      </p:sp>
    </p:spTree>
    <p:extLst>
      <p:ext uri="{BB962C8B-B14F-4D97-AF65-F5344CB8AC3E}">
        <p14:creationId xmlns:p14="http://schemas.microsoft.com/office/powerpoint/2010/main" val="3805626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id="{386745CD-3C32-4F72-1EAC-B415A00BEADC}"/>
              </a:ext>
            </a:extLst>
          </p:cNvPr>
          <p:cNvPicPr>
            <a:picLocks noChangeAspect="1"/>
          </p:cNvPicPr>
          <p:nvPr/>
        </p:nvPicPr>
        <p:blipFill rotWithShape="1">
          <a:blip r:embed="rId3"/>
          <a:srcRect b="69638"/>
          <a:stretch/>
        </p:blipFill>
        <p:spPr>
          <a:xfrm>
            <a:off x="766803" y="2041451"/>
            <a:ext cx="10658394" cy="4064582"/>
          </a:xfrm>
          <a:prstGeom prst="rect">
            <a:avLst/>
          </a:prstGeom>
        </p:spPr>
      </p:pic>
      <p:sp>
        <p:nvSpPr>
          <p:cNvPr id="4" name="textruta 6">
            <a:extLst>
              <a:ext uri="{FF2B5EF4-FFF2-40B4-BE49-F238E27FC236}">
                <a16:creationId xmlns:a16="http://schemas.microsoft.com/office/drawing/2014/main" id="{C894683C-FF77-3B69-D999-F703BF7520E4}"/>
              </a:ext>
            </a:extLst>
          </p:cNvPr>
          <p:cNvSpPr txBox="1"/>
          <p:nvPr/>
        </p:nvSpPr>
        <p:spPr>
          <a:xfrm>
            <a:off x="1548687" y="6518085"/>
            <a:ext cx="6915807" cy="246221"/>
          </a:xfrm>
          <a:prstGeom prst="rect">
            <a:avLst/>
          </a:prstGeom>
          <a:noFill/>
        </p:spPr>
        <p:txBody>
          <a:bodyPr wrap="square" rtlCol="0">
            <a:spAutoFit/>
          </a:bodyPr>
          <a:lstStyle/>
          <a:p>
            <a:r>
              <a:rPr lang="sv-SE" sz="1000" dirty="0"/>
              <a:t>In press, Lancet </a:t>
            </a:r>
            <a:r>
              <a:rPr lang="sv-SE" sz="1000" dirty="0" err="1"/>
              <a:t>countdown</a:t>
            </a:r>
            <a:r>
              <a:rPr lang="sv-SE" sz="1000" dirty="0"/>
              <a:t> </a:t>
            </a:r>
            <a:r>
              <a:rPr lang="sv-SE" sz="1000" dirty="0" err="1"/>
              <a:t>Europe</a:t>
            </a:r>
            <a:r>
              <a:rPr lang="sv-SE" sz="1000" dirty="0"/>
              <a:t> on </a:t>
            </a:r>
            <a:r>
              <a:rPr lang="sv-SE" sz="1000" dirty="0" err="1"/>
              <a:t>climate</a:t>
            </a:r>
            <a:r>
              <a:rPr lang="sv-SE" sz="1000" dirty="0"/>
              <a:t> </a:t>
            </a:r>
            <a:r>
              <a:rPr lang="sv-SE" sz="1000" dirty="0" err="1"/>
              <a:t>change</a:t>
            </a:r>
            <a:r>
              <a:rPr lang="sv-SE" sz="1000" dirty="0"/>
              <a:t> and </a:t>
            </a:r>
            <a:r>
              <a:rPr lang="sv-SE" sz="1000" dirty="0" err="1"/>
              <a:t>health</a:t>
            </a:r>
            <a:r>
              <a:rPr lang="sv-SE" sz="1000" dirty="0"/>
              <a:t>.</a:t>
            </a:r>
          </a:p>
        </p:txBody>
      </p:sp>
      <p:sp>
        <p:nvSpPr>
          <p:cNvPr id="7" name="Title 7">
            <a:extLst>
              <a:ext uri="{FF2B5EF4-FFF2-40B4-BE49-F238E27FC236}">
                <a16:creationId xmlns:a16="http://schemas.microsoft.com/office/drawing/2014/main" id="{F1CE1769-6AE7-59E0-69CA-A9803FAC7024}"/>
              </a:ext>
            </a:extLst>
          </p:cNvPr>
          <p:cNvSpPr>
            <a:spLocks noGrp="1"/>
          </p:cNvSpPr>
          <p:nvPr>
            <p:ph type="title"/>
          </p:nvPr>
        </p:nvSpPr>
        <p:spPr>
          <a:xfrm>
            <a:off x="766803" y="0"/>
            <a:ext cx="10515600" cy="1325563"/>
          </a:xfrm>
        </p:spPr>
        <p:txBody>
          <a:bodyPr/>
          <a:lstStyle/>
          <a:p>
            <a:r>
              <a:rPr lang="en-SE" dirty="0"/>
              <a:t>Predicted change </a:t>
            </a:r>
            <a:r>
              <a:rPr lang="en-SE"/>
              <a:t>in </a:t>
            </a:r>
            <a:r>
              <a:rPr lang="de-DE" dirty="0"/>
              <a:t>W</a:t>
            </a:r>
            <a:r>
              <a:rPr lang="en-SE"/>
              <a:t>NV </a:t>
            </a:r>
            <a:r>
              <a:rPr lang="en-SE" dirty="0"/>
              <a:t>in European regions</a:t>
            </a:r>
          </a:p>
        </p:txBody>
      </p:sp>
      <p:pic>
        <p:nvPicPr>
          <p:cNvPr id="8" name="Picture 7" descr="Chart, histogram&#10;&#10;Description automatically generated">
            <a:extLst>
              <a:ext uri="{FF2B5EF4-FFF2-40B4-BE49-F238E27FC236}">
                <a16:creationId xmlns:a16="http://schemas.microsoft.com/office/drawing/2014/main" id="{F9C342D9-5B73-1F2B-26A7-F9CD1209C6C1}"/>
              </a:ext>
            </a:extLst>
          </p:cNvPr>
          <p:cNvPicPr>
            <a:picLocks noChangeAspect="1"/>
          </p:cNvPicPr>
          <p:nvPr/>
        </p:nvPicPr>
        <p:blipFill rotWithShape="1">
          <a:blip r:embed="rId3"/>
          <a:srcRect t="96478"/>
          <a:stretch/>
        </p:blipFill>
        <p:spPr>
          <a:xfrm>
            <a:off x="1644119" y="6052868"/>
            <a:ext cx="8291838" cy="366861"/>
          </a:xfrm>
          <a:prstGeom prst="rect">
            <a:avLst/>
          </a:prstGeom>
        </p:spPr>
      </p:pic>
    </p:spTree>
    <p:extLst>
      <p:ext uri="{BB962C8B-B14F-4D97-AF65-F5344CB8AC3E}">
        <p14:creationId xmlns:p14="http://schemas.microsoft.com/office/powerpoint/2010/main" val="3052384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59FB0-AA13-4AA4-B6A8-DDB0BB55568A}"/>
              </a:ext>
            </a:extLst>
          </p:cNvPr>
          <p:cNvSpPr>
            <a:spLocks noGrp="1"/>
          </p:cNvSpPr>
          <p:nvPr>
            <p:ph type="title"/>
          </p:nvPr>
        </p:nvSpPr>
        <p:spPr/>
        <p:txBody>
          <a:bodyPr/>
          <a:lstStyle/>
          <a:p>
            <a:r>
              <a:rPr lang="en-US" dirty="0"/>
              <a:t>Projection of areas at risk of WNV in Europe</a:t>
            </a:r>
          </a:p>
        </p:txBody>
      </p:sp>
      <p:pic>
        <p:nvPicPr>
          <p:cNvPr id="2050" name="Picture 2" descr="Fig. 3">
            <a:extLst>
              <a:ext uri="{FF2B5EF4-FFF2-40B4-BE49-F238E27FC236}">
                <a16:creationId xmlns:a16="http://schemas.microsoft.com/office/drawing/2014/main" id="{CEA49A59-4231-212E-8972-5FC7619296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398" b="98714"/>
          <a:stretch/>
        </p:blipFill>
        <p:spPr bwMode="auto">
          <a:xfrm>
            <a:off x="4778869" y="2352201"/>
            <a:ext cx="5807070" cy="1295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ig. 3">
            <a:extLst>
              <a:ext uri="{FF2B5EF4-FFF2-40B4-BE49-F238E27FC236}">
                <a16:creationId xmlns:a16="http://schemas.microsoft.com/office/drawing/2014/main" id="{9C0E85A6-F04C-E61E-0A32-4A3863258B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96" r="67365" b="71178"/>
          <a:stretch/>
        </p:blipFill>
        <p:spPr bwMode="auto">
          <a:xfrm>
            <a:off x="2011330" y="2759402"/>
            <a:ext cx="2767539" cy="28286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ig. 3">
            <a:extLst>
              <a:ext uri="{FF2B5EF4-FFF2-40B4-BE49-F238E27FC236}">
                <a16:creationId xmlns:a16="http://schemas.microsoft.com/office/drawing/2014/main" id="{EDF730C3-81F0-49A5-1176-E6DE6A3BBC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70" t="30396" r="35134" b="39778"/>
          <a:stretch/>
        </p:blipFill>
        <p:spPr bwMode="auto">
          <a:xfrm>
            <a:off x="4900243" y="2649589"/>
            <a:ext cx="2767539" cy="30483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ig. 3">
            <a:extLst>
              <a:ext uri="{FF2B5EF4-FFF2-40B4-BE49-F238E27FC236}">
                <a16:creationId xmlns:a16="http://schemas.microsoft.com/office/drawing/2014/main" id="{B926C630-0D8F-C2CC-D4B7-2A9FC6F46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89" t="60414" r="33330" b="10659"/>
          <a:stretch/>
        </p:blipFill>
        <p:spPr bwMode="auto">
          <a:xfrm>
            <a:off x="7667782" y="2563224"/>
            <a:ext cx="3003611" cy="29236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9E1796-6005-FBF6-6E4B-C72D04679C6A}"/>
              </a:ext>
            </a:extLst>
          </p:cNvPr>
          <p:cNvSpPr txBox="1"/>
          <p:nvPr/>
        </p:nvSpPr>
        <p:spPr>
          <a:xfrm>
            <a:off x="2540083" y="1705183"/>
            <a:ext cx="1381789" cy="369332"/>
          </a:xfrm>
          <a:prstGeom prst="rect">
            <a:avLst/>
          </a:prstGeom>
          <a:noFill/>
        </p:spPr>
        <p:txBody>
          <a:bodyPr wrap="none" rtlCol="0">
            <a:spAutoFit/>
          </a:bodyPr>
          <a:lstStyle/>
          <a:p>
            <a:r>
              <a:rPr lang="en-DE" dirty="0"/>
              <a:t>Current time</a:t>
            </a:r>
          </a:p>
        </p:txBody>
      </p:sp>
      <p:sp>
        <p:nvSpPr>
          <p:cNvPr id="7" name="TextBox 6">
            <a:extLst>
              <a:ext uri="{FF2B5EF4-FFF2-40B4-BE49-F238E27FC236}">
                <a16:creationId xmlns:a16="http://schemas.microsoft.com/office/drawing/2014/main" id="{C23B3F84-835A-405B-D548-D9B64ED36480}"/>
              </a:ext>
            </a:extLst>
          </p:cNvPr>
          <p:cNvSpPr txBox="1"/>
          <p:nvPr/>
        </p:nvSpPr>
        <p:spPr>
          <a:xfrm>
            <a:off x="5508134" y="1705183"/>
            <a:ext cx="1812356" cy="369332"/>
          </a:xfrm>
          <a:prstGeom prst="rect">
            <a:avLst/>
          </a:prstGeom>
          <a:noFill/>
        </p:spPr>
        <p:txBody>
          <a:bodyPr wrap="none" rtlCol="0">
            <a:spAutoFit/>
          </a:bodyPr>
          <a:lstStyle/>
          <a:p>
            <a:r>
              <a:rPr lang="en-DE" dirty="0"/>
              <a:t>Mid 21th century</a:t>
            </a:r>
          </a:p>
        </p:txBody>
      </p:sp>
      <p:sp>
        <p:nvSpPr>
          <p:cNvPr id="8" name="TextBox 7">
            <a:extLst>
              <a:ext uri="{FF2B5EF4-FFF2-40B4-BE49-F238E27FC236}">
                <a16:creationId xmlns:a16="http://schemas.microsoft.com/office/drawing/2014/main" id="{D7A503AF-78CB-EEDD-A1F7-228889974780}"/>
              </a:ext>
            </a:extLst>
          </p:cNvPr>
          <p:cNvSpPr txBox="1"/>
          <p:nvPr/>
        </p:nvSpPr>
        <p:spPr>
          <a:xfrm>
            <a:off x="8415457" y="1705183"/>
            <a:ext cx="1836593" cy="369332"/>
          </a:xfrm>
          <a:prstGeom prst="rect">
            <a:avLst/>
          </a:prstGeom>
          <a:noFill/>
        </p:spPr>
        <p:txBody>
          <a:bodyPr wrap="none" rtlCol="0">
            <a:spAutoFit/>
          </a:bodyPr>
          <a:lstStyle/>
          <a:p>
            <a:r>
              <a:rPr lang="en-DE" dirty="0"/>
              <a:t>Late 21th century</a:t>
            </a:r>
          </a:p>
        </p:txBody>
      </p:sp>
    </p:spTree>
    <p:extLst>
      <p:ext uri="{BB962C8B-B14F-4D97-AF65-F5344CB8AC3E}">
        <p14:creationId xmlns:p14="http://schemas.microsoft.com/office/powerpoint/2010/main" val="1648993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C3393B-5989-AFAF-3316-AC4B542D86AA}"/>
              </a:ext>
            </a:extLst>
          </p:cNvPr>
          <p:cNvSpPr>
            <a:spLocks noGrp="1"/>
          </p:cNvSpPr>
          <p:nvPr>
            <p:ph type="title"/>
          </p:nvPr>
        </p:nvSpPr>
        <p:spPr/>
        <p:txBody>
          <a:bodyPr/>
          <a:lstStyle/>
          <a:p>
            <a:r>
              <a:rPr lang="en-DE" dirty="0"/>
              <a:t>Julian is developing dynamic models for WNV for insights &amp; adaptation/prepardness</a:t>
            </a:r>
          </a:p>
        </p:txBody>
      </p:sp>
      <p:pic>
        <p:nvPicPr>
          <p:cNvPr id="12" name="Picture 11" descr="A picture containing text, screenshot, businesscard, font&#10;&#10;Description automatically generated">
            <a:extLst>
              <a:ext uri="{FF2B5EF4-FFF2-40B4-BE49-F238E27FC236}">
                <a16:creationId xmlns:a16="http://schemas.microsoft.com/office/drawing/2014/main" id="{038037C5-21B7-B8BA-C4C9-FAC1DCCDA9CB}"/>
              </a:ext>
            </a:extLst>
          </p:cNvPr>
          <p:cNvPicPr>
            <a:picLocks noChangeAspect="1"/>
          </p:cNvPicPr>
          <p:nvPr/>
        </p:nvPicPr>
        <p:blipFill>
          <a:blip r:embed="rId2"/>
          <a:stretch>
            <a:fillRect/>
          </a:stretch>
        </p:blipFill>
        <p:spPr>
          <a:xfrm>
            <a:off x="1061357" y="1207004"/>
            <a:ext cx="9727500" cy="5161138"/>
          </a:xfrm>
          <a:prstGeom prst="rect">
            <a:avLst/>
          </a:prstGeom>
        </p:spPr>
      </p:pic>
      <p:pic>
        <p:nvPicPr>
          <p:cNvPr id="7170" name="Picture 2" descr="Team - CSIDlab">
            <a:extLst>
              <a:ext uri="{FF2B5EF4-FFF2-40B4-BE49-F238E27FC236}">
                <a16:creationId xmlns:a16="http://schemas.microsoft.com/office/drawing/2014/main" id="{0FCCF94C-40DF-BEF0-AD7C-81DA190B0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143" y="4245429"/>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766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8D80D2-8F1D-AFD9-4543-E9F9DA27B8AE}"/>
              </a:ext>
            </a:extLst>
          </p:cNvPr>
          <p:cNvSpPr>
            <a:spLocks noGrp="1"/>
          </p:cNvSpPr>
          <p:nvPr>
            <p:ph type="title"/>
          </p:nvPr>
        </p:nvSpPr>
        <p:spPr>
          <a:xfrm>
            <a:off x="841248" y="256032"/>
            <a:ext cx="10506456" cy="1014984"/>
          </a:xfrm>
        </p:spPr>
        <p:txBody>
          <a:bodyPr anchor="b">
            <a:normAutofit/>
          </a:bodyPr>
          <a:lstStyle/>
          <a:p>
            <a:r>
              <a:rPr lang="en-US" b="1" dirty="0">
                <a:latin typeface="+mn-lt"/>
              </a:rPr>
              <a:t>TBE incidence in Sweden  </a:t>
            </a:r>
          </a:p>
        </p:txBody>
      </p:sp>
      <p:sp>
        <p:nvSpPr>
          <p:cNvPr id="3081" name="Rectangle 308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3" name="Rectangle 308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074" name="Picture 2" descr="Figure 1 trends TBE 2005 2017 wide">
            <a:extLst>
              <a:ext uri="{FF2B5EF4-FFF2-40B4-BE49-F238E27FC236}">
                <a16:creationId xmlns:a16="http://schemas.microsoft.com/office/drawing/2014/main" id="{0B0BB83E-DDF8-F7B9-F688-A0A11867E4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95" b="8911"/>
          <a:stretch/>
        </p:blipFill>
        <p:spPr bwMode="auto">
          <a:xfrm>
            <a:off x="5961338" y="1926266"/>
            <a:ext cx="4230131" cy="19901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aff photo Maquines Odhiambo Sewe">
            <a:extLst>
              <a:ext uri="{FF2B5EF4-FFF2-40B4-BE49-F238E27FC236}">
                <a16:creationId xmlns:a16="http://schemas.microsoft.com/office/drawing/2014/main" id="{1D54EE00-D078-B40E-F1A7-98D3645C86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562"/>
          <a:stretch/>
        </p:blipFill>
        <p:spPr bwMode="auto">
          <a:xfrm>
            <a:off x="1274675" y="3343029"/>
            <a:ext cx="2605652" cy="19901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CCE142A-B5FB-1E93-23FD-CE7314D9A01F}"/>
              </a:ext>
            </a:extLst>
          </p:cNvPr>
          <p:cNvSpPr txBox="1"/>
          <p:nvPr/>
        </p:nvSpPr>
        <p:spPr>
          <a:xfrm>
            <a:off x="1456833" y="2986775"/>
            <a:ext cx="2400401" cy="338554"/>
          </a:xfrm>
          <a:prstGeom prst="rect">
            <a:avLst/>
          </a:prstGeom>
          <a:noFill/>
        </p:spPr>
        <p:txBody>
          <a:bodyPr wrap="none" rtlCol="0">
            <a:spAutoFit/>
          </a:bodyPr>
          <a:lstStyle/>
          <a:p>
            <a:pPr defTabSz="640080">
              <a:spcAft>
                <a:spcPts val="600"/>
              </a:spcAft>
            </a:pPr>
            <a:r>
              <a:rPr lang="en-DE" sz="1600" kern="1200" dirty="0">
                <a:solidFill>
                  <a:schemeClr val="tx1"/>
                </a:solidFill>
                <a:latin typeface="+mn-lt"/>
                <a:ea typeface="+mn-ea"/>
                <a:cs typeface="+mn-cs"/>
              </a:rPr>
              <a:t>Sewe Maquines, Umea uni</a:t>
            </a:r>
            <a:endParaRPr lang="en-DE" sz="2400" dirty="0"/>
          </a:p>
        </p:txBody>
      </p:sp>
      <p:pic>
        <p:nvPicPr>
          <p:cNvPr id="5" name="Picture 4" descr="Figure 6 Spatial plot TBE cases by RCP 2050s">
            <a:extLst>
              <a:ext uri="{FF2B5EF4-FFF2-40B4-BE49-F238E27FC236}">
                <a16:creationId xmlns:a16="http://schemas.microsoft.com/office/drawing/2014/main" id="{35B625FF-BAD7-9305-5031-A80355BEB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098" y="3879952"/>
            <a:ext cx="4230131" cy="24038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17C1662-B10D-E286-CD85-838B9DC036BE}"/>
              </a:ext>
            </a:extLst>
          </p:cNvPr>
          <p:cNvSpPr txBox="1"/>
          <p:nvPr/>
        </p:nvSpPr>
        <p:spPr>
          <a:xfrm>
            <a:off x="4850067" y="2261961"/>
            <a:ext cx="887133" cy="1449628"/>
          </a:xfrm>
          <a:prstGeom prst="rect">
            <a:avLst/>
          </a:prstGeom>
          <a:noFill/>
        </p:spPr>
        <p:txBody>
          <a:bodyPr wrap="square" rtlCol="0">
            <a:spAutoFit/>
          </a:bodyPr>
          <a:lstStyle/>
          <a:p>
            <a:pPr defTabSz="640080">
              <a:spcAft>
                <a:spcPts val="600"/>
              </a:spcAft>
            </a:pPr>
            <a:r>
              <a:rPr lang="en-DE" sz="1260" kern="1200">
                <a:solidFill>
                  <a:schemeClr val="tx1"/>
                </a:solidFill>
                <a:latin typeface="+mn-lt"/>
                <a:ea typeface="+mn-ea"/>
                <a:cs typeface="+mn-cs"/>
              </a:rPr>
              <a:t>Case predictions based on climate, roe deer, population, etc</a:t>
            </a:r>
            <a:endParaRPr lang="en-DE"/>
          </a:p>
        </p:txBody>
      </p:sp>
      <p:sp>
        <p:nvSpPr>
          <p:cNvPr id="7" name="TextBox 6">
            <a:extLst>
              <a:ext uri="{FF2B5EF4-FFF2-40B4-BE49-F238E27FC236}">
                <a16:creationId xmlns:a16="http://schemas.microsoft.com/office/drawing/2014/main" id="{303BFC67-65F8-6EBC-6B2B-43042783A0F2}"/>
              </a:ext>
            </a:extLst>
          </p:cNvPr>
          <p:cNvSpPr txBox="1"/>
          <p:nvPr/>
        </p:nvSpPr>
        <p:spPr>
          <a:xfrm>
            <a:off x="4906101" y="4582164"/>
            <a:ext cx="1865510" cy="750975"/>
          </a:xfrm>
          <a:prstGeom prst="rect">
            <a:avLst/>
          </a:prstGeom>
          <a:noFill/>
        </p:spPr>
        <p:txBody>
          <a:bodyPr wrap="square" rtlCol="0">
            <a:spAutoFit/>
          </a:bodyPr>
          <a:lstStyle/>
          <a:p>
            <a:pPr defTabSz="640080">
              <a:spcAft>
                <a:spcPts val="600"/>
              </a:spcAft>
            </a:pPr>
            <a:r>
              <a:rPr lang="en-DE" sz="1260" kern="1200">
                <a:solidFill>
                  <a:schemeClr val="tx1"/>
                </a:solidFill>
                <a:latin typeface="+mn-lt"/>
                <a:ea typeface="+mn-ea"/>
                <a:cs typeface="+mn-cs"/>
              </a:rPr>
              <a:t>Future RCM, demographic</a:t>
            </a:r>
          </a:p>
          <a:p>
            <a:pPr defTabSz="640080">
              <a:spcAft>
                <a:spcPts val="600"/>
              </a:spcAft>
            </a:pPr>
            <a:r>
              <a:rPr lang="en-DE" sz="1260" kern="1200">
                <a:solidFill>
                  <a:schemeClr val="tx1"/>
                </a:solidFill>
                <a:latin typeface="+mn-lt"/>
                <a:ea typeface="+mn-ea"/>
                <a:cs typeface="+mn-cs"/>
              </a:rPr>
              <a:t>projections</a:t>
            </a:r>
            <a:endParaRPr lang="en-DE"/>
          </a:p>
        </p:txBody>
      </p:sp>
    </p:spTree>
    <p:extLst>
      <p:ext uri="{BB962C8B-B14F-4D97-AF65-F5344CB8AC3E}">
        <p14:creationId xmlns:p14="http://schemas.microsoft.com/office/powerpoint/2010/main" val="3213630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C40B-611B-73D0-5331-A2F4B35CF9BF}"/>
              </a:ext>
            </a:extLst>
          </p:cNvPr>
          <p:cNvSpPr>
            <a:spLocks noGrp="1"/>
          </p:cNvSpPr>
          <p:nvPr>
            <p:ph type="title"/>
          </p:nvPr>
        </p:nvSpPr>
        <p:spPr>
          <a:xfrm>
            <a:off x="80682" y="18256"/>
            <a:ext cx="10515600" cy="749188"/>
          </a:xfrm>
        </p:spPr>
        <p:txBody>
          <a:bodyPr/>
          <a:lstStyle/>
          <a:p>
            <a:r>
              <a:rPr lang="en-US" b="1" dirty="0"/>
              <a:t>Lyme/TBE modelling</a:t>
            </a:r>
          </a:p>
        </p:txBody>
      </p:sp>
      <p:pic>
        <p:nvPicPr>
          <p:cNvPr id="9" name="Picture 8">
            <a:extLst>
              <a:ext uri="{FF2B5EF4-FFF2-40B4-BE49-F238E27FC236}">
                <a16:creationId xmlns:a16="http://schemas.microsoft.com/office/drawing/2014/main" id="{508FF8E7-B2A9-2CD7-4377-BC9B8C7D13A7}"/>
              </a:ext>
            </a:extLst>
          </p:cNvPr>
          <p:cNvPicPr>
            <a:picLocks noChangeAspect="1"/>
          </p:cNvPicPr>
          <p:nvPr/>
        </p:nvPicPr>
        <p:blipFill>
          <a:blip r:embed="rId2"/>
          <a:stretch>
            <a:fillRect/>
          </a:stretch>
        </p:blipFill>
        <p:spPr>
          <a:xfrm>
            <a:off x="7776242" y="3485409"/>
            <a:ext cx="4521970" cy="3372591"/>
          </a:xfrm>
          <a:prstGeom prst="rect">
            <a:avLst/>
          </a:prstGeom>
        </p:spPr>
      </p:pic>
      <p:pic>
        <p:nvPicPr>
          <p:cNvPr id="8196" name="Picture 4" descr="Najmeh Abiri — Lund University">
            <a:extLst>
              <a:ext uri="{FF2B5EF4-FFF2-40B4-BE49-F238E27FC236}">
                <a16:creationId xmlns:a16="http://schemas.microsoft.com/office/drawing/2014/main" id="{A0DF07A3-7BE0-AA41-399A-0B6C0BDAB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193" y="1938281"/>
            <a:ext cx="2349500" cy="20295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D310E9-05FF-F99B-EE40-7E9D21B3C3CE}"/>
              </a:ext>
            </a:extLst>
          </p:cNvPr>
          <p:cNvSpPr txBox="1"/>
          <p:nvPr/>
        </p:nvSpPr>
        <p:spPr>
          <a:xfrm>
            <a:off x="499716" y="1568949"/>
            <a:ext cx="2363147" cy="369332"/>
          </a:xfrm>
          <a:prstGeom prst="rect">
            <a:avLst/>
          </a:prstGeom>
          <a:noFill/>
        </p:spPr>
        <p:txBody>
          <a:bodyPr wrap="none" rtlCol="0">
            <a:spAutoFit/>
          </a:bodyPr>
          <a:lstStyle/>
          <a:p>
            <a:r>
              <a:rPr lang="en-DE" dirty="0"/>
              <a:t>Najmeh Abiri, Lund Uni</a:t>
            </a:r>
          </a:p>
        </p:txBody>
      </p:sp>
      <p:pic>
        <p:nvPicPr>
          <p:cNvPr id="6" name="Picture 5" descr="A picture containing text, screenshot&#10;&#10;Description automatically generated">
            <a:extLst>
              <a:ext uri="{FF2B5EF4-FFF2-40B4-BE49-F238E27FC236}">
                <a16:creationId xmlns:a16="http://schemas.microsoft.com/office/drawing/2014/main" id="{1DB860D6-6D82-FEB4-8C01-AEF40973B0EE}"/>
              </a:ext>
            </a:extLst>
          </p:cNvPr>
          <p:cNvPicPr>
            <a:picLocks noChangeAspect="1"/>
          </p:cNvPicPr>
          <p:nvPr/>
        </p:nvPicPr>
        <p:blipFill rotWithShape="1">
          <a:blip r:embed="rId4"/>
          <a:srcRect l="7417" r="26880" b="2"/>
          <a:stretch/>
        </p:blipFill>
        <p:spPr>
          <a:xfrm>
            <a:off x="3918857" y="3123878"/>
            <a:ext cx="3671404" cy="3715866"/>
          </a:xfrm>
          <a:prstGeom prst="rect">
            <a:avLst/>
          </a:prstGeom>
        </p:spPr>
      </p:pic>
      <p:pic>
        <p:nvPicPr>
          <p:cNvPr id="7" name="Picture 2" descr="Using convolutional neural networks for tick image recognition – a  preliminary exploration | SpringerLink">
            <a:extLst>
              <a:ext uri="{FF2B5EF4-FFF2-40B4-BE49-F238E27FC236}">
                <a16:creationId xmlns:a16="http://schemas.microsoft.com/office/drawing/2014/main" id="{92DF4137-7376-C9E7-E8A3-73F6F983FC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821" y="712262"/>
            <a:ext cx="5837304" cy="2411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186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94C7A2-E4CD-4B16-9E6C-39BA06092EAA}"/>
              </a:ext>
            </a:extLst>
          </p:cNvPr>
          <p:cNvSpPr>
            <a:spLocks noGrp="1"/>
          </p:cNvSpPr>
          <p:nvPr>
            <p:ph type="title"/>
          </p:nvPr>
        </p:nvSpPr>
        <p:spPr/>
        <p:txBody>
          <a:bodyPr/>
          <a:lstStyle/>
          <a:p>
            <a:r>
              <a:rPr lang="en-US" sz="2400"/>
              <a:t>Over half of known human pathogenic diseases can be aggravated by climate change</a:t>
            </a:r>
            <a:endParaRPr lang="en-US" sz="2400" dirty="0"/>
          </a:p>
        </p:txBody>
      </p:sp>
      <p:pic>
        <p:nvPicPr>
          <p:cNvPr id="5" name="Grafik 4">
            <a:extLst>
              <a:ext uri="{FF2B5EF4-FFF2-40B4-BE49-F238E27FC236}">
                <a16:creationId xmlns:a16="http://schemas.microsoft.com/office/drawing/2014/main" id="{BED59D97-E041-47FA-B28F-7ACBE4962D2B}"/>
              </a:ext>
            </a:extLst>
          </p:cNvPr>
          <p:cNvPicPr>
            <a:picLocks noChangeAspect="1"/>
          </p:cNvPicPr>
          <p:nvPr/>
        </p:nvPicPr>
        <p:blipFill>
          <a:blip r:embed="rId3"/>
          <a:stretch>
            <a:fillRect/>
          </a:stretch>
        </p:blipFill>
        <p:spPr>
          <a:xfrm>
            <a:off x="678874" y="861625"/>
            <a:ext cx="10127672" cy="538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7BE05873-92A0-4BCF-A085-C0E4F83818E2}"/>
              </a:ext>
            </a:extLst>
          </p:cNvPr>
          <p:cNvSpPr txBox="1"/>
          <p:nvPr/>
        </p:nvSpPr>
        <p:spPr>
          <a:xfrm>
            <a:off x="593459" y="6351170"/>
            <a:ext cx="6438900" cy="253916"/>
          </a:xfrm>
          <a:prstGeom prst="rect">
            <a:avLst/>
          </a:prstGeom>
          <a:noFill/>
        </p:spPr>
        <p:txBody>
          <a:bodyPr wrap="squar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Source: Mora et al (2022). Nature Climate Change</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73853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Foliennummernplatzhalter 5">
            <a:extLst>
              <a:ext uri="{FF2B5EF4-FFF2-40B4-BE49-F238E27FC236}">
                <a16:creationId xmlns:a16="http://schemas.microsoft.com/office/drawing/2014/main" id="{BC55F31C-6892-6EFB-3F82-B1AE23D48001}"/>
              </a:ext>
            </a:extLst>
          </p:cNvPr>
          <p:cNvSpPr txBox="1">
            <a:spLocks noGrp="1"/>
          </p:cNvSpPr>
          <p:nvPr/>
        </p:nvSpPr>
        <p:spPr bwMode="auto">
          <a:xfrm>
            <a:off x="8077631" y="6476628"/>
            <a:ext cx="2360482" cy="15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863600">
              <a:lnSpc>
                <a:spcPts val="2100"/>
              </a:lnSpc>
              <a:buFont typeface="Arial" panose="020B0604020202020204" pitchFamily="34" charset="0"/>
              <a:defRPr>
                <a:solidFill>
                  <a:schemeClr val="tx1"/>
                </a:solidFill>
                <a:latin typeface="Arial" panose="020B0604020202020204" pitchFamily="34" charset="0"/>
              </a:defRPr>
            </a:lvl1pPr>
            <a:lvl2pPr marL="742950" indent="-285750" defTabSz="863600">
              <a:lnSpc>
                <a:spcPts val="2100"/>
              </a:lnSpc>
              <a:buFont typeface="Arial" panose="020B0604020202020204" pitchFamily="34" charset="0"/>
              <a:buChar char="–"/>
              <a:defRPr>
                <a:solidFill>
                  <a:schemeClr val="tx1"/>
                </a:solidFill>
                <a:latin typeface="Arial" panose="020B0604020202020204" pitchFamily="34" charset="0"/>
              </a:defRPr>
            </a:lvl2pPr>
            <a:lvl3pPr marL="1143000" indent="-228600" defTabSz="863600">
              <a:lnSpc>
                <a:spcPts val="2100"/>
              </a:lnSpc>
              <a:buFont typeface="Arial" panose="020B0604020202020204" pitchFamily="34" charset="0"/>
              <a:buChar char="•"/>
              <a:defRPr>
                <a:solidFill>
                  <a:schemeClr val="tx1"/>
                </a:solidFill>
                <a:latin typeface="Arial" panose="020B0604020202020204" pitchFamily="34" charset="0"/>
              </a:defRPr>
            </a:lvl3pPr>
            <a:lvl4pPr marL="1600200" indent="-228600" defTabSz="863600">
              <a:lnSpc>
                <a:spcPts val="2100"/>
              </a:lnSpc>
              <a:buFont typeface="Arial" panose="020B0604020202020204" pitchFamily="34" charset="0"/>
              <a:buChar char="–"/>
              <a:defRPr>
                <a:solidFill>
                  <a:schemeClr val="tx1"/>
                </a:solidFill>
                <a:latin typeface="Arial" panose="020B0604020202020204" pitchFamily="34" charset="0"/>
              </a:defRPr>
            </a:lvl4pPr>
            <a:lvl5pPr marL="2057400" indent="-228600" defTabSz="863600">
              <a:lnSpc>
                <a:spcPts val="2100"/>
              </a:lnSpc>
              <a:buFont typeface="Arial" panose="020B0604020202020204" pitchFamily="34" charset="0"/>
              <a:buChar char="»"/>
              <a:defRPr>
                <a:solidFill>
                  <a:schemeClr val="tx1"/>
                </a:solidFill>
                <a:latin typeface="Arial" panose="020B0604020202020204" pitchFamily="34" charset="0"/>
              </a:defRPr>
            </a:lvl5pPr>
            <a:lvl6pPr marL="25146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eaLnBrk="1" hangingPunct="1">
              <a:lnSpc>
                <a:spcPct val="100000"/>
              </a:lnSpc>
              <a:buFontTx/>
              <a:buNone/>
            </a:pPr>
            <a:fld id="{AF8A4C4F-A3EC-424B-BE0F-D8E8AD758316}" type="slidenum">
              <a:rPr lang="de-DE" altLang="de-DE" sz="847"/>
              <a:pPr algn="r" eaLnBrk="1" hangingPunct="1">
                <a:lnSpc>
                  <a:spcPct val="100000"/>
                </a:lnSpc>
                <a:buFontTx/>
                <a:buNone/>
              </a:pPr>
              <a:t>20</a:t>
            </a:fld>
            <a:endParaRPr lang="de-DE" altLang="de-DE" sz="847"/>
          </a:p>
        </p:txBody>
      </p:sp>
      <p:pic>
        <p:nvPicPr>
          <p:cNvPr id="5" name="Picture 4">
            <a:extLst>
              <a:ext uri="{FF2B5EF4-FFF2-40B4-BE49-F238E27FC236}">
                <a16:creationId xmlns:a16="http://schemas.microsoft.com/office/drawing/2014/main" id="{62074F3E-5CFF-10A1-1650-CBCBB4D1A428}"/>
              </a:ext>
            </a:extLst>
          </p:cNvPr>
          <p:cNvPicPr>
            <a:picLocks noChangeAspect="1"/>
          </p:cNvPicPr>
          <p:nvPr/>
        </p:nvPicPr>
        <p:blipFill>
          <a:blip r:embed="rId3"/>
          <a:stretch>
            <a:fillRect/>
          </a:stretch>
        </p:blipFill>
        <p:spPr>
          <a:xfrm>
            <a:off x="590061" y="47622"/>
            <a:ext cx="4458102" cy="2229051"/>
          </a:xfrm>
          <a:prstGeom prst="rect">
            <a:avLst/>
          </a:prstGeom>
        </p:spPr>
      </p:pic>
      <p:pic>
        <p:nvPicPr>
          <p:cNvPr id="8" name="Picture 7">
            <a:extLst>
              <a:ext uri="{FF2B5EF4-FFF2-40B4-BE49-F238E27FC236}">
                <a16:creationId xmlns:a16="http://schemas.microsoft.com/office/drawing/2014/main" id="{104DF562-259D-875D-968E-F65A8C2F6C38}"/>
              </a:ext>
            </a:extLst>
          </p:cNvPr>
          <p:cNvPicPr>
            <a:picLocks noChangeAspect="1"/>
          </p:cNvPicPr>
          <p:nvPr/>
        </p:nvPicPr>
        <p:blipFill>
          <a:blip r:embed="rId4"/>
          <a:stretch>
            <a:fillRect/>
          </a:stretch>
        </p:blipFill>
        <p:spPr>
          <a:xfrm>
            <a:off x="5851279" y="545566"/>
            <a:ext cx="5896264" cy="5896264"/>
          </a:xfrm>
          <a:prstGeom prst="rect">
            <a:avLst/>
          </a:prstGeom>
        </p:spPr>
      </p:pic>
      <p:sp>
        <p:nvSpPr>
          <p:cNvPr id="9" name="TextBox 8">
            <a:extLst>
              <a:ext uri="{FF2B5EF4-FFF2-40B4-BE49-F238E27FC236}">
                <a16:creationId xmlns:a16="http://schemas.microsoft.com/office/drawing/2014/main" id="{C0A40506-AB3E-72CB-E043-C83AE78A43FD}"/>
              </a:ext>
            </a:extLst>
          </p:cNvPr>
          <p:cNvSpPr txBox="1"/>
          <p:nvPr/>
        </p:nvSpPr>
        <p:spPr>
          <a:xfrm>
            <a:off x="6490961" y="53483"/>
            <a:ext cx="2766911" cy="369332"/>
          </a:xfrm>
          <a:prstGeom prst="rect">
            <a:avLst/>
          </a:prstGeom>
          <a:noFill/>
        </p:spPr>
        <p:txBody>
          <a:bodyPr wrap="none" rtlCol="0">
            <a:spAutoFit/>
          </a:bodyPr>
          <a:lstStyle/>
          <a:p>
            <a:r>
              <a:rPr lang="en-DE" dirty="0"/>
              <a:t>Barcelona </a:t>
            </a:r>
            <a:r>
              <a:rPr lang="en-DE" i="1" dirty="0"/>
              <a:t>Aedes albopictus</a:t>
            </a:r>
          </a:p>
        </p:txBody>
      </p:sp>
      <p:pic>
        <p:nvPicPr>
          <p:cNvPr id="3074" name="Picture 2" descr="The mosquito control and monitoring world is changing: Smart traps are here!">
            <a:extLst>
              <a:ext uri="{FF2B5EF4-FFF2-40B4-BE49-F238E27FC236}">
                <a16:creationId xmlns:a16="http://schemas.microsoft.com/office/drawing/2014/main" id="{BC5B69F1-A93B-9815-78EE-4822AF523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055" y="2332892"/>
            <a:ext cx="4525108" cy="45251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545E19-73D1-1903-4ABD-10111E967303}"/>
              </a:ext>
            </a:extLst>
          </p:cNvPr>
          <p:cNvSpPr txBox="1"/>
          <p:nvPr/>
        </p:nvSpPr>
        <p:spPr>
          <a:xfrm>
            <a:off x="1609902" y="2578296"/>
            <a:ext cx="2351413" cy="646331"/>
          </a:xfrm>
          <a:prstGeom prst="rect">
            <a:avLst/>
          </a:prstGeom>
          <a:noFill/>
        </p:spPr>
        <p:txBody>
          <a:bodyPr wrap="none" rtlCol="0">
            <a:spAutoFit/>
          </a:bodyPr>
          <a:lstStyle/>
          <a:p>
            <a:r>
              <a:rPr lang="en-DE" sz="3600" dirty="0"/>
              <a:t>Smart traps</a:t>
            </a:r>
          </a:p>
        </p:txBody>
      </p:sp>
      <p:sp>
        <p:nvSpPr>
          <p:cNvPr id="3" name="TextBox 2">
            <a:extLst>
              <a:ext uri="{FF2B5EF4-FFF2-40B4-BE49-F238E27FC236}">
                <a16:creationId xmlns:a16="http://schemas.microsoft.com/office/drawing/2014/main" id="{CBFDEE5A-F5BE-F4DF-D264-F37C9C127A10}"/>
              </a:ext>
            </a:extLst>
          </p:cNvPr>
          <p:cNvSpPr txBox="1"/>
          <p:nvPr/>
        </p:nvSpPr>
        <p:spPr>
          <a:xfrm>
            <a:off x="1047839" y="6368404"/>
            <a:ext cx="6096000" cy="369332"/>
          </a:xfrm>
          <a:prstGeom prst="rect">
            <a:avLst/>
          </a:prstGeom>
          <a:noFill/>
        </p:spPr>
        <p:txBody>
          <a:bodyPr wrap="square">
            <a:spAutoFit/>
          </a:bodyPr>
          <a:lstStyle/>
          <a:p>
            <a:r>
              <a:rPr lang="de-DE" sz="1800" kern="0" dirty="0">
                <a:solidFill>
                  <a:srgbClr val="0563C1"/>
                </a:solidFill>
                <a:effectLst/>
                <a:latin typeface="Courier New" panose="02070309020205020404" pitchFamily="49" charset="0"/>
                <a:ea typeface="Times New Roman" panose="02020603050405020304" pitchFamily="18" charset="0"/>
                <a:hlinkClick r:id="rId6"/>
              </a:rPr>
              <a:t>https://idalertproject.eu</a:t>
            </a:r>
            <a:r>
              <a:rPr lang="en-DE" dirty="0">
                <a:effectLst/>
              </a:rPr>
              <a:t> </a:t>
            </a:r>
            <a:endParaRPr lang="en-DE" dirty="0"/>
          </a:p>
        </p:txBody>
      </p:sp>
    </p:spTree>
    <p:extLst>
      <p:ext uri="{BB962C8B-B14F-4D97-AF65-F5344CB8AC3E}">
        <p14:creationId xmlns:p14="http://schemas.microsoft.com/office/powerpoint/2010/main" val="1718819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Foliennummernplatzhalter 5">
            <a:extLst>
              <a:ext uri="{FF2B5EF4-FFF2-40B4-BE49-F238E27FC236}">
                <a16:creationId xmlns:a16="http://schemas.microsoft.com/office/drawing/2014/main" id="{BC55F31C-6892-6EFB-3F82-B1AE23D48001}"/>
              </a:ext>
            </a:extLst>
          </p:cNvPr>
          <p:cNvSpPr txBox="1">
            <a:spLocks noGrp="1"/>
          </p:cNvSpPr>
          <p:nvPr/>
        </p:nvSpPr>
        <p:spPr bwMode="auto">
          <a:xfrm>
            <a:off x="8077631" y="6476628"/>
            <a:ext cx="2360482" cy="15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863600">
              <a:lnSpc>
                <a:spcPts val="2100"/>
              </a:lnSpc>
              <a:buFont typeface="Arial" panose="020B0604020202020204" pitchFamily="34" charset="0"/>
              <a:defRPr>
                <a:solidFill>
                  <a:schemeClr val="tx1"/>
                </a:solidFill>
                <a:latin typeface="Arial" panose="020B0604020202020204" pitchFamily="34" charset="0"/>
              </a:defRPr>
            </a:lvl1pPr>
            <a:lvl2pPr marL="742950" indent="-285750" defTabSz="863600">
              <a:lnSpc>
                <a:spcPts val="2100"/>
              </a:lnSpc>
              <a:buFont typeface="Arial" panose="020B0604020202020204" pitchFamily="34" charset="0"/>
              <a:buChar char="–"/>
              <a:defRPr>
                <a:solidFill>
                  <a:schemeClr val="tx1"/>
                </a:solidFill>
                <a:latin typeface="Arial" panose="020B0604020202020204" pitchFamily="34" charset="0"/>
              </a:defRPr>
            </a:lvl2pPr>
            <a:lvl3pPr marL="1143000" indent="-228600" defTabSz="863600">
              <a:lnSpc>
                <a:spcPts val="2100"/>
              </a:lnSpc>
              <a:buFont typeface="Arial" panose="020B0604020202020204" pitchFamily="34" charset="0"/>
              <a:buChar char="•"/>
              <a:defRPr>
                <a:solidFill>
                  <a:schemeClr val="tx1"/>
                </a:solidFill>
                <a:latin typeface="Arial" panose="020B0604020202020204" pitchFamily="34" charset="0"/>
              </a:defRPr>
            </a:lvl3pPr>
            <a:lvl4pPr marL="1600200" indent="-228600" defTabSz="863600">
              <a:lnSpc>
                <a:spcPts val="2100"/>
              </a:lnSpc>
              <a:buFont typeface="Arial" panose="020B0604020202020204" pitchFamily="34" charset="0"/>
              <a:buChar char="–"/>
              <a:defRPr>
                <a:solidFill>
                  <a:schemeClr val="tx1"/>
                </a:solidFill>
                <a:latin typeface="Arial" panose="020B0604020202020204" pitchFamily="34" charset="0"/>
              </a:defRPr>
            </a:lvl4pPr>
            <a:lvl5pPr marL="2057400" indent="-228600" defTabSz="863600">
              <a:lnSpc>
                <a:spcPts val="2100"/>
              </a:lnSpc>
              <a:buFont typeface="Arial" panose="020B0604020202020204" pitchFamily="34" charset="0"/>
              <a:buChar char="»"/>
              <a:defRPr>
                <a:solidFill>
                  <a:schemeClr val="tx1"/>
                </a:solidFill>
                <a:latin typeface="Arial" panose="020B0604020202020204" pitchFamily="34" charset="0"/>
              </a:defRPr>
            </a:lvl5pPr>
            <a:lvl6pPr marL="25146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eaLnBrk="1" hangingPunct="1">
              <a:lnSpc>
                <a:spcPct val="100000"/>
              </a:lnSpc>
              <a:buFontTx/>
              <a:buNone/>
            </a:pPr>
            <a:fld id="{AF8A4C4F-A3EC-424B-BE0F-D8E8AD758316}" type="slidenum">
              <a:rPr lang="de-DE" altLang="de-DE" sz="847"/>
              <a:pPr algn="r" eaLnBrk="1" hangingPunct="1">
                <a:lnSpc>
                  <a:spcPct val="100000"/>
                </a:lnSpc>
                <a:buFontTx/>
                <a:buNone/>
              </a:pPr>
              <a:t>21</a:t>
            </a:fld>
            <a:endParaRPr lang="de-DE" altLang="de-DE" sz="847"/>
          </a:p>
        </p:txBody>
      </p:sp>
      <p:pic>
        <p:nvPicPr>
          <p:cNvPr id="5" name="Picture 4">
            <a:extLst>
              <a:ext uri="{FF2B5EF4-FFF2-40B4-BE49-F238E27FC236}">
                <a16:creationId xmlns:a16="http://schemas.microsoft.com/office/drawing/2014/main" id="{4835A5E6-1654-8C22-842B-790F13417612}"/>
              </a:ext>
            </a:extLst>
          </p:cNvPr>
          <p:cNvPicPr>
            <a:picLocks noChangeAspect="1"/>
          </p:cNvPicPr>
          <p:nvPr/>
        </p:nvPicPr>
        <p:blipFill>
          <a:blip r:embed="rId3"/>
          <a:stretch>
            <a:fillRect/>
          </a:stretch>
        </p:blipFill>
        <p:spPr>
          <a:xfrm>
            <a:off x="-550985" y="1804194"/>
            <a:ext cx="7620000" cy="5715000"/>
          </a:xfrm>
          <a:prstGeom prst="rect">
            <a:avLst/>
          </a:prstGeom>
        </p:spPr>
      </p:pic>
      <p:pic>
        <p:nvPicPr>
          <p:cNvPr id="6" name="Picture 5">
            <a:extLst>
              <a:ext uri="{FF2B5EF4-FFF2-40B4-BE49-F238E27FC236}">
                <a16:creationId xmlns:a16="http://schemas.microsoft.com/office/drawing/2014/main" id="{34E1DDD5-3175-90DA-5F58-CDFC97C499D9}"/>
              </a:ext>
            </a:extLst>
          </p:cNvPr>
          <p:cNvPicPr>
            <a:picLocks noChangeAspect="1"/>
          </p:cNvPicPr>
          <p:nvPr/>
        </p:nvPicPr>
        <p:blipFill>
          <a:blip r:embed="rId4"/>
          <a:stretch>
            <a:fillRect/>
          </a:stretch>
        </p:blipFill>
        <p:spPr>
          <a:xfrm>
            <a:off x="7435970" y="1650461"/>
            <a:ext cx="4168221" cy="4168221"/>
          </a:xfrm>
          <a:prstGeom prst="rect">
            <a:avLst/>
          </a:prstGeom>
        </p:spPr>
      </p:pic>
      <p:pic>
        <p:nvPicPr>
          <p:cNvPr id="3" name="Picture 2">
            <a:extLst>
              <a:ext uri="{FF2B5EF4-FFF2-40B4-BE49-F238E27FC236}">
                <a16:creationId xmlns:a16="http://schemas.microsoft.com/office/drawing/2014/main" id="{5D2F8F2D-D379-AE07-406D-596AD8991A06}"/>
              </a:ext>
            </a:extLst>
          </p:cNvPr>
          <p:cNvPicPr>
            <a:picLocks noChangeAspect="1"/>
          </p:cNvPicPr>
          <p:nvPr/>
        </p:nvPicPr>
        <p:blipFill>
          <a:blip r:embed="rId5"/>
          <a:stretch>
            <a:fillRect/>
          </a:stretch>
        </p:blipFill>
        <p:spPr>
          <a:xfrm>
            <a:off x="1152769" y="136525"/>
            <a:ext cx="4458102" cy="2229051"/>
          </a:xfrm>
          <a:prstGeom prst="rect">
            <a:avLst/>
          </a:prstGeom>
        </p:spPr>
      </p:pic>
    </p:spTree>
    <p:extLst>
      <p:ext uri="{BB962C8B-B14F-4D97-AF65-F5344CB8AC3E}">
        <p14:creationId xmlns:p14="http://schemas.microsoft.com/office/powerpoint/2010/main" val="1927937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Foliennummernplatzhalter 5">
            <a:extLst>
              <a:ext uri="{FF2B5EF4-FFF2-40B4-BE49-F238E27FC236}">
                <a16:creationId xmlns:a16="http://schemas.microsoft.com/office/drawing/2014/main" id="{BC55F31C-6892-6EFB-3F82-B1AE23D48001}"/>
              </a:ext>
            </a:extLst>
          </p:cNvPr>
          <p:cNvSpPr txBox="1">
            <a:spLocks noGrp="1"/>
          </p:cNvSpPr>
          <p:nvPr/>
        </p:nvSpPr>
        <p:spPr bwMode="auto">
          <a:xfrm>
            <a:off x="8077631" y="6476628"/>
            <a:ext cx="2360482" cy="15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863600">
              <a:lnSpc>
                <a:spcPts val="2100"/>
              </a:lnSpc>
              <a:buFont typeface="Arial" panose="020B0604020202020204" pitchFamily="34" charset="0"/>
              <a:defRPr>
                <a:solidFill>
                  <a:schemeClr val="tx1"/>
                </a:solidFill>
                <a:latin typeface="Arial" panose="020B0604020202020204" pitchFamily="34" charset="0"/>
              </a:defRPr>
            </a:lvl1pPr>
            <a:lvl2pPr marL="742950" indent="-285750" defTabSz="863600">
              <a:lnSpc>
                <a:spcPts val="2100"/>
              </a:lnSpc>
              <a:buFont typeface="Arial" panose="020B0604020202020204" pitchFamily="34" charset="0"/>
              <a:buChar char="–"/>
              <a:defRPr>
                <a:solidFill>
                  <a:schemeClr val="tx1"/>
                </a:solidFill>
                <a:latin typeface="Arial" panose="020B0604020202020204" pitchFamily="34" charset="0"/>
              </a:defRPr>
            </a:lvl2pPr>
            <a:lvl3pPr marL="1143000" indent="-228600" defTabSz="863600">
              <a:lnSpc>
                <a:spcPts val="2100"/>
              </a:lnSpc>
              <a:buFont typeface="Arial" panose="020B0604020202020204" pitchFamily="34" charset="0"/>
              <a:buChar char="•"/>
              <a:defRPr>
                <a:solidFill>
                  <a:schemeClr val="tx1"/>
                </a:solidFill>
                <a:latin typeface="Arial" panose="020B0604020202020204" pitchFamily="34" charset="0"/>
              </a:defRPr>
            </a:lvl3pPr>
            <a:lvl4pPr marL="1600200" indent="-228600" defTabSz="863600">
              <a:lnSpc>
                <a:spcPts val="2100"/>
              </a:lnSpc>
              <a:buFont typeface="Arial" panose="020B0604020202020204" pitchFamily="34" charset="0"/>
              <a:buChar char="–"/>
              <a:defRPr>
                <a:solidFill>
                  <a:schemeClr val="tx1"/>
                </a:solidFill>
                <a:latin typeface="Arial" panose="020B0604020202020204" pitchFamily="34" charset="0"/>
              </a:defRPr>
            </a:lvl4pPr>
            <a:lvl5pPr marL="2057400" indent="-228600" defTabSz="863600">
              <a:lnSpc>
                <a:spcPts val="2100"/>
              </a:lnSpc>
              <a:buFont typeface="Arial" panose="020B0604020202020204" pitchFamily="34" charset="0"/>
              <a:buChar char="»"/>
              <a:defRPr>
                <a:solidFill>
                  <a:schemeClr val="tx1"/>
                </a:solidFill>
                <a:latin typeface="Arial" panose="020B0604020202020204" pitchFamily="34" charset="0"/>
              </a:defRPr>
            </a:lvl5pPr>
            <a:lvl6pPr marL="25146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eaLnBrk="1" hangingPunct="1">
              <a:lnSpc>
                <a:spcPct val="100000"/>
              </a:lnSpc>
              <a:buFontTx/>
              <a:buNone/>
            </a:pPr>
            <a:fld id="{AF8A4C4F-A3EC-424B-BE0F-D8E8AD758316}" type="slidenum">
              <a:rPr lang="de-DE" altLang="de-DE" sz="847"/>
              <a:pPr algn="r" eaLnBrk="1" hangingPunct="1">
                <a:lnSpc>
                  <a:spcPct val="100000"/>
                </a:lnSpc>
                <a:buFontTx/>
                <a:buNone/>
              </a:pPr>
              <a:t>22</a:t>
            </a:fld>
            <a:endParaRPr lang="de-DE" altLang="de-DE" sz="847"/>
          </a:p>
        </p:txBody>
      </p:sp>
      <p:pic>
        <p:nvPicPr>
          <p:cNvPr id="5" name="Picture 4">
            <a:extLst>
              <a:ext uri="{FF2B5EF4-FFF2-40B4-BE49-F238E27FC236}">
                <a16:creationId xmlns:a16="http://schemas.microsoft.com/office/drawing/2014/main" id="{62074F3E-5CFF-10A1-1650-CBCBB4D1A428}"/>
              </a:ext>
            </a:extLst>
          </p:cNvPr>
          <p:cNvPicPr>
            <a:picLocks noChangeAspect="1"/>
          </p:cNvPicPr>
          <p:nvPr/>
        </p:nvPicPr>
        <p:blipFill>
          <a:blip r:embed="rId3"/>
          <a:stretch>
            <a:fillRect/>
          </a:stretch>
        </p:blipFill>
        <p:spPr>
          <a:xfrm>
            <a:off x="1152769" y="136525"/>
            <a:ext cx="4458102" cy="2229051"/>
          </a:xfrm>
          <a:prstGeom prst="rect">
            <a:avLst/>
          </a:prstGeom>
        </p:spPr>
      </p:pic>
      <p:pic>
        <p:nvPicPr>
          <p:cNvPr id="2" name="Picture 1">
            <a:extLst>
              <a:ext uri="{FF2B5EF4-FFF2-40B4-BE49-F238E27FC236}">
                <a16:creationId xmlns:a16="http://schemas.microsoft.com/office/drawing/2014/main" id="{087E0C53-121B-C998-E75B-EE306075D8B2}"/>
              </a:ext>
            </a:extLst>
          </p:cNvPr>
          <p:cNvPicPr>
            <a:picLocks noChangeAspect="1"/>
          </p:cNvPicPr>
          <p:nvPr/>
        </p:nvPicPr>
        <p:blipFill>
          <a:blip r:embed="rId4"/>
          <a:stretch>
            <a:fillRect/>
          </a:stretch>
        </p:blipFill>
        <p:spPr>
          <a:xfrm>
            <a:off x="7294768" y="2108567"/>
            <a:ext cx="4458103" cy="4118340"/>
          </a:xfrm>
          <a:prstGeom prst="rect">
            <a:avLst/>
          </a:prstGeom>
        </p:spPr>
      </p:pic>
      <p:sp>
        <p:nvSpPr>
          <p:cNvPr id="3" name="TextBox 2">
            <a:extLst>
              <a:ext uri="{FF2B5EF4-FFF2-40B4-BE49-F238E27FC236}">
                <a16:creationId xmlns:a16="http://schemas.microsoft.com/office/drawing/2014/main" id="{C21B4016-23C0-192B-BD03-2F80B8EB18B6}"/>
              </a:ext>
            </a:extLst>
          </p:cNvPr>
          <p:cNvSpPr txBox="1"/>
          <p:nvPr/>
        </p:nvSpPr>
        <p:spPr>
          <a:xfrm>
            <a:off x="7912268" y="541087"/>
            <a:ext cx="3119957" cy="584775"/>
          </a:xfrm>
          <a:prstGeom prst="rect">
            <a:avLst/>
          </a:prstGeom>
          <a:noFill/>
        </p:spPr>
        <p:txBody>
          <a:bodyPr wrap="none" rtlCol="0">
            <a:spAutoFit/>
          </a:bodyPr>
          <a:lstStyle/>
          <a:p>
            <a:r>
              <a:rPr lang="en-DE" sz="3200" b="1" dirty="0"/>
              <a:t>Randomized Trial</a:t>
            </a:r>
          </a:p>
        </p:txBody>
      </p:sp>
      <p:pic>
        <p:nvPicPr>
          <p:cNvPr id="6" name="Picture 5">
            <a:extLst>
              <a:ext uri="{FF2B5EF4-FFF2-40B4-BE49-F238E27FC236}">
                <a16:creationId xmlns:a16="http://schemas.microsoft.com/office/drawing/2014/main" id="{95568832-DDC4-4C69-55B5-812A74DEDE5A}"/>
              </a:ext>
            </a:extLst>
          </p:cNvPr>
          <p:cNvPicPr>
            <a:picLocks noChangeAspect="1"/>
          </p:cNvPicPr>
          <p:nvPr/>
        </p:nvPicPr>
        <p:blipFill>
          <a:blip r:embed="rId5"/>
          <a:stretch>
            <a:fillRect/>
          </a:stretch>
        </p:blipFill>
        <p:spPr>
          <a:xfrm>
            <a:off x="7725508" y="1108390"/>
            <a:ext cx="3493478" cy="1010019"/>
          </a:xfrm>
          <a:prstGeom prst="rect">
            <a:avLst/>
          </a:prstGeom>
        </p:spPr>
      </p:pic>
      <p:pic>
        <p:nvPicPr>
          <p:cNvPr id="7" name="Picture 6">
            <a:extLst>
              <a:ext uri="{FF2B5EF4-FFF2-40B4-BE49-F238E27FC236}">
                <a16:creationId xmlns:a16="http://schemas.microsoft.com/office/drawing/2014/main" id="{70F32B60-ADE7-AA2F-1E60-F9160B6C7046}"/>
              </a:ext>
            </a:extLst>
          </p:cNvPr>
          <p:cNvPicPr>
            <a:picLocks noChangeAspect="1"/>
          </p:cNvPicPr>
          <p:nvPr/>
        </p:nvPicPr>
        <p:blipFill>
          <a:blip r:embed="rId6"/>
          <a:stretch>
            <a:fillRect/>
          </a:stretch>
        </p:blipFill>
        <p:spPr>
          <a:xfrm>
            <a:off x="2928733" y="2504875"/>
            <a:ext cx="3937000" cy="3975100"/>
          </a:xfrm>
          <a:prstGeom prst="rect">
            <a:avLst/>
          </a:prstGeom>
        </p:spPr>
      </p:pic>
      <p:sp>
        <p:nvSpPr>
          <p:cNvPr id="8" name="TextBox 7">
            <a:extLst>
              <a:ext uri="{FF2B5EF4-FFF2-40B4-BE49-F238E27FC236}">
                <a16:creationId xmlns:a16="http://schemas.microsoft.com/office/drawing/2014/main" id="{9415F8CF-7AAD-D672-FC13-BB8EF317D22A}"/>
              </a:ext>
            </a:extLst>
          </p:cNvPr>
          <p:cNvSpPr txBox="1"/>
          <p:nvPr/>
        </p:nvSpPr>
        <p:spPr>
          <a:xfrm>
            <a:off x="715107" y="3783595"/>
            <a:ext cx="1670394" cy="523220"/>
          </a:xfrm>
          <a:prstGeom prst="rect">
            <a:avLst/>
          </a:prstGeom>
          <a:noFill/>
        </p:spPr>
        <p:txBody>
          <a:bodyPr wrap="none" rtlCol="0">
            <a:spAutoFit/>
          </a:bodyPr>
          <a:lstStyle/>
          <a:p>
            <a:r>
              <a:rPr lang="en-DE" sz="2800" b="1" dirty="0"/>
              <a:t>Barcelona</a:t>
            </a:r>
          </a:p>
        </p:txBody>
      </p:sp>
    </p:spTree>
    <p:extLst>
      <p:ext uri="{BB962C8B-B14F-4D97-AF65-F5344CB8AC3E}">
        <p14:creationId xmlns:p14="http://schemas.microsoft.com/office/powerpoint/2010/main" val="3979267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AFF4EF-2CEE-4F24-AB50-AE9AE985390E}"/>
              </a:ext>
            </a:extLst>
          </p:cNvPr>
          <p:cNvSpPr>
            <a:spLocks noGrp="1"/>
          </p:cNvSpPr>
          <p:nvPr>
            <p:ph type="title"/>
          </p:nvPr>
        </p:nvSpPr>
        <p:spPr>
          <a:xfrm>
            <a:off x="131618" y="94095"/>
            <a:ext cx="12060382" cy="455757"/>
          </a:xfrm>
        </p:spPr>
        <p:txBody>
          <a:bodyPr>
            <a:normAutofit/>
          </a:bodyPr>
          <a:lstStyle/>
          <a:p>
            <a:r>
              <a:rPr lang="en-US" dirty="0" err="1"/>
              <a:t>NbS</a:t>
            </a:r>
            <a:r>
              <a:rPr lang="en-US" dirty="0"/>
              <a:t> umbrella</a:t>
            </a:r>
          </a:p>
        </p:txBody>
      </p:sp>
      <p:sp>
        <p:nvSpPr>
          <p:cNvPr id="3" name="Inhaltsplatzhalter 2">
            <a:extLst>
              <a:ext uri="{FF2B5EF4-FFF2-40B4-BE49-F238E27FC236}">
                <a16:creationId xmlns:a16="http://schemas.microsoft.com/office/drawing/2014/main" id="{65A550CB-25DA-435F-8BD3-DDEBC7509520}"/>
              </a:ext>
            </a:extLst>
          </p:cNvPr>
          <p:cNvSpPr>
            <a:spLocks noGrp="1"/>
          </p:cNvSpPr>
          <p:nvPr>
            <p:ph idx="1"/>
          </p:nvPr>
        </p:nvSpPr>
        <p:spPr>
          <a:xfrm>
            <a:off x="6096000" y="3093836"/>
            <a:ext cx="5950528" cy="1894878"/>
          </a:xfrm>
        </p:spPr>
        <p:txBody>
          <a:bodyPr>
            <a:normAutofit/>
          </a:bodyPr>
          <a:lstStyle/>
          <a:p>
            <a:pPr>
              <a:buFont typeface="Wingdings" panose="05000000000000000000" pitchFamily="2" charset="2"/>
              <a:buChar char="§"/>
            </a:pPr>
            <a:r>
              <a:rPr lang="de-DE" dirty="0"/>
              <a:t>Restoration</a:t>
            </a:r>
          </a:p>
          <a:p>
            <a:pPr>
              <a:buFont typeface="Wingdings" panose="05000000000000000000" pitchFamily="2" charset="2"/>
              <a:buChar char="§"/>
            </a:pPr>
            <a:r>
              <a:rPr lang="de-DE" dirty="0"/>
              <a:t>Infrastructure</a:t>
            </a:r>
          </a:p>
          <a:p>
            <a:pPr>
              <a:buFont typeface="Wingdings" panose="05000000000000000000" pitchFamily="2" charset="2"/>
              <a:buChar char="§"/>
            </a:pPr>
            <a:r>
              <a:rPr lang="de-DE" dirty="0"/>
              <a:t>Management</a:t>
            </a:r>
          </a:p>
          <a:p>
            <a:pPr>
              <a:buFont typeface="Wingdings" panose="05000000000000000000" pitchFamily="2" charset="2"/>
              <a:buChar char="§"/>
            </a:pPr>
            <a:r>
              <a:rPr lang="de-DE" dirty="0" err="1"/>
              <a:t>Protection</a:t>
            </a:r>
            <a:r>
              <a:rPr lang="de-DE" dirty="0"/>
              <a:t>/</a:t>
            </a:r>
            <a:r>
              <a:rPr lang="de-DE" dirty="0" err="1"/>
              <a:t>conservation</a:t>
            </a:r>
            <a:endParaRPr lang="de-DE" dirty="0"/>
          </a:p>
        </p:txBody>
      </p:sp>
      <p:pic>
        <p:nvPicPr>
          <p:cNvPr id="4" name="Grafik 3">
            <a:extLst>
              <a:ext uri="{FF2B5EF4-FFF2-40B4-BE49-F238E27FC236}">
                <a16:creationId xmlns:a16="http://schemas.microsoft.com/office/drawing/2014/main" id="{40787AFA-5534-4CA9-B124-12B0B4116B0D}"/>
              </a:ext>
            </a:extLst>
          </p:cNvPr>
          <p:cNvPicPr>
            <a:picLocks noChangeAspect="1"/>
          </p:cNvPicPr>
          <p:nvPr/>
        </p:nvPicPr>
        <p:blipFill>
          <a:blip r:embed="rId3"/>
          <a:stretch>
            <a:fillRect/>
          </a:stretch>
        </p:blipFill>
        <p:spPr>
          <a:xfrm>
            <a:off x="270162" y="789707"/>
            <a:ext cx="5158573" cy="5676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C55B47B5-845B-45FF-AEA1-D6BD3BA78A7B}"/>
              </a:ext>
            </a:extLst>
          </p:cNvPr>
          <p:cNvSpPr txBox="1"/>
          <p:nvPr/>
        </p:nvSpPr>
        <p:spPr>
          <a:xfrm>
            <a:off x="202463" y="6509989"/>
            <a:ext cx="4151540" cy="253916"/>
          </a:xfrm>
          <a:prstGeom prst="rect">
            <a:avLst/>
          </a:prstGeom>
          <a:noFill/>
        </p:spPr>
        <p:txBody>
          <a:bodyPr wrap="square" rtlCol="0">
            <a:spAutoFit/>
          </a:bodyPr>
          <a:lstStyle/>
          <a:p>
            <a:r>
              <a:rPr lang="en-US" sz="1050" dirty="0">
                <a:latin typeface="Tahoma" panose="020B0604030504040204" pitchFamily="34" charset="0"/>
                <a:ea typeface="Tahoma" panose="020B0604030504040204" pitchFamily="34" charset="0"/>
                <a:cs typeface="Tahoma" panose="020B0604030504040204" pitchFamily="34" charset="0"/>
              </a:rPr>
              <a:t>Source: Cohen-</a:t>
            </a:r>
            <a:r>
              <a:rPr lang="en-US" sz="1050" dirty="0" err="1">
                <a:latin typeface="Tahoma" panose="020B0604030504040204" pitchFamily="34" charset="0"/>
                <a:ea typeface="Tahoma" panose="020B0604030504040204" pitchFamily="34" charset="0"/>
                <a:cs typeface="Tahoma" panose="020B0604030504040204" pitchFamily="34" charset="0"/>
              </a:rPr>
              <a:t>Shacham</a:t>
            </a:r>
            <a:r>
              <a:rPr lang="en-US" sz="1050" dirty="0">
                <a:latin typeface="Tahoma" panose="020B0604030504040204" pitchFamily="34" charset="0"/>
                <a:ea typeface="Tahoma" panose="020B0604030504040204" pitchFamily="34" charset="0"/>
                <a:cs typeface="Tahoma" panose="020B0604030504040204" pitchFamily="34" charset="0"/>
              </a:rPr>
              <a:t> et al (2019)</a:t>
            </a:r>
          </a:p>
        </p:txBody>
      </p:sp>
      <p:pic>
        <p:nvPicPr>
          <p:cNvPr id="6" name="Picture 2">
            <a:extLst>
              <a:ext uri="{FF2B5EF4-FFF2-40B4-BE49-F238E27FC236}">
                <a16:creationId xmlns:a16="http://schemas.microsoft.com/office/drawing/2014/main" id="{CAC14C35-87B2-ECAC-888E-B44964B7D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735" y="745901"/>
            <a:ext cx="32258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BA0E56-3838-1274-C3BA-E94EA66812F9}"/>
              </a:ext>
            </a:extLst>
          </p:cNvPr>
          <p:cNvSpPr txBox="1"/>
          <p:nvPr/>
        </p:nvSpPr>
        <p:spPr>
          <a:xfrm>
            <a:off x="5606535" y="93879"/>
            <a:ext cx="6096000" cy="369332"/>
          </a:xfrm>
          <a:prstGeom prst="rect">
            <a:avLst/>
          </a:prstGeom>
          <a:noFill/>
        </p:spPr>
        <p:txBody>
          <a:bodyPr wrap="square">
            <a:spAutoFit/>
          </a:bodyPr>
          <a:lstStyle/>
          <a:p>
            <a:r>
              <a:rPr lang="en-DE" sz="1800" kern="0" dirty="0">
                <a:solidFill>
                  <a:srgbClr val="0563C1"/>
                </a:solidFill>
                <a:effectLst/>
                <a:latin typeface="Courier New" panose="02070309020205020404" pitchFamily="49" charset="0"/>
                <a:ea typeface="Times New Roman" panose="02020603050405020304" pitchFamily="18" charset="0"/>
                <a:cs typeface="Times New Roman" panose="02020603050405020304" pitchFamily="18" charset="0"/>
                <a:hlinkClick r:id="rId5"/>
              </a:rPr>
              <a:t>https://www.beprep-project.eu</a:t>
            </a:r>
            <a:endParaRPr lang="en-DE"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2AB823F9-54BD-FA86-19D5-2314C883DD20}"/>
              </a:ext>
            </a:extLst>
          </p:cNvPr>
          <p:cNvSpPr/>
          <p:nvPr/>
        </p:nvSpPr>
        <p:spPr>
          <a:xfrm>
            <a:off x="7692294" y="304974"/>
            <a:ext cx="4499706" cy="2246769"/>
          </a:xfrm>
          <a:prstGeom prst="rect">
            <a:avLst/>
          </a:prstGeom>
        </p:spPr>
        <p:txBody>
          <a:bodyPr wrap="square">
            <a:spAutoFit/>
          </a:bodyPr>
          <a:lstStyle/>
          <a:p>
            <a:pPr algn="ctr"/>
            <a:br>
              <a:rPr lang="en-GB" sz="2000" dirty="0">
                <a:effectLst/>
                <a:latin typeface="Times New Roman" panose="02020603050405020304" pitchFamily="18" charset="0"/>
              </a:rPr>
            </a:br>
            <a:endParaRPr lang="en-GB" sz="2000" dirty="0">
              <a:effectLst/>
              <a:latin typeface="Times New Roman" panose="02020603050405020304" pitchFamily="18" charset="0"/>
            </a:endParaRPr>
          </a:p>
          <a:p>
            <a:r>
              <a:rPr lang="en-GB" sz="2000" b="1" dirty="0">
                <a:effectLst/>
                <a:latin typeface="Times New Roman" panose="02020603050405020304" pitchFamily="18" charset="0"/>
              </a:rPr>
              <a:t>Identification of best practices for biodiversity recovery and public health interventions to prevent future epidemics and pandemics </a:t>
            </a:r>
          </a:p>
          <a:p>
            <a:pPr algn="ctr"/>
            <a:endParaRPr lang="en-GB" sz="2000" dirty="0">
              <a:effectLst/>
              <a:latin typeface="Times New Roman" panose="02020603050405020304" pitchFamily="18" charset="0"/>
            </a:endParaRPr>
          </a:p>
        </p:txBody>
      </p:sp>
      <p:pic>
        <p:nvPicPr>
          <p:cNvPr id="9" name="Picture 8">
            <a:extLst>
              <a:ext uri="{FF2B5EF4-FFF2-40B4-BE49-F238E27FC236}">
                <a16:creationId xmlns:a16="http://schemas.microsoft.com/office/drawing/2014/main" id="{B4DCC16A-4129-1BD9-DA7E-79A713902214}"/>
              </a:ext>
            </a:extLst>
          </p:cNvPr>
          <p:cNvPicPr>
            <a:picLocks noChangeAspect="1"/>
          </p:cNvPicPr>
          <p:nvPr/>
        </p:nvPicPr>
        <p:blipFill>
          <a:blip r:embed="rId6"/>
          <a:stretch>
            <a:fillRect/>
          </a:stretch>
        </p:blipFill>
        <p:spPr>
          <a:xfrm>
            <a:off x="6042157" y="4988714"/>
            <a:ext cx="5789751" cy="2246769"/>
          </a:xfrm>
          <a:prstGeom prst="rect">
            <a:avLst/>
          </a:prstGeom>
        </p:spPr>
      </p:pic>
    </p:spTree>
    <p:extLst>
      <p:ext uri="{BB962C8B-B14F-4D97-AF65-F5344CB8AC3E}">
        <p14:creationId xmlns:p14="http://schemas.microsoft.com/office/powerpoint/2010/main" val="3707612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27DED720-56F6-8547-B2E4-20074EEC57CC}"/>
              </a:ext>
            </a:extLst>
          </p:cNvPr>
          <p:cNvSpPr txBox="1"/>
          <p:nvPr/>
        </p:nvSpPr>
        <p:spPr>
          <a:xfrm>
            <a:off x="69908" y="125924"/>
            <a:ext cx="12219964" cy="1200329"/>
          </a:xfrm>
          <a:prstGeom prst="rect">
            <a:avLst/>
          </a:prstGeom>
          <a:noFill/>
        </p:spPr>
        <p:txBody>
          <a:bodyPr wrap="square" rtlCol="0">
            <a:spAutoFit/>
          </a:bodyPr>
          <a:lstStyle/>
          <a:p>
            <a:pPr algn="ctr"/>
            <a:r>
              <a:rPr lang="sv-SE" sz="3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Thank</a:t>
            </a:r>
            <a:r>
              <a:rPr lang="sv-SE" sz="3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sv-SE" sz="3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You</a:t>
            </a:r>
            <a:r>
              <a:rPr lang="sv-SE" sz="3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p>
          <a:p>
            <a:pPr algn="ctr"/>
            <a:r>
              <a:rPr lang="sv-SE" sz="2800" u="sng" dirty="0" err="1">
                <a:solidFill>
                  <a:schemeClr val="accent1"/>
                </a:solidFill>
                <a:latin typeface="Tahoma" panose="020B0604030504040204" pitchFamily="34" charset="0"/>
                <a:ea typeface="Tahoma" panose="020B0604030504040204" pitchFamily="34" charset="0"/>
                <a:cs typeface="Tahoma" panose="020B0604030504040204" pitchFamily="34" charset="0"/>
              </a:rPr>
              <a:t>https</a:t>
            </a:r>
            <a:r>
              <a:rPr lang="sv-SE" sz="2800" u="sng" dirty="0">
                <a:solidFill>
                  <a:schemeClr val="accent1"/>
                </a:solidFill>
                <a:latin typeface="Tahoma" panose="020B0604030504040204" pitchFamily="34" charset="0"/>
                <a:ea typeface="Tahoma" panose="020B0604030504040204" pitchFamily="34" charset="0"/>
                <a:cs typeface="Tahoma" panose="020B0604030504040204" pitchFamily="34" charset="0"/>
              </a:rPr>
              <a:t>://</a:t>
            </a:r>
            <a:r>
              <a:rPr lang="sv-SE" sz="2800" u="sng" dirty="0" err="1">
                <a:solidFill>
                  <a:schemeClr val="accent1"/>
                </a:solidFill>
                <a:latin typeface="Tahoma" panose="020B0604030504040204" pitchFamily="34" charset="0"/>
                <a:ea typeface="Tahoma" panose="020B0604030504040204" pitchFamily="34" charset="0"/>
                <a:cs typeface="Tahoma" panose="020B0604030504040204" pitchFamily="34" charset="0"/>
              </a:rPr>
              <a:t>csidlab.iwr.uni-heidelberg.de</a:t>
            </a:r>
            <a:r>
              <a:rPr lang="sv-SE" sz="3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pic>
        <p:nvPicPr>
          <p:cNvPr id="9" name="Picture 8" descr="A group of people posing for a photo&#10;&#10;Description automatically generated">
            <a:extLst>
              <a:ext uri="{FF2B5EF4-FFF2-40B4-BE49-F238E27FC236}">
                <a16:creationId xmlns:a16="http://schemas.microsoft.com/office/drawing/2014/main" id="{0EB8CF42-A432-DBD3-307F-0FE7BA2DC8A1}"/>
              </a:ext>
            </a:extLst>
          </p:cNvPr>
          <p:cNvPicPr>
            <a:picLocks noChangeAspect="1"/>
          </p:cNvPicPr>
          <p:nvPr/>
        </p:nvPicPr>
        <p:blipFill>
          <a:blip r:embed="rId2"/>
          <a:stretch>
            <a:fillRect/>
          </a:stretch>
        </p:blipFill>
        <p:spPr>
          <a:xfrm>
            <a:off x="0" y="1298556"/>
            <a:ext cx="12192000" cy="5891597"/>
          </a:xfrm>
          <a:prstGeom prst="rect">
            <a:avLst/>
          </a:prstGeom>
        </p:spPr>
      </p:pic>
      <p:pic>
        <p:nvPicPr>
          <p:cNvPr id="10" name="Picture 6">
            <a:extLst>
              <a:ext uri="{FF2B5EF4-FFF2-40B4-BE49-F238E27FC236}">
                <a16:creationId xmlns:a16="http://schemas.microsoft.com/office/drawing/2014/main" id="{90B8D888-931E-A49C-2055-FBE1D2052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8"/>
            <a:ext cx="2952870" cy="7620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lexander von Humboldt Logo">
            <a:extLst>
              <a:ext uri="{FF2B5EF4-FFF2-40B4-BE49-F238E27FC236}">
                <a16:creationId xmlns:a16="http://schemas.microsoft.com/office/drawing/2014/main" id="{2768C79A-036E-A9FC-5BEB-C56EE3D18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8465" y="62198"/>
            <a:ext cx="2163627" cy="1236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400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itel 1">
            <a:extLst>
              <a:ext uri="{FF2B5EF4-FFF2-40B4-BE49-F238E27FC236}">
                <a16:creationId xmlns:a16="http://schemas.microsoft.com/office/drawing/2014/main" id="{6191A679-135A-4DBA-8C21-7D767DB12129}"/>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en-US" sz="2800" kern="1200" dirty="0">
                <a:solidFill>
                  <a:schemeClr val="tx1"/>
                </a:solidFill>
                <a:latin typeface="+mj-lt"/>
                <a:ea typeface="+mj-ea"/>
                <a:cs typeface="+mj-cs"/>
              </a:rPr>
              <a:t>Climate change and land use drive zoonoses through alteration of disease ecology</a:t>
            </a:r>
          </a:p>
        </p:txBody>
      </p:sp>
      <p:sp>
        <p:nvSpPr>
          <p:cNvPr id="79" name="Textfeld 78">
            <a:extLst>
              <a:ext uri="{FF2B5EF4-FFF2-40B4-BE49-F238E27FC236}">
                <a16:creationId xmlns:a16="http://schemas.microsoft.com/office/drawing/2014/main" id="{7D8568BA-46B7-41D7-8730-78A805FE3C3B}"/>
              </a:ext>
            </a:extLst>
          </p:cNvPr>
          <p:cNvSpPr txBox="1"/>
          <p:nvPr/>
        </p:nvSpPr>
        <p:spPr>
          <a:xfrm>
            <a:off x="838201" y="1825625"/>
            <a:ext cx="5092194" cy="435133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a:t>Climate change alters biogeophysical factors on: </a:t>
            </a:r>
          </a:p>
          <a:p>
            <a:pPr marL="857250" lvl="1" indent="-228600">
              <a:lnSpc>
                <a:spcPct val="90000"/>
              </a:lnSpc>
              <a:spcAft>
                <a:spcPts val="600"/>
              </a:spcAft>
              <a:buFont typeface="Arial" panose="020B0604020202020204" pitchFamily="34" charset="0"/>
              <a:buChar char="•"/>
            </a:pPr>
            <a:r>
              <a:rPr lang="en-US"/>
              <a:t>reservoir host population dynamics, spatial structures, and reservoir host infection dynamics,</a:t>
            </a:r>
          </a:p>
          <a:p>
            <a:pPr marL="857250" lvl="1" indent="-228600">
              <a:lnSpc>
                <a:spcPct val="90000"/>
              </a:lnSpc>
              <a:spcAft>
                <a:spcPts val="600"/>
              </a:spcAft>
              <a:buFont typeface="Arial" panose="020B0604020202020204" pitchFamily="34" charset="0"/>
              <a:buChar char="•"/>
            </a:pPr>
            <a:r>
              <a:rPr lang="en-US"/>
              <a:t>community ecology and ecosystem functioning, </a:t>
            </a:r>
          </a:p>
          <a:p>
            <a:pPr marL="857250" lvl="1" indent="-228600">
              <a:lnSpc>
                <a:spcPct val="90000"/>
              </a:lnSpc>
              <a:spcAft>
                <a:spcPts val="600"/>
              </a:spcAft>
              <a:buFont typeface="Arial" panose="020B0604020202020204" pitchFamily="34" charset="0"/>
              <a:buChar char="•"/>
            </a:pPr>
            <a:r>
              <a:rPr lang="en-US"/>
              <a:t>exposure of humans and livestock to zoonotic pathogens, and </a:t>
            </a:r>
          </a:p>
          <a:p>
            <a:pPr marL="857250" lvl="1" indent="-228600">
              <a:lnSpc>
                <a:spcPct val="90000"/>
              </a:lnSpc>
              <a:spcAft>
                <a:spcPts val="600"/>
              </a:spcAft>
              <a:buFont typeface="Arial" panose="020B0604020202020204" pitchFamily="34" charset="0"/>
              <a:buChar char="•"/>
            </a:pPr>
            <a:r>
              <a:rPr lang="en-US"/>
              <a:t>pathogen survival, adaptation and evolution</a:t>
            </a:r>
          </a:p>
          <a:p>
            <a:pPr marL="285750" indent="-228600">
              <a:lnSpc>
                <a:spcPct val="90000"/>
              </a:lnSpc>
              <a:spcAft>
                <a:spcPts val="600"/>
              </a:spcAft>
              <a:buFont typeface="Arial" panose="020B0604020202020204" pitchFamily="34" charset="0"/>
              <a:buChar char="•"/>
            </a:pPr>
            <a:r>
              <a:rPr lang="en-US"/>
              <a:t>Land use and deforestation increases risk zoonoses and novel infections through changing reservoir host population and infection dynamics</a:t>
            </a:r>
          </a:p>
        </p:txBody>
      </p:sp>
      <p:sp>
        <p:nvSpPr>
          <p:cNvPr id="87" name="Oval 8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0" descr="Insect Realistic Mosquito Mosquito Silhouette Mosquito Stock Vector  (Royalty Free) 318995342 | Shutterstock">
            <a:extLst>
              <a:ext uri="{FF2B5EF4-FFF2-40B4-BE49-F238E27FC236}">
                <a16:creationId xmlns:a16="http://schemas.microsoft.com/office/drawing/2014/main" id="{B8B05F4E-CD56-3234-2D2B-67AF5FD7A8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0616"/>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89" name="Arc 8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 name="Picture 2" descr="Wandsticker Vögel Aufkleber Vogelzug GÄNSE Wandtattoos Vögel Bild 1">
            <a:extLst>
              <a:ext uri="{FF2B5EF4-FFF2-40B4-BE49-F238E27FC236}">
                <a16:creationId xmlns:a16="http://schemas.microsoft.com/office/drawing/2014/main" id="{AD963315-5505-ACBC-33B2-A8D6F8F0EE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95" r="-3" b="8434"/>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015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94C7A2-E4CD-4B16-9E6C-39BA06092EAA}"/>
              </a:ext>
            </a:extLst>
          </p:cNvPr>
          <p:cNvSpPr>
            <a:spLocks noGrp="1"/>
          </p:cNvSpPr>
          <p:nvPr>
            <p:ph type="title"/>
          </p:nvPr>
        </p:nvSpPr>
        <p:spPr>
          <a:xfrm>
            <a:off x="86360" y="205831"/>
            <a:ext cx="12019280" cy="376555"/>
          </a:xfrm>
        </p:spPr>
        <p:txBody>
          <a:bodyPr/>
          <a:lstStyle/>
          <a:p>
            <a:r>
              <a:rPr lang="en-US" sz="2200" dirty="0">
                <a:solidFill>
                  <a:schemeClr val="tx1"/>
                </a:solidFill>
              </a:rPr>
              <a:t>Indicators for integrated surveillance and predictions “upstream” the health sector</a:t>
            </a:r>
          </a:p>
        </p:txBody>
      </p:sp>
      <p:pic>
        <p:nvPicPr>
          <p:cNvPr id="3" name="Grafik 4">
            <a:extLst>
              <a:ext uri="{FF2B5EF4-FFF2-40B4-BE49-F238E27FC236}">
                <a16:creationId xmlns:a16="http://schemas.microsoft.com/office/drawing/2014/main" id="{AF0EFBA6-FF97-8466-250F-A02BE85EF03C}"/>
              </a:ext>
            </a:extLst>
          </p:cNvPr>
          <p:cNvPicPr>
            <a:picLocks noChangeAspect="1"/>
          </p:cNvPicPr>
          <p:nvPr/>
        </p:nvPicPr>
        <p:blipFill>
          <a:blip r:embed="rId3"/>
          <a:stretch>
            <a:fillRect/>
          </a:stretch>
        </p:blipFill>
        <p:spPr>
          <a:xfrm>
            <a:off x="2184082" y="1147249"/>
            <a:ext cx="7510901" cy="48928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6341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DA418E60-C54C-3F86-7072-82C00C94A358}"/>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600">
                <a:latin typeface="+mj-lt"/>
                <a:ea typeface="+mj-ea"/>
                <a:cs typeface="+mj-cs"/>
              </a:rPr>
              <a:t>Dengue</a:t>
            </a:r>
          </a:p>
        </p:txBody>
      </p:sp>
      <p:sp>
        <p:nvSpPr>
          <p:cNvPr id="18"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nsect Realistic Mosquito Mosquito Silhouette Mosquito Stock Vector  (Royalty Free) 318995342 | Shutterstock">
            <a:extLst>
              <a:ext uri="{FF2B5EF4-FFF2-40B4-BE49-F238E27FC236}">
                <a16:creationId xmlns:a16="http://schemas.microsoft.com/office/drawing/2014/main" id="{625F5C52-AD46-00D2-C5F8-E1C44EC665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98" t="7516" r="6066" b="19188"/>
          <a:stretch/>
        </p:blipFill>
        <p:spPr bwMode="auto">
          <a:xfrm>
            <a:off x="292607" y="303488"/>
            <a:ext cx="1175157" cy="10500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90F6BB-6B0F-3F5A-2E84-539574C42833}"/>
              </a:ext>
            </a:extLst>
          </p:cNvPr>
          <p:cNvPicPr>
            <a:picLocks noChangeAspect="1"/>
          </p:cNvPicPr>
          <p:nvPr/>
        </p:nvPicPr>
        <p:blipFill>
          <a:blip r:embed="rId4"/>
          <a:stretch>
            <a:fillRect/>
          </a:stretch>
        </p:blipFill>
        <p:spPr>
          <a:xfrm>
            <a:off x="292607" y="2863002"/>
            <a:ext cx="5396202" cy="3709888"/>
          </a:xfrm>
          <a:prstGeom prst="rect">
            <a:avLst/>
          </a:prstGeom>
        </p:spPr>
      </p:pic>
      <p:pic>
        <p:nvPicPr>
          <p:cNvPr id="3" name="Picture 2">
            <a:extLst>
              <a:ext uri="{FF2B5EF4-FFF2-40B4-BE49-F238E27FC236}">
                <a16:creationId xmlns:a16="http://schemas.microsoft.com/office/drawing/2014/main" id="{B1EA8283-8CB4-068A-D55E-E82DC77F3FEA}"/>
              </a:ext>
            </a:extLst>
          </p:cNvPr>
          <p:cNvPicPr>
            <a:picLocks noChangeAspect="1"/>
          </p:cNvPicPr>
          <p:nvPr/>
        </p:nvPicPr>
        <p:blipFill>
          <a:blip r:embed="rId5"/>
          <a:stretch>
            <a:fillRect/>
          </a:stretch>
        </p:blipFill>
        <p:spPr>
          <a:xfrm>
            <a:off x="6096000" y="2908723"/>
            <a:ext cx="5685761" cy="3681530"/>
          </a:xfrm>
          <a:prstGeom prst="rect">
            <a:avLst/>
          </a:prstGeom>
        </p:spPr>
      </p:pic>
    </p:spTree>
    <p:extLst>
      <p:ext uri="{BB962C8B-B14F-4D97-AF65-F5344CB8AC3E}">
        <p14:creationId xmlns:p14="http://schemas.microsoft.com/office/powerpoint/2010/main" val="238962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4294967295"/>
          </p:nvPr>
        </p:nvSpPr>
        <p:spPr>
          <a:xfrm>
            <a:off x="9625905" y="6975101"/>
            <a:ext cx="381000" cy="230832"/>
          </a:xfrm>
          <a:prstGeom prst="rect">
            <a:avLst/>
          </a:prstGeom>
        </p:spPr>
        <p:txBody>
          <a:bodyPr/>
          <a:lstStyle/>
          <a:p>
            <a:fld id="{922DC479-F422-46ED-B329-252ADFA65DB4}" type="slidenum">
              <a:rPr lang="en-GB" smtClean="0"/>
              <a:t>6</a:t>
            </a:fld>
            <a:endParaRPr lang="en-GB"/>
          </a:p>
        </p:txBody>
      </p:sp>
      <p:pic>
        <p:nvPicPr>
          <p:cNvPr id="2" name="Picture 1"/>
          <p:cNvPicPr>
            <a:picLocks noChangeAspect="1"/>
          </p:cNvPicPr>
          <p:nvPr/>
        </p:nvPicPr>
        <p:blipFill>
          <a:blip r:embed="rId2"/>
          <a:stretch>
            <a:fillRect/>
          </a:stretch>
        </p:blipFill>
        <p:spPr>
          <a:xfrm>
            <a:off x="968188" y="2335220"/>
            <a:ext cx="9808278" cy="4522780"/>
          </a:xfrm>
          <a:prstGeom prst="rect">
            <a:avLst/>
          </a:prstGeom>
        </p:spPr>
      </p:pic>
      <p:sp>
        <p:nvSpPr>
          <p:cNvPr id="11" name="Rectangle 6">
            <a:extLst>
              <a:ext uri="{FF2B5EF4-FFF2-40B4-BE49-F238E27FC236}">
                <a16:creationId xmlns:a16="http://schemas.microsoft.com/office/drawing/2014/main" id="{92111C58-1E99-4946-B442-483388918FFE}"/>
              </a:ext>
            </a:extLst>
          </p:cNvPr>
          <p:cNvSpPr>
            <a:spLocks noChangeArrowheads="1"/>
          </p:cNvSpPr>
          <p:nvPr/>
        </p:nvSpPr>
        <p:spPr bwMode="auto">
          <a:xfrm>
            <a:off x="1876541" y="326644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3" name="Rektangel 2">
            <a:extLst>
              <a:ext uri="{FF2B5EF4-FFF2-40B4-BE49-F238E27FC236}">
                <a16:creationId xmlns:a16="http://schemas.microsoft.com/office/drawing/2014/main" id="{E1D85033-2E9B-5D4F-B379-B17EFD0FD745}"/>
              </a:ext>
            </a:extLst>
          </p:cNvPr>
          <p:cNvSpPr/>
          <p:nvPr/>
        </p:nvSpPr>
        <p:spPr>
          <a:xfrm>
            <a:off x="9153729" y="1974715"/>
            <a:ext cx="501360" cy="476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6">
            <a:extLst>
              <a:ext uri="{FF2B5EF4-FFF2-40B4-BE49-F238E27FC236}">
                <a16:creationId xmlns:a16="http://schemas.microsoft.com/office/drawing/2014/main" id="{4B9C755D-8C3C-D14C-9CDE-2FBF2C50CE2E}"/>
              </a:ext>
            </a:extLst>
          </p:cNvPr>
          <p:cNvSpPr txBox="1">
            <a:spLocks/>
          </p:cNvSpPr>
          <p:nvPr/>
        </p:nvSpPr>
        <p:spPr>
          <a:xfrm>
            <a:off x="3115339" y="395239"/>
            <a:ext cx="7041307" cy="1080468"/>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4000" dirty="0" err="1"/>
              <a:t>Vectorial</a:t>
            </a:r>
            <a:r>
              <a:rPr lang="sv-SE" sz="4000" dirty="0"/>
              <a:t> </a:t>
            </a:r>
            <a:r>
              <a:rPr lang="sv-SE" sz="4000" dirty="0" err="1"/>
              <a:t>Capacity</a:t>
            </a:r>
            <a:r>
              <a:rPr lang="sv-SE" sz="4000" dirty="0"/>
              <a:t> (V)</a:t>
            </a:r>
          </a:p>
        </p:txBody>
      </p:sp>
      <p:sp>
        <p:nvSpPr>
          <p:cNvPr id="5" name="TextBox 4">
            <a:extLst>
              <a:ext uri="{FF2B5EF4-FFF2-40B4-BE49-F238E27FC236}">
                <a16:creationId xmlns:a16="http://schemas.microsoft.com/office/drawing/2014/main" id="{E3F45D2E-B84A-3109-70AE-BC394E8352E0}"/>
              </a:ext>
            </a:extLst>
          </p:cNvPr>
          <p:cNvSpPr txBox="1"/>
          <p:nvPr/>
        </p:nvSpPr>
        <p:spPr>
          <a:xfrm>
            <a:off x="3032567" y="1756595"/>
            <a:ext cx="420308" cy="400110"/>
          </a:xfrm>
          <a:prstGeom prst="rect">
            <a:avLst/>
          </a:prstGeom>
          <a:noFill/>
        </p:spPr>
        <p:txBody>
          <a:bodyPr wrap="none" rtlCol="0">
            <a:spAutoFit/>
          </a:bodyPr>
          <a:lstStyle/>
          <a:p>
            <a:r>
              <a:rPr lang="en-SE" sz="2000" dirty="0"/>
              <a:t>rV</a:t>
            </a:r>
          </a:p>
        </p:txBody>
      </p:sp>
      <p:sp>
        <p:nvSpPr>
          <p:cNvPr id="10" name="TextBox 9">
            <a:extLst>
              <a:ext uri="{FF2B5EF4-FFF2-40B4-BE49-F238E27FC236}">
                <a16:creationId xmlns:a16="http://schemas.microsoft.com/office/drawing/2014/main" id="{7E945401-0EE4-BBCD-106B-07098871D5CE}"/>
              </a:ext>
            </a:extLst>
          </p:cNvPr>
          <p:cNvSpPr txBox="1"/>
          <p:nvPr/>
        </p:nvSpPr>
        <p:spPr>
          <a:xfrm>
            <a:off x="8048147" y="1756595"/>
            <a:ext cx="420308" cy="400110"/>
          </a:xfrm>
          <a:prstGeom prst="rect">
            <a:avLst/>
          </a:prstGeom>
          <a:noFill/>
        </p:spPr>
        <p:txBody>
          <a:bodyPr wrap="none" rtlCol="0">
            <a:spAutoFit/>
          </a:bodyPr>
          <a:lstStyle/>
          <a:p>
            <a:r>
              <a:rPr lang="en-SE" sz="2000" dirty="0"/>
              <a:t>rV</a:t>
            </a:r>
          </a:p>
        </p:txBody>
      </p:sp>
    </p:spTree>
    <p:extLst>
      <p:ext uri="{BB962C8B-B14F-4D97-AF65-F5344CB8AC3E}">
        <p14:creationId xmlns:p14="http://schemas.microsoft.com/office/powerpoint/2010/main" val="1823768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A43FF9-809E-499B-8F6C-24C189D393D0}"/>
              </a:ext>
            </a:extLst>
          </p:cNvPr>
          <p:cNvSpPr>
            <a:spLocks noGrp="1"/>
          </p:cNvSpPr>
          <p:nvPr>
            <p:ph sz="half" idx="1"/>
          </p:nvPr>
        </p:nvSpPr>
        <p:spPr>
          <a:xfrm>
            <a:off x="471981" y="3188522"/>
            <a:ext cx="4793143" cy="3669478"/>
          </a:xfrm>
        </p:spPr>
        <p:txBody>
          <a:bodyPr>
            <a:noAutofit/>
          </a:bodyPr>
          <a:lstStyle/>
          <a:p>
            <a:r>
              <a:rPr lang="en-AU" sz="2400" dirty="0"/>
              <a:t>Arboviruses, i.e. dengue, are expanding</a:t>
            </a:r>
          </a:p>
          <a:p>
            <a:r>
              <a:rPr lang="en-AU" sz="2400" dirty="0"/>
              <a:t>Climate is an important driver of dengue</a:t>
            </a:r>
          </a:p>
          <a:p>
            <a:r>
              <a:rPr lang="en-AU" sz="2400" dirty="0"/>
              <a:t>Almost every year, new record in predicted R</a:t>
            </a:r>
            <a:r>
              <a:rPr lang="en-AU" sz="2400" baseline="-25000" dirty="0"/>
              <a:t>0</a:t>
            </a:r>
          </a:p>
          <a:p>
            <a:pPr marL="0" indent="0">
              <a:buNone/>
            </a:pPr>
            <a:endParaRPr lang="en-AU" sz="2400" dirty="0"/>
          </a:p>
          <a:p>
            <a:pPr marL="0" indent="0">
              <a:buNone/>
            </a:pPr>
            <a:endParaRPr lang="en-AU" sz="2400" dirty="0"/>
          </a:p>
        </p:txBody>
      </p:sp>
      <p:sp>
        <p:nvSpPr>
          <p:cNvPr id="4" name="Title 3">
            <a:extLst>
              <a:ext uri="{FF2B5EF4-FFF2-40B4-BE49-F238E27FC236}">
                <a16:creationId xmlns:a16="http://schemas.microsoft.com/office/drawing/2014/main" id="{E2BF9008-DBA7-4762-BBC5-3F85A917FE92}"/>
              </a:ext>
            </a:extLst>
          </p:cNvPr>
          <p:cNvSpPr>
            <a:spLocks noGrp="1"/>
          </p:cNvSpPr>
          <p:nvPr>
            <p:ph type="title"/>
          </p:nvPr>
        </p:nvSpPr>
        <p:spPr>
          <a:xfrm>
            <a:off x="471981" y="315970"/>
            <a:ext cx="10181842" cy="1325563"/>
          </a:xfrm>
        </p:spPr>
        <p:txBody>
          <a:bodyPr>
            <a:normAutofit/>
          </a:bodyPr>
          <a:lstStyle/>
          <a:p>
            <a:r>
              <a:rPr lang="en-GB" sz="4000" dirty="0"/>
              <a:t>Predicted change (%) in R</a:t>
            </a:r>
            <a:r>
              <a:rPr lang="en-GB" sz="4000" baseline="-25000" dirty="0"/>
              <a:t>0</a:t>
            </a:r>
            <a:r>
              <a:rPr lang="en-GB" sz="4000" dirty="0"/>
              <a:t> for dengue driven by climate trends</a:t>
            </a:r>
            <a:endParaRPr lang="en-AU" sz="4000" dirty="0"/>
          </a:p>
        </p:txBody>
      </p:sp>
      <p:pic>
        <p:nvPicPr>
          <p:cNvPr id="6" name="Bildobjekt 5">
            <a:extLst>
              <a:ext uri="{FF2B5EF4-FFF2-40B4-BE49-F238E27FC236}">
                <a16:creationId xmlns:a16="http://schemas.microsoft.com/office/drawing/2014/main" id="{EBABDD60-50B1-2341-9782-A6FD541EB30E}"/>
              </a:ext>
            </a:extLst>
          </p:cNvPr>
          <p:cNvPicPr>
            <a:picLocks noChangeAspect="1"/>
          </p:cNvPicPr>
          <p:nvPr/>
        </p:nvPicPr>
        <p:blipFill>
          <a:blip r:embed="rId3"/>
          <a:stretch>
            <a:fillRect/>
          </a:stretch>
        </p:blipFill>
        <p:spPr>
          <a:xfrm>
            <a:off x="5265124" y="1688033"/>
            <a:ext cx="6926876" cy="4617917"/>
          </a:xfrm>
          <a:prstGeom prst="rect">
            <a:avLst/>
          </a:prstGeom>
        </p:spPr>
      </p:pic>
      <p:sp>
        <p:nvSpPr>
          <p:cNvPr id="3" name="Rektangel 2">
            <a:extLst>
              <a:ext uri="{FF2B5EF4-FFF2-40B4-BE49-F238E27FC236}">
                <a16:creationId xmlns:a16="http://schemas.microsoft.com/office/drawing/2014/main" id="{AB7B8741-FF6B-7C47-A22C-76E749B9B91F}"/>
              </a:ext>
            </a:extLst>
          </p:cNvPr>
          <p:cNvSpPr/>
          <p:nvPr/>
        </p:nvSpPr>
        <p:spPr>
          <a:xfrm>
            <a:off x="5299880" y="2761485"/>
            <a:ext cx="625432" cy="3325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R</a:t>
            </a:r>
            <a:r>
              <a:rPr lang="sv-SE" baseline="-25000" dirty="0">
                <a:solidFill>
                  <a:schemeClr val="tx1"/>
                </a:solidFill>
              </a:rPr>
              <a:t>0  </a:t>
            </a:r>
            <a:r>
              <a:rPr lang="sv-SE" dirty="0">
                <a:solidFill>
                  <a:schemeClr val="tx1"/>
                </a:solidFill>
              </a:rPr>
              <a:t>(%)</a:t>
            </a:r>
          </a:p>
        </p:txBody>
      </p:sp>
      <p:sp>
        <p:nvSpPr>
          <p:cNvPr id="5" name="TextBox 4">
            <a:extLst>
              <a:ext uri="{FF2B5EF4-FFF2-40B4-BE49-F238E27FC236}">
                <a16:creationId xmlns:a16="http://schemas.microsoft.com/office/drawing/2014/main" id="{7CD3C3D3-0D62-3C4E-8981-15F2B742D498}"/>
              </a:ext>
            </a:extLst>
          </p:cNvPr>
          <p:cNvSpPr txBox="1"/>
          <p:nvPr/>
        </p:nvSpPr>
        <p:spPr>
          <a:xfrm>
            <a:off x="7770940" y="6398949"/>
            <a:ext cx="2725041" cy="369332"/>
          </a:xfrm>
          <a:prstGeom prst="rect">
            <a:avLst/>
          </a:prstGeom>
          <a:noFill/>
        </p:spPr>
        <p:txBody>
          <a:bodyPr wrap="none" rtlCol="0">
            <a:spAutoFit/>
          </a:bodyPr>
          <a:lstStyle/>
          <a:p>
            <a:r>
              <a:rPr lang="en-SE" dirty="0"/>
              <a:t>www.lancetcountdown.org</a:t>
            </a:r>
          </a:p>
        </p:txBody>
      </p:sp>
    </p:spTree>
    <p:extLst>
      <p:ext uri="{BB962C8B-B14F-4D97-AF65-F5344CB8AC3E}">
        <p14:creationId xmlns:p14="http://schemas.microsoft.com/office/powerpoint/2010/main" val="771449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7E5375E-AA10-15F8-4786-3DDB92281EB3}"/>
              </a:ext>
            </a:extLst>
          </p:cNvPr>
          <p:cNvPicPr>
            <a:picLocks noChangeAspect="1"/>
          </p:cNvPicPr>
          <p:nvPr/>
        </p:nvPicPr>
        <p:blipFill rotWithShape="1">
          <a:blip r:embed="rId3"/>
          <a:srcRect l="5591"/>
          <a:stretch/>
        </p:blipFill>
        <p:spPr>
          <a:xfrm>
            <a:off x="6247239" y="517585"/>
            <a:ext cx="7192120" cy="6858000"/>
          </a:xfrm>
          <a:prstGeom prst="rect">
            <a:avLst/>
          </a:prstGeom>
        </p:spPr>
      </p:pic>
      <p:pic>
        <p:nvPicPr>
          <p:cNvPr id="12" name="Picture 11" descr="Map&#10;&#10;Description automatically generated">
            <a:extLst>
              <a:ext uri="{FF2B5EF4-FFF2-40B4-BE49-F238E27FC236}">
                <a16:creationId xmlns:a16="http://schemas.microsoft.com/office/drawing/2014/main" id="{87D6B33E-F9B2-6038-0B2A-2FC83EB6F993}"/>
              </a:ext>
            </a:extLst>
          </p:cNvPr>
          <p:cNvPicPr>
            <a:picLocks noChangeAspect="1"/>
          </p:cNvPicPr>
          <p:nvPr/>
        </p:nvPicPr>
        <p:blipFill>
          <a:blip r:embed="rId4"/>
          <a:stretch>
            <a:fillRect/>
          </a:stretch>
        </p:blipFill>
        <p:spPr>
          <a:xfrm>
            <a:off x="-327803" y="517585"/>
            <a:ext cx="6575042" cy="6858000"/>
          </a:xfrm>
          <a:prstGeom prst="rect">
            <a:avLst/>
          </a:prstGeom>
        </p:spPr>
      </p:pic>
      <p:pic>
        <p:nvPicPr>
          <p:cNvPr id="2" name="Picture 10" descr="Insect Realistic Mosquito Mosquito Silhouette Mosquito Stock Vector  (Royalty Free) 318995342 | Shutterstock">
            <a:extLst>
              <a:ext uri="{FF2B5EF4-FFF2-40B4-BE49-F238E27FC236}">
                <a16:creationId xmlns:a16="http://schemas.microsoft.com/office/drawing/2014/main" id="{8005BEB5-33AA-A7FD-F9EF-691BE4A4E5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98" t="7516" r="6066" b="19188"/>
          <a:stretch/>
        </p:blipFill>
        <p:spPr bwMode="auto">
          <a:xfrm>
            <a:off x="0" y="0"/>
            <a:ext cx="1468538" cy="1312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036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BF9008-DBA7-4762-BBC5-3F85A917FE92}"/>
              </a:ext>
            </a:extLst>
          </p:cNvPr>
          <p:cNvSpPr>
            <a:spLocks noGrp="1"/>
          </p:cNvSpPr>
          <p:nvPr>
            <p:ph type="title"/>
          </p:nvPr>
        </p:nvSpPr>
        <p:spPr>
          <a:xfrm>
            <a:off x="362712" y="365124"/>
            <a:ext cx="6197891" cy="1325563"/>
          </a:xfrm>
        </p:spPr>
        <p:txBody>
          <a:bodyPr>
            <a:normAutofit fontScale="90000"/>
          </a:bodyPr>
          <a:lstStyle/>
          <a:p>
            <a:r>
              <a:rPr lang="en-GB" sz="4000" dirty="0"/>
              <a:t>Estimating global abundance of </a:t>
            </a:r>
            <a:r>
              <a:rPr lang="en-GB" sz="4000" i="1" dirty="0"/>
              <a:t>Aedes aegypti </a:t>
            </a:r>
            <a:r>
              <a:rPr lang="en-GB" sz="4000" dirty="0"/>
              <a:t>in relation to climate change</a:t>
            </a:r>
            <a:endParaRPr lang="en-AU" sz="4000" dirty="0"/>
          </a:p>
        </p:txBody>
      </p:sp>
      <p:sp>
        <p:nvSpPr>
          <p:cNvPr id="2" name="Content Placeholder 1">
            <a:extLst>
              <a:ext uri="{FF2B5EF4-FFF2-40B4-BE49-F238E27FC236}">
                <a16:creationId xmlns:a16="http://schemas.microsoft.com/office/drawing/2014/main" id="{E8A43FF9-809E-499B-8F6C-24C189D393D0}"/>
              </a:ext>
            </a:extLst>
          </p:cNvPr>
          <p:cNvSpPr>
            <a:spLocks noGrp="1"/>
          </p:cNvSpPr>
          <p:nvPr>
            <p:ph sz="half" idx="1"/>
          </p:nvPr>
        </p:nvSpPr>
        <p:spPr>
          <a:xfrm>
            <a:off x="219035" y="2359159"/>
            <a:ext cx="4246639" cy="4888800"/>
          </a:xfrm>
        </p:spPr>
        <p:txBody>
          <a:bodyPr>
            <a:normAutofit/>
          </a:bodyPr>
          <a:lstStyle/>
          <a:p>
            <a:pPr marL="0" indent="0">
              <a:buNone/>
            </a:pPr>
            <a:endParaRPr lang="en-AU" sz="2000" dirty="0"/>
          </a:p>
          <a:p>
            <a:r>
              <a:rPr lang="en-AU" sz="2000" dirty="0"/>
              <a:t>potential no. of </a:t>
            </a:r>
            <a:r>
              <a:rPr lang="en-AU" sz="2000" i="1" dirty="0"/>
              <a:t>aedes aegypti</a:t>
            </a:r>
            <a:r>
              <a:rPr lang="en-AU" sz="2000" dirty="0"/>
              <a:t>, the vector of dengue, zika, chikungunya</a:t>
            </a:r>
          </a:p>
          <a:p>
            <a:r>
              <a:rPr lang="en-AU" sz="2000" dirty="0"/>
              <a:t>Rapid increase in the past 3 decades coinciding with increased disease burdens</a:t>
            </a:r>
          </a:p>
          <a:p>
            <a:r>
              <a:rPr lang="en-AU" sz="2000" dirty="0"/>
              <a:t>Continued increase until 2040 if climate change is mitigated approx. according to the Paris agreement</a:t>
            </a:r>
          </a:p>
          <a:p>
            <a:r>
              <a:rPr lang="en-AU" sz="2000" dirty="0"/>
              <a:t>The change over the next 20-30 years need to be adapted to</a:t>
            </a:r>
            <a:endParaRPr lang="en-AU" sz="2400" dirty="0"/>
          </a:p>
          <a:p>
            <a:pPr marL="0" indent="0">
              <a:buNone/>
            </a:pPr>
            <a:endParaRPr lang="en-AU" sz="2400" dirty="0"/>
          </a:p>
        </p:txBody>
      </p:sp>
      <p:pic>
        <p:nvPicPr>
          <p:cNvPr id="6" name="Bildobjekt 5">
            <a:extLst>
              <a:ext uri="{FF2B5EF4-FFF2-40B4-BE49-F238E27FC236}">
                <a16:creationId xmlns:a16="http://schemas.microsoft.com/office/drawing/2014/main" id="{B0E88DCA-5024-7D4A-B9E7-34E57FDAA4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60603" y="72992"/>
            <a:ext cx="5460709" cy="3235391"/>
          </a:xfrm>
          <a:prstGeom prst="rect">
            <a:avLst/>
          </a:prstGeom>
        </p:spPr>
      </p:pic>
      <p:pic>
        <p:nvPicPr>
          <p:cNvPr id="9" name="Bildobjekt 8">
            <a:extLst>
              <a:ext uri="{FF2B5EF4-FFF2-40B4-BE49-F238E27FC236}">
                <a16:creationId xmlns:a16="http://schemas.microsoft.com/office/drawing/2014/main" id="{256880FE-A6A0-1A49-BA2A-622A16E615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27392" y="3250708"/>
            <a:ext cx="4693920" cy="3746523"/>
          </a:xfrm>
          <a:prstGeom prst="rect">
            <a:avLst/>
          </a:prstGeom>
        </p:spPr>
      </p:pic>
      <p:sp>
        <p:nvSpPr>
          <p:cNvPr id="7" name="textruta 6">
            <a:extLst>
              <a:ext uri="{FF2B5EF4-FFF2-40B4-BE49-F238E27FC236}">
                <a16:creationId xmlns:a16="http://schemas.microsoft.com/office/drawing/2014/main" id="{E54B053C-7E90-514A-A6E6-7B41CD161617}"/>
              </a:ext>
            </a:extLst>
          </p:cNvPr>
          <p:cNvSpPr txBox="1"/>
          <p:nvPr/>
        </p:nvSpPr>
        <p:spPr>
          <a:xfrm>
            <a:off x="315310" y="6492876"/>
            <a:ext cx="6915807" cy="400110"/>
          </a:xfrm>
          <a:prstGeom prst="rect">
            <a:avLst/>
          </a:prstGeom>
          <a:noFill/>
        </p:spPr>
        <p:txBody>
          <a:bodyPr wrap="square" rtlCol="0">
            <a:spAutoFit/>
          </a:bodyPr>
          <a:lstStyle/>
          <a:p>
            <a:r>
              <a:rPr lang="sv-SE" sz="1000" dirty="0"/>
              <a:t>Liu-Helmersson J.. </a:t>
            </a:r>
            <a:r>
              <a:rPr lang="sv-SE" sz="1000" dirty="0" err="1"/>
              <a:t>Estimating</a:t>
            </a:r>
            <a:r>
              <a:rPr lang="sv-SE" sz="1000" dirty="0"/>
              <a:t> </a:t>
            </a:r>
            <a:r>
              <a:rPr lang="sv-SE" sz="1000" dirty="0" err="1"/>
              <a:t>past</a:t>
            </a:r>
            <a:r>
              <a:rPr lang="sv-SE" sz="1000" dirty="0"/>
              <a:t>, present, and </a:t>
            </a:r>
            <a:r>
              <a:rPr lang="sv-SE" sz="1000" dirty="0" err="1"/>
              <a:t>future</a:t>
            </a:r>
            <a:r>
              <a:rPr lang="sv-SE" sz="1000" dirty="0"/>
              <a:t> trends in the global distribution and </a:t>
            </a:r>
            <a:r>
              <a:rPr lang="sv-SE" sz="1000" dirty="0" err="1"/>
              <a:t>abundance</a:t>
            </a:r>
            <a:r>
              <a:rPr lang="sv-SE" sz="1000" dirty="0"/>
              <a:t> </a:t>
            </a:r>
            <a:r>
              <a:rPr lang="sv-SE" sz="1000" dirty="0" err="1"/>
              <a:t>of</a:t>
            </a:r>
            <a:r>
              <a:rPr lang="sv-SE" sz="1000" dirty="0"/>
              <a:t> the arbovirus </a:t>
            </a:r>
            <a:r>
              <a:rPr lang="sv-SE" sz="1000" dirty="0" err="1"/>
              <a:t>vector</a:t>
            </a:r>
            <a:r>
              <a:rPr lang="sv-SE" sz="1000" dirty="0"/>
              <a:t> </a:t>
            </a:r>
            <a:r>
              <a:rPr lang="sv-SE" sz="1000" dirty="0" err="1"/>
              <a:t>Aedes</a:t>
            </a:r>
            <a:r>
              <a:rPr lang="sv-SE" sz="1000" dirty="0"/>
              <a:t> </a:t>
            </a:r>
            <a:r>
              <a:rPr lang="sv-SE" sz="1000" dirty="0" err="1"/>
              <a:t>aegypti</a:t>
            </a:r>
            <a:r>
              <a:rPr lang="sv-SE" sz="1000" dirty="0"/>
              <a:t> under </a:t>
            </a:r>
            <a:r>
              <a:rPr lang="sv-SE" sz="1000" dirty="0" err="1"/>
              <a:t>climate</a:t>
            </a:r>
            <a:r>
              <a:rPr lang="sv-SE" sz="1000" dirty="0"/>
              <a:t> </a:t>
            </a:r>
            <a:r>
              <a:rPr lang="sv-SE" sz="1000" dirty="0" err="1"/>
              <a:t>change</a:t>
            </a:r>
            <a:r>
              <a:rPr lang="sv-SE" sz="1000" dirty="0"/>
              <a:t> scenarios. </a:t>
            </a:r>
            <a:r>
              <a:rPr lang="sv-SE" sz="1000" dirty="0" err="1"/>
              <a:t>Frontiers</a:t>
            </a:r>
            <a:r>
              <a:rPr lang="sv-SE" sz="1000" dirty="0"/>
              <a:t> in public </a:t>
            </a:r>
            <a:r>
              <a:rPr lang="sv-SE" sz="1000" dirty="0" err="1"/>
              <a:t>health</a:t>
            </a:r>
            <a:r>
              <a:rPr lang="sv-SE" sz="1000" dirty="0"/>
              <a:t>.</a:t>
            </a:r>
          </a:p>
        </p:txBody>
      </p:sp>
      <p:pic>
        <p:nvPicPr>
          <p:cNvPr id="8" name="Picture 5">
            <a:extLst>
              <a:ext uri="{FF2B5EF4-FFF2-40B4-BE49-F238E27FC236}">
                <a16:creationId xmlns:a16="http://schemas.microsoft.com/office/drawing/2014/main" id="{158E0E9A-F56F-842F-B190-82A63A744D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2517" y="3733643"/>
            <a:ext cx="2903879" cy="252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932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3010</TotalTime>
  <Words>2499</Words>
  <Application>Microsoft Macintosh PowerPoint</Application>
  <PresentationFormat>Widescreen</PresentationFormat>
  <Paragraphs>181</Paragraphs>
  <Slides>24</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Calibri Light</vt:lpstr>
      <vt:lpstr>Courier New</vt:lpstr>
      <vt:lpstr>Helvetica Neue</vt:lpstr>
      <vt:lpstr>Quicksand</vt:lpstr>
      <vt:lpstr>Tahoma</vt:lpstr>
      <vt:lpstr>Times New Roman</vt:lpstr>
      <vt:lpstr>Wingdings</vt:lpstr>
      <vt:lpstr>Office Theme</vt:lpstr>
      <vt:lpstr>On the inclusion of environmental drivers in dynamical models</vt:lpstr>
      <vt:lpstr>Over half of known human pathogenic diseases can be aggravated by climate change</vt:lpstr>
      <vt:lpstr>Climate change and land use drive zoonoses through alteration of disease ecology</vt:lpstr>
      <vt:lpstr>Indicators for integrated surveillance and predictions “upstream” the health sector</vt:lpstr>
      <vt:lpstr>Dengue</vt:lpstr>
      <vt:lpstr>PowerPoint Presentation</vt:lpstr>
      <vt:lpstr>Predicted change (%) in R0 for dengue driven by climate trends</vt:lpstr>
      <vt:lpstr>PowerPoint Presentation</vt:lpstr>
      <vt:lpstr>Estimating global abundance of Aedes aegypti in relation to climate change</vt:lpstr>
      <vt:lpstr>PowerPoint Presentation</vt:lpstr>
      <vt:lpstr>PowerPoint Presentation</vt:lpstr>
      <vt:lpstr>PowerPoint Presentation</vt:lpstr>
      <vt:lpstr>PowerPoint Presentation</vt:lpstr>
      <vt:lpstr>PowerPoint Presentation</vt:lpstr>
      <vt:lpstr>Predicted change in WNV in European regions</vt:lpstr>
      <vt:lpstr>Projection of areas at risk of WNV in Europe</vt:lpstr>
      <vt:lpstr>Julian is developing dynamic models for WNV for insights &amp; adaptation/prepardness</vt:lpstr>
      <vt:lpstr>TBE incidence in Sweden  </vt:lpstr>
      <vt:lpstr>Lyme/TBE modelling</vt:lpstr>
      <vt:lpstr>PowerPoint Presentation</vt:lpstr>
      <vt:lpstr>PowerPoint Presentation</vt:lpstr>
      <vt:lpstr>PowerPoint Presentation</vt:lpstr>
      <vt:lpstr>NbS umbrella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Joacim Rocklöv</dc:creator>
  <cp:lastModifiedBy>Joacim Rocklöv</cp:lastModifiedBy>
  <cp:revision>379</cp:revision>
  <dcterms:created xsi:type="dcterms:W3CDTF">2020-12-01T16:41:01Z</dcterms:created>
  <dcterms:modified xsi:type="dcterms:W3CDTF">2023-06-07T20:38:45Z</dcterms:modified>
</cp:coreProperties>
</file>