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5"/>
    <p:sldMasterId id="2147484020" r:id="rId6"/>
    <p:sldMasterId id="2147484022" r:id="rId7"/>
  </p:sldMasterIdLst>
  <p:notesMasterIdLst>
    <p:notesMasterId r:id="rId52"/>
  </p:notesMasterIdLst>
  <p:handoutMasterIdLst>
    <p:handoutMasterId r:id="rId53"/>
  </p:handoutMasterIdLst>
  <p:sldIdLst>
    <p:sldId id="257" r:id="rId8"/>
    <p:sldId id="455" r:id="rId9"/>
    <p:sldId id="552" r:id="rId10"/>
    <p:sldId id="595" r:id="rId11"/>
    <p:sldId id="433" r:id="rId12"/>
    <p:sldId id="434" r:id="rId13"/>
    <p:sldId id="553" r:id="rId14"/>
    <p:sldId id="596" r:id="rId15"/>
    <p:sldId id="567" r:id="rId16"/>
    <p:sldId id="565" r:id="rId17"/>
    <p:sldId id="435" r:id="rId18"/>
    <p:sldId id="597" r:id="rId19"/>
    <p:sldId id="275" r:id="rId20"/>
    <p:sldId id="403" r:id="rId21"/>
    <p:sldId id="599" r:id="rId22"/>
    <p:sldId id="601" r:id="rId23"/>
    <p:sldId id="609" r:id="rId24"/>
    <p:sldId id="334" r:id="rId25"/>
    <p:sldId id="618" r:id="rId26"/>
    <p:sldId id="604" r:id="rId27"/>
    <p:sldId id="610" r:id="rId28"/>
    <p:sldId id="611" r:id="rId29"/>
    <p:sldId id="617" r:id="rId30"/>
    <p:sldId id="615" r:id="rId31"/>
    <p:sldId id="613" r:id="rId32"/>
    <p:sldId id="612" r:id="rId33"/>
    <p:sldId id="606" r:id="rId34"/>
    <p:sldId id="607" r:id="rId35"/>
    <p:sldId id="453" r:id="rId36"/>
    <p:sldId id="593" r:id="rId37"/>
    <p:sldId id="578" r:id="rId38"/>
    <p:sldId id="575" r:id="rId39"/>
    <p:sldId id="580" r:id="rId40"/>
    <p:sldId id="623" r:id="rId41"/>
    <p:sldId id="627" r:id="rId42"/>
    <p:sldId id="626" r:id="rId43"/>
    <p:sldId id="373" r:id="rId44"/>
    <p:sldId id="582" r:id="rId45"/>
    <p:sldId id="608" r:id="rId46"/>
    <p:sldId id="584" r:id="rId47"/>
    <p:sldId id="621" r:id="rId48"/>
    <p:sldId id="591" r:id="rId49"/>
    <p:sldId id="587" r:id="rId50"/>
    <p:sldId id="563" r:id="rId51"/>
  </p:sldIdLst>
  <p:sldSz cx="9144000" cy="6858000" type="screen4x3"/>
  <p:notesSz cx="6858000" cy="9144000"/>
  <p:defaultTextStyle>
    <a:defPPr>
      <a:defRPr lang="nl-NL"/>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704" userDrawn="1">
          <p15:clr>
            <a:srgbClr val="A4A3A4"/>
          </p15:clr>
        </p15:guide>
        <p15:guide id="2" pos="285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kovets, N." initials="YN" lastIdx="2" clrIdx="0">
    <p:extLst>
      <p:ext uri="{19B8F6BF-5375-455C-9EA6-DF929625EA0E}">
        <p15:presenceInfo xmlns:p15="http://schemas.microsoft.com/office/powerpoint/2012/main" userId="S::n.yakovets@tue.nl::84e6853b-3ee8-4baa-aef0-8f7965891a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49"/>
    <p:restoredTop sz="96197"/>
  </p:normalViewPr>
  <p:slideViewPr>
    <p:cSldViewPr snapToGrid="0">
      <p:cViewPr>
        <p:scale>
          <a:sx n="125" d="100"/>
          <a:sy n="125" d="100"/>
        </p:scale>
        <p:origin x="1512" y="248"/>
      </p:cViewPr>
      <p:guideLst>
        <p:guide orient="horz" pos="2704"/>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sha/Documents/MATLAB/HIV%20Elimination/Full%20Model%20One%20Steady/Distributions/NetworkStudy/SteadyAgeAssort.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sasha/Documents/MATLAB/HIV%20Elimination/Full%20Model%20One%20Steady/Distributions/NetworkStudy/SteadyAgeAssort.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Steady partners mixing patterns</a:t>
            </a:r>
          </a:p>
        </c:rich>
      </c:tx>
      <c:layout>
        <c:manualLayout>
          <c:xMode val="edge"/>
          <c:yMode val="edge"/>
          <c:x val="0.23333321624727982"/>
          <c:y val="2.347883638640372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1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SteadyAgeAssort!$A$3:$B$3</c:f>
              <c:strCache>
                <c:ptCount val="2"/>
                <c:pt idx="0">
                  <c:v>partner</c:v>
                </c:pt>
                <c:pt idx="1">
                  <c:v>15-24</c:v>
                </c:pt>
              </c:strCache>
            </c:strRef>
          </c:tx>
          <c:spPr>
            <a:solidFill>
              <a:schemeClr val="accent1"/>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SteadyAgeAssort!$C$3:$H$3</c:f>
              <c:numCache>
                <c:formatCode>General</c:formatCode>
                <c:ptCount val="6"/>
                <c:pt idx="0">
                  <c:v>0.391666666666667</c:v>
                </c:pt>
                <c:pt idx="1">
                  <c:v>0.16297355253752699</c:v>
                </c:pt>
                <c:pt idx="2">
                  <c:v>6.5922920892494893E-2</c:v>
                </c:pt>
                <c:pt idx="3">
                  <c:v>3.9269406392694099E-2</c:v>
                </c:pt>
                <c:pt idx="4">
                  <c:v>4.81927710843374E-2</c:v>
                </c:pt>
                <c:pt idx="5">
                  <c:v>7.1428571428571397E-2</c:v>
                </c:pt>
              </c:numCache>
            </c:numRef>
          </c:val>
          <c:extLst>
            <c:ext xmlns:c16="http://schemas.microsoft.com/office/drawing/2014/chart" uri="{C3380CC4-5D6E-409C-BE32-E72D297353CC}">
              <c16:uniqueId val="{00000000-44E4-8C4D-A300-F49D0C0F63C8}"/>
            </c:ext>
          </c:extLst>
        </c:ser>
        <c:ser>
          <c:idx val="1"/>
          <c:order val="1"/>
          <c:tx>
            <c:strRef>
              <c:f>SteadyAgeAssort!$A$4:$B$4</c:f>
              <c:strCache>
                <c:ptCount val="2"/>
                <c:pt idx="0">
                  <c:v>partner</c:v>
                </c:pt>
                <c:pt idx="1">
                  <c:v>25-34</c:v>
                </c:pt>
              </c:strCache>
            </c:strRef>
          </c:tx>
          <c:spPr>
            <a:solidFill>
              <a:schemeClr val="accent2"/>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SteadyAgeAssort!$C$4:$H$4</c:f>
              <c:numCache>
                <c:formatCode>General</c:formatCode>
                <c:ptCount val="6"/>
                <c:pt idx="0">
                  <c:v>0.43611111111111101</c:v>
                </c:pt>
                <c:pt idx="1">
                  <c:v>0.50893495353824203</c:v>
                </c:pt>
                <c:pt idx="2">
                  <c:v>0.36105476673428</c:v>
                </c:pt>
                <c:pt idx="3">
                  <c:v>0.250228310502283</c:v>
                </c:pt>
                <c:pt idx="4">
                  <c:v>0.20783132530120499</c:v>
                </c:pt>
                <c:pt idx="5">
                  <c:v>0.14285714285714299</c:v>
                </c:pt>
              </c:numCache>
            </c:numRef>
          </c:val>
          <c:extLst>
            <c:ext xmlns:c16="http://schemas.microsoft.com/office/drawing/2014/chart" uri="{C3380CC4-5D6E-409C-BE32-E72D297353CC}">
              <c16:uniqueId val="{00000001-44E4-8C4D-A300-F49D0C0F63C8}"/>
            </c:ext>
          </c:extLst>
        </c:ser>
        <c:ser>
          <c:idx val="2"/>
          <c:order val="2"/>
          <c:tx>
            <c:strRef>
              <c:f>SteadyAgeAssort!$A$5:$B$5</c:f>
              <c:strCache>
                <c:ptCount val="2"/>
                <c:pt idx="0">
                  <c:v>partner</c:v>
                </c:pt>
                <c:pt idx="1">
                  <c:v>35-44</c:v>
                </c:pt>
              </c:strCache>
            </c:strRef>
          </c:tx>
          <c:spPr>
            <a:solidFill>
              <a:schemeClr val="accent3"/>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SteadyAgeAssort!$C$5:$H$5</c:f>
              <c:numCache>
                <c:formatCode>General</c:formatCode>
                <c:ptCount val="6"/>
                <c:pt idx="0">
                  <c:v>0.13611111111111099</c:v>
                </c:pt>
                <c:pt idx="1">
                  <c:v>0.273052180128663</c:v>
                </c:pt>
                <c:pt idx="2">
                  <c:v>0.44929006085192702</c:v>
                </c:pt>
                <c:pt idx="3">
                  <c:v>0.46757990867579902</c:v>
                </c:pt>
                <c:pt idx="4">
                  <c:v>0.43373493975903599</c:v>
                </c:pt>
                <c:pt idx="5">
                  <c:v>0.38095238095238099</c:v>
                </c:pt>
              </c:numCache>
            </c:numRef>
          </c:val>
          <c:extLst>
            <c:ext xmlns:c16="http://schemas.microsoft.com/office/drawing/2014/chart" uri="{C3380CC4-5D6E-409C-BE32-E72D297353CC}">
              <c16:uniqueId val="{00000002-44E4-8C4D-A300-F49D0C0F63C8}"/>
            </c:ext>
          </c:extLst>
        </c:ser>
        <c:ser>
          <c:idx val="3"/>
          <c:order val="3"/>
          <c:tx>
            <c:strRef>
              <c:f>SteadyAgeAssort!$A$6:$B$6</c:f>
              <c:strCache>
                <c:ptCount val="2"/>
                <c:pt idx="0">
                  <c:v>partner</c:v>
                </c:pt>
                <c:pt idx="1">
                  <c:v>45-54</c:v>
                </c:pt>
              </c:strCache>
            </c:strRef>
          </c:tx>
          <c:spPr>
            <a:solidFill>
              <a:schemeClr val="accent4"/>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SteadyAgeAssort!$C$6:$H$6</c:f>
              <c:numCache>
                <c:formatCode>General</c:formatCode>
                <c:ptCount val="6"/>
                <c:pt idx="0">
                  <c:v>3.05555555555556E-2</c:v>
                </c:pt>
                <c:pt idx="1">
                  <c:v>4.4317369549678298E-2</c:v>
                </c:pt>
                <c:pt idx="2">
                  <c:v>0.114097363083164</c:v>
                </c:pt>
                <c:pt idx="3">
                  <c:v>0.216438356164384</c:v>
                </c:pt>
                <c:pt idx="4">
                  <c:v>0.24397590361445801</c:v>
                </c:pt>
                <c:pt idx="5">
                  <c:v>0.33333333333333298</c:v>
                </c:pt>
              </c:numCache>
            </c:numRef>
          </c:val>
          <c:extLst>
            <c:ext xmlns:c16="http://schemas.microsoft.com/office/drawing/2014/chart" uri="{C3380CC4-5D6E-409C-BE32-E72D297353CC}">
              <c16:uniqueId val="{00000003-44E4-8C4D-A300-F49D0C0F63C8}"/>
            </c:ext>
          </c:extLst>
        </c:ser>
        <c:ser>
          <c:idx val="4"/>
          <c:order val="4"/>
          <c:tx>
            <c:strRef>
              <c:f>SteadyAgeAssort!$A$7:$B$7</c:f>
              <c:strCache>
                <c:ptCount val="2"/>
                <c:pt idx="0">
                  <c:v>partner</c:v>
                </c:pt>
                <c:pt idx="1">
                  <c:v>55-64</c:v>
                </c:pt>
              </c:strCache>
            </c:strRef>
          </c:tx>
          <c:spPr>
            <a:solidFill>
              <a:schemeClr val="accent5"/>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SteadyAgeAssort!$C$7:$H$7</c:f>
              <c:numCache>
                <c:formatCode>General</c:formatCode>
                <c:ptCount val="6"/>
                <c:pt idx="0">
                  <c:v>5.5555555555555601E-3</c:v>
                </c:pt>
                <c:pt idx="1">
                  <c:v>7.8627591136526103E-3</c:v>
                </c:pt>
                <c:pt idx="2">
                  <c:v>9.6348884381338706E-3</c:v>
                </c:pt>
                <c:pt idx="3">
                  <c:v>2.46575342465753E-2</c:v>
                </c:pt>
                <c:pt idx="4">
                  <c:v>6.3253012048192794E-2</c:v>
                </c:pt>
                <c:pt idx="5">
                  <c:v>7.1428571428571397E-2</c:v>
                </c:pt>
              </c:numCache>
            </c:numRef>
          </c:val>
          <c:extLst>
            <c:ext xmlns:c16="http://schemas.microsoft.com/office/drawing/2014/chart" uri="{C3380CC4-5D6E-409C-BE32-E72D297353CC}">
              <c16:uniqueId val="{00000004-44E4-8C4D-A300-F49D0C0F63C8}"/>
            </c:ext>
          </c:extLst>
        </c:ser>
        <c:ser>
          <c:idx val="5"/>
          <c:order val="5"/>
          <c:tx>
            <c:strRef>
              <c:f>SteadyAgeAssort!$A$8:$B$8</c:f>
              <c:strCache>
                <c:ptCount val="2"/>
                <c:pt idx="0">
                  <c:v>partner</c:v>
                </c:pt>
                <c:pt idx="1">
                  <c:v>65-74</c:v>
                </c:pt>
              </c:strCache>
            </c:strRef>
          </c:tx>
          <c:spPr>
            <a:solidFill>
              <a:schemeClr val="accent6"/>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SteadyAgeAssort!$C$8:$H$8</c:f>
              <c:numCache>
                <c:formatCode>General</c:formatCode>
                <c:ptCount val="6"/>
                <c:pt idx="0">
                  <c:v>0</c:v>
                </c:pt>
                <c:pt idx="1">
                  <c:v>2.8591851322373098E-3</c:v>
                </c:pt>
                <c:pt idx="2">
                  <c:v>0</c:v>
                </c:pt>
                <c:pt idx="3">
                  <c:v>1.8264840182648399E-3</c:v>
                </c:pt>
                <c:pt idx="4">
                  <c:v>3.0120481927710802E-3</c:v>
                </c:pt>
                <c:pt idx="5">
                  <c:v>0</c:v>
                </c:pt>
              </c:numCache>
            </c:numRef>
          </c:val>
          <c:extLst>
            <c:ext xmlns:c16="http://schemas.microsoft.com/office/drawing/2014/chart" uri="{C3380CC4-5D6E-409C-BE32-E72D297353CC}">
              <c16:uniqueId val="{00000005-44E4-8C4D-A300-F49D0C0F63C8}"/>
            </c:ext>
          </c:extLst>
        </c:ser>
        <c:dLbls>
          <c:showLegendKey val="0"/>
          <c:showVal val="0"/>
          <c:showCatName val="0"/>
          <c:showSerName val="0"/>
          <c:showPercent val="0"/>
          <c:showBubbleSize val="0"/>
        </c:dLbls>
        <c:gapWidth val="150"/>
        <c:shape val="box"/>
        <c:axId val="367021680"/>
        <c:axId val="367274720"/>
        <c:axId val="367781280"/>
      </c:bar3DChart>
      <c:catAx>
        <c:axId val="367021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74720"/>
        <c:crosses val="autoZero"/>
        <c:auto val="1"/>
        <c:lblAlgn val="ctr"/>
        <c:lblOffset val="100"/>
        <c:noMultiLvlLbl val="0"/>
      </c:catAx>
      <c:valAx>
        <c:axId val="367274720"/>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021680"/>
        <c:crosses val="autoZero"/>
        <c:crossBetween val="between"/>
      </c:valAx>
      <c:serAx>
        <c:axId val="3677812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74720"/>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Steady partners mixing patterns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3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SteadyAgeAssort!$A$3:$B$3</c:f>
              <c:strCache>
                <c:ptCount val="2"/>
                <c:pt idx="0">
                  <c:v>partner</c:v>
                </c:pt>
                <c:pt idx="1">
                  <c:v>15-24</c:v>
                </c:pt>
              </c:strCache>
            </c:strRef>
          </c:tx>
          <c:spPr>
            <a:solidFill>
              <a:schemeClr val="accent1"/>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SteadyAgeAssort!$C$3:$H$3</c:f>
              <c:numCache>
                <c:formatCode>General</c:formatCode>
                <c:ptCount val="6"/>
                <c:pt idx="0">
                  <c:v>0.391666666666667</c:v>
                </c:pt>
                <c:pt idx="1">
                  <c:v>0.16297355253752699</c:v>
                </c:pt>
                <c:pt idx="2">
                  <c:v>6.5922920892494893E-2</c:v>
                </c:pt>
                <c:pt idx="3">
                  <c:v>3.9269406392694099E-2</c:v>
                </c:pt>
                <c:pt idx="4">
                  <c:v>4.81927710843374E-2</c:v>
                </c:pt>
                <c:pt idx="5">
                  <c:v>7.1428571428571397E-2</c:v>
                </c:pt>
              </c:numCache>
            </c:numRef>
          </c:val>
          <c:extLst>
            <c:ext xmlns:c16="http://schemas.microsoft.com/office/drawing/2014/chart" uri="{C3380CC4-5D6E-409C-BE32-E72D297353CC}">
              <c16:uniqueId val="{00000000-F92A-7D4C-9D1F-8EC84B7E5571}"/>
            </c:ext>
          </c:extLst>
        </c:ser>
        <c:ser>
          <c:idx val="1"/>
          <c:order val="1"/>
          <c:tx>
            <c:strRef>
              <c:f>SteadyAgeAssort!$A$4:$B$4</c:f>
              <c:strCache>
                <c:ptCount val="2"/>
                <c:pt idx="0">
                  <c:v>partner</c:v>
                </c:pt>
                <c:pt idx="1">
                  <c:v>25-34</c:v>
                </c:pt>
              </c:strCache>
            </c:strRef>
          </c:tx>
          <c:spPr>
            <a:solidFill>
              <a:schemeClr val="accent2"/>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SteadyAgeAssort!$C$4:$H$4</c:f>
              <c:numCache>
                <c:formatCode>General</c:formatCode>
                <c:ptCount val="6"/>
                <c:pt idx="0">
                  <c:v>0.43611111111111101</c:v>
                </c:pt>
                <c:pt idx="1">
                  <c:v>0.50893495353824203</c:v>
                </c:pt>
                <c:pt idx="2">
                  <c:v>0.36105476673428</c:v>
                </c:pt>
                <c:pt idx="3">
                  <c:v>0.250228310502283</c:v>
                </c:pt>
                <c:pt idx="4">
                  <c:v>0.20783132530120499</c:v>
                </c:pt>
                <c:pt idx="5">
                  <c:v>0.14285714285714299</c:v>
                </c:pt>
              </c:numCache>
            </c:numRef>
          </c:val>
          <c:extLst>
            <c:ext xmlns:c16="http://schemas.microsoft.com/office/drawing/2014/chart" uri="{C3380CC4-5D6E-409C-BE32-E72D297353CC}">
              <c16:uniqueId val="{00000001-F92A-7D4C-9D1F-8EC84B7E5571}"/>
            </c:ext>
          </c:extLst>
        </c:ser>
        <c:ser>
          <c:idx val="2"/>
          <c:order val="2"/>
          <c:tx>
            <c:strRef>
              <c:f>SteadyAgeAssort!$A$5:$B$5</c:f>
              <c:strCache>
                <c:ptCount val="2"/>
                <c:pt idx="0">
                  <c:v>partner</c:v>
                </c:pt>
                <c:pt idx="1">
                  <c:v>35-44</c:v>
                </c:pt>
              </c:strCache>
            </c:strRef>
          </c:tx>
          <c:spPr>
            <a:solidFill>
              <a:schemeClr val="accent3"/>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SteadyAgeAssort!$C$5:$H$5</c:f>
              <c:numCache>
                <c:formatCode>General</c:formatCode>
                <c:ptCount val="6"/>
                <c:pt idx="0">
                  <c:v>0.13611111111111099</c:v>
                </c:pt>
                <c:pt idx="1">
                  <c:v>0.273052180128663</c:v>
                </c:pt>
                <c:pt idx="2">
                  <c:v>0.44929006085192702</c:v>
                </c:pt>
                <c:pt idx="3">
                  <c:v>0.46757990867579902</c:v>
                </c:pt>
                <c:pt idx="4">
                  <c:v>0.43373493975903599</c:v>
                </c:pt>
                <c:pt idx="5">
                  <c:v>0.38095238095238099</c:v>
                </c:pt>
              </c:numCache>
            </c:numRef>
          </c:val>
          <c:extLst>
            <c:ext xmlns:c16="http://schemas.microsoft.com/office/drawing/2014/chart" uri="{C3380CC4-5D6E-409C-BE32-E72D297353CC}">
              <c16:uniqueId val="{00000002-F92A-7D4C-9D1F-8EC84B7E5571}"/>
            </c:ext>
          </c:extLst>
        </c:ser>
        <c:ser>
          <c:idx val="3"/>
          <c:order val="3"/>
          <c:tx>
            <c:strRef>
              <c:f>SteadyAgeAssort!$A$6:$B$6</c:f>
              <c:strCache>
                <c:ptCount val="2"/>
                <c:pt idx="0">
                  <c:v>partner</c:v>
                </c:pt>
                <c:pt idx="1">
                  <c:v>45-54</c:v>
                </c:pt>
              </c:strCache>
            </c:strRef>
          </c:tx>
          <c:spPr>
            <a:solidFill>
              <a:schemeClr val="accent4"/>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SteadyAgeAssort!$C$6:$H$6</c:f>
              <c:numCache>
                <c:formatCode>General</c:formatCode>
                <c:ptCount val="6"/>
                <c:pt idx="0">
                  <c:v>3.05555555555556E-2</c:v>
                </c:pt>
                <c:pt idx="1">
                  <c:v>4.4317369549678298E-2</c:v>
                </c:pt>
                <c:pt idx="2">
                  <c:v>0.114097363083164</c:v>
                </c:pt>
                <c:pt idx="3">
                  <c:v>0.216438356164384</c:v>
                </c:pt>
                <c:pt idx="4">
                  <c:v>0.24397590361445801</c:v>
                </c:pt>
                <c:pt idx="5">
                  <c:v>0.33333333333333298</c:v>
                </c:pt>
              </c:numCache>
            </c:numRef>
          </c:val>
          <c:extLst>
            <c:ext xmlns:c16="http://schemas.microsoft.com/office/drawing/2014/chart" uri="{C3380CC4-5D6E-409C-BE32-E72D297353CC}">
              <c16:uniqueId val="{00000003-F92A-7D4C-9D1F-8EC84B7E5571}"/>
            </c:ext>
          </c:extLst>
        </c:ser>
        <c:ser>
          <c:idx val="4"/>
          <c:order val="4"/>
          <c:tx>
            <c:strRef>
              <c:f>SteadyAgeAssort!$A$7:$B$7</c:f>
              <c:strCache>
                <c:ptCount val="2"/>
                <c:pt idx="0">
                  <c:v>partner</c:v>
                </c:pt>
                <c:pt idx="1">
                  <c:v>55-64</c:v>
                </c:pt>
              </c:strCache>
            </c:strRef>
          </c:tx>
          <c:spPr>
            <a:solidFill>
              <a:schemeClr val="accent5"/>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SteadyAgeAssort!$C$7:$H$7</c:f>
              <c:numCache>
                <c:formatCode>General</c:formatCode>
                <c:ptCount val="6"/>
                <c:pt idx="0">
                  <c:v>5.5555555555555601E-3</c:v>
                </c:pt>
                <c:pt idx="1">
                  <c:v>7.8627591136526103E-3</c:v>
                </c:pt>
                <c:pt idx="2">
                  <c:v>9.6348884381338706E-3</c:v>
                </c:pt>
                <c:pt idx="3">
                  <c:v>2.46575342465753E-2</c:v>
                </c:pt>
                <c:pt idx="4">
                  <c:v>6.3253012048192794E-2</c:v>
                </c:pt>
                <c:pt idx="5">
                  <c:v>7.1428571428571397E-2</c:v>
                </c:pt>
              </c:numCache>
            </c:numRef>
          </c:val>
          <c:extLst>
            <c:ext xmlns:c16="http://schemas.microsoft.com/office/drawing/2014/chart" uri="{C3380CC4-5D6E-409C-BE32-E72D297353CC}">
              <c16:uniqueId val="{00000004-F92A-7D4C-9D1F-8EC84B7E5571}"/>
            </c:ext>
          </c:extLst>
        </c:ser>
        <c:ser>
          <c:idx val="5"/>
          <c:order val="5"/>
          <c:tx>
            <c:strRef>
              <c:f>SteadyAgeAssort!$A$8:$B$8</c:f>
              <c:strCache>
                <c:ptCount val="2"/>
                <c:pt idx="0">
                  <c:v>partner</c:v>
                </c:pt>
                <c:pt idx="1">
                  <c:v>65-74</c:v>
                </c:pt>
              </c:strCache>
            </c:strRef>
          </c:tx>
          <c:spPr>
            <a:solidFill>
              <a:schemeClr val="accent6"/>
            </a:solidFill>
            <a:ln>
              <a:noFill/>
            </a:ln>
            <a:effectLst/>
            <a:sp3d/>
          </c:spPr>
          <c:invertIfNegative val="0"/>
          <c:cat>
            <c:multiLvlStrRef>
              <c:f>SteadyAgeAssort!$C$1:$H$2</c:f>
              <c:multiLvlStrCache>
                <c:ptCount val="6"/>
                <c:lvl>
                  <c:pt idx="0">
                    <c:v>15-24</c:v>
                  </c:pt>
                  <c:pt idx="1">
                    <c:v>25-34</c:v>
                  </c:pt>
                  <c:pt idx="2">
                    <c:v>35-44</c:v>
                  </c:pt>
                  <c:pt idx="3">
                    <c:v>45-54</c:v>
                  </c:pt>
                  <c:pt idx="4">
                    <c:v>55-64</c:v>
                  </c:pt>
                  <c:pt idx="5">
                    <c:v>65-74</c:v>
                  </c:pt>
                </c:lvl>
                <c:lvl>
                  <c:pt idx="0">
                    <c:v>Ego</c:v>
                  </c:pt>
                </c:lvl>
              </c:multiLvlStrCache>
            </c:multiLvlStrRef>
          </c:cat>
          <c:val>
            <c:numRef>
              <c:f>SteadyAgeAssort!$C$8:$H$8</c:f>
              <c:numCache>
                <c:formatCode>General</c:formatCode>
                <c:ptCount val="6"/>
                <c:pt idx="0">
                  <c:v>0</c:v>
                </c:pt>
                <c:pt idx="1">
                  <c:v>2.8591851322373098E-3</c:v>
                </c:pt>
                <c:pt idx="2">
                  <c:v>0</c:v>
                </c:pt>
                <c:pt idx="3">
                  <c:v>1.8264840182648399E-3</c:v>
                </c:pt>
                <c:pt idx="4">
                  <c:v>3.0120481927710802E-3</c:v>
                </c:pt>
                <c:pt idx="5">
                  <c:v>0</c:v>
                </c:pt>
              </c:numCache>
            </c:numRef>
          </c:val>
          <c:extLst>
            <c:ext xmlns:c16="http://schemas.microsoft.com/office/drawing/2014/chart" uri="{C3380CC4-5D6E-409C-BE32-E72D297353CC}">
              <c16:uniqueId val="{00000005-F92A-7D4C-9D1F-8EC84B7E5571}"/>
            </c:ext>
          </c:extLst>
        </c:ser>
        <c:dLbls>
          <c:showLegendKey val="0"/>
          <c:showVal val="0"/>
          <c:showCatName val="0"/>
          <c:showSerName val="0"/>
          <c:showPercent val="0"/>
          <c:showBubbleSize val="0"/>
        </c:dLbls>
        <c:gapWidth val="150"/>
        <c:shape val="box"/>
        <c:axId val="367021680"/>
        <c:axId val="367274720"/>
        <c:axId val="367781280"/>
      </c:bar3DChart>
      <c:catAx>
        <c:axId val="3670216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74720"/>
        <c:crosses val="autoZero"/>
        <c:auto val="1"/>
        <c:lblAlgn val="ctr"/>
        <c:lblOffset val="100"/>
        <c:noMultiLvlLbl val="0"/>
      </c:catAx>
      <c:valAx>
        <c:axId val="36727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021680"/>
        <c:crosses val="autoZero"/>
        <c:crossBetween val="between"/>
      </c:valAx>
      <c:serAx>
        <c:axId val="36778128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7274720"/>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BD1416-4D5A-4FCC-A0BB-A7B96AA4996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0C8AEF3B-513A-49E0-8371-77B1E0C582CE}">
      <dgm:prSet/>
      <dgm:spPr/>
      <dgm:t>
        <a:bodyPr/>
        <a:lstStyle/>
        <a:p>
          <a:r>
            <a:rPr lang="en-US"/>
            <a:t>Initial model development</a:t>
          </a:r>
        </a:p>
      </dgm:t>
    </dgm:pt>
    <dgm:pt modelId="{A2B2EC76-A32E-4382-8059-D7BA756D23E7}" type="parTrans" cxnId="{D6C39249-C862-47E6-A939-61ACED952E2F}">
      <dgm:prSet/>
      <dgm:spPr/>
      <dgm:t>
        <a:bodyPr/>
        <a:lstStyle/>
        <a:p>
          <a:endParaRPr lang="en-US"/>
        </a:p>
      </dgm:t>
    </dgm:pt>
    <dgm:pt modelId="{FA495B6A-A7DC-4760-9AC2-3F0200672FCD}" type="sibTrans" cxnId="{D6C39249-C862-47E6-A939-61ACED952E2F}">
      <dgm:prSet/>
      <dgm:spPr/>
      <dgm:t>
        <a:bodyPr/>
        <a:lstStyle/>
        <a:p>
          <a:endParaRPr lang="en-US"/>
        </a:p>
      </dgm:t>
    </dgm:pt>
    <dgm:pt modelId="{12ED6286-C9D9-4CA1-A53D-B7C2594900A6}">
      <dgm:prSet/>
      <dgm:spPr/>
      <dgm:t>
        <a:bodyPr/>
        <a:lstStyle/>
        <a:p>
          <a:r>
            <a:rPr lang="en-US"/>
            <a:t>Development of HIV transmission framework</a:t>
          </a:r>
        </a:p>
      </dgm:t>
    </dgm:pt>
    <dgm:pt modelId="{7D85439D-9C6F-400A-A7E9-269FD33BFFC7}" type="parTrans" cxnId="{6D73357B-F6F4-4C95-B8B2-8C35A036945E}">
      <dgm:prSet/>
      <dgm:spPr/>
      <dgm:t>
        <a:bodyPr/>
        <a:lstStyle/>
        <a:p>
          <a:endParaRPr lang="en-US"/>
        </a:p>
      </dgm:t>
    </dgm:pt>
    <dgm:pt modelId="{02846A74-6D6E-4563-BA94-4448FEFE8237}" type="sibTrans" cxnId="{6D73357B-F6F4-4C95-B8B2-8C35A036945E}">
      <dgm:prSet/>
      <dgm:spPr/>
      <dgm:t>
        <a:bodyPr/>
        <a:lstStyle/>
        <a:p>
          <a:endParaRPr lang="en-US"/>
        </a:p>
      </dgm:t>
    </dgm:pt>
    <dgm:pt modelId="{7B792AC1-93FF-4CF9-A92C-F256B9E5B2CA}">
      <dgm:prSet/>
      <dgm:spPr/>
      <dgm:t>
        <a:bodyPr/>
        <a:lstStyle/>
        <a:p>
          <a:r>
            <a:rPr lang="en-US"/>
            <a:t>EMIS-2010 data analysis</a:t>
          </a:r>
        </a:p>
      </dgm:t>
    </dgm:pt>
    <dgm:pt modelId="{96207128-6BDE-44AE-BD70-B327B0372083}" type="parTrans" cxnId="{5708C161-065E-4DC4-99D5-D8ED2A4F8F26}">
      <dgm:prSet/>
      <dgm:spPr/>
      <dgm:t>
        <a:bodyPr/>
        <a:lstStyle/>
        <a:p>
          <a:endParaRPr lang="en-US"/>
        </a:p>
      </dgm:t>
    </dgm:pt>
    <dgm:pt modelId="{34C5F7BC-86CD-4DF9-A39D-DA5BB5129246}" type="sibTrans" cxnId="{5708C161-065E-4DC4-99D5-D8ED2A4F8F26}">
      <dgm:prSet/>
      <dgm:spPr/>
      <dgm:t>
        <a:bodyPr/>
        <a:lstStyle/>
        <a:p>
          <a:endParaRPr lang="en-US"/>
        </a:p>
      </dgm:t>
    </dgm:pt>
    <dgm:pt modelId="{695B88A6-951F-490A-A537-CD7163DC22A9}">
      <dgm:prSet/>
      <dgm:spPr/>
      <dgm:t>
        <a:bodyPr/>
        <a:lstStyle/>
        <a:p>
          <a:r>
            <a:rPr lang="en-US"/>
            <a:t>Update to the model</a:t>
          </a:r>
        </a:p>
      </dgm:t>
    </dgm:pt>
    <dgm:pt modelId="{B96CFAC5-41BA-43FF-AB78-AD116DC52FA3}" type="parTrans" cxnId="{8E99BEEA-E930-47F0-A4F2-740F7F0F9C52}">
      <dgm:prSet/>
      <dgm:spPr/>
      <dgm:t>
        <a:bodyPr/>
        <a:lstStyle/>
        <a:p>
          <a:endParaRPr lang="en-US"/>
        </a:p>
      </dgm:t>
    </dgm:pt>
    <dgm:pt modelId="{86C99A7B-830D-4E6C-9EA8-32422BAA48B5}" type="sibTrans" cxnId="{8E99BEEA-E930-47F0-A4F2-740F7F0F9C52}">
      <dgm:prSet/>
      <dgm:spPr/>
      <dgm:t>
        <a:bodyPr/>
        <a:lstStyle/>
        <a:p>
          <a:endParaRPr lang="en-US"/>
        </a:p>
      </dgm:t>
    </dgm:pt>
    <dgm:pt modelId="{1A1D5F7C-1517-4A8A-95F7-E4F41F91AF8E}">
      <dgm:prSet/>
      <dgm:spPr/>
      <dgm:t>
        <a:bodyPr/>
        <a:lstStyle/>
        <a:p>
          <a:r>
            <a:rPr lang="en-US"/>
            <a:t>Sexual network formation</a:t>
          </a:r>
        </a:p>
      </dgm:t>
    </dgm:pt>
    <dgm:pt modelId="{6EC31288-86B6-430E-ABB8-678CE6D64366}" type="parTrans" cxnId="{AE0D2D77-9EC8-4023-B8DD-9F3806D1EC4E}">
      <dgm:prSet/>
      <dgm:spPr/>
      <dgm:t>
        <a:bodyPr/>
        <a:lstStyle/>
        <a:p>
          <a:endParaRPr lang="en-US"/>
        </a:p>
      </dgm:t>
    </dgm:pt>
    <dgm:pt modelId="{3E74086C-693C-4C85-84DF-C78EA1A6704F}" type="sibTrans" cxnId="{AE0D2D77-9EC8-4023-B8DD-9F3806D1EC4E}">
      <dgm:prSet/>
      <dgm:spPr/>
      <dgm:t>
        <a:bodyPr/>
        <a:lstStyle/>
        <a:p>
          <a:endParaRPr lang="en-US"/>
        </a:p>
      </dgm:t>
    </dgm:pt>
    <dgm:pt modelId="{C2DC829D-D806-43E6-BD20-22E6874A5D35}">
      <dgm:prSet/>
      <dgm:spPr/>
      <dgm:t>
        <a:bodyPr/>
        <a:lstStyle/>
        <a:p>
          <a:r>
            <a:rPr lang="en-US"/>
            <a:t>Procurement of ACS and EMIS-2017 data sets -&gt; November 2022</a:t>
          </a:r>
        </a:p>
      </dgm:t>
    </dgm:pt>
    <dgm:pt modelId="{7F6D5BE1-F89C-474F-9F9D-E7D7519E092A}" type="parTrans" cxnId="{1BBBBF58-4338-4B1A-9EFE-EEA5703A6A13}">
      <dgm:prSet/>
      <dgm:spPr/>
      <dgm:t>
        <a:bodyPr/>
        <a:lstStyle/>
        <a:p>
          <a:endParaRPr lang="en-US"/>
        </a:p>
      </dgm:t>
    </dgm:pt>
    <dgm:pt modelId="{F9078D21-75F4-4D64-878D-A7FC430663FD}" type="sibTrans" cxnId="{1BBBBF58-4338-4B1A-9EFE-EEA5703A6A13}">
      <dgm:prSet/>
      <dgm:spPr/>
      <dgm:t>
        <a:bodyPr/>
        <a:lstStyle/>
        <a:p>
          <a:endParaRPr lang="en-US"/>
        </a:p>
      </dgm:t>
    </dgm:pt>
    <dgm:pt modelId="{86802A39-EFD7-494F-8AA0-5B8405932080}">
      <dgm:prSet/>
      <dgm:spPr/>
      <dgm:t>
        <a:bodyPr/>
        <a:lstStyle/>
        <a:p>
          <a:r>
            <a:rPr lang="en-US" b="1" dirty="0">
              <a:solidFill>
                <a:schemeClr val="accent3">
                  <a:lumMod val="50000"/>
                </a:schemeClr>
              </a:solidFill>
            </a:rPr>
            <a:t>Data analysis -&gt; March 2022</a:t>
          </a:r>
        </a:p>
      </dgm:t>
    </dgm:pt>
    <dgm:pt modelId="{F9A51158-3161-4BB7-B9CF-FBE4C9C15F0B}" type="parTrans" cxnId="{A0865E04-F844-4135-9B9A-200063A6CA2D}">
      <dgm:prSet/>
      <dgm:spPr/>
      <dgm:t>
        <a:bodyPr/>
        <a:lstStyle/>
        <a:p>
          <a:endParaRPr lang="en-US"/>
        </a:p>
      </dgm:t>
    </dgm:pt>
    <dgm:pt modelId="{056A8AF8-55B1-48C9-A658-D445168ED550}" type="sibTrans" cxnId="{A0865E04-F844-4135-9B9A-200063A6CA2D}">
      <dgm:prSet/>
      <dgm:spPr/>
      <dgm:t>
        <a:bodyPr/>
        <a:lstStyle/>
        <a:p>
          <a:endParaRPr lang="en-US"/>
        </a:p>
      </dgm:t>
    </dgm:pt>
    <dgm:pt modelId="{835D8853-AC31-49E5-B08E-6813A027F97E}">
      <dgm:prSet custT="1"/>
      <dgm:spPr/>
      <dgm:t>
        <a:bodyPr/>
        <a:lstStyle/>
        <a:p>
          <a:r>
            <a:rPr lang="en-US" sz="1400"/>
            <a:t>Update to the model</a:t>
          </a:r>
        </a:p>
      </dgm:t>
    </dgm:pt>
    <dgm:pt modelId="{034910BF-71DA-44F3-99DB-0F7F86D565F8}" type="parTrans" cxnId="{01913401-6C98-4144-B7E3-835ACCB22E59}">
      <dgm:prSet/>
      <dgm:spPr/>
      <dgm:t>
        <a:bodyPr/>
        <a:lstStyle/>
        <a:p>
          <a:endParaRPr lang="en-US"/>
        </a:p>
      </dgm:t>
    </dgm:pt>
    <dgm:pt modelId="{435A772B-7D37-41A2-9923-A799E99A5E63}" type="sibTrans" cxnId="{01913401-6C98-4144-B7E3-835ACCB22E59}">
      <dgm:prSet/>
      <dgm:spPr/>
      <dgm:t>
        <a:bodyPr/>
        <a:lstStyle/>
        <a:p>
          <a:endParaRPr lang="en-US"/>
        </a:p>
      </dgm:t>
    </dgm:pt>
    <dgm:pt modelId="{3BCF0DC4-1527-4BAA-8E2C-BB7E817F574B}">
      <dgm:prSet custT="1"/>
      <dgm:spPr/>
      <dgm:t>
        <a:bodyPr/>
        <a:lstStyle/>
        <a:p>
          <a:r>
            <a:rPr lang="en-US" sz="1050"/>
            <a:t>Sexual network formation</a:t>
          </a:r>
        </a:p>
      </dgm:t>
    </dgm:pt>
    <dgm:pt modelId="{0D8CDC43-71B2-4C86-B89C-FF8DBF636C1E}" type="parTrans" cxnId="{D0C034E7-8E1E-4B94-862C-56254834D987}">
      <dgm:prSet/>
      <dgm:spPr/>
      <dgm:t>
        <a:bodyPr/>
        <a:lstStyle/>
        <a:p>
          <a:endParaRPr lang="en-US"/>
        </a:p>
      </dgm:t>
    </dgm:pt>
    <dgm:pt modelId="{CCAA1BD3-C06D-4919-BA01-AFA993EA2530}" type="sibTrans" cxnId="{D0C034E7-8E1E-4B94-862C-56254834D987}">
      <dgm:prSet/>
      <dgm:spPr/>
      <dgm:t>
        <a:bodyPr/>
        <a:lstStyle/>
        <a:p>
          <a:endParaRPr lang="en-US"/>
        </a:p>
      </dgm:t>
    </dgm:pt>
    <dgm:pt modelId="{DB544ECF-1B7F-4987-A557-C705BC474E10}">
      <dgm:prSet custT="1"/>
      <dgm:spPr/>
      <dgm:t>
        <a:bodyPr/>
        <a:lstStyle/>
        <a:p>
          <a:r>
            <a:rPr lang="en-US" sz="1050" dirty="0"/>
            <a:t>Age- and behavior-dependent uptake of biomedical treatments</a:t>
          </a:r>
        </a:p>
      </dgm:t>
    </dgm:pt>
    <dgm:pt modelId="{CBC41F9E-CFE0-4C84-84D6-3F93BD2CFFD1}" type="parTrans" cxnId="{CD72CB8C-29BD-4F20-8813-983B1E15874F}">
      <dgm:prSet/>
      <dgm:spPr/>
      <dgm:t>
        <a:bodyPr/>
        <a:lstStyle/>
        <a:p>
          <a:endParaRPr lang="en-US"/>
        </a:p>
      </dgm:t>
    </dgm:pt>
    <dgm:pt modelId="{75E20249-EBD1-46D1-B669-C07981C4D0F8}" type="sibTrans" cxnId="{CD72CB8C-29BD-4F20-8813-983B1E15874F}">
      <dgm:prSet/>
      <dgm:spPr/>
      <dgm:t>
        <a:bodyPr/>
        <a:lstStyle/>
        <a:p>
          <a:endParaRPr lang="en-US"/>
        </a:p>
      </dgm:t>
    </dgm:pt>
    <dgm:pt modelId="{C9B6CD1A-719E-4301-901C-35DC09BEC3D5}">
      <dgm:prSet/>
      <dgm:spPr/>
      <dgm:t>
        <a:bodyPr/>
        <a:lstStyle/>
        <a:p>
          <a:r>
            <a:rPr lang="en-US" b="1" dirty="0">
              <a:solidFill>
                <a:schemeClr val="accent3">
                  <a:lumMod val="50000"/>
                </a:schemeClr>
              </a:solidFill>
            </a:rPr>
            <a:t>Model finalized</a:t>
          </a:r>
        </a:p>
      </dgm:t>
    </dgm:pt>
    <dgm:pt modelId="{B3453D99-A339-462C-87DC-7B68971ED813}" type="parTrans" cxnId="{11EA0CC8-5ACC-47B8-934C-4E75CE31C07D}">
      <dgm:prSet/>
      <dgm:spPr/>
      <dgm:t>
        <a:bodyPr/>
        <a:lstStyle/>
        <a:p>
          <a:endParaRPr lang="en-US"/>
        </a:p>
      </dgm:t>
    </dgm:pt>
    <dgm:pt modelId="{48FD05FF-D121-40B9-B15C-5F2B03C00363}" type="sibTrans" cxnId="{11EA0CC8-5ACC-47B8-934C-4E75CE31C07D}">
      <dgm:prSet/>
      <dgm:spPr/>
      <dgm:t>
        <a:bodyPr/>
        <a:lstStyle/>
        <a:p>
          <a:endParaRPr lang="en-US"/>
        </a:p>
      </dgm:t>
    </dgm:pt>
    <dgm:pt modelId="{B646D225-0E85-47D2-A8B2-7F8E6BAF9294}">
      <dgm:prSet/>
      <dgm:spPr>
        <a:solidFill>
          <a:schemeClr val="accent3"/>
        </a:solidFill>
      </dgm:spPr>
      <dgm:t>
        <a:bodyPr/>
        <a:lstStyle/>
        <a:p>
          <a:r>
            <a:rPr lang="en-US"/>
            <a:t>Parametrization</a:t>
          </a:r>
        </a:p>
      </dgm:t>
    </dgm:pt>
    <dgm:pt modelId="{595A117F-D9AD-4933-A875-3F23D48E8E2B}" type="parTrans" cxnId="{23BA6C6A-5F06-4AA8-87CF-304F9D501DD8}">
      <dgm:prSet/>
      <dgm:spPr/>
      <dgm:t>
        <a:bodyPr/>
        <a:lstStyle/>
        <a:p>
          <a:endParaRPr lang="en-US"/>
        </a:p>
      </dgm:t>
    </dgm:pt>
    <dgm:pt modelId="{63F566C7-18FD-4FB7-8FBB-830693E7E00D}" type="sibTrans" cxnId="{23BA6C6A-5F06-4AA8-87CF-304F9D501DD8}">
      <dgm:prSet/>
      <dgm:spPr>
        <a:ln w="47625">
          <a:headEnd type="arrow"/>
        </a:ln>
      </dgm:spPr>
      <dgm:t>
        <a:bodyPr/>
        <a:lstStyle/>
        <a:p>
          <a:endParaRPr lang="en-US"/>
        </a:p>
      </dgm:t>
    </dgm:pt>
    <dgm:pt modelId="{DAB863F6-E8B1-4BE3-8C69-594BD5BDD305}">
      <dgm:prSet/>
      <dgm:spPr>
        <a:solidFill>
          <a:schemeClr val="accent3"/>
        </a:solidFill>
      </dgm:spPr>
      <dgm:t>
        <a:bodyPr/>
        <a:lstStyle/>
        <a:p>
          <a:r>
            <a:rPr lang="en-US"/>
            <a:t>Development of calibration procedures</a:t>
          </a:r>
        </a:p>
      </dgm:t>
    </dgm:pt>
    <dgm:pt modelId="{07F8E987-8A15-4DA6-B636-63B7F8F0859D}" type="parTrans" cxnId="{CE5D01C9-5C2A-41A4-AA75-452D8BCE6100}">
      <dgm:prSet/>
      <dgm:spPr/>
      <dgm:t>
        <a:bodyPr/>
        <a:lstStyle/>
        <a:p>
          <a:endParaRPr lang="en-US"/>
        </a:p>
      </dgm:t>
    </dgm:pt>
    <dgm:pt modelId="{60A0F40D-B381-42FD-8787-D1475283A5A5}" type="sibTrans" cxnId="{CE5D01C9-5C2A-41A4-AA75-452D8BCE6100}">
      <dgm:prSet/>
      <dgm:spPr/>
      <dgm:t>
        <a:bodyPr/>
        <a:lstStyle/>
        <a:p>
          <a:endParaRPr lang="en-US"/>
        </a:p>
      </dgm:t>
    </dgm:pt>
    <dgm:pt modelId="{B671EC79-FC10-4E1D-838D-47508B5E7EA9}">
      <dgm:prSet/>
      <dgm:spPr>
        <a:solidFill>
          <a:schemeClr val="accent3"/>
        </a:solidFill>
      </dgm:spPr>
      <dgm:t>
        <a:bodyPr/>
        <a:lstStyle/>
        <a:p>
          <a:r>
            <a:rPr lang="en-US" dirty="0"/>
            <a:t>Direct estimation of model parameters</a:t>
          </a:r>
        </a:p>
      </dgm:t>
    </dgm:pt>
    <dgm:pt modelId="{32E4AC66-A87D-411F-A2C7-0CFD8BD93327}" type="parTrans" cxnId="{E98C558C-D99A-4AD1-8B49-14E844FEEF9B}">
      <dgm:prSet/>
      <dgm:spPr/>
      <dgm:t>
        <a:bodyPr/>
        <a:lstStyle/>
        <a:p>
          <a:endParaRPr lang="en-US"/>
        </a:p>
      </dgm:t>
    </dgm:pt>
    <dgm:pt modelId="{77350686-7CA9-4ACC-8211-880BC287A736}" type="sibTrans" cxnId="{E98C558C-D99A-4AD1-8B49-14E844FEEF9B}">
      <dgm:prSet/>
      <dgm:spPr/>
      <dgm:t>
        <a:bodyPr/>
        <a:lstStyle/>
        <a:p>
          <a:endParaRPr lang="en-US"/>
        </a:p>
      </dgm:t>
    </dgm:pt>
    <dgm:pt modelId="{EE7239A9-566A-4954-A1AE-E4657B80DACB}">
      <dgm:prSet/>
      <dgm:spPr>
        <a:solidFill>
          <a:schemeClr val="accent3"/>
        </a:solidFill>
      </dgm:spPr>
      <dgm:t>
        <a:bodyPr/>
        <a:lstStyle/>
        <a:p>
          <a:r>
            <a:rPr lang="en-US" b="1" dirty="0">
              <a:solidFill>
                <a:schemeClr val="accent5">
                  <a:lumMod val="50000"/>
                </a:schemeClr>
              </a:solidFill>
            </a:rPr>
            <a:t>First set of the simulations</a:t>
          </a:r>
        </a:p>
      </dgm:t>
    </dgm:pt>
    <dgm:pt modelId="{60AAF6E3-E54C-4F62-8135-62A6D0DEB4CC}" type="parTrans" cxnId="{2ED646CC-FB40-4580-A769-800A5C8731C2}">
      <dgm:prSet/>
      <dgm:spPr/>
      <dgm:t>
        <a:bodyPr/>
        <a:lstStyle/>
        <a:p>
          <a:endParaRPr lang="en-US"/>
        </a:p>
      </dgm:t>
    </dgm:pt>
    <dgm:pt modelId="{A91EE216-4775-40A0-8B93-404E8C62B48B}" type="sibTrans" cxnId="{2ED646CC-FB40-4580-A769-800A5C8731C2}">
      <dgm:prSet/>
      <dgm:spPr/>
      <dgm:t>
        <a:bodyPr/>
        <a:lstStyle/>
        <a:p>
          <a:endParaRPr lang="en-US"/>
        </a:p>
      </dgm:t>
    </dgm:pt>
    <dgm:pt modelId="{117FC5FC-524E-EF4A-8636-EE7F1C898080}">
      <dgm:prSet/>
      <dgm:spPr>
        <a:solidFill>
          <a:schemeClr val="accent3"/>
        </a:solidFill>
      </dgm:spPr>
      <dgm:t>
        <a:bodyPr/>
        <a:lstStyle/>
        <a:p>
          <a:r>
            <a:rPr lang="en-US" b="1" dirty="0">
              <a:solidFill>
                <a:schemeClr val="accent5">
                  <a:lumMod val="50000"/>
                </a:schemeClr>
              </a:solidFill>
            </a:rPr>
            <a:t>Calibration of the model</a:t>
          </a:r>
        </a:p>
      </dgm:t>
    </dgm:pt>
    <dgm:pt modelId="{B64866CC-59C0-6F42-AD5A-5D6A0B15518A}" type="parTrans" cxnId="{507FDE6C-C2A0-7C47-B19D-3FE8E0A4D186}">
      <dgm:prSet/>
      <dgm:spPr/>
      <dgm:t>
        <a:bodyPr/>
        <a:lstStyle/>
        <a:p>
          <a:endParaRPr lang="en-GB"/>
        </a:p>
      </dgm:t>
    </dgm:pt>
    <dgm:pt modelId="{8517C8A0-1B7B-824F-9158-AB10A0471F5B}" type="sibTrans" cxnId="{507FDE6C-C2A0-7C47-B19D-3FE8E0A4D186}">
      <dgm:prSet/>
      <dgm:spPr/>
      <dgm:t>
        <a:bodyPr/>
        <a:lstStyle/>
        <a:p>
          <a:endParaRPr lang="en-GB"/>
        </a:p>
      </dgm:t>
    </dgm:pt>
    <dgm:pt modelId="{AC71F913-99AB-494D-A091-99AF170D2086}">
      <dgm:prSet custT="1"/>
      <dgm:spPr/>
      <dgm:t>
        <a:bodyPr/>
        <a:lstStyle/>
        <a:p>
          <a:r>
            <a:rPr lang="en-US" sz="1050" dirty="0"/>
            <a:t>Feedback between behavior and treatments</a:t>
          </a:r>
        </a:p>
      </dgm:t>
    </dgm:pt>
    <dgm:pt modelId="{34A1430A-5550-A14B-ADC4-3DD3F052C565}" type="parTrans" cxnId="{EDCA5995-4CC3-2D45-984F-271E65785DAA}">
      <dgm:prSet/>
      <dgm:spPr/>
      <dgm:t>
        <a:bodyPr/>
        <a:lstStyle/>
        <a:p>
          <a:endParaRPr lang="en-GB"/>
        </a:p>
      </dgm:t>
    </dgm:pt>
    <dgm:pt modelId="{78C0AEBE-CDAC-2449-A911-A6499EDEC6AD}" type="sibTrans" cxnId="{EDCA5995-4CC3-2D45-984F-271E65785DAA}">
      <dgm:prSet/>
      <dgm:spPr/>
      <dgm:t>
        <a:bodyPr/>
        <a:lstStyle/>
        <a:p>
          <a:endParaRPr lang="en-GB"/>
        </a:p>
      </dgm:t>
    </dgm:pt>
    <dgm:pt modelId="{BB387CF8-6C89-3F4A-AD55-AFAE208A6548}" type="pres">
      <dgm:prSet presAssocID="{16BD1416-4D5A-4FCC-A0BB-A7B96AA49969}" presName="Name0" presStyleCnt="0">
        <dgm:presLayoutVars>
          <dgm:dir/>
          <dgm:resizeHandles val="exact"/>
        </dgm:presLayoutVars>
      </dgm:prSet>
      <dgm:spPr/>
    </dgm:pt>
    <dgm:pt modelId="{EB15B8E5-EBC9-DD49-B06C-8A14C6F2E24B}" type="pres">
      <dgm:prSet presAssocID="{0C8AEF3B-513A-49E0-8371-77B1E0C582CE}" presName="node" presStyleLbl="node1" presStyleIdx="0" presStyleCnt="9">
        <dgm:presLayoutVars>
          <dgm:bulletEnabled val="1"/>
        </dgm:presLayoutVars>
      </dgm:prSet>
      <dgm:spPr/>
    </dgm:pt>
    <dgm:pt modelId="{AB838BC4-6981-364E-94C7-AC92298D5D54}" type="pres">
      <dgm:prSet presAssocID="{FA495B6A-A7DC-4760-9AC2-3F0200672FCD}" presName="sibTrans" presStyleLbl="sibTrans1D1" presStyleIdx="0" presStyleCnt="8"/>
      <dgm:spPr/>
    </dgm:pt>
    <dgm:pt modelId="{669D71E5-932E-D541-8317-65F8B7B16CAC}" type="pres">
      <dgm:prSet presAssocID="{FA495B6A-A7DC-4760-9AC2-3F0200672FCD}" presName="connectorText" presStyleLbl="sibTrans1D1" presStyleIdx="0" presStyleCnt="8"/>
      <dgm:spPr/>
    </dgm:pt>
    <dgm:pt modelId="{D94D5196-01DE-5C41-AF47-BD5B3E2E2B0C}" type="pres">
      <dgm:prSet presAssocID="{7B792AC1-93FF-4CF9-A92C-F256B9E5B2CA}" presName="node" presStyleLbl="node1" presStyleIdx="1" presStyleCnt="9">
        <dgm:presLayoutVars>
          <dgm:bulletEnabled val="1"/>
        </dgm:presLayoutVars>
      </dgm:prSet>
      <dgm:spPr/>
    </dgm:pt>
    <dgm:pt modelId="{2E9CD671-424D-2A41-A2A2-9A99FB4B739F}" type="pres">
      <dgm:prSet presAssocID="{34C5F7BC-86CD-4DF9-A39D-DA5BB5129246}" presName="sibTrans" presStyleLbl="sibTrans1D1" presStyleIdx="1" presStyleCnt="8"/>
      <dgm:spPr/>
    </dgm:pt>
    <dgm:pt modelId="{E5A3B910-9735-224E-B076-9AD7D5330BB2}" type="pres">
      <dgm:prSet presAssocID="{34C5F7BC-86CD-4DF9-A39D-DA5BB5129246}" presName="connectorText" presStyleLbl="sibTrans1D1" presStyleIdx="1" presStyleCnt="8"/>
      <dgm:spPr/>
    </dgm:pt>
    <dgm:pt modelId="{B9095672-2623-F646-852E-7DF1A3759910}" type="pres">
      <dgm:prSet presAssocID="{695B88A6-951F-490A-A537-CD7163DC22A9}" presName="node" presStyleLbl="node1" presStyleIdx="2" presStyleCnt="9">
        <dgm:presLayoutVars>
          <dgm:bulletEnabled val="1"/>
        </dgm:presLayoutVars>
      </dgm:prSet>
      <dgm:spPr/>
    </dgm:pt>
    <dgm:pt modelId="{6360C480-11C8-B948-BF28-9CA641F6E0A3}" type="pres">
      <dgm:prSet presAssocID="{86C99A7B-830D-4E6C-9EA8-32422BAA48B5}" presName="sibTrans" presStyleLbl="sibTrans1D1" presStyleIdx="2" presStyleCnt="8"/>
      <dgm:spPr/>
    </dgm:pt>
    <dgm:pt modelId="{D78D94E3-A6CB-324F-9B52-3F1CD8E23B23}" type="pres">
      <dgm:prSet presAssocID="{86C99A7B-830D-4E6C-9EA8-32422BAA48B5}" presName="connectorText" presStyleLbl="sibTrans1D1" presStyleIdx="2" presStyleCnt="8"/>
      <dgm:spPr/>
    </dgm:pt>
    <dgm:pt modelId="{1C26125F-1B6D-B44C-9B21-3D79B77398AF}" type="pres">
      <dgm:prSet presAssocID="{C2DC829D-D806-43E6-BD20-22E6874A5D35}" presName="node" presStyleLbl="node1" presStyleIdx="3" presStyleCnt="9">
        <dgm:presLayoutVars>
          <dgm:bulletEnabled val="1"/>
        </dgm:presLayoutVars>
      </dgm:prSet>
      <dgm:spPr/>
    </dgm:pt>
    <dgm:pt modelId="{B0BE54FF-ACC1-F141-9884-B913CAED9F3A}" type="pres">
      <dgm:prSet presAssocID="{F9078D21-75F4-4D64-878D-A7FC430663FD}" presName="sibTrans" presStyleLbl="sibTrans1D1" presStyleIdx="3" presStyleCnt="8"/>
      <dgm:spPr/>
    </dgm:pt>
    <dgm:pt modelId="{B859923B-71BD-EA48-8641-242BAF65A3C8}" type="pres">
      <dgm:prSet presAssocID="{F9078D21-75F4-4D64-878D-A7FC430663FD}" presName="connectorText" presStyleLbl="sibTrans1D1" presStyleIdx="3" presStyleCnt="8"/>
      <dgm:spPr/>
    </dgm:pt>
    <dgm:pt modelId="{A4C9F3A5-CAB4-EF4B-8415-AFAEFF181A34}" type="pres">
      <dgm:prSet presAssocID="{86802A39-EFD7-494F-8AA0-5B8405932080}" presName="node" presStyleLbl="node1" presStyleIdx="4" presStyleCnt="9">
        <dgm:presLayoutVars>
          <dgm:bulletEnabled val="1"/>
        </dgm:presLayoutVars>
      </dgm:prSet>
      <dgm:spPr/>
    </dgm:pt>
    <dgm:pt modelId="{550F596A-9C8B-0048-9524-291AC42BDD5B}" type="pres">
      <dgm:prSet presAssocID="{056A8AF8-55B1-48C9-A658-D445168ED550}" presName="sibTrans" presStyleLbl="sibTrans1D1" presStyleIdx="4" presStyleCnt="8"/>
      <dgm:spPr/>
    </dgm:pt>
    <dgm:pt modelId="{E2C1CAAF-23E7-8C40-A1C7-45BEA2C6A179}" type="pres">
      <dgm:prSet presAssocID="{056A8AF8-55B1-48C9-A658-D445168ED550}" presName="connectorText" presStyleLbl="sibTrans1D1" presStyleIdx="4" presStyleCnt="8"/>
      <dgm:spPr/>
    </dgm:pt>
    <dgm:pt modelId="{AE6E721F-B6A3-7147-8CCD-E37723A5477F}" type="pres">
      <dgm:prSet presAssocID="{835D8853-AC31-49E5-B08E-6813A027F97E}" presName="node" presStyleLbl="node1" presStyleIdx="5" presStyleCnt="9">
        <dgm:presLayoutVars>
          <dgm:bulletEnabled val="1"/>
        </dgm:presLayoutVars>
      </dgm:prSet>
      <dgm:spPr/>
    </dgm:pt>
    <dgm:pt modelId="{CBA5D1C8-5B83-5148-A3D3-11761D3E4000}" type="pres">
      <dgm:prSet presAssocID="{435A772B-7D37-41A2-9923-A799E99A5E63}" presName="sibTrans" presStyleLbl="sibTrans1D1" presStyleIdx="5" presStyleCnt="8"/>
      <dgm:spPr/>
    </dgm:pt>
    <dgm:pt modelId="{FBFBCAC1-FEED-2D46-9260-9FDAE19F9E5D}" type="pres">
      <dgm:prSet presAssocID="{435A772B-7D37-41A2-9923-A799E99A5E63}" presName="connectorText" presStyleLbl="sibTrans1D1" presStyleIdx="5" presStyleCnt="8"/>
      <dgm:spPr/>
    </dgm:pt>
    <dgm:pt modelId="{72C61B71-D637-C645-8D5A-F2EDA1AD74F0}" type="pres">
      <dgm:prSet presAssocID="{C9B6CD1A-719E-4301-901C-35DC09BEC3D5}" presName="node" presStyleLbl="node1" presStyleIdx="6" presStyleCnt="9">
        <dgm:presLayoutVars>
          <dgm:bulletEnabled val="1"/>
        </dgm:presLayoutVars>
      </dgm:prSet>
      <dgm:spPr/>
    </dgm:pt>
    <dgm:pt modelId="{3A5600F7-3FB3-8F47-B00A-DA271603FB87}" type="pres">
      <dgm:prSet presAssocID="{48FD05FF-D121-40B9-B15C-5F2B03C00363}" presName="sibTrans" presStyleLbl="sibTrans1D1" presStyleIdx="6" presStyleCnt="8"/>
      <dgm:spPr/>
    </dgm:pt>
    <dgm:pt modelId="{8E1DE620-7FF5-8443-9F75-3E8029EEBE16}" type="pres">
      <dgm:prSet presAssocID="{48FD05FF-D121-40B9-B15C-5F2B03C00363}" presName="connectorText" presStyleLbl="sibTrans1D1" presStyleIdx="6" presStyleCnt="8"/>
      <dgm:spPr/>
    </dgm:pt>
    <dgm:pt modelId="{8B351B83-1CE9-A343-8AA2-0CFB5E3FB0D6}" type="pres">
      <dgm:prSet presAssocID="{B646D225-0E85-47D2-A8B2-7F8E6BAF9294}" presName="node" presStyleLbl="node1" presStyleIdx="7" presStyleCnt="9">
        <dgm:presLayoutVars>
          <dgm:bulletEnabled val="1"/>
        </dgm:presLayoutVars>
      </dgm:prSet>
      <dgm:spPr/>
    </dgm:pt>
    <dgm:pt modelId="{9BE674F2-F3A7-AD4C-A6A5-9E2C6DF81C0B}" type="pres">
      <dgm:prSet presAssocID="{63F566C7-18FD-4FB7-8FBB-830693E7E00D}" presName="sibTrans" presStyleLbl="sibTrans1D1" presStyleIdx="7" presStyleCnt="8"/>
      <dgm:spPr/>
    </dgm:pt>
    <dgm:pt modelId="{80340C7B-F4D8-F044-9537-53AAD2489DAB}" type="pres">
      <dgm:prSet presAssocID="{63F566C7-18FD-4FB7-8FBB-830693E7E00D}" presName="connectorText" presStyleLbl="sibTrans1D1" presStyleIdx="7" presStyleCnt="8"/>
      <dgm:spPr/>
    </dgm:pt>
    <dgm:pt modelId="{8BF0EC19-1305-5F49-8FF0-563AE6E963F2}" type="pres">
      <dgm:prSet presAssocID="{EE7239A9-566A-4954-A1AE-E4657B80DACB}" presName="node" presStyleLbl="node1" presStyleIdx="8" presStyleCnt="9">
        <dgm:presLayoutVars>
          <dgm:bulletEnabled val="1"/>
        </dgm:presLayoutVars>
      </dgm:prSet>
      <dgm:spPr/>
    </dgm:pt>
  </dgm:ptLst>
  <dgm:cxnLst>
    <dgm:cxn modelId="{01913401-6C98-4144-B7E3-835ACCB22E59}" srcId="{16BD1416-4D5A-4FCC-A0BB-A7B96AA49969}" destId="{835D8853-AC31-49E5-B08E-6813A027F97E}" srcOrd="5" destOrd="0" parTransId="{034910BF-71DA-44F3-99DB-0F7F86D565F8}" sibTransId="{435A772B-7D37-41A2-9923-A799E99A5E63}"/>
    <dgm:cxn modelId="{E3833E01-00B4-6A47-955E-7C0565B037E2}" type="presOf" srcId="{7B792AC1-93FF-4CF9-A92C-F256B9E5B2CA}" destId="{D94D5196-01DE-5C41-AF47-BD5B3E2E2B0C}" srcOrd="0" destOrd="0" presId="urn:microsoft.com/office/officeart/2016/7/layout/RepeatingBendingProcessNew"/>
    <dgm:cxn modelId="{A0865E04-F844-4135-9B9A-200063A6CA2D}" srcId="{16BD1416-4D5A-4FCC-A0BB-A7B96AA49969}" destId="{86802A39-EFD7-494F-8AA0-5B8405932080}" srcOrd="4" destOrd="0" parTransId="{F9A51158-3161-4BB7-B9CF-FBE4C9C15F0B}" sibTransId="{056A8AF8-55B1-48C9-A658-D445168ED550}"/>
    <dgm:cxn modelId="{3D0E4E0A-40FF-4945-A0E5-B82EBAD846AD}" type="presOf" srcId="{B646D225-0E85-47D2-A8B2-7F8E6BAF9294}" destId="{8B351B83-1CE9-A343-8AA2-0CFB5E3FB0D6}" srcOrd="0" destOrd="0" presId="urn:microsoft.com/office/officeart/2016/7/layout/RepeatingBendingProcessNew"/>
    <dgm:cxn modelId="{C0F2F60D-DD3E-D645-B422-4C27CCBB4DE7}" type="presOf" srcId="{12ED6286-C9D9-4CA1-A53D-B7C2594900A6}" destId="{EB15B8E5-EBC9-DD49-B06C-8A14C6F2E24B}" srcOrd="0" destOrd="1" presId="urn:microsoft.com/office/officeart/2016/7/layout/RepeatingBendingProcessNew"/>
    <dgm:cxn modelId="{3084141B-3154-C341-B71E-FAFD4AB3B326}" type="presOf" srcId="{1A1D5F7C-1517-4A8A-95F7-E4F41F91AF8E}" destId="{B9095672-2623-F646-852E-7DF1A3759910}" srcOrd="0" destOrd="1" presId="urn:microsoft.com/office/officeart/2016/7/layout/RepeatingBendingProcessNew"/>
    <dgm:cxn modelId="{9A2A2F1C-925F-644F-8A89-D7C51B3586E1}" type="presOf" srcId="{63F566C7-18FD-4FB7-8FBB-830693E7E00D}" destId="{80340C7B-F4D8-F044-9537-53AAD2489DAB}" srcOrd="1" destOrd="0" presId="urn:microsoft.com/office/officeart/2016/7/layout/RepeatingBendingProcessNew"/>
    <dgm:cxn modelId="{5115791D-21D9-8B4D-A48E-DCB109E72156}" type="presOf" srcId="{056A8AF8-55B1-48C9-A658-D445168ED550}" destId="{550F596A-9C8B-0048-9524-291AC42BDD5B}" srcOrd="0" destOrd="0" presId="urn:microsoft.com/office/officeart/2016/7/layout/RepeatingBendingProcessNew"/>
    <dgm:cxn modelId="{CAA2E21D-8B86-1447-8F7A-F3D265FB6A7B}" type="presOf" srcId="{34C5F7BC-86CD-4DF9-A39D-DA5BB5129246}" destId="{2E9CD671-424D-2A41-A2A2-9A99FB4B739F}" srcOrd="0" destOrd="0" presId="urn:microsoft.com/office/officeart/2016/7/layout/RepeatingBendingProcessNew"/>
    <dgm:cxn modelId="{E4A6321E-6CF9-7649-A1C6-77468551140E}" type="presOf" srcId="{48FD05FF-D121-40B9-B15C-5F2B03C00363}" destId="{8E1DE620-7FF5-8443-9F75-3E8029EEBE16}" srcOrd="1" destOrd="0" presId="urn:microsoft.com/office/officeart/2016/7/layout/RepeatingBendingProcessNew"/>
    <dgm:cxn modelId="{26990B21-E1C0-474C-BE3F-43350A716CA5}" type="presOf" srcId="{695B88A6-951F-490A-A537-CD7163DC22A9}" destId="{B9095672-2623-F646-852E-7DF1A3759910}" srcOrd="0" destOrd="0" presId="urn:microsoft.com/office/officeart/2016/7/layout/RepeatingBendingProcessNew"/>
    <dgm:cxn modelId="{D4F96932-88DF-E043-BB5F-CA091D68E561}" type="presOf" srcId="{34C5F7BC-86CD-4DF9-A39D-DA5BB5129246}" destId="{E5A3B910-9735-224E-B076-9AD7D5330BB2}" srcOrd="1" destOrd="0" presId="urn:microsoft.com/office/officeart/2016/7/layout/RepeatingBendingProcessNew"/>
    <dgm:cxn modelId="{26FBC737-B5D0-4E48-94B8-77DB9EB50316}" type="presOf" srcId="{C2DC829D-D806-43E6-BD20-22E6874A5D35}" destId="{1C26125F-1B6D-B44C-9B21-3D79B77398AF}" srcOrd="0" destOrd="0" presId="urn:microsoft.com/office/officeart/2016/7/layout/RepeatingBendingProcessNew"/>
    <dgm:cxn modelId="{F1127F3E-1355-F149-AA85-20B71171DE5D}" type="presOf" srcId="{B671EC79-FC10-4E1D-838D-47508B5E7EA9}" destId="{8B351B83-1CE9-A343-8AA2-0CFB5E3FB0D6}" srcOrd="0" destOrd="2" presId="urn:microsoft.com/office/officeart/2016/7/layout/RepeatingBendingProcessNew"/>
    <dgm:cxn modelId="{7762D841-03C0-614A-87FA-BA2C78CC64DD}" type="presOf" srcId="{DAB863F6-E8B1-4BE3-8C69-594BD5BDD305}" destId="{8B351B83-1CE9-A343-8AA2-0CFB5E3FB0D6}" srcOrd="0" destOrd="1" presId="urn:microsoft.com/office/officeart/2016/7/layout/RepeatingBendingProcessNew"/>
    <dgm:cxn modelId="{D6C39249-C862-47E6-A939-61ACED952E2F}" srcId="{16BD1416-4D5A-4FCC-A0BB-A7B96AA49969}" destId="{0C8AEF3B-513A-49E0-8371-77B1E0C582CE}" srcOrd="0" destOrd="0" parTransId="{A2B2EC76-A32E-4382-8059-D7BA756D23E7}" sibTransId="{FA495B6A-A7DC-4760-9AC2-3F0200672FCD}"/>
    <dgm:cxn modelId="{8252B34E-AF93-1C40-8BDD-4C92A14175DB}" type="presOf" srcId="{86C99A7B-830D-4E6C-9EA8-32422BAA48B5}" destId="{6360C480-11C8-B948-BF28-9CA641F6E0A3}" srcOrd="0" destOrd="0" presId="urn:microsoft.com/office/officeart/2016/7/layout/RepeatingBendingProcessNew"/>
    <dgm:cxn modelId="{C6EE6857-BBB2-764D-9F9B-3C3377EA2626}" type="presOf" srcId="{16BD1416-4D5A-4FCC-A0BB-A7B96AA49969}" destId="{BB387CF8-6C89-3F4A-AD55-AFAE208A6548}" srcOrd="0" destOrd="0" presId="urn:microsoft.com/office/officeart/2016/7/layout/RepeatingBendingProcessNew"/>
    <dgm:cxn modelId="{1BBBBF58-4338-4B1A-9EFE-EEA5703A6A13}" srcId="{16BD1416-4D5A-4FCC-A0BB-A7B96AA49969}" destId="{C2DC829D-D806-43E6-BD20-22E6874A5D35}" srcOrd="3" destOrd="0" parTransId="{7F6D5BE1-F89C-474F-9F9D-E7D7519E092A}" sibTransId="{F9078D21-75F4-4D64-878D-A7FC430663FD}"/>
    <dgm:cxn modelId="{5708C161-065E-4DC4-99D5-D8ED2A4F8F26}" srcId="{16BD1416-4D5A-4FCC-A0BB-A7B96AA49969}" destId="{7B792AC1-93FF-4CF9-A92C-F256B9E5B2CA}" srcOrd="1" destOrd="0" parTransId="{96207128-6BDE-44AE-BD70-B327B0372083}" sibTransId="{34C5F7BC-86CD-4DF9-A39D-DA5BB5129246}"/>
    <dgm:cxn modelId="{7E6AD563-6A2C-234E-BF71-CAFC2CD35601}" type="presOf" srcId="{435A772B-7D37-41A2-9923-A799E99A5E63}" destId="{CBA5D1C8-5B83-5148-A3D3-11761D3E4000}" srcOrd="0" destOrd="0" presId="urn:microsoft.com/office/officeart/2016/7/layout/RepeatingBendingProcessNew"/>
    <dgm:cxn modelId="{23BA6C6A-5F06-4AA8-87CF-304F9D501DD8}" srcId="{16BD1416-4D5A-4FCC-A0BB-A7B96AA49969}" destId="{B646D225-0E85-47D2-A8B2-7F8E6BAF9294}" srcOrd="7" destOrd="0" parTransId="{595A117F-D9AD-4933-A875-3F23D48E8E2B}" sibTransId="{63F566C7-18FD-4FB7-8FBB-830693E7E00D}"/>
    <dgm:cxn modelId="{088ED96B-6DDE-0543-B666-9CD231E304DC}" type="presOf" srcId="{F9078D21-75F4-4D64-878D-A7FC430663FD}" destId="{B859923B-71BD-EA48-8641-242BAF65A3C8}" srcOrd="1" destOrd="0" presId="urn:microsoft.com/office/officeart/2016/7/layout/RepeatingBendingProcessNew"/>
    <dgm:cxn modelId="{507FDE6C-C2A0-7C47-B19D-3FE8E0A4D186}" srcId="{B646D225-0E85-47D2-A8B2-7F8E6BAF9294}" destId="{117FC5FC-524E-EF4A-8636-EE7F1C898080}" srcOrd="2" destOrd="0" parTransId="{B64866CC-59C0-6F42-AD5A-5D6A0B15518A}" sibTransId="{8517C8A0-1B7B-824F-9158-AB10A0471F5B}"/>
    <dgm:cxn modelId="{AE0D2D77-9EC8-4023-B8DD-9F3806D1EC4E}" srcId="{695B88A6-951F-490A-A537-CD7163DC22A9}" destId="{1A1D5F7C-1517-4A8A-95F7-E4F41F91AF8E}" srcOrd="0" destOrd="0" parTransId="{6EC31288-86B6-430E-ABB8-678CE6D64366}" sibTransId="{3E74086C-693C-4C85-84DF-C78EA1A6704F}"/>
    <dgm:cxn modelId="{2BA8B077-6894-9947-9F09-C03456F1EE13}" type="presOf" srcId="{86C99A7B-830D-4E6C-9EA8-32422BAA48B5}" destId="{D78D94E3-A6CB-324F-9B52-3F1CD8E23B23}" srcOrd="1" destOrd="0" presId="urn:microsoft.com/office/officeart/2016/7/layout/RepeatingBendingProcessNew"/>
    <dgm:cxn modelId="{6D73357B-F6F4-4C95-B8B2-8C35A036945E}" srcId="{0C8AEF3B-513A-49E0-8371-77B1E0C582CE}" destId="{12ED6286-C9D9-4CA1-A53D-B7C2594900A6}" srcOrd="0" destOrd="0" parTransId="{7D85439D-9C6F-400A-A7E9-269FD33BFFC7}" sibTransId="{02846A74-6D6E-4563-BA94-4448FEFE8237}"/>
    <dgm:cxn modelId="{45D27C7B-BE34-2F42-87ED-C4B55F54287E}" type="presOf" srcId="{3BCF0DC4-1527-4BAA-8E2C-BB7E817F574B}" destId="{AE6E721F-B6A3-7147-8CCD-E37723A5477F}" srcOrd="0" destOrd="1" presId="urn:microsoft.com/office/officeart/2016/7/layout/RepeatingBendingProcessNew"/>
    <dgm:cxn modelId="{B7B36E83-B3FD-8846-834C-D9D5216AA424}" type="presOf" srcId="{DB544ECF-1B7F-4987-A557-C705BC474E10}" destId="{AE6E721F-B6A3-7147-8CCD-E37723A5477F}" srcOrd="0" destOrd="2" presId="urn:microsoft.com/office/officeart/2016/7/layout/RepeatingBendingProcessNew"/>
    <dgm:cxn modelId="{DF3F6385-8445-924C-988B-441FA5A2EB2E}" type="presOf" srcId="{86802A39-EFD7-494F-8AA0-5B8405932080}" destId="{A4C9F3A5-CAB4-EF4B-8415-AFAEFF181A34}" srcOrd="0" destOrd="0" presId="urn:microsoft.com/office/officeart/2016/7/layout/RepeatingBendingProcessNew"/>
    <dgm:cxn modelId="{E98C558C-D99A-4AD1-8B49-14E844FEEF9B}" srcId="{B646D225-0E85-47D2-A8B2-7F8E6BAF9294}" destId="{B671EC79-FC10-4E1D-838D-47508B5E7EA9}" srcOrd="1" destOrd="0" parTransId="{32E4AC66-A87D-411F-A2C7-0CFD8BD93327}" sibTransId="{77350686-7CA9-4ACC-8211-880BC287A736}"/>
    <dgm:cxn modelId="{CD72CB8C-29BD-4F20-8813-983B1E15874F}" srcId="{835D8853-AC31-49E5-B08E-6813A027F97E}" destId="{DB544ECF-1B7F-4987-A557-C705BC474E10}" srcOrd="1" destOrd="0" parTransId="{CBC41F9E-CFE0-4C84-84D6-3F93BD2CFFD1}" sibTransId="{75E20249-EBD1-46D1-B669-C07981C4D0F8}"/>
    <dgm:cxn modelId="{EDCA5995-4CC3-2D45-984F-271E65785DAA}" srcId="{835D8853-AC31-49E5-B08E-6813A027F97E}" destId="{AC71F913-99AB-494D-A091-99AF170D2086}" srcOrd="2" destOrd="0" parTransId="{34A1430A-5550-A14B-ADC4-3DD3F052C565}" sibTransId="{78C0AEBE-CDAC-2449-A911-A6499EDEC6AD}"/>
    <dgm:cxn modelId="{1DBB4998-2EAA-344E-BA21-71BFE508AE9C}" type="presOf" srcId="{0C8AEF3B-513A-49E0-8371-77B1E0C582CE}" destId="{EB15B8E5-EBC9-DD49-B06C-8A14C6F2E24B}" srcOrd="0" destOrd="0" presId="urn:microsoft.com/office/officeart/2016/7/layout/RepeatingBendingProcessNew"/>
    <dgm:cxn modelId="{6680CBA6-F50A-E14E-B6B2-D49B866593F9}" type="presOf" srcId="{63F566C7-18FD-4FB7-8FBB-830693E7E00D}" destId="{9BE674F2-F3A7-AD4C-A6A5-9E2C6DF81C0B}" srcOrd="0" destOrd="0" presId="urn:microsoft.com/office/officeart/2016/7/layout/RepeatingBendingProcessNew"/>
    <dgm:cxn modelId="{8CD7FBA9-6A08-8541-996D-B590E8C3A513}" type="presOf" srcId="{AC71F913-99AB-494D-A091-99AF170D2086}" destId="{AE6E721F-B6A3-7147-8CCD-E37723A5477F}" srcOrd="0" destOrd="3" presId="urn:microsoft.com/office/officeart/2016/7/layout/RepeatingBendingProcessNew"/>
    <dgm:cxn modelId="{291B68AD-8870-5642-8A4C-17842928F58B}" type="presOf" srcId="{835D8853-AC31-49E5-B08E-6813A027F97E}" destId="{AE6E721F-B6A3-7147-8CCD-E37723A5477F}" srcOrd="0" destOrd="0" presId="urn:microsoft.com/office/officeart/2016/7/layout/RepeatingBendingProcessNew"/>
    <dgm:cxn modelId="{732CA8C5-8DB7-0249-919B-01890D8CF70B}" type="presOf" srcId="{EE7239A9-566A-4954-A1AE-E4657B80DACB}" destId="{8BF0EC19-1305-5F49-8FF0-563AE6E963F2}" srcOrd="0" destOrd="0" presId="urn:microsoft.com/office/officeart/2016/7/layout/RepeatingBendingProcessNew"/>
    <dgm:cxn modelId="{AC70EDC5-79D5-6144-BF4D-7833070DE5AE}" type="presOf" srcId="{48FD05FF-D121-40B9-B15C-5F2B03C00363}" destId="{3A5600F7-3FB3-8F47-B00A-DA271603FB87}" srcOrd="0" destOrd="0" presId="urn:microsoft.com/office/officeart/2016/7/layout/RepeatingBendingProcessNew"/>
    <dgm:cxn modelId="{11EA0CC8-5ACC-47B8-934C-4E75CE31C07D}" srcId="{16BD1416-4D5A-4FCC-A0BB-A7B96AA49969}" destId="{C9B6CD1A-719E-4301-901C-35DC09BEC3D5}" srcOrd="6" destOrd="0" parTransId="{B3453D99-A339-462C-87DC-7B68971ED813}" sibTransId="{48FD05FF-D121-40B9-B15C-5F2B03C00363}"/>
    <dgm:cxn modelId="{CE5D01C9-5C2A-41A4-AA75-452D8BCE6100}" srcId="{B646D225-0E85-47D2-A8B2-7F8E6BAF9294}" destId="{DAB863F6-E8B1-4BE3-8C69-594BD5BDD305}" srcOrd="0" destOrd="0" parTransId="{07F8E987-8A15-4DA6-B636-63B7F8F0859D}" sibTransId="{60A0F40D-B381-42FD-8787-D1475283A5A5}"/>
    <dgm:cxn modelId="{2ED646CC-FB40-4580-A769-800A5C8731C2}" srcId="{16BD1416-4D5A-4FCC-A0BB-A7B96AA49969}" destId="{EE7239A9-566A-4954-A1AE-E4657B80DACB}" srcOrd="8" destOrd="0" parTransId="{60AAF6E3-E54C-4F62-8135-62A6D0DEB4CC}" sibTransId="{A91EE216-4775-40A0-8B93-404E8C62B48B}"/>
    <dgm:cxn modelId="{FE00CAD7-9925-B748-BA47-13A06C384B7F}" type="presOf" srcId="{F9078D21-75F4-4D64-878D-A7FC430663FD}" destId="{B0BE54FF-ACC1-F141-9884-B913CAED9F3A}" srcOrd="0" destOrd="0" presId="urn:microsoft.com/office/officeart/2016/7/layout/RepeatingBendingProcessNew"/>
    <dgm:cxn modelId="{8790E1D9-36EE-B141-A17F-D40B7C5D2103}" type="presOf" srcId="{435A772B-7D37-41A2-9923-A799E99A5E63}" destId="{FBFBCAC1-FEED-2D46-9260-9FDAE19F9E5D}" srcOrd="1" destOrd="0" presId="urn:microsoft.com/office/officeart/2016/7/layout/RepeatingBendingProcessNew"/>
    <dgm:cxn modelId="{D0C034E7-8E1E-4B94-862C-56254834D987}" srcId="{835D8853-AC31-49E5-B08E-6813A027F97E}" destId="{3BCF0DC4-1527-4BAA-8E2C-BB7E817F574B}" srcOrd="0" destOrd="0" parTransId="{0D8CDC43-71B2-4C86-B89C-FF8DBF636C1E}" sibTransId="{CCAA1BD3-C06D-4919-BA01-AFA993EA2530}"/>
    <dgm:cxn modelId="{8E99BEEA-E930-47F0-A4F2-740F7F0F9C52}" srcId="{16BD1416-4D5A-4FCC-A0BB-A7B96AA49969}" destId="{695B88A6-951F-490A-A537-CD7163DC22A9}" srcOrd="2" destOrd="0" parTransId="{B96CFAC5-41BA-43FF-AB78-AD116DC52FA3}" sibTransId="{86C99A7B-830D-4E6C-9EA8-32422BAA48B5}"/>
    <dgm:cxn modelId="{06AFFEEB-2D82-3A47-97AB-E3A11564C799}" type="presOf" srcId="{FA495B6A-A7DC-4760-9AC2-3F0200672FCD}" destId="{AB838BC4-6981-364E-94C7-AC92298D5D54}" srcOrd="0" destOrd="0" presId="urn:microsoft.com/office/officeart/2016/7/layout/RepeatingBendingProcessNew"/>
    <dgm:cxn modelId="{983CC4ED-4EE1-964E-9EFA-F360A3B9864C}" type="presOf" srcId="{FA495B6A-A7DC-4760-9AC2-3F0200672FCD}" destId="{669D71E5-932E-D541-8317-65F8B7B16CAC}" srcOrd="1" destOrd="0" presId="urn:microsoft.com/office/officeart/2016/7/layout/RepeatingBendingProcessNew"/>
    <dgm:cxn modelId="{792FAAF5-13ED-364A-A1A6-AF2E7D4C558C}" type="presOf" srcId="{056A8AF8-55B1-48C9-A658-D445168ED550}" destId="{E2C1CAAF-23E7-8C40-A1C7-45BEA2C6A179}" srcOrd="1" destOrd="0" presId="urn:microsoft.com/office/officeart/2016/7/layout/RepeatingBendingProcessNew"/>
    <dgm:cxn modelId="{780C66F6-D45A-AF4D-AAF9-8ADE4344DE40}" type="presOf" srcId="{C9B6CD1A-719E-4301-901C-35DC09BEC3D5}" destId="{72C61B71-D637-C645-8D5A-F2EDA1AD74F0}" srcOrd="0" destOrd="0" presId="urn:microsoft.com/office/officeart/2016/7/layout/RepeatingBendingProcessNew"/>
    <dgm:cxn modelId="{13E66AF6-10F1-D045-881E-44F92F53376F}" type="presOf" srcId="{117FC5FC-524E-EF4A-8636-EE7F1C898080}" destId="{8B351B83-1CE9-A343-8AA2-0CFB5E3FB0D6}" srcOrd="0" destOrd="3" presId="urn:microsoft.com/office/officeart/2016/7/layout/RepeatingBendingProcessNew"/>
    <dgm:cxn modelId="{04007007-018D-C843-B321-FC4B6176353D}" type="presParOf" srcId="{BB387CF8-6C89-3F4A-AD55-AFAE208A6548}" destId="{EB15B8E5-EBC9-DD49-B06C-8A14C6F2E24B}" srcOrd="0" destOrd="0" presId="urn:microsoft.com/office/officeart/2016/7/layout/RepeatingBendingProcessNew"/>
    <dgm:cxn modelId="{1366B80F-757B-524D-A879-7B9D0FAA676E}" type="presParOf" srcId="{BB387CF8-6C89-3F4A-AD55-AFAE208A6548}" destId="{AB838BC4-6981-364E-94C7-AC92298D5D54}" srcOrd="1" destOrd="0" presId="urn:microsoft.com/office/officeart/2016/7/layout/RepeatingBendingProcessNew"/>
    <dgm:cxn modelId="{9EB5E6F8-9963-EA47-B3A4-0AE310C0320E}" type="presParOf" srcId="{AB838BC4-6981-364E-94C7-AC92298D5D54}" destId="{669D71E5-932E-D541-8317-65F8B7B16CAC}" srcOrd="0" destOrd="0" presId="urn:microsoft.com/office/officeart/2016/7/layout/RepeatingBendingProcessNew"/>
    <dgm:cxn modelId="{15CEF621-8478-C547-9009-804C412C8E09}" type="presParOf" srcId="{BB387CF8-6C89-3F4A-AD55-AFAE208A6548}" destId="{D94D5196-01DE-5C41-AF47-BD5B3E2E2B0C}" srcOrd="2" destOrd="0" presId="urn:microsoft.com/office/officeart/2016/7/layout/RepeatingBendingProcessNew"/>
    <dgm:cxn modelId="{85369A10-2C8D-8446-90A1-E82B44A04075}" type="presParOf" srcId="{BB387CF8-6C89-3F4A-AD55-AFAE208A6548}" destId="{2E9CD671-424D-2A41-A2A2-9A99FB4B739F}" srcOrd="3" destOrd="0" presId="urn:microsoft.com/office/officeart/2016/7/layout/RepeatingBendingProcessNew"/>
    <dgm:cxn modelId="{1714A7F5-F762-F648-9049-918140DED972}" type="presParOf" srcId="{2E9CD671-424D-2A41-A2A2-9A99FB4B739F}" destId="{E5A3B910-9735-224E-B076-9AD7D5330BB2}" srcOrd="0" destOrd="0" presId="urn:microsoft.com/office/officeart/2016/7/layout/RepeatingBendingProcessNew"/>
    <dgm:cxn modelId="{84408FB1-3AB9-0343-A1DF-3B530CBAB396}" type="presParOf" srcId="{BB387CF8-6C89-3F4A-AD55-AFAE208A6548}" destId="{B9095672-2623-F646-852E-7DF1A3759910}" srcOrd="4" destOrd="0" presId="urn:microsoft.com/office/officeart/2016/7/layout/RepeatingBendingProcessNew"/>
    <dgm:cxn modelId="{F24445B3-8816-4F4C-B72E-6AF4A7337222}" type="presParOf" srcId="{BB387CF8-6C89-3F4A-AD55-AFAE208A6548}" destId="{6360C480-11C8-B948-BF28-9CA641F6E0A3}" srcOrd="5" destOrd="0" presId="urn:microsoft.com/office/officeart/2016/7/layout/RepeatingBendingProcessNew"/>
    <dgm:cxn modelId="{576C4CB9-63D6-2849-98C9-9866C0B1D88C}" type="presParOf" srcId="{6360C480-11C8-B948-BF28-9CA641F6E0A3}" destId="{D78D94E3-A6CB-324F-9B52-3F1CD8E23B23}" srcOrd="0" destOrd="0" presId="urn:microsoft.com/office/officeart/2016/7/layout/RepeatingBendingProcessNew"/>
    <dgm:cxn modelId="{97A2DCB7-DD7D-084A-A197-F96FC734395E}" type="presParOf" srcId="{BB387CF8-6C89-3F4A-AD55-AFAE208A6548}" destId="{1C26125F-1B6D-B44C-9B21-3D79B77398AF}" srcOrd="6" destOrd="0" presId="urn:microsoft.com/office/officeart/2016/7/layout/RepeatingBendingProcessNew"/>
    <dgm:cxn modelId="{1847885B-BC84-AC4A-8969-0CD494C56715}" type="presParOf" srcId="{BB387CF8-6C89-3F4A-AD55-AFAE208A6548}" destId="{B0BE54FF-ACC1-F141-9884-B913CAED9F3A}" srcOrd="7" destOrd="0" presId="urn:microsoft.com/office/officeart/2016/7/layout/RepeatingBendingProcessNew"/>
    <dgm:cxn modelId="{7908428B-D47D-774D-8A74-BE2EEF89A6AE}" type="presParOf" srcId="{B0BE54FF-ACC1-F141-9884-B913CAED9F3A}" destId="{B859923B-71BD-EA48-8641-242BAF65A3C8}" srcOrd="0" destOrd="0" presId="urn:microsoft.com/office/officeart/2016/7/layout/RepeatingBendingProcessNew"/>
    <dgm:cxn modelId="{21918335-C03F-5A45-8617-FDCC1589B94B}" type="presParOf" srcId="{BB387CF8-6C89-3F4A-AD55-AFAE208A6548}" destId="{A4C9F3A5-CAB4-EF4B-8415-AFAEFF181A34}" srcOrd="8" destOrd="0" presId="urn:microsoft.com/office/officeart/2016/7/layout/RepeatingBendingProcessNew"/>
    <dgm:cxn modelId="{00204FE4-6D47-9240-BE5F-603387B8E89A}" type="presParOf" srcId="{BB387CF8-6C89-3F4A-AD55-AFAE208A6548}" destId="{550F596A-9C8B-0048-9524-291AC42BDD5B}" srcOrd="9" destOrd="0" presId="urn:microsoft.com/office/officeart/2016/7/layout/RepeatingBendingProcessNew"/>
    <dgm:cxn modelId="{D543FC1C-0EC3-F148-A7A6-C0512ECB3DBE}" type="presParOf" srcId="{550F596A-9C8B-0048-9524-291AC42BDD5B}" destId="{E2C1CAAF-23E7-8C40-A1C7-45BEA2C6A179}" srcOrd="0" destOrd="0" presId="urn:microsoft.com/office/officeart/2016/7/layout/RepeatingBendingProcessNew"/>
    <dgm:cxn modelId="{81084114-F563-A749-95E7-5DCA3FE428E3}" type="presParOf" srcId="{BB387CF8-6C89-3F4A-AD55-AFAE208A6548}" destId="{AE6E721F-B6A3-7147-8CCD-E37723A5477F}" srcOrd="10" destOrd="0" presId="urn:microsoft.com/office/officeart/2016/7/layout/RepeatingBendingProcessNew"/>
    <dgm:cxn modelId="{A4C27E46-AF06-2943-8A3A-6297C6D2D69E}" type="presParOf" srcId="{BB387CF8-6C89-3F4A-AD55-AFAE208A6548}" destId="{CBA5D1C8-5B83-5148-A3D3-11761D3E4000}" srcOrd="11" destOrd="0" presId="urn:microsoft.com/office/officeart/2016/7/layout/RepeatingBendingProcessNew"/>
    <dgm:cxn modelId="{53F372B0-88BE-FA45-82DF-DD248A3FB67A}" type="presParOf" srcId="{CBA5D1C8-5B83-5148-A3D3-11761D3E4000}" destId="{FBFBCAC1-FEED-2D46-9260-9FDAE19F9E5D}" srcOrd="0" destOrd="0" presId="urn:microsoft.com/office/officeart/2016/7/layout/RepeatingBendingProcessNew"/>
    <dgm:cxn modelId="{C3562E57-38B5-E54E-A975-B927BE4E70AB}" type="presParOf" srcId="{BB387CF8-6C89-3F4A-AD55-AFAE208A6548}" destId="{72C61B71-D637-C645-8D5A-F2EDA1AD74F0}" srcOrd="12" destOrd="0" presId="urn:microsoft.com/office/officeart/2016/7/layout/RepeatingBendingProcessNew"/>
    <dgm:cxn modelId="{1042DC00-AE5C-654D-A98B-CA93EED99120}" type="presParOf" srcId="{BB387CF8-6C89-3F4A-AD55-AFAE208A6548}" destId="{3A5600F7-3FB3-8F47-B00A-DA271603FB87}" srcOrd="13" destOrd="0" presId="urn:microsoft.com/office/officeart/2016/7/layout/RepeatingBendingProcessNew"/>
    <dgm:cxn modelId="{B930F391-9601-B44C-84F8-E6F083A3679B}" type="presParOf" srcId="{3A5600F7-3FB3-8F47-B00A-DA271603FB87}" destId="{8E1DE620-7FF5-8443-9F75-3E8029EEBE16}" srcOrd="0" destOrd="0" presId="urn:microsoft.com/office/officeart/2016/7/layout/RepeatingBendingProcessNew"/>
    <dgm:cxn modelId="{C5DE3B9A-8CA7-DF44-8588-1FE6422521FC}" type="presParOf" srcId="{BB387CF8-6C89-3F4A-AD55-AFAE208A6548}" destId="{8B351B83-1CE9-A343-8AA2-0CFB5E3FB0D6}" srcOrd="14" destOrd="0" presId="urn:microsoft.com/office/officeart/2016/7/layout/RepeatingBendingProcessNew"/>
    <dgm:cxn modelId="{C1BEC51A-227C-FF4F-B2F1-409F01944EE4}" type="presParOf" srcId="{BB387CF8-6C89-3F4A-AD55-AFAE208A6548}" destId="{9BE674F2-F3A7-AD4C-A6A5-9E2C6DF81C0B}" srcOrd="15" destOrd="0" presId="urn:microsoft.com/office/officeart/2016/7/layout/RepeatingBendingProcessNew"/>
    <dgm:cxn modelId="{006EFC88-D418-6C40-8BD5-CAF461A9DDF8}" type="presParOf" srcId="{9BE674F2-F3A7-AD4C-A6A5-9E2C6DF81C0B}" destId="{80340C7B-F4D8-F044-9537-53AAD2489DAB}" srcOrd="0" destOrd="0" presId="urn:microsoft.com/office/officeart/2016/7/layout/RepeatingBendingProcessNew"/>
    <dgm:cxn modelId="{91C53B47-D4D3-264F-B4A4-D2B8452DD49F}" type="presParOf" srcId="{BB387CF8-6C89-3F4A-AD55-AFAE208A6548}" destId="{8BF0EC19-1305-5F49-8FF0-563AE6E963F2}" srcOrd="1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38BC4-6981-364E-94C7-AC92298D5D54}">
      <dsp:nvSpPr>
        <dsp:cNvPr id="0" name=""/>
        <dsp:cNvSpPr/>
      </dsp:nvSpPr>
      <dsp:spPr>
        <a:xfrm>
          <a:off x="2594332" y="603636"/>
          <a:ext cx="464628" cy="91440"/>
        </a:xfrm>
        <a:custGeom>
          <a:avLst/>
          <a:gdLst/>
          <a:ahLst/>
          <a:cxnLst/>
          <a:rect l="0" t="0" r="0" b="0"/>
          <a:pathLst>
            <a:path>
              <a:moveTo>
                <a:pt x="0" y="45720"/>
              </a:moveTo>
              <a:lnTo>
                <a:pt x="464628"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4265" y="646880"/>
        <a:ext cx="24761" cy="4952"/>
      </dsp:txXfrm>
    </dsp:sp>
    <dsp:sp modelId="{EB15B8E5-EBC9-DD49-B06C-8A14C6F2E24B}">
      <dsp:nvSpPr>
        <dsp:cNvPr id="0" name=""/>
        <dsp:cNvSpPr/>
      </dsp:nvSpPr>
      <dsp:spPr>
        <a:xfrm>
          <a:off x="442966" y="3406"/>
          <a:ext cx="2153166" cy="129189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t" anchorCtr="0">
          <a:noAutofit/>
        </a:bodyPr>
        <a:lstStyle/>
        <a:p>
          <a:pPr marL="0" lvl="0" indent="0" algn="l" defTabSz="577850">
            <a:lnSpc>
              <a:spcPct val="90000"/>
            </a:lnSpc>
            <a:spcBef>
              <a:spcPct val="0"/>
            </a:spcBef>
            <a:spcAft>
              <a:spcPct val="35000"/>
            </a:spcAft>
            <a:buNone/>
          </a:pPr>
          <a:r>
            <a:rPr lang="en-US" sz="1300" kern="1200"/>
            <a:t>Initial model development</a:t>
          </a:r>
        </a:p>
        <a:p>
          <a:pPr marL="57150" lvl="1" indent="-57150" algn="l" defTabSz="444500">
            <a:lnSpc>
              <a:spcPct val="90000"/>
            </a:lnSpc>
            <a:spcBef>
              <a:spcPct val="0"/>
            </a:spcBef>
            <a:spcAft>
              <a:spcPct val="15000"/>
            </a:spcAft>
            <a:buChar char="•"/>
          </a:pPr>
          <a:r>
            <a:rPr lang="en-US" sz="1000" kern="1200"/>
            <a:t>Development of HIV transmission framework</a:t>
          </a:r>
        </a:p>
      </dsp:txBody>
      <dsp:txXfrm>
        <a:off x="442966" y="3406"/>
        <a:ext cx="2153166" cy="1291899"/>
      </dsp:txXfrm>
    </dsp:sp>
    <dsp:sp modelId="{2E9CD671-424D-2A41-A2A2-9A99FB4B739F}">
      <dsp:nvSpPr>
        <dsp:cNvPr id="0" name=""/>
        <dsp:cNvSpPr/>
      </dsp:nvSpPr>
      <dsp:spPr>
        <a:xfrm>
          <a:off x="5242727" y="603636"/>
          <a:ext cx="464628" cy="91440"/>
        </a:xfrm>
        <a:custGeom>
          <a:avLst/>
          <a:gdLst/>
          <a:ahLst/>
          <a:cxnLst/>
          <a:rect l="0" t="0" r="0" b="0"/>
          <a:pathLst>
            <a:path>
              <a:moveTo>
                <a:pt x="0" y="45720"/>
              </a:moveTo>
              <a:lnTo>
                <a:pt x="464628" y="45720"/>
              </a:lnTo>
            </a:path>
          </a:pathLst>
        </a:custGeom>
        <a:noFill/>
        <a:ln w="9525" cap="flat" cmpd="sng" algn="ctr">
          <a:solidFill>
            <a:schemeClr val="accent5">
              <a:hueOff val="128420"/>
              <a:satOff val="-13020"/>
              <a:lumOff val="201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2660" y="646880"/>
        <a:ext cx="24761" cy="4952"/>
      </dsp:txXfrm>
    </dsp:sp>
    <dsp:sp modelId="{D94D5196-01DE-5C41-AF47-BD5B3E2E2B0C}">
      <dsp:nvSpPr>
        <dsp:cNvPr id="0" name=""/>
        <dsp:cNvSpPr/>
      </dsp:nvSpPr>
      <dsp:spPr>
        <a:xfrm>
          <a:off x="3091360" y="3406"/>
          <a:ext cx="2153166" cy="1291899"/>
        </a:xfrm>
        <a:prstGeom prst="rect">
          <a:avLst/>
        </a:prstGeom>
        <a:solidFill>
          <a:schemeClr val="accent5">
            <a:hueOff val="112368"/>
            <a:satOff val="-11393"/>
            <a:lumOff val="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ctr" anchorCtr="0">
          <a:noAutofit/>
        </a:bodyPr>
        <a:lstStyle/>
        <a:p>
          <a:pPr marL="0" lvl="0" indent="0" algn="ctr" defTabSz="577850">
            <a:lnSpc>
              <a:spcPct val="90000"/>
            </a:lnSpc>
            <a:spcBef>
              <a:spcPct val="0"/>
            </a:spcBef>
            <a:spcAft>
              <a:spcPct val="35000"/>
            </a:spcAft>
            <a:buNone/>
          </a:pPr>
          <a:r>
            <a:rPr lang="en-US" sz="1300" kern="1200"/>
            <a:t>EMIS-2010 data analysis</a:t>
          </a:r>
        </a:p>
      </dsp:txBody>
      <dsp:txXfrm>
        <a:off x="3091360" y="3406"/>
        <a:ext cx="2153166" cy="1291899"/>
      </dsp:txXfrm>
    </dsp:sp>
    <dsp:sp modelId="{6360C480-11C8-B948-BF28-9CA641F6E0A3}">
      <dsp:nvSpPr>
        <dsp:cNvPr id="0" name=""/>
        <dsp:cNvSpPr/>
      </dsp:nvSpPr>
      <dsp:spPr>
        <a:xfrm>
          <a:off x="1519549" y="1293506"/>
          <a:ext cx="5296789" cy="464628"/>
        </a:xfrm>
        <a:custGeom>
          <a:avLst/>
          <a:gdLst/>
          <a:ahLst/>
          <a:cxnLst/>
          <a:rect l="0" t="0" r="0" b="0"/>
          <a:pathLst>
            <a:path>
              <a:moveTo>
                <a:pt x="5296789" y="0"/>
              </a:moveTo>
              <a:lnTo>
                <a:pt x="5296789" y="249414"/>
              </a:lnTo>
              <a:lnTo>
                <a:pt x="0" y="249414"/>
              </a:lnTo>
              <a:lnTo>
                <a:pt x="0" y="464628"/>
              </a:lnTo>
            </a:path>
          </a:pathLst>
        </a:custGeom>
        <a:noFill/>
        <a:ln w="9525" cap="flat" cmpd="sng" algn="ctr">
          <a:solidFill>
            <a:schemeClr val="accent5">
              <a:hueOff val="256840"/>
              <a:satOff val="-26040"/>
              <a:lumOff val="403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4946" y="1523344"/>
        <a:ext cx="265994" cy="4952"/>
      </dsp:txXfrm>
    </dsp:sp>
    <dsp:sp modelId="{B9095672-2623-F646-852E-7DF1A3759910}">
      <dsp:nvSpPr>
        <dsp:cNvPr id="0" name=""/>
        <dsp:cNvSpPr/>
      </dsp:nvSpPr>
      <dsp:spPr>
        <a:xfrm>
          <a:off x="5739755" y="3406"/>
          <a:ext cx="2153166" cy="1291899"/>
        </a:xfrm>
        <a:prstGeom prst="rect">
          <a:avLst/>
        </a:prstGeom>
        <a:solidFill>
          <a:schemeClr val="accent5">
            <a:hueOff val="224735"/>
            <a:satOff val="-22785"/>
            <a:lumOff val="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t" anchorCtr="0">
          <a:noAutofit/>
        </a:bodyPr>
        <a:lstStyle/>
        <a:p>
          <a:pPr marL="0" lvl="0" indent="0" algn="l" defTabSz="577850">
            <a:lnSpc>
              <a:spcPct val="90000"/>
            </a:lnSpc>
            <a:spcBef>
              <a:spcPct val="0"/>
            </a:spcBef>
            <a:spcAft>
              <a:spcPct val="35000"/>
            </a:spcAft>
            <a:buNone/>
          </a:pPr>
          <a:r>
            <a:rPr lang="en-US" sz="1300" kern="1200"/>
            <a:t>Update to the model</a:t>
          </a:r>
        </a:p>
        <a:p>
          <a:pPr marL="57150" lvl="1" indent="-57150" algn="l" defTabSz="444500">
            <a:lnSpc>
              <a:spcPct val="90000"/>
            </a:lnSpc>
            <a:spcBef>
              <a:spcPct val="0"/>
            </a:spcBef>
            <a:spcAft>
              <a:spcPct val="15000"/>
            </a:spcAft>
            <a:buChar char="•"/>
          </a:pPr>
          <a:r>
            <a:rPr lang="en-US" sz="1000" kern="1200"/>
            <a:t>Sexual network formation</a:t>
          </a:r>
        </a:p>
      </dsp:txBody>
      <dsp:txXfrm>
        <a:off x="5739755" y="3406"/>
        <a:ext cx="2153166" cy="1291899"/>
      </dsp:txXfrm>
    </dsp:sp>
    <dsp:sp modelId="{B0BE54FF-ACC1-F141-9884-B913CAED9F3A}">
      <dsp:nvSpPr>
        <dsp:cNvPr id="0" name=""/>
        <dsp:cNvSpPr/>
      </dsp:nvSpPr>
      <dsp:spPr>
        <a:xfrm>
          <a:off x="2594332" y="2390765"/>
          <a:ext cx="464628" cy="91440"/>
        </a:xfrm>
        <a:custGeom>
          <a:avLst/>
          <a:gdLst/>
          <a:ahLst/>
          <a:cxnLst/>
          <a:rect l="0" t="0" r="0" b="0"/>
          <a:pathLst>
            <a:path>
              <a:moveTo>
                <a:pt x="0" y="45720"/>
              </a:moveTo>
              <a:lnTo>
                <a:pt x="464628" y="45720"/>
              </a:lnTo>
            </a:path>
          </a:pathLst>
        </a:custGeom>
        <a:noFill/>
        <a:ln w="9525" cap="flat" cmpd="sng" algn="ctr">
          <a:solidFill>
            <a:schemeClr val="accent5">
              <a:hueOff val="385260"/>
              <a:satOff val="-39060"/>
              <a:lumOff val="60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4265" y="2434008"/>
        <a:ext cx="24761" cy="4952"/>
      </dsp:txXfrm>
    </dsp:sp>
    <dsp:sp modelId="{1C26125F-1B6D-B44C-9B21-3D79B77398AF}">
      <dsp:nvSpPr>
        <dsp:cNvPr id="0" name=""/>
        <dsp:cNvSpPr/>
      </dsp:nvSpPr>
      <dsp:spPr>
        <a:xfrm>
          <a:off x="442966" y="1790535"/>
          <a:ext cx="2153166" cy="1291899"/>
        </a:xfrm>
        <a:prstGeom prst="rect">
          <a:avLst/>
        </a:prstGeom>
        <a:solidFill>
          <a:schemeClr val="accent5">
            <a:hueOff val="337103"/>
            <a:satOff val="-34178"/>
            <a:lumOff val="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ctr" anchorCtr="0">
          <a:noAutofit/>
        </a:bodyPr>
        <a:lstStyle/>
        <a:p>
          <a:pPr marL="0" lvl="0" indent="0" algn="ctr" defTabSz="577850">
            <a:lnSpc>
              <a:spcPct val="90000"/>
            </a:lnSpc>
            <a:spcBef>
              <a:spcPct val="0"/>
            </a:spcBef>
            <a:spcAft>
              <a:spcPct val="35000"/>
            </a:spcAft>
            <a:buNone/>
          </a:pPr>
          <a:r>
            <a:rPr lang="en-US" sz="1300" kern="1200"/>
            <a:t>Procurement of ACS and EMIS-2017 data sets -&gt; November 2022</a:t>
          </a:r>
        </a:p>
      </dsp:txBody>
      <dsp:txXfrm>
        <a:off x="442966" y="1790535"/>
        <a:ext cx="2153166" cy="1291899"/>
      </dsp:txXfrm>
    </dsp:sp>
    <dsp:sp modelId="{550F596A-9C8B-0048-9524-291AC42BDD5B}">
      <dsp:nvSpPr>
        <dsp:cNvPr id="0" name=""/>
        <dsp:cNvSpPr/>
      </dsp:nvSpPr>
      <dsp:spPr>
        <a:xfrm>
          <a:off x="5242727" y="2390765"/>
          <a:ext cx="464628" cy="91440"/>
        </a:xfrm>
        <a:custGeom>
          <a:avLst/>
          <a:gdLst/>
          <a:ahLst/>
          <a:cxnLst/>
          <a:rect l="0" t="0" r="0" b="0"/>
          <a:pathLst>
            <a:path>
              <a:moveTo>
                <a:pt x="0" y="45720"/>
              </a:moveTo>
              <a:lnTo>
                <a:pt x="464628" y="45720"/>
              </a:lnTo>
            </a:path>
          </a:pathLst>
        </a:custGeom>
        <a:noFill/>
        <a:ln w="9525" cap="flat" cmpd="sng" algn="ctr">
          <a:solidFill>
            <a:schemeClr val="accent5">
              <a:hueOff val="513681"/>
              <a:satOff val="-52080"/>
              <a:lumOff val="806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2660" y="2434008"/>
        <a:ext cx="24761" cy="4952"/>
      </dsp:txXfrm>
    </dsp:sp>
    <dsp:sp modelId="{A4C9F3A5-CAB4-EF4B-8415-AFAEFF181A34}">
      <dsp:nvSpPr>
        <dsp:cNvPr id="0" name=""/>
        <dsp:cNvSpPr/>
      </dsp:nvSpPr>
      <dsp:spPr>
        <a:xfrm>
          <a:off x="3091360" y="1790535"/>
          <a:ext cx="2153166" cy="1291899"/>
        </a:xfrm>
        <a:prstGeom prst="rect">
          <a:avLst/>
        </a:prstGeom>
        <a:solidFill>
          <a:schemeClr val="accent5">
            <a:hueOff val="449471"/>
            <a:satOff val="-45570"/>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3">
                  <a:lumMod val="50000"/>
                </a:schemeClr>
              </a:solidFill>
            </a:rPr>
            <a:t>Data analysis -&gt; March 2022</a:t>
          </a:r>
        </a:p>
      </dsp:txBody>
      <dsp:txXfrm>
        <a:off x="3091360" y="1790535"/>
        <a:ext cx="2153166" cy="1291899"/>
      </dsp:txXfrm>
    </dsp:sp>
    <dsp:sp modelId="{CBA5D1C8-5B83-5148-A3D3-11761D3E4000}">
      <dsp:nvSpPr>
        <dsp:cNvPr id="0" name=""/>
        <dsp:cNvSpPr/>
      </dsp:nvSpPr>
      <dsp:spPr>
        <a:xfrm>
          <a:off x="1519549" y="3080634"/>
          <a:ext cx="5296789" cy="464628"/>
        </a:xfrm>
        <a:custGeom>
          <a:avLst/>
          <a:gdLst/>
          <a:ahLst/>
          <a:cxnLst/>
          <a:rect l="0" t="0" r="0" b="0"/>
          <a:pathLst>
            <a:path>
              <a:moveTo>
                <a:pt x="5296789" y="0"/>
              </a:moveTo>
              <a:lnTo>
                <a:pt x="5296789" y="249414"/>
              </a:lnTo>
              <a:lnTo>
                <a:pt x="0" y="249414"/>
              </a:lnTo>
              <a:lnTo>
                <a:pt x="0" y="464628"/>
              </a:lnTo>
            </a:path>
          </a:pathLst>
        </a:custGeom>
        <a:noFill/>
        <a:ln w="9525" cap="flat" cmpd="sng" algn="ctr">
          <a:solidFill>
            <a:schemeClr val="accent5">
              <a:hueOff val="642101"/>
              <a:satOff val="-65100"/>
              <a:lumOff val="1008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34946" y="3310472"/>
        <a:ext cx="265994" cy="4952"/>
      </dsp:txXfrm>
    </dsp:sp>
    <dsp:sp modelId="{AE6E721F-B6A3-7147-8CCD-E37723A5477F}">
      <dsp:nvSpPr>
        <dsp:cNvPr id="0" name=""/>
        <dsp:cNvSpPr/>
      </dsp:nvSpPr>
      <dsp:spPr>
        <a:xfrm>
          <a:off x="5739755" y="1790535"/>
          <a:ext cx="2153166" cy="1291899"/>
        </a:xfrm>
        <a:prstGeom prst="rect">
          <a:avLst/>
        </a:prstGeom>
        <a:solidFill>
          <a:schemeClr val="accent5">
            <a:hueOff val="561838"/>
            <a:satOff val="-56963"/>
            <a:lumOff val="8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t" anchorCtr="0">
          <a:noAutofit/>
        </a:bodyPr>
        <a:lstStyle/>
        <a:p>
          <a:pPr marL="0" lvl="0" indent="0" algn="l" defTabSz="622300">
            <a:lnSpc>
              <a:spcPct val="90000"/>
            </a:lnSpc>
            <a:spcBef>
              <a:spcPct val="0"/>
            </a:spcBef>
            <a:spcAft>
              <a:spcPct val="35000"/>
            </a:spcAft>
            <a:buNone/>
          </a:pPr>
          <a:r>
            <a:rPr lang="en-US" sz="1400" kern="1200"/>
            <a:t>Update to the model</a:t>
          </a:r>
        </a:p>
        <a:p>
          <a:pPr marL="57150" lvl="1" indent="-57150" algn="l" defTabSz="466725">
            <a:lnSpc>
              <a:spcPct val="90000"/>
            </a:lnSpc>
            <a:spcBef>
              <a:spcPct val="0"/>
            </a:spcBef>
            <a:spcAft>
              <a:spcPct val="15000"/>
            </a:spcAft>
            <a:buChar char="•"/>
          </a:pPr>
          <a:r>
            <a:rPr lang="en-US" sz="1050" kern="1200"/>
            <a:t>Sexual network formation</a:t>
          </a:r>
        </a:p>
        <a:p>
          <a:pPr marL="57150" lvl="1" indent="-57150" algn="l" defTabSz="466725">
            <a:lnSpc>
              <a:spcPct val="90000"/>
            </a:lnSpc>
            <a:spcBef>
              <a:spcPct val="0"/>
            </a:spcBef>
            <a:spcAft>
              <a:spcPct val="15000"/>
            </a:spcAft>
            <a:buChar char="•"/>
          </a:pPr>
          <a:r>
            <a:rPr lang="en-US" sz="1050" kern="1200" dirty="0"/>
            <a:t>Age- and behavior-dependent uptake of biomedical treatments</a:t>
          </a:r>
        </a:p>
        <a:p>
          <a:pPr marL="57150" lvl="1" indent="-57150" algn="l" defTabSz="466725">
            <a:lnSpc>
              <a:spcPct val="90000"/>
            </a:lnSpc>
            <a:spcBef>
              <a:spcPct val="0"/>
            </a:spcBef>
            <a:spcAft>
              <a:spcPct val="15000"/>
            </a:spcAft>
            <a:buChar char="•"/>
          </a:pPr>
          <a:r>
            <a:rPr lang="en-US" sz="1050" kern="1200" dirty="0"/>
            <a:t>Feedback between behavior and treatments</a:t>
          </a:r>
        </a:p>
      </dsp:txBody>
      <dsp:txXfrm>
        <a:off x="5739755" y="1790535"/>
        <a:ext cx="2153166" cy="1291899"/>
      </dsp:txXfrm>
    </dsp:sp>
    <dsp:sp modelId="{3A5600F7-3FB3-8F47-B00A-DA271603FB87}">
      <dsp:nvSpPr>
        <dsp:cNvPr id="0" name=""/>
        <dsp:cNvSpPr/>
      </dsp:nvSpPr>
      <dsp:spPr>
        <a:xfrm>
          <a:off x="2594332" y="4177893"/>
          <a:ext cx="464628" cy="91440"/>
        </a:xfrm>
        <a:custGeom>
          <a:avLst/>
          <a:gdLst/>
          <a:ahLst/>
          <a:cxnLst/>
          <a:rect l="0" t="0" r="0" b="0"/>
          <a:pathLst>
            <a:path>
              <a:moveTo>
                <a:pt x="0" y="45720"/>
              </a:moveTo>
              <a:lnTo>
                <a:pt x="464628" y="45720"/>
              </a:lnTo>
            </a:path>
          </a:pathLst>
        </a:custGeom>
        <a:noFill/>
        <a:ln w="9525" cap="flat" cmpd="sng" algn="ctr">
          <a:solidFill>
            <a:schemeClr val="accent5">
              <a:hueOff val="770521"/>
              <a:satOff val="-78120"/>
              <a:lumOff val="1210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4265" y="4221136"/>
        <a:ext cx="24761" cy="4952"/>
      </dsp:txXfrm>
    </dsp:sp>
    <dsp:sp modelId="{72C61B71-D637-C645-8D5A-F2EDA1AD74F0}">
      <dsp:nvSpPr>
        <dsp:cNvPr id="0" name=""/>
        <dsp:cNvSpPr/>
      </dsp:nvSpPr>
      <dsp:spPr>
        <a:xfrm>
          <a:off x="442966" y="3577663"/>
          <a:ext cx="2153166" cy="1291899"/>
        </a:xfrm>
        <a:prstGeom prst="rect">
          <a:avLst/>
        </a:prstGeom>
        <a:solidFill>
          <a:schemeClr val="accent5">
            <a:hueOff val="674206"/>
            <a:satOff val="-68355"/>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3">
                  <a:lumMod val="50000"/>
                </a:schemeClr>
              </a:solidFill>
            </a:rPr>
            <a:t>Model finalized</a:t>
          </a:r>
        </a:p>
      </dsp:txBody>
      <dsp:txXfrm>
        <a:off x="442966" y="3577663"/>
        <a:ext cx="2153166" cy="1291899"/>
      </dsp:txXfrm>
    </dsp:sp>
    <dsp:sp modelId="{9BE674F2-F3A7-AD4C-A6A5-9E2C6DF81C0B}">
      <dsp:nvSpPr>
        <dsp:cNvPr id="0" name=""/>
        <dsp:cNvSpPr/>
      </dsp:nvSpPr>
      <dsp:spPr>
        <a:xfrm>
          <a:off x="5242727" y="4177893"/>
          <a:ext cx="464628" cy="91440"/>
        </a:xfrm>
        <a:custGeom>
          <a:avLst/>
          <a:gdLst/>
          <a:ahLst/>
          <a:cxnLst/>
          <a:rect l="0" t="0" r="0" b="0"/>
          <a:pathLst>
            <a:path>
              <a:moveTo>
                <a:pt x="0" y="45720"/>
              </a:moveTo>
              <a:lnTo>
                <a:pt x="464628" y="45720"/>
              </a:lnTo>
            </a:path>
          </a:pathLst>
        </a:custGeom>
        <a:noFill/>
        <a:ln w="47625" cap="flat" cmpd="sng" algn="ctr">
          <a:solidFill>
            <a:scrgbClr r="0" g="0" b="0">
              <a:shade val="95000"/>
              <a:satMod val="105000"/>
            </a:scrgbClr>
          </a:solidFill>
          <a:prstDash val="solid"/>
          <a:headEnd type="arrow"/>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62660" y="4221136"/>
        <a:ext cx="24761" cy="4952"/>
      </dsp:txXfrm>
    </dsp:sp>
    <dsp:sp modelId="{8B351B83-1CE9-A343-8AA2-0CFB5E3FB0D6}">
      <dsp:nvSpPr>
        <dsp:cNvPr id="0" name=""/>
        <dsp:cNvSpPr/>
      </dsp:nvSpPr>
      <dsp:spPr>
        <a:xfrm>
          <a:off x="3091360" y="3577663"/>
          <a:ext cx="2153166" cy="129189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t" anchorCtr="0">
          <a:noAutofit/>
        </a:bodyPr>
        <a:lstStyle/>
        <a:p>
          <a:pPr marL="0" lvl="0" indent="0" algn="l" defTabSz="577850">
            <a:lnSpc>
              <a:spcPct val="90000"/>
            </a:lnSpc>
            <a:spcBef>
              <a:spcPct val="0"/>
            </a:spcBef>
            <a:spcAft>
              <a:spcPct val="35000"/>
            </a:spcAft>
            <a:buNone/>
          </a:pPr>
          <a:r>
            <a:rPr lang="en-US" sz="1300" kern="1200"/>
            <a:t>Parametrization</a:t>
          </a:r>
        </a:p>
        <a:p>
          <a:pPr marL="57150" lvl="1" indent="-57150" algn="l" defTabSz="444500">
            <a:lnSpc>
              <a:spcPct val="90000"/>
            </a:lnSpc>
            <a:spcBef>
              <a:spcPct val="0"/>
            </a:spcBef>
            <a:spcAft>
              <a:spcPct val="15000"/>
            </a:spcAft>
            <a:buChar char="•"/>
          </a:pPr>
          <a:r>
            <a:rPr lang="en-US" sz="1000" kern="1200"/>
            <a:t>Development of calibration procedures</a:t>
          </a:r>
        </a:p>
        <a:p>
          <a:pPr marL="57150" lvl="1" indent="-57150" algn="l" defTabSz="444500">
            <a:lnSpc>
              <a:spcPct val="90000"/>
            </a:lnSpc>
            <a:spcBef>
              <a:spcPct val="0"/>
            </a:spcBef>
            <a:spcAft>
              <a:spcPct val="15000"/>
            </a:spcAft>
            <a:buChar char="•"/>
          </a:pPr>
          <a:r>
            <a:rPr lang="en-US" sz="1000" kern="1200" dirty="0"/>
            <a:t>Direct estimation of model parameters</a:t>
          </a:r>
        </a:p>
        <a:p>
          <a:pPr marL="57150" lvl="1" indent="-57150" algn="l" defTabSz="444500">
            <a:lnSpc>
              <a:spcPct val="90000"/>
            </a:lnSpc>
            <a:spcBef>
              <a:spcPct val="0"/>
            </a:spcBef>
            <a:spcAft>
              <a:spcPct val="15000"/>
            </a:spcAft>
            <a:buChar char="•"/>
          </a:pPr>
          <a:r>
            <a:rPr lang="en-US" sz="1000" b="1" kern="1200" dirty="0">
              <a:solidFill>
                <a:schemeClr val="accent5">
                  <a:lumMod val="50000"/>
                </a:schemeClr>
              </a:solidFill>
            </a:rPr>
            <a:t>Calibration of the model</a:t>
          </a:r>
        </a:p>
      </dsp:txBody>
      <dsp:txXfrm>
        <a:off x="3091360" y="3577663"/>
        <a:ext cx="2153166" cy="1291899"/>
      </dsp:txXfrm>
    </dsp:sp>
    <dsp:sp modelId="{8BF0EC19-1305-5F49-8FF0-563AE6E963F2}">
      <dsp:nvSpPr>
        <dsp:cNvPr id="0" name=""/>
        <dsp:cNvSpPr/>
      </dsp:nvSpPr>
      <dsp:spPr>
        <a:xfrm>
          <a:off x="5739755" y="3577663"/>
          <a:ext cx="2153166" cy="1291899"/>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507" tIns="110748" rIns="105507" bIns="110748" numCol="1" spcCol="1270" anchor="ctr" anchorCtr="0">
          <a:noAutofit/>
        </a:bodyPr>
        <a:lstStyle/>
        <a:p>
          <a:pPr marL="0" lvl="0" indent="0" algn="ctr" defTabSz="577850">
            <a:lnSpc>
              <a:spcPct val="90000"/>
            </a:lnSpc>
            <a:spcBef>
              <a:spcPct val="0"/>
            </a:spcBef>
            <a:spcAft>
              <a:spcPct val="35000"/>
            </a:spcAft>
            <a:buNone/>
          </a:pPr>
          <a:r>
            <a:rPr lang="en-US" sz="1300" b="1" kern="1200" dirty="0">
              <a:solidFill>
                <a:schemeClr val="accent5">
                  <a:lumMod val="50000"/>
                </a:schemeClr>
              </a:solidFill>
            </a:rPr>
            <a:t>First set of the simulations</a:t>
          </a:r>
        </a:p>
      </dsp:txBody>
      <dsp:txXfrm>
        <a:off x="5739755" y="3577663"/>
        <a:ext cx="2153166" cy="129189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95DB54-9BD4-B54E-B8D4-62240315FE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2680FE-164E-6A42-B6DA-8BCA930FEA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4CE2A2-393B-874F-AA9C-D71DC4DB28DC}" type="datetimeFigureOut">
              <a:rPr lang="en-US" smtClean="0"/>
              <a:t>6/6/23</a:t>
            </a:fld>
            <a:endParaRPr lang="en-US"/>
          </a:p>
        </p:txBody>
      </p:sp>
      <p:sp>
        <p:nvSpPr>
          <p:cNvPr id="4" name="Footer Placeholder 3">
            <a:extLst>
              <a:ext uri="{FF2B5EF4-FFF2-40B4-BE49-F238E27FC236}">
                <a16:creationId xmlns:a16="http://schemas.microsoft.com/office/drawing/2014/main" id="{8890F01E-BF7F-2B48-9D55-CB357A13B1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1D81442-72E4-4941-A135-AAE8F8F63C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57EA50-5E08-484D-967D-E216DEEF58D3}" type="slidenum">
              <a:rPr lang="en-US" smtClean="0"/>
              <a:t>‹#›</a:t>
            </a:fld>
            <a:endParaRPr lang="en-US"/>
          </a:p>
        </p:txBody>
      </p:sp>
    </p:spTree>
    <p:extLst>
      <p:ext uri="{BB962C8B-B14F-4D97-AF65-F5344CB8AC3E}">
        <p14:creationId xmlns:p14="http://schemas.microsoft.com/office/powerpoint/2010/main" val="4242434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84636-603C-B94F-B772-5D97A56A1DAF}" type="datetimeFigureOut">
              <a:rPr lang="en-US" smtClean="0"/>
              <a:t>6/6/23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A2896-7252-FC4A-839A-6C30B95B1C4E}" type="slidenum">
              <a:rPr lang="en-US" smtClean="0"/>
              <a:t>‹#›</a:t>
            </a:fld>
            <a:endParaRPr lang="en-US"/>
          </a:p>
        </p:txBody>
      </p:sp>
    </p:spTree>
    <p:extLst>
      <p:ext uri="{BB962C8B-B14F-4D97-AF65-F5344CB8AC3E}">
        <p14:creationId xmlns:p14="http://schemas.microsoft.com/office/powerpoint/2010/main" val="27595127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5"/>
          </p:nvPr>
        </p:nvSpPr>
        <p:spPr/>
        <p:txBody>
          <a:bodyPr/>
          <a:lstStyle/>
          <a:p>
            <a:fld id="{7FBA2896-7252-FC4A-839A-6C30B95B1C4E}" type="slidenum">
              <a:rPr lang="en-US" smtClean="0"/>
              <a:t>1</a:t>
            </a:fld>
            <a:endParaRPr lang="en-US"/>
          </a:p>
        </p:txBody>
      </p:sp>
    </p:spTree>
    <p:extLst>
      <p:ext uri="{BB962C8B-B14F-4D97-AF65-F5344CB8AC3E}">
        <p14:creationId xmlns:p14="http://schemas.microsoft.com/office/powerpoint/2010/main" val="96592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16</a:t>
            </a:fld>
            <a:endParaRPr lang="en-US"/>
          </a:p>
        </p:txBody>
      </p:sp>
    </p:spTree>
    <p:extLst>
      <p:ext uri="{BB962C8B-B14F-4D97-AF65-F5344CB8AC3E}">
        <p14:creationId xmlns:p14="http://schemas.microsoft.com/office/powerpoint/2010/main" val="2133199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17</a:t>
            </a:fld>
            <a:endParaRPr lang="en-US"/>
          </a:p>
        </p:txBody>
      </p:sp>
    </p:spTree>
    <p:extLst>
      <p:ext uri="{BB962C8B-B14F-4D97-AF65-F5344CB8AC3E}">
        <p14:creationId xmlns:p14="http://schemas.microsoft.com/office/powerpoint/2010/main" val="3348178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33B886-5FD9-4866-A060-81984F2CFF4E}" type="slidenum">
              <a:rPr lang="en-GB" smtClean="0"/>
              <a:t>18</a:t>
            </a:fld>
            <a:endParaRPr lang="en-GB"/>
          </a:p>
        </p:txBody>
      </p:sp>
    </p:spTree>
    <p:extLst>
      <p:ext uri="{BB962C8B-B14F-4D97-AF65-F5344CB8AC3E}">
        <p14:creationId xmlns:p14="http://schemas.microsoft.com/office/powerpoint/2010/main" val="26125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19</a:t>
            </a:fld>
            <a:endParaRPr lang="en-US"/>
          </a:p>
        </p:txBody>
      </p:sp>
    </p:spTree>
    <p:extLst>
      <p:ext uri="{BB962C8B-B14F-4D97-AF65-F5344CB8AC3E}">
        <p14:creationId xmlns:p14="http://schemas.microsoft.com/office/powerpoint/2010/main" val="1021306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20</a:t>
            </a:fld>
            <a:endParaRPr lang="en-US"/>
          </a:p>
        </p:txBody>
      </p:sp>
    </p:spTree>
    <p:extLst>
      <p:ext uri="{BB962C8B-B14F-4D97-AF65-F5344CB8AC3E}">
        <p14:creationId xmlns:p14="http://schemas.microsoft.com/office/powerpoint/2010/main" val="270074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21</a:t>
            </a:fld>
            <a:endParaRPr lang="en-US"/>
          </a:p>
        </p:txBody>
      </p:sp>
    </p:spTree>
    <p:extLst>
      <p:ext uri="{BB962C8B-B14F-4D97-AF65-F5344CB8AC3E}">
        <p14:creationId xmlns:p14="http://schemas.microsoft.com/office/powerpoint/2010/main" val="17071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22</a:t>
            </a:fld>
            <a:endParaRPr lang="en-US"/>
          </a:p>
        </p:txBody>
      </p:sp>
    </p:spTree>
    <p:extLst>
      <p:ext uri="{BB962C8B-B14F-4D97-AF65-F5344CB8AC3E}">
        <p14:creationId xmlns:p14="http://schemas.microsoft.com/office/powerpoint/2010/main" val="3771442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23</a:t>
            </a:fld>
            <a:endParaRPr lang="en-US"/>
          </a:p>
        </p:txBody>
      </p:sp>
    </p:spTree>
    <p:extLst>
      <p:ext uri="{BB962C8B-B14F-4D97-AF65-F5344CB8AC3E}">
        <p14:creationId xmlns:p14="http://schemas.microsoft.com/office/powerpoint/2010/main" val="368053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24</a:t>
            </a:fld>
            <a:endParaRPr lang="en-US"/>
          </a:p>
        </p:txBody>
      </p:sp>
    </p:spTree>
    <p:extLst>
      <p:ext uri="{BB962C8B-B14F-4D97-AF65-F5344CB8AC3E}">
        <p14:creationId xmlns:p14="http://schemas.microsoft.com/office/powerpoint/2010/main" val="395463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25</a:t>
            </a:fld>
            <a:endParaRPr lang="en-US"/>
          </a:p>
        </p:txBody>
      </p:sp>
    </p:spTree>
    <p:extLst>
      <p:ext uri="{BB962C8B-B14F-4D97-AF65-F5344CB8AC3E}">
        <p14:creationId xmlns:p14="http://schemas.microsoft.com/office/powerpoint/2010/main" val="139955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solidFill>
                  <a:srgbClr val="004286"/>
                </a:solidFill>
                <a:effectLst/>
                <a:latin typeface="Times"/>
              </a:rPr>
              <a:t>Stichting</a:t>
            </a:r>
            <a:r>
              <a:rPr lang="en-CA" dirty="0">
                <a:solidFill>
                  <a:srgbClr val="004286"/>
                </a:solidFill>
                <a:effectLst/>
                <a:latin typeface="Times"/>
              </a:rPr>
              <a:t> HIV Monitoring (SHM), the Dutch HIV monitoring foundation, </a:t>
            </a:r>
          </a:p>
          <a:p>
            <a:endParaRPr lang="en-US" noProof="0" dirty="0"/>
          </a:p>
          <a:p>
            <a:r>
              <a:rPr lang="en-US" noProof="0" dirty="0"/>
              <a:t>Look up GGD exactly</a:t>
            </a:r>
          </a:p>
        </p:txBody>
      </p:sp>
      <p:sp>
        <p:nvSpPr>
          <p:cNvPr id="4" name="Tijdelijke aanduiding voor dianummer 3"/>
          <p:cNvSpPr>
            <a:spLocks noGrp="1"/>
          </p:cNvSpPr>
          <p:nvPr>
            <p:ph type="sldNum" sz="quarter" idx="5"/>
          </p:nvPr>
        </p:nvSpPr>
        <p:spPr/>
        <p:txBody>
          <a:bodyPr/>
          <a:lstStyle/>
          <a:p>
            <a:fld id="{604B85F9-5640-42FB-9CB7-40C29F09617C}" type="slidenum">
              <a:rPr lang="en-US" smtClean="0"/>
              <a:t>3</a:t>
            </a:fld>
            <a:endParaRPr lang="en-US"/>
          </a:p>
        </p:txBody>
      </p:sp>
    </p:spTree>
    <p:extLst>
      <p:ext uri="{BB962C8B-B14F-4D97-AF65-F5344CB8AC3E}">
        <p14:creationId xmlns:p14="http://schemas.microsoft.com/office/powerpoint/2010/main" val="3961555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26</a:t>
            </a:fld>
            <a:endParaRPr lang="en-US"/>
          </a:p>
        </p:txBody>
      </p:sp>
    </p:spTree>
    <p:extLst>
      <p:ext uri="{BB962C8B-B14F-4D97-AF65-F5344CB8AC3E}">
        <p14:creationId xmlns:p14="http://schemas.microsoft.com/office/powerpoint/2010/main" val="4267337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Add the distribution of the partnership durations if time </a:t>
            </a:r>
            <a:r>
              <a:rPr lang="en-US" sz="2000" dirty="0" err="1"/>
              <a:t>permeats</a:t>
            </a:r>
            <a:r>
              <a:rPr lang="en-US" sz="2000" dirty="0"/>
              <a:t> – form the main module, single trajectory</a:t>
            </a:r>
          </a:p>
        </p:txBody>
      </p:sp>
      <p:sp>
        <p:nvSpPr>
          <p:cNvPr id="4" name="Slide Number Placeholder 3"/>
          <p:cNvSpPr>
            <a:spLocks noGrp="1"/>
          </p:cNvSpPr>
          <p:nvPr>
            <p:ph type="sldNum" sz="quarter" idx="5"/>
          </p:nvPr>
        </p:nvSpPr>
        <p:spPr/>
        <p:txBody>
          <a:bodyPr/>
          <a:lstStyle/>
          <a:p>
            <a:fld id="{7FBA2896-7252-FC4A-839A-6C30B95B1C4E}" type="slidenum">
              <a:rPr lang="en-US" smtClean="0"/>
              <a:t>38</a:t>
            </a:fld>
            <a:endParaRPr lang="en-US"/>
          </a:p>
        </p:txBody>
      </p:sp>
    </p:spTree>
    <p:extLst>
      <p:ext uri="{BB962C8B-B14F-4D97-AF65-F5344CB8AC3E}">
        <p14:creationId xmlns:p14="http://schemas.microsoft.com/office/powerpoint/2010/main" val="3044620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Add the distribution of the partnership durations if time </a:t>
            </a:r>
            <a:r>
              <a:rPr lang="en-US" sz="2000" dirty="0" err="1"/>
              <a:t>permeats</a:t>
            </a:r>
            <a:r>
              <a:rPr lang="en-US" sz="2000" dirty="0"/>
              <a:t> – form the main module, single trajectory</a:t>
            </a:r>
          </a:p>
        </p:txBody>
      </p:sp>
      <p:sp>
        <p:nvSpPr>
          <p:cNvPr id="4" name="Slide Number Placeholder 3"/>
          <p:cNvSpPr>
            <a:spLocks noGrp="1"/>
          </p:cNvSpPr>
          <p:nvPr>
            <p:ph type="sldNum" sz="quarter" idx="5"/>
          </p:nvPr>
        </p:nvSpPr>
        <p:spPr/>
        <p:txBody>
          <a:bodyPr/>
          <a:lstStyle/>
          <a:p>
            <a:fld id="{7FBA2896-7252-FC4A-839A-6C30B95B1C4E}" type="slidenum">
              <a:rPr lang="en-US" smtClean="0"/>
              <a:t>39</a:t>
            </a:fld>
            <a:endParaRPr lang="en-US"/>
          </a:p>
        </p:txBody>
      </p:sp>
    </p:spTree>
    <p:extLst>
      <p:ext uri="{BB962C8B-B14F-4D97-AF65-F5344CB8AC3E}">
        <p14:creationId xmlns:p14="http://schemas.microsoft.com/office/powerpoint/2010/main" val="86591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and the next two re-run for higher infection probability and burn in of demographics and sexual network first</a:t>
            </a:r>
          </a:p>
        </p:txBody>
      </p:sp>
      <p:sp>
        <p:nvSpPr>
          <p:cNvPr id="4" name="Slide Number Placeholder 3"/>
          <p:cNvSpPr>
            <a:spLocks noGrp="1"/>
          </p:cNvSpPr>
          <p:nvPr>
            <p:ph type="sldNum" sz="quarter" idx="5"/>
          </p:nvPr>
        </p:nvSpPr>
        <p:spPr/>
        <p:txBody>
          <a:bodyPr/>
          <a:lstStyle/>
          <a:p>
            <a:fld id="{7FBA2896-7252-FC4A-839A-6C30B95B1C4E}" type="slidenum">
              <a:rPr lang="en-US" smtClean="0"/>
              <a:t>40</a:t>
            </a:fld>
            <a:endParaRPr lang="en-US"/>
          </a:p>
        </p:txBody>
      </p:sp>
    </p:spTree>
    <p:extLst>
      <p:ext uri="{BB962C8B-B14F-4D97-AF65-F5344CB8AC3E}">
        <p14:creationId xmlns:p14="http://schemas.microsoft.com/office/powerpoint/2010/main" val="870863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noProof="0" dirty="0"/>
          </a:p>
        </p:txBody>
      </p:sp>
      <p:sp>
        <p:nvSpPr>
          <p:cNvPr id="4" name="Tijdelijke aanduiding voor dianummer 3"/>
          <p:cNvSpPr>
            <a:spLocks noGrp="1"/>
          </p:cNvSpPr>
          <p:nvPr>
            <p:ph type="sldNum" sz="quarter" idx="5"/>
          </p:nvPr>
        </p:nvSpPr>
        <p:spPr/>
        <p:txBody>
          <a:bodyPr/>
          <a:lstStyle/>
          <a:p>
            <a:fld id="{604B85F9-5640-42FB-9CB7-40C29F09617C}" type="slidenum">
              <a:rPr lang="en-US" smtClean="0"/>
              <a:t>4</a:t>
            </a:fld>
            <a:endParaRPr lang="en-US"/>
          </a:p>
        </p:txBody>
      </p:sp>
    </p:spTree>
    <p:extLst>
      <p:ext uri="{BB962C8B-B14F-4D97-AF65-F5344CB8AC3E}">
        <p14:creationId xmlns:p14="http://schemas.microsoft.com/office/powerpoint/2010/main" val="250936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effectLst/>
                <a:latin typeface="Times" pitchFamily="2" charset="0"/>
              </a:rPr>
              <a:t>Results. Before implementation of the AHI strategy, the proportion of AHI among HIV diagnoses was 0.6% (5/876); after implementation</a:t>
            </a:r>
            <a:endParaRPr lang="en-CA" dirty="0">
              <a:effectLst/>
              <a:latin typeface="Times" pitchFamily="2" charset="0"/>
            </a:endParaRPr>
          </a:p>
          <a:p>
            <a:r>
              <a:rPr lang="en-CA" i="1" dirty="0">
                <a:effectLst/>
                <a:latin typeface="Times" pitchFamily="2" charset="0"/>
              </a:rPr>
              <a:t>this was 11.0% (15/137). Median time (in days) to viral suppression during periods 1, 2, 3a, and 3b was 584 (interquartile</a:t>
            </a:r>
            <a:endParaRPr lang="en-CA" dirty="0">
              <a:effectLst/>
              <a:latin typeface="Times" pitchFamily="2" charset="0"/>
            </a:endParaRPr>
          </a:p>
          <a:p>
            <a:r>
              <a:rPr lang="en-CA" i="1" dirty="0">
                <a:effectLst/>
                <a:latin typeface="Times" pitchFamily="2" charset="0"/>
              </a:rPr>
              <a:t>range [IQR], 267–1065), 230 (IQR, 132–480), 95 (IQR, 63–136), and 55 (IQR, 31–72), respectively (P &lt; .001).</a:t>
            </a:r>
            <a:endParaRPr lang="en-CA"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7FBA2896-7252-FC4A-839A-6C30B95B1C4E}" type="slidenum">
              <a:rPr lang="en-US" smtClean="0"/>
              <a:t>7</a:t>
            </a:fld>
            <a:endParaRPr lang="en-US"/>
          </a:p>
        </p:txBody>
      </p:sp>
    </p:spTree>
    <p:extLst>
      <p:ext uri="{BB962C8B-B14F-4D97-AF65-F5344CB8AC3E}">
        <p14:creationId xmlns:p14="http://schemas.microsoft.com/office/powerpoint/2010/main" val="16537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1" dirty="0">
                <a:effectLst/>
                <a:latin typeface="Times" pitchFamily="2" charset="0"/>
              </a:rPr>
              <a:t>Results. Before implementation of the AHI strategy, the proportion of AHI among HIV diagnoses was 0.6% (5/876); after implementation</a:t>
            </a:r>
            <a:endParaRPr lang="en-CA" dirty="0">
              <a:effectLst/>
              <a:latin typeface="Times" pitchFamily="2" charset="0"/>
            </a:endParaRPr>
          </a:p>
          <a:p>
            <a:r>
              <a:rPr lang="en-CA" i="1" dirty="0">
                <a:effectLst/>
                <a:latin typeface="Times" pitchFamily="2" charset="0"/>
              </a:rPr>
              <a:t>this was 11.0% (15/137). Median time (in days) to viral suppression during periods 1, 2, 3a, and 3b was 584 (interquartile</a:t>
            </a:r>
            <a:endParaRPr lang="en-CA" dirty="0">
              <a:effectLst/>
              <a:latin typeface="Times" pitchFamily="2" charset="0"/>
            </a:endParaRPr>
          </a:p>
          <a:p>
            <a:r>
              <a:rPr lang="en-CA" i="1" dirty="0">
                <a:effectLst/>
                <a:latin typeface="Times" pitchFamily="2" charset="0"/>
              </a:rPr>
              <a:t>range [IQR], 267–1065), 230 (IQR, 132–480), 95 (IQR, 63–136), and 55 (IQR, 31–72), respectively (P &lt; .001).</a:t>
            </a:r>
            <a:endParaRPr lang="en-CA"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7FBA2896-7252-FC4A-839A-6C30B95B1C4E}" type="slidenum">
              <a:rPr lang="en-US" smtClean="0"/>
              <a:t>8</a:t>
            </a:fld>
            <a:endParaRPr lang="en-US"/>
          </a:p>
        </p:txBody>
      </p:sp>
    </p:spTree>
    <p:extLst>
      <p:ext uri="{BB962C8B-B14F-4D97-AF65-F5344CB8AC3E}">
        <p14:creationId xmlns:p14="http://schemas.microsoft.com/office/powerpoint/2010/main" val="212678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u="none" strike="noStrike" dirty="0">
                <a:solidFill>
                  <a:srgbClr val="D1D5DB"/>
                </a:solidFill>
                <a:effectLst/>
                <a:latin typeface="Söhne"/>
              </a:rPr>
              <a:t>H-TEAM" is known to refer to an initiative aimed at tackling HIV in Amsterdam, the Netherlands. The acronym stands for "HIV Transmission Elimination </a:t>
            </a:r>
            <a:r>
              <a:rPr lang="en-CA" b="0" i="0" u="none" strike="noStrike" dirty="0" err="1">
                <a:solidFill>
                  <a:srgbClr val="D1D5DB"/>
                </a:solidFill>
                <a:effectLst/>
                <a:latin typeface="Söhne"/>
              </a:rPr>
              <a:t>AMsterdam</a:t>
            </a:r>
            <a:r>
              <a:rPr lang="en-CA" b="0" i="0" u="none" strike="noStrike" dirty="0">
                <a:solidFill>
                  <a:srgbClr val="D1D5DB"/>
                </a:solidFill>
                <a:effectLst/>
                <a:latin typeface="Söhne"/>
              </a:rPr>
              <a:t>", a collaboration of healthcare providers and community-based organizations dedicated to halting the spread of HIV in the city. The H-TEAM initiative develops strategies to reduce HIV through prevention, early diagnosis, and treatment</a:t>
            </a:r>
            <a:endParaRPr lang="en-CA" i="1" dirty="0">
              <a:effectLst/>
              <a:latin typeface="Times" pitchFamily="2" charset="0"/>
            </a:endParaRPr>
          </a:p>
          <a:p>
            <a:endParaRPr lang="en-CA" i="1" dirty="0">
              <a:effectLst/>
              <a:latin typeface="Times" pitchFamily="2" charset="0"/>
            </a:endParaRPr>
          </a:p>
          <a:p>
            <a:r>
              <a:rPr lang="en-CA" i="1" dirty="0">
                <a:effectLst/>
                <a:latin typeface="Times" pitchFamily="2" charset="0"/>
              </a:rPr>
              <a:t>The online intervention aimed to increase</a:t>
            </a:r>
            <a:endParaRPr lang="en-CA" dirty="0">
              <a:effectLst/>
              <a:latin typeface="Times" pitchFamily="2" charset="0"/>
            </a:endParaRPr>
          </a:p>
          <a:p>
            <a:r>
              <a:rPr lang="en-CA" i="1" dirty="0">
                <a:effectLst/>
                <a:latin typeface="Times" pitchFamily="2" charset="0"/>
              </a:rPr>
              <a:t>awareness for AHI among Amsterdam MSM, help</a:t>
            </a:r>
            <a:endParaRPr lang="en-CA" dirty="0">
              <a:effectLst/>
              <a:latin typeface="Times" pitchFamily="2" charset="0"/>
            </a:endParaRPr>
          </a:p>
          <a:p>
            <a:r>
              <a:rPr lang="en-CA" i="1" dirty="0">
                <a:effectLst/>
                <a:latin typeface="Times" pitchFamily="2" charset="0"/>
              </a:rPr>
              <a:t>them self-identify AHI symptoms, and increase their behavioral</a:t>
            </a:r>
            <a:endParaRPr lang="en-CA" dirty="0">
              <a:effectLst/>
              <a:latin typeface="Times" pitchFamily="2" charset="0"/>
            </a:endParaRPr>
          </a:p>
          <a:p>
            <a:r>
              <a:rPr lang="en-CA" i="1" dirty="0">
                <a:effectLst/>
                <a:latin typeface="Times" pitchFamily="2" charset="0"/>
              </a:rPr>
              <a:t>motivation to test</a:t>
            </a:r>
            <a:endParaRPr lang="en-CA" dirty="0">
              <a:effectLst/>
              <a:latin typeface="Times" pitchFamily="2" charset="0"/>
            </a:endParaRPr>
          </a:p>
          <a:p>
            <a:endParaRPr lang="en-US" dirty="0"/>
          </a:p>
          <a:p>
            <a:r>
              <a:rPr lang="en-CA" i="1" dirty="0">
                <a:effectLst/>
                <a:latin typeface="Times" pitchFamily="2" charset="0"/>
              </a:rPr>
              <a:t>This included a dedicated website</a:t>
            </a:r>
            <a:endParaRPr lang="en-CA" dirty="0">
              <a:effectLst/>
              <a:latin typeface="Times" pitchFamily="2" charset="0"/>
            </a:endParaRPr>
          </a:p>
          <a:p>
            <a:r>
              <a:rPr lang="en-CA" i="1" dirty="0">
                <a:effectLst/>
                <a:latin typeface="Times" pitchFamily="2" charset="0"/>
              </a:rPr>
              <a:t>(</a:t>
            </a:r>
            <a:r>
              <a:rPr lang="en-CA" i="1" dirty="0" err="1">
                <a:solidFill>
                  <a:srgbClr val="0000FF"/>
                </a:solidFill>
                <a:effectLst/>
                <a:latin typeface="Times" pitchFamily="2" charset="0"/>
              </a:rPr>
              <a:t>www.hebikhiv.nl</a:t>
            </a:r>
            <a:r>
              <a:rPr lang="en-CA" i="1" dirty="0">
                <a:solidFill>
                  <a:srgbClr val="0000FF"/>
                </a:solidFill>
                <a:effectLst/>
                <a:latin typeface="Times" pitchFamily="2" charset="0"/>
              </a:rPr>
              <a:t>/</a:t>
            </a:r>
            <a:r>
              <a:rPr lang="en-CA" i="1" dirty="0" err="1">
                <a:solidFill>
                  <a:srgbClr val="0000FF"/>
                </a:solidFill>
                <a:effectLst/>
                <a:latin typeface="Times" pitchFamily="2" charset="0"/>
              </a:rPr>
              <a:t>en</a:t>
            </a:r>
            <a:r>
              <a:rPr lang="en-CA" i="1" dirty="0">
                <a:effectLst/>
                <a:latin typeface="Times" pitchFamily="2" charset="0"/>
              </a:rPr>
              <a:t>) with a self-administered screening</a:t>
            </a:r>
            <a:endParaRPr lang="en-CA" dirty="0">
              <a:effectLst/>
              <a:latin typeface="Times" pitchFamily="2" charset="0"/>
            </a:endParaRPr>
          </a:p>
          <a:p>
            <a:r>
              <a:rPr lang="en-CA" i="1" dirty="0">
                <a:effectLst/>
                <a:latin typeface="Times" pitchFamily="2" charset="0"/>
              </a:rPr>
              <a:t>tool based on a pragmatic AHI risk score [</a:t>
            </a:r>
            <a:r>
              <a:rPr lang="en-CA" i="1" dirty="0">
                <a:solidFill>
                  <a:srgbClr val="0000FF"/>
                </a:solidFill>
                <a:effectLst/>
                <a:latin typeface="Times" pitchFamily="2" charset="0"/>
              </a:rPr>
              <a:t>30</a:t>
            </a:r>
            <a:r>
              <a:rPr lang="en-CA" i="1" dirty="0">
                <a:effectLst/>
                <a:latin typeface="Times" pitchFamily="2" charset="0"/>
              </a:rPr>
              <a:t>]. MSM who reported</a:t>
            </a:r>
            <a:endParaRPr lang="en-CA" dirty="0">
              <a:effectLst/>
              <a:latin typeface="Times" pitchFamily="2" charset="0"/>
            </a:endParaRPr>
          </a:p>
          <a:p>
            <a:r>
              <a:rPr lang="en-CA" i="1" dirty="0">
                <a:effectLst/>
                <a:latin typeface="Times" pitchFamily="2" charset="0"/>
              </a:rPr>
              <a:t>condomless anal intercourse in the previous 3 months</a:t>
            </a:r>
            <a:endParaRPr lang="en-CA" dirty="0">
              <a:effectLst/>
              <a:latin typeface="Times" pitchFamily="2" charset="0"/>
            </a:endParaRPr>
          </a:p>
          <a:p>
            <a:r>
              <a:rPr lang="en-CA" i="1" dirty="0">
                <a:effectLst/>
                <a:latin typeface="Times" pitchFamily="2" charset="0"/>
              </a:rPr>
              <a:t>and AHI symptoms could download a referral letter to the</a:t>
            </a:r>
            <a:endParaRPr lang="en-CA" dirty="0">
              <a:effectLst/>
              <a:latin typeface="Times" pitchFamily="2" charset="0"/>
            </a:endParaRPr>
          </a:p>
          <a:p>
            <a:r>
              <a:rPr lang="en-CA" i="1" dirty="0">
                <a:effectLst/>
                <a:latin typeface="Times" pitchFamily="2" charset="0"/>
              </a:rPr>
              <a:t>AHI strategy. Next to this online referral, MSM could also</a:t>
            </a:r>
            <a:endParaRPr lang="en-CA" dirty="0">
              <a:effectLst/>
              <a:latin typeface="Times" pitchFamily="2" charset="0"/>
            </a:endParaRPr>
          </a:p>
          <a:p>
            <a:r>
              <a:rPr lang="en-CA" i="1" dirty="0">
                <a:effectLst/>
                <a:latin typeface="Times" pitchFamily="2" charset="0"/>
              </a:rPr>
              <a:t>be referred by their general practitioner or during routine</a:t>
            </a:r>
            <a:endParaRPr lang="en-CA" dirty="0">
              <a:effectLst/>
              <a:latin typeface="Times" pitchFamily="2" charset="0"/>
            </a:endParaRPr>
          </a:p>
          <a:p>
            <a:r>
              <a:rPr lang="en-CA" i="1" dirty="0">
                <a:effectLst/>
                <a:latin typeface="Times" pitchFamily="2" charset="0"/>
              </a:rPr>
              <a:t>STI screening at the STI clinic; eligibility was assessed with</a:t>
            </a:r>
            <a:endParaRPr lang="en-CA" dirty="0">
              <a:effectLst/>
              <a:latin typeface="Times" pitchFamily="2" charset="0"/>
            </a:endParaRPr>
          </a:p>
          <a:p>
            <a:r>
              <a:rPr lang="en-CA" i="1" dirty="0">
                <a:effectLst/>
                <a:latin typeface="Times" pitchFamily="2" charset="0"/>
              </a:rPr>
              <a:t>the pragmatic AHI risk score at health providers’ discretion</a:t>
            </a:r>
            <a:endParaRPr lang="en-CA" dirty="0">
              <a:effectLst/>
              <a:latin typeface="Times" pitchFamily="2" charset="0"/>
            </a:endParaRPr>
          </a:p>
          <a:p>
            <a:r>
              <a:rPr lang="en-CA" i="1" dirty="0">
                <a:effectLst/>
                <a:latin typeface="Times" pitchFamily="2" charset="0"/>
              </a:rPr>
              <a:t>[</a:t>
            </a:r>
            <a:r>
              <a:rPr lang="en-CA" i="1" dirty="0">
                <a:solidFill>
                  <a:srgbClr val="0000FF"/>
                </a:solidFill>
                <a:effectLst/>
                <a:latin typeface="Times" pitchFamily="2" charset="0"/>
              </a:rPr>
              <a:t>30</a:t>
            </a:r>
            <a:r>
              <a:rPr lang="en-CA" i="1" dirty="0">
                <a:effectLst/>
                <a:latin typeface="Times" pitchFamily="2" charset="0"/>
              </a:rPr>
              <a:t>]. Although the campaign was specifically designed for</a:t>
            </a:r>
            <a:endParaRPr lang="en-CA" dirty="0">
              <a:effectLst/>
              <a:latin typeface="Times" pitchFamily="2" charset="0"/>
            </a:endParaRPr>
          </a:p>
          <a:p>
            <a:r>
              <a:rPr lang="en-CA" i="1" dirty="0">
                <a:effectLst/>
                <a:latin typeface="Times" pitchFamily="2" charset="0"/>
              </a:rPr>
              <a:t>the AHI strategy, wider dissemination took place, and MSM</a:t>
            </a:r>
            <a:endParaRPr lang="en-CA" dirty="0">
              <a:effectLst/>
              <a:latin typeface="Times" pitchFamily="2" charset="0"/>
            </a:endParaRPr>
          </a:p>
          <a:p>
            <a:r>
              <a:rPr lang="en-CA" i="1" dirty="0">
                <a:effectLst/>
                <a:latin typeface="Times" pitchFamily="2" charset="0"/>
              </a:rPr>
              <a:t>in SOC and health providers likely have also been exposed to</a:t>
            </a:r>
            <a:endParaRPr lang="en-CA" dirty="0">
              <a:effectLst/>
              <a:latin typeface="Times" pitchFamily="2" charset="0"/>
            </a:endParaRPr>
          </a:p>
          <a:p>
            <a:r>
              <a:rPr lang="en-CA" i="1" dirty="0">
                <a:effectLst/>
                <a:latin typeface="Times" pitchFamily="2" charset="0"/>
              </a:rPr>
              <a:t>the campaign part of the strategy.</a:t>
            </a:r>
          </a:p>
          <a:p>
            <a:endParaRPr lang="en-CA" i="1" dirty="0">
              <a:effectLst/>
              <a:latin typeface="Times" pitchFamily="2" charset="0"/>
            </a:endParaRPr>
          </a:p>
          <a:p>
            <a:r>
              <a:rPr lang="en-CA" i="1" dirty="0">
                <a:effectLst/>
                <a:latin typeface="Times" pitchFamily="2" charset="0"/>
              </a:rPr>
              <a:t>The AHI strategy’s testing procedures included simultaneous</a:t>
            </a:r>
            <a:endParaRPr lang="en-CA" dirty="0">
              <a:effectLst/>
              <a:latin typeface="Times" pitchFamily="2" charset="0"/>
            </a:endParaRPr>
          </a:p>
          <a:p>
            <a:r>
              <a:rPr lang="en-CA" i="1" dirty="0">
                <a:effectLst/>
                <a:latin typeface="Times" pitchFamily="2" charset="0"/>
              </a:rPr>
              <a:t>rapid antibody (Alere Determine HIV 1/2, Alere Inc), Ag/Ab</a:t>
            </a:r>
            <a:endParaRPr lang="en-CA" dirty="0">
              <a:effectLst/>
              <a:latin typeface="Times" pitchFamily="2" charset="0"/>
            </a:endParaRPr>
          </a:p>
          <a:p>
            <a:r>
              <a:rPr lang="en-CA" i="1" dirty="0">
                <a:effectLst/>
                <a:latin typeface="Times" pitchFamily="2" charset="0"/>
              </a:rPr>
              <a:t>(LIAISON XL Murex, </a:t>
            </a:r>
            <a:r>
              <a:rPr lang="en-CA" i="1" dirty="0" err="1">
                <a:effectLst/>
                <a:latin typeface="Times" pitchFamily="2" charset="0"/>
              </a:rPr>
              <a:t>Diasorin</a:t>
            </a:r>
            <a:r>
              <a:rPr lang="en-CA" i="1" dirty="0">
                <a:effectLst/>
                <a:latin typeface="Times" pitchFamily="2" charset="0"/>
              </a:rPr>
              <a:t>), and qualitative point-of-care</a:t>
            </a:r>
            <a:endParaRPr lang="en-CA" dirty="0">
              <a:effectLst/>
              <a:latin typeface="Times" pitchFamily="2" charset="0"/>
            </a:endParaRPr>
          </a:p>
          <a:p>
            <a:r>
              <a:rPr lang="en-CA" i="1" dirty="0">
                <a:effectLst/>
                <a:latin typeface="Times" pitchFamily="2" charset="0"/>
              </a:rPr>
              <a:t>HIV RNA testing (GeneXpert, Cepheid), and same-visit delivery</a:t>
            </a:r>
            <a:endParaRPr lang="en-CA" dirty="0">
              <a:effectLst/>
              <a:latin typeface="Times" pitchFamily="2" charset="0"/>
            </a:endParaRPr>
          </a:p>
          <a:p>
            <a:r>
              <a:rPr lang="en-CA" i="1" dirty="0">
                <a:effectLst/>
                <a:latin typeface="Times" pitchFamily="2" charset="0"/>
              </a:rPr>
              <a:t>of results. MSM identified with AEHI were immediately</a:t>
            </a:r>
            <a:endParaRPr lang="en-CA" dirty="0">
              <a:effectLst/>
              <a:latin typeface="Times" pitchFamily="2" charset="0"/>
            </a:endParaRPr>
          </a:p>
          <a:p>
            <a:r>
              <a:rPr lang="en-CA" i="1" dirty="0">
                <a:effectLst/>
                <a:latin typeface="Times" pitchFamily="2" charset="0"/>
              </a:rPr>
              <a:t>referred to an HIV treatment center to initiate </a:t>
            </a:r>
            <a:r>
              <a:rPr lang="en-CA" i="1" dirty="0" err="1">
                <a:effectLst/>
                <a:latin typeface="Times" pitchFamily="2" charset="0"/>
              </a:rPr>
              <a:t>cART</a:t>
            </a:r>
            <a:r>
              <a:rPr lang="en-CA" i="1" dirty="0">
                <a:effectLst/>
                <a:latin typeface="Times" pitchFamily="2" charset="0"/>
              </a:rPr>
              <a:t> within</a:t>
            </a:r>
            <a:endParaRPr lang="en-CA" dirty="0">
              <a:effectLst/>
              <a:latin typeface="Times" pitchFamily="2" charset="0"/>
            </a:endParaRPr>
          </a:p>
          <a:p>
            <a:r>
              <a:rPr lang="en-CA" i="1" dirty="0">
                <a:effectLst/>
                <a:latin typeface="Times" pitchFamily="2" charset="0"/>
              </a:rPr>
              <a:t>24 hours.</a:t>
            </a:r>
            <a:endParaRPr lang="en-CA" dirty="0">
              <a:effectLst/>
              <a:latin typeface="Times" pitchFamily="2" charset="0"/>
            </a:endParaRPr>
          </a:p>
          <a:p>
            <a:endParaRPr lang="en-CA" dirty="0">
              <a:effectLst/>
              <a:latin typeface="Times" pitchFamily="2" charset="0"/>
            </a:endParaRPr>
          </a:p>
          <a:p>
            <a:r>
              <a:rPr lang="en-CA" i="1" dirty="0">
                <a:effectLst/>
                <a:latin typeface="Times" pitchFamily="2" charset="0"/>
              </a:rPr>
              <a:t>Before implementation of the AHI strategy, the proportion of AHI among HIV diagnoses was 0.6% (5/876); after implementation</a:t>
            </a:r>
            <a:endParaRPr lang="en-CA" dirty="0">
              <a:effectLst/>
              <a:latin typeface="Times" pitchFamily="2" charset="0"/>
            </a:endParaRPr>
          </a:p>
          <a:p>
            <a:r>
              <a:rPr lang="en-CA" i="1" dirty="0">
                <a:effectLst/>
                <a:latin typeface="Times" pitchFamily="2" charset="0"/>
              </a:rPr>
              <a:t>this was 11.0% (15/137).</a:t>
            </a:r>
            <a:endParaRPr lang="en-CA" dirty="0">
              <a:effectLst/>
              <a:latin typeface="Times" pitchFamily="2" charset="0"/>
            </a:endParaRPr>
          </a:p>
          <a:p>
            <a:endParaRPr lang="en-CA"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7FBA2896-7252-FC4A-839A-6C30B95B1C4E}" type="slidenum">
              <a:rPr lang="en-US" smtClean="0"/>
              <a:t>9</a:t>
            </a:fld>
            <a:endParaRPr lang="en-US"/>
          </a:p>
        </p:txBody>
      </p:sp>
    </p:spTree>
    <p:extLst>
      <p:ext uri="{BB962C8B-B14F-4D97-AF65-F5344CB8AC3E}">
        <p14:creationId xmlns:p14="http://schemas.microsoft.com/office/powerpoint/2010/main" val="1858099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A2896-7252-FC4A-839A-6C30B95B1C4E}" type="slidenum">
              <a:rPr lang="en-US" smtClean="0"/>
              <a:t>10</a:t>
            </a:fld>
            <a:endParaRPr lang="en-US"/>
          </a:p>
        </p:txBody>
      </p:sp>
    </p:spTree>
    <p:extLst>
      <p:ext uri="{BB962C8B-B14F-4D97-AF65-F5344CB8AC3E}">
        <p14:creationId xmlns:p14="http://schemas.microsoft.com/office/powerpoint/2010/main" val="2813894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2000" b="0" dirty="0">
                <a:solidFill>
                  <a:schemeClr val="bg2">
                    <a:lumMod val="10000"/>
                  </a:schemeClr>
                </a:solidFill>
              </a:rPr>
              <a:t>1. Do I say anywhere what a steady partnership is?</a:t>
            </a:r>
          </a:p>
        </p:txBody>
      </p:sp>
      <p:sp>
        <p:nvSpPr>
          <p:cNvPr id="4" name="Slide Number Placeholder 3"/>
          <p:cNvSpPr>
            <a:spLocks noGrp="1"/>
          </p:cNvSpPr>
          <p:nvPr>
            <p:ph type="sldNum" sz="quarter" idx="5"/>
          </p:nvPr>
        </p:nvSpPr>
        <p:spPr/>
        <p:txBody>
          <a:bodyPr/>
          <a:lstStyle/>
          <a:p>
            <a:fld id="{7FBA2896-7252-FC4A-839A-6C30B95B1C4E}" type="slidenum">
              <a:rPr lang="en-US" smtClean="0"/>
              <a:t>14</a:t>
            </a:fld>
            <a:endParaRPr lang="en-US"/>
          </a:p>
        </p:txBody>
      </p:sp>
    </p:spTree>
    <p:extLst>
      <p:ext uri="{BB962C8B-B14F-4D97-AF65-F5344CB8AC3E}">
        <p14:creationId xmlns:p14="http://schemas.microsoft.com/office/powerpoint/2010/main" val="136710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000" b="1" dirty="0">
              <a:solidFill>
                <a:schemeClr val="bg2">
                  <a:lumMod val="10000"/>
                </a:schemeClr>
              </a:solidFill>
            </a:endParaRPr>
          </a:p>
        </p:txBody>
      </p:sp>
      <p:sp>
        <p:nvSpPr>
          <p:cNvPr id="4" name="Slide Number Placeholder 3"/>
          <p:cNvSpPr>
            <a:spLocks noGrp="1"/>
          </p:cNvSpPr>
          <p:nvPr>
            <p:ph type="sldNum" sz="quarter" idx="5"/>
          </p:nvPr>
        </p:nvSpPr>
        <p:spPr/>
        <p:txBody>
          <a:bodyPr/>
          <a:lstStyle/>
          <a:p>
            <a:fld id="{7FBA2896-7252-FC4A-839A-6C30B95B1C4E}" type="slidenum">
              <a:rPr lang="en-US" smtClean="0"/>
              <a:t>15</a:t>
            </a:fld>
            <a:endParaRPr lang="en-US"/>
          </a:p>
        </p:txBody>
      </p:sp>
    </p:spTree>
    <p:extLst>
      <p:ext uri="{BB962C8B-B14F-4D97-AF65-F5344CB8AC3E}">
        <p14:creationId xmlns:p14="http://schemas.microsoft.com/office/powerpoint/2010/main" val="184035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p:cNvSpPr>
            <a:spLocks noGrp="1"/>
          </p:cNvSpPr>
          <p:nvPr>
            <p:ph type="ctrTitle"/>
          </p:nvPr>
        </p:nvSpPr>
        <p:spPr>
          <a:xfrm>
            <a:off x="914400" y="2451217"/>
            <a:ext cx="7402748" cy="782344"/>
          </a:xfrm>
          <a:prstGeom prst="rect">
            <a:avLst/>
          </a:prstGeom>
        </p:spPr>
        <p:txBody>
          <a:bodyPr/>
          <a:lstStyle>
            <a:lvl1pPr>
              <a:defRPr sz="3500" b="1" i="0" cap="none">
                <a:solidFill>
                  <a:schemeClr val="bg1"/>
                </a:solidFill>
                <a:latin typeface="Segoe UI"/>
              </a:defRPr>
            </a:lvl1pPr>
          </a:lstStyle>
          <a:p>
            <a:r>
              <a:rPr lang="nl-NL"/>
              <a:t>Klik om de stijl te bewerken</a:t>
            </a:r>
            <a:endParaRPr lang="nl-NL" dirty="0"/>
          </a:p>
        </p:txBody>
      </p:sp>
      <p:sp>
        <p:nvSpPr>
          <p:cNvPr id="7" name="Subtitel 2"/>
          <p:cNvSpPr>
            <a:spLocks noGrp="1"/>
          </p:cNvSpPr>
          <p:nvPr>
            <p:ph type="subTitle" idx="1"/>
          </p:nvPr>
        </p:nvSpPr>
        <p:spPr>
          <a:xfrm>
            <a:off x="914399" y="3233561"/>
            <a:ext cx="7402749" cy="1752600"/>
          </a:xfrm>
          <a:prstGeom prst="rect">
            <a:avLst/>
          </a:prstGeom>
        </p:spPr>
        <p:txBody>
          <a:bodyPr/>
          <a:lstStyle>
            <a:lvl1pPr marL="0" indent="0" algn="l">
              <a:buNone/>
              <a:defRPr sz="2000" b="0" i="0" baseline="0">
                <a:solidFill>
                  <a:schemeClr val="bg1"/>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voettekst 4"/>
          <p:cNvSpPr>
            <a:spLocks noGrp="1"/>
          </p:cNvSpPr>
          <p:nvPr>
            <p:ph type="ftr" sz="quarter" idx="10"/>
          </p:nvPr>
        </p:nvSpPr>
        <p:spPr>
          <a:xfrm>
            <a:off x="914400" y="6356350"/>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138208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858000"/>
          </a:xfrm>
          <a:prstGeom prst="rect">
            <a:avLst/>
          </a:prstGeom>
        </p:spPr>
        <p:txBody>
          <a:bodyPr vert="horz"/>
          <a:lstStyle>
            <a:lvl1pPr>
              <a:defRPr sz="2400">
                <a:latin typeface="Segoe UI"/>
              </a:defRPr>
            </a:lvl1pPr>
          </a:lstStyle>
          <a:p>
            <a:pPr lvl="0"/>
            <a:endParaRPr lang="nl-NL" noProof="0"/>
          </a:p>
        </p:txBody>
      </p:sp>
    </p:spTree>
    <p:extLst>
      <p:ext uri="{BB962C8B-B14F-4D97-AF65-F5344CB8AC3E}">
        <p14:creationId xmlns:p14="http://schemas.microsoft.com/office/powerpoint/2010/main" val="3322787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4269362"/>
          </a:xfrm>
          <a:prstGeom prst="rect">
            <a:avLst/>
          </a:prstGeom>
        </p:spPr>
        <p:txBody>
          <a:bodyPr vert="horz"/>
          <a:lstStyle>
            <a:lvl1pPr>
              <a:defRPr sz="2400">
                <a:latin typeface="Segoe UI"/>
              </a:defRPr>
            </a:lvl1pPr>
          </a:lstStyle>
          <a:p>
            <a:pPr lvl="0"/>
            <a:endParaRPr lang="nl-NL" noProof="0"/>
          </a:p>
        </p:txBody>
      </p:sp>
      <p:sp>
        <p:nvSpPr>
          <p:cNvPr id="5" name="Titel 1"/>
          <p:cNvSpPr>
            <a:spLocks noGrp="1"/>
          </p:cNvSpPr>
          <p:nvPr>
            <p:ph type="title"/>
          </p:nvPr>
        </p:nvSpPr>
        <p:spPr>
          <a:xfrm>
            <a:off x="739632" y="4457532"/>
            <a:ext cx="5765260" cy="606255"/>
          </a:xfrm>
          <a:prstGeom prst="rect">
            <a:avLst/>
          </a:prstGeom>
        </p:spPr>
        <p:txBody>
          <a:bodyPr/>
          <a:lstStyle>
            <a:lvl1pPr>
              <a:defRPr sz="2400"/>
            </a:lvl1pPr>
          </a:lstStyle>
          <a:p>
            <a:r>
              <a:rPr lang="nl-BE" dirty="0"/>
              <a:t>Titelstijl van model bewerken</a:t>
            </a:r>
            <a:endParaRPr lang="nl-NL" dirty="0"/>
          </a:p>
        </p:txBody>
      </p:sp>
      <p:sp>
        <p:nvSpPr>
          <p:cNvPr id="6" name="Tijdelijke aanduiding voor tekst 2"/>
          <p:cNvSpPr>
            <a:spLocks noGrp="1"/>
          </p:cNvSpPr>
          <p:nvPr>
            <p:ph type="body" idx="1"/>
          </p:nvPr>
        </p:nvSpPr>
        <p:spPr>
          <a:xfrm>
            <a:off x="739632" y="5063787"/>
            <a:ext cx="5765260" cy="421531"/>
          </a:xfrm>
          <a:prstGeom prst="rect">
            <a:avLst/>
          </a:prstGeom>
        </p:spPr>
        <p:txBody>
          <a:bodyPr anchor="b"/>
          <a:lstStyle>
            <a:lvl1pPr marL="0" indent="0">
              <a:buNone/>
              <a:defRPr sz="20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7" name="Tijdelijke aanduiding voor voettekst 5"/>
          <p:cNvSpPr>
            <a:spLocks noGrp="1"/>
          </p:cNvSpPr>
          <p:nvPr>
            <p:ph type="ftr" sz="quarter" idx="1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287090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361950" y="978408"/>
            <a:ext cx="7975854"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6/8/23</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1205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807970"/>
            <a:ext cx="7402748" cy="667890"/>
          </a:xfrm>
          <a:prstGeom prst="rect">
            <a:avLst/>
          </a:prstGeom>
        </p:spPr>
        <p:txBody>
          <a:bodyPr/>
          <a:lstStyle>
            <a:lvl1pPr>
              <a:defRPr sz="3000" b="1" i="0" cap="none">
                <a:solidFill>
                  <a:schemeClr val="tx2"/>
                </a:solidFill>
                <a:latin typeface="Segoe UI"/>
              </a:defRPr>
            </a:lvl1pPr>
          </a:lstStyle>
          <a:p>
            <a:r>
              <a:rPr lang="nl-BE"/>
              <a:t>Titelstijl van model bewerken</a:t>
            </a:r>
            <a:endParaRPr lang="nl-NL" dirty="0"/>
          </a:p>
        </p:txBody>
      </p:sp>
      <p:sp>
        <p:nvSpPr>
          <p:cNvPr id="3" name="Subtitel 2"/>
          <p:cNvSpPr>
            <a:spLocks noGrp="1"/>
          </p:cNvSpPr>
          <p:nvPr>
            <p:ph type="subTitle" idx="1"/>
          </p:nvPr>
        </p:nvSpPr>
        <p:spPr>
          <a:xfrm>
            <a:off x="914399" y="2673769"/>
            <a:ext cx="7402749" cy="2755542"/>
          </a:xfrm>
          <a:prstGeom prst="rect">
            <a:avLst/>
          </a:prstGeom>
        </p:spPr>
        <p:txBody>
          <a:bodyPr/>
          <a:lstStyle>
            <a:lvl1pPr marL="0" indent="0" algn="l">
              <a:buNone/>
              <a:defRPr sz="2000" b="0" i="0" baseline="0">
                <a:solidFill>
                  <a:schemeClr val="accent6"/>
                </a:solidFill>
                <a:latin typeface="Segoe UI"/>
                <a:cs typeface="Segoe U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dirty="0"/>
          </a:p>
        </p:txBody>
      </p:sp>
      <p:sp>
        <p:nvSpPr>
          <p:cNvPr id="4" name="Tijdelijke aanduiding voor voettekst 4"/>
          <p:cNvSpPr>
            <a:spLocks noGrp="1"/>
          </p:cNvSpPr>
          <p:nvPr>
            <p:ph type="ftr" sz="quarter" idx="10"/>
          </p:nvPr>
        </p:nvSpPr>
        <p:spPr>
          <a:xfrm>
            <a:off x="914400" y="6173788"/>
            <a:ext cx="2895600" cy="365125"/>
          </a:xfrm>
          <a:prstGeom prst="rect">
            <a:avLst/>
          </a:prstGeom>
        </p:spPr>
        <p:txBody>
          <a:bodyPr/>
          <a:lstStyle>
            <a:lvl1pPr fontAlgn="auto">
              <a:spcBef>
                <a:spcPts val="0"/>
              </a:spcBef>
              <a:spcAft>
                <a:spcPts val="0"/>
              </a:spcAft>
              <a:defRPr sz="1400">
                <a:latin typeface="Segoe UI"/>
                <a:ea typeface="+mn-ea"/>
                <a:cs typeface="Segoe UI"/>
              </a:defRPr>
            </a:lvl1pPr>
          </a:lstStyle>
          <a:p>
            <a:pPr>
              <a:defRPr/>
            </a:pPr>
            <a:endParaRPr lang="nl-NL"/>
          </a:p>
        </p:txBody>
      </p:sp>
    </p:spTree>
    <p:extLst>
      <p:ext uri="{BB962C8B-B14F-4D97-AF65-F5344CB8AC3E}">
        <p14:creationId xmlns:p14="http://schemas.microsoft.com/office/powerpoint/2010/main" val="420013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4635F-7A9E-FB88-C719-9B92A47119D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55ED23-4B2A-93B5-5E73-A8D4A51A60E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7ED34A-4399-3F3E-6CFC-5ADE912127DB}"/>
              </a:ext>
            </a:extLst>
          </p:cNvPr>
          <p:cNvSpPr>
            <a:spLocks noGrp="1"/>
          </p:cNvSpPr>
          <p:nvPr>
            <p:ph type="dt" sz="half" idx="10"/>
          </p:nvPr>
        </p:nvSpPr>
        <p:spPr/>
        <p:txBody>
          <a:bodyPr/>
          <a:lstStyle/>
          <a:p>
            <a:fld id="{964817FF-FCD4-FF4F-B8C2-3550FFA21195}" type="datetime1">
              <a:rPr lang="en-CA" smtClean="0"/>
              <a:t>2023-06-06</a:t>
            </a:fld>
            <a:endParaRPr lang="en-US"/>
          </a:p>
        </p:txBody>
      </p:sp>
      <p:sp>
        <p:nvSpPr>
          <p:cNvPr id="5" name="Footer Placeholder 4">
            <a:extLst>
              <a:ext uri="{FF2B5EF4-FFF2-40B4-BE49-F238E27FC236}">
                <a16:creationId xmlns:a16="http://schemas.microsoft.com/office/drawing/2014/main" id="{DCE0D1FD-46F5-5E81-F5BD-E7986517FA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9A688-01BA-4994-3B0A-7B50CF280DC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0906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3" name="Tijdelijke aanduiding voor inhoud 2"/>
          <p:cNvSpPr>
            <a:spLocks noGrp="1"/>
          </p:cNvSpPr>
          <p:nvPr>
            <p:ph idx="1"/>
          </p:nvPr>
        </p:nvSpPr>
        <p:spPr>
          <a:xfrm>
            <a:off x="739620" y="1291082"/>
            <a:ext cx="7543260" cy="423639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stStyle>
          <a:p>
            <a:pPr lvl="0"/>
            <a:r>
              <a:rPr lang="nl-BE" dirty="0"/>
              <a:t>Klik om de tekststijl van het model te bewerken</a:t>
            </a:r>
          </a:p>
          <a:p>
            <a:pPr lvl="1"/>
            <a:r>
              <a:rPr lang="nl-BE" dirty="0"/>
              <a:t>Tweede niveau</a:t>
            </a:r>
          </a:p>
          <a:p>
            <a:pPr lvl="2"/>
            <a:r>
              <a:rPr lang="nl-BE" dirty="0"/>
              <a:t>Derde niveau</a:t>
            </a:r>
          </a:p>
          <a:p>
            <a:pPr lvl="3"/>
            <a:r>
              <a:rPr lang="nl-BE" dirty="0"/>
              <a:t>Vierde niveau</a:t>
            </a:r>
          </a:p>
        </p:txBody>
      </p:sp>
      <p:sp>
        <p:nvSpPr>
          <p:cNvPr id="4" name="Tijdelijke aanduiding voor voettekst 4"/>
          <p:cNvSpPr>
            <a:spLocks noGrp="1"/>
          </p:cNvSpPr>
          <p:nvPr>
            <p:ph type="ftr" sz="quarter" idx="10"/>
          </p:nvPr>
        </p:nvSpPr>
        <p:spPr>
          <a:xfrm>
            <a:off x="739775" y="6173788"/>
            <a:ext cx="2895600" cy="365125"/>
          </a:xfrm>
          <a:prstGeom prst="rect">
            <a:avLst/>
          </a:prstGeom>
        </p:spPr>
        <p:txBody>
          <a:bodyPr/>
          <a:lstStyle>
            <a:lvl1pPr fontAlgn="auto">
              <a:spcBef>
                <a:spcPts val="0"/>
              </a:spcBef>
              <a:spcAft>
                <a:spcPts val="0"/>
              </a:spcAft>
              <a:defRPr sz="1800">
                <a:latin typeface="Segoe UI"/>
                <a:ea typeface="+mn-ea"/>
                <a:cs typeface="+mn-cs"/>
              </a:defRPr>
            </a:lvl1pPr>
          </a:lstStyle>
          <a:p>
            <a:pPr>
              <a:defRPr/>
            </a:pPr>
            <a:endParaRPr lang="nl-NL"/>
          </a:p>
        </p:txBody>
      </p:sp>
    </p:spTree>
    <p:extLst>
      <p:ext uri="{BB962C8B-B14F-4D97-AF65-F5344CB8AC3E}">
        <p14:creationId xmlns:p14="http://schemas.microsoft.com/office/powerpoint/2010/main" val="886168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8" name="Tijdelijke aanduiding voor inhoud 3"/>
          <p:cNvSpPr>
            <a:spLocks noGrp="1"/>
          </p:cNvSpPr>
          <p:nvPr>
            <p:ph sz="half" idx="13"/>
          </p:nvPr>
        </p:nvSpPr>
        <p:spPr>
          <a:xfrm>
            <a:off x="725819"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inhoud 3"/>
          <p:cNvSpPr>
            <a:spLocks noGrp="1"/>
          </p:cNvSpPr>
          <p:nvPr>
            <p:ph sz="half" idx="14"/>
          </p:nvPr>
        </p:nvSpPr>
        <p:spPr>
          <a:xfrm>
            <a:off x="4619045" y="1291446"/>
            <a:ext cx="3665166" cy="4274226"/>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a:p>
            <a:pPr lvl="1"/>
            <a:r>
              <a:rPr lang="nl-BE" dirty="0"/>
              <a:t>Tweede niveau</a:t>
            </a:r>
          </a:p>
          <a:p>
            <a:pPr lvl="2"/>
            <a:r>
              <a:rPr lang="nl-BE" dirty="0"/>
              <a:t>Derde niveau</a:t>
            </a:r>
          </a:p>
        </p:txBody>
      </p:sp>
      <p:sp>
        <p:nvSpPr>
          <p:cNvPr id="6"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5" name="Tijdelijke aanduiding voor voettekst 5"/>
          <p:cNvSpPr>
            <a:spLocks noGrp="1"/>
          </p:cNvSpPr>
          <p:nvPr>
            <p:ph type="ftr" sz="quarter" idx="15"/>
          </p:nvPr>
        </p:nvSpPr>
        <p:spPr>
          <a:xfrm>
            <a:off x="7254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66189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739620"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4" name="Tijdelijke aanduiding voor inhoud 3"/>
          <p:cNvSpPr>
            <a:spLocks noGrp="1"/>
          </p:cNvSpPr>
          <p:nvPr>
            <p:ph sz="half" idx="2"/>
          </p:nvPr>
        </p:nvSpPr>
        <p:spPr>
          <a:xfrm>
            <a:off x="739620"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10" name="Tijdelijke aanduiding voor tekst 2"/>
          <p:cNvSpPr>
            <a:spLocks noGrp="1"/>
          </p:cNvSpPr>
          <p:nvPr>
            <p:ph type="body" idx="13"/>
          </p:nvPr>
        </p:nvSpPr>
        <p:spPr>
          <a:xfrm>
            <a:off x="4619875" y="1302089"/>
            <a:ext cx="3668409" cy="639762"/>
          </a:xfrm>
          <a:prstGeom prst="rect">
            <a:avLst/>
          </a:prstGeom>
        </p:spPr>
        <p:txBody>
          <a:bodyPr anchor="b"/>
          <a:lstStyle>
            <a:lvl1pPr marL="0" indent="0">
              <a:buNone/>
              <a:defRPr sz="2200" b="0" i="0">
                <a:latin typeface="Segoe U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dirty="0"/>
              <a:t>Klik om de tekststijl van het model te bewerken</a:t>
            </a:r>
          </a:p>
        </p:txBody>
      </p:sp>
      <p:sp>
        <p:nvSpPr>
          <p:cNvPr id="11" name="Tijdelijke aanduiding voor inhoud 3"/>
          <p:cNvSpPr>
            <a:spLocks noGrp="1"/>
          </p:cNvSpPr>
          <p:nvPr>
            <p:ph sz="half" idx="14"/>
          </p:nvPr>
        </p:nvSpPr>
        <p:spPr>
          <a:xfrm>
            <a:off x="4619875" y="2028320"/>
            <a:ext cx="3668409" cy="3445551"/>
          </a:xfrm>
          <a:prstGeom prst="rect">
            <a:avLst/>
          </a:prstGeom>
        </p:spPr>
        <p:txBody>
          <a:bodyPr/>
          <a:lstStyle>
            <a:lvl1pPr>
              <a:defRPr sz="2000">
                <a:latin typeface="Segoe UI"/>
              </a:defRPr>
            </a:lvl1pPr>
            <a:lvl2pPr>
              <a:defRPr sz="1800">
                <a:latin typeface="Segoe UI"/>
              </a:defRPr>
            </a:lvl2pPr>
            <a:lvl3pPr>
              <a:defRPr sz="1600">
                <a:latin typeface="Segoe UI"/>
              </a:defRPr>
            </a:lvl3pPr>
            <a:lvl4pPr>
              <a:defRPr sz="1600">
                <a:latin typeface="Segoe UI"/>
              </a:defRPr>
            </a:lvl4pPr>
            <a:lvl5pPr>
              <a:defRPr sz="1600">
                <a:latin typeface="Segoe UI"/>
              </a:defRPr>
            </a:lvl5pPr>
            <a:lvl6pPr>
              <a:defRPr sz="1600"/>
            </a:lvl6pPr>
            <a:lvl7pPr>
              <a:defRPr sz="1600"/>
            </a:lvl7pPr>
            <a:lvl8pPr>
              <a:defRPr sz="1600"/>
            </a:lvl8pPr>
            <a:lvl9pPr>
              <a:defRPr sz="1600"/>
            </a:lvl9pPr>
          </a:lstStyle>
          <a:p>
            <a:pPr lvl="0"/>
            <a:r>
              <a:rPr lang="nl-BE" dirty="0"/>
              <a:t>Klik om de tekststijl van het model te bewerken</a:t>
            </a:r>
          </a:p>
          <a:p>
            <a:pPr lvl="1"/>
            <a:r>
              <a:rPr lang="nl-BE" dirty="0"/>
              <a:t>Tweede niveau</a:t>
            </a:r>
          </a:p>
          <a:p>
            <a:pPr lvl="2"/>
            <a:r>
              <a:rPr lang="nl-BE" dirty="0"/>
              <a:t>Derde niveau</a:t>
            </a:r>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7"/>
          <p:cNvSpPr>
            <a:spLocks noGrp="1"/>
          </p:cNvSpPr>
          <p:nvPr>
            <p:ph type="ftr" sz="quarter" idx="15"/>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118935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ee objecten">
    <p:spTree>
      <p:nvGrpSpPr>
        <p:cNvPr id="1" name=""/>
        <p:cNvGrpSpPr/>
        <p:nvPr/>
      </p:nvGrpSpPr>
      <p:grpSpPr>
        <a:xfrm>
          <a:off x="0" y="0"/>
          <a:ext cx="0" cy="0"/>
          <a:chOff x="0" y="0"/>
          <a:chExt cx="0" cy="0"/>
        </a:xfrm>
      </p:grpSpPr>
      <p:sp>
        <p:nvSpPr>
          <p:cNvPr id="11" name="Tijdelijke aanduiding voor inhoud 3"/>
          <p:cNvSpPr>
            <a:spLocks noGrp="1"/>
          </p:cNvSpPr>
          <p:nvPr>
            <p:ph sz="half" idx="16"/>
          </p:nvPr>
        </p:nvSpPr>
        <p:spPr>
          <a:xfrm>
            <a:off x="4631630" y="1303097"/>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2" name="Tijdelijke aanduiding voor inhoud 3"/>
          <p:cNvSpPr>
            <a:spLocks noGrp="1"/>
          </p:cNvSpPr>
          <p:nvPr>
            <p:ph sz="half" idx="17"/>
          </p:nvPr>
        </p:nvSpPr>
        <p:spPr>
          <a:xfrm>
            <a:off x="4631630" y="3545864"/>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739620" y="3546809"/>
            <a:ext cx="3663950" cy="2025650"/>
          </a:xfrm>
          <a:prstGeom prst="rect">
            <a:avLst/>
          </a:prstGeom>
        </p:spPr>
        <p:txBody>
          <a:bodyPr vert="horz"/>
          <a:lstStyle>
            <a:lvl1pPr marL="0" indent="0">
              <a:buNone/>
              <a:defRPr sz="2000">
                <a:latin typeface="Segoe UI"/>
              </a:defRPr>
            </a:lvl1pPr>
          </a:lstStyle>
          <a:p>
            <a:pPr lvl="0"/>
            <a:endParaRPr lang="nl-NL" noProof="0"/>
          </a:p>
        </p:txBody>
      </p:sp>
      <p:sp>
        <p:nvSpPr>
          <p:cNvPr id="14" name="Tijdelijke aanduiding voor afbeelding 3"/>
          <p:cNvSpPr>
            <a:spLocks noGrp="1"/>
          </p:cNvSpPr>
          <p:nvPr>
            <p:ph type="pic" sz="quarter" idx="20"/>
          </p:nvPr>
        </p:nvSpPr>
        <p:spPr>
          <a:xfrm>
            <a:off x="739620" y="1310393"/>
            <a:ext cx="3663950" cy="2025650"/>
          </a:xfrm>
          <a:prstGeom prst="rect">
            <a:avLst/>
          </a:prstGeom>
        </p:spPr>
        <p:txBody>
          <a:bodyPr vert="horz"/>
          <a:lstStyle>
            <a:lvl1pPr marL="0" indent="0">
              <a:buNone/>
              <a:defRPr sz="2000">
                <a:latin typeface="Segoe UI"/>
              </a:defRPr>
            </a:lvl1pPr>
          </a:lstStyle>
          <a:p>
            <a:pPr lvl="0"/>
            <a:endParaRPr lang="nl-NL" noProof="0"/>
          </a:p>
        </p:txBody>
      </p:sp>
      <p:sp>
        <p:nvSpPr>
          <p:cNvPr id="8"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1"/>
          </p:nvPr>
        </p:nvSpPr>
        <p:spPr>
          <a:xfrm>
            <a:off x="738188"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247108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ee objecten">
    <p:spTree>
      <p:nvGrpSpPr>
        <p:cNvPr id="1" name=""/>
        <p:cNvGrpSpPr/>
        <p:nvPr/>
      </p:nvGrpSpPr>
      <p:grpSpPr>
        <a:xfrm>
          <a:off x="0" y="0"/>
          <a:ext cx="0" cy="0"/>
          <a:chOff x="0" y="0"/>
          <a:chExt cx="0" cy="0"/>
        </a:xfrm>
      </p:grpSpPr>
      <p:sp>
        <p:nvSpPr>
          <p:cNvPr id="12" name="Tijdelijke aanduiding voor inhoud 3"/>
          <p:cNvSpPr>
            <a:spLocks noGrp="1"/>
          </p:cNvSpPr>
          <p:nvPr>
            <p:ph sz="half" idx="17"/>
          </p:nvPr>
        </p:nvSpPr>
        <p:spPr>
          <a:xfrm>
            <a:off x="463163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13" name="Tijdelijke aanduiding voor afbeelding 3"/>
          <p:cNvSpPr>
            <a:spLocks noGrp="1"/>
          </p:cNvSpPr>
          <p:nvPr>
            <p:ph type="pic" sz="quarter" idx="19"/>
          </p:nvPr>
        </p:nvSpPr>
        <p:spPr>
          <a:xfrm>
            <a:off x="4632846" y="1291850"/>
            <a:ext cx="3663950" cy="2025650"/>
          </a:xfrm>
          <a:prstGeom prst="rect">
            <a:avLst/>
          </a:prstGeom>
        </p:spPr>
        <p:txBody>
          <a:bodyPr vert="horz"/>
          <a:lstStyle>
            <a:lvl1pPr marL="0" indent="0">
              <a:buNone/>
              <a:defRPr sz="2000">
                <a:latin typeface="Segoe UI"/>
              </a:defRPr>
            </a:lvl1pPr>
          </a:lstStyle>
          <a:p>
            <a:pPr lvl="0"/>
            <a:endParaRPr lang="nl-NL" noProof="0"/>
          </a:p>
        </p:txBody>
      </p:sp>
      <p:sp>
        <p:nvSpPr>
          <p:cNvPr id="14" name="Tijdelijke aanduiding voor afbeelding 3"/>
          <p:cNvSpPr>
            <a:spLocks noGrp="1"/>
          </p:cNvSpPr>
          <p:nvPr>
            <p:ph type="pic" sz="quarter" idx="20"/>
          </p:nvPr>
        </p:nvSpPr>
        <p:spPr>
          <a:xfrm>
            <a:off x="739620" y="1291850"/>
            <a:ext cx="3663950" cy="2025650"/>
          </a:xfrm>
          <a:prstGeom prst="rect">
            <a:avLst/>
          </a:prstGeom>
        </p:spPr>
        <p:txBody>
          <a:bodyPr vert="horz"/>
          <a:lstStyle>
            <a:lvl1pPr marL="0" indent="0">
              <a:buNone/>
              <a:defRPr sz="2000">
                <a:latin typeface="Segoe UI"/>
              </a:defRPr>
            </a:lvl1pPr>
          </a:lstStyle>
          <a:p>
            <a:pPr lvl="0"/>
            <a:endParaRPr lang="nl-NL" noProof="0"/>
          </a:p>
        </p:txBody>
      </p:sp>
      <p:sp>
        <p:nvSpPr>
          <p:cNvPr id="8" name="Tijdelijke aanduiding voor inhoud 3"/>
          <p:cNvSpPr>
            <a:spLocks noGrp="1"/>
          </p:cNvSpPr>
          <p:nvPr>
            <p:ph sz="half" idx="21"/>
          </p:nvPr>
        </p:nvSpPr>
        <p:spPr>
          <a:xfrm>
            <a:off x="739620" y="3534213"/>
            <a:ext cx="3665166" cy="2026054"/>
          </a:xfrm>
          <a:prstGeom prst="rect">
            <a:avLst/>
          </a:prstGeom>
        </p:spPr>
        <p:txBody>
          <a:bodyPr/>
          <a:lstStyle>
            <a:lvl1pPr>
              <a:defRPr sz="2200">
                <a:latin typeface="Segoe UI"/>
              </a:defRPr>
            </a:lvl1pPr>
            <a:lvl2pPr>
              <a:defRPr sz="2000">
                <a:latin typeface="Segoe UI"/>
              </a:defRPr>
            </a:lvl2pPr>
            <a:lvl3pPr>
              <a:defRPr sz="1700">
                <a:latin typeface="Segoe UI"/>
              </a:defRPr>
            </a:lvl3pPr>
            <a:lvl4pPr>
              <a:defRPr sz="1700">
                <a:latin typeface="Segoe UI"/>
              </a:defRPr>
            </a:lvl4pPr>
            <a:lvl5pPr>
              <a:defRPr sz="1700">
                <a:latin typeface="Segoe UI"/>
              </a:defRPr>
            </a:lvl5pPr>
            <a:lvl6pPr>
              <a:defRPr sz="1800"/>
            </a:lvl6pPr>
            <a:lvl7pPr>
              <a:defRPr sz="1800"/>
            </a:lvl7pPr>
            <a:lvl8pPr>
              <a:defRPr sz="1800"/>
            </a:lvl8pPr>
            <a:lvl9pPr>
              <a:defRPr sz="1800"/>
            </a:lvl9pPr>
          </a:lstStyle>
          <a:p>
            <a:pPr lvl="0"/>
            <a:r>
              <a:rPr lang="nl-BE" dirty="0"/>
              <a:t>Klik om de tekststijl van het model te bewerken</a:t>
            </a:r>
          </a:p>
        </p:txBody>
      </p:sp>
      <p:sp>
        <p:nvSpPr>
          <p:cNvPr id="9" name="Titel 1"/>
          <p:cNvSpPr>
            <a:spLocks noGrp="1"/>
          </p:cNvSpPr>
          <p:nvPr>
            <p:ph type="title"/>
          </p:nvPr>
        </p:nvSpPr>
        <p:spPr>
          <a:xfrm>
            <a:off x="739620" y="371690"/>
            <a:ext cx="7543260" cy="817022"/>
          </a:xfrm>
          <a:prstGeom prst="rect">
            <a:avLst/>
          </a:prstGeom>
        </p:spPr>
        <p:txBody>
          <a:bodyPr/>
          <a:lstStyle>
            <a:lvl1pPr>
              <a:defRPr sz="2800" b="1" i="0">
                <a:latin typeface="Segoe UI"/>
              </a:defRPr>
            </a:lvl1pPr>
          </a:lstStyle>
          <a:p>
            <a:r>
              <a:rPr lang="nl-BE" dirty="0"/>
              <a:t>Titelstijl van model bewerken</a:t>
            </a:r>
            <a:endParaRPr lang="nl-NL" dirty="0"/>
          </a:p>
        </p:txBody>
      </p:sp>
      <p:sp>
        <p:nvSpPr>
          <p:cNvPr id="7" name="Tijdelijke aanduiding voor voettekst 5"/>
          <p:cNvSpPr>
            <a:spLocks noGrp="1"/>
          </p:cNvSpPr>
          <p:nvPr>
            <p:ph type="ftr" sz="quarter" idx="22"/>
          </p:nvPr>
        </p:nvSpPr>
        <p:spPr>
          <a:xfrm>
            <a:off x="739775" y="6173788"/>
            <a:ext cx="2895600" cy="365125"/>
          </a:xfrm>
          <a:prstGeom prst="rect">
            <a:avLst/>
          </a:prstGeom>
        </p:spPr>
        <p:txBody>
          <a:bodyPr/>
          <a:lstStyle>
            <a:lvl1pPr fontAlgn="auto">
              <a:spcBef>
                <a:spcPts val="0"/>
              </a:spcBef>
              <a:spcAft>
                <a:spcPts val="0"/>
              </a:spcAft>
              <a:defRPr sz="1400">
                <a:latin typeface="Segoe UI"/>
                <a:ea typeface="+mn-ea"/>
                <a:cs typeface="+mn-cs"/>
              </a:defRPr>
            </a:lvl1pPr>
          </a:lstStyle>
          <a:p>
            <a:pPr>
              <a:defRPr/>
            </a:pPr>
            <a:endParaRPr lang="nl-NL"/>
          </a:p>
        </p:txBody>
      </p:sp>
    </p:spTree>
    <p:extLst>
      <p:ext uri="{BB962C8B-B14F-4D97-AF65-F5344CB8AC3E}">
        <p14:creationId xmlns:p14="http://schemas.microsoft.com/office/powerpoint/2010/main" val="40672422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026" name="Afbeelding 2" descr="onderwijs achtergrond Eng 4-3-0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51938"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3" r:id="rId1"/>
    <p:sldLayoutId id="2147484432" r:id="rId2"/>
  </p:sldLayoutIdLst>
  <p:hf sldNum="0" hdr="0" ftr="0" dt="0"/>
  <p:txStyles>
    <p:titleStyle>
      <a:lvl1pPr algn="l" defTabSz="457200" rtl="0" eaLnBrk="1" fontAlgn="base" hangingPunct="1">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eaLnBrk="1" fontAlgn="base" hangingPunct="1">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074" name="Afbeelding 2" descr="41556_UMCU_PPT_subtro-4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4" r:id="rId1"/>
    <p:sldLayoutId id="2147484431" r:id="rId2"/>
  </p:sldLayoutIdLst>
  <p:hf sldNum="0" hdr="0" ftr="0" dt="0"/>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122" name="Afbeelding 1" descr="41556_UMCU_PPT_vervolg-1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22" r:id="rId6"/>
    <p:sldLayoutId id="2147484430" r:id="rId7"/>
  </p:sldLayoutIdLst>
  <p:hf sldNum="0" hdr="0" ftr="0" dt="0"/>
  <p:txStyles>
    <p:titleStyle>
      <a:lvl1pPr algn="l" defTabSz="457200" rtl="0" eaLnBrk="0" fontAlgn="base" hangingPunct="0">
        <a:spcBef>
          <a:spcPct val="0"/>
        </a:spcBef>
        <a:spcAft>
          <a:spcPct val="0"/>
        </a:spcAft>
        <a:defRPr sz="3200" kern="1200">
          <a:solidFill>
            <a:schemeClr val="tx2"/>
          </a:solidFill>
          <a:latin typeface="Myriad Pro"/>
          <a:ea typeface="ＭＳ Ｐゴシック" charset="0"/>
          <a:cs typeface="ＭＳ Ｐゴシック" charset="0"/>
        </a:defRPr>
      </a:lvl1pPr>
      <a:lvl2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2"/>
          </a:solidFill>
          <a:latin typeface="Myriad Pro" charset="0"/>
          <a:ea typeface="ＭＳ Ｐゴシック" charset="0"/>
          <a:cs typeface="ＭＳ Ｐゴシック" charset="0"/>
        </a:defRPr>
      </a:lvl5pPr>
      <a:lvl6pPr marL="4572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6pPr>
      <a:lvl7pPr marL="9144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7pPr>
      <a:lvl8pPr marL="13716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8pPr>
      <a:lvl9pPr marL="1828800" algn="l" defTabSz="457200" rtl="0" fontAlgn="base">
        <a:spcBef>
          <a:spcPct val="0"/>
        </a:spcBef>
        <a:spcAft>
          <a:spcPct val="0"/>
        </a:spcAft>
        <a:defRPr sz="3200">
          <a:solidFill>
            <a:schemeClr val="tx2"/>
          </a:solidFill>
          <a:latin typeface="Myriad Pro"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3"/>
          <p:cNvSpPr>
            <a:spLocks noGrp="1"/>
          </p:cNvSpPr>
          <p:nvPr>
            <p:ph type="ctrTitle"/>
          </p:nvPr>
        </p:nvSpPr>
        <p:spPr bwMode="auto">
          <a:xfrm>
            <a:off x="914400" y="1883230"/>
            <a:ext cx="7402513" cy="3350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CA" b="0" dirty="0">
                <a:latin typeface="Georgia Pro" panose="02040502050405020303" pitchFamily="18" charset="0"/>
              </a:rPr>
              <a:t>Effects of targeted screening for acute and early HIV infection on the transmission dynamics of HIV in MSM in the Netherlands</a:t>
            </a:r>
            <a:endParaRPr lang="en-GB" dirty="0">
              <a:latin typeface="Georgia Pro" panose="02040502050405020303" pitchFamily="18" charset="0"/>
              <a:ea typeface="ＭＳ Ｐゴシック" charset="-128"/>
            </a:endParaRPr>
          </a:p>
        </p:txBody>
      </p:sp>
      <p:sp>
        <p:nvSpPr>
          <p:cNvPr id="2" name="Subtitle 1">
            <a:extLst>
              <a:ext uri="{FF2B5EF4-FFF2-40B4-BE49-F238E27FC236}">
                <a16:creationId xmlns:a16="http://schemas.microsoft.com/office/drawing/2014/main" id="{915289C4-AFDE-3340-A84C-DB09D0F5A4CF}"/>
              </a:ext>
            </a:extLst>
          </p:cNvPr>
          <p:cNvSpPr>
            <a:spLocks noGrp="1"/>
          </p:cNvSpPr>
          <p:nvPr>
            <p:ph type="subTitle" idx="1"/>
          </p:nvPr>
        </p:nvSpPr>
        <p:spPr>
          <a:xfrm>
            <a:off x="914399" y="3560617"/>
            <a:ext cx="7402749" cy="1425543"/>
          </a:xfrm>
        </p:spPr>
        <p:txBody>
          <a:bodyPr/>
          <a:lstStyle/>
          <a:p>
            <a:endParaRPr lang="en-US" dirty="0"/>
          </a:p>
          <a:p>
            <a:endParaRPr lang="en-US" dirty="0"/>
          </a:p>
        </p:txBody>
      </p:sp>
      <p:sp>
        <p:nvSpPr>
          <p:cNvPr id="3" name="TextBox 2">
            <a:extLst>
              <a:ext uri="{FF2B5EF4-FFF2-40B4-BE49-F238E27FC236}">
                <a16:creationId xmlns:a16="http://schemas.microsoft.com/office/drawing/2014/main" id="{31F90EE5-A2E4-A042-8806-6D914AD39CC7}"/>
              </a:ext>
            </a:extLst>
          </p:cNvPr>
          <p:cNvSpPr txBox="1"/>
          <p:nvPr/>
        </p:nvSpPr>
        <p:spPr>
          <a:xfrm>
            <a:off x="1845602" y="5432674"/>
            <a:ext cx="4968607" cy="830997"/>
          </a:xfrm>
          <a:prstGeom prst="rect">
            <a:avLst/>
          </a:prstGeom>
          <a:noFill/>
        </p:spPr>
        <p:txBody>
          <a:bodyPr wrap="square" rtlCol="0">
            <a:spAutoFit/>
          </a:bodyPr>
          <a:lstStyle/>
          <a:p>
            <a:pPr algn="ctr"/>
            <a:r>
              <a:rPr lang="en-US" dirty="0">
                <a:solidFill>
                  <a:schemeClr val="bg1"/>
                </a:solidFill>
                <a:latin typeface="Georgia Pro" panose="02040502050405020303" pitchFamily="18" charset="0"/>
              </a:rPr>
              <a:t>June 8 2023</a:t>
            </a:r>
          </a:p>
          <a:p>
            <a:pPr algn="ctr"/>
            <a:r>
              <a:rPr lang="en-US" dirty="0">
                <a:solidFill>
                  <a:schemeClr val="bg1"/>
                </a:solidFill>
                <a:latin typeface="Georgia Pro" panose="02040502050405020303" pitchFamily="18" charset="0"/>
              </a:rPr>
              <a:t>Alexandra </a:t>
            </a:r>
            <a:r>
              <a:rPr lang="en-US" dirty="0" err="1">
                <a:solidFill>
                  <a:schemeClr val="bg1"/>
                </a:solidFill>
                <a:latin typeface="Georgia Pro" panose="02040502050405020303" pitchFamily="18" charset="0"/>
              </a:rPr>
              <a:t>Teslya</a:t>
            </a:r>
            <a:endParaRPr lang="en-US" dirty="0">
              <a:solidFill>
                <a:schemeClr val="bg1"/>
              </a:solidFill>
              <a:latin typeface="Georgia Pro" panose="02040502050405020303" pitchFamily="18" charset="0"/>
            </a:endParaRPr>
          </a:p>
        </p:txBody>
      </p:sp>
      <p:pic>
        <p:nvPicPr>
          <p:cNvPr id="9" name="Picture 8" descr="A red and white sign&#10;&#10;Description automatically generated with low confidence">
            <a:extLst>
              <a:ext uri="{FF2B5EF4-FFF2-40B4-BE49-F238E27FC236}">
                <a16:creationId xmlns:a16="http://schemas.microsoft.com/office/drawing/2014/main" id="{D2216563-0AC0-94C9-3F93-19FF70747486}"/>
              </a:ext>
            </a:extLst>
          </p:cNvPr>
          <p:cNvPicPr>
            <a:picLocks noChangeAspect="1"/>
          </p:cNvPicPr>
          <p:nvPr/>
        </p:nvPicPr>
        <p:blipFill>
          <a:blip r:embed="rId3"/>
          <a:stretch>
            <a:fillRect/>
          </a:stretch>
        </p:blipFill>
        <p:spPr>
          <a:xfrm>
            <a:off x="346842" y="6316231"/>
            <a:ext cx="2596055" cy="541769"/>
          </a:xfrm>
          <a:prstGeom prst="rect">
            <a:avLst/>
          </a:prstGeom>
        </p:spPr>
      </p:pic>
      <p:sp>
        <p:nvSpPr>
          <p:cNvPr id="4" name="TextBox 3">
            <a:extLst>
              <a:ext uri="{FF2B5EF4-FFF2-40B4-BE49-F238E27FC236}">
                <a16:creationId xmlns:a16="http://schemas.microsoft.com/office/drawing/2014/main" id="{195F7647-271D-5224-E7D6-03ABB44D4243}"/>
              </a:ext>
            </a:extLst>
          </p:cNvPr>
          <p:cNvSpPr txBox="1"/>
          <p:nvPr/>
        </p:nvSpPr>
        <p:spPr>
          <a:xfrm>
            <a:off x="3153620" y="4781608"/>
            <a:ext cx="2602523" cy="461665"/>
          </a:xfrm>
          <a:prstGeom prst="rect">
            <a:avLst/>
          </a:prstGeom>
          <a:noFill/>
        </p:spPr>
        <p:txBody>
          <a:bodyPr wrap="square" rtlCol="0">
            <a:spAutoFit/>
          </a:bodyPr>
          <a:lstStyle/>
          <a:p>
            <a:pPr algn="ctr"/>
            <a:r>
              <a:rPr lang="en-US" dirty="0">
                <a:solidFill>
                  <a:schemeClr val="bg1"/>
                </a:solidFill>
                <a:latin typeface="Georgia Pro" panose="02040502050405020303" pitchFamily="18" charset="0"/>
              </a:rPr>
              <a:t>The model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FBC8-BE42-CD37-CAD3-C0BF0CA4464A}"/>
              </a:ext>
            </a:extLst>
          </p:cNvPr>
          <p:cNvSpPr>
            <a:spLocks noGrp="1"/>
          </p:cNvSpPr>
          <p:nvPr>
            <p:ph type="ctrTitle"/>
          </p:nvPr>
        </p:nvSpPr>
        <p:spPr>
          <a:xfrm>
            <a:off x="267630" y="1283863"/>
            <a:ext cx="7402748" cy="667890"/>
          </a:xfrm>
        </p:spPr>
        <p:txBody>
          <a:bodyPr/>
          <a:lstStyle/>
          <a:p>
            <a:r>
              <a:rPr lang="en-US" sz="4000" b="0" dirty="0"/>
              <a:t>Question</a:t>
            </a:r>
          </a:p>
        </p:txBody>
      </p:sp>
      <p:sp>
        <p:nvSpPr>
          <p:cNvPr id="5" name="Content Placeholder 2">
            <a:extLst>
              <a:ext uri="{FF2B5EF4-FFF2-40B4-BE49-F238E27FC236}">
                <a16:creationId xmlns:a16="http://schemas.microsoft.com/office/drawing/2014/main" id="{13577BA2-05E5-4390-7D08-21D783B435B4}"/>
              </a:ext>
            </a:extLst>
          </p:cNvPr>
          <p:cNvSpPr txBox="1">
            <a:spLocks/>
          </p:cNvSpPr>
          <p:nvPr/>
        </p:nvSpPr>
        <p:spPr>
          <a:xfrm>
            <a:off x="267630" y="2303362"/>
            <a:ext cx="7048982" cy="3681909"/>
          </a:xfrm>
          <a:prstGeom prst="rect">
            <a:avLst/>
          </a:prstGeom>
        </p:spPr>
        <p:txBody>
          <a:bodyPr anchor="ctr">
            <a:normAutofit/>
          </a:bodyPr>
          <a:lstStyle>
            <a:lvl1pPr marL="0" indent="0" algn="l" defTabSz="457200" rtl="0" eaLnBrk="0" fontAlgn="base" hangingPunct="0">
              <a:spcBef>
                <a:spcPct val="20000"/>
              </a:spcBef>
              <a:spcAft>
                <a:spcPct val="0"/>
              </a:spcAft>
              <a:buFont typeface="Arial" pitchFamily="34" charset="0"/>
              <a:buNone/>
              <a:defRPr sz="2000" b="0" i="0" kern="1200" baseline="0">
                <a:solidFill>
                  <a:schemeClr val="accent6"/>
                </a:solidFill>
                <a:latin typeface="Segoe UI"/>
                <a:ea typeface="ＭＳ Ｐゴシック" charset="0"/>
                <a:cs typeface="Segoe UI"/>
              </a:defRPr>
            </a:lvl1pPr>
            <a:lvl2pPr marL="457200" indent="0" algn="ctr" defTabSz="457200" rtl="0" eaLnBrk="0" fontAlgn="base" hangingPunct="0">
              <a:spcBef>
                <a:spcPct val="20000"/>
              </a:spcBef>
              <a:spcAft>
                <a:spcPct val="0"/>
              </a:spcAft>
              <a:buFont typeface="Arial" pitchFamily="34" charset="0"/>
              <a:buNone/>
              <a:defRPr sz="2800" kern="1200">
                <a:solidFill>
                  <a:schemeClr val="tx1">
                    <a:tint val="75000"/>
                  </a:schemeClr>
                </a:solidFill>
                <a:latin typeface="+mn-lt"/>
                <a:ea typeface="ＭＳ Ｐゴシック" charset="0"/>
                <a:cs typeface="+mn-cs"/>
              </a:defRPr>
            </a:lvl2pPr>
            <a:lvl3pPr marL="914400" indent="0" algn="ctr" defTabSz="457200" rtl="0" eaLnBrk="0" fontAlgn="base" hangingPunct="0">
              <a:spcBef>
                <a:spcPct val="20000"/>
              </a:spcBef>
              <a:spcAft>
                <a:spcPct val="0"/>
              </a:spcAft>
              <a:buFont typeface="Arial" pitchFamily="34" charset="0"/>
              <a:buNone/>
              <a:defRPr sz="2400" kern="1200">
                <a:solidFill>
                  <a:schemeClr val="tx1">
                    <a:tint val="75000"/>
                  </a:schemeClr>
                </a:solidFill>
                <a:latin typeface="+mn-lt"/>
                <a:ea typeface="ＭＳ Ｐゴシック" charset="0"/>
                <a:cs typeface="+mn-cs"/>
              </a:defRPr>
            </a:lvl3pPr>
            <a:lvl4pPr marL="13716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4pPr>
            <a:lvl5pPr marL="1828800" indent="0" algn="ctr" defTabSz="457200" rtl="0" eaLnBrk="0" fontAlgn="base" hangingPunct="0">
              <a:spcBef>
                <a:spcPct val="20000"/>
              </a:spcBef>
              <a:spcAft>
                <a:spcPct val="0"/>
              </a:spcAft>
              <a:buFont typeface="Arial" pitchFamily="34" charset="0"/>
              <a:buNone/>
              <a:defRPr sz="2000" kern="1200">
                <a:solidFill>
                  <a:schemeClr val="tx1">
                    <a:tint val="75000"/>
                  </a:schemeClr>
                </a:solidFill>
                <a:latin typeface="+mn-lt"/>
                <a:ea typeface="ＭＳ Ｐゴシック" charset="0"/>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solidFill>
                  <a:schemeClr val="tx1"/>
                </a:solidFill>
                <a:latin typeface="Georgia Pro" panose="02040502050405020303" pitchFamily="18" charset="0"/>
              </a:rPr>
              <a:t>Can increased screening of AEHI combined with immediate initiation of antiretroviral therapy (ART) help to further reduce the onward transmission?</a:t>
            </a:r>
          </a:p>
          <a:p>
            <a:endParaRPr lang="en-US" dirty="0">
              <a:solidFill>
                <a:schemeClr val="tx1"/>
              </a:solidFill>
              <a:latin typeface="Georgia Pro" panose="02040502050405020303" pitchFamily="18" charset="0"/>
            </a:endParaRPr>
          </a:p>
          <a:p>
            <a:r>
              <a:rPr lang="en-US" dirty="0">
                <a:solidFill>
                  <a:schemeClr val="tx1"/>
                </a:solidFill>
                <a:latin typeface="Georgia Pro" panose="02040502050405020303" pitchFamily="18" charset="0"/>
              </a:rPr>
              <a:t>By how much should the uptake of screening increase and how can it be combined with other interventions (partner notification and </a:t>
            </a:r>
            <a:r>
              <a:rPr lang="en-US" dirty="0" err="1">
                <a:solidFill>
                  <a:schemeClr val="tx1"/>
                </a:solidFill>
                <a:latin typeface="Georgia Pro" panose="02040502050405020303" pitchFamily="18" charset="0"/>
              </a:rPr>
              <a:t>PrEP</a:t>
            </a:r>
            <a:r>
              <a:rPr lang="en-US" dirty="0">
                <a:solidFill>
                  <a:schemeClr val="tx1"/>
                </a:solidFill>
                <a:latin typeface="Georgia Pro" panose="02040502050405020303" pitchFamily="18" charset="0"/>
              </a:rPr>
              <a:t>)?</a:t>
            </a:r>
          </a:p>
          <a:p>
            <a:endParaRPr lang="en-US" dirty="0">
              <a:solidFill>
                <a:schemeClr val="tx1"/>
              </a:solidFill>
              <a:latin typeface="Georgia Pro" panose="02040502050405020303" pitchFamily="18" charset="0"/>
            </a:endParaRPr>
          </a:p>
          <a:p>
            <a:r>
              <a:rPr lang="en-US" dirty="0">
                <a:solidFill>
                  <a:schemeClr val="tx1"/>
                </a:solidFill>
                <a:latin typeface="Georgia Pro" panose="02040502050405020303" pitchFamily="18" charset="0"/>
              </a:rPr>
              <a:t>Which individual characteristics/events constitute a robust proxy of who should be targeted for the screening?</a:t>
            </a:r>
          </a:p>
        </p:txBody>
      </p:sp>
    </p:spTree>
    <p:extLst>
      <p:ext uri="{BB962C8B-B14F-4D97-AF65-F5344CB8AC3E}">
        <p14:creationId xmlns:p14="http://schemas.microsoft.com/office/powerpoint/2010/main" val="211989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FBC8-BE42-CD37-CAD3-C0BF0CA4464A}"/>
              </a:ext>
            </a:extLst>
          </p:cNvPr>
          <p:cNvSpPr>
            <a:spLocks noGrp="1"/>
          </p:cNvSpPr>
          <p:nvPr>
            <p:ph type="ctrTitle"/>
          </p:nvPr>
        </p:nvSpPr>
        <p:spPr>
          <a:xfrm>
            <a:off x="236712" y="1287021"/>
            <a:ext cx="7402748" cy="667890"/>
          </a:xfrm>
        </p:spPr>
        <p:txBody>
          <a:bodyPr/>
          <a:lstStyle/>
          <a:p>
            <a:r>
              <a:rPr lang="en-US" sz="4000" b="0" dirty="0">
                <a:latin typeface="Georgia Pro" panose="02040502050405020303" pitchFamily="18" charset="0"/>
              </a:rPr>
              <a:t>Tools</a:t>
            </a:r>
          </a:p>
        </p:txBody>
      </p:sp>
      <p:sp>
        <p:nvSpPr>
          <p:cNvPr id="3" name="Subtitle 2">
            <a:extLst>
              <a:ext uri="{FF2B5EF4-FFF2-40B4-BE49-F238E27FC236}">
                <a16:creationId xmlns:a16="http://schemas.microsoft.com/office/drawing/2014/main" id="{7E2E03AE-2835-6BE3-8DC3-30297084FC8E}"/>
              </a:ext>
            </a:extLst>
          </p:cNvPr>
          <p:cNvSpPr>
            <a:spLocks noGrp="1"/>
          </p:cNvSpPr>
          <p:nvPr>
            <p:ph type="subTitle" idx="1"/>
          </p:nvPr>
        </p:nvSpPr>
        <p:spPr>
          <a:xfrm>
            <a:off x="236712" y="2147548"/>
            <a:ext cx="7402749" cy="2755542"/>
          </a:xfrm>
        </p:spPr>
        <p:txBody>
          <a:bodyPr/>
          <a:lstStyle/>
          <a:p>
            <a:pPr marL="342900" indent="-342900">
              <a:buFont typeface="Arial" panose="020B0604020202020204" pitchFamily="34" charset="0"/>
              <a:buChar char="•"/>
            </a:pPr>
            <a:r>
              <a:rPr lang="en-US" dirty="0">
                <a:solidFill>
                  <a:schemeClr val="tx1"/>
                </a:solidFill>
                <a:latin typeface="Georgia Pro" panose="02040502050405020303" pitchFamily="18" charset="0"/>
              </a:rPr>
              <a:t>Stochastic agent-based model of HIV transmission in the population of MSM</a:t>
            </a:r>
          </a:p>
          <a:p>
            <a:pPr marL="800100" lvl="1" indent="-342900" algn="l">
              <a:buFont typeface="Arial" panose="020B0604020202020204" pitchFamily="34" charset="0"/>
              <a:buChar char="•"/>
            </a:pPr>
            <a:r>
              <a:rPr lang="en-US" sz="2000" dirty="0">
                <a:solidFill>
                  <a:schemeClr val="tx1"/>
                </a:solidFill>
                <a:latin typeface="Georgia Pro" panose="02040502050405020303" pitchFamily="18" charset="0"/>
              </a:rPr>
              <a:t>Incorporates heterogeneities of interest (partner change rate, condom usage, screening rate and uptake of </a:t>
            </a:r>
            <a:r>
              <a:rPr lang="en-US" sz="2000" dirty="0" err="1">
                <a:solidFill>
                  <a:schemeClr val="tx1"/>
                </a:solidFill>
                <a:latin typeface="Georgia Pro" panose="02040502050405020303" pitchFamily="18" charset="0"/>
              </a:rPr>
              <a:t>PrEP</a:t>
            </a:r>
            <a:r>
              <a:rPr lang="en-US" sz="2000" dirty="0">
                <a:solidFill>
                  <a:schemeClr val="tx1"/>
                </a:solidFill>
                <a:latin typeface="Georgia Pro" panose="02040502050405020303" pitchFamily="18" charset="0"/>
              </a:rPr>
              <a:t>)</a:t>
            </a:r>
          </a:p>
          <a:p>
            <a:pPr marL="800100" lvl="1" indent="-342900" algn="l">
              <a:buFont typeface="Arial" panose="020B0604020202020204" pitchFamily="34" charset="0"/>
              <a:buChar char="•"/>
            </a:pPr>
            <a:endParaRPr lang="en-US" sz="2000" dirty="0">
              <a:solidFill>
                <a:schemeClr val="tx1"/>
              </a:solidFill>
              <a:latin typeface="Georgia Pro" panose="02040502050405020303" pitchFamily="18" charset="0"/>
            </a:endParaRPr>
          </a:p>
          <a:p>
            <a:pPr marL="342900" indent="-342900">
              <a:buFont typeface="Arial" panose="020B0604020202020204" pitchFamily="34" charset="0"/>
              <a:buChar char="•"/>
            </a:pPr>
            <a:r>
              <a:rPr lang="en-US" dirty="0">
                <a:solidFill>
                  <a:schemeClr val="tx1"/>
                </a:solidFill>
                <a:latin typeface="Georgia Pro" panose="02040502050405020303" pitchFamily="18" charset="0"/>
              </a:rPr>
              <a:t>Base structure: </a:t>
            </a:r>
            <a:r>
              <a:rPr lang="en-US" b="1" dirty="0">
                <a:solidFill>
                  <a:schemeClr val="tx1"/>
                </a:solidFill>
                <a:latin typeface="Georgia Pro" panose="02040502050405020303" pitchFamily="18" charset="0"/>
              </a:rPr>
              <a:t>pair-formation model</a:t>
            </a:r>
            <a:r>
              <a:rPr lang="en-US" dirty="0">
                <a:solidFill>
                  <a:schemeClr val="tx1"/>
                </a:solidFill>
                <a:latin typeface="Georgia Pro" panose="02040502050405020303" pitchFamily="18" charset="0"/>
              </a:rPr>
              <a:t> with two types of partnerships coupled with STI transmission framework</a:t>
            </a:r>
          </a:p>
          <a:p>
            <a:pPr marL="342900" indent="-342900">
              <a:buFont typeface="Arial" panose="020B0604020202020204" pitchFamily="34" charset="0"/>
              <a:buChar char="•"/>
            </a:pPr>
            <a:r>
              <a:rPr lang="en-US" dirty="0">
                <a:solidFill>
                  <a:schemeClr val="tx1"/>
                </a:solidFill>
                <a:latin typeface="Georgia Pro" panose="02040502050405020303" pitchFamily="18" charset="0"/>
              </a:rPr>
              <a:t>Framework expanded based on the available data</a:t>
            </a:r>
          </a:p>
          <a:p>
            <a:pPr marL="800100" lvl="1" indent="-342900" algn="l">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6B72BBFD-DB63-5767-0DFA-0B2FD3015E27}"/>
              </a:ext>
            </a:extLst>
          </p:cNvPr>
          <p:cNvSpPr txBox="1"/>
          <p:nvPr/>
        </p:nvSpPr>
        <p:spPr>
          <a:xfrm>
            <a:off x="236712" y="5095727"/>
            <a:ext cx="7882358" cy="1015663"/>
          </a:xfrm>
          <a:prstGeom prst="rect">
            <a:avLst/>
          </a:prstGeom>
          <a:noFill/>
        </p:spPr>
        <p:txBody>
          <a:bodyPr wrap="square" numCol="2" rtlCol="0">
            <a:spAutoFit/>
          </a:bodyPr>
          <a:lstStyle/>
          <a:p>
            <a:pPr marL="1028700" lvl="1" indent="-342900" algn="l"/>
            <a:r>
              <a:rPr lang="en-US" sz="2000" dirty="0">
                <a:solidFill>
                  <a:schemeClr val="accent3"/>
                </a:solidFill>
                <a:latin typeface="Georgia Pro" panose="02040502050405020303" pitchFamily="18" charset="0"/>
              </a:rPr>
              <a:t>-- EMIS-2017</a:t>
            </a:r>
          </a:p>
          <a:p>
            <a:pPr marL="1028700" lvl="1" indent="-342900" algn="l"/>
            <a:r>
              <a:rPr lang="en-US" sz="2000" dirty="0">
                <a:solidFill>
                  <a:schemeClr val="accent3"/>
                </a:solidFill>
                <a:latin typeface="Georgia Pro" panose="02040502050405020303" pitchFamily="18" charset="0"/>
              </a:rPr>
              <a:t>-- ACS</a:t>
            </a:r>
          </a:p>
          <a:p>
            <a:pPr marL="1028700" lvl="1" indent="-342900" algn="l"/>
            <a:r>
              <a:rPr lang="en-US" sz="2000" dirty="0">
                <a:solidFill>
                  <a:schemeClr val="accent3"/>
                </a:solidFill>
                <a:latin typeface="Georgia Pro" panose="02040502050405020303" pitchFamily="18" charset="0"/>
              </a:rPr>
              <a:t>-- The MSM Network Study</a:t>
            </a:r>
          </a:p>
          <a:p>
            <a:pPr marL="1028700" lvl="1" indent="-342900" algn="l"/>
            <a:r>
              <a:rPr lang="en-US" sz="2000" dirty="0">
                <a:solidFill>
                  <a:schemeClr val="accent3"/>
                </a:solidFill>
                <a:latin typeface="Georgia Pro" panose="02040502050405020303" pitchFamily="18" charset="0"/>
              </a:rPr>
              <a:t>-- CBS Netherlands </a:t>
            </a:r>
          </a:p>
          <a:p>
            <a:pPr marL="1028700" lvl="1" indent="-342900" algn="l"/>
            <a:r>
              <a:rPr lang="en-US" sz="2000" dirty="0">
                <a:solidFill>
                  <a:schemeClr val="accent3"/>
                </a:solidFill>
                <a:latin typeface="Georgia Pro" panose="02040502050405020303" pitchFamily="18" charset="0"/>
              </a:rPr>
              <a:t>-- SHM</a:t>
            </a:r>
          </a:p>
          <a:p>
            <a:endParaRPr lang="en-US" sz="1400" dirty="0"/>
          </a:p>
        </p:txBody>
      </p:sp>
    </p:spTree>
    <p:extLst>
      <p:ext uri="{BB962C8B-B14F-4D97-AF65-F5344CB8AC3E}">
        <p14:creationId xmlns:p14="http://schemas.microsoft.com/office/powerpoint/2010/main" val="190032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52B-1836-52AF-725F-EF2213BDE192}"/>
              </a:ext>
            </a:extLst>
          </p:cNvPr>
          <p:cNvSpPr>
            <a:spLocks noGrp="1"/>
          </p:cNvSpPr>
          <p:nvPr>
            <p:ph type="ctrTitle"/>
          </p:nvPr>
        </p:nvSpPr>
        <p:spPr/>
        <p:txBody>
          <a:bodyPr/>
          <a:lstStyle/>
          <a:p>
            <a:r>
              <a:rPr lang="en-US" sz="4600" b="0" dirty="0">
                <a:latin typeface="Georgia Pro" panose="02040502050405020303" pitchFamily="18" charset="0"/>
              </a:rPr>
              <a:t>The model</a:t>
            </a:r>
          </a:p>
        </p:txBody>
      </p:sp>
    </p:spTree>
    <p:extLst>
      <p:ext uri="{BB962C8B-B14F-4D97-AF65-F5344CB8AC3E}">
        <p14:creationId xmlns:p14="http://schemas.microsoft.com/office/powerpoint/2010/main" val="340489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BCF3-B935-9E85-24B2-40C221181DB8}"/>
              </a:ext>
            </a:extLst>
          </p:cNvPr>
          <p:cNvSpPr>
            <a:spLocks noGrp="1"/>
          </p:cNvSpPr>
          <p:nvPr>
            <p:ph type="title"/>
          </p:nvPr>
        </p:nvSpPr>
        <p:spPr>
          <a:xfrm>
            <a:off x="521537" y="1589364"/>
            <a:ext cx="2223499" cy="3768690"/>
          </a:xfrm>
        </p:spPr>
        <p:txBody>
          <a:bodyPr anchor="ctr">
            <a:normAutofit/>
          </a:bodyPr>
          <a:lstStyle/>
          <a:p>
            <a:r>
              <a:rPr lang="en-US" sz="4050"/>
              <a:t>Progress</a:t>
            </a:r>
            <a:endParaRPr lang="en-US" sz="4050" dirty="0"/>
          </a:p>
        </p:txBody>
      </p:sp>
      <p:graphicFrame>
        <p:nvGraphicFramePr>
          <p:cNvPr id="5" name="Content Placeholder 2">
            <a:extLst>
              <a:ext uri="{FF2B5EF4-FFF2-40B4-BE49-F238E27FC236}">
                <a16:creationId xmlns:a16="http://schemas.microsoft.com/office/drawing/2014/main" id="{5E44A093-9633-ED17-FC98-3CC2CE5D7E69}"/>
              </a:ext>
            </a:extLst>
          </p:cNvPr>
          <p:cNvGraphicFramePr>
            <a:graphicFrameLocks noGrp="1"/>
          </p:cNvGraphicFramePr>
          <p:nvPr>
            <p:ph idx="1"/>
            <p:extLst>
              <p:ext uri="{D42A27DB-BD31-4B8C-83A1-F6EECF244321}">
                <p14:modId xmlns:p14="http://schemas.microsoft.com/office/powerpoint/2010/main" val="3233083886"/>
              </p:ext>
            </p:extLst>
          </p:nvPr>
        </p:nvGraphicFramePr>
        <p:xfrm>
          <a:off x="386366" y="1334647"/>
          <a:ext cx="8335888" cy="4872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861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870626" y="1312670"/>
            <a:ext cx="7402748" cy="667890"/>
          </a:xfrm>
        </p:spPr>
        <p:txBody>
          <a:bodyPr/>
          <a:lstStyle/>
          <a:p>
            <a:r>
              <a:rPr lang="en-US" sz="4000" b="0" dirty="0">
                <a:latin typeface="Georgia Pro" panose="02040502050405020303" pitchFamily="18" charset="0"/>
              </a:rPr>
              <a:t>Main components</a:t>
            </a:r>
          </a:p>
        </p:txBody>
      </p:sp>
      <p:sp>
        <p:nvSpPr>
          <p:cNvPr id="6" name="TextBox 5">
            <a:extLst>
              <a:ext uri="{FF2B5EF4-FFF2-40B4-BE49-F238E27FC236}">
                <a16:creationId xmlns:a16="http://schemas.microsoft.com/office/drawing/2014/main" id="{133A2ECF-4ECE-2F77-BCB8-1A6497549DA6}"/>
              </a:ext>
            </a:extLst>
          </p:cNvPr>
          <p:cNvSpPr txBox="1"/>
          <p:nvPr/>
        </p:nvSpPr>
        <p:spPr>
          <a:xfrm>
            <a:off x="454989" y="2275904"/>
            <a:ext cx="7402747" cy="4401205"/>
          </a:xfrm>
          <a:prstGeom prst="rect">
            <a:avLst/>
          </a:prstGeom>
          <a:noFill/>
        </p:spPr>
        <p:txBody>
          <a:bodyPr wrap="square" rtlCol="0">
            <a:spAutoFit/>
          </a:bodyPr>
          <a:lstStyle/>
          <a:p>
            <a:pPr marL="800100" lvl="1" indent="-342900">
              <a:buFont typeface="Arial" panose="020B0604020202020204" pitchFamily="34" charset="0"/>
              <a:buChar char="•"/>
            </a:pPr>
            <a:r>
              <a:rPr lang="en-US" sz="2000" b="1" dirty="0">
                <a:solidFill>
                  <a:schemeClr val="accent2"/>
                </a:solidFill>
                <a:latin typeface="Georgia Pro" panose="02040502050405020303" pitchFamily="18" charset="0"/>
              </a:rPr>
              <a:t>Demographic </a:t>
            </a:r>
            <a:r>
              <a:rPr lang="en-US" sz="2000" dirty="0">
                <a:latin typeface="Georgia Pro" panose="02040502050405020303" pitchFamily="18" charset="0"/>
              </a:rPr>
              <a:t>processes (inflow and outflow of individuals to the population, ageing)</a:t>
            </a:r>
          </a:p>
          <a:p>
            <a:pPr marL="800100" lvl="1" indent="-342900">
              <a:buFont typeface="Arial" panose="020B0604020202020204" pitchFamily="34" charset="0"/>
              <a:buChar char="•"/>
            </a:pPr>
            <a:r>
              <a:rPr lang="en-US" sz="2000" dirty="0">
                <a:latin typeface="Georgia Pro" panose="02040502050405020303" pitchFamily="18" charset="0"/>
              </a:rPr>
              <a:t>Sexual network dynamics</a:t>
            </a:r>
          </a:p>
          <a:p>
            <a:pPr marL="1257300" lvl="2" indent="-342900">
              <a:buFont typeface="Arial" panose="020B0604020202020204" pitchFamily="34" charset="0"/>
              <a:buChar char="•"/>
            </a:pPr>
            <a:r>
              <a:rPr lang="en-US" sz="2000" b="1" dirty="0">
                <a:solidFill>
                  <a:schemeClr val="accent2"/>
                </a:solidFill>
                <a:latin typeface="Georgia Pro" panose="02040502050405020303" pitchFamily="18" charset="0"/>
              </a:rPr>
              <a:t>steady relationships sexual network </a:t>
            </a:r>
            <a:r>
              <a:rPr lang="en-US" sz="2000" dirty="0">
                <a:latin typeface="Georgia Pro" panose="02040502050405020303" pitchFamily="18" charset="0"/>
              </a:rPr>
              <a:t>(acquisition and loss)</a:t>
            </a:r>
          </a:p>
          <a:p>
            <a:pPr marL="1257300" lvl="2" indent="-342900">
              <a:buFont typeface="Arial" panose="020B0604020202020204" pitchFamily="34" charset="0"/>
              <a:buChar char="•"/>
            </a:pPr>
            <a:r>
              <a:rPr lang="en-US" sz="2000" b="1" dirty="0">
                <a:solidFill>
                  <a:schemeClr val="accent2"/>
                </a:solidFill>
                <a:latin typeface="Georgia Pro" panose="02040502050405020303" pitchFamily="18" charset="0"/>
              </a:rPr>
              <a:t>non-steady relationships sexual network</a:t>
            </a:r>
            <a:r>
              <a:rPr lang="en-US" sz="2000" dirty="0">
                <a:latin typeface="Georgia Pro" panose="02040502050405020303" pitchFamily="18" charset="0"/>
              </a:rPr>
              <a:t> (acquisition and loss)</a:t>
            </a:r>
          </a:p>
          <a:p>
            <a:pPr marL="800100" lvl="1" indent="-342900">
              <a:buFont typeface="Arial" panose="020B0604020202020204" pitchFamily="34" charset="0"/>
              <a:buChar char="•"/>
            </a:pPr>
            <a:r>
              <a:rPr lang="en-US" sz="2000" b="1" dirty="0">
                <a:solidFill>
                  <a:schemeClr val="accent2"/>
                </a:solidFill>
                <a:latin typeface="Georgia Pro" panose="02040502050405020303" pitchFamily="18" charset="0"/>
              </a:rPr>
              <a:t>HIV transmission + baseline interventions</a:t>
            </a:r>
          </a:p>
          <a:p>
            <a:pPr marL="1257300" lvl="2" indent="-342900">
              <a:buFont typeface="Arial" panose="020B0604020202020204" pitchFamily="34" charset="0"/>
              <a:buChar char="•"/>
            </a:pPr>
            <a:r>
              <a:rPr lang="en-US" sz="2000" dirty="0">
                <a:latin typeface="Georgia Pro" panose="02040502050405020303" pitchFamily="18" charset="0"/>
              </a:rPr>
              <a:t>Diagnosis and </a:t>
            </a:r>
            <a:r>
              <a:rPr lang="en-US" sz="2000" dirty="0" err="1">
                <a:latin typeface="Georgia Pro" panose="02040502050405020303" pitchFamily="18" charset="0"/>
              </a:rPr>
              <a:t>cART</a:t>
            </a:r>
            <a:endParaRPr lang="en-US" sz="2000" dirty="0">
              <a:latin typeface="Georgia Pro" panose="02040502050405020303" pitchFamily="18" charset="0"/>
            </a:endParaRPr>
          </a:p>
          <a:p>
            <a:pPr marL="1257300" lvl="2" indent="-342900">
              <a:buFont typeface="Arial" panose="020B0604020202020204" pitchFamily="34" charset="0"/>
              <a:buChar char="•"/>
            </a:pPr>
            <a:r>
              <a:rPr lang="en-US" sz="2000" dirty="0" err="1">
                <a:latin typeface="Georgia Pro" panose="02040502050405020303" pitchFamily="18" charset="0"/>
              </a:rPr>
              <a:t>PrEP</a:t>
            </a:r>
            <a:r>
              <a:rPr lang="en-US" sz="2000" dirty="0">
                <a:latin typeface="Georgia Pro" panose="02040502050405020303" pitchFamily="18" charset="0"/>
              </a:rPr>
              <a:t> </a:t>
            </a:r>
            <a:r>
              <a:rPr lang="en-US" sz="2000" dirty="0" err="1">
                <a:latin typeface="Georgia Pro" panose="02040502050405020303" pitchFamily="18" charset="0"/>
              </a:rPr>
              <a:t>programme</a:t>
            </a:r>
            <a:endParaRPr lang="en-US" sz="2000" dirty="0">
              <a:latin typeface="Georgia Pro" panose="02040502050405020303" pitchFamily="18" charset="0"/>
            </a:endParaRPr>
          </a:p>
          <a:p>
            <a:pPr marL="800100" lvl="1" indent="-342900">
              <a:buFont typeface="Arial" panose="020B0604020202020204" pitchFamily="34" charset="0"/>
              <a:buChar char="•"/>
            </a:pPr>
            <a:r>
              <a:rPr lang="en-US" sz="2000" b="1" dirty="0">
                <a:solidFill>
                  <a:schemeClr val="accent2"/>
                </a:solidFill>
                <a:latin typeface="Georgia Pro" panose="02040502050405020303" pitchFamily="18" charset="0"/>
              </a:rPr>
              <a:t>Additional interventions </a:t>
            </a:r>
          </a:p>
          <a:p>
            <a:pPr marL="1257300" lvl="2" indent="-342900">
              <a:buFont typeface="Arial" panose="020B0604020202020204" pitchFamily="34" charset="0"/>
              <a:buChar char="•"/>
            </a:pPr>
            <a:r>
              <a:rPr lang="en-US" sz="2000" dirty="0">
                <a:latin typeface="Georgia Pro" panose="02040502050405020303" pitchFamily="18" charset="0"/>
              </a:rPr>
              <a:t>Targeted screening of AEHI individuals and immediate initiation of ART</a:t>
            </a:r>
          </a:p>
          <a:p>
            <a:pPr marL="1257300" lvl="2" indent="-342900">
              <a:buFont typeface="Arial" panose="020B0604020202020204" pitchFamily="34" charset="0"/>
              <a:buChar char="•"/>
            </a:pPr>
            <a:r>
              <a:rPr lang="en-US" sz="2000" dirty="0">
                <a:latin typeface="Georgia Pro" panose="02040502050405020303" pitchFamily="18" charset="0"/>
              </a:rPr>
              <a:t>PN combined with </a:t>
            </a:r>
            <a:r>
              <a:rPr lang="en-US" sz="2000" dirty="0" err="1">
                <a:latin typeface="Georgia Pro" panose="02040502050405020303" pitchFamily="18" charset="0"/>
              </a:rPr>
              <a:t>PrEP</a:t>
            </a:r>
            <a:endParaRPr lang="en-US" sz="2000" dirty="0">
              <a:latin typeface="Georgia Pro" panose="02040502050405020303" pitchFamily="18" charset="0"/>
            </a:endParaRPr>
          </a:p>
        </p:txBody>
      </p:sp>
    </p:spTree>
    <p:extLst>
      <p:ext uri="{BB962C8B-B14F-4D97-AF65-F5344CB8AC3E}">
        <p14:creationId xmlns:p14="http://schemas.microsoft.com/office/powerpoint/2010/main" val="4049277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475264" y="2761110"/>
            <a:ext cx="3404492" cy="667890"/>
          </a:xfrm>
        </p:spPr>
        <p:txBody>
          <a:bodyPr/>
          <a:lstStyle/>
          <a:p>
            <a:r>
              <a:rPr lang="en-US" sz="4000" b="0" dirty="0">
                <a:latin typeface="Georgia Pro" panose="02040502050405020303" pitchFamily="18" charset="0"/>
              </a:rPr>
              <a:t>Population</a:t>
            </a:r>
          </a:p>
        </p:txBody>
      </p:sp>
      <p:sp>
        <p:nvSpPr>
          <p:cNvPr id="6" name="TextBox 5">
            <a:extLst>
              <a:ext uri="{FF2B5EF4-FFF2-40B4-BE49-F238E27FC236}">
                <a16:creationId xmlns:a16="http://schemas.microsoft.com/office/drawing/2014/main" id="{133A2ECF-4ECE-2F77-BCB8-1A6497549DA6}"/>
              </a:ext>
            </a:extLst>
          </p:cNvPr>
          <p:cNvSpPr txBox="1"/>
          <p:nvPr/>
        </p:nvSpPr>
        <p:spPr>
          <a:xfrm>
            <a:off x="3645580" y="2761110"/>
            <a:ext cx="5297697" cy="1712135"/>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1800" dirty="0">
                <a:latin typeface="Georgia Pro" panose="02040502050405020303" pitchFamily="18" charset="0"/>
              </a:rPr>
              <a:t>Men who have sex with men (MSM)</a:t>
            </a:r>
          </a:p>
          <a:p>
            <a:pPr marL="800100" lvl="1" indent="-342900">
              <a:lnSpc>
                <a:spcPct val="150000"/>
              </a:lnSpc>
              <a:buFont typeface="Arial" panose="020B0604020202020204" pitchFamily="34" charset="0"/>
              <a:buChar char="•"/>
            </a:pPr>
            <a:r>
              <a:rPr lang="en-US" sz="1800" dirty="0">
                <a:latin typeface="Georgia Pro" panose="02040502050405020303" pitchFamily="18" charset="0"/>
              </a:rPr>
              <a:t>Age of sexual activity (15-75)</a:t>
            </a:r>
          </a:p>
          <a:p>
            <a:pPr marL="800100" lvl="1" indent="-342900">
              <a:lnSpc>
                <a:spcPct val="150000"/>
              </a:lnSpc>
              <a:buFont typeface="Arial" panose="020B0604020202020204" pitchFamily="34" charset="0"/>
              <a:buChar char="•"/>
            </a:pPr>
            <a:r>
              <a:rPr lang="en-US" sz="1800" dirty="0">
                <a:latin typeface="Georgia Pro" panose="02040502050405020303" pitchFamily="18" charset="0"/>
              </a:rPr>
              <a:t>Anal intercourse events (intercourse or AI)</a:t>
            </a:r>
          </a:p>
        </p:txBody>
      </p:sp>
    </p:spTree>
    <p:extLst>
      <p:ext uri="{BB962C8B-B14F-4D97-AF65-F5344CB8AC3E}">
        <p14:creationId xmlns:p14="http://schemas.microsoft.com/office/powerpoint/2010/main" val="5805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61142" y="256478"/>
            <a:ext cx="6935304" cy="667890"/>
          </a:xfrm>
        </p:spPr>
        <p:txBody>
          <a:bodyPr/>
          <a:lstStyle/>
          <a:p>
            <a:r>
              <a:rPr lang="en-US" sz="4000" b="0" dirty="0">
                <a:solidFill>
                  <a:schemeClr val="bg1"/>
                </a:solidFill>
                <a:latin typeface="Georgia Pro" panose="02040502050405020303" pitchFamily="18" charset="0"/>
              </a:rPr>
              <a:t>Demographic processes</a:t>
            </a:r>
          </a:p>
        </p:txBody>
      </p:sp>
      <p:sp>
        <p:nvSpPr>
          <p:cNvPr id="6" name="TextBox 5">
            <a:extLst>
              <a:ext uri="{FF2B5EF4-FFF2-40B4-BE49-F238E27FC236}">
                <a16:creationId xmlns:a16="http://schemas.microsoft.com/office/drawing/2014/main" id="{133A2ECF-4ECE-2F77-BCB8-1A6497549DA6}"/>
              </a:ext>
            </a:extLst>
          </p:cNvPr>
          <p:cNvSpPr txBox="1"/>
          <p:nvPr/>
        </p:nvSpPr>
        <p:spPr>
          <a:xfrm>
            <a:off x="4100857" y="3429000"/>
            <a:ext cx="4842686" cy="29586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Entrance (the time of sexual debut, 15 years)</a:t>
            </a:r>
          </a:p>
          <a:p>
            <a:pPr marL="285750" indent="-285750">
              <a:lnSpc>
                <a:spcPct val="150000"/>
              </a:lnSpc>
              <a:buFont typeface="Arial" panose="020B0604020202020204" pitchFamily="34" charset="0"/>
              <a:buChar char="•"/>
            </a:pPr>
            <a:r>
              <a:rPr lang="en-US" sz="1800" dirty="0">
                <a:latin typeface="Georgia Pro" panose="02040502050405020303" pitchFamily="18" charset="0"/>
              </a:rPr>
              <a:t>Exit (cut-off age limit of 75 years, background mortality rate)</a:t>
            </a:r>
          </a:p>
          <a:p>
            <a:pPr marL="285750" indent="-285750">
              <a:lnSpc>
                <a:spcPct val="150000"/>
              </a:lnSpc>
              <a:buFont typeface="Arial" panose="020B0604020202020204" pitchFamily="34" charset="0"/>
              <a:buChar char="•"/>
            </a:pPr>
            <a:r>
              <a:rPr lang="en-US" sz="1800" dirty="0">
                <a:latin typeface="Georgia Pro" panose="02040502050405020303" pitchFamily="18" charset="0"/>
              </a:rPr>
              <a:t>Without HIV dynamics the population size fluctuates around a steady state</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Balanced entrance and exit rates</a:t>
            </a:r>
          </a:p>
        </p:txBody>
      </p:sp>
      <p:pic>
        <p:nvPicPr>
          <p:cNvPr id="3" name="Picture 2" descr="A group of people in the shape of a pie chart&#10;&#10;Description automatically generated">
            <a:extLst>
              <a:ext uri="{FF2B5EF4-FFF2-40B4-BE49-F238E27FC236}">
                <a16:creationId xmlns:a16="http://schemas.microsoft.com/office/drawing/2014/main" id="{3171FB41-F18F-B447-4883-AC2CA26C89B4}"/>
              </a:ext>
            </a:extLst>
          </p:cNvPr>
          <p:cNvPicPr>
            <a:picLocks noChangeAspect="1"/>
          </p:cNvPicPr>
          <p:nvPr/>
        </p:nvPicPr>
        <p:blipFill>
          <a:blip r:embed="rId3"/>
          <a:stretch>
            <a:fillRect/>
          </a:stretch>
        </p:blipFill>
        <p:spPr>
          <a:xfrm>
            <a:off x="451512" y="3552317"/>
            <a:ext cx="3384358" cy="2419815"/>
          </a:xfrm>
          <a:prstGeom prst="rect">
            <a:avLst/>
          </a:prstGeom>
        </p:spPr>
      </p:pic>
      <p:pic>
        <p:nvPicPr>
          <p:cNvPr id="5" name="Picture 4" descr="A picture containing diagram, line&#10;&#10;Description automatically generated">
            <a:extLst>
              <a:ext uri="{FF2B5EF4-FFF2-40B4-BE49-F238E27FC236}">
                <a16:creationId xmlns:a16="http://schemas.microsoft.com/office/drawing/2014/main" id="{9A43146B-2D8C-9551-CF49-29ECF3D04C03}"/>
              </a:ext>
            </a:extLst>
          </p:cNvPr>
          <p:cNvPicPr>
            <a:picLocks noChangeAspect="1"/>
          </p:cNvPicPr>
          <p:nvPr/>
        </p:nvPicPr>
        <p:blipFill>
          <a:blip r:embed="rId4"/>
          <a:stretch>
            <a:fillRect/>
          </a:stretch>
        </p:blipFill>
        <p:spPr>
          <a:xfrm>
            <a:off x="451512" y="1143189"/>
            <a:ext cx="7772400" cy="2190307"/>
          </a:xfrm>
          <a:prstGeom prst="rect">
            <a:avLst/>
          </a:prstGeom>
        </p:spPr>
      </p:pic>
    </p:spTree>
    <p:extLst>
      <p:ext uri="{BB962C8B-B14F-4D97-AF65-F5344CB8AC3E}">
        <p14:creationId xmlns:p14="http://schemas.microsoft.com/office/powerpoint/2010/main" val="412364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320518" y="1396509"/>
            <a:ext cx="6935304" cy="667890"/>
          </a:xfrm>
        </p:spPr>
        <p:txBody>
          <a:bodyPr/>
          <a:lstStyle/>
          <a:p>
            <a:r>
              <a:rPr lang="en-US" sz="4000" b="0" dirty="0">
                <a:latin typeface="Georgia Pro" panose="02040502050405020303" pitchFamily="18" charset="0"/>
              </a:rPr>
              <a:t>Demographic dynamics, parametrization</a:t>
            </a:r>
          </a:p>
        </p:txBody>
      </p:sp>
      <p:sp>
        <p:nvSpPr>
          <p:cNvPr id="6" name="TextBox 5">
            <a:extLst>
              <a:ext uri="{FF2B5EF4-FFF2-40B4-BE49-F238E27FC236}">
                <a16:creationId xmlns:a16="http://schemas.microsoft.com/office/drawing/2014/main" id="{133A2ECF-4ECE-2F77-BCB8-1A6497549DA6}"/>
              </a:ext>
            </a:extLst>
          </p:cNvPr>
          <p:cNvSpPr txBox="1"/>
          <p:nvPr/>
        </p:nvSpPr>
        <p:spPr>
          <a:xfrm>
            <a:off x="320518" y="3037114"/>
            <a:ext cx="6305914" cy="37896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Population size: 10,000</a:t>
            </a:r>
          </a:p>
          <a:p>
            <a:pPr marL="285750" indent="-285750">
              <a:lnSpc>
                <a:spcPct val="150000"/>
              </a:lnSpc>
              <a:buFont typeface="Arial" panose="020B0604020202020204" pitchFamily="34" charset="0"/>
              <a:buChar char="•"/>
            </a:pPr>
            <a:r>
              <a:rPr lang="en-US" sz="1800" dirty="0">
                <a:latin typeface="Georgia Pro" panose="02040502050405020303" pitchFamily="18" charset="0"/>
              </a:rPr>
              <a:t>Mortality: age-dependent (Central Bureau </a:t>
            </a:r>
            <a:r>
              <a:rPr lang="en-US" sz="1800" dirty="0" err="1">
                <a:latin typeface="Georgia Pro" panose="02040502050405020303" pitchFamily="18" charset="0"/>
              </a:rPr>
              <a:t>voor</a:t>
            </a:r>
            <a:r>
              <a:rPr lang="en-US" sz="1800" dirty="0">
                <a:latin typeface="Georgia Pro" panose="02040502050405020303" pitchFamily="18" charset="0"/>
              </a:rPr>
              <a:t> de </a:t>
            </a:r>
            <a:r>
              <a:rPr lang="en-US" sz="1800" dirty="0" err="1">
                <a:latin typeface="Georgia Pro" panose="02040502050405020303" pitchFamily="18" charset="0"/>
              </a:rPr>
              <a:t>Statistiek</a:t>
            </a:r>
            <a:r>
              <a:rPr lang="en-US" sz="1800" dirty="0">
                <a:latin typeface="Georgia Pro" panose="02040502050405020303" pitchFamily="18" charset="0"/>
              </a:rPr>
              <a:t>, CBS), directly applied, set point</a:t>
            </a:r>
          </a:p>
          <a:p>
            <a:pPr marL="285750" indent="-285750">
              <a:lnSpc>
                <a:spcPct val="150000"/>
              </a:lnSpc>
              <a:buFont typeface="Arial" panose="020B0604020202020204" pitchFamily="34" charset="0"/>
              <a:buChar char="•"/>
            </a:pPr>
            <a:r>
              <a:rPr lang="en-US" sz="1800" dirty="0">
                <a:latin typeface="Georgia Pro" panose="02040502050405020303" pitchFamily="18" charset="0"/>
              </a:rPr>
              <a:t>Age distribution at the start of the simulation: males in the Netherlands 2014</a:t>
            </a:r>
          </a:p>
          <a:p>
            <a:pPr marL="285750" indent="-285750">
              <a:lnSpc>
                <a:spcPct val="150000"/>
              </a:lnSpc>
              <a:buFont typeface="Arial" panose="020B0604020202020204" pitchFamily="34" charset="0"/>
              <a:buChar char="•"/>
            </a:pPr>
            <a:r>
              <a:rPr lang="en-US" sz="1800" dirty="0">
                <a:latin typeface="Georgia Pro" panose="02040502050405020303" pitchFamily="18" charset="0"/>
              </a:rPr>
              <a:t>Entrance rate is calculated based on the steady state of the analog deterministic model</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Set point, subject to sensitivity analysis</a:t>
            </a:r>
          </a:p>
          <a:p>
            <a:pPr marL="285750" indent="-285750">
              <a:lnSpc>
                <a:spcPct val="150000"/>
              </a:lnSpc>
              <a:buFont typeface="Arial" panose="020B0604020202020204" pitchFamily="34" charset="0"/>
              <a:buChar char="•"/>
            </a:pPr>
            <a:endParaRPr lang="en-US" sz="1800" dirty="0">
              <a:latin typeface="Georgia Pro" panose="02040502050405020303" pitchFamily="18" charset="0"/>
            </a:endParaRPr>
          </a:p>
        </p:txBody>
      </p:sp>
      <p:pic>
        <p:nvPicPr>
          <p:cNvPr id="8" name="Picture 7" descr="A picture containing text, screenshot, diagram, line&#10;&#10;Description automatically generated">
            <a:extLst>
              <a:ext uri="{FF2B5EF4-FFF2-40B4-BE49-F238E27FC236}">
                <a16:creationId xmlns:a16="http://schemas.microsoft.com/office/drawing/2014/main" id="{56EAFD29-4F45-FE98-5108-BD1EB455055E}"/>
              </a:ext>
            </a:extLst>
          </p:cNvPr>
          <p:cNvPicPr>
            <a:picLocks noChangeAspect="1"/>
          </p:cNvPicPr>
          <p:nvPr/>
        </p:nvPicPr>
        <p:blipFill rotWithShape="1">
          <a:blip r:embed="rId3"/>
          <a:srcRect r="45861"/>
          <a:stretch/>
        </p:blipFill>
        <p:spPr>
          <a:xfrm>
            <a:off x="6626432" y="2357170"/>
            <a:ext cx="2505394" cy="3224233"/>
          </a:xfrm>
          <a:prstGeom prst="rect">
            <a:avLst/>
          </a:prstGeom>
        </p:spPr>
      </p:pic>
    </p:spTree>
    <p:extLst>
      <p:ext uri="{BB962C8B-B14F-4D97-AF65-F5344CB8AC3E}">
        <p14:creationId xmlns:p14="http://schemas.microsoft.com/office/powerpoint/2010/main" val="1717014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4" name="Slide Number Placeholder 3"/>
          <p:cNvSpPr>
            <a:spLocks noGrp="1"/>
          </p:cNvSpPr>
          <p:nvPr>
            <p:ph type="sldNum" sz="quarter" idx="12"/>
          </p:nvPr>
        </p:nvSpPr>
        <p:spPr/>
        <p:txBody>
          <a:bodyPr/>
          <a:lstStyle/>
          <a:p>
            <a:fld id="{3BABC24B-4BD4-4866-8339-EB56AA42264D}" type="slidenum">
              <a:rPr lang="en-GB" smtClean="0"/>
              <a:t>18</a:t>
            </a:fld>
            <a:endParaRPr lang="en-GB"/>
          </a:p>
        </p:txBody>
      </p:sp>
      <p:grpSp>
        <p:nvGrpSpPr>
          <p:cNvPr id="3" name="Group 2">
            <a:extLst>
              <a:ext uri="{FF2B5EF4-FFF2-40B4-BE49-F238E27FC236}">
                <a16:creationId xmlns:a16="http://schemas.microsoft.com/office/drawing/2014/main" id="{0AD9A36E-B75C-49A3-BDD2-589FE751394F}"/>
              </a:ext>
            </a:extLst>
          </p:cNvPr>
          <p:cNvGrpSpPr/>
          <p:nvPr/>
        </p:nvGrpSpPr>
        <p:grpSpPr>
          <a:xfrm>
            <a:off x="2110206" y="2535971"/>
            <a:ext cx="6840760" cy="3198769"/>
            <a:chOff x="899592" y="2348880"/>
            <a:chExt cx="6840760" cy="3198769"/>
          </a:xfrm>
        </p:grpSpPr>
        <p:cxnSp>
          <p:nvCxnSpPr>
            <p:cNvPr id="16" name="Straight Arrow Connector 15"/>
            <p:cNvCxnSpPr/>
            <p:nvPr/>
          </p:nvCxnSpPr>
          <p:spPr>
            <a:xfrm>
              <a:off x="4940666" y="4899577"/>
              <a:ext cx="1494916" cy="0"/>
            </a:xfrm>
            <a:prstGeom prst="straightConnector1">
              <a:avLst/>
            </a:prstGeom>
            <a:ln w="34925">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267744" y="2348880"/>
              <a:ext cx="12961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X</a:t>
              </a:r>
              <a:r>
                <a:rPr lang="en-GB" sz="3600" baseline="-25000" dirty="0"/>
                <a:t>S</a:t>
              </a:r>
              <a:r>
                <a:rPr lang="en-GB" sz="2800" dirty="0"/>
                <a:t>(t)</a:t>
              </a:r>
            </a:p>
          </p:txBody>
        </p:sp>
        <p:sp>
          <p:nvSpPr>
            <p:cNvPr id="7" name="Rounded Rectangle 6"/>
            <p:cNvSpPr/>
            <p:nvPr/>
          </p:nvSpPr>
          <p:spPr>
            <a:xfrm>
              <a:off x="5058804" y="2348880"/>
              <a:ext cx="12961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X</a:t>
              </a:r>
              <a:r>
                <a:rPr lang="en-GB" sz="3600" baseline="-25000" dirty="0"/>
                <a:t>I</a:t>
              </a:r>
              <a:r>
                <a:rPr lang="en-GB" sz="2800" dirty="0"/>
                <a:t>(t)</a:t>
              </a:r>
            </a:p>
          </p:txBody>
        </p:sp>
        <p:sp>
          <p:nvSpPr>
            <p:cNvPr id="8" name="Rounded Rectangle 7"/>
            <p:cNvSpPr/>
            <p:nvPr/>
          </p:nvSpPr>
          <p:spPr>
            <a:xfrm>
              <a:off x="899592" y="4539537"/>
              <a:ext cx="12961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a:t>
              </a:r>
              <a:r>
                <a:rPr lang="en-GB" sz="3600" baseline="-25000" dirty="0"/>
                <a:t>SS</a:t>
              </a:r>
              <a:r>
                <a:rPr lang="en-GB" sz="2800" dirty="0"/>
                <a:t>(t)</a:t>
              </a:r>
            </a:p>
          </p:txBody>
        </p:sp>
        <p:sp>
          <p:nvSpPr>
            <p:cNvPr id="10" name="Rounded Rectangle 9"/>
            <p:cNvSpPr/>
            <p:nvPr/>
          </p:nvSpPr>
          <p:spPr>
            <a:xfrm>
              <a:off x="6444208" y="4539537"/>
              <a:ext cx="12961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a:t>
              </a:r>
              <a:r>
                <a:rPr lang="en-GB" sz="3600" baseline="-25000" dirty="0"/>
                <a:t>II </a:t>
              </a:r>
              <a:r>
                <a:rPr lang="en-GB" sz="2800" dirty="0"/>
                <a:t>(t)</a:t>
              </a:r>
            </a:p>
          </p:txBody>
        </p:sp>
        <p:sp>
          <p:nvSpPr>
            <p:cNvPr id="11" name="Rounded Rectangle 10"/>
            <p:cNvSpPr/>
            <p:nvPr/>
          </p:nvSpPr>
          <p:spPr>
            <a:xfrm>
              <a:off x="3671900" y="4539537"/>
              <a:ext cx="129614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a:t>
              </a:r>
              <a:r>
                <a:rPr lang="en-GB" sz="3600" baseline="-25000" dirty="0"/>
                <a:t>SI</a:t>
              </a:r>
              <a:r>
                <a:rPr lang="en-GB" sz="2800" dirty="0"/>
                <a:t>(t)</a:t>
              </a:r>
            </a:p>
          </p:txBody>
        </p:sp>
        <p:cxnSp>
          <p:nvCxnSpPr>
            <p:cNvPr id="18" name="Straight Arrow Connector 17"/>
            <p:cNvCxnSpPr>
              <a:cxnSpLocks/>
              <a:stCxn id="6" idx="2"/>
            </p:cNvCxnSpPr>
            <p:nvPr/>
          </p:nvCxnSpPr>
          <p:spPr>
            <a:xfrm flipH="1">
              <a:off x="1907704" y="3356992"/>
              <a:ext cx="1008112" cy="1182545"/>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6" idx="2"/>
            </p:cNvCxnSpPr>
            <p:nvPr/>
          </p:nvCxnSpPr>
          <p:spPr>
            <a:xfrm>
              <a:off x="2915816" y="3356992"/>
              <a:ext cx="1080120" cy="1198258"/>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7" idx="2"/>
            </p:cNvCxnSpPr>
            <p:nvPr/>
          </p:nvCxnSpPr>
          <p:spPr>
            <a:xfrm flipH="1">
              <a:off x="4716016" y="3356992"/>
              <a:ext cx="990860" cy="1182545"/>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a:stCxn id="7" idx="2"/>
            </p:cNvCxnSpPr>
            <p:nvPr/>
          </p:nvCxnSpPr>
          <p:spPr>
            <a:xfrm>
              <a:off x="5706876" y="3356992"/>
              <a:ext cx="1025364" cy="1182545"/>
            </a:xfrm>
            <a:prstGeom prst="straightConnector1">
              <a:avLst/>
            </a:prstGeom>
            <a:ln w="2857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8" idx="0"/>
            </p:cNvCxnSpPr>
            <p:nvPr/>
          </p:nvCxnSpPr>
          <p:spPr>
            <a:xfrm flipV="1">
              <a:off x="1547664" y="3356992"/>
              <a:ext cx="1008112" cy="118254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a:stCxn id="11" idx="0"/>
            </p:cNvCxnSpPr>
            <p:nvPr/>
          </p:nvCxnSpPr>
          <p:spPr>
            <a:xfrm flipH="1" flipV="1">
              <a:off x="3203848" y="3356992"/>
              <a:ext cx="1116124" cy="118254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1" idx="0"/>
            </p:cNvCxnSpPr>
            <p:nvPr/>
          </p:nvCxnSpPr>
          <p:spPr>
            <a:xfrm flipV="1">
              <a:off x="4319972" y="3356992"/>
              <a:ext cx="1044116" cy="118254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10" idx="0"/>
            </p:cNvCxnSpPr>
            <p:nvPr/>
          </p:nvCxnSpPr>
          <p:spPr>
            <a:xfrm flipH="1" flipV="1">
              <a:off x="6084168" y="3356992"/>
              <a:ext cx="1008112" cy="1182545"/>
            </a:xfrm>
            <a:prstGeom prst="straightConnector1">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940666" y="4267218"/>
              <a:ext cx="1595198" cy="707886"/>
            </a:xfrm>
            <a:prstGeom prst="rect">
              <a:avLst/>
            </a:prstGeom>
          </p:spPr>
          <p:txBody>
            <a:bodyPr wrap="square">
              <a:spAutoFit/>
            </a:bodyPr>
            <a:lstStyle/>
            <a:p>
              <a:pPr algn="ctr"/>
              <a:r>
                <a:rPr lang="en-US" sz="2000" dirty="0" err="1"/>
                <a:t>Transmissionrate</a:t>
              </a:r>
              <a:r>
                <a:rPr lang="en-US" sz="2000" dirty="0"/>
                <a:t> </a:t>
              </a:r>
              <a:r>
                <a:rPr lang="en-US" sz="2000" i="1" dirty="0">
                  <a:sym typeface="Symbol"/>
                </a:rPr>
                <a:t></a:t>
              </a:r>
              <a:endParaRPr lang="en-US" sz="2000" i="1" dirty="0"/>
            </a:p>
          </p:txBody>
        </p:sp>
        <p:sp>
          <p:nvSpPr>
            <p:cNvPr id="54" name="TextBox 53"/>
            <p:cNvSpPr txBox="1"/>
            <p:nvPr/>
          </p:nvSpPr>
          <p:spPr>
            <a:xfrm>
              <a:off x="3563888" y="3604954"/>
              <a:ext cx="691921" cy="400110"/>
            </a:xfrm>
            <a:prstGeom prst="rect">
              <a:avLst/>
            </a:prstGeom>
            <a:noFill/>
          </p:spPr>
          <p:txBody>
            <a:bodyPr wrap="square" rtlCol="0">
              <a:spAutoFit/>
            </a:bodyPr>
            <a:lstStyle/>
            <a:p>
              <a:pPr algn="ctr"/>
              <a:r>
                <a:rPr lang="en-US" sz="2000" i="1" dirty="0">
                  <a:sym typeface="Symbol" panose="05050102010706020507" pitchFamily="18" charset="2"/>
                </a:rPr>
                <a:t></a:t>
              </a:r>
              <a:endParaRPr lang="en-US" sz="2000" i="1" dirty="0"/>
            </a:p>
          </p:txBody>
        </p:sp>
        <p:sp>
          <p:nvSpPr>
            <p:cNvPr id="55" name="TextBox 54"/>
            <p:cNvSpPr txBox="1"/>
            <p:nvPr/>
          </p:nvSpPr>
          <p:spPr>
            <a:xfrm>
              <a:off x="4384135" y="3604954"/>
              <a:ext cx="691921" cy="400110"/>
            </a:xfrm>
            <a:prstGeom prst="rect">
              <a:avLst/>
            </a:prstGeom>
            <a:noFill/>
          </p:spPr>
          <p:txBody>
            <a:bodyPr wrap="square" rtlCol="0">
              <a:spAutoFit/>
            </a:bodyPr>
            <a:lstStyle/>
            <a:p>
              <a:pPr algn="ctr"/>
              <a:r>
                <a:rPr lang="en-US" sz="2000" i="1" dirty="0">
                  <a:sym typeface="Symbol" panose="05050102010706020507" pitchFamily="18" charset="2"/>
                </a:rPr>
                <a:t></a:t>
              </a:r>
              <a:endParaRPr lang="en-US" sz="2000" i="1" dirty="0"/>
            </a:p>
          </p:txBody>
        </p:sp>
        <p:sp>
          <p:nvSpPr>
            <p:cNvPr id="56" name="TextBox 55"/>
            <p:cNvSpPr txBox="1"/>
            <p:nvPr/>
          </p:nvSpPr>
          <p:spPr>
            <a:xfrm>
              <a:off x="1547664" y="3604954"/>
              <a:ext cx="691921" cy="400110"/>
            </a:xfrm>
            <a:prstGeom prst="rect">
              <a:avLst/>
            </a:prstGeom>
            <a:noFill/>
          </p:spPr>
          <p:txBody>
            <a:bodyPr wrap="square" rtlCol="0">
              <a:spAutoFit/>
            </a:bodyPr>
            <a:lstStyle/>
            <a:p>
              <a:pPr algn="ctr"/>
              <a:r>
                <a:rPr lang="en-US" sz="2000" i="1" dirty="0">
                  <a:sym typeface="Symbol" panose="05050102010706020507" pitchFamily="18" charset="2"/>
                </a:rPr>
                <a:t></a:t>
              </a:r>
              <a:endParaRPr lang="en-US" sz="2000" i="1" dirty="0"/>
            </a:p>
          </p:txBody>
        </p:sp>
        <p:sp>
          <p:nvSpPr>
            <p:cNvPr id="57" name="TextBox 56"/>
            <p:cNvSpPr txBox="1"/>
            <p:nvPr/>
          </p:nvSpPr>
          <p:spPr>
            <a:xfrm>
              <a:off x="6400359" y="3604954"/>
              <a:ext cx="691921" cy="400110"/>
            </a:xfrm>
            <a:prstGeom prst="rect">
              <a:avLst/>
            </a:prstGeom>
            <a:noFill/>
          </p:spPr>
          <p:txBody>
            <a:bodyPr wrap="square" rtlCol="0">
              <a:spAutoFit/>
            </a:bodyPr>
            <a:lstStyle/>
            <a:p>
              <a:pPr algn="ctr"/>
              <a:r>
                <a:rPr lang="en-US" sz="2000" i="1" dirty="0">
                  <a:sym typeface="Symbol" panose="05050102010706020507" pitchFamily="18" charset="2"/>
                </a:rPr>
                <a:t></a:t>
              </a:r>
              <a:endParaRPr lang="en-US" sz="2000" i="1" dirty="0"/>
            </a:p>
          </p:txBody>
        </p:sp>
      </p:grpSp>
      <p:sp>
        <p:nvSpPr>
          <p:cNvPr id="34" name="TextBox 33">
            <a:extLst>
              <a:ext uri="{FF2B5EF4-FFF2-40B4-BE49-F238E27FC236}">
                <a16:creationId xmlns:a16="http://schemas.microsoft.com/office/drawing/2014/main" id="{643BAB28-4AA6-8C00-B435-88A364A3BE18}"/>
              </a:ext>
            </a:extLst>
          </p:cNvPr>
          <p:cNvSpPr txBox="1"/>
          <p:nvPr/>
        </p:nvSpPr>
        <p:spPr>
          <a:xfrm>
            <a:off x="211843" y="1123260"/>
            <a:ext cx="8932157" cy="707886"/>
          </a:xfrm>
          <a:prstGeom prst="rect">
            <a:avLst/>
          </a:prstGeom>
          <a:noFill/>
        </p:spPr>
        <p:txBody>
          <a:bodyPr wrap="square" rtlCol="0">
            <a:spAutoFit/>
          </a:bodyPr>
          <a:lstStyle/>
          <a:p>
            <a:r>
              <a:rPr lang="en-CA" sz="4000" b="0" dirty="0">
                <a:solidFill>
                  <a:schemeClr val="accent4"/>
                </a:solidFill>
                <a:latin typeface="Georgia Pro" panose="02040502050405020303" pitchFamily="18" charset="0"/>
                <a:sym typeface="Symbol" panose="05050102010706020507" pitchFamily="18" charset="2"/>
              </a:rPr>
              <a:t>P</a:t>
            </a:r>
            <a:r>
              <a:rPr lang="en-CA" sz="4000" b="0" i="0" dirty="0">
                <a:solidFill>
                  <a:schemeClr val="accent4"/>
                </a:solidFill>
                <a:latin typeface="Georgia Pro" panose="02040502050405020303" pitchFamily="18" charset="0"/>
                <a:sym typeface="Symbol" panose="05050102010706020507" pitchFamily="18" charset="2"/>
              </a:rPr>
              <a:t>air </a:t>
            </a:r>
            <a:r>
              <a:rPr lang="en-US" sz="4000" i="0" dirty="0">
                <a:solidFill>
                  <a:schemeClr val="accent4"/>
                </a:solidFill>
                <a:latin typeface="Georgia Pro" panose="02040502050405020303" pitchFamily="18" charset="0"/>
              </a:rPr>
              <a:t>formation model + uncurable STI</a:t>
            </a:r>
            <a:endParaRPr lang="en-US" sz="4000" i="1" dirty="0">
              <a:solidFill>
                <a:schemeClr val="accent4"/>
              </a:solidFill>
              <a:latin typeface="Georgia Pro" panose="02040502050405020303" pitchFamily="18" charset="0"/>
            </a:endParaRPr>
          </a:p>
        </p:txBody>
      </p:sp>
      <p:sp>
        <p:nvSpPr>
          <p:cNvPr id="5" name="TextBox 4">
            <a:extLst>
              <a:ext uri="{FF2B5EF4-FFF2-40B4-BE49-F238E27FC236}">
                <a16:creationId xmlns:a16="http://schemas.microsoft.com/office/drawing/2014/main" id="{04286FF2-F030-FE93-7FC8-E8E03491A318}"/>
              </a:ext>
            </a:extLst>
          </p:cNvPr>
          <p:cNvSpPr txBox="1"/>
          <p:nvPr/>
        </p:nvSpPr>
        <p:spPr>
          <a:xfrm>
            <a:off x="211843" y="2624956"/>
            <a:ext cx="2163554" cy="830997"/>
          </a:xfrm>
          <a:prstGeom prst="rect">
            <a:avLst/>
          </a:prstGeom>
          <a:noFill/>
        </p:spPr>
        <p:txBody>
          <a:bodyPr wrap="square" rtlCol="0">
            <a:spAutoFit/>
          </a:bodyPr>
          <a:lstStyle/>
          <a:p>
            <a:r>
              <a:rPr lang="en-US" dirty="0">
                <a:latin typeface="Georgia Pro" panose="02040502050405020303" pitchFamily="18" charset="0"/>
              </a:rPr>
              <a:t>Single individuals</a:t>
            </a:r>
          </a:p>
        </p:txBody>
      </p:sp>
      <p:sp>
        <p:nvSpPr>
          <p:cNvPr id="9" name="TextBox 8">
            <a:extLst>
              <a:ext uri="{FF2B5EF4-FFF2-40B4-BE49-F238E27FC236}">
                <a16:creationId xmlns:a16="http://schemas.microsoft.com/office/drawing/2014/main" id="{5E3F0F44-7976-965C-6548-D058F78A5C5A}"/>
              </a:ext>
            </a:extLst>
          </p:cNvPr>
          <p:cNvSpPr txBox="1"/>
          <p:nvPr/>
        </p:nvSpPr>
        <p:spPr>
          <a:xfrm>
            <a:off x="162197" y="4931362"/>
            <a:ext cx="2163554" cy="461665"/>
          </a:xfrm>
          <a:prstGeom prst="rect">
            <a:avLst/>
          </a:prstGeom>
          <a:noFill/>
        </p:spPr>
        <p:txBody>
          <a:bodyPr wrap="square" rtlCol="0">
            <a:spAutoFit/>
          </a:bodyPr>
          <a:lstStyle/>
          <a:p>
            <a:r>
              <a:rPr lang="en-US" dirty="0">
                <a:latin typeface="Georgia Pro" panose="02040502050405020303" pitchFamily="18" charset="0"/>
              </a:rPr>
              <a:t>Pairs</a:t>
            </a:r>
          </a:p>
        </p:txBody>
      </p:sp>
    </p:spTree>
    <p:extLst>
      <p:ext uri="{BB962C8B-B14F-4D97-AF65-F5344CB8AC3E}">
        <p14:creationId xmlns:p14="http://schemas.microsoft.com/office/powerpoint/2010/main" val="307772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a:t>
            </a:r>
          </a:p>
        </p:txBody>
      </p:sp>
      <p:sp>
        <p:nvSpPr>
          <p:cNvPr id="6" name="TextBox 5">
            <a:extLst>
              <a:ext uri="{FF2B5EF4-FFF2-40B4-BE49-F238E27FC236}">
                <a16:creationId xmlns:a16="http://schemas.microsoft.com/office/drawing/2014/main" id="{133A2ECF-4ECE-2F77-BCB8-1A6497549DA6}"/>
              </a:ext>
            </a:extLst>
          </p:cNvPr>
          <p:cNvSpPr txBox="1"/>
          <p:nvPr/>
        </p:nvSpPr>
        <p:spPr>
          <a:xfrm>
            <a:off x="252238" y="2273733"/>
            <a:ext cx="8221505" cy="37896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Two types of partnerships: steady and non-steady</a:t>
            </a:r>
          </a:p>
          <a:p>
            <a:pPr marL="285750" indent="-285750">
              <a:lnSpc>
                <a:spcPct val="150000"/>
              </a:lnSpc>
              <a:buFont typeface="Arial" panose="020B0604020202020204" pitchFamily="34" charset="0"/>
              <a:buChar char="•"/>
            </a:pPr>
            <a:r>
              <a:rPr lang="en-US" sz="1800" dirty="0">
                <a:latin typeface="Georgia Pro" panose="02040502050405020303" pitchFamily="18" charset="0"/>
              </a:rPr>
              <a:t>Steady:</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Long-term</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Serial monogamy</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Everyone has the same intrinsic propensity to enter</a:t>
            </a:r>
          </a:p>
          <a:p>
            <a:pPr marL="285750" indent="-285750">
              <a:lnSpc>
                <a:spcPct val="150000"/>
              </a:lnSpc>
              <a:buFont typeface="Arial" panose="020B0604020202020204" pitchFamily="34" charset="0"/>
              <a:buChar char="•"/>
            </a:pPr>
            <a:r>
              <a:rPr lang="en-US" sz="1800" dirty="0">
                <a:latin typeface="Georgia Pro" panose="02040502050405020303" pitchFamily="18" charset="0"/>
              </a:rPr>
              <a:t>Non-steady:</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Brief</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Unlimited number of partners</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Different intrinsic propensities to acquire partners + age distributed</a:t>
            </a:r>
          </a:p>
        </p:txBody>
      </p:sp>
      <p:pic>
        <p:nvPicPr>
          <p:cNvPr id="4" name="Picture 3" descr="A picture containing circle&#10;&#10;Description automatically generated">
            <a:extLst>
              <a:ext uri="{FF2B5EF4-FFF2-40B4-BE49-F238E27FC236}">
                <a16:creationId xmlns:a16="http://schemas.microsoft.com/office/drawing/2014/main" id="{FC3D363A-E3CF-37F8-4C8B-065079AD2DBE}"/>
              </a:ext>
            </a:extLst>
          </p:cNvPr>
          <p:cNvPicPr>
            <a:picLocks noChangeAspect="1"/>
          </p:cNvPicPr>
          <p:nvPr/>
        </p:nvPicPr>
        <p:blipFill>
          <a:blip r:embed="rId3"/>
          <a:stretch>
            <a:fillRect/>
          </a:stretch>
        </p:blipFill>
        <p:spPr>
          <a:xfrm>
            <a:off x="6634976" y="2273733"/>
            <a:ext cx="2134123" cy="2134123"/>
          </a:xfrm>
          <a:prstGeom prst="rect">
            <a:avLst/>
          </a:prstGeom>
        </p:spPr>
      </p:pic>
    </p:spTree>
    <p:extLst>
      <p:ext uri="{BB962C8B-B14F-4D97-AF65-F5344CB8AC3E}">
        <p14:creationId xmlns:p14="http://schemas.microsoft.com/office/powerpoint/2010/main" val="8901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20FAF-8386-26AD-C2F8-4046DBDEA1D1}"/>
              </a:ext>
            </a:extLst>
          </p:cNvPr>
          <p:cNvSpPr>
            <a:spLocks noGrp="1"/>
          </p:cNvSpPr>
          <p:nvPr>
            <p:ph type="ctrTitle"/>
          </p:nvPr>
        </p:nvSpPr>
        <p:spPr>
          <a:xfrm>
            <a:off x="234175" y="1863726"/>
            <a:ext cx="7402748" cy="667890"/>
          </a:xfrm>
        </p:spPr>
        <p:txBody>
          <a:bodyPr/>
          <a:lstStyle/>
          <a:p>
            <a:r>
              <a:rPr lang="en-US" sz="4000" b="0" dirty="0">
                <a:latin typeface="Georgia Pro" panose="02040502050405020303" pitchFamily="18" charset="0"/>
              </a:rPr>
              <a:t>Project</a:t>
            </a:r>
          </a:p>
        </p:txBody>
      </p:sp>
      <p:sp>
        <p:nvSpPr>
          <p:cNvPr id="3" name="Subtitle 2">
            <a:extLst>
              <a:ext uri="{FF2B5EF4-FFF2-40B4-BE49-F238E27FC236}">
                <a16:creationId xmlns:a16="http://schemas.microsoft.com/office/drawing/2014/main" id="{3DCD1355-D487-8299-B2F4-543A067F0258}"/>
              </a:ext>
            </a:extLst>
          </p:cNvPr>
          <p:cNvSpPr>
            <a:spLocks noGrp="1"/>
          </p:cNvSpPr>
          <p:nvPr>
            <p:ph type="subTitle" idx="1"/>
          </p:nvPr>
        </p:nvSpPr>
        <p:spPr>
          <a:xfrm>
            <a:off x="323384" y="2718374"/>
            <a:ext cx="8385718" cy="2755542"/>
          </a:xfrm>
        </p:spPr>
        <p:txBody>
          <a:bodyPr/>
          <a:lstStyle/>
          <a:p>
            <a:pPr marL="342900" indent="-342900">
              <a:lnSpc>
                <a:spcPct val="150000"/>
              </a:lnSpc>
              <a:buFont typeface="Arial" panose="020B0604020202020204" pitchFamily="34" charset="0"/>
              <a:buChar char="•"/>
            </a:pPr>
            <a:r>
              <a:rPr lang="en-US" b="1" dirty="0">
                <a:solidFill>
                  <a:schemeClr val="bg2">
                    <a:lumMod val="10000"/>
                  </a:schemeClr>
                </a:solidFill>
                <a:latin typeface="Georgia Pro" panose="02040502050405020303" pitchFamily="18" charset="0"/>
              </a:rPr>
              <a:t>Title:</a:t>
            </a:r>
            <a:r>
              <a:rPr lang="en-US" dirty="0">
                <a:solidFill>
                  <a:schemeClr val="bg2">
                    <a:lumMod val="10000"/>
                  </a:schemeClr>
                </a:solidFill>
                <a:latin typeface="Georgia Pro" panose="02040502050405020303" pitchFamily="18" charset="0"/>
              </a:rPr>
              <a:t> Prospects of HIV elimination among Dutch MSM by targeted screening for acute HIV infection, partner notification, and immediate ART initiation</a:t>
            </a:r>
          </a:p>
          <a:p>
            <a:pPr marL="342900" indent="-342900">
              <a:lnSpc>
                <a:spcPct val="150000"/>
              </a:lnSpc>
              <a:buFont typeface="Arial" panose="020B0604020202020204" pitchFamily="34" charset="0"/>
              <a:buChar char="•"/>
            </a:pPr>
            <a:r>
              <a:rPr lang="en-US" b="1" dirty="0">
                <a:solidFill>
                  <a:schemeClr val="bg2">
                    <a:lumMod val="10000"/>
                  </a:schemeClr>
                </a:solidFill>
                <a:latin typeface="Georgia Pro" panose="02040502050405020303" pitchFamily="18" charset="0"/>
              </a:rPr>
              <a:t>Funder:</a:t>
            </a:r>
            <a:r>
              <a:rPr lang="en-US" dirty="0">
                <a:solidFill>
                  <a:schemeClr val="bg2">
                    <a:lumMod val="10000"/>
                  </a:schemeClr>
                </a:solidFill>
                <a:latin typeface="Georgia Pro" panose="02040502050405020303" pitchFamily="18" charset="0"/>
              </a:rPr>
              <a:t> </a:t>
            </a:r>
            <a:r>
              <a:rPr lang="en-US" dirty="0" err="1">
                <a:solidFill>
                  <a:schemeClr val="bg2">
                    <a:lumMod val="10000"/>
                  </a:schemeClr>
                </a:solidFill>
                <a:latin typeface="Georgia Pro" panose="02040502050405020303" pitchFamily="18" charset="0"/>
              </a:rPr>
              <a:t>Aidsfonds</a:t>
            </a:r>
            <a:r>
              <a:rPr lang="en-US" dirty="0">
                <a:solidFill>
                  <a:schemeClr val="bg2">
                    <a:lumMod val="10000"/>
                  </a:schemeClr>
                </a:solidFill>
                <a:latin typeface="Georgia Pro" panose="02040502050405020303" pitchFamily="18" charset="0"/>
              </a:rPr>
              <a:t>; </a:t>
            </a:r>
            <a:r>
              <a:rPr lang="en-GB" dirty="0">
                <a:solidFill>
                  <a:schemeClr val="bg2">
                    <a:lumMod val="10000"/>
                  </a:schemeClr>
                </a:solidFill>
                <a:latin typeface="Georgia Pro" panose="02040502050405020303" pitchFamily="18" charset="0"/>
              </a:rPr>
              <a:t>Grant P-53902</a:t>
            </a:r>
          </a:p>
          <a:p>
            <a:pPr marL="342900" indent="-342900">
              <a:lnSpc>
                <a:spcPct val="150000"/>
              </a:lnSpc>
              <a:buFont typeface="Arial" panose="020B0604020202020204" pitchFamily="34" charset="0"/>
              <a:buChar char="•"/>
            </a:pPr>
            <a:r>
              <a:rPr lang="en-US" b="1" dirty="0">
                <a:solidFill>
                  <a:schemeClr val="bg2">
                    <a:lumMod val="10000"/>
                  </a:schemeClr>
                </a:solidFill>
                <a:latin typeface="Georgia Pro" panose="02040502050405020303" pitchFamily="18" charset="0"/>
              </a:rPr>
              <a:t>Principal investigator: </a:t>
            </a:r>
            <a:r>
              <a:rPr lang="en-US" dirty="0" err="1">
                <a:solidFill>
                  <a:schemeClr val="bg2">
                    <a:lumMod val="10000"/>
                  </a:schemeClr>
                </a:solidFill>
                <a:latin typeface="Georgia Pro" panose="02040502050405020303" pitchFamily="18" charset="0"/>
              </a:rPr>
              <a:t>Ganna</a:t>
            </a:r>
            <a:r>
              <a:rPr lang="en-US" dirty="0">
                <a:solidFill>
                  <a:schemeClr val="bg2">
                    <a:lumMod val="10000"/>
                  </a:schemeClr>
                </a:solidFill>
                <a:latin typeface="Georgia Pro" panose="02040502050405020303" pitchFamily="18" charset="0"/>
              </a:rPr>
              <a:t> </a:t>
            </a:r>
            <a:r>
              <a:rPr lang="en-US" dirty="0" err="1">
                <a:solidFill>
                  <a:schemeClr val="bg2">
                    <a:lumMod val="10000"/>
                  </a:schemeClr>
                </a:solidFill>
                <a:latin typeface="Georgia Pro" panose="02040502050405020303" pitchFamily="18" charset="0"/>
              </a:rPr>
              <a:t>Rozhnova</a:t>
            </a:r>
            <a:endParaRPr lang="en-US" dirty="0">
              <a:solidFill>
                <a:schemeClr val="bg2">
                  <a:lumMod val="10000"/>
                </a:schemeClr>
              </a:solidFill>
              <a:latin typeface="Georgia Pro" panose="02040502050405020303" pitchFamily="18" charset="0"/>
            </a:endParaRPr>
          </a:p>
          <a:p>
            <a:pPr marL="342900" indent="-342900">
              <a:lnSpc>
                <a:spcPct val="150000"/>
              </a:lnSpc>
              <a:buFont typeface="Arial" panose="020B0604020202020204" pitchFamily="34" charset="0"/>
              <a:buChar char="•"/>
            </a:pPr>
            <a:r>
              <a:rPr lang="en-US" b="1" dirty="0">
                <a:solidFill>
                  <a:schemeClr val="bg2">
                    <a:lumMod val="10000"/>
                  </a:schemeClr>
                </a:solidFill>
                <a:latin typeface="Georgia Pro" panose="02040502050405020303" pitchFamily="18" charset="0"/>
              </a:rPr>
              <a:t>Appointed researcher: </a:t>
            </a:r>
            <a:r>
              <a:rPr lang="en-US" dirty="0">
                <a:solidFill>
                  <a:schemeClr val="bg2">
                    <a:lumMod val="10000"/>
                  </a:schemeClr>
                </a:solidFill>
                <a:latin typeface="Georgia Pro" panose="02040502050405020303" pitchFamily="18" charset="0"/>
              </a:rPr>
              <a:t>Alexandra </a:t>
            </a:r>
            <a:r>
              <a:rPr lang="en-US" dirty="0" err="1">
                <a:solidFill>
                  <a:schemeClr val="bg2">
                    <a:lumMod val="10000"/>
                  </a:schemeClr>
                </a:solidFill>
                <a:latin typeface="Georgia Pro" panose="02040502050405020303" pitchFamily="18" charset="0"/>
              </a:rPr>
              <a:t>Teslya</a:t>
            </a:r>
            <a:r>
              <a:rPr lang="en-US" dirty="0">
                <a:solidFill>
                  <a:schemeClr val="bg2">
                    <a:lumMod val="10000"/>
                  </a:schemeClr>
                </a:solidFill>
                <a:latin typeface="Georgia Pro" panose="02040502050405020303" pitchFamily="18" charset="0"/>
              </a:rPr>
              <a:t> </a:t>
            </a:r>
          </a:p>
        </p:txBody>
      </p:sp>
    </p:spTree>
    <p:extLst>
      <p:ext uri="{BB962C8B-B14F-4D97-AF65-F5344CB8AC3E}">
        <p14:creationId xmlns:p14="http://schemas.microsoft.com/office/powerpoint/2010/main" val="1762656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a:t>
            </a:r>
          </a:p>
        </p:txBody>
      </p:sp>
      <p:sp>
        <p:nvSpPr>
          <p:cNvPr id="6" name="TextBox 5">
            <a:extLst>
              <a:ext uri="{FF2B5EF4-FFF2-40B4-BE49-F238E27FC236}">
                <a16:creationId xmlns:a16="http://schemas.microsoft.com/office/drawing/2014/main" id="{133A2ECF-4ECE-2F77-BCB8-1A6497549DA6}"/>
              </a:ext>
            </a:extLst>
          </p:cNvPr>
          <p:cNvSpPr txBox="1"/>
          <p:nvPr/>
        </p:nvSpPr>
        <p:spPr>
          <a:xfrm>
            <a:off x="252238" y="2273733"/>
            <a:ext cx="8221505" cy="37896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Frequency of anal intercourse:</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Type of partnership</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Duration of partnership (if steady)</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Age</a:t>
            </a:r>
          </a:p>
          <a:p>
            <a:pPr marL="285750" indent="-285750">
              <a:lnSpc>
                <a:spcPct val="150000"/>
              </a:lnSpc>
              <a:buFont typeface="Arial" panose="020B0604020202020204" pitchFamily="34" charset="0"/>
              <a:buChar char="•"/>
            </a:pPr>
            <a:r>
              <a:rPr lang="en-US" sz="1800" dirty="0">
                <a:latin typeface="Georgia Pro" panose="02040502050405020303" pitchFamily="18" charset="0"/>
              </a:rPr>
              <a:t>Condom use dependent on</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Age</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Steady state status</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Propensity to acquire non-steady partners</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Type of partnership</a:t>
            </a:r>
          </a:p>
        </p:txBody>
      </p:sp>
      <p:pic>
        <p:nvPicPr>
          <p:cNvPr id="3" name="Picture 2" descr="A picture containing circle&#10;&#10;Description automatically generated">
            <a:extLst>
              <a:ext uri="{FF2B5EF4-FFF2-40B4-BE49-F238E27FC236}">
                <a16:creationId xmlns:a16="http://schemas.microsoft.com/office/drawing/2014/main" id="{9B944953-30C0-FAA7-DF7E-935277990A25}"/>
              </a:ext>
            </a:extLst>
          </p:cNvPr>
          <p:cNvPicPr>
            <a:picLocks noChangeAspect="1"/>
          </p:cNvPicPr>
          <p:nvPr/>
        </p:nvPicPr>
        <p:blipFill>
          <a:blip r:embed="rId3"/>
          <a:stretch>
            <a:fillRect/>
          </a:stretch>
        </p:blipFill>
        <p:spPr>
          <a:xfrm>
            <a:off x="6634976" y="2273733"/>
            <a:ext cx="2134123" cy="2134123"/>
          </a:xfrm>
          <a:prstGeom prst="rect">
            <a:avLst/>
          </a:prstGeom>
        </p:spPr>
      </p:pic>
    </p:spTree>
    <p:extLst>
      <p:ext uri="{BB962C8B-B14F-4D97-AF65-F5344CB8AC3E}">
        <p14:creationId xmlns:p14="http://schemas.microsoft.com/office/powerpoint/2010/main" val="1222210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sp>
        <p:nvSpPr>
          <p:cNvPr id="6" name="TextBox 5">
            <a:extLst>
              <a:ext uri="{FF2B5EF4-FFF2-40B4-BE49-F238E27FC236}">
                <a16:creationId xmlns:a16="http://schemas.microsoft.com/office/drawing/2014/main" id="{133A2ECF-4ECE-2F77-BCB8-1A6497549DA6}"/>
              </a:ext>
            </a:extLst>
          </p:cNvPr>
          <p:cNvSpPr txBox="1"/>
          <p:nvPr/>
        </p:nvSpPr>
        <p:spPr>
          <a:xfrm>
            <a:off x="252238" y="2629993"/>
            <a:ext cx="8221505" cy="88113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Sources: EMIS-2017, Amsterdam Cohort Studies, The MSM Sexual Network (Amsterdam), </a:t>
            </a:r>
          </a:p>
        </p:txBody>
      </p:sp>
    </p:spTree>
    <p:extLst>
      <p:ext uri="{BB962C8B-B14F-4D97-AF65-F5344CB8AC3E}">
        <p14:creationId xmlns:p14="http://schemas.microsoft.com/office/powerpoint/2010/main" val="999297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pic>
        <p:nvPicPr>
          <p:cNvPr id="19" name="Picture 18" descr="A picture containing text, screenshot, diagram, number&#10;&#10;Description automatically generated">
            <a:extLst>
              <a:ext uri="{FF2B5EF4-FFF2-40B4-BE49-F238E27FC236}">
                <a16:creationId xmlns:a16="http://schemas.microsoft.com/office/drawing/2014/main" id="{84C5EE7E-9098-9058-5533-792F19DA7BAC}"/>
              </a:ext>
            </a:extLst>
          </p:cNvPr>
          <p:cNvPicPr>
            <a:picLocks noChangeAspect="1"/>
          </p:cNvPicPr>
          <p:nvPr/>
        </p:nvPicPr>
        <p:blipFill rotWithShape="1">
          <a:blip r:embed="rId3"/>
          <a:srcRect l="29030" r="27426" b="80272"/>
          <a:stretch/>
        </p:blipFill>
        <p:spPr>
          <a:xfrm>
            <a:off x="1098468" y="2738129"/>
            <a:ext cx="2315688" cy="572985"/>
          </a:xfrm>
          <a:prstGeom prst="rect">
            <a:avLst/>
          </a:prstGeom>
        </p:spPr>
      </p:pic>
      <p:sp>
        <p:nvSpPr>
          <p:cNvPr id="3" name="TextBox 2">
            <a:extLst>
              <a:ext uri="{FF2B5EF4-FFF2-40B4-BE49-F238E27FC236}">
                <a16:creationId xmlns:a16="http://schemas.microsoft.com/office/drawing/2014/main" id="{01C7A2F5-B690-AB30-4C07-75BE3AAC4D51}"/>
              </a:ext>
            </a:extLst>
          </p:cNvPr>
          <p:cNvSpPr txBox="1"/>
          <p:nvPr/>
        </p:nvSpPr>
        <p:spPr>
          <a:xfrm>
            <a:off x="0" y="6400600"/>
            <a:ext cx="1584960" cy="400110"/>
          </a:xfrm>
          <a:prstGeom prst="rect">
            <a:avLst/>
          </a:prstGeom>
          <a:noFill/>
        </p:spPr>
        <p:txBody>
          <a:bodyPr wrap="square" rtlCol="0">
            <a:spAutoFit/>
          </a:bodyPr>
          <a:lstStyle/>
          <a:p>
            <a:r>
              <a:rPr lang="en-US" sz="2000" dirty="0">
                <a:solidFill>
                  <a:schemeClr val="accent1"/>
                </a:solidFill>
                <a:latin typeface="Georgia Pro" panose="02040502050405020303" pitchFamily="18" charset="0"/>
              </a:rPr>
              <a:t>EMIS-2017</a:t>
            </a:r>
            <a:endParaRPr lang="en-US" dirty="0">
              <a:solidFill>
                <a:schemeClr val="accent1"/>
              </a:solidFill>
              <a:latin typeface="Georgia Pro" panose="02040502050405020303" pitchFamily="18" charset="0"/>
            </a:endParaRPr>
          </a:p>
        </p:txBody>
      </p:sp>
      <p:pic>
        <p:nvPicPr>
          <p:cNvPr id="8" name="Picture 7" descr="A picture containing text, screenshot, colorfulness, diagram&#10;&#10;Description automatically generated">
            <a:extLst>
              <a:ext uri="{FF2B5EF4-FFF2-40B4-BE49-F238E27FC236}">
                <a16:creationId xmlns:a16="http://schemas.microsoft.com/office/drawing/2014/main" id="{3F6E5A74-31E9-A4D5-11E4-F73BF3C3F779}"/>
              </a:ext>
            </a:extLst>
          </p:cNvPr>
          <p:cNvPicPr>
            <a:picLocks noChangeAspect="1"/>
          </p:cNvPicPr>
          <p:nvPr/>
        </p:nvPicPr>
        <p:blipFill>
          <a:blip r:embed="rId4"/>
          <a:stretch>
            <a:fillRect/>
          </a:stretch>
        </p:blipFill>
        <p:spPr>
          <a:xfrm>
            <a:off x="640080" y="3311114"/>
            <a:ext cx="3713181" cy="2784886"/>
          </a:xfrm>
          <a:prstGeom prst="rect">
            <a:avLst/>
          </a:prstGeom>
        </p:spPr>
      </p:pic>
      <p:pic>
        <p:nvPicPr>
          <p:cNvPr id="10" name="Picture 9" descr="A picture containing text, screenshot, diagram, font&#10;&#10;Description automatically generated">
            <a:extLst>
              <a:ext uri="{FF2B5EF4-FFF2-40B4-BE49-F238E27FC236}">
                <a16:creationId xmlns:a16="http://schemas.microsoft.com/office/drawing/2014/main" id="{CC463CBC-A689-266E-BC5E-888002EE4967}"/>
              </a:ext>
            </a:extLst>
          </p:cNvPr>
          <p:cNvPicPr>
            <a:picLocks noChangeAspect="1"/>
          </p:cNvPicPr>
          <p:nvPr/>
        </p:nvPicPr>
        <p:blipFill>
          <a:blip r:embed="rId5"/>
          <a:stretch>
            <a:fillRect/>
          </a:stretch>
        </p:blipFill>
        <p:spPr>
          <a:xfrm>
            <a:off x="4386476" y="2824480"/>
            <a:ext cx="4768160" cy="3576120"/>
          </a:xfrm>
          <a:prstGeom prst="rect">
            <a:avLst/>
          </a:prstGeom>
        </p:spPr>
      </p:pic>
    </p:spTree>
    <p:extLst>
      <p:ext uri="{BB962C8B-B14F-4D97-AF65-F5344CB8AC3E}">
        <p14:creationId xmlns:p14="http://schemas.microsoft.com/office/powerpoint/2010/main" val="592845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graphicFrame>
        <p:nvGraphicFramePr>
          <p:cNvPr id="5" name="Chart 4">
            <a:extLst>
              <a:ext uri="{FF2B5EF4-FFF2-40B4-BE49-F238E27FC236}">
                <a16:creationId xmlns:a16="http://schemas.microsoft.com/office/drawing/2014/main" id="{92268053-F4F5-55B2-CCE7-894B9B589AED}"/>
              </a:ext>
            </a:extLst>
          </p:cNvPr>
          <p:cNvGraphicFramePr>
            <a:graphicFrameLocks/>
          </p:cNvGraphicFramePr>
          <p:nvPr>
            <p:extLst>
              <p:ext uri="{D42A27DB-BD31-4B8C-83A1-F6EECF244321}">
                <p14:modId xmlns:p14="http://schemas.microsoft.com/office/powerpoint/2010/main" val="1474328594"/>
              </p:ext>
            </p:extLst>
          </p:nvPr>
        </p:nvGraphicFramePr>
        <p:xfrm>
          <a:off x="-270458" y="2949262"/>
          <a:ext cx="5409127" cy="32454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B6417B4E-E93B-EB40-935D-2B93931EBF00}"/>
              </a:ext>
            </a:extLst>
          </p:cNvPr>
          <p:cNvGraphicFramePr>
            <a:graphicFrameLocks/>
          </p:cNvGraphicFramePr>
          <p:nvPr>
            <p:extLst>
              <p:ext uri="{D42A27DB-BD31-4B8C-83A1-F6EECF244321}">
                <p14:modId xmlns:p14="http://schemas.microsoft.com/office/powerpoint/2010/main" val="2026481922"/>
              </p:ext>
            </p:extLst>
          </p:nvPr>
        </p:nvGraphicFramePr>
        <p:xfrm>
          <a:off x="4572000" y="3013656"/>
          <a:ext cx="4514738" cy="311668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AD579879-D61E-929B-A63D-E27066BB73ED}"/>
              </a:ext>
            </a:extLst>
          </p:cNvPr>
          <p:cNvSpPr txBox="1"/>
          <p:nvPr/>
        </p:nvSpPr>
        <p:spPr>
          <a:xfrm>
            <a:off x="6297769" y="2381294"/>
            <a:ext cx="3142445" cy="400110"/>
          </a:xfrm>
          <a:prstGeom prst="rect">
            <a:avLst/>
          </a:prstGeom>
          <a:noFill/>
        </p:spPr>
        <p:txBody>
          <a:bodyPr wrap="square" rtlCol="0">
            <a:spAutoFit/>
          </a:bodyPr>
          <a:lstStyle/>
          <a:p>
            <a:r>
              <a:rPr lang="en-US" sz="2000" b="1" dirty="0">
                <a:solidFill>
                  <a:schemeClr val="accent2"/>
                </a:solidFill>
                <a:latin typeface="Georgia Pro" panose="02040502050405020303" pitchFamily="18" charset="0"/>
              </a:rPr>
              <a:t>The Network study</a:t>
            </a:r>
          </a:p>
        </p:txBody>
      </p:sp>
    </p:spTree>
    <p:extLst>
      <p:ext uri="{BB962C8B-B14F-4D97-AF65-F5344CB8AC3E}">
        <p14:creationId xmlns:p14="http://schemas.microsoft.com/office/powerpoint/2010/main" val="166957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pic>
        <p:nvPicPr>
          <p:cNvPr id="4" name="Picture 3" descr="A picture containing text, diagram, line, parallel&#10;&#10;Description automatically generated">
            <a:extLst>
              <a:ext uri="{FF2B5EF4-FFF2-40B4-BE49-F238E27FC236}">
                <a16:creationId xmlns:a16="http://schemas.microsoft.com/office/drawing/2014/main" id="{D89DA0D2-F919-E492-366C-3DAEC3C37196}"/>
              </a:ext>
            </a:extLst>
          </p:cNvPr>
          <p:cNvPicPr>
            <a:picLocks noChangeAspect="1"/>
          </p:cNvPicPr>
          <p:nvPr/>
        </p:nvPicPr>
        <p:blipFill>
          <a:blip r:embed="rId3"/>
          <a:stretch>
            <a:fillRect/>
          </a:stretch>
        </p:blipFill>
        <p:spPr>
          <a:xfrm>
            <a:off x="0" y="2482258"/>
            <a:ext cx="8963696" cy="4149175"/>
          </a:xfrm>
          <a:prstGeom prst="rect">
            <a:avLst/>
          </a:prstGeom>
        </p:spPr>
      </p:pic>
      <p:sp>
        <p:nvSpPr>
          <p:cNvPr id="5" name="TextBox 4">
            <a:extLst>
              <a:ext uri="{FF2B5EF4-FFF2-40B4-BE49-F238E27FC236}">
                <a16:creationId xmlns:a16="http://schemas.microsoft.com/office/drawing/2014/main" id="{18B21C69-50FC-C759-7540-F7A4188B5822}"/>
              </a:ext>
            </a:extLst>
          </p:cNvPr>
          <p:cNvSpPr txBox="1"/>
          <p:nvPr/>
        </p:nvSpPr>
        <p:spPr>
          <a:xfrm>
            <a:off x="0" y="6416969"/>
            <a:ext cx="850006" cy="400110"/>
          </a:xfrm>
          <a:prstGeom prst="rect">
            <a:avLst/>
          </a:prstGeom>
          <a:noFill/>
        </p:spPr>
        <p:txBody>
          <a:bodyPr wrap="square" rtlCol="0">
            <a:spAutoFit/>
          </a:bodyPr>
          <a:lstStyle/>
          <a:p>
            <a:r>
              <a:rPr lang="en-US" sz="2000" dirty="0">
                <a:solidFill>
                  <a:schemeClr val="accent1"/>
                </a:solidFill>
                <a:latin typeface="Georgia Pro" panose="02040502050405020303" pitchFamily="18" charset="0"/>
              </a:rPr>
              <a:t>ACS</a:t>
            </a:r>
            <a:endParaRPr lang="en-US" dirty="0">
              <a:solidFill>
                <a:schemeClr val="accent1"/>
              </a:solidFill>
              <a:latin typeface="Georgia Pro" panose="02040502050405020303" pitchFamily="18" charset="0"/>
            </a:endParaRPr>
          </a:p>
        </p:txBody>
      </p:sp>
    </p:spTree>
    <p:extLst>
      <p:ext uri="{BB962C8B-B14F-4D97-AF65-F5344CB8AC3E}">
        <p14:creationId xmlns:p14="http://schemas.microsoft.com/office/powerpoint/2010/main" val="317839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sp>
        <p:nvSpPr>
          <p:cNvPr id="6" name="TextBox 5">
            <a:extLst>
              <a:ext uri="{FF2B5EF4-FFF2-40B4-BE49-F238E27FC236}">
                <a16:creationId xmlns:a16="http://schemas.microsoft.com/office/drawing/2014/main" id="{133A2ECF-4ECE-2F77-BCB8-1A6497549DA6}"/>
              </a:ext>
            </a:extLst>
          </p:cNvPr>
          <p:cNvSpPr txBox="1"/>
          <p:nvPr/>
        </p:nvSpPr>
        <p:spPr>
          <a:xfrm>
            <a:off x="252237" y="2629993"/>
            <a:ext cx="8698579" cy="42051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b="1" dirty="0">
                <a:solidFill>
                  <a:schemeClr val="accent3"/>
                </a:solidFill>
                <a:latin typeface="Georgia Pro" panose="02040502050405020303" pitchFamily="18" charset="0"/>
              </a:rPr>
              <a:t>Directly calculated from the data, distributions</a:t>
            </a:r>
          </a:p>
          <a:p>
            <a:pPr marL="742950" lvl="1" indent="-285750">
              <a:lnSpc>
                <a:spcPct val="150000"/>
              </a:lnSpc>
              <a:buFont typeface="Arial" panose="020B0604020202020204" pitchFamily="34" charset="0"/>
              <a:buChar char="•"/>
            </a:pPr>
            <a:endParaRPr lang="en-US" sz="1800" dirty="0">
              <a:latin typeface="Georgia Pro" panose="02040502050405020303" pitchFamily="18" charset="0"/>
            </a:endParaRPr>
          </a:p>
          <a:p>
            <a:pPr marL="742950" lvl="1" indent="-285750">
              <a:lnSpc>
                <a:spcPct val="150000"/>
              </a:lnSpc>
              <a:buFont typeface="Arial" panose="020B0604020202020204" pitchFamily="34" charset="0"/>
              <a:buChar char="•"/>
            </a:pPr>
            <a:r>
              <a:rPr lang="en-US" sz="1800" dirty="0">
                <a:latin typeface="Georgia Pro" panose="02040502050405020303" pitchFamily="18" charset="0"/>
              </a:rPr>
              <a:t>Condom use </a:t>
            </a:r>
            <a:r>
              <a:rPr lang="en-US" sz="1800" b="1" dirty="0">
                <a:solidFill>
                  <a:schemeClr val="accent1"/>
                </a:solidFill>
                <a:latin typeface="Georgia Pro" panose="02040502050405020303" pitchFamily="18" charset="0"/>
              </a:rPr>
              <a:t>(ACS)</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Frequency of anal intercourse </a:t>
            </a:r>
            <a:r>
              <a:rPr lang="en-US" sz="1800" b="1" dirty="0">
                <a:solidFill>
                  <a:schemeClr val="accent2"/>
                </a:solidFill>
                <a:latin typeface="Georgia Pro" panose="02040502050405020303" pitchFamily="18" charset="0"/>
              </a:rPr>
              <a:t>(The Network study)</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Dependency of acquisition rate of non-steady partners on steady partners </a:t>
            </a:r>
            <a:r>
              <a:rPr lang="en-US" sz="1800" b="1" dirty="0">
                <a:solidFill>
                  <a:schemeClr val="accent1"/>
                </a:solidFill>
                <a:latin typeface="Georgia Pro" panose="02040502050405020303" pitchFamily="18" charset="0"/>
              </a:rPr>
              <a:t>(ACS)</a:t>
            </a:r>
          </a:p>
          <a:p>
            <a:pPr lvl="1">
              <a:lnSpc>
                <a:spcPct val="150000"/>
              </a:lnSpc>
            </a:pPr>
            <a:endParaRPr lang="en-US" sz="1800" dirty="0">
              <a:latin typeface="Georgia Pro" panose="02040502050405020303" pitchFamily="18" charset="0"/>
            </a:endParaRPr>
          </a:p>
          <a:p>
            <a:pPr marL="285750" indent="-285750">
              <a:lnSpc>
                <a:spcPct val="150000"/>
              </a:lnSpc>
              <a:buFont typeface="Arial" panose="020B0604020202020204" pitchFamily="34" charset="0"/>
              <a:buChar char="•"/>
            </a:pPr>
            <a:r>
              <a:rPr lang="en-US" sz="1800" b="1" dirty="0">
                <a:solidFill>
                  <a:schemeClr val="accent3"/>
                </a:solidFill>
                <a:latin typeface="Georgia Pro" panose="02040502050405020303" pitchFamily="18" charset="0"/>
              </a:rPr>
              <a:t>Taken from the literature (</a:t>
            </a:r>
            <a:r>
              <a:rPr lang="en-US" sz="1800" b="1" dirty="0" err="1">
                <a:solidFill>
                  <a:schemeClr val="accent3"/>
                </a:solidFill>
                <a:latin typeface="Georgia Pro" panose="02040502050405020303" pitchFamily="18" charset="0"/>
              </a:rPr>
              <a:t>Reitsema</a:t>
            </a:r>
            <a:r>
              <a:rPr lang="en-US" sz="1800" b="1" dirty="0">
                <a:solidFill>
                  <a:schemeClr val="accent3"/>
                </a:solidFill>
                <a:latin typeface="Georgia Pro" panose="02040502050405020303" pitchFamily="18" charset="0"/>
              </a:rPr>
              <a:t> et al 2020)</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Distribution of non-steady partnerships durations</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Age-assortativity mixing</a:t>
            </a:r>
          </a:p>
        </p:txBody>
      </p:sp>
    </p:spTree>
    <p:extLst>
      <p:ext uri="{BB962C8B-B14F-4D97-AF65-F5344CB8AC3E}">
        <p14:creationId xmlns:p14="http://schemas.microsoft.com/office/powerpoint/2010/main" val="18518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252238" y="1300892"/>
            <a:ext cx="6984903" cy="667890"/>
          </a:xfrm>
        </p:spPr>
        <p:txBody>
          <a:bodyPr/>
          <a:lstStyle/>
          <a:p>
            <a:r>
              <a:rPr lang="en-US" sz="4000" b="0" dirty="0">
                <a:latin typeface="Georgia Pro" panose="02040502050405020303" pitchFamily="18" charset="0"/>
              </a:rPr>
              <a:t>The model, sexual dynamics, parametrization</a:t>
            </a:r>
          </a:p>
        </p:txBody>
      </p:sp>
      <p:sp>
        <p:nvSpPr>
          <p:cNvPr id="6" name="TextBox 5">
            <a:extLst>
              <a:ext uri="{FF2B5EF4-FFF2-40B4-BE49-F238E27FC236}">
                <a16:creationId xmlns:a16="http://schemas.microsoft.com/office/drawing/2014/main" id="{133A2ECF-4ECE-2F77-BCB8-1A6497549DA6}"/>
              </a:ext>
            </a:extLst>
          </p:cNvPr>
          <p:cNvSpPr txBox="1"/>
          <p:nvPr/>
        </p:nvSpPr>
        <p:spPr>
          <a:xfrm>
            <a:off x="252238" y="2629993"/>
            <a:ext cx="8221505" cy="42051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Georgia Pro" panose="02040502050405020303" pitchFamily="18" charset="0"/>
              </a:rPr>
              <a:t>Duration of steady partnerships</a:t>
            </a:r>
          </a:p>
          <a:p>
            <a:pPr marL="285750" indent="-285750">
              <a:lnSpc>
                <a:spcPct val="150000"/>
              </a:lnSpc>
              <a:buFont typeface="Arial" panose="020B0604020202020204" pitchFamily="34" charset="0"/>
              <a:buChar char="•"/>
            </a:pPr>
            <a:r>
              <a:rPr lang="en-US" sz="1800" dirty="0">
                <a:latin typeface="Georgia Pro" panose="02040502050405020303" pitchFamily="18" charset="0"/>
              </a:rPr>
              <a:t>Average rate of steady/non-steady partner acquisition</a:t>
            </a:r>
          </a:p>
          <a:p>
            <a:pPr marL="285750" indent="-285750">
              <a:lnSpc>
                <a:spcPct val="150000"/>
              </a:lnSpc>
              <a:buFont typeface="Arial" panose="020B0604020202020204" pitchFamily="34" charset="0"/>
              <a:buChar char="•"/>
            </a:pPr>
            <a:endParaRPr lang="en-US" sz="1800" dirty="0">
              <a:latin typeface="Georgia Pro" panose="02040502050405020303" pitchFamily="18" charset="0"/>
            </a:endParaRPr>
          </a:p>
          <a:p>
            <a:pPr marL="285750" indent="-285750">
              <a:lnSpc>
                <a:spcPct val="150000"/>
              </a:lnSpc>
              <a:buFont typeface="Arial" panose="020B0604020202020204" pitchFamily="34" charset="0"/>
              <a:buChar char="•"/>
            </a:pPr>
            <a:r>
              <a:rPr lang="en-US" sz="1800" b="1" dirty="0">
                <a:solidFill>
                  <a:schemeClr val="accent3"/>
                </a:solidFill>
                <a:latin typeface="Georgia Pro" panose="02040502050405020303" pitchFamily="18" charset="0"/>
              </a:rPr>
              <a:t>Model calibrated against the data </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Steady state distribution of steady partners (</a:t>
            </a:r>
            <a:r>
              <a:rPr lang="en-US" sz="1800" b="1" dirty="0">
                <a:solidFill>
                  <a:schemeClr val="accent1"/>
                </a:solidFill>
                <a:latin typeface="Georgia Pro" panose="02040502050405020303" pitchFamily="18" charset="0"/>
              </a:rPr>
              <a:t>ACS</a:t>
            </a:r>
            <a:r>
              <a:rPr lang="en-US" sz="1800" dirty="0">
                <a:latin typeface="Georgia Pro" panose="02040502050405020303" pitchFamily="18" charset="0"/>
              </a:rPr>
              <a:t>), number of steady/non-steady partners within the last 6/12 months (</a:t>
            </a:r>
            <a:r>
              <a:rPr lang="en-US" sz="1800" b="1" dirty="0">
                <a:solidFill>
                  <a:schemeClr val="accent5"/>
                </a:solidFill>
                <a:latin typeface="Georgia Pro" panose="02040502050405020303" pitchFamily="18" charset="0"/>
              </a:rPr>
              <a:t>EMIS-2017</a:t>
            </a:r>
            <a:r>
              <a:rPr lang="en-US" sz="1800" dirty="0">
                <a:latin typeface="Georgia Pro" panose="02040502050405020303" pitchFamily="18" charset="0"/>
              </a:rPr>
              <a:t>, </a:t>
            </a:r>
            <a:r>
              <a:rPr lang="en-US" sz="1800" b="1" dirty="0">
                <a:solidFill>
                  <a:schemeClr val="accent1"/>
                </a:solidFill>
                <a:latin typeface="Georgia Pro" panose="02040502050405020303" pitchFamily="18" charset="0"/>
              </a:rPr>
              <a:t>ACS</a:t>
            </a:r>
            <a:r>
              <a:rPr lang="en-US" sz="1800" dirty="0">
                <a:latin typeface="Georgia Pro" panose="02040502050405020303" pitchFamily="18" charset="0"/>
              </a:rPr>
              <a:t>)</a:t>
            </a:r>
          </a:p>
          <a:p>
            <a:pPr marL="742950" lvl="1" indent="-285750">
              <a:lnSpc>
                <a:spcPct val="150000"/>
              </a:lnSpc>
              <a:buFont typeface="Arial" panose="020B0604020202020204" pitchFamily="34" charset="0"/>
              <a:buChar char="•"/>
            </a:pPr>
            <a:r>
              <a:rPr lang="en-US" sz="1800" dirty="0">
                <a:latin typeface="Georgia Pro" panose="02040502050405020303" pitchFamily="18" charset="0"/>
              </a:rPr>
              <a:t>Right now: point estimates, optimization method (</a:t>
            </a:r>
            <a:r>
              <a:rPr lang="en-US" sz="1800" dirty="0" err="1">
                <a:latin typeface="Georgia Pro" panose="02040502050405020303" pitchFamily="18" charset="0"/>
              </a:rPr>
              <a:t>Nelder</a:t>
            </a:r>
            <a:r>
              <a:rPr lang="en-US" sz="1800" dirty="0">
                <a:latin typeface="Georgia Pro" panose="02040502050405020303" pitchFamily="18" charset="0"/>
              </a:rPr>
              <a:t>-Mead) + coarse Latin Hyper Cube Sampling</a:t>
            </a:r>
          </a:p>
          <a:p>
            <a:pPr marL="285750" indent="-285750">
              <a:lnSpc>
                <a:spcPct val="150000"/>
              </a:lnSpc>
              <a:buFont typeface="Arial" panose="020B0604020202020204" pitchFamily="34" charset="0"/>
              <a:buChar char="•"/>
            </a:pPr>
            <a:endParaRPr lang="en-US" sz="1800" dirty="0">
              <a:latin typeface="Georgia Pro" panose="02040502050405020303" pitchFamily="18" charset="0"/>
            </a:endParaRPr>
          </a:p>
        </p:txBody>
      </p:sp>
    </p:spTree>
    <p:extLst>
      <p:ext uri="{BB962C8B-B14F-4D97-AF65-F5344CB8AC3E}">
        <p14:creationId xmlns:p14="http://schemas.microsoft.com/office/powerpoint/2010/main" val="2065408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3352B-1836-52AF-725F-EF2213BDE192}"/>
              </a:ext>
            </a:extLst>
          </p:cNvPr>
          <p:cNvSpPr>
            <a:spLocks noGrp="1"/>
          </p:cNvSpPr>
          <p:nvPr>
            <p:ph type="ctrTitle"/>
          </p:nvPr>
        </p:nvSpPr>
        <p:spPr/>
        <p:txBody>
          <a:bodyPr/>
          <a:lstStyle/>
          <a:p>
            <a:r>
              <a:rPr lang="en-US" sz="4600" b="0" dirty="0">
                <a:latin typeface="Georgia Pro" panose="02040502050405020303" pitchFamily="18" charset="0"/>
              </a:rPr>
              <a:t>The model: HIV transmission + baseline interventions</a:t>
            </a:r>
          </a:p>
        </p:txBody>
      </p:sp>
    </p:spTree>
    <p:extLst>
      <p:ext uri="{BB962C8B-B14F-4D97-AF65-F5344CB8AC3E}">
        <p14:creationId xmlns:p14="http://schemas.microsoft.com/office/powerpoint/2010/main" val="704724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338396" y="1078116"/>
            <a:ext cx="7886700" cy="994172"/>
          </a:xfrm>
        </p:spPr>
        <p:txBody>
          <a:bodyPr>
            <a:normAutofit/>
          </a:bodyPr>
          <a:lstStyle/>
          <a:p>
            <a:r>
              <a:rPr lang="nl-NL" sz="4000" dirty="0">
                <a:latin typeface="Georgia Pro" panose="02040502050405020303" pitchFamily="18" charset="0"/>
              </a:rPr>
              <a:t>Fiebig </a:t>
            </a:r>
            <a:r>
              <a:rPr lang="nl-NL" sz="4000" dirty="0" err="1">
                <a:latin typeface="Georgia Pro" panose="02040502050405020303" pitchFamily="18" charset="0"/>
              </a:rPr>
              <a:t>classification</a:t>
            </a:r>
            <a:endParaRPr lang="nl-NL" sz="4000" dirty="0">
              <a:latin typeface="Georgia Pro" panose="02040502050405020303" pitchFamily="18" charset="0"/>
            </a:endParaRPr>
          </a:p>
        </p:txBody>
      </p:sp>
      <p:sp>
        <p:nvSpPr>
          <p:cNvPr id="5" name="Rechthoek 4"/>
          <p:cNvSpPr/>
          <p:nvPr/>
        </p:nvSpPr>
        <p:spPr>
          <a:xfrm>
            <a:off x="5964678" y="1955063"/>
            <a:ext cx="2975495" cy="323165"/>
          </a:xfrm>
          <a:prstGeom prst="rect">
            <a:avLst/>
          </a:prstGeom>
        </p:spPr>
        <p:txBody>
          <a:bodyPr wrap="none">
            <a:spAutoFit/>
          </a:bodyPr>
          <a:lstStyle/>
          <a:p>
            <a:r>
              <a:rPr lang="en-US" sz="1500" dirty="0">
                <a:latin typeface="Georgia Pro" panose="02040502050405020303" pitchFamily="18" charset="0"/>
              </a:rPr>
              <a:t>Modified from </a:t>
            </a:r>
            <a:r>
              <a:rPr lang="en-US" sz="1500" dirty="0" err="1">
                <a:latin typeface="Georgia Pro" panose="02040502050405020303" pitchFamily="18" charset="0"/>
              </a:rPr>
              <a:t>Fiebig</a:t>
            </a:r>
            <a:r>
              <a:rPr lang="en-US" sz="1500" dirty="0">
                <a:latin typeface="Georgia Pro" panose="02040502050405020303" pitchFamily="18" charset="0"/>
              </a:rPr>
              <a:t> AIDS 2003</a:t>
            </a:r>
            <a:endParaRPr lang="nl-NL" sz="1500" dirty="0">
              <a:latin typeface="Georgia Pro" panose="02040502050405020303" pitchFamily="18" charset="0"/>
            </a:endParaRPr>
          </a:p>
        </p:txBody>
      </p:sp>
      <p:sp>
        <p:nvSpPr>
          <p:cNvPr id="2" name="TextBox 1">
            <a:extLst>
              <a:ext uri="{FF2B5EF4-FFF2-40B4-BE49-F238E27FC236}">
                <a16:creationId xmlns:a16="http://schemas.microsoft.com/office/drawing/2014/main" id="{44E15CFA-5D01-B0AB-4756-39B92DBB8957}"/>
              </a:ext>
            </a:extLst>
          </p:cNvPr>
          <p:cNvSpPr txBox="1"/>
          <p:nvPr/>
        </p:nvSpPr>
        <p:spPr>
          <a:xfrm>
            <a:off x="134864" y="6415522"/>
            <a:ext cx="3837380" cy="369332"/>
          </a:xfrm>
          <a:prstGeom prst="rect">
            <a:avLst/>
          </a:prstGeom>
          <a:noFill/>
        </p:spPr>
        <p:txBody>
          <a:bodyPr wrap="square" rtlCol="0">
            <a:spAutoFit/>
          </a:bodyPr>
          <a:lstStyle/>
          <a:p>
            <a:r>
              <a:rPr lang="en-US" sz="900" dirty="0"/>
              <a:t>Slide CREDIT: </a:t>
            </a:r>
            <a:r>
              <a:rPr lang="en-US" sz="900" b="1" dirty="0">
                <a:latin typeface="Gill Sans MT" panose="020B0502020104020203" pitchFamily="34" charset="0"/>
              </a:rPr>
              <a:t>Targeted screening and immediate start of treatment for acute HIV infection among MSM in Amsterdam by Dijkstra 2019</a:t>
            </a:r>
            <a:endParaRPr lang="en-US" sz="900" dirty="0"/>
          </a:p>
        </p:txBody>
      </p:sp>
      <p:grpSp>
        <p:nvGrpSpPr>
          <p:cNvPr id="35" name="Group 34">
            <a:extLst>
              <a:ext uri="{FF2B5EF4-FFF2-40B4-BE49-F238E27FC236}">
                <a16:creationId xmlns:a16="http://schemas.microsoft.com/office/drawing/2014/main" id="{ECF0B636-725C-F34C-6794-21D48AE557E8}"/>
              </a:ext>
            </a:extLst>
          </p:cNvPr>
          <p:cNvGrpSpPr/>
          <p:nvPr/>
        </p:nvGrpSpPr>
        <p:grpSpPr>
          <a:xfrm>
            <a:off x="1331838" y="1891312"/>
            <a:ext cx="5729681" cy="4261915"/>
            <a:chOff x="1543711" y="1432946"/>
            <a:chExt cx="5729681" cy="4261915"/>
          </a:xfrm>
        </p:grpSpPr>
        <p:sp>
          <p:nvSpPr>
            <p:cNvPr id="6" name="Rechthoek 5"/>
            <p:cNvSpPr/>
            <p:nvPr/>
          </p:nvSpPr>
          <p:spPr>
            <a:xfrm>
              <a:off x="1729508" y="2355922"/>
              <a:ext cx="5224357" cy="36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7" name="Rechthoek 6"/>
            <p:cNvSpPr/>
            <p:nvPr/>
          </p:nvSpPr>
          <p:spPr>
            <a:xfrm>
              <a:off x="1968675" y="2392641"/>
              <a:ext cx="5049889" cy="2278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8" name="Rechthoek 7"/>
            <p:cNvSpPr/>
            <p:nvPr/>
          </p:nvSpPr>
          <p:spPr>
            <a:xfrm>
              <a:off x="1968674" y="2620465"/>
              <a:ext cx="4895850" cy="1857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9" name="Rechthoek 8"/>
            <p:cNvSpPr/>
            <p:nvPr/>
          </p:nvSpPr>
          <p:spPr>
            <a:xfrm>
              <a:off x="2908994" y="2907528"/>
              <a:ext cx="371475" cy="42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1" name="Rechthoek 10"/>
            <p:cNvSpPr/>
            <p:nvPr/>
          </p:nvSpPr>
          <p:spPr>
            <a:xfrm>
              <a:off x="6105445" y="2868273"/>
              <a:ext cx="913118" cy="110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2" name="Afgeronde rechthoek 11"/>
            <p:cNvSpPr/>
            <p:nvPr/>
          </p:nvSpPr>
          <p:spPr>
            <a:xfrm>
              <a:off x="3204250" y="3076185"/>
              <a:ext cx="2838450" cy="8416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3" name="Rechthoek 12"/>
            <p:cNvSpPr/>
            <p:nvPr/>
          </p:nvSpPr>
          <p:spPr>
            <a:xfrm>
              <a:off x="6406585" y="3128249"/>
              <a:ext cx="611978" cy="900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4" name="Rechthoek 13"/>
            <p:cNvSpPr/>
            <p:nvPr/>
          </p:nvSpPr>
          <p:spPr>
            <a:xfrm>
              <a:off x="5436098" y="3201223"/>
              <a:ext cx="1598739" cy="226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6" name="Ovaal 15"/>
            <p:cNvSpPr/>
            <p:nvPr/>
          </p:nvSpPr>
          <p:spPr>
            <a:xfrm>
              <a:off x="1798540" y="4514723"/>
              <a:ext cx="942975" cy="26431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7" name="Rechthoek 16"/>
            <p:cNvSpPr/>
            <p:nvPr/>
          </p:nvSpPr>
          <p:spPr>
            <a:xfrm>
              <a:off x="2270025" y="4262223"/>
              <a:ext cx="571500" cy="4929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pic>
          <p:nvPicPr>
            <p:cNvPr id="1026" name="Picture 2" descr="Image result for fiebig stage"/>
            <p:cNvPicPr>
              <a:picLocks noChangeAspect="1" noChangeArrowheads="1"/>
            </p:cNvPicPr>
            <p:nvPr/>
          </p:nvPicPr>
          <p:blipFill rotWithShape="1">
            <a:blip r:embed="rId2">
              <a:extLst>
                <a:ext uri="{28A0092B-C50C-407E-A947-70E740481C1C}">
                  <a14:useLocalDpi xmlns:a14="http://schemas.microsoft.com/office/drawing/2010/main" val="0"/>
                </a:ext>
              </a:extLst>
            </a:blip>
            <a:srcRect t="6504"/>
            <a:stretch/>
          </p:blipFill>
          <p:spPr bwMode="auto">
            <a:xfrm>
              <a:off x="1543711" y="1832966"/>
              <a:ext cx="5474852" cy="3861895"/>
            </a:xfrm>
            <a:prstGeom prst="rect">
              <a:avLst/>
            </a:prstGeom>
            <a:noFill/>
            <a:extLst>
              <a:ext uri="{909E8E84-426E-40DD-AFC4-6F175D3DCCD1}">
                <a14:hiddenFill xmlns:a14="http://schemas.microsoft.com/office/drawing/2010/main">
                  <a:solidFill>
                    <a:srgbClr val="FFFFFF"/>
                  </a:solidFill>
                </a14:hiddenFill>
              </a:ext>
            </a:extLst>
          </p:spPr>
        </p:pic>
        <p:sp>
          <p:nvSpPr>
            <p:cNvPr id="18" name="Rechthoek 17"/>
            <p:cNvSpPr/>
            <p:nvPr/>
          </p:nvSpPr>
          <p:spPr>
            <a:xfrm>
              <a:off x="2555778" y="2367930"/>
              <a:ext cx="1008113" cy="227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0" name="Rechthoek 19"/>
            <p:cNvSpPr/>
            <p:nvPr/>
          </p:nvSpPr>
          <p:spPr>
            <a:xfrm>
              <a:off x="2908995" y="2603408"/>
              <a:ext cx="1008113" cy="15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1" name="Rechthoek 20"/>
            <p:cNvSpPr/>
            <p:nvPr/>
          </p:nvSpPr>
          <p:spPr>
            <a:xfrm>
              <a:off x="3204253" y="2761836"/>
              <a:ext cx="1212349" cy="206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2" name="Rechthoek 21"/>
            <p:cNvSpPr/>
            <p:nvPr/>
          </p:nvSpPr>
          <p:spPr>
            <a:xfrm>
              <a:off x="3353940" y="2967036"/>
              <a:ext cx="1212349"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3" name="Rechthoek 22"/>
            <p:cNvSpPr/>
            <p:nvPr/>
          </p:nvSpPr>
          <p:spPr>
            <a:xfrm>
              <a:off x="3674962" y="3131445"/>
              <a:ext cx="1545110" cy="192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4" name="Rechthoek 23"/>
            <p:cNvSpPr/>
            <p:nvPr/>
          </p:nvSpPr>
          <p:spPr>
            <a:xfrm>
              <a:off x="5634028" y="3571438"/>
              <a:ext cx="1384536" cy="289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5" name="Rechthoek 24"/>
            <p:cNvSpPr/>
            <p:nvPr/>
          </p:nvSpPr>
          <p:spPr>
            <a:xfrm>
              <a:off x="5587716" y="3818556"/>
              <a:ext cx="1685676" cy="1194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19" name="Rechthoek 18"/>
            <p:cNvSpPr/>
            <p:nvPr/>
          </p:nvSpPr>
          <p:spPr>
            <a:xfrm>
              <a:off x="2663560" y="1790535"/>
              <a:ext cx="329837" cy="491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7" name="Rechthoek 26"/>
            <p:cNvSpPr/>
            <p:nvPr/>
          </p:nvSpPr>
          <p:spPr>
            <a:xfrm>
              <a:off x="3424930" y="1798659"/>
              <a:ext cx="2395756" cy="491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28" name="Rechthoek 27"/>
            <p:cNvSpPr/>
            <p:nvPr/>
          </p:nvSpPr>
          <p:spPr>
            <a:xfrm>
              <a:off x="2641963" y="3090324"/>
              <a:ext cx="638504" cy="15565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sp>
          <p:nvSpPr>
            <p:cNvPr id="30" name="Rechthoek 29"/>
            <p:cNvSpPr/>
            <p:nvPr/>
          </p:nvSpPr>
          <p:spPr>
            <a:xfrm>
              <a:off x="3275856" y="3092134"/>
              <a:ext cx="2548900" cy="15642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cxnSp>
          <p:nvCxnSpPr>
            <p:cNvPr id="15" name="Straight Arrow Connector 14">
              <a:extLst>
                <a:ext uri="{FF2B5EF4-FFF2-40B4-BE49-F238E27FC236}">
                  <a16:creationId xmlns:a16="http://schemas.microsoft.com/office/drawing/2014/main" id="{916FE1ED-B7D7-A7E8-8DD0-C17AC4EC8F7A}"/>
                </a:ext>
              </a:extLst>
            </p:cNvPr>
            <p:cNvCxnSpPr/>
            <p:nvPr/>
          </p:nvCxnSpPr>
          <p:spPr>
            <a:xfrm>
              <a:off x="2971800" y="2533650"/>
              <a:ext cx="457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166E644-1F0F-7F09-C011-D5BD3A8EE819}"/>
                </a:ext>
              </a:extLst>
            </p:cNvPr>
            <p:cNvSpPr txBox="1"/>
            <p:nvPr/>
          </p:nvSpPr>
          <p:spPr>
            <a:xfrm>
              <a:off x="2757971" y="2604497"/>
              <a:ext cx="860016" cy="276999"/>
            </a:xfrm>
            <a:prstGeom prst="rect">
              <a:avLst/>
            </a:prstGeom>
            <a:noFill/>
          </p:spPr>
          <p:txBody>
            <a:bodyPr wrap="square" rtlCol="0">
              <a:spAutoFit/>
            </a:bodyPr>
            <a:lstStyle/>
            <a:p>
              <a:r>
                <a:rPr lang="en-US" sz="1200" dirty="0"/>
                <a:t>symptoms</a:t>
              </a:r>
            </a:p>
          </p:txBody>
        </p:sp>
        <p:sp>
          <p:nvSpPr>
            <p:cNvPr id="4" name="Rechthoek 18">
              <a:extLst>
                <a:ext uri="{FF2B5EF4-FFF2-40B4-BE49-F238E27FC236}">
                  <a16:creationId xmlns:a16="http://schemas.microsoft.com/office/drawing/2014/main" id="{4F316C45-C30D-F459-3198-6D0FB6AAB087}"/>
                </a:ext>
              </a:extLst>
            </p:cNvPr>
            <p:cNvSpPr/>
            <p:nvPr/>
          </p:nvSpPr>
          <p:spPr>
            <a:xfrm>
              <a:off x="3006655" y="1786901"/>
              <a:ext cx="402002" cy="4918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latin typeface="Gill Sans MT" panose="020B0502020104020203" pitchFamily="34" charset="0"/>
              </a:endParaRPr>
            </a:p>
          </p:txBody>
        </p:sp>
        <p:cxnSp>
          <p:nvCxnSpPr>
            <p:cNvPr id="29" name="Straight Arrow Connector 28">
              <a:extLst>
                <a:ext uri="{FF2B5EF4-FFF2-40B4-BE49-F238E27FC236}">
                  <a16:creationId xmlns:a16="http://schemas.microsoft.com/office/drawing/2014/main" id="{14AECF29-CA6A-FE8E-AF30-6E842FD7D042}"/>
                </a:ext>
              </a:extLst>
            </p:cNvPr>
            <p:cNvCxnSpPr/>
            <p:nvPr/>
          </p:nvCxnSpPr>
          <p:spPr>
            <a:xfrm>
              <a:off x="2647287" y="1670858"/>
              <a:ext cx="761370" cy="0"/>
            </a:xfrm>
            <a:prstGeom prst="straightConnector1">
              <a:avLst/>
            </a:prstGeom>
            <a:ln>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D1500368-F8F9-4DCB-486D-D2C54C6E22DC}"/>
                </a:ext>
              </a:extLst>
            </p:cNvPr>
            <p:cNvSpPr txBox="1"/>
            <p:nvPr/>
          </p:nvSpPr>
          <p:spPr>
            <a:xfrm>
              <a:off x="2799077" y="1437946"/>
              <a:ext cx="745097" cy="276999"/>
            </a:xfrm>
            <a:prstGeom prst="rect">
              <a:avLst/>
            </a:prstGeom>
            <a:noFill/>
          </p:spPr>
          <p:txBody>
            <a:bodyPr wrap="square" rtlCol="0">
              <a:spAutoFit/>
            </a:bodyPr>
            <a:lstStyle/>
            <a:p>
              <a:r>
                <a:rPr lang="en-US" sz="1200" dirty="0"/>
                <a:t>acute</a:t>
              </a:r>
            </a:p>
          </p:txBody>
        </p:sp>
        <p:cxnSp>
          <p:nvCxnSpPr>
            <p:cNvPr id="32" name="Straight Arrow Connector 31">
              <a:extLst>
                <a:ext uri="{FF2B5EF4-FFF2-40B4-BE49-F238E27FC236}">
                  <a16:creationId xmlns:a16="http://schemas.microsoft.com/office/drawing/2014/main" id="{8168E37F-EE59-9FFC-7A6D-5101D64C1FFD}"/>
                </a:ext>
              </a:extLst>
            </p:cNvPr>
            <p:cNvCxnSpPr>
              <a:cxnSpLocks/>
            </p:cNvCxnSpPr>
            <p:nvPr/>
          </p:nvCxnSpPr>
          <p:spPr>
            <a:xfrm>
              <a:off x="3418119" y="1673518"/>
              <a:ext cx="2402567" cy="0"/>
            </a:xfrm>
            <a:prstGeom prst="straightConnector1">
              <a:avLst/>
            </a:prstGeom>
            <a:ln>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65042939-3190-75D7-E941-51C6EDF053E1}"/>
                </a:ext>
              </a:extLst>
            </p:cNvPr>
            <p:cNvSpPr txBox="1"/>
            <p:nvPr/>
          </p:nvSpPr>
          <p:spPr>
            <a:xfrm>
              <a:off x="4149540" y="1432946"/>
              <a:ext cx="2250777" cy="276999"/>
            </a:xfrm>
            <a:prstGeom prst="rect">
              <a:avLst/>
            </a:prstGeom>
            <a:noFill/>
          </p:spPr>
          <p:txBody>
            <a:bodyPr wrap="square" rtlCol="0">
              <a:spAutoFit/>
            </a:bodyPr>
            <a:lstStyle/>
            <a:p>
              <a:r>
                <a:rPr lang="en-US" sz="1200" dirty="0"/>
                <a:t>early</a:t>
              </a:r>
            </a:p>
          </p:txBody>
        </p:sp>
        <p:cxnSp>
          <p:nvCxnSpPr>
            <p:cNvPr id="3" name="Straight Arrow Connector 2">
              <a:extLst>
                <a:ext uri="{FF2B5EF4-FFF2-40B4-BE49-F238E27FC236}">
                  <a16:creationId xmlns:a16="http://schemas.microsoft.com/office/drawing/2014/main" id="{4E82F6FB-7066-BECC-74C2-B779C545616A}"/>
                </a:ext>
              </a:extLst>
            </p:cNvPr>
            <p:cNvCxnSpPr/>
            <p:nvPr/>
          </p:nvCxnSpPr>
          <p:spPr>
            <a:xfrm>
              <a:off x="3047256" y="3501010"/>
              <a:ext cx="4572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08022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278781" y="1283862"/>
            <a:ext cx="7995424" cy="667890"/>
          </a:xfrm>
        </p:spPr>
        <p:txBody>
          <a:bodyPr/>
          <a:lstStyle/>
          <a:p>
            <a:r>
              <a:rPr lang="en-US" sz="4000" b="0" dirty="0">
                <a:latin typeface="Georgia Pro" panose="02040502050405020303" pitchFamily="18" charset="0"/>
              </a:rPr>
              <a:t>HIV dynamics : classic framework</a:t>
            </a:r>
          </a:p>
        </p:txBody>
      </p:sp>
      <p:pic>
        <p:nvPicPr>
          <p:cNvPr id="11" name="Picture 10" descr="Diagram&#10;&#10;Description automatically generated">
            <a:extLst>
              <a:ext uri="{FF2B5EF4-FFF2-40B4-BE49-F238E27FC236}">
                <a16:creationId xmlns:a16="http://schemas.microsoft.com/office/drawing/2014/main" id="{6CDCEAA2-A2D1-6B85-72B0-97D34B316EDF}"/>
              </a:ext>
            </a:extLst>
          </p:cNvPr>
          <p:cNvPicPr>
            <a:picLocks noChangeAspect="1"/>
          </p:cNvPicPr>
          <p:nvPr/>
        </p:nvPicPr>
        <p:blipFill>
          <a:blip r:embed="rId2"/>
          <a:stretch>
            <a:fillRect/>
          </a:stretch>
        </p:blipFill>
        <p:spPr>
          <a:xfrm>
            <a:off x="479503" y="2895104"/>
            <a:ext cx="8240752" cy="1669812"/>
          </a:xfrm>
          <a:prstGeom prst="rect">
            <a:avLst/>
          </a:prstGeom>
        </p:spPr>
      </p:pic>
      <p:sp>
        <p:nvSpPr>
          <p:cNvPr id="3" name="5-point Star 2">
            <a:extLst>
              <a:ext uri="{FF2B5EF4-FFF2-40B4-BE49-F238E27FC236}">
                <a16:creationId xmlns:a16="http://schemas.microsoft.com/office/drawing/2014/main" id="{C1E51C64-FB3F-25F7-8CFC-8DD856F6D2D1}"/>
              </a:ext>
            </a:extLst>
          </p:cNvPr>
          <p:cNvSpPr/>
          <p:nvPr/>
        </p:nvSpPr>
        <p:spPr>
          <a:xfrm>
            <a:off x="2453269" y="4772722"/>
            <a:ext cx="613317" cy="591014"/>
          </a:xfrm>
          <a:prstGeom prst="star5">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867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861" y="1892992"/>
            <a:ext cx="7402748" cy="667890"/>
          </a:xfrm>
        </p:spPr>
        <p:txBody>
          <a:bodyPr lIns="91440" tIns="45720" rIns="91440" bIns="45720" anchor="t"/>
          <a:lstStyle/>
          <a:p>
            <a:r>
              <a:rPr lang="en-US" sz="4000" b="0" dirty="0">
                <a:latin typeface="Georgia Pro" panose="02040502050405020303" pitchFamily="18" charset="0"/>
                <a:ea typeface="ＭＳ Ｐゴシック"/>
              </a:rPr>
              <a:t>Collaborators</a:t>
            </a:r>
            <a:r>
              <a:rPr lang="en-US" b="1" dirty="0">
                <a:latin typeface="Calibri Light"/>
                <a:ea typeface="ＭＳ Ｐゴシック"/>
              </a:rPr>
              <a:t>
</a:t>
            </a:r>
            <a:endParaRPr lang="en-US" dirty="0">
              <a:latin typeface="Calibri Light"/>
              <a:ea typeface="ＭＳ Ｐゴシック"/>
            </a:endParaRPr>
          </a:p>
        </p:txBody>
      </p:sp>
      <p:sp>
        <p:nvSpPr>
          <p:cNvPr id="3" name="Subtitle 2"/>
          <p:cNvSpPr>
            <a:spLocks noGrp="1"/>
          </p:cNvSpPr>
          <p:nvPr>
            <p:ph type="subTitle" idx="1"/>
          </p:nvPr>
        </p:nvSpPr>
        <p:spPr>
          <a:xfrm>
            <a:off x="380129" y="2968520"/>
            <a:ext cx="7933265" cy="3197329"/>
          </a:xfrm>
        </p:spPr>
        <p:txBody>
          <a:bodyPr lIns="91440" tIns="45720" rIns="91440" bIns="45720" numCol="2" anchor="t"/>
          <a:lstStyle/>
          <a:p>
            <a:pPr>
              <a:lnSpc>
                <a:spcPct val="90000"/>
              </a:lnSpc>
            </a:pPr>
            <a:r>
              <a:rPr lang="en-US" sz="1800" b="1" dirty="0">
                <a:solidFill>
                  <a:schemeClr val="accent2"/>
                </a:solidFill>
                <a:latin typeface="Georgia Pro" panose="02040502050405020303" pitchFamily="18" charset="0"/>
              </a:rPr>
              <a:t>Amsterdam UMC</a:t>
            </a:r>
          </a:p>
          <a:p>
            <a:pPr>
              <a:lnSpc>
                <a:spcPct val="90000"/>
              </a:lnSpc>
            </a:pPr>
            <a:r>
              <a:rPr lang="en-US" sz="1800" dirty="0">
                <a:solidFill>
                  <a:schemeClr val="tx1"/>
                </a:solidFill>
                <a:latin typeface="Georgia Pro" panose="02040502050405020303" pitchFamily="18" charset="0"/>
              </a:rPr>
              <a:t>Maartje Dijkstra</a:t>
            </a:r>
          </a:p>
          <a:p>
            <a:pPr>
              <a:lnSpc>
                <a:spcPct val="90000"/>
              </a:lnSpc>
            </a:pPr>
            <a:endParaRPr lang="en-US" sz="1800" dirty="0">
              <a:latin typeface="Georgia Pro" panose="02040502050405020303" pitchFamily="18" charset="0"/>
            </a:endParaRPr>
          </a:p>
          <a:p>
            <a:pPr>
              <a:lnSpc>
                <a:spcPct val="90000"/>
              </a:lnSpc>
            </a:pPr>
            <a:r>
              <a:rPr lang="en-US" sz="1800" b="1" dirty="0">
                <a:solidFill>
                  <a:schemeClr val="accent2"/>
                </a:solidFill>
                <a:latin typeface="Georgia Pro" panose="02040502050405020303" pitchFamily="18" charset="0"/>
              </a:rPr>
              <a:t>EMIS Board</a:t>
            </a:r>
          </a:p>
          <a:p>
            <a:pPr>
              <a:lnSpc>
                <a:spcPct val="90000"/>
              </a:lnSpc>
            </a:pPr>
            <a:r>
              <a:rPr lang="en-US" sz="1800" dirty="0">
                <a:solidFill>
                  <a:schemeClr val="tx1"/>
                </a:solidFill>
                <a:latin typeface="Georgia Pro" panose="02040502050405020303" pitchFamily="18" charset="0"/>
              </a:rPr>
              <a:t>Axel Schmidt</a:t>
            </a:r>
          </a:p>
          <a:p>
            <a:pPr>
              <a:lnSpc>
                <a:spcPct val="90000"/>
              </a:lnSpc>
            </a:pPr>
            <a:r>
              <a:rPr lang="en-US" sz="1800" dirty="0">
                <a:solidFill>
                  <a:schemeClr val="tx1"/>
                </a:solidFill>
                <a:latin typeface="Georgia Pro" panose="02040502050405020303" pitchFamily="18" charset="0"/>
              </a:rPr>
              <a:t>Kai Jonas</a:t>
            </a:r>
          </a:p>
          <a:p>
            <a:pPr>
              <a:lnSpc>
                <a:spcPct val="90000"/>
              </a:lnSpc>
            </a:pPr>
            <a:endParaRPr lang="en-US" sz="1800" b="1" dirty="0">
              <a:latin typeface="Georgia Pro" panose="02040502050405020303" pitchFamily="18" charset="0"/>
            </a:endParaRPr>
          </a:p>
          <a:p>
            <a:pPr>
              <a:lnSpc>
                <a:spcPct val="90000"/>
              </a:lnSpc>
            </a:pPr>
            <a:r>
              <a:rPr lang="en-US" sz="1800" b="1" dirty="0">
                <a:solidFill>
                  <a:schemeClr val="accent2"/>
                </a:solidFill>
                <a:latin typeface="Georgia Pro" panose="02040502050405020303" pitchFamily="18" charset="0"/>
              </a:rPr>
              <a:t>GGD Amsterdam</a:t>
            </a:r>
          </a:p>
          <a:p>
            <a:pPr>
              <a:lnSpc>
                <a:spcPct val="90000"/>
              </a:lnSpc>
            </a:pPr>
            <a:r>
              <a:rPr lang="en-US" sz="1800" dirty="0">
                <a:solidFill>
                  <a:schemeClr val="tx1"/>
                </a:solidFill>
                <a:latin typeface="Georgia Pro" panose="02040502050405020303" pitchFamily="18" charset="0"/>
              </a:rPr>
              <a:t>Maarten </a:t>
            </a:r>
            <a:r>
              <a:rPr lang="en-US" sz="1800" dirty="0" err="1">
                <a:solidFill>
                  <a:schemeClr val="tx1"/>
                </a:solidFill>
                <a:latin typeface="Georgia Pro" panose="02040502050405020303" pitchFamily="18" charset="0"/>
              </a:rPr>
              <a:t>Schim</a:t>
            </a:r>
            <a:r>
              <a:rPr lang="en-US" sz="1800" dirty="0">
                <a:solidFill>
                  <a:schemeClr val="tx1"/>
                </a:solidFill>
                <a:latin typeface="Georgia Pro" panose="02040502050405020303" pitchFamily="18" charset="0"/>
              </a:rPr>
              <a:t> van der </a:t>
            </a:r>
            <a:r>
              <a:rPr lang="en-US" sz="1800" dirty="0" err="1">
                <a:solidFill>
                  <a:schemeClr val="tx1"/>
                </a:solidFill>
                <a:latin typeface="Georgia Pro" panose="02040502050405020303" pitchFamily="18" charset="0"/>
              </a:rPr>
              <a:t>Loeff</a:t>
            </a:r>
            <a:endParaRPr lang="en-US" sz="1800" dirty="0">
              <a:solidFill>
                <a:schemeClr val="tx1"/>
              </a:solidFill>
              <a:latin typeface="Georgia Pro" panose="02040502050405020303" pitchFamily="18" charset="0"/>
            </a:endParaRPr>
          </a:p>
          <a:p>
            <a:pPr>
              <a:lnSpc>
                <a:spcPct val="90000"/>
              </a:lnSpc>
            </a:pPr>
            <a:r>
              <a:rPr lang="en-US" sz="1800" dirty="0">
                <a:solidFill>
                  <a:schemeClr val="tx1"/>
                </a:solidFill>
                <a:latin typeface="Georgia Pro" panose="02040502050405020303" pitchFamily="18" charset="0"/>
              </a:rPr>
              <a:t>Janneke </a:t>
            </a:r>
            <a:r>
              <a:rPr lang="en-US" sz="1800" dirty="0" err="1">
                <a:solidFill>
                  <a:schemeClr val="tx1"/>
                </a:solidFill>
                <a:latin typeface="Georgia Pro" panose="02040502050405020303" pitchFamily="18" charset="0"/>
              </a:rPr>
              <a:t>Heijne</a:t>
            </a:r>
            <a:endParaRPr lang="en-US" sz="1800" dirty="0">
              <a:solidFill>
                <a:schemeClr val="tx1"/>
              </a:solidFill>
              <a:latin typeface="Georgia Pro" panose="02040502050405020303" pitchFamily="18" charset="0"/>
            </a:endParaRPr>
          </a:p>
          <a:p>
            <a:pPr>
              <a:lnSpc>
                <a:spcPct val="90000"/>
              </a:lnSpc>
            </a:pPr>
            <a:r>
              <a:rPr lang="en-US" sz="1800" b="1" dirty="0">
                <a:solidFill>
                  <a:schemeClr val="accent2"/>
                </a:solidFill>
                <a:latin typeface="Georgia Pro" panose="02040502050405020303" pitchFamily="18" charset="0"/>
              </a:rPr>
              <a:t>SHM</a:t>
            </a:r>
            <a:r>
              <a:rPr lang="en-US" sz="1800" dirty="0">
                <a:solidFill>
                  <a:schemeClr val="accent2"/>
                </a:solidFill>
                <a:latin typeface="Georgia Pro" panose="02040502050405020303" pitchFamily="18" charset="0"/>
              </a:rPr>
              <a:t> </a:t>
            </a:r>
          </a:p>
          <a:p>
            <a:pPr>
              <a:lnSpc>
                <a:spcPct val="90000"/>
              </a:lnSpc>
            </a:pPr>
            <a:r>
              <a:rPr lang="en-US" sz="1800" dirty="0" err="1">
                <a:solidFill>
                  <a:schemeClr val="tx1"/>
                </a:solidFill>
                <a:latin typeface="Georgia Pro" panose="02040502050405020303" pitchFamily="18" charset="0"/>
              </a:rPr>
              <a:t>Ard</a:t>
            </a:r>
            <a:r>
              <a:rPr lang="en-US" sz="1800" dirty="0">
                <a:solidFill>
                  <a:schemeClr val="tx1"/>
                </a:solidFill>
                <a:latin typeface="Georgia Pro" panose="02040502050405020303" pitchFamily="18" charset="0"/>
              </a:rPr>
              <a:t> van </a:t>
            </a:r>
            <a:r>
              <a:rPr lang="en-US" sz="1800" dirty="0" err="1">
                <a:solidFill>
                  <a:schemeClr val="tx1"/>
                </a:solidFill>
                <a:latin typeface="Georgia Pro" panose="02040502050405020303" pitchFamily="18" charset="0"/>
              </a:rPr>
              <a:t>Sighem</a:t>
            </a:r>
            <a:endParaRPr lang="en-US" sz="1800" dirty="0">
              <a:solidFill>
                <a:schemeClr val="tx1"/>
              </a:solidFill>
              <a:latin typeface="Georgia Pro" panose="02040502050405020303" pitchFamily="18" charset="0"/>
            </a:endParaRPr>
          </a:p>
          <a:p>
            <a:pPr>
              <a:lnSpc>
                <a:spcPct val="90000"/>
              </a:lnSpc>
            </a:pPr>
            <a:endParaRPr lang="en-US" sz="1800" b="1" dirty="0">
              <a:latin typeface="Georgia Pro" panose="02040502050405020303" pitchFamily="18" charset="0"/>
            </a:endParaRPr>
          </a:p>
          <a:p>
            <a:pPr>
              <a:lnSpc>
                <a:spcPct val="90000"/>
              </a:lnSpc>
            </a:pPr>
            <a:r>
              <a:rPr lang="en-US" sz="1800" b="1" dirty="0">
                <a:solidFill>
                  <a:schemeClr val="accent2"/>
                </a:solidFill>
                <a:latin typeface="Georgia Pro" panose="02040502050405020303" pitchFamily="18" charset="0"/>
              </a:rPr>
              <a:t>UMC Utrecht</a:t>
            </a:r>
          </a:p>
          <a:p>
            <a:pPr>
              <a:lnSpc>
                <a:spcPct val="90000"/>
              </a:lnSpc>
            </a:pPr>
            <a:r>
              <a:rPr lang="en-US" sz="1800" dirty="0">
                <a:solidFill>
                  <a:schemeClr val="tx1"/>
                </a:solidFill>
                <a:latin typeface="Georgia Pro" panose="02040502050405020303" pitchFamily="18" charset="0"/>
              </a:rPr>
              <a:t>Ganna </a:t>
            </a:r>
            <a:r>
              <a:rPr lang="en-US" sz="1800" dirty="0" err="1">
                <a:solidFill>
                  <a:schemeClr val="tx1"/>
                </a:solidFill>
                <a:latin typeface="Georgia Pro" panose="02040502050405020303" pitchFamily="18" charset="0"/>
              </a:rPr>
              <a:t>Rozhnova</a:t>
            </a:r>
            <a:endParaRPr lang="en-US" sz="1800" dirty="0">
              <a:solidFill>
                <a:schemeClr val="tx1"/>
              </a:solidFill>
              <a:latin typeface="Georgia Pro" panose="02040502050405020303" pitchFamily="18" charset="0"/>
            </a:endParaRPr>
          </a:p>
          <a:p>
            <a:pPr>
              <a:lnSpc>
                <a:spcPct val="90000"/>
              </a:lnSpc>
            </a:pPr>
            <a:r>
              <a:rPr lang="en-US" sz="1800" dirty="0" err="1">
                <a:solidFill>
                  <a:schemeClr val="tx1"/>
                </a:solidFill>
                <a:latin typeface="Georgia Pro" panose="02040502050405020303" pitchFamily="18" charset="0"/>
              </a:rPr>
              <a:t>Mirjam</a:t>
            </a:r>
            <a:r>
              <a:rPr lang="en-US" sz="1800" dirty="0">
                <a:solidFill>
                  <a:schemeClr val="tx1"/>
                </a:solidFill>
                <a:latin typeface="Georgia Pro" panose="02040502050405020303" pitchFamily="18" charset="0"/>
              </a:rPr>
              <a:t> Kretzschmar</a:t>
            </a:r>
          </a:p>
          <a:p>
            <a:pPr>
              <a:lnSpc>
                <a:spcPct val="90000"/>
              </a:lnSpc>
            </a:pPr>
            <a:r>
              <a:rPr lang="en-US" sz="1800" dirty="0">
                <a:solidFill>
                  <a:schemeClr val="tx1"/>
                </a:solidFill>
                <a:latin typeface="Georgia Pro" panose="02040502050405020303" pitchFamily="18" charset="0"/>
              </a:rPr>
              <a:t>Alexandra </a:t>
            </a:r>
            <a:r>
              <a:rPr lang="en-US" sz="1800" dirty="0" err="1">
                <a:solidFill>
                  <a:schemeClr val="tx1"/>
                </a:solidFill>
                <a:latin typeface="Georgia Pro" panose="02040502050405020303" pitchFamily="18" charset="0"/>
              </a:rPr>
              <a:t>Teslya</a:t>
            </a:r>
            <a:endParaRPr lang="en-US" sz="18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2096618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245326" y="1295014"/>
            <a:ext cx="7402748" cy="667890"/>
          </a:xfrm>
        </p:spPr>
        <p:txBody>
          <a:bodyPr/>
          <a:lstStyle/>
          <a:p>
            <a:r>
              <a:rPr lang="en-US" sz="4000" b="0" dirty="0">
                <a:latin typeface="Georgia Pro" panose="02040502050405020303" pitchFamily="18" charset="0"/>
              </a:rPr>
              <a:t>HIV dynamics : extended framework</a:t>
            </a:r>
          </a:p>
        </p:txBody>
      </p:sp>
      <p:pic>
        <p:nvPicPr>
          <p:cNvPr id="9" name="Picture 8" descr="Diagram&#10;&#10;Description automatically generated">
            <a:extLst>
              <a:ext uri="{FF2B5EF4-FFF2-40B4-BE49-F238E27FC236}">
                <a16:creationId xmlns:a16="http://schemas.microsoft.com/office/drawing/2014/main" id="{9D403360-D95D-9705-BDB0-556E08450E95}"/>
              </a:ext>
            </a:extLst>
          </p:cNvPr>
          <p:cNvPicPr>
            <a:picLocks noChangeAspect="1"/>
          </p:cNvPicPr>
          <p:nvPr/>
        </p:nvPicPr>
        <p:blipFill>
          <a:blip r:embed="rId2"/>
          <a:stretch>
            <a:fillRect/>
          </a:stretch>
        </p:blipFill>
        <p:spPr>
          <a:xfrm>
            <a:off x="55039" y="3100039"/>
            <a:ext cx="8905514" cy="1271239"/>
          </a:xfrm>
          <a:prstGeom prst="rect">
            <a:avLst/>
          </a:prstGeom>
        </p:spPr>
      </p:pic>
    </p:spTree>
    <p:extLst>
      <p:ext uri="{BB962C8B-B14F-4D97-AF65-F5344CB8AC3E}">
        <p14:creationId xmlns:p14="http://schemas.microsoft.com/office/powerpoint/2010/main" val="340519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diagram of a flowchart&#10;&#10;Description automatically generated with low confidence">
            <a:extLst>
              <a:ext uri="{FF2B5EF4-FFF2-40B4-BE49-F238E27FC236}">
                <a16:creationId xmlns:a16="http://schemas.microsoft.com/office/drawing/2014/main" id="{82A359D7-FFCB-D6BB-7036-4AC37F7F5641}"/>
              </a:ext>
            </a:extLst>
          </p:cNvPr>
          <p:cNvPicPr>
            <a:picLocks noChangeAspect="1"/>
          </p:cNvPicPr>
          <p:nvPr/>
        </p:nvPicPr>
        <p:blipFill>
          <a:blip r:embed="rId2"/>
          <a:stretch>
            <a:fillRect/>
          </a:stretch>
        </p:blipFill>
        <p:spPr>
          <a:xfrm>
            <a:off x="1371600" y="2232575"/>
            <a:ext cx="7772400" cy="4508649"/>
          </a:xfrm>
          <a:prstGeom prst="rect">
            <a:avLst/>
          </a:prstGeom>
        </p:spPr>
      </p:pic>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175925" y="1071990"/>
            <a:ext cx="7402748" cy="667890"/>
          </a:xfrm>
        </p:spPr>
        <p:txBody>
          <a:bodyPr/>
          <a:lstStyle/>
          <a:p>
            <a:r>
              <a:rPr lang="en-US" sz="4000" b="0" dirty="0">
                <a:latin typeface="Georgia Pro" panose="02040502050405020303" pitchFamily="18" charset="0"/>
              </a:rPr>
              <a:t>HIV dynamics with diagnosis, </a:t>
            </a:r>
            <a:r>
              <a:rPr lang="en-US" sz="4000" b="0" dirty="0" err="1">
                <a:latin typeface="Georgia Pro" panose="02040502050405020303" pitchFamily="18" charset="0"/>
              </a:rPr>
              <a:t>cART</a:t>
            </a:r>
            <a:r>
              <a:rPr lang="en-US" sz="4000" b="0" dirty="0">
                <a:latin typeface="Georgia Pro" panose="02040502050405020303" pitchFamily="18" charset="0"/>
              </a:rPr>
              <a:t> and </a:t>
            </a:r>
            <a:r>
              <a:rPr lang="en-US" sz="4000" b="0" dirty="0" err="1">
                <a:latin typeface="Georgia Pro" panose="02040502050405020303" pitchFamily="18" charset="0"/>
              </a:rPr>
              <a:t>PrEP</a:t>
            </a:r>
            <a:endParaRPr lang="en-US" sz="4000" b="0" dirty="0">
              <a:latin typeface="Georgia Pro" panose="02040502050405020303" pitchFamily="18" charset="0"/>
            </a:endParaRPr>
          </a:p>
        </p:txBody>
      </p:sp>
      <p:sp>
        <p:nvSpPr>
          <p:cNvPr id="4" name="TextBox 3">
            <a:extLst>
              <a:ext uri="{FF2B5EF4-FFF2-40B4-BE49-F238E27FC236}">
                <a16:creationId xmlns:a16="http://schemas.microsoft.com/office/drawing/2014/main" id="{DF4D0871-0BEC-4A4A-CAFF-84522C22C620}"/>
              </a:ext>
            </a:extLst>
          </p:cNvPr>
          <p:cNvSpPr txBox="1"/>
          <p:nvPr/>
        </p:nvSpPr>
        <p:spPr>
          <a:xfrm>
            <a:off x="175925" y="2232575"/>
            <a:ext cx="1912882" cy="400110"/>
          </a:xfrm>
          <a:prstGeom prst="rect">
            <a:avLst/>
          </a:prstGeom>
          <a:noFill/>
        </p:spPr>
        <p:txBody>
          <a:bodyPr wrap="square" rtlCol="0">
            <a:spAutoFit/>
          </a:bodyPr>
          <a:lstStyle/>
          <a:p>
            <a:r>
              <a:rPr lang="en-US" sz="2000" dirty="0" err="1"/>
              <a:t>PrEP</a:t>
            </a:r>
            <a:endParaRPr lang="en-US" sz="2000" dirty="0"/>
          </a:p>
        </p:txBody>
      </p:sp>
      <p:sp>
        <p:nvSpPr>
          <p:cNvPr id="5" name="TextBox 4">
            <a:extLst>
              <a:ext uri="{FF2B5EF4-FFF2-40B4-BE49-F238E27FC236}">
                <a16:creationId xmlns:a16="http://schemas.microsoft.com/office/drawing/2014/main" id="{F0210289-AD7F-2764-A6FB-1CDB12907CC4}"/>
              </a:ext>
            </a:extLst>
          </p:cNvPr>
          <p:cNvSpPr txBox="1"/>
          <p:nvPr/>
        </p:nvSpPr>
        <p:spPr>
          <a:xfrm>
            <a:off x="175925" y="3881831"/>
            <a:ext cx="1912882" cy="400110"/>
          </a:xfrm>
          <a:prstGeom prst="rect">
            <a:avLst/>
          </a:prstGeom>
          <a:noFill/>
        </p:spPr>
        <p:txBody>
          <a:bodyPr wrap="square" rtlCol="0">
            <a:spAutoFit/>
          </a:bodyPr>
          <a:lstStyle/>
          <a:p>
            <a:r>
              <a:rPr lang="en-US" sz="2000" dirty="0"/>
              <a:t>Diagnosed</a:t>
            </a:r>
          </a:p>
        </p:txBody>
      </p:sp>
      <p:sp>
        <p:nvSpPr>
          <p:cNvPr id="6" name="TextBox 5">
            <a:extLst>
              <a:ext uri="{FF2B5EF4-FFF2-40B4-BE49-F238E27FC236}">
                <a16:creationId xmlns:a16="http://schemas.microsoft.com/office/drawing/2014/main" id="{93B50DCA-25E6-660A-7B87-E21DAA079CB0}"/>
              </a:ext>
            </a:extLst>
          </p:cNvPr>
          <p:cNvSpPr txBox="1"/>
          <p:nvPr/>
        </p:nvSpPr>
        <p:spPr>
          <a:xfrm>
            <a:off x="175925" y="4774636"/>
            <a:ext cx="2290802" cy="707886"/>
          </a:xfrm>
          <a:prstGeom prst="rect">
            <a:avLst/>
          </a:prstGeom>
          <a:noFill/>
        </p:spPr>
        <p:txBody>
          <a:bodyPr wrap="square" rtlCol="0">
            <a:spAutoFit/>
          </a:bodyPr>
          <a:lstStyle/>
          <a:p>
            <a:r>
              <a:rPr lang="en-US" sz="2000" dirty="0"/>
              <a:t>Started treatment, not yet suppressed</a:t>
            </a:r>
          </a:p>
        </p:txBody>
      </p:sp>
      <p:sp>
        <p:nvSpPr>
          <p:cNvPr id="7" name="TextBox 6">
            <a:extLst>
              <a:ext uri="{FF2B5EF4-FFF2-40B4-BE49-F238E27FC236}">
                <a16:creationId xmlns:a16="http://schemas.microsoft.com/office/drawing/2014/main" id="{5BB690DC-965F-3FD6-B688-8A746A1D8A6D}"/>
              </a:ext>
            </a:extLst>
          </p:cNvPr>
          <p:cNvSpPr txBox="1"/>
          <p:nvPr/>
        </p:nvSpPr>
        <p:spPr>
          <a:xfrm>
            <a:off x="175925" y="6169671"/>
            <a:ext cx="1912882" cy="400110"/>
          </a:xfrm>
          <a:prstGeom prst="rect">
            <a:avLst/>
          </a:prstGeom>
          <a:noFill/>
        </p:spPr>
        <p:txBody>
          <a:bodyPr wrap="square" rtlCol="0">
            <a:spAutoFit/>
          </a:bodyPr>
          <a:lstStyle/>
          <a:p>
            <a:r>
              <a:rPr lang="en-US" sz="2000" dirty="0"/>
              <a:t>Suppressed</a:t>
            </a:r>
          </a:p>
        </p:txBody>
      </p:sp>
    </p:spTree>
    <p:extLst>
      <p:ext uri="{BB962C8B-B14F-4D97-AF65-F5344CB8AC3E}">
        <p14:creationId xmlns:p14="http://schemas.microsoft.com/office/powerpoint/2010/main" val="1985039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p:txBody>
          <a:bodyPr/>
          <a:lstStyle/>
          <a:p>
            <a:r>
              <a:rPr lang="en-US" sz="4000" b="0" dirty="0">
                <a:latin typeface="Georgia Pro" panose="02040502050405020303" pitchFamily="18" charset="0"/>
              </a:rPr>
              <a:t>Data</a:t>
            </a:r>
          </a:p>
        </p:txBody>
      </p:sp>
      <p:sp>
        <p:nvSpPr>
          <p:cNvPr id="3" name="Subtitle 2">
            <a:extLst>
              <a:ext uri="{FF2B5EF4-FFF2-40B4-BE49-F238E27FC236}">
                <a16:creationId xmlns:a16="http://schemas.microsoft.com/office/drawing/2014/main" id="{6050F080-AB3F-96AC-A358-47B58F98D217}"/>
              </a:ext>
            </a:extLst>
          </p:cNvPr>
          <p:cNvSpPr>
            <a:spLocks noGrp="1"/>
          </p:cNvSpPr>
          <p:nvPr>
            <p:ph type="subTitle" idx="1"/>
          </p:nvPr>
        </p:nvSpPr>
        <p:spPr>
          <a:xfrm>
            <a:off x="914399" y="2673769"/>
            <a:ext cx="7402749" cy="3070208"/>
          </a:xfrm>
        </p:spPr>
        <p:txBody>
          <a:bodyPr numCol="1"/>
          <a:lstStyle/>
          <a:p>
            <a:pPr marL="342900" indent="-342900">
              <a:buFont typeface="Arial" panose="020B0604020202020204" pitchFamily="34" charset="0"/>
              <a:buChar char="•"/>
            </a:pPr>
            <a:r>
              <a:rPr lang="en-US" dirty="0">
                <a:solidFill>
                  <a:schemeClr val="tx1"/>
                </a:solidFill>
                <a:latin typeface="Georgia Pro" panose="02040502050405020303" pitchFamily="18" charset="0"/>
              </a:rPr>
              <a:t>EMIS 2017 </a:t>
            </a:r>
          </a:p>
          <a:p>
            <a:pPr marL="342900" indent="-342900">
              <a:buFont typeface="Arial" panose="020B0604020202020204" pitchFamily="34" charset="0"/>
              <a:buChar char="•"/>
            </a:pPr>
            <a:r>
              <a:rPr lang="en-US" dirty="0">
                <a:solidFill>
                  <a:schemeClr val="tx1"/>
                </a:solidFill>
                <a:latin typeface="Georgia Pro" panose="02040502050405020303" pitchFamily="18" charset="0"/>
              </a:rPr>
              <a:t>Amsterdam Cohort Studies (ACS)</a:t>
            </a:r>
          </a:p>
          <a:p>
            <a:pPr marL="342900" indent="-342900">
              <a:buFont typeface="Arial" panose="020B0604020202020204" pitchFamily="34" charset="0"/>
              <a:buChar char="•"/>
            </a:pPr>
            <a:r>
              <a:rPr lang="en-US" dirty="0">
                <a:solidFill>
                  <a:schemeClr val="tx1"/>
                </a:solidFill>
                <a:latin typeface="Georgia Pro" panose="02040502050405020303" pitchFamily="18" charset="0"/>
              </a:rPr>
              <a:t>STI clinics</a:t>
            </a:r>
          </a:p>
          <a:p>
            <a:pPr marL="342900" indent="-342900">
              <a:buFont typeface="Arial" panose="020B0604020202020204" pitchFamily="34" charset="0"/>
              <a:buChar char="•"/>
            </a:pPr>
            <a:r>
              <a:rPr lang="en-US" dirty="0" err="1">
                <a:solidFill>
                  <a:schemeClr val="tx1"/>
                </a:solidFill>
                <a:latin typeface="Georgia Pro" panose="02040502050405020303" pitchFamily="18" charset="0"/>
              </a:rPr>
              <a:t>Stitchting</a:t>
            </a:r>
            <a:r>
              <a:rPr lang="en-US" dirty="0">
                <a:solidFill>
                  <a:schemeClr val="tx1"/>
                </a:solidFill>
                <a:latin typeface="Georgia Pro" panose="02040502050405020303" pitchFamily="18" charset="0"/>
              </a:rPr>
              <a:t> HIV Monitoring (SHM)</a:t>
            </a:r>
          </a:p>
          <a:p>
            <a:pPr marL="342900" indent="-342900">
              <a:buFont typeface="Arial" panose="020B0604020202020204" pitchFamily="34" charset="0"/>
              <a:buChar char="•"/>
            </a:pPr>
            <a:r>
              <a:rPr lang="en-US" dirty="0">
                <a:solidFill>
                  <a:schemeClr val="tx1"/>
                </a:solidFill>
                <a:latin typeface="Georgia Pro" panose="02040502050405020303" pitchFamily="18" charset="0"/>
              </a:rPr>
              <a:t>CBS Netherlands</a:t>
            </a:r>
          </a:p>
          <a:p>
            <a:pPr marL="342900" indent="-342900">
              <a:buFont typeface="Arial" panose="020B0604020202020204" pitchFamily="34" charset="0"/>
              <a:buChar char="•"/>
            </a:pPr>
            <a:r>
              <a:rPr lang="en-US" dirty="0" err="1">
                <a:solidFill>
                  <a:schemeClr val="tx1"/>
                </a:solidFill>
                <a:latin typeface="Georgia Pro" panose="02040502050405020303" pitchFamily="18" charset="0"/>
              </a:rPr>
              <a:t>StatLine</a:t>
            </a:r>
            <a:endParaRPr lang="en-US"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3898897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p:txBody>
          <a:bodyPr/>
          <a:lstStyle/>
          <a:p>
            <a:r>
              <a:rPr lang="en-US" sz="4000" b="0" dirty="0">
                <a:latin typeface="Georgia Pro" panose="02040502050405020303" pitchFamily="18" charset="0"/>
              </a:rPr>
              <a:t>Simulations: calibration of transmission dynamics</a:t>
            </a:r>
          </a:p>
        </p:txBody>
      </p:sp>
      <p:sp>
        <p:nvSpPr>
          <p:cNvPr id="3" name="Subtitle 2">
            <a:extLst>
              <a:ext uri="{FF2B5EF4-FFF2-40B4-BE49-F238E27FC236}">
                <a16:creationId xmlns:a16="http://schemas.microsoft.com/office/drawing/2014/main" id="{6050F080-AB3F-96AC-A358-47B58F98D217}"/>
              </a:ext>
            </a:extLst>
          </p:cNvPr>
          <p:cNvSpPr>
            <a:spLocks noGrp="1"/>
          </p:cNvSpPr>
          <p:nvPr>
            <p:ph type="subTitle" idx="1"/>
          </p:nvPr>
        </p:nvSpPr>
        <p:spPr>
          <a:xfrm>
            <a:off x="914400" y="3186725"/>
            <a:ext cx="7402749" cy="2755542"/>
          </a:xfrm>
        </p:spPr>
        <p:txBody>
          <a:bodyPr numCol="1"/>
          <a:lstStyle/>
          <a:p>
            <a:pPr marL="342900" indent="-342900">
              <a:buFont typeface="Arial" panose="020B0604020202020204" pitchFamily="34" charset="0"/>
              <a:buChar char="•"/>
            </a:pPr>
            <a:r>
              <a:rPr lang="en-US" dirty="0">
                <a:solidFill>
                  <a:schemeClr val="bg2">
                    <a:lumMod val="10000"/>
                  </a:schemeClr>
                </a:solidFill>
                <a:latin typeface="Georgia Pro" panose="02040502050405020303" pitchFamily="18" charset="0"/>
              </a:rPr>
              <a:t>Pop size 5,000 individuals</a:t>
            </a:r>
          </a:p>
          <a:p>
            <a:pPr marL="342900" indent="-342900">
              <a:buFont typeface="Arial" panose="020B0604020202020204" pitchFamily="34" charset="0"/>
              <a:buChar char="•"/>
            </a:pPr>
            <a:r>
              <a:rPr lang="en-US" dirty="0">
                <a:solidFill>
                  <a:schemeClr val="bg2">
                    <a:lumMod val="10000"/>
                  </a:schemeClr>
                </a:solidFill>
                <a:latin typeface="Georgia Pro" panose="02040502050405020303" pitchFamily="18" charset="0"/>
              </a:rPr>
              <a:t>Burn in 1 year: sexual network dynamics (non-steady partnerships)</a:t>
            </a:r>
          </a:p>
          <a:p>
            <a:pPr marL="342900" indent="-342900">
              <a:buFont typeface="Arial" panose="020B0604020202020204" pitchFamily="34" charset="0"/>
              <a:buChar char="•"/>
            </a:pPr>
            <a:r>
              <a:rPr lang="en-US" dirty="0">
                <a:solidFill>
                  <a:schemeClr val="bg2">
                    <a:lumMod val="10000"/>
                  </a:schemeClr>
                </a:solidFill>
                <a:latin typeface="Georgia Pro" panose="02040502050405020303" pitchFamily="18" charset="0"/>
              </a:rPr>
              <a:t>Calibration time 2015-2021 (6 years)</a:t>
            </a:r>
          </a:p>
          <a:p>
            <a:pPr marL="342900" indent="-342900">
              <a:buFont typeface="Arial" panose="020B0604020202020204" pitchFamily="34" charset="0"/>
              <a:buChar char="•"/>
            </a:pPr>
            <a:r>
              <a:rPr lang="en-US" dirty="0">
                <a:solidFill>
                  <a:schemeClr val="bg2">
                    <a:lumMod val="10000"/>
                  </a:schemeClr>
                </a:solidFill>
                <a:latin typeface="Georgia Pro" panose="02040502050405020303" pitchFamily="18" charset="0"/>
              </a:rPr>
              <a:t>Scenario exploration duration: 10 years</a:t>
            </a:r>
          </a:p>
          <a:p>
            <a:pPr marL="342900" indent="-342900">
              <a:buFont typeface="Arial" panose="020B0604020202020204" pitchFamily="34" charset="0"/>
              <a:buChar char="•"/>
            </a:pPr>
            <a:r>
              <a:rPr lang="en-US" dirty="0">
                <a:solidFill>
                  <a:schemeClr val="bg2">
                    <a:lumMod val="10000"/>
                  </a:schemeClr>
                </a:solidFill>
                <a:latin typeface="Georgia Pro" panose="02040502050405020303" pitchFamily="18" charset="0"/>
              </a:rPr>
              <a:t># trajectories: 40</a:t>
            </a:r>
          </a:p>
        </p:txBody>
      </p:sp>
    </p:spTree>
    <p:extLst>
      <p:ext uri="{BB962C8B-B14F-4D97-AF65-F5344CB8AC3E}">
        <p14:creationId xmlns:p14="http://schemas.microsoft.com/office/powerpoint/2010/main" val="2957138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218941" y="1164026"/>
            <a:ext cx="7402748" cy="667890"/>
          </a:xfrm>
        </p:spPr>
        <p:txBody>
          <a:bodyPr/>
          <a:lstStyle/>
          <a:p>
            <a:r>
              <a:rPr lang="en-US" sz="4000" b="0" dirty="0">
                <a:latin typeface="Georgia Pro" panose="02040502050405020303" pitchFamily="18" charset="0"/>
              </a:rPr>
              <a:t>Simulations: proceedings inside trajectory</a:t>
            </a:r>
          </a:p>
        </p:txBody>
      </p:sp>
      <p:sp>
        <p:nvSpPr>
          <p:cNvPr id="4" name="Rounded Rectangle 3">
            <a:extLst>
              <a:ext uri="{FF2B5EF4-FFF2-40B4-BE49-F238E27FC236}">
                <a16:creationId xmlns:a16="http://schemas.microsoft.com/office/drawing/2014/main" id="{E0DF981B-F64E-0EB3-934A-FC9153435343}"/>
              </a:ext>
            </a:extLst>
          </p:cNvPr>
          <p:cNvSpPr/>
          <p:nvPr/>
        </p:nvSpPr>
        <p:spPr>
          <a:xfrm>
            <a:off x="334850" y="2516221"/>
            <a:ext cx="3992452" cy="1089863"/>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Initialization</a:t>
            </a:r>
          </a:p>
          <a:p>
            <a:pPr algn="ctr"/>
            <a:r>
              <a:rPr lang="en-US" dirty="0">
                <a:solidFill>
                  <a:schemeClr val="tx1"/>
                </a:solidFill>
              </a:rPr>
              <a:t>of the population + calibration</a:t>
            </a:r>
          </a:p>
        </p:txBody>
      </p:sp>
      <p:sp>
        <p:nvSpPr>
          <p:cNvPr id="5" name="Rounded Rectangle 4">
            <a:extLst>
              <a:ext uri="{FF2B5EF4-FFF2-40B4-BE49-F238E27FC236}">
                <a16:creationId xmlns:a16="http://schemas.microsoft.com/office/drawing/2014/main" id="{1B26C5F9-6280-9CD5-A76E-5C2F6A2551B9}"/>
              </a:ext>
            </a:extLst>
          </p:cNvPr>
          <p:cNvSpPr/>
          <p:nvPr/>
        </p:nvSpPr>
        <p:spPr>
          <a:xfrm>
            <a:off x="334848" y="4113307"/>
            <a:ext cx="3992451" cy="108584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Main loop</a:t>
            </a:r>
          </a:p>
        </p:txBody>
      </p:sp>
      <p:sp>
        <p:nvSpPr>
          <p:cNvPr id="6" name="Rounded Rectangle 5">
            <a:extLst>
              <a:ext uri="{FF2B5EF4-FFF2-40B4-BE49-F238E27FC236}">
                <a16:creationId xmlns:a16="http://schemas.microsoft.com/office/drawing/2014/main" id="{30BBD80F-E338-8A08-FD93-CFFA6703DDE4}"/>
              </a:ext>
            </a:extLst>
          </p:cNvPr>
          <p:cNvSpPr/>
          <p:nvPr/>
        </p:nvSpPr>
        <p:spPr>
          <a:xfrm>
            <a:off x="334848" y="5706376"/>
            <a:ext cx="3992451" cy="108584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Recording of the data</a:t>
            </a:r>
          </a:p>
        </p:txBody>
      </p:sp>
      <p:cxnSp>
        <p:nvCxnSpPr>
          <p:cNvPr id="8" name="Straight Arrow Connector 7">
            <a:extLst>
              <a:ext uri="{FF2B5EF4-FFF2-40B4-BE49-F238E27FC236}">
                <a16:creationId xmlns:a16="http://schemas.microsoft.com/office/drawing/2014/main" id="{C8A12F24-5615-E8C6-5ADD-01E7A9436A39}"/>
              </a:ext>
            </a:extLst>
          </p:cNvPr>
          <p:cNvCxnSpPr>
            <a:cxnSpLocks/>
            <a:stCxn id="4" idx="2"/>
            <a:endCxn id="5" idx="0"/>
          </p:cNvCxnSpPr>
          <p:nvPr/>
        </p:nvCxnSpPr>
        <p:spPr>
          <a:xfrm flipH="1">
            <a:off x="2331074" y="3606084"/>
            <a:ext cx="2"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11BB1F0-366A-8A07-3154-3204B2C19C49}"/>
              </a:ext>
            </a:extLst>
          </p:cNvPr>
          <p:cNvCxnSpPr>
            <a:cxnSpLocks/>
            <a:stCxn id="5" idx="2"/>
            <a:endCxn id="6" idx="0"/>
          </p:cNvCxnSpPr>
          <p:nvPr/>
        </p:nvCxnSpPr>
        <p:spPr>
          <a:xfrm>
            <a:off x="2331074" y="5199153"/>
            <a:ext cx="0"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9521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218941" y="1164026"/>
            <a:ext cx="7402748" cy="667890"/>
          </a:xfrm>
        </p:spPr>
        <p:txBody>
          <a:bodyPr/>
          <a:lstStyle/>
          <a:p>
            <a:r>
              <a:rPr lang="en-US" sz="4000" b="0" dirty="0">
                <a:latin typeface="Georgia Pro" panose="02040502050405020303" pitchFamily="18" charset="0"/>
              </a:rPr>
              <a:t>Simulations: proceedings inside trajectory</a:t>
            </a:r>
          </a:p>
        </p:txBody>
      </p:sp>
      <p:sp>
        <p:nvSpPr>
          <p:cNvPr id="4" name="Rounded Rectangle 3">
            <a:extLst>
              <a:ext uri="{FF2B5EF4-FFF2-40B4-BE49-F238E27FC236}">
                <a16:creationId xmlns:a16="http://schemas.microsoft.com/office/drawing/2014/main" id="{E0DF981B-F64E-0EB3-934A-FC9153435343}"/>
              </a:ext>
            </a:extLst>
          </p:cNvPr>
          <p:cNvSpPr/>
          <p:nvPr/>
        </p:nvSpPr>
        <p:spPr>
          <a:xfrm>
            <a:off x="334850" y="2516221"/>
            <a:ext cx="3387144" cy="1089863"/>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Initialization</a:t>
            </a:r>
          </a:p>
          <a:p>
            <a:pPr algn="ctr"/>
            <a:r>
              <a:rPr lang="en-US" dirty="0">
                <a:solidFill>
                  <a:schemeClr val="tx1"/>
                </a:solidFill>
              </a:rPr>
              <a:t>of the population + calibration</a:t>
            </a:r>
          </a:p>
        </p:txBody>
      </p:sp>
      <p:sp>
        <p:nvSpPr>
          <p:cNvPr id="5" name="Rounded Rectangle 4">
            <a:extLst>
              <a:ext uri="{FF2B5EF4-FFF2-40B4-BE49-F238E27FC236}">
                <a16:creationId xmlns:a16="http://schemas.microsoft.com/office/drawing/2014/main" id="{1B26C5F9-6280-9CD5-A76E-5C2F6A2551B9}"/>
              </a:ext>
            </a:extLst>
          </p:cNvPr>
          <p:cNvSpPr/>
          <p:nvPr/>
        </p:nvSpPr>
        <p:spPr>
          <a:xfrm>
            <a:off x="334849" y="4113307"/>
            <a:ext cx="3387144" cy="108584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Main loop</a:t>
            </a:r>
          </a:p>
        </p:txBody>
      </p:sp>
      <p:sp>
        <p:nvSpPr>
          <p:cNvPr id="6" name="Rounded Rectangle 5">
            <a:extLst>
              <a:ext uri="{FF2B5EF4-FFF2-40B4-BE49-F238E27FC236}">
                <a16:creationId xmlns:a16="http://schemas.microsoft.com/office/drawing/2014/main" id="{30BBD80F-E338-8A08-FD93-CFFA6703DDE4}"/>
              </a:ext>
            </a:extLst>
          </p:cNvPr>
          <p:cNvSpPr/>
          <p:nvPr/>
        </p:nvSpPr>
        <p:spPr>
          <a:xfrm>
            <a:off x="334849" y="5706376"/>
            <a:ext cx="3387144" cy="108584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Recording of the data</a:t>
            </a:r>
          </a:p>
        </p:txBody>
      </p:sp>
      <p:cxnSp>
        <p:nvCxnSpPr>
          <p:cNvPr id="8" name="Straight Arrow Connector 7">
            <a:extLst>
              <a:ext uri="{FF2B5EF4-FFF2-40B4-BE49-F238E27FC236}">
                <a16:creationId xmlns:a16="http://schemas.microsoft.com/office/drawing/2014/main" id="{C8A12F24-5615-E8C6-5ADD-01E7A9436A39}"/>
              </a:ext>
            </a:extLst>
          </p:cNvPr>
          <p:cNvCxnSpPr>
            <a:cxnSpLocks/>
            <a:stCxn id="4" idx="2"/>
            <a:endCxn id="5" idx="0"/>
          </p:cNvCxnSpPr>
          <p:nvPr/>
        </p:nvCxnSpPr>
        <p:spPr>
          <a:xfrm flipH="1">
            <a:off x="2028421" y="3606084"/>
            <a:ext cx="1"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11BB1F0-366A-8A07-3154-3204B2C19C49}"/>
              </a:ext>
            </a:extLst>
          </p:cNvPr>
          <p:cNvCxnSpPr>
            <a:cxnSpLocks/>
            <a:stCxn id="5" idx="2"/>
            <a:endCxn id="6" idx="0"/>
          </p:cNvCxnSpPr>
          <p:nvPr/>
        </p:nvCxnSpPr>
        <p:spPr>
          <a:xfrm>
            <a:off x="2028421" y="5199153"/>
            <a:ext cx="0"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1A99C3E2-FBAD-5512-197C-E93736067A50}"/>
              </a:ext>
            </a:extLst>
          </p:cNvPr>
          <p:cNvSpPr/>
          <p:nvPr/>
        </p:nvSpPr>
        <p:spPr>
          <a:xfrm>
            <a:off x="4211394" y="2320835"/>
            <a:ext cx="4932606" cy="4471387"/>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ctr">
              <a:buAutoNum type="arabicPeriod"/>
            </a:pPr>
            <a:r>
              <a:rPr lang="en-US" dirty="0">
                <a:solidFill>
                  <a:schemeClr val="tx1"/>
                </a:solidFill>
              </a:rPr>
              <a:t>Seeding of the population into age bands</a:t>
            </a:r>
          </a:p>
          <a:p>
            <a:pPr marL="457200" indent="-457200" algn="ctr">
              <a:buAutoNum type="arabicPeriod"/>
            </a:pPr>
            <a:r>
              <a:rPr lang="en-US" dirty="0">
                <a:solidFill>
                  <a:schemeClr val="tx1"/>
                </a:solidFill>
              </a:rPr>
              <a:t>Creation of steady partnerships (to match population state found in data)</a:t>
            </a:r>
          </a:p>
          <a:p>
            <a:pPr marL="457200" indent="-457200" algn="ctr">
              <a:buAutoNum type="arabicPeriod"/>
            </a:pPr>
            <a:r>
              <a:rPr lang="en-US" dirty="0">
                <a:solidFill>
                  <a:schemeClr val="tx1"/>
                </a:solidFill>
              </a:rPr>
              <a:t>Seeing propensity to acquire casual partners</a:t>
            </a:r>
          </a:p>
          <a:p>
            <a:pPr marL="457200" indent="-457200" algn="ctr">
              <a:buAutoNum type="arabicPeriod"/>
            </a:pPr>
            <a:r>
              <a:rPr lang="en-US" dirty="0">
                <a:solidFill>
                  <a:schemeClr val="tx1"/>
                </a:solidFill>
              </a:rPr>
              <a:t>Letting simulation run for a months to collect the statistics of acquisition of non-steady partners</a:t>
            </a:r>
          </a:p>
        </p:txBody>
      </p:sp>
      <p:sp>
        <p:nvSpPr>
          <p:cNvPr id="10" name="Right Arrow 9">
            <a:extLst>
              <a:ext uri="{FF2B5EF4-FFF2-40B4-BE49-F238E27FC236}">
                <a16:creationId xmlns:a16="http://schemas.microsoft.com/office/drawing/2014/main" id="{6C8A6C98-4C83-38D8-8DD5-967003A6A859}"/>
              </a:ext>
            </a:extLst>
          </p:cNvPr>
          <p:cNvSpPr/>
          <p:nvPr/>
        </p:nvSpPr>
        <p:spPr>
          <a:xfrm>
            <a:off x="3721993" y="2936793"/>
            <a:ext cx="489401" cy="24871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5602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42E9-D6DB-09CC-E5BE-ECB32AB9ED56}"/>
              </a:ext>
            </a:extLst>
          </p:cNvPr>
          <p:cNvSpPr>
            <a:spLocks noGrp="1"/>
          </p:cNvSpPr>
          <p:nvPr>
            <p:ph type="ctrTitle"/>
          </p:nvPr>
        </p:nvSpPr>
        <p:spPr>
          <a:xfrm>
            <a:off x="258876" y="1096430"/>
            <a:ext cx="7402748" cy="667890"/>
          </a:xfrm>
        </p:spPr>
        <p:txBody>
          <a:bodyPr/>
          <a:lstStyle/>
          <a:p>
            <a:r>
              <a:rPr lang="en-US" sz="4000" b="0" dirty="0">
                <a:latin typeface="Georgia Pro" panose="02040502050405020303" pitchFamily="18" charset="0"/>
              </a:rPr>
              <a:t>Simulations: proceedings inside trajectory</a:t>
            </a:r>
          </a:p>
        </p:txBody>
      </p:sp>
      <p:sp>
        <p:nvSpPr>
          <p:cNvPr id="4" name="Rounded Rectangle 3">
            <a:extLst>
              <a:ext uri="{FF2B5EF4-FFF2-40B4-BE49-F238E27FC236}">
                <a16:creationId xmlns:a16="http://schemas.microsoft.com/office/drawing/2014/main" id="{E0DF981B-F64E-0EB3-934A-FC9153435343}"/>
              </a:ext>
            </a:extLst>
          </p:cNvPr>
          <p:cNvSpPr/>
          <p:nvPr/>
        </p:nvSpPr>
        <p:spPr>
          <a:xfrm>
            <a:off x="334850" y="2516221"/>
            <a:ext cx="3374265" cy="1089863"/>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Initialization</a:t>
            </a:r>
          </a:p>
          <a:p>
            <a:pPr algn="ctr"/>
            <a:r>
              <a:rPr lang="en-US" dirty="0">
                <a:solidFill>
                  <a:schemeClr val="tx1"/>
                </a:solidFill>
              </a:rPr>
              <a:t>of the population + calibration</a:t>
            </a:r>
          </a:p>
        </p:txBody>
      </p:sp>
      <p:sp>
        <p:nvSpPr>
          <p:cNvPr id="5" name="Rounded Rectangle 4">
            <a:extLst>
              <a:ext uri="{FF2B5EF4-FFF2-40B4-BE49-F238E27FC236}">
                <a16:creationId xmlns:a16="http://schemas.microsoft.com/office/drawing/2014/main" id="{1B26C5F9-6280-9CD5-A76E-5C2F6A2551B9}"/>
              </a:ext>
            </a:extLst>
          </p:cNvPr>
          <p:cNvSpPr/>
          <p:nvPr/>
        </p:nvSpPr>
        <p:spPr>
          <a:xfrm>
            <a:off x="334849" y="4113307"/>
            <a:ext cx="3374266" cy="1085846"/>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Main loop</a:t>
            </a:r>
          </a:p>
        </p:txBody>
      </p:sp>
      <p:sp>
        <p:nvSpPr>
          <p:cNvPr id="6" name="Rounded Rectangle 5">
            <a:extLst>
              <a:ext uri="{FF2B5EF4-FFF2-40B4-BE49-F238E27FC236}">
                <a16:creationId xmlns:a16="http://schemas.microsoft.com/office/drawing/2014/main" id="{30BBD80F-E338-8A08-FD93-CFFA6703DDE4}"/>
              </a:ext>
            </a:extLst>
          </p:cNvPr>
          <p:cNvSpPr/>
          <p:nvPr/>
        </p:nvSpPr>
        <p:spPr>
          <a:xfrm>
            <a:off x="334848" y="5706376"/>
            <a:ext cx="3374265" cy="1085846"/>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Recording of the data</a:t>
            </a:r>
          </a:p>
        </p:txBody>
      </p:sp>
      <p:cxnSp>
        <p:nvCxnSpPr>
          <p:cNvPr id="8" name="Straight Arrow Connector 7">
            <a:extLst>
              <a:ext uri="{FF2B5EF4-FFF2-40B4-BE49-F238E27FC236}">
                <a16:creationId xmlns:a16="http://schemas.microsoft.com/office/drawing/2014/main" id="{C8A12F24-5615-E8C6-5ADD-01E7A9436A39}"/>
              </a:ext>
            </a:extLst>
          </p:cNvPr>
          <p:cNvCxnSpPr>
            <a:cxnSpLocks/>
            <a:stCxn id="4" idx="2"/>
            <a:endCxn id="5" idx="0"/>
          </p:cNvCxnSpPr>
          <p:nvPr/>
        </p:nvCxnSpPr>
        <p:spPr>
          <a:xfrm flipH="1">
            <a:off x="2021982" y="3606084"/>
            <a:ext cx="1"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11BB1F0-366A-8A07-3154-3204B2C19C49}"/>
              </a:ext>
            </a:extLst>
          </p:cNvPr>
          <p:cNvCxnSpPr>
            <a:cxnSpLocks/>
            <a:stCxn id="5" idx="2"/>
            <a:endCxn id="6" idx="0"/>
          </p:cNvCxnSpPr>
          <p:nvPr/>
        </p:nvCxnSpPr>
        <p:spPr>
          <a:xfrm flipH="1">
            <a:off x="2021981" y="5199153"/>
            <a:ext cx="1" cy="507223"/>
          </a:xfrm>
          <a:prstGeom prst="straightConnector1">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3" name="Rounded Rectangle 2">
            <a:extLst>
              <a:ext uri="{FF2B5EF4-FFF2-40B4-BE49-F238E27FC236}">
                <a16:creationId xmlns:a16="http://schemas.microsoft.com/office/drawing/2014/main" id="{49585292-6240-A7ED-F42F-ECDDB653FF11}"/>
              </a:ext>
            </a:extLst>
          </p:cNvPr>
          <p:cNvSpPr/>
          <p:nvPr/>
        </p:nvSpPr>
        <p:spPr>
          <a:xfrm>
            <a:off x="4262907" y="1687132"/>
            <a:ext cx="4881094" cy="5170868"/>
          </a:xfrm>
          <a:prstGeom prst="round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marL="457200" indent="-457200" algn="ctr">
              <a:buAutoNum type="arabicPeriod"/>
            </a:pPr>
            <a:r>
              <a:rPr lang="en-US" dirty="0">
                <a:solidFill>
                  <a:schemeClr val="tx1"/>
                </a:solidFill>
              </a:rPr>
              <a:t>Demographic: Ageing, Death, Entrance of new individuals</a:t>
            </a:r>
          </a:p>
          <a:p>
            <a:pPr marL="457200" indent="-457200" algn="ctr">
              <a:buAutoNum type="arabicPeriod"/>
            </a:pPr>
            <a:r>
              <a:rPr lang="en-US" dirty="0">
                <a:solidFill>
                  <a:schemeClr val="tx1"/>
                </a:solidFill>
              </a:rPr>
              <a:t>Sexual network: creation and dissolution of steady and non-steady partnerships</a:t>
            </a:r>
          </a:p>
          <a:p>
            <a:pPr marL="457200" indent="-457200" algn="ctr">
              <a:buAutoNum type="arabicPeriod"/>
            </a:pPr>
            <a:r>
              <a:rPr lang="en-US" dirty="0">
                <a:solidFill>
                  <a:schemeClr val="tx1"/>
                </a:solidFill>
              </a:rPr>
              <a:t>HIV processes: (once) seed infection, removal due to AIDS, advancement to the next infectious stage, infection, </a:t>
            </a:r>
            <a:r>
              <a:rPr lang="en-US" dirty="0" err="1">
                <a:solidFill>
                  <a:schemeClr val="tx1"/>
                </a:solidFill>
              </a:rPr>
              <a:t>PrEP</a:t>
            </a:r>
            <a:r>
              <a:rPr lang="en-US" dirty="0">
                <a:solidFill>
                  <a:schemeClr val="tx1"/>
                </a:solidFill>
              </a:rPr>
              <a:t> uptake/dropout, diagnosis, treatment initiation, suppression, dropout</a:t>
            </a:r>
          </a:p>
          <a:p>
            <a:pPr marL="457200" indent="-457200" algn="ctr">
              <a:buAutoNum type="arabicPeriod"/>
            </a:pPr>
            <a:endParaRPr lang="en-US" dirty="0">
              <a:solidFill>
                <a:schemeClr val="tx1"/>
              </a:solidFill>
            </a:endParaRPr>
          </a:p>
        </p:txBody>
      </p:sp>
      <p:sp>
        <p:nvSpPr>
          <p:cNvPr id="7" name="Right Arrow 6">
            <a:extLst>
              <a:ext uri="{FF2B5EF4-FFF2-40B4-BE49-F238E27FC236}">
                <a16:creationId xmlns:a16="http://schemas.microsoft.com/office/drawing/2014/main" id="{43785B52-156F-5751-C0C3-F5291AB449A0}"/>
              </a:ext>
            </a:extLst>
          </p:cNvPr>
          <p:cNvSpPr/>
          <p:nvPr/>
        </p:nvSpPr>
        <p:spPr>
          <a:xfrm>
            <a:off x="3773506" y="4531871"/>
            <a:ext cx="489401" cy="248718"/>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896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E7B0-9EB4-5C4C-A3BE-EE8213491E87}"/>
              </a:ext>
            </a:extLst>
          </p:cNvPr>
          <p:cNvSpPr>
            <a:spLocks noGrp="1"/>
          </p:cNvSpPr>
          <p:nvPr>
            <p:ph type="ctrTitle"/>
          </p:nvPr>
        </p:nvSpPr>
        <p:spPr/>
        <p:txBody>
          <a:bodyPr/>
          <a:lstStyle/>
          <a:p>
            <a:r>
              <a:rPr lang="en-US" sz="4000" b="0" dirty="0">
                <a:latin typeface="Georgia Pro" panose="02040502050405020303" pitchFamily="18" charset="0"/>
              </a:rPr>
              <a:t>Outputs</a:t>
            </a:r>
          </a:p>
        </p:txBody>
      </p:sp>
    </p:spTree>
    <p:extLst>
      <p:ext uri="{BB962C8B-B14F-4D97-AF65-F5344CB8AC3E}">
        <p14:creationId xmlns:p14="http://schemas.microsoft.com/office/powerpoint/2010/main" val="3173943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a:xfrm>
            <a:off x="193183" y="1254179"/>
            <a:ext cx="7402748" cy="667890"/>
          </a:xfrm>
        </p:spPr>
        <p:txBody>
          <a:bodyPr/>
          <a:lstStyle/>
          <a:p>
            <a:r>
              <a:rPr lang="en-US" dirty="0"/>
              <a:t>Demographics + sexual network </a:t>
            </a:r>
          </a:p>
        </p:txBody>
      </p:sp>
      <p:pic>
        <p:nvPicPr>
          <p:cNvPr id="17" name="Picture 16" descr="A picture containing text, screenshot, line, diagram&#10;&#10;Description automatically generated">
            <a:extLst>
              <a:ext uri="{FF2B5EF4-FFF2-40B4-BE49-F238E27FC236}">
                <a16:creationId xmlns:a16="http://schemas.microsoft.com/office/drawing/2014/main" id="{E382AB52-5BEC-849C-C5E9-087DC6CCC90F}"/>
              </a:ext>
            </a:extLst>
          </p:cNvPr>
          <p:cNvPicPr>
            <a:picLocks noChangeAspect="1"/>
          </p:cNvPicPr>
          <p:nvPr/>
        </p:nvPicPr>
        <p:blipFill>
          <a:blip r:embed="rId3"/>
          <a:stretch>
            <a:fillRect/>
          </a:stretch>
        </p:blipFill>
        <p:spPr>
          <a:xfrm>
            <a:off x="2757488" y="1852969"/>
            <a:ext cx="3556000" cy="2667000"/>
          </a:xfrm>
          <a:prstGeom prst="rect">
            <a:avLst/>
          </a:prstGeom>
        </p:spPr>
      </p:pic>
      <p:pic>
        <p:nvPicPr>
          <p:cNvPr id="19" name="Picture 18" descr="A picture containing text, screenshot, font, line&#10;&#10;Description automatically generated">
            <a:extLst>
              <a:ext uri="{FF2B5EF4-FFF2-40B4-BE49-F238E27FC236}">
                <a16:creationId xmlns:a16="http://schemas.microsoft.com/office/drawing/2014/main" id="{97D34636-C729-B822-C10F-C39ABEE4583F}"/>
              </a:ext>
            </a:extLst>
          </p:cNvPr>
          <p:cNvPicPr>
            <a:picLocks noChangeAspect="1"/>
          </p:cNvPicPr>
          <p:nvPr/>
        </p:nvPicPr>
        <p:blipFill>
          <a:blip r:embed="rId4"/>
          <a:stretch>
            <a:fillRect/>
          </a:stretch>
        </p:blipFill>
        <p:spPr>
          <a:xfrm>
            <a:off x="955040" y="4465748"/>
            <a:ext cx="3189668" cy="2392251"/>
          </a:xfrm>
          <a:prstGeom prst="rect">
            <a:avLst/>
          </a:prstGeom>
        </p:spPr>
      </p:pic>
      <p:pic>
        <p:nvPicPr>
          <p:cNvPr id="21" name="Picture 20" descr="A picture containing text, screenshot, font, number&#10;&#10;Description automatically generated">
            <a:extLst>
              <a:ext uri="{FF2B5EF4-FFF2-40B4-BE49-F238E27FC236}">
                <a16:creationId xmlns:a16="http://schemas.microsoft.com/office/drawing/2014/main" id="{E4699671-7864-AD22-6CBB-77617ED086AE}"/>
              </a:ext>
            </a:extLst>
          </p:cNvPr>
          <p:cNvPicPr>
            <a:picLocks noChangeAspect="1"/>
          </p:cNvPicPr>
          <p:nvPr/>
        </p:nvPicPr>
        <p:blipFill>
          <a:blip r:embed="rId5"/>
          <a:stretch>
            <a:fillRect/>
          </a:stretch>
        </p:blipFill>
        <p:spPr>
          <a:xfrm>
            <a:off x="5457803" y="4292600"/>
            <a:ext cx="3420533" cy="2565400"/>
          </a:xfrm>
          <a:prstGeom prst="rect">
            <a:avLst/>
          </a:prstGeom>
        </p:spPr>
      </p:pic>
    </p:spTree>
    <p:extLst>
      <p:ext uri="{BB962C8B-B14F-4D97-AF65-F5344CB8AC3E}">
        <p14:creationId xmlns:p14="http://schemas.microsoft.com/office/powerpoint/2010/main" val="251907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p:txBody>
          <a:bodyPr/>
          <a:lstStyle/>
          <a:p>
            <a:r>
              <a:rPr lang="en-US" dirty="0"/>
              <a:t>Sexual network: casual partnerships</a:t>
            </a:r>
          </a:p>
        </p:txBody>
      </p:sp>
      <p:pic>
        <p:nvPicPr>
          <p:cNvPr id="5" name="Picture 4" descr="A picture containing text, screenshot, diagram, font&#10;&#10;Description automatically generated">
            <a:extLst>
              <a:ext uri="{FF2B5EF4-FFF2-40B4-BE49-F238E27FC236}">
                <a16:creationId xmlns:a16="http://schemas.microsoft.com/office/drawing/2014/main" id="{4F26A93A-370D-FF4D-1415-C442FDBB677A}"/>
              </a:ext>
            </a:extLst>
          </p:cNvPr>
          <p:cNvPicPr>
            <a:picLocks noChangeAspect="1"/>
          </p:cNvPicPr>
          <p:nvPr/>
        </p:nvPicPr>
        <p:blipFill>
          <a:blip r:embed="rId3"/>
          <a:stretch>
            <a:fillRect/>
          </a:stretch>
        </p:blipFill>
        <p:spPr>
          <a:xfrm>
            <a:off x="1991360" y="2513330"/>
            <a:ext cx="4744720" cy="3558540"/>
          </a:xfrm>
          <a:prstGeom prst="rect">
            <a:avLst/>
          </a:prstGeom>
        </p:spPr>
      </p:pic>
    </p:spTree>
    <p:extLst>
      <p:ext uri="{BB962C8B-B14F-4D97-AF65-F5344CB8AC3E}">
        <p14:creationId xmlns:p14="http://schemas.microsoft.com/office/powerpoint/2010/main" val="307041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029" y="1923259"/>
            <a:ext cx="7402748" cy="667890"/>
          </a:xfrm>
        </p:spPr>
        <p:txBody>
          <a:bodyPr lIns="91440" tIns="45720" rIns="91440" bIns="45720" anchor="t"/>
          <a:lstStyle/>
          <a:p>
            <a:r>
              <a:rPr lang="en-US" sz="4000" b="0" dirty="0">
                <a:latin typeface="Georgia Pro" panose="02040502050405020303" pitchFamily="18" charset="0"/>
                <a:ea typeface="ＭＳ Ｐゴシック"/>
              </a:rPr>
              <a:t>Thank you</a:t>
            </a:r>
            <a:endParaRPr lang="en-US" sz="3200" b="0" dirty="0">
              <a:latin typeface="Georgia Pro" panose="02040502050405020303" pitchFamily="18" charset="0"/>
              <a:ea typeface="ＭＳ Ｐゴシック"/>
            </a:endParaRPr>
          </a:p>
        </p:txBody>
      </p:sp>
      <p:sp>
        <p:nvSpPr>
          <p:cNvPr id="3" name="Subtitle 2"/>
          <p:cNvSpPr>
            <a:spLocks noGrp="1"/>
          </p:cNvSpPr>
          <p:nvPr>
            <p:ph type="subTitle" idx="1"/>
          </p:nvPr>
        </p:nvSpPr>
        <p:spPr>
          <a:xfrm>
            <a:off x="299029" y="2905694"/>
            <a:ext cx="7933265" cy="3197329"/>
          </a:xfrm>
        </p:spPr>
        <p:txBody>
          <a:bodyPr lIns="91440" tIns="45720" rIns="91440" bIns="45720" numCol="1" anchor="t"/>
          <a:lstStyle/>
          <a:p>
            <a:pPr>
              <a:lnSpc>
                <a:spcPct val="90000"/>
              </a:lnSpc>
            </a:pPr>
            <a:r>
              <a:rPr lang="en-US" dirty="0">
                <a:solidFill>
                  <a:schemeClr val="accent2"/>
                </a:solidFill>
                <a:latin typeface="Georgia Pro" panose="02040502050405020303" pitchFamily="18" charset="0"/>
              </a:rPr>
              <a:t>Epidemiology modeling team</a:t>
            </a:r>
            <a:r>
              <a:rPr lang="ru-RU" dirty="0">
                <a:solidFill>
                  <a:schemeClr val="accent2"/>
                </a:solidFill>
                <a:latin typeface="Georgia Pro" panose="02040502050405020303" pitchFamily="18" charset="0"/>
              </a:rPr>
              <a:t> (</a:t>
            </a:r>
            <a:r>
              <a:rPr lang="en-CA" dirty="0">
                <a:solidFill>
                  <a:schemeClr val="accent2"/>
                </a:solidFill>
                <a:latin typeface="Georgia Pro" panose="02040502050405020303" pitchFamily="18" charset="0"/>
              </a:rPr>
              <a:t>UMC Utrecht, Utrecht University,  lead by Prof Kretzschmar)</a:t>
            </a:r>
            <a:endParaRPr lang="en-US" dirty="0">
              <a:solidFill>
                <a:schemeClr val="tx1"/>
              </a:solidFill>
              <a:latin typeface="Georgia Pro" panose="02040502050405020303" pitchFamily="18" charset="0"/>
            </a:endParaRPr>
          </a:p>
          <a:p>
            <a:pPr>
              <a:lnSpc>
                <a:spcPct val="90000"/>
              </a:lnSpc>
            </a:pPr>
            <a:endParaRPr lang="en-US" sz="1800" dirty="0">
              <a:solidFill>
                <a:schemeClr val="tx1"/>
              </a:solidFill>
              <a:latin typeface="Georgia Pro" panose="02040502050405020303" pitchFamily="18" charset="0"/>
            </a:endParaRPr>
          </a:p>
          <a:p>
            <a:pPr marL="285750" indent="-285750">
              <a:lnSpc>
                <a:spcPct val="90000"/>
              </a:lnSpc>
              <a:buFont typeface="Arial" panose="020B0604020202020204" pitchFamily="34" charset="0"/>
              <a:buChar char="•"/>
            </a:pPr>
            <a:r>
              <a:rPr lang="en-US" sz="1800" dirty="0">
                <a:solidFill>
                  <a:schemeClr val="tx1"/>
                </a:solidFill>
                <a:latin typeface="Georgia Pro" panose="02040502050405020303" pitchFamily="18" charset="0"/>
              </a:rPr>
              <a:t>Martin Bootsma</a:t>
            </a:r>
          </a:p>
          <a:p>
            <a:pPr marL="285750" indent="-285750">
              <a:lnSpc>
                <a:spcPct val="90000"/>
              </a:lnSpc>
              <a:buFont typeface="Arial" panose="020B0604020202020204" pitchFamily="34" charset="0"/>
              <a:buChar char="•"/>
            </a:pPr>
            <a:endParaRPr lang="en-US" sz="1800" dirty="0">
              <a:solidFill>
                <a:schemeClr val="tx1"/>
              </a:solidFill>
              <a:latin typeface="Georgia Pro" panose="02040502050405020303" pitchFamily="18" charset="0"/>
            </a:endParaRPr>
          </a:p>
          <a:p>
            <a:pPr marL="285750" indent="-285750">
              <a:lnSpc>
                <a:spcPct val="90000"/>
              </a:lnSpc>
              <a:buFont typeface="Arial" panose="020B0604020202020204" pitchFamily="34" charset="0"/>
              <a:buChar char="•"/>
            </a:pPr>
            <a:r>
              <a:rPr lang="en-US" sz="1800" dirty="0">
                <a:solidFill>
                  <a:schemeClr val="tx1"/>
                </a:solidFill>
                <a:latin typeface="Georgia Pro" panose="02040502050405020303" pitchFamily="18" charset="0"/>
              </a:rPr>
              <a:t>Kim </a:t>
            </a:r>
            <a:r>
              <a:rPr lang="en-US" sz="1800" dirty="0" err="1">
                <a:solidFill>
                  <a:schemeClr val="tx1"/>
                </a:solidFill>
                <a:latin typeface="Georgia Pro" panose="02040502050405020303" pitchFamily="18" charset="0"/>
              </a:rPr>
              <a:t>Romijnders</a:t>
            </a:r>
            <a:endParaRPr lang="en-US" sz="1800" dirty="0">
              <a:solidFill>
                <a:schemeClr val="tx1"/>
              </a:solidFill>
              <a:latin typeface="Georgia Pro" panose="02040502050405020303" pitchFamily="18" charset="0"/>
            </a:endParaRPr>
          </a:p>
          <a:p>
            <a:pPr marL="285750" indent="-285750">
              <a:lnSpc>
                <a:spcPct val="90000"/>
              </a:lnSpc>
              <a:buFont typeface="Arial" panose="020B0604020202020204" pitchFamily="34" charset="0"/>
              <a:buChar char="•"/>
            </a:pPr>
            <a:r>
              <a:rPr lang="en-US" sz="1800" dirty="0" err="1">
                <a:solidFill>
                  <a:schemeClr val="tx1"/>
                </a:solidFill>
                <a:latin typeface="Georgia Pro" panose="02040502050405020303" pitchFamily="18" charset="0"/>
              </a:rPr>
              <a:t>Marloes</a:t>
            </a:r>
            <a:r>
              <a:rPr lang="en-US" sz="1800" dirty="0">
                <a:solidFill>
                  <a:schemeClr val="tx1"/>
                </a:solidFill>
                <a:latin typeface="Georgia Pro" panose="02040502050405020303" pitchFamily="18" charset="0"/>
              </a:rPr>
              <a:t> </a:t>
            </a:r>
            <a:r>
              <a:rPr lang="en-US" sz="1800" dirty="0" err="1">
                <a:solidFill>
                  <a:schemeClr val="tx1"/>
                </a:solidFill>
                <a:latin typeface="Georgia Pro" panose="02040502050405020303" pitchFamily="18" charset="0"/>
              </a:rPr>
              <a:t>Brinkhuis</a:t>
            </a:r>
            <a:endParaRPr lang="en-US" sz="1800" dirty="0">
              <a:solidFill>
                <a:schemeClr val="tx1"/>
              </a:solidFill>
              <a:latin typeface="Georgia Pro" panose="02040502050405020303" pitchFamily="18" charset="0"/>
            </a:endParaRPr>
          </a:p>
        </p:txBody>
      </p:sp>
    </p:spTree>
    <p:extLst>
      <p:ext uri="{BB962C8B-B14F-4D97-AF65-F5344CB8AC3E}">
        <p14:creationId xmlns:p14="http://schemas.microsoft.com/office/powerpoint/2010/main" val="3431365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E87C8-3AAC-674B-B804-1EC1F1866CD1}"/>
              </a:ext>
            </a:extLst>
          </p:cNvPr>
          <p:cNvSpPr>
            <a:spLocks noGrp="1"/>
          </p:cNvSpPr>
          <p:nvPr>
            <p:ph type="ctrTitle"/>
          </p:nvPr>
        </p:nvSpPr>
        <p:spPr/>
        <p:txBody>
          <a:bodyPr/>
          <a:lstStyle/>
          <a:p>
            <a:r>
              <a:rPr lang="en-US" dirty="0"/>
              <a:t>Infection dynamics:</a:t>
            </a:r>
          </a:p>
        </p:txBody>
      </p:sp>
      <p:pic>
        <p:nvPicPr>
          <p:cNvPr id="5" name="Picture 4" descr="A picture containing text, screenshot, line, diagram&#10;&#10;Description automatically generated">
            <a:extLst>
              <a:ext uri="{FF2B5EF4-FFF2-40B4-BE49-F238E27FC236}">
                <a16:creationId xmlns:a16="http://schemas.microsoft.com/office/drawing/2014/main" id="{FBC91CD4-6B84-A7D4-6B23-7FBCB1721770}"/>
              </a:ext>
            </a:extLst>
          </p:cNvPr>
          <p:cNvPicPr>
            <a:picLocks noChangeAspect="1"/>
          </p:cNvPicPr>
          <p:nvPr/>
        </p:nvPicPr>
        <p:blipFill>
          <a:blip r:embed="rId3"/>
          <a:stretch>
            <a:fillRect/>
          </a:stretch>
        </p:blipFill>
        <p:spPr>
          <a:xfrm>
            <a:off x="299921" y="2475860"/>
            <a:ext cx="4315853" cy="3236890"/>
          </a:xfrm>
          <a:prstGeom prst="rect">
            <a:avLst/>
          </a:prstGeom>
        </p:spPr>
      </p:pic>
      <p:cxnSp>
        <p:nvCxnSpPr>
          <p:cNvPr id="7" name="Straight Connector 6">
            <a:extLst>
              <a:ext uri="{FF2B5EF4-FFF2-40B4-BE49-F238E27FC236}">
                <a16:creationId xmlns:a16="http://schemas.microsoft.com/office/drawing/2014/main" id="{BD4625D4-9E4B-7DA2-6A28-3B1C07EB8917}"/>
              </a:ext>
            </a:extLst>
          </p:cNvPr>
          <p:cNvCxnSpPr>
            <a:cxnSpLocks/>
          </p:cNvCxnSpPr>
          <p:nvPr/>
        </p:nvCxnSpPr>
        <p:spPr>
          <a:xfrm>
            <a:off x="2176530" y="2691684"/>
            <a:ext cx="0" cy="2614411"/>
          </a:xfrm>
          <a:prstGeom prst="line">
            <a:avLst/>
          </a:prstGeom>
          <a:ln>
            <a:solidFill>
              <a:schemeClr val="accent3"/>
            </a:solidFill>
            <a:prstDash val="dash"/>
          </a:ln>
        </p:spPr>
        <p:style>
          <a:lnRef idx="2">
            <a:schemeClr val="accent1"/>
          </a:lnRef>
          <a:fillRef idx="0">
            <a:schemeClr val="accent1"/>
          </a:fillRef>
          <a:effectRef idx="1">
            <a:schemeClr val="accent1"/>
          </a:effectRef>
          <a:fontRef idx="minor">
            <a:schemeClr val="tx1"/>
          </a:fontRef>
        </p:style>
      </p:cxnSp>
      <p:pic>
        <p:nvPicPr>
          <p:cNvPr id="10" name="Picture 9" descr="A picture containing text, font, diagram, line&#10;&#10;Description automatically generated">
            <a:extLst>
              <a:ext uri="{FF2B5EF4-FFF2-40B4-BE49-F238E27FC236}">
                <a16:creationId xmlns:a16="http://schemas.microsoft.com/office/drawing/2014/main" id="{E1625C73-60BD-A42B-1EEE-656B0931764A}"/>
              </a:ext>
            </a:extLst>
          </p:cNvPr>
          <p:cNvPicPr>
            <a:picLocks noChangeAspect="1"/>
          </p:cNvPicPr>
          <p:nvPr/>
        </p:nvPicPr>
        <p:blipFill>
          <a:blip r:embed="rId4"/>
          <a:stretch>
            <a:fillRect/>
          </a:stretch>
        </p:blipFill>
        <p:spPr>
          <a:xfrm>
            <a:off x="4731843" y="2475860"/>
            <a:ext cx="4471253" cy="3353440"/>
          </a:xfrm>
          <a:prstGeom prst="rect">
            <a:avLst/>
          </a:prstGeom>
        </p:spPr>
      </p:pic>
    </p:spTree>
    <p:extLst>
      <p:ext uri="{BB962C8B-B14F-4D97-AF65-F5344CB8AC3E}">
        <p14:creationId xmlns:p14="http://schemas.microsoft.com/office/powerpoint/2010/main" val="2928767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E7B0-9EB4-5C4C-A3BE-EE8213491E87}"/>
              </a:ext>
            </a:extLst>
          </p:cNvPr>
          <p:cNvSpPr>
            <a:spLocks noGrp="1"/>
          </p:cNvSpPr>
          <p:nvPr>
            <p:ph type="ctrTitle"/>
          </p:nvPr>
        </p:nvSpPr>
        <p:spPr/>
        <p:txBody>
          <a:bodyPr/>
          <a:lstStyle/>
          <a:p>
            <a:r>
              <a:rPr lang="en-US" sz="4000" b="0" dirty="0">
                <a:latin typeface="Georgia Pro" panose="02040502050405020303" pitchFamily="18" charset="0"/>
              </a:rPr>
              <a:t>What is next</a:t>
            </a:r>
          </a:p>
        </p:txBody>
      </p:sp>
    </p:spTree>
    <p:extLst>
      <p:ext uri="{BB962C8B-B14F-4D97-AF65-F5344CB8AC3E}">
        <p14:creationId xmlns:p14="http://schemas.microsoft.com/office/powerpoint/2010/main" val="149607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EE84-8F3E-9575-6547-62F13C42AABA}"/>
              </a:ext>
            </a:extLst>
          </p:cNvPr>
          <p:cNvSpPr>
            <a:spLocks noGrp="1"/>
          </p:cNvSpPr>
          <p:nvPr>
            <p:ph type="ctrTitle"/>
          </p:nvPr>
        </p:nvSpPr>
        <p:spPr/>
        <p:txBody>
          <a:bodyPr/>
          <a:lstStyle/>
          <a:p>
            <a:pPr lvl="1"/>
            <a:r>
              <a:rPr lang="en-CA" sz="4000" dirty="0">
                <a:latin typeface="Georgia Pro" panose="02040502050405020303" pitchFamily="18" charset="0"/>
                <a:cs typeface="Segoe UI" panose="020B0502040204020203" pitchFamily="34" charset="0"/>
              </a:rPr>
              <a:t>Scenario exploration</a:t>
            </a:r>
          </a:p>
        </p:txBody>
      </p:sp>
      <p:sp>
        <p:nvSpPr>
          <p:cNvPr id="5" name="TextBox 4">
            <a:extLst>
              <a:ext uri="{FF2B5EF4-FFF2-40B4-BE49-F238E27FC236}">
                <a16:creationId xmlns:a16="http://schemas.microsoft.com/office/drawing/2014/main" id="{2E1F6838-7FB1-C954-503D-13A4141A0E62}"/>
              </a:ext>
            </a:extLst>
          </p:cNvPr>
          <p:cNvSpPr txBox="1"/>
          <p:nvPr/>
        </p:nvSpPr>
        <p:spPr>
          <a:xfrm>
            <a:off x="824386" y="3429000"/>
            <a:ext cx="7422204" cy="1569660"/>
          </a:xfrm>
          <a:prstGeom prst="rect">
            <a:avLst/>
          </a:prstGeom>
          <a:noFill/>
        </p:spPr>
        <p:txBody>
          <a:bodyPr wrap="square" rtlCol="0">
            <a:spAutoFit/>
          </a:bodyPr>
          <a:lstStyle/>
          <a:p>
            <a:r>
              <a:rPr lang="en-US" dirty="0">
                <a:latin typeface="Georgia Pro" panose="02040502050405020303" pitchFamily="18" charset="0"/>
              </a:rPr>
              <a:t>Q1: What is a good proxy to use to detect AHI individuals?</a:t>
            </a:r>
          </a:p>
          <a:p>
            <a:pPr marL="342900" indent="-342900">
              <a:buFont typeface="System Font Regular"/>
              <a:buChar char="-"/>
            </a:pPr>
            <a:r>
              <a:rPr lang="en-US" dirty="0">
                <a:latin typeface="Georgia Pro" panose="02040502050405020303" pitchFamily="18" charset="0"/>
              </a:rPr>
              <a:t>Investigate who infects who: age, sexual activity, infection status</a:t>
            </a:r>
          </a:p>
        </p:txBody>
      </p:sp>
    </p:spTree>
    <p:extLst>
      <p:ext uri="{BB962C8B-B14F-4D97-AF65-F5344CB8AC3E}">
        <p14:creationId xmlns:p14="http://schemas.microsoft.com/office/powerpoint/2010/main" val="2161533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EE84-8F3E-9575-6547-62F13C42AABA}"/>
              </a:ext>
            </a:extLst>
          </p:cNvPr>
          <p:cNvSpPr>
            <a:spLocks noGrp="1"/>
          </p:cNvSpPr>
          <p:nvPr>
            <p:ph type="ctrTitle"/>
          </p:nvPr>
        </p:nvSpPr>
        <p:spPr/>
        <p:txBody>
          <a:bodyPr/>
          <a:lstStyle/>
          <a:p>
            <a:pPr lvl="1"/>
            <a:r>
              <a:rPr lang="en-CA" sz="4000" dirty="0">
                <a:latin typeface="Georgia Pro" panose="02040502050405020303" pitchFamily="18" charset="0"/>
                <a:cs typeface="Segoe UI" panose="020B0502040204020203" pitchFamily="34" charset="0"/>
              </a:rPr>
              <a:t>Scenario exploration</a:t>
            </a:r>
          </a:p>
        </p:txBody>
      </p:sp>
      <p:sp>
        <p:nvSpPr>
          <p:cNvPr id="5" name="TextBox 4">
            <a:extLst>
              <a:ext uri="{FF2B5EF4-FFF2-40B4-BE49-F238E27FC236}">
                <a16:creationId xmlns:a16="http://schemas.microsoft.com/office/drawing/2014/main" id="{2E1F6838-7FB1-C954-503D-13A4141A0E62}"/>
              </a:ext>
            </a:extLst>
          </p:cNvPr>
          <p:cNvSpPr txBox="1"/>
          <p:nvPr/>
        </p:nvSpPr>
        <p:spPr>
          <a:xfrm>
            <a:off x="904672" y="2750572"/>
            <a:ext cx="7422204" cy="3046988"/>
          </a:xfrm>
          <a:prstGeom prst="rect">
            <a:avLst/>
          </a:prstGeom>
          <a:noFill/>
        </p:spPr>
        <p:txBody>
          <a:bodyPr wrap="square" rtlCol="0">
            <a:spAutoFit/>
          </a:bodyPr>
          <a:lstStyle/>
          <a:p>
            <a:r>
              <a:rPr lang="en-US" dirty="0">
                <a:latin typeface="Georgia Pro" panose="02040502050405020303" pitchFamily="18" charset="0"/>
              </a:rPr>
              <a:t>Q2: How scaling up of targeted screening of AEHI individuals combined with other interventions affects transmission and burden of the disease?</a:t>
            </a:r>
          </a:p>
          <a:p>
            <a:pPr marL="342900" indent="-342900">
              <a:buFont typeface="System Font Regular"/>
              <a:buChar char="-"/>
            </a:pPr>
            <a:r>
              <a:rPr lang="en-US" dirty="0">
                <a:latin typeface="Georgia Pro" panose="02040502050405020303" pitchFamily="18" charset="0"/>
              </a:rPr>
              <a:t>Effects of targeted screening on its own</a:t>
            </a:r>
          </a:p>
          <a:p>
            <a:pPr marL="342900" indent="-342900">
              <a:buFont typeface="System Font Regular"/>
              <a:buChar char="-"/>
            </a:pPr>
            <a:r>
              <a:rPr lang="en-US" dirty="0">
                <a:latin typeface="Georgia Pro" panose="02040502050405020303" pitchFamily="18" charset="0"/>
              </a:rPr>
              <a:t>Supplementing with partner notification for these who are positive</a:t>
            </a:r>
          </a:p>
          <a:p>
            <a:pPr marL="342900" indent="-342900">
              <a:buFont typeface="System Font Regular"/>
              <a:buChar char="-"/>
            </a:pPr>
            <a:r>
              <a:rPr lang="en-US" dirty="0">
                <a:latin typeface="Georgia Pro" panose="02040502050405020303" pitchFamily="18" charset="0"/>
              </a:rPr>
              <a:t>Supplementing with </a:t>
            </a:r>
            <a:r>
              <a:rPr lang="en-US" dirty="0" err="1">
                <a:latin typeface="Georgia Pro" panose="02040502050405020303" pitchFamily="18" charset="0"/>
              </a:rPr>
              <a:t>PrEP</a:t>
            </a:r>
            <a:r>
              <a:rPr lang="en-US" dirty="0">
                <a:latin typeface="Georgia Pro" panose="02040502050405020303" pitchFamily="18" charset="0"/>
              </a:rPr>
              <a:t> to these who are negative or if positive to their negative partners</a:t>
            </a:r>
          </a:p>
        </p:txBody>
      </p:sp>
    </p:spTree>
    <p:extLst>
      <p:ext uri="{BB962C8B-B14F-4D97-AF65-F5344CB8AC3E}">
        <p14:creationId xmlns:p14="http://schemas.microsoft.com/office/powerpoint/2010/main" val="4047163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C717-AA4E-4404-F4BF-F74CA13F6B3E}"/>
              </a:ext>
            </a:extLst>
          </p:cNvPr>
          <p:cNvSpPr>
            <a:spLocks noGrp="1"/>
          </p:cNvSpPr>
          <p:nvPr>
            <p:ph type="ctrTitle"/>
          </p:nvPr>
        </p:nvSpPr>
        <p:spPr/>
        <p:txBody>
          <a:bodyPr/>
          <a:lstStyle/>
          <a:p>
            <a:r>
              <a:rPr lang="en-US" sz="4000" b="0" dirty="0">
                <a:latin typeface="Georgia Pro" panose="02040502050405020303" pitchFamily="18" charset="0"/>
              </a:rPr>
              <a:t>Thank you!</a:t>
            </a:r>
          </a:p>
        </p:txBody>
      </p:sp>
    </p:spTree>
    <p:extLst>
      <p:ext uri="{BB962C8B-B14F-4D97-AF65-F5344CB8AC3E}">
        <p14:creationId xmlns:p14="http://schemas.microsoft.com/office/powerpoint/2010/main" val="314928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B257-82CF-B699-EE38-BA9F1F3BF9CB}"/>
              </a:ext>
            </a:extLst>
          </p:cNvPr>
          <p:cNvSpPr>
            <a:spLocks noGrp="1"/>
          </p:cNvSpPr>
          <p:nvPr>
            <p:ph type="ctrTitle"/>
          </p:nvPr>
        </p:nvSpPr>
        <p:spPr>
          <a:xfrm>
            <a:off x="914399" y="2157295"/>
            <a:ext cx="7402748" cy="782344"/>
          </a:xfrm>
        </p:spPr>
        <p:txBody>
          <a:bodyPr/>
          <a:lstStyle/>
          <a:p>
            <a:r>
              <a:rPr lang="en-US" b="0" dirty="0">
                <a:latin typeface="Georgia Pro" panose="02040502050405020303" pitchFamily="18" charset="0"/>
              </a:rPr>
              <a:t>Outline</a:t>
            </a:r>
          </a:p>
        </p:txBody>
      </p:sp>
      <p:sp>
        <p:nvSpPr>
          <p:cNvPr id="3" name="Subtitle 2">
            <a:extLst>
              <a:ext uri="{FF2B5EF4-FFF2-40B4-BE49-F238E27FC236}">
                <a16:creationId xmlns:a16="http://schemas.microsoft.com/office/drawing/2014/main" id="{EF57156F-ACB5-7EF4-8B27-C61E8127F582}"/>
              </a:ext>
            </a:extLst>
          </p:cNvPr>
          <p:cNvSpPr>
            <a:spLocks noGrp="1"/>
          </p:cNvSpPr>
          <p:nvPr>
            <p:ph type="subTitle" idx="1"/>
          </p:nvPr>
        </p:nvSpPr>
        <p:spPr>
          <a:xfrm>
            <a:off x="914399" y="2939639"/>
            <a:ext cx="7402749" cy="1752600"/>
          </a:xfrm>
        </p:spPr>
        <p:txBody>
          <a:bodyPr/>
          <a:lstStyle/>
          <a:p>
            <a:pPr marL="342900" indent="-342900">
              <a:buFont typeface="Arial" panose="020B0604020202020204" pitchFamily="34" charset="0"/>
              <a:buChar char="•"/>
            </a:pPr>
            <a:r>
              <a:rPr lang="en-US" sz="2800" dirty="0">
                <a:latin typeface="Georgia Pro" panose="02040502050405020303" pitchFamily="18" charset="0"/>
              </a:rPr>
              <a:t>Background and research question</a:t>
            </a:r>
          </a:p>
          <a:p>
            <a:pPr marL="342900" indent="-342900">
              <a:buFont typeface="Arial" panose="020B0604020202020204" pitchFamily="34" charset="0"/>
              <a:buChar char="•"/>
            </a:pPr>
            <a:r>
              <a:rPr lang="en-US" sz="2800" dirty="0">
                <a:latin typeface="Georgia Pro" panose="02040502050405020303" pitchFamily="18" charset="0"/>
              </a:rPr>
              <a:t>The model</a:t>
            </a:r>
            <a:endParaRPr lang="en-US" sz="2000" dirty="0">
              <a:solidFill>
                <a:schemeClr val="bg1"/>
              </a:solidFill>
              <a:latin typeface="Georgia Pro" panose="02040502050405020303" pitchFamily="18" charset="0"/>
            </a:endParaRPr>
          </a:p>
          <a:p>
            <a:pPr marL="342900" indent="-342900">
              <a:buFont typeface="Arial" panose="020B0604020202020204" pitchFamily="34" charset="0"/>
              <a:buChar char="•"/>
            </a:pPr>
            <a:r>
              <a:rPr lang="en-US" sz="2800" dirty="0">
                <a:latin typeface="Georgia Pro" panose="02040502050405020303" pitchFamily="18" charset="0"/>
              </a:rPr>
              <a:t>First outputs</a:t>
            </a:r>
          </a:p>
          <a:p>
            <a:pPr marL="342900" indent="-342900">
              <a:buFont typeface="Arial" panose="020B0604020202020204" pitchFamily="34" charset="0"/>
              <a:buChar char="•"/>
            </a:pPr>
            <a:r>
              <a:rPr lang="en-US" sz="2800" dirty="0">
                <a:latin typeface="Georgia Pro" panose="02040502050405020303" pitchFamily="18" charset="0"/>
              </a:rPr>
              <a:t>Outlook</a:t>
            </a:r>
          </a:p>
        </p:txBody>
      </p:sp>
    </p:spTree>
    <p:extLst>
      <p:ext uri="{BB962C8B-B14F-4D97-AF65-F5344CB8AC3E}">
        <p14:creationId xmlns:p14="http://schemas.microsoft.com/office/powerpoint/2010/main" val="16840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76634-85DE-E034-5CEB-D45656B89D08}"/>
              </a:ext>
            </a:extLst>
          </p:cNvPr>
          <p:cNvSpPr>
            <a:spLocks noGrp="1"/>
          </p:cNvSpPr>
          <p:nvPr>
            <p:ph type="ctrTitle"/>
          </p:nvPr>
        </p:nvSpPr>
        <p:spPr/>
        <p:txBody>
          <a:bodyPr/>
          <a:lstStyle/>
          <a:p>
            <a:r>
              <a:rPr lang="en-US" sz="4000" b="0" dirty="0">
                <a:latin typeface="Georgia Pro" panose="02040502050405020303" pitchFamily="18" charset="0"/>
              </a:rPr>
              <a:t>Background</a:t>
            </a:r>
          </a:p>
        </p:txBody>
      </p:sp>
    </p:spTree>
    <p:extLst>
      <p:ext uri="{BB962C8B-B14F-4D97-AF65-F5344CB8AC3E}">
        <p14:creationId xmlns:p14="http://schemas.microsoft.com/office/powerpoint/2010/main" val="221490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FBC8-BE42-CD37-CAD3-C0BF0CA4464A}"/>
              </a:ext>
            </a:extLst>
          </p:cNvPr>
          <p:cNvSpPr>
            <a:spLocks noGrp="1"/>
          </p:cNvSpPr>
          <p:nvPr>
            <p:ph type="ctrTitle"/>
          </p:nvPr>
        </p:nvSpPr>
        <p:spPr>
          <a:xfrm>
            <a:off x="340112" y="1350769"/>
            <a:ext cx="8463776" cy="667890"/>
          </a:xfrm>
        </p:spPr>
        <p:txBody>
          <a:bodyPr/>
          <a:lstStyle/>
          <a:p>
            <a:r>
              <a:rPr lang="en-US" sz="4000" b="0" dirty="0">
                <a:latin typeface="Georgia Pro" panose="02040502050405020303" pitchFamily="18" charset="0"/>
              </a:rPr>
              <a:t>HIV in MSM in The Netherlands:</a:t>
            </a:r>
            <a:br>
              <a:rPr lang="en-US" sz="4000" b="0" dirty="0">
                <a:latin typeface="Georgia Pro" panose="02040502050405020303" pitchFamily="18" charset="0"/>
              </a:rPr>
            </a:br>
            <a:r>
              <a:rPr lang="en-US" sz="4000" b="0" dirty="0">
                <a:latin typeface="Georgia Pro" panose="02040502050405020303" pitchFamily="18" charset="0"/>
              </a:rPr>
              <a:t>recent </a:t>
            </a:r>
            <a:r>
              <a:rPr lang="en-CA" sz="4000" b="0" dirty="0">
                <a:latin typeface="Georgia Pro" panose="02040502050405020303" pitchFamily="18" charset="0"/>
              </a:rPr>
              <a:t>d</a:t>
            </a:r>
            <a:r>
              <a:rPr lang="en-CA" sz="4000" b="0" i="0" u="none" strike="noStrike" dirty="0">
                <a:effectLst/>
                <a:latin typeface="Georgia Pro" panose="02040502050405020303" pitchFamily="18" charset="0"/>
              </a:rPr>
              <a:t>evelopments</a:t>
            </a:r>
            <a:endParaRPr lang="en-US" sz="4000" b="0" dirty="0">
              <a:latin typeface="Georgia Pro" panose="02040502050405020303" pitchFamily="18" charset="0"/>
            </a:endParaRPr>
          </a:p>
        </p:txBody>
      </p:sp>
      <p:sp>
        <p:nvSpPr>
          <p:cNvPr id="3" name="Subtitle 2">
            <a:extLst>
              <a:ext uri="{FF2B5EF4-FFF2-40B4-BE49-F238E27FC236}">
                <a16:creationId xmlns:a16="http://schemas.microsoft.com/office/drawing/2014/main" id="{7E2E03AE-2835-6BE3-8DC3-30297084FC8E}"/>
              </a:ext>
            </a:extLst>
          </p:cNvPr>
          <p:cNvSpPr>
            <a:spLocks noGrp="1"/>
          </p:cNvSpPr>
          <p:nvPr>
            <p:ph type="subTitle" idx="1"/>
          </p:nvPr>
        </p:nvSpPr>
        <p:spPr>
          <a:xfrm>
            <a:off x="423746" y="2937463"/>
            <a:ext cx="7402749" cy="2755542"/>
          </a:xfrm>
        </p:spPr>
        <p:txBody>
          <a:bodyPr/>
          <a:lstStyle/>
          <a:p>
            <a:pPr marL="285750" indent="-285750" algn="l">
              <a:buFont typeface="Arial" panose="020B0604020202020204" pitchFamily="34" charset="0"/>
              <a:buChar char="•"/>
            </a:pPr>
            <a:r>
              <a:rPr lang="en-CA" sz="1800" b="1" i="0" u="none" strike="noStrike" dirty="0">
                <a:solidFill>
                  <a:schemeClr val="accent3"/>
                </a:solidFill>
                <a:effectLst/>
                <a:latin typeface="Georgia Pro" panose="02040502050405020303" pitchFamily="18" charset="0"/>
                <a:cs typeface="Segoe UI" panose="020B0502040204020203" pitchFamily="34" charset="0"/>
              </a:rPr>
              <a:t>Men who have sex with men (MSM) </a:t>
            </a:r>
            <a:r>
              <a:rPr lang="en-CA" sz="1800" b="0" i="0" u="none" strike="noStrike" dirty="0">
                <a:solidFill>
                  <a:schemeClr val="tx1"/>
                </a:solidFill>
                <a:effectLst/>
                <a:latin typeface="Georgia Pro" panose="02040502050405020303" pitchFamily="18" charset="0"/>
                <a:cs typeface="Segoe UI" panose="020B0502040204020203" pitchFamily="34" charset="0"/>
              </a:rPr>
              <a:t>constituted 59% of new HIV diagnoses in 2021</a:t>
            </a:r>
          </a:p>
          <a:p>
            <a:pPr marL="285750" indent="-285750" algn="l">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Intervention strategies targeting reduced incidence included:</a:t>
            </a:r>
          </a:p>
          <a:p>
            <a:pPr marL="742950" lvl="1" indent="-285750" algn="l">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Pre-Exposure Prophylaxis (</a:t>
            </a:r>
            <a:r>
              <a:rPr lang="en-CA" sz="1800" b="0" i="0" u="none" strike="noStrike" dirty="0" err="1">
                <a:solidFill>
                  <a:schemeClr val="tx1"/>
                </a:solidFill>
                <a:effectLst/>
                <a:latin typeface="Georgia Pro" panose="02040502050405020303" pitchFamily="18" charset="0"/>
                <a:cs typeface="Segoe UI" panose="020B0502040204020203" pitchFamily="34" charset="0"/>
              </a:rPr>
              <a:t>PrEP</a:t>
            </a:r>
            <a:r>
              <a:rPr lang="en-CA" sz="1800" b="0" i="0" u="none" strike="noStrike" dirty="0">
                <a:solidFill>
                  <a:schemeClr val="tx1"/>
                </a:solidFill>
                <a:effectLst/>
                <a:latin typeface="Georgia Pro" panose="02040502050405020303" pitchFamily="18" charset="0"/>
                <a:cs typeface="Segoe UI" panose="020B0502040204020203" pitchFamily="34" charset="0"/>
              </a:rPr>
              <a:t>) programs</a:t>
            </a:r>
          </a:p>
          <a:p>
            <a:pPr marL="742950" lvl="1" indent="-285750" algn="l">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Rapid screening programs with prompt initiation of Antiretroviral Therapy (ART)</a:t>
            </a:r>
          </a:p>
          <a:p>
            <a:pPr marL="285750" indent="-285750">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A decrease in incidence was observed within this population</a:t>
            </a:r>
          </a:p>
          <a:p>
            <a:pPr marL="742950" lvl="1" indent="-285750" algn="l">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UNAIDS’ 95-95-95 targets were successfully achieved within the MSM group</a:t>
            </a:r>
          </a:p>
          <a:p>
            <a:pPr marL="285750" indent="-285750" algn="l">
              <a:buFont typeface="Arial" panose="020B0604020202020204" pitchFamily="34" charset="0"/>
              <a:buChar char="•"/>
            </a:pPr>
            <a:r>
              <a:rPr lang="en-CA" sz="1800" b="0" i="0" u="none" strike="noStrike" dirty="0">
                <a:solidFill>
                  <a:schemeClr val="tx1"/>
                </a:solidFill>
                <a:effectLst/>
                <a:latin typeface="Georgia Pro" panose="02040502050405020303" pitchFamily="18" charset="0"/>
                <a:cs typeface="Segoe UI" panose="020B0502040204020203" pitchFamily="34" charset="0"/>
              </a:rPr>
              <a:t>To further reduce transmission</a:t>
            </a:r>
            <a:r>
              <a:rPr lang="en-CA" sz="1800" b="1" i="0" u="none" strike="noStrike" dirty="0">
                <a:solidFill>
                  <a:schemeClr val="tx1"/>
                </a:solidFill>
                <a:effectLst/>
                <a:latin typeface="Georgia Pro" panose="02040502050405020303" pitchFamily="18" charset="0"/>
                <a:cs typeface="Segoe UI" panose="020B0502040204020203" pitchFamily="34" charset="0"/>
              </a:rPr>
              <a:t>,  </a:t>
            </a:r>
            <a:r>
              <a:rPr lang="en-CA" sz="1800" b="1" i="0" u="none" strike="noStrike" dirty="0">
                <a:solidFill>
                  <a:schemeClr val="accent2"/>
                </a:solidFill>
                <a:effectLst/>
                <a:latin typeface="Georgia Pro" panose="02040502050405020303" pitchFamily="18" charset="0"/>
                <a:cs typeface="Segoe UI" panose="020B0502040204020203" pitchFamily="34" charset="0"/>
              </a:rPr>
              <a:t>intervention strategies need to be refined for enhanced effectiveness</a:t>
            </a:r>
          </a:p>
          <a:p>
            <a:pPr marL="342900" indent="-342900">
              <a:buFont typeface="Arial" panose="020B0604020202020204" pitchFamily="34" charset="0"/>
              <a:buChar char="•"/>
            </a:pPr>
            <a:endParaRPr lang="en-US" sz="1050" dirty="0">
              <a:solidFill>
                <a:schemeClr val="tx1"/>
              </a:solidFill>
              <a:latin typeface="Georgia Pro" panose="02040502050405020303" pitchFamily="18" charset="0"/>
              <a:cs typeface="Segoe UI" panose="020B0502040204020203" pitchFamily="34" charset="0"/>
            </a:endParaRPr>
          </a:p>
          <a:p>
            <a:pPr marL="342900" indent="-342900">
              <a:buFont typeface="Arial" panose="020B0604020202020204" pitchFamily="34" charset="0"/>
              <a:buChar char="•"/>
            </a:pPr>
            <a:endParaRPr lang="en-US" sz="1600" dirty="0">
              <a:solidFill>
                <a:schemeClr val="tx1"/>
              </a:solidFill>
              <a:latin typeface="Georgia Pro" panose="02040502050405020303" pitchFamily="18" charset="0"/>
              <a:cs typeface="Segoe UI" panose="020B0502040204020203" pitchFamily="34" charset="0"/>
            </a:endParaRPr>
          </a:p>
        </p:txBody>
      </p:sp>
      <p:pic>
        <p:nvPicPr>
          <p:cNvPr id="10" name="Graphic 9" descr="Downward trend graph outline">
            <a:extLst>
              <a:ext uri="{FF2B5EF4-FFF2-40B4-BE49-F238E27FC236}">
                <a16:creationId xmlns:a16="http://schemas.microsoft.com/office/drawing/2014/main" id="{510B62F7-C098-35D7-429B-AC6AF3743A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69294" y="1864216"/>
            <a:ext cx="1774705" cy="1774705"/>
          </a:xfrm>
          <a:prstGeom prst="rect">
            <a:avLst/>
          </a:prstGeom>
        </p:spPr>
      </p:pic>
    </p:spTree>
    <p:extLst>
      <p:ext uri="{BB962C8B-B14F-4D97-AF65-F5344CB8AC3E}">
        <p14:creationId xmlns:p14="http://schemas.microsoft.com/office/powerpoint/2010/main" val="20488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FBC8-BE42-CD37-CAD3-C0BF0CA4464A}"/>
              </a:ext>
            </a:extLst>
          </p:cNvPr>
          <p:cNvSpPr>
            <a:spLocks noGrp="1"/>
          </p:cNvSpPr>
          <p:nvPr>
            <p:ph type="ctrTitle"/>
          </p:nvPr>
        </p:nvSpPr>
        <p:spPr>
          <a:xfrm>
            <a:off x="323385" y="1317316"/>
            <a:ext cx="7402748" cy="667890"/>
          </a:xfrm>
        </p:spPr>
        <p:txBody>
          <a:bodyPr/>
          <a:lstStyle/>
          <a:p>
            <a:r>
              <a:rPr lang="en-CA" sz="4000" b="0" dirty="0">
                <a:latin typeface="Georgia Pro" panose="02040502050405020303" pitchFamily="18" charset="0"/>
              </a:rPr>
              <a:t>Origin of new infections</a:t>
            </a:r>
            <a:endParaRPr lang="en-US" sz="4000" b="0" dirty="0">
              <a:latin typeface="Georgia Pro" panose="02040502050405020303" pitchFamily="18" charset="0"/>
            </a:endParaRPr>
          </a:p>
        </p:txBody>
      </p:sp>
      <p:sp>
        <p:nvSpPr>
          <p:cNvPr id="3" name="Subtitle 2">
            <a:extLst>
              <a:ext uri="{FF2B5EF4-FFF2-40B4-BE49-F238E27FC236}">
                <a16:creationId xmlns:a16="http://schemas.microsoft.com/office/drawing/2014/main" id="{7E2E03AE-2835-6BE3-8DC3-30297084FC8E}"/>
              </a:ext>
            </a:extLst>
          </p:cNvPr>
          <p:cNvSpPr>
            <a:spLocks noGrp="1"/>
          </p:cNvSpPr>
          <p:nvPr>
            <p:ph type="subTitle" idx="1"/>
          </p:nvPr>
        </p:nvSpPr>
        <p:spPr>
          <a:xfrm>
            <a:off x="424576" y="2692136"/>
            <a:ext cx="7402749" cy="2755542"/>
          </a:xfrm>
        </p:spPr>
        <p:txBody>
          <a:bodyPr/>
          <a:lstStyle/>
          <a:p>
            <a:pPr marL="342900" indent="-342900">
              <a:buFont typeface="Arial" panose="020B0604020202020204" pitchFamily="34" charset="0"/>
              <a:buChar char="•"/>
            </a:pPr>
            <a:r>
              <a:rPr lang="en-US" sz="2000" b="1" dirty="0">
                <a:solidFill>
                  <a:schemeClr val="accent3"/>
                </a:solidFill>
                <a:latin typeface="Georgia Pro" panose="02040502050405020303" pitchFamily="18" charset="0"/>
              </a:rPr>
              <a:t>Individuals in acute and </a:t>
            </a:r>
            <a:r>
              <a:rPr lang="en-US" b="1" dirty="0">
                <a:solidFill>
                  <a:schemeClr val="accent3"/>
                </a:solidFill>
                <a:latin typeface="Georgia Pro" panose="02040502050405020303" pitchFamily="18" charset="0"/>
              </a:rPr>
              <a:t>e</a:t>
            </a:r>
            <a:r>
              <a:rPr lang="en-US" sz="2000" b="1" dirty="0">
                <a:solidFill>
                  <a:schemeClr val="accent3"/>
                </a:solidFill>
                <a:latin typeface="Georgia Pro" panose="02040502050405020303" pitchFamily="18" charset="0"/>
              </a:rPr>
              <a:t>arly stages of HIV infection (AEHI)</a:t>
            </a:r>
          </a:p>
          <a:p>
            <a:pPr marL="342900" indent="-342900">
              <a:buFont typeface="Arial" panose="020B0604020202020204" pitchFamily="34" charset="0"/>
              <a:buChar char="•"/>
            </a:pPr>
            <a:r>
              <a:rPr lang="en-US" sz="2000" dirty="0">
                <a:solidFill>
                  <a:schemeClr val="tx1"/>
                </a:solidFill>
                <a:latin typeface="Georgia Pro" panose="02040502050405020303" pitchFamily="18" charset="0"/>
              </a:rPr>
              <a:t>Late presenters</a:t>
            </a:r>
          </a:p>
          <a:p>
            <a:pPr marL="342900" indent="-342900">
              <a:buFont typeface="Arial" panose="020B0604020202020204" pitchFamily="34" charset="0"/>
              <a:buChar char="•"/>
            </a:pPr>
            <a:endParaRPr lang="en-US" sz="180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796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0982C8-A064-652F-EEB1-B1554EF227F2}"/>
              </a:ext>
            </a:extLst>
          </p:cNvPr>
          <p:cNvSpPr>
            <a:spLocks noGrp="1"/>
          </p:cNvSpPr>
          <p:nvPr>
            <p:ph type="subTitle" idx="1"/>
          </p:nvPr>
        </p:nvSpPr>
        <p:spPr>
          <a:xfrm>
            <a:off x="245327" y="3012695"/>
            <a:ext cx="8807579" cy="2755542"/>
          </a:xfrm>
        </p:spPr>
        <p:txBody>
          <a:bodyPr/>
          <a:lstStyle/>
          <a:p>
            <a:pPr marL="342900" indent="-342900">
              <a:buFont typeface="Arial" panose="020B0604020202020204" pitchFamily="34" charset="0"/>
              <a:buChar char="•"/>
            </a:pPr>
            <a:r>
              <a:rPr lang="en-US" dirty="0">
                <a:solidFill>
                  <a:schemeClr val="tx1"/>
                </a:solidFill>
                <a:latin typeface="Georgia Pro" panose="02040502050405020303" pitchFamily="18" charset="0"/>
              </a:rPr>
              <a:t>Amsterdam, The Netherlands</a:t>
            </a:r>
          </a:p>
          <a:p>
            <a:pPr marL="342900" indent="-342900">
              <a:buFont typeface="Arial" panose="020B0604020202020204" pitchFamily="34" charset="0"/>
              <a:buChar char="•"/>
            </a:pPr>
            <a:r>
              <a:rPr lang="en-US" b="1" dirty="0">
                <a:solidFill>
                  <a:schemeClr val="accent1"/>
                </a:solidFill>
                <a:latin typeface="Georgia Pro" panose="02040502050405020303" pitchFamily="18" charset="0"/>
              </a:rPr>
              <a:t>Aim: </a:t>
            </a:r>
            <a:r>
              <a:rPr lang="en-US" dirty="0">
                <a:solidFill>
                  <a:schemeClr val="tx1"/>
                </a:solidFill>
                <a:latin typeface="Georgia Pro" panose="02040502050405020303" pitchFamily="18" charset="0"/>
              </a:rPr>
              <a:t>to increase the detection among AEHI individuals and fast track linkage to care with overall goal of decreasing the period between infection and suppression (3.2 years, 2021)</a:t>
            </a:r>
          </a:p>
          <a:p>
            <a:pPr marL="342900" indent="-342900">
              <a:buFont typeface="Arial" panose="020B0604020202020204" pitchFamily="34" charset="0"/>
              <a:buChar char="•"/>
            </a:pPr>
            <a:r>
              <a:rPr lang="en-US" b="1" dirty="0">
                <a:solidFill>
                  <a:schemeClr val="accent3"/>
                </a:solidFill>
                <a:latin typeface="Georgia Pro" panose="02040502050405020303" pitchFamily="18" charset="0"/>
              </a:rPr>
              <a:t>Outcome</a:t>
            </a:r>
            <a:r>
              <a:rPr lang="en-US" dirty="0">
                <a:solidFill>
                  <a:schemeClr val="accent3"/>
                </a:solidFill>
                <a:latin typeface="Georgia Pro" panose="02040502050405020303" pitchFamily="18" charset="0"/>
              </a:rPr>
              <a:t>: </a:t>
            </a:r>
            <a:r>
              <a:rPr lang="en-US" dirty="0">
                <a:solidFill>
                  <a:schemeClr val="tx1"/>
                </a:solidFill>
                <a:latin typeface="Georgia Pro" panose="02040502050405020303" pitchFamily="18" charset="0"/>
              </a:rPr>
              <a:t>the percentage of AEHI increased  individuals from 0.6% to 11% [1]</a:t>
            </a:r>
          </a:p>
          <a:p>
            <a:pPr marL="342900" indent="-342900">
              <a:buFont typeface="Arial" panose="020B0604020202020204" pitchFamily="34" charset="0"/>
              <a:buChar char="•"/>
            </a:pPr>
            <a:r>
              <a:rPr lang="en-US" b="1" dirty="0">
                <a:solidFill>
                  <a:schemeClr val="accent5"/>
                </a:solidFill>
                <a:latin typeface="Georgia Pro" panose="02040502050405020303" pitchFamily="18" charset="0"/>
              </a:rPr>
              <a:t>Conclusions</a:t>
            </a:r>
            <a:r>
              <a:rPr lang="en-US" dirty="0">
                <a:solidFill>
                  <a:schemeClr val="tx1"/>
                </a:solidFill>
                <a:latin typeface="Georgia Pro" panose="02040502050405020303" pitchFamily="18" charset="0"/>
              </a:rPr>
              <a:t>: Strategy combining media campaign (awareness), rapid diagnosis, and immediate </a:t>
            </a:r>
            <a:r>
              <a:rPr lang="en-US" dirty="0" err="1">
                <a:solidFill>
                  <a:schemeClr val="tx1"/>
                </a:solidFill>
                <a:latin typeface="Georgia Pro" panose="02040502050405020303" pitchFamily="18" charset="0"/>
              </a:rPr>
              <a:t>cART</a:t>
            </a:r>
            <a:r>
              <a:rPr lang="en-US" dirty="0">
                <a:solidFill>
                  <a:schemeClr val="tx1"/>
                </a:solidFill>
                <a:latin typeface="Georgia Pro" panose="02040502050405020303" pitchFamily="18" charset="0"/>
              </a:rPr>
              <a:t> initiation to find and treat Acute and Early HIV-infected (AEHI) individuals is feasible and effective</a:t>
            </a:r>
            <a:r>
              <a:rPr lang="en-US" baseline="30000" dirty="0">
                <a:solidFill>
                  <a:schemeClr val="accent1"/>
                </a:solidFill>
                <a:latin typeface="Georgia Pro" panose="02040502050405020303" pitchFamily="18" charset="0"/>
              </a:rPr>
              <a:t>1</a:t>
            </a:r>
          </a:p>
          <a:p>
            <a:pPr marL="342900" indent="-342900">
              <a:buFont typeface="Arial" panose="020B0604020202020204" pitchFamily="34" charset="0"/>
              <a:buChar char="•"/>
            </a:pPr>
            <a:endParaRPr lang="en-US" dirty="0">
              <a:solidFill>
                <a:schemeClr val="accent5"/>
              </a:solidFill>
              <a:latin typeface="Georgia Pro" panose="02040502050405020303" pitchFamily="18" charset="0"/>
            </a:endParaRPr>
          </a:p>
          <a:p>
            <a:pPr marL="342900" indent="-342900">
              <a:buFont typeface="Arial" panose="020B0604020202020204" pitchFamily="34" charset="0"/>
              <a:buChar char="•"/>
            </a:pPr>
            <a:endParaRPr lang="en-US" dirty="0">
              <a:solidFill>
                <a:schemeClr val="tx1"/>
              </a:solidFill>
              <a:latin typeface="Georgia Pro" panose="02040502050405020303" pitchFamily="18" charset="0"/>
            </a:endParaRPr>
          </a:p>
          <a:p>
            <a:endParaRPr lang="en-US" dirty="0">
              <a:latin typeface="Georgia Pro" panose="02040502050405020303" pitchFamily="18" charset="0"/>
            </a:endParaRPr>
          </a:p>
        </p:txBody>
      </p:sp>
      <p:pic>
        <p:nvPicPr>
          <p:cNvPr id="7" name="Picture 6" descr="A picture containing text, person, indoor, ceiling&#10;&#10;Description automatically generated">
            <a:extLst>
              <a:ext uri="{FF2B5EF4-FFF2-40B4-BE49-F238E27FC236}">
                <a16:creationId xmlns:a16="http://schemas.microsoft.com/office/drawing/2014/main" id="{F88C6828-68FA-91EC-9BEC-702C3626BE68}"/>
              </a:ext>
            </a:extLst>
          </p:cNvPr>
          <p:cNvPicPr>
            <a:picLocks noChangeAspect="1"/>
          </p:cNvPicPr>
          <p:nvPr/>
        </p:nvPicPr>
        <p:blipFill>
          <a:blip r:embed="rId3"/>
          <a:stretch>
            <a:fillRect/>
          </a:stretch>
        </p:blipFill>
        <p:spPr>
          <a:xfrm>
            <a:off x="5254580" y="107338"/>
            <a:ext cx="3798326" cy="2183721"/>
          </a:xfrm>
          <a:prstGeom prst="rect">
            <a:avLst/>
          </a:prstGeom>
        </p:spPr>
      </p:pic>
      <p:sp>
        <p:nvSpPr>
          <p:cNvPr id="2" name="Title 1">
            <a:extLst>
              <a:ext uri="{FF2B5EF4-FFF2-40B4-BE49-F238E27FC236}">
                <a16:creationId xmlns:a16="http://schemas.microsoft.com/office/drawing/2014/main" id="{E1D21BEB-DC7F-C3F8-0900-58A4601C2B5B}"/>
              </a:ext>
            </a:extLst>
          </p:cNvPr>
          <p:cNvSpPr>
            <a:spLocks noGrp="1"/>
          </p:cNvSpPr>
          <p:nvPr>
            <p:ph type="ctrTitle"/>
          </p:nvPr>
        </p:nvSpPr>
        <p:spPr>
          <a:xfrm>
            <a:off x="245327" y="1609319"/>
            <a:ext cx="7402748" cy="667890"/>
          </a:xfrm>
        </p:spPr>
        <p:txBody>
          <a:bodyPr/>
          <a:lstStyle/>
          <a:p>
            <a:r>
              <a:rPr lang="en-US" sz="4000" b="0" dirty="0">
                <a:latin typeface="Georgia Pro" panose="02040502050405020303" pitchFamily="18" charset="0"/>
              </a:rPr>
              <a:t>AHI strategy</a:t>
            </a:r>
            <a:br>
              <a:rPr lang="en-US" sz="4000" b="0" dirty="0">
                <a:latin typeface="Georgia Pro" panose="02040502050405020303" pitchFamily="18" charset="0"/>
              </a:rPr>
            </a:br>
            <a:r>
              <a:rPr lang="en-US" sz="4000" b="0" dirty="0">
                <a:latin typeface="Georgia Pro" panose="02040502050405020303" pitchFamily="18" charset="0"/>
              </a:rPr>
              <a:t>(part of HTEAM initiative)</a:t>
            </a:r>
          </a:p>
        </p:txBody>
      </p:sp>
    </p:spTree>
    <p:extLst>
      <p:ext uri="{BB962C8B-B14F-4D97-AF65-F5344CB8AC3E}">
        <p14:creationId xmlns:p14="http://schemas.microsoft.com/office/powerpoint/2010/main" val="47173379"/>
      </p:ext>
    </p:extLst>
  </p:cSld>
  <p:clrMapOvr>
    <a:masterClrMapping/>
  </p:clrMapOvr>
</p:sld>
</file>

<file path=ppt/theme/theme1.xml><?xml version="1.0" encoding="utf-8"?>
<a:theme xmlns:a="http://schemas.openxmlformats.org/drawingml/2006/main" name="UMC cyaan Onderzoek_ENG">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0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5_Standaardthema">
  <a:themeElements>
    <a:clrScheme name="Aangepast 2">
      <a:dk1>
        <a:srgbClr val="1C1C1C"/>
      </a:dk1>
      <a:lt1>
        <a:sysClr val="window" lastClr="FFFFFF"/>
      </a:lt1>
      <a:dk2>
        <a:srgbClr val="1961AB"/>
      </a:dk2>
      <a:lt2>
        <a:srgbClr val="EEECE1"/>
      </a:lt2>
      <a:accent1>
        <a:srgbClr val="2526A9"/>
      </a:accent1>
      <a:accent2>
        <a:srgbClr val="D0103A"/>
      </a:accent2>
      <a:accent3>
        <a:srgbClr val="79B829"/>
      </a:accent3>
      <a:accent4>
        <a:srgbClr val="0F84C9"/>
      </a:accent4>
      <a:accent5>
        <a:srgbClr val="FF6319"/>
      </a:accent5>
      <a:accent6>
        <a:srgbClr val="B7B1A9"/>
      </a:accent6>
      <a:hlink>
        <a:srgbClr val="2526A9"/>
      </a:hlink>
      <a:folHlink>
        <a:srgbClr val="B7B1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55805915088E44BA7B45EAE3320B8E" ma:contentTypeVersion="27" ma:contentTypeDescription="Een nieuw document maken." ma:contentTypeScope="" ma:versionID="8a7593904d335e69c49aa5ef91bead3c">
  <xsd:schema xmlns:xsd="http://www.w3.org/2001/XMLSchema" xmlns:xs="http://www.w3.org/2001/XMLSchema" xmlns:p="http://schemas.microsoft.com/office/2006/metadata/properties" xmlns:ns1="http://schemas.microsoft.com/sharepoint/v3" xmlns:ns2="d0d0f197-3d5e-4fe8-a0ca-107cc2f0a84a" targetNamespace="http://schemas.microsoft.com/office/2006/metadata/properties" ma:root="true" ma:fieldsID="b3691d71369ff7824da25229d210ec29" ns1:_="" ns2:_="">
    <xsd:import namespace="http://schemas.microsoft.com/sharepoint/v3"/>
    <xsd:import namespace="d0d0f197-3d5e-4fe8-a0ca-107cc2f0a84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5"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0f197-3d5e-4fe8-a0ca-107cc2f0a84a" elementFormDefault="qualified">
    <xsd:import namespace="http://schemas.microsoft.com/office/2006/documentManagement/types"/>
    <xsd:import namespace="http://schemas.microsoft.com/office/infopath/2007/PartnerControls"/>
    <xsd:element name="SharedWithUsers" ma:index="10"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ustomProperties xmlns="http://www.documentaal.nl/CustomProperties"/>
</file>

<file path=customXml/itemProps1.xml><?xml version="1.0" encoding="utf-8"?>
<ds:datastoreItem xmlns:ds="http://schemas.openxmlformats.org/officeDocument/2006/customXml" ds:itemID="{3C922133-D4F3-4731-AB5A-D0E298B1AAE3}">
  <ds:schemaRefs>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d0d0f197-3d5e-4fe8-a0ca-107cc2f0a84a"/>
    <ds:schemaRef ds:uri="http://www.w3.org/XML/1998/namespace"/>
  </ds:schemaRefs>
</ds:datastoreItem>
</file>

<file path=customXml/itemProps2.xml><?xml version="1.0" encoding="utf-8"?>
<ds:datastoreItem xmlns:ds="http://schemas.openxmlformats.org/officeDocument/2006/customXml" ds:itemID="{55021579-2E82-4416-994B-E6573D99BB3D}">
  <ds:schemaRefs>
    <ds:schemaRef ds:uri="http://schemas.microsoft.com/sharepoint/v3/contenttype/forms"/>
  </ds:schemaRefs>
</ds:datastoreItem>
</file>

<file path=customXml/itemProps3.xml><?xml version="1.0" encoding="utf-8"?>
<ds:datastoreItem xmlns:ds="http://schemas.openxmlformats.org/officeDocument/2006/customXml" ds:itemID="{91D03EE2-7E96-4D35-9190-3EEE51192E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d0f197-3d5e-4fe8-a0ca-107cc2f0a8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EF818DA-9DA0-425B-B411-43EFA7611236}">
  <ds:schemaRefs>
    <ds:schemaRef ds:uri="http://www.documentaal.nl/CustomProperties"/>
  </ds:schemaRefs>
</ds:datastoreItem>
</file>

<file path=docProps/app.xml><?xml version="1.0" encoding="utf-8"?>
<Properties xmlns="http://schemas.openxmlformats.org/officeDocument/2006/extended-properties" xmlns:vt="http://schemas.openxmlformats.org/officeDocument/2006/docPropsVTypes">
  <Template>UMC cyaan Onderzoek_ENG</Template>
  <TotalTime>101606</TotalTime>
  <Words>1998</Words>
  <Application>Microsoft Macintosh PowerPoint</Application>
  <PresentationFormat>On-screen Show (4:3)</PresentationFormat>
  <Paragraphs>310</Paragraphs>
  <Slides>44</Slides>
  <Notes>23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44</vt:i4>
      </vt:variant>
    </vt:vector>
  </HeadingPairs>
  <TitlesOfParts>
    <vt:vector size="57" baseType="lpstr">
      <vt:lpstr>Arial</vt:lpstr>
      <vt:lpstr>Calibri</vt:lpstr>
      <vt:lpstr>Calibri Light</vt:lpstr>
      <vt:lpstr>Georgia Pro</vt:lpstr>
      <vt:lpstr>Gill Sans MT</vt:lpstr>
      <vt:lpstr>Myriad Pro</vt:lpstr>
      <vt:lpstr>Segoe UI</vt:lpstr>
      <vt:lpstr>Söhne</vt:lpstr>
      <vt:lpstr>System Font Regular</vt:lpstr>
      <vt:lpstr>Times</vt:lpstr>
      <vt:lpstr>UMC cyaan Onderzoek_ENG</vt:lpstr>
      <vt:lpstr>10_Standaardthema</vt:lpstr>
      <vt:lpstr>15_Standaardthema</vt:lpstr>
      <vt:lpstr>Effects of targeted screening for acute and early HIV infection on the transmission dynamics of HIV in MSM in the Netherlands</vt:lpstr>
      <vt:lpstr>Project</vt:lpstr>
      <vt:lpstr>Collaborators
</vt:lpstr>
      <vt:lpstr>Thank you</vt:lpstr>
      <vt:lpstr>Outline</vt:lpstr>
      <vt:lpstr>Background</vt:lpstr>
      <vt:lpstr>HIV in MSM in The Netherlands: recent developments</vt:lpstr>
      <vt:lpstr>Origin of new infections</vt:lpstr>
      <vt:lpstr>AHI strategy (part of HTEAM initiative)</vt:lpstr>
      <vt:lpstr>Question</vt:lpstr>
      <vt:lpstr>Tools</vt:lpstr>
      <vt:lpstr>The model</vt:lpstr>
      <vt:lpstr>Progress</vt:lpstr>
      <vt:lpstr>Main components</vt:lpstr>
      <vt:lpstr>Population</vt:lpstr>
      <vt:lpstr>Demographic processes</vt:lpstr>
      <vt:lpstr>Demographic dynamics, parametrization</vt:lpstr>
      <vt:lpstr>PowerPoint Presentation</vt:lpstr>
      <vt:lpstr>The model, sexual dynamics</vt:lpstr>
      <vt:lpstr>The model, sexual dynamics</vt:lpstr>
      <vt:lpstr>The model, sexual dynamics, parametrization</vt:lpstr>
      <vt:lpstr>The model, sexual dynamics, parametrization</vt:lpstr>
      <vt:lpstr>The model, sexual dynamics, parametrization</vt:lpstr>
      <vt:lpstr>The model, sexual dynamics, parametrization</vt:lpstr>
      <vt:lpstr>The model, sexual dynamics, parametrization</vt:lpstr>
      <vt:lpstr>The model, sexual dynamics, parametrization</vt:lpstr>
      <vt:lpstr>The model: HIV transmission + baseline interventions</vt:lpstr>
      <vt:lpstr>Fiebig classification</vt:lpstr>
      <vt:lpstr>HIV dynamics : classic framework</vt:lpstr>
      <vt:lpstr>HIV dynamics : extended framework</vt:lpstr>
      <vt:lpstr>HIV dynamics with diagnosis, cART and PrEP</vt:lpstr>
      <vt:lpstr>Data</vt:lpstr>
      <vt:lpstr>Simulations: calibration of transmission dynamics</vt:lpstr>
      <vt:lpstr>Simulations: proceedings inside trajectory</vt:lpstr>
      <vt:lpstr>Simulations: proceedings inside trajectory</vt:lpstr>
      <vt:lpstr>Simulations: proceedings inside trajectory</vt:lpstr>
      <vt:lpstr>Outputs</vt:lpstr>
      <vt:lpstr>Demographics + sexual network </vt:lpstr>
      <vt:lpstr>Sexual network: casual partnerships</vt:lpstr>
      <vt:lpstr>Infection dynamics:</vt:lpstr>
      <vt:lpstr>What is next</vt:lpstr>
      <vt:lpstr>Scenario exploration</vt:lpstr>
      <vt:lpstr>Scenario exploration</vt:lpstr>
      <vt:lpstr>Thank you!</vt:lpstr>
    </vt:vector>
  </TitlesOfParts>
  <Manager/>
  <Company>UMC Utrecht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khoiting</dc:creator>
  <cp:keywords/>
  <dc:description/>
  <cp:lastModifiedBy>Yakovets, Nikolay</cp:lastModifiedBy>
  <cp:revision>346</cp:revision>
  <dcterms:created xsi:type="dcterms:W3CDTF">2013-12-10T14:19:19Z</dcterms:created>
  <dcterms:modified xsi:type="dcterms:W3CDTF">2023-06-12T12:27:04Z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0x0101004355805915088E44BA7B45EAE3320B8E</vt:lpwstr>
  </property>
</Properties>
</file>