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441" r:id="rId2"/>
    <p:sldId id="471" r:id="rId3"/>
    <p:sldId id="450" r:id="rId4"/>
    <p:sldId id="475" r:id="rId5"/>
    <p:sldId id="451" r:id="rId6"/>
    <p:sldId id="468" r:id="rId7"/>
    <p:sldId id="452" r:id="rId8"/>
    <p:sldId id="453" r:id="rId9"/>
    <p:sldId id="454" r:id="rId10"/>
    <p:sldId id="472" r:id="rId11"/>
    <p:sldId id="467" r:id="rId12"/>
    <p:sldId id="455" r:id="rId13"/>
    <p:sldId id="462" r:id="rId14"/>
    <p:sldId id="456" r:id="rId15"/>
    <p:sldId id="465" r:id="rId16"/>
    <p:sldId id="466" r:id="rId17"/>
    <p:sldId id="457" r:id="rId18"/>
    <p:sldId id="474" r:id="rId19"/>
    <p:sldId id="459" r:id="rId20"/>
    <p:sldId id="460" r:id="rId21"/>
    <p:sldId id="469" r:id="rId22"/>
    <p:sldId id="473" r:id="rId23"/>
    <p:sldId id="470" r:id="rId24"/>
    <p:sldId id="463" r:id="rId25"/>
    <p:sldId id="4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0" autoAdjust="0"/>
    <p:restoredTop sz="96327" autoAdjust="0"/>
  </p:normalViewPr>
  <p:slideViewPr>
    <p:cSldViewPr snapToGrid="0" showGuides="1">
      <p:cViewPr varScale="1">
        <p:scale>
          <a:sx n="101" d="100"/>
          <a:sy n="101" d="100"/>
        </p:scale>
        <p:origin x="200" y="656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BB917-1D82-3B4B-8EA7-165960962DC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D3682183-F0C4-6846-AA0A-9EB49BC7818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m:oMathPara>
              </a14:m>
              <a:endParaRPr lang="en-GB" dirty="0"/>
            </a:p>
          </dgm:t>
        </dgm:pt>
      </mc:Choice>
      <mc:Fallback xmlns="">
        <dgm:pt modelId="{D3682183-F0C4-6846-AA0A-9EB49BC7818D}">
          <dgm:prSet phldrT="[Text]"/>
          <dgm:spPr/>
          <dgm:t>
            <a:bodyPr/>
            <a:lstStyle/>
            <a:p>
              <a:r>
                <a:rPr lang="da-DK" b="0" i="0">
                  <a:latin typeface="Cambria Math" panose="02040503050406030204" pitchFamily="18" charset="0"/>
                </a:rPr>
                <a:t>𝑆_𝑗</a:t>
              </a:r>
              <a:endParaRPr lang="en-GB" dirty="0"/>
            </a:p>
          </dgm:t>
        </dgm:pt>
      </mc:Fallback>
    </mc:AlternateContent>
    <dgm:pt modelId="{2C9A08AB-3378-CA46-A420-DF313B0A794E}" type="parTrans" cxnId="{4B538B32-0D27-3B46-AA4A-763DD0560887}">
      <dgm:prSet/>
      <dgm:spPr/>
      <dgm:t>
        <a:bodyPr/>
        <a:lstStyle/>
        <a:p>
          <a:endParaRPr lang="en-GB"/>
        </a:p>
      </dgm:t>
    </dgm:pt>
    <dgm:pt modelId="{376DB84C-2547-714E-8834-6180FB2CEA32}" type="sibTrans" cxnId="{4B538B32-0D27-3B46-AA4A-763DD0560887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5ED1795A-71A3-8040-B147-B70CB7D92FA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m:oMathPara>
              </a14:m>
              <a:endParaRPr lang="en-GB" dirty="0"/>
            </a:p>
          </dgm:t>
        </dgm:pt>
      </mc:Choice>
      <mc:Fallback xmlns="">
        <dgm:pt modelId="{5ED1795A-71A3-8040-B147-B70CB7D92FAB}">
          <dgm:prSet phldrT="[Text]"/>
          <dgm:spPr/>
          <dgm:t>
            <a:bodyPr/>
            <a:lstStyle/>
            <a:p>
              <a:r>
                <a:rPr lang="da-DK" b="0" i="0">
                  <a:latin typeface="Cambria Math" panose="02040503050406030204" pitchFamily="18" charset="0"/>
                </a:rPr>
                <a:t>𝐼_𝑗</a:t>
              </a:r>
              <a:endParaRPr lang="en-GB" dirty="0"/>
            </a:p>
          </dgm:t>
        </dgm:pt>
      </mc:Fallback>
    </mc:AlternateContent>
    <dgm:pt modelId="{2A1F911A-C5C8-AD4A-8F45-335874F1A993}" type="parTrans" cxnId="{9924215E-3833-3849-87FA-F4E161042406}">
      <dgm:prSet/>
      <dgm:spPr/>
      <dgm:t>
        <a:bodyPr/>
        <a:lstStyle/>
        <a:p>
          <a:endParaRPr lang="en-GB"/>
        </a:p>
      </dgm:t>
    </dgm:pt>
    <dgm:pt modelId="{943AADA5-A0D7-F142-B038-8CBA9504F67F}" type="sibTrans" cxnId="{9924215E-3833-3849-87FA-F4E161042406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EEA962D3-57B9-1E49-BD61-5F255E2FBC2B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m:oMathPara>
              </a14:m>
              <a:endParaRPr lang="en-GB" dirty="0"/>
            </a:p>
          </dgm:t>
        </dgm:pt>
      </mc:Choice>
      <mc:Fallback xmlns="">
        <dgm:pt modelId="{EEA962D3-57B9-1E49-BD61-5F255E2FBC2B}">
          <dgm:prSet phldrT="[Text]"/>
          <dgm:spPr/>
          <dgm:t>
            <a:bodyPr/>
            <a:lstStyle/>
            <a:p>
              <a:r>
                <a:rPr lang="da-DK" b="0" i="0">
                  <a:latin typeface="Cambria Math" panose="02040503050406030204" pitchFamily="18" charset="0"/>
                </a:rPr>
                <a:t>𝑅_𝑗</a:t>
              </a:r>
              <a:endParaRPr lang="en-GB" dirty="0"/>
            </a:p>
          </dgm:t>
        </dgm:pt>
      </mc:Fallback>
    </mc:AlternateContent>
    <dgm:pt modelId="{CF02DB72-AB18-014B-94A7-AC797913B849}" type="parTrans" cxnId="{312AAAD2-D13B-A249-9326-D65391F16883}">
      <dgm:prSet/>
      <dgm:spPr/>
      <dgm:t>
        <a:bodyPr/>
        <a:lstStyle/>
        <a:p>
          <a:endParaRPr lang="en-GB"/>
        </a:p>
      </dgm:t>
    </dgm:pt>
    <dgm:pt modelId="{A6143861-E031-1B48-940B-5457547D9DB6}" type="sibTrans" cxnId="{312AAAD2-D13B-A249-9326-D65391F16883}">
      <dgm:prSet/>
      <dgm:spPr/>
      <dgm:t>
        <a:bodyPr/>
        <a:lstStyle/>
        <a:p>
          <a:endParaRPr lang="en-GB"/>
        </a:p>
      </dgm:t>
    </dgm:pt>
    <mc:AlternateContent xmlns:mc="http://schemas.openxmlformats.org/markup-compatibility/2006" xmlns:a14="http://schemas.microsoft.com/office/drawing/2010/main">
      <mc:Choice Requires="a14">
        <dgm:pt modelId="{BB3E0F7E-CE33-4C44-8A59-0A55A226F9CB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m:oMathPara>
              </a14:m>
              <a:endParaRPr lang="en-GB" dirty="0"/>
            </a:p>
          </dgm:t>
        </dgm:pt>
      </mc:Choice>
      <mc:Fallback xmlns="">
        <dgm:pt modelId="{BB3E0F7E-CE33-4C44-8A59-0A55A226F9CB}">
          <dgm:prSet/>
          <dgm:spPr/>
          <dgm:t>
            <a:bodyPr/>
            <a:lstStyle/>
            <a:p>
              <a:r>
                <a:rPr lang="da-DK" b="0" i="0">
                  <a:latin typeface="Cambria Math" panose="02040503050406030204" pitchFamily="18" charset="0"/>
                </a:rPr>
                <a:t>𝐸_𝑗</a:t>
              </a:r>
              <a:endParaRPr lang="en-GB" dirty="0"/>
            </a:p>
          </dgm:t>
        </dgm:pt>
      </mc:Fallback>
    </mc:AlternateContent>
    <dgm:pt modelId="{DD39A2F0-1FB9-3149-8D8D-0D4E069EA606}" type="parTrans" cxnId="{A70B6A0D-96E0-B449-8CFB-3F29687FE720}">
      <dgm:prSet/>
      <dgm:spPr/>
      <dgm:t>
        <a:bodyPr/>
        <a:lstStyle/>
        <a:p>
          <a:endParaRPr lang="en-GB"/>
        </a:p>
      </dgm:t>
    </dgm:pt>
    <dgm:pt modelId="{9BB35CEB-6A9C-A947-B249-C9DFF18C7C18}" type="sibTrans" cxnId="{A70B6A0D-96E0-B449-8CFB-3F29687FE720}">
      <dgm:prSet/>
      <dgm:spPr/>
      <dgm:t>
        <a:bodyPr/>
        <a:lstStyle/>
        <a:p>
          <a:endParaRPr lang="en-GB"/>
        </a:p>
      </dgm:t>
    </dgm:pt>
    <dgm:pt modelId="{EFD3273D-1932-6946-A913-631FC4B7A0E1}" type="pres">
      <dgm:prSet presAssocID="{C67BB917-1D82-3B4B-8EA7-165960962DC4}" presName="Name0" presStyleCnt="0">
        <dgm:presLayoutVars>
          <dgm:dir/>
          <dgm:resizeHandles val="exact"/>
        </dgm:presLayoutVars>
      </dgm:prSet>
      <dgm:spPr/>
    </dgm:pt>
    <dgm:pt modelId="{543F1C5D-B9BC-FD48-A175-1BA86039658E}" type="pres">
      <dgm:prSet presAssocID="{D3682183-F0C4-6846-AA0A-9EB49BC7818D}" presName="node" presStyleLbl="node1" presStyleIdx="0" presStyleCnt="4">
        <dgm:presLayoutVars>
          <dgm:bulletEnabled val="1"/>
        </dgm:presLayoutVars>
      </dgm:prSet>
      <dgm:spPr/>
    </dgm:pt>
    <dgm:pt modelId="{03E49F73-A561-D14D-A4DD-955E6025BBAD}" type="pres">
      <dgm:prSet presAssocID="{376DB84C-2547-714E-8834-6180FB2CEA32}" presName="sibTrans" presStyleLbl="sibTrans2D1" presStyleIdx="0" presStyleCnt="3"/>
      <dgm:spPr/>
    </dgm:pt>
    <dgm:pt modelId="{7B6E88DF-55C7-F340-B4D8-42846031AB15}" type="pres">
      <dgm:prSet presAssocID="{376DB84C-2547-714E-8834-6180FB2CEA32}" presName="connectorText" presStyleLbl="sibTrans2D1" presStyleIdx="0" presStyleCnt="3"/>
      <dgm:spPr/>
    </dgm:pt>
    <dgm:pt modelId="{3ACF78BC-52E4-0D4B-AC6B-FA9BB806601F}" type="pres">
      <dgm:prSet presAssocID="{BB3E0F7E-CE33-4C44-8A59-0A55A226F9CB}" presName="node" presStyleLbl="node1" presStyleIdx="1" presStyleCnt="4">
        <dgm:presLayoutVars>
          <dgm:bulletEnabled val="1"/>
        </dgm:presLayoutVars>
      </dgm:prSet>
      <dgm:spPr/>
    </dgm:pt>
    <dgm:pt modelId="{78028989-D298-8540-A6FC-3A0E37AFF075}" type="pres">
      <dgm:prSet presAssocID="{9BB35CEB-6A9C-A947-B249-C9DFF18C7C18}" presName="sibTrans" presStyleLbl="sibTrans2D1" presStyleIdx="1" presStyleCnt="3"/>
      <dgm:spPr/>
    </dgm:pt>
    <dgm:pt modelId="{7916E76A-422C-FD49-B5D4-807B3F2A3FC4}" type="pres">
      <dgm:prSet presAssocID="{9BB35CEB-6A9C-A947-B249-C9DFF18C7C18}" presName="connectorText" presStyleLbl="sibTrans2D1" presStyleIdx="1" presStyleCnt="3"/>
      <dgm:spPr/>
    </dgm:pt>
    <dgm:pt modelId="{76C0841A-00CD-0E41-B21F-67F3CCED1154}" type="pres">
      <dgm:prSet presAssocID="{5ED1795A-71A3-8040-B147-B70CB7D92FAB}" presName="node" presStyleLbl="node1" presStyleIdx="2" presStyleCnt="4">
        <dgm:presLayoutVars>
          <dgm:bulletEnabled val="1"/>
        </dgm:presLayoutVars>
      </dgm:prSet>
      <dgm:spPr/>
    </dgm:pt>
    <dgm:pt modelId="{05F55891-23E4-FC46-9CD7-BCD7C66D6906}" type="pres">
      <dgm:prSet presAssocID="{943AADA5-A0D7-F142-B038-8CBA9504F67F}" presName="sibTrans" presStyleLbl="sibTrans2D1" presStyleIdx="2" presStyleCnt="3"/>
      <dgm:spPr/>
    </dgm:pt>
    <dgm:pt modelId="{2B1CF98F-4D05-2749-BF9A-B89C101E613F}" type="pres">
      <dgm:prSet presAssocID="{943AADA5-A0D7-F142-B038-8CBA9504F67F}" presName="connectorText" presStyleLbl="sibTrans2D1" presStyleIdx="2" presStyleCnt="3"/>
      <dgm:spPr/>
    </dgm:pt>
    <dgm:pt modelId="{B88790F3-CB1B-6F46-A01E-E3DD5378ACF3}" type="pres">
      <dgm:prSet presAssocID="{EEA962D3-57B9-1E49-BD61-5F255E2FBC2B}" presName="node" presStyleLbl="node1" presStyleIdx="3" presStyleCnt="4">
        <dgm:presLayoutVars>
          <dgm:bulletEnabled val="1"/>
        </dgm:presLayoutVars>
      </dgm:prSet>
      <dgm:spPr/>
    </dgm:pt>
  </dgm:ptLst>
  <dgm:cxnLst>
    <dgm:cxn modelId="{A70B6A0D-96E0-B449-8CFB-3F29687FE720}" srcId="{C67BB917-1D82-3B4B-8EA7-165960962DC4}" destId="{BB3E0F7E-CE33-4C44-8A59-0A55A226F9CB}" srcOrd="1" destOrd="0" parTransId="{DD39A2F0-1FB9-3149-8D8D-0D4E069EA606}" sibTransId="{9BB35CEB-6A9C-A947-B249-C9DFF18C7C18}"/>
    <dgm:cxn modelId="{3221BD28-BAA1-4F44-BC7D-52C7DC3C0B95}" type="presOf" srcId="{943AADA5-A0D7-F142-B038-8CBA9504F67F}" destId="{2B1CF98F-4D05-2749-BF9A-B89C101E613F}" srcOrd="1" destOrd="0" presId="urn:microsoft.com/office/officeart/2005/8/layout/process1"/>
    <dgm:cxn modelId="{B2E9042F-0485-2545-B4B0-541E3E112D5A}" type="presOf" srcId="{9BB35CEB-6A9C-A947-B249-C9DFF18C7C18}" destId="{7916E76A-422C-FD49-B5D4-807B3F2A3FC4}" srcOrd="1" destOrd="0" presId="urn:microsoft.com/office/officeart/2005/8/layout/process1"/>
    <dgm:cxn modelId="{4B538B32-0D27-3B46-AA4A-763DD0560887}" srcId="{C67BB917-1D82-3B4B-8EA7-165960962DC4}" destId="{D3682183-F0C4-6846-AA0A-9EB49BC7818D}" srcOrd="0" destOrd="0" parTransId="{2C9A08AB-3378-CA46-A420-DF313B0A794E}" sibTransId="{376DB84C-2547-714E-8834-6180FB2CEA32}"/>
    <dgm:cxn modelId="{DE0F5D54-E434-094E-9581-30E5327CAD3E}" type="presOf" srcId="{C67BB917-1D82-3B4B-8EA7-165960962DC4}" destId="{EFD3273D-1932-6946-A913-631FC4B7A0E1}" srcOrd="0" destOrd="0" presId="urn:microsoft.com/office/officeart/2005/8/layout/process1"/>
    <dgm:cxn modelId="{9924215E-3833-3849-87FA-F4E161042406}" srcId="{C67BB917-1D82-3B4B-8EA7-165960962DC4}" destId="{5ED1795A-71A3-8040-B147-B70CB7D92FAB}" srcOrd="2" destOrd="0" parTransId="{2A1F911A-C5C8-AD4A-8F45-335874F1A993}" sibTransId="{943AADA5-A0D7-F142-B038-8CBA9504F67F}"/>
    <dgm:cxn modelId="{1AE17160-F610-FF49-8869-FB3F2A7A75E0}" type="presOf" srcId="{5ED1795A-71A3-8040-B147-B70CB7D92FAB}" destId="{76C0841A-00CD-0E41-B21F-67F3CCED1154}" srcOrd="0" destOrd="0" presId="urn:microsoft.com/office/officeart/2005/8/layout/process1"/>
    <dgm:cxn modelId="{B88E2078-EB61-364C-9346-0C8911BF27DD}" type="presOf" srcId="{9BB35CEB-6A9C-A947-B249-C9DFF18C7C18}" destId="{78028989-D298-8540-A6FC-3A0E37AFF075}" srcOrd="0" destOrd="0" presId="urn:microsoft.com/office/officeart/2005/8/layout/process1"/>
    <dgm:cxn modelId="{A6B6EC7F-8340-FE4E-83BA-C0507C020BA1}" type="presOf" srcId="{D3682183-F0C4-6846-AA0A-9EB49BC7818D}" destId="{543F1C5D-B9BC-FD48-A175-1BA86039658E}" srcOrd="0" destOrd="0" presId="urn:microsoft.com/office/officeart/2005/8/layout/process1"/>
    <dgm:cxn modelId="{AA3CE48C-E153-B645-8AEC-5834BF05CBBE}" type="presOf" srcId="{943AADA5-A0D7-F142-B038-8CBA9504F67F}" destId="{05F55891-23E4-FC46-9CD7-BCD7C66D6906}" srcOrd="0" destOrd="0" presId="urn:microsoft.com/office/officeart/2005/8/layout/process1"/>
    <dgm:cxn modelId="{B27ADD97-FD3B-AC4D-AA7E-2230A8BDC003}" type="presOf" srcId="{EEA962D3-57B9-1E49-BD61-5F255E2FBC2B}" destId="{B88790F3-CB1B-6F46-A01E-E3DD5378ACF3}" srcOrd="0" destOrd="0" presId="urn:microsoft.com/office/officeart/2005/8/layout/process1"/>
    <dgm:cxn modelId="{312AAAD2-D13B-A249-9326-D65391F16883}" srcId="{C67BB917-1D82-3B4B-8EA7-165960962DC4}" destId="{EEA962D3-57B9-1E49-BD61-5F255E2FBC2B}" srcOrd="3" destOrd="0" parTransId="{CF02DB72-AB18-014B-94A7-AC797913B849}" sibTransId="{A6143861-E031-1B48-940B-5457547D9DB6}"/>
    <dgm:cxn modelId="{22423DDA-1462-334D-91B8-E5B13BB800D3}" type="presOf" srcId="{376DB84C-2547-714E-8834-6180FB2CEA32}" destId="{03E49F73-A561-D14D-A4DD-955E6025BBAD}" srcOrd="0" destOrd="0" presId="urn:microsoft.com/office/officeart/2005/8/layout/process1"/>
    <dgm:cxn modelId="{D1F9EDDA-8F87-3E4C-AEED-53C9325F41B9}" type="presOf" srcId="{376DB84C-2547-714E-8834-6180FB2CEA32}" destId="{7B6E88DF-55C7-F340-B4D8-42846031AB15}" srcOrd="1" destOrd="0" presId="urn:microsoft.com/office/officeart/2005/8/layout/process1"/>
    <dgm:cxn modelId="{E5C301DE-74F8-FA40-9A65-5AF0A206EE7D}" type="presOf" srcId="{BB3E0F7E-CE33-4C44-8A59-0A55A226F9CB}" destId="{3ACF78BC-52E4-0D4B-AC6B-FA9BB806601F}" srcOrd="0" destOrd="0" presId="urn:microsoft.com/office/officeart/2005/8/layout/process1"/>
    <dgm:cxn modelId="{79C3F471-9B3B-3240-B808-A5B0A779FF5D}" type="presParOf" srcId="{EFD3273D-1932-6946-A913-631FC4B7A0E1}" destId="{543F1C5D-B9BC-FD48-A175-1BA86039658E}" srcOrd="0" destOrd="0" presId="urn:microsoft.com/office/officeart/2005/8/layout/process1"/>
    <dgm:cxn modelId="{FA353058-832F-8C4F-9551-5ABC615B0F6B}" type="presParOf" srcId="{EFD3273D-1932-6946-A913-631FC4B7A0E1}" destId="{03E49F73-A561-D14D-A4DD-955E6025BBAD}" srcOrd="1" destOrd="0" presId="urn:microsoft.com/office/officeart/2005/8/layout/process1"/>
    <dgm:cxn modelId="{E6FCE119-3915-6042-93C9-99D2B53CF4AC}" type="presParOf" srcId="{03E49F73-A561-D14D-A4DD-955E6025BBAD}" destId="{7B6E88DF-55C7-F340-B4D8-42846031AB15}" srcOrd="0" destOrd="0" presId="urn:microsoft.com/office/officeart/2005/8/layout/process1"/>
    <dgm:cxn modelId="{02645E2F-4244-B547-A562-1008B5DAF9DF}" type="presParOf" srcId="{EFD3273D-1932-6946-A913-631FC4B7A0E1}" destId="{3ACF78BC-52E4-0D4B-AC6B-FA9BB806601F}" srcOrd="2" destOrd="0" presId="urn:microsoft.com/office/officeart/2005/8/layout/process1"/>
    <dgm:cxn modelId="{2E36D068-159F-FC44-BEC1-6DF35A473731}" type="presParOf" srcId="{EFD3273D-1932-6946-A913-631FC4B7A0E1}" destId="{78028989-D298-8540-A6FC-3A0E37AFF075}" srcOrd="3" destOrd="0" presId="urn:microsoft.com/office/officeart/2005/8/layout/process1"/>
    <dgm:cxn modelId="{245AAF17-3AEB-054F-A065-6FB767796AD4}" type="presParOf" srcId="{78028989-D298-8540-A6FC-3A0E37AFF075}" destId="{7916E76A-422C-FD49-B5D4-807B3F2A3FC4}" srcOrd="0" destOrd="0" presId="urn:microsoft.com/office/officeart/2005/8/layout/process1"/>
    <dgm:cxn modelId="{10C399E9-0F55-4743-B46D-1C3751E8D6C9}" type="presParOf" srcId="{EFD3273D-1932-6946-A913-631FC4B7A0E1}" destId="{76C0841A-00CD-0E41-B21F-67F3CCED1154}" srcOrd="4" destOrd="0" presId="urn:microsoft.com/office/officeart/2005/8/layout/process1"/>
    <dgm:cxn modelId="{F9659970-E238-864E-BA4A-25C8EBF52479}" type="presParOf" srcId="{EFD3273D-1932-6946-A913-631FC4B7A0E1}" destId="{05F55891-23E4-FC46-9CD7-BCD7C66D6906}" srcOrd="5" destOrd="0" presId="urn:microsoft.com/office/officeart/2005/8/layout/process1"/>
    <dgm:cxn modelId="{BE7AB78A-77FA-364D-A13A-D53C5BAFB7EF}" type="presParOf" srcId="{05F55891-23E4-FC46-9CD7-BCD7C66D6906}" destId="{2B1CF98F-4D05-2749-BF9A-B89C101E613F}" srcOrd="0" destOrd="0" presId="urn:microsoft.com/office/officeart/2005/8/layout/process1"/>
    <dgm:cxn modelId="{2526D611-5348-0E4D-8E49-ED6072F20C4C}" type="presParOf" srcId="{EFD3273D-1932-6946-A913-631FC4B7A0E1}" destId="{B88790F3-CB1B-6F46-A01E-E3DD5378AC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BB917-1D82-3B4B-8EA7-165960962DC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3682183-F0C4-6846-AA0A-9EB49BC7818D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DK">
              <a:noFill/>
            </a:rPr>
            <a:t> </a:t>
          </a:r>
        </a:p>
      </dgm:t>
    </dgm:pt>
    <dgm:pt modelId="{2C9A08AB-3378-CA46-A420-DF313B0A794E}" type="parTrans" cxnId="{4B538B32-0D27-3B46-AA4A-763DD0560887}">
      <dgm:prSet/>
      <dgm:spPr/>
      <dgm:t>
        <a:bodyPr/>
        <a:lstStyle/>
        <a:p>
          <a:endParaRPr lang="en-GB"/>
        </a:p>
      </dgm:t>
    </dgm:pt>
    <dgm:pt modelId="{376DB84C-2547-714E-8834-6180FB2CEA32}" type="sibTrans" cxnId="{4B538B32-0D27-3B46-AA4A-763DD0560887}">
      <dgm:prSet/>
      <dgm:spPr/>
      <dgm:t>
        <a:bodyPr/>
        <a:lstStyle/>
        <a:p>
          <a:endParaRPr lang="en-GB"/>
        </a:p>
      </dgm:t>
    </dgm:pt>
    <dgm:pt modelId="{5ED1795A-71A3-8040-B147-B70CB7D92FAB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DK">
              <a:noFill/>
            </a:rPr>
            <a:t> </a:t>
          </a:r>
        </a:p>
      </dgm:t>
    </dgm:pt>
    <dgm:pt modelId="{2A1F911A-C5C8-AD4A-8F45-335874F1A993}" type="parTrans" cxnId="{9924215E-3833-3849-87FA-F4E161042406}">
      <dgm:prSet/>
      <dgm:spPr/>
      <dgm:t>
        <a:bodyPr/>
        <a:lstStyle/>
        <a:p>
          <a:endParaRPr lang="en-GB"/>
        </a:p>
      </dgm:t>
    </dgm:pt>
    <dgm:pt modelId="{943AADA5-A0D7-F142-B038-8CBA9504F67F}" type="sibTrans" cxnId="{9924215E-3833-3849-87FA-F4E161042406}">
      <dgm:prSet/>
      <dgm:spPr/>
      <dgm:t>
        <a:bodyPr/>
        <a:lstStyle/>
        <a:p>
          <a:endParaRPr lang="en-GB"/>
        </a:p>
      </dgm:t>
    </dgm:pt>
    <dgm:pt modelId="{EEA962D3-57B9-1E49-BD61-5F255E2FBC2B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DK">
              <a:noFill/>
            </a:rPr>
            <a:t> </a:t>
          </a:r>
        </a:p>
      </dgm:t>
    </dgm:pt>
    <dgm:pt modelId="{CF02DB72-AB18-014B-94A7-AC797913B849}" type="parTrans" cxnId="{312AAAD2-D13B-A249-9326-D65391F16883}">
      <dgm:prSet/>
      <dgm:spPr/>
      <dgm:t>
        <a:bodyPr/>
        <a:lstStyle/>
        <a:p>
          <a:endParaRPr lang="en-GB"/>
        </a:p>
      </dgm:t>
    </dgm:pt>
    <dgm:pt modelId="{A6143861-E031-1B48-940B-5457547D9DB6}" type="sibTrans" cxnId="{312AAAD2-D13B-A249-9326-D65391F16883}">
      <dgm:prSet/>
      <dgm:spPr/>
      <dgm:t>
        <a:bodyPr/>
        <a:lstStyle/>
        <a:p>
          <a:endParaRPr lang="en-GB"/>
        </a:p>
      </dgm:t>
    </dgm:pt>
    <dgm:pt modelId="{BB3E0F7E-CE33-4C44-8A59-0A55A226F9CB}">
      <dgm:prSet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DK">
              <a:noFill/>
            </a:rPr>
            <a:t> </a:t>
          </a:r>
        </a:p>
      </dgm:t>
    </dgm:pt>
    <dgm:pt modelId="{DD39A2F0-1FB9-3149-8D8D-0D4E069EA606}" type="parTrans" cxnId="{A70B6A0D-96E0-B449-8CFB-3F29687FE720}">
      <dgm:prSet/>
      <dgm:spPr/>
      <dgm:t>
        <a:bodyPr/>
        <a:lstStyle/>
        <a:p>
          <a:endParaRPr lang="en-GB"/>
        </a:p>
      </dgm:t>
    </dgm:pt>
    <dgm:pt modelId="{9BB35CEB-6A9C-A947-B249-C9DFF18C7C18}" type="sibTrans" cxnId="{A70B6A0D-96E0-B449-8CFB-3F29687FE720}">
      <dgm:prSet/>
      <dgm:spPr/>
      <dgm:t>
        <a:bodyPr/>
        <a:lstStyle/>
        <a:p>
          <a:endParaRPr lang="en-GB"/>
        </a:p>
      </dgm:t>
    </dgm:pt>
    <dgm:pt modelId="{EFD3273D-1932-6946-A913-631FC4B7A0E1}" type="pres">
      <dgm:prSet presAssocID="{C67BB917-1D82-3B4B-8EA7-165960962DC4}" presName="Name0" presStyleCnt="0">
        <dgm:presLayoutVars>
          <dgm:dir/>
          <dgm:resizeHandles val="exact"/>
        </dgm:presLayoutVars>
      </dgm:prSet>
      <dgm:spPr/>
    </dgm:pt>
    <dgm:pt modelId="{543F1C5D-B9BC-FD48-A175-1BA86039658E}" type="pres">
      <dgm:prSet presAssocID="{D3682183-F0C4-6846-AA0A-9EB49BC7818D}" presName="node" presStyleLbl="node1" presStyleIdx="0" presStyleCnt="4">
        <dgm:presLayoutVars>
          <dgm:bulletEnabled val="1"/>
        </dgm:presLayoutVars>
      </dgm:prSet>
      <dgm:spPr/>
    </dgm:pt>
    <dgm:pt modelId="{03E49F73-A561-D14D-A4DD-955E6025BBAD}" type="pres">
      <dgm:prSet presAssocID="{376DB84C-2547-714E-8834-6180FB2CEA32}" presName="sibTrans" presStyleLbl="sibTrans2D1" presStyleIdx="0" presStyleCnt="3"/>
      <dgm:spPr/>
    </dgm:pt>
    <dgm:pt modelId="{7B6E88DF-55C7-F340-B4D8-42846031AB15}" type="pres">
      <dgm:prSet presAssocID="{376DB84C-2547-714E-8834-6180FB2CEA32}" presName="connectorText" presStyleLbl="sibTrans2D1" presStyleIdx="0" presStyleCnt="3"/>
      <dgm:spPr/>
    </dgm:pt>
    <dgm:pt modelId="{3ACF78BC-52E4-0D4B-AC6B-FA9BB806601F}" type="pres">
      <dgm:prSet presAssocID="{BB3E0F7E-CE33-4C44-8A59-0A55A226F9CB}" presName="node" presStyleLbl="node1" presStyleIdx="1" presStyleCnt="4">
        <dgm:presLayoutVars>
          <dgm:bulletEnabled val="1"/>
        </dgm:presLayoutVars>
      </dgm:prSet>
      <dgm:spPr/>
    </dgm:pt>
    <dgm:pt modelId="{78028989-D298-8540-A6FC-3A0E37AFF075}" type="pres">
      <dgm:prSet presAssocID="{9BB35CEB-6A9C-A947-B249-C9DFF18C7C18}" presName="sibTrans" presStyleLbl="sibTrans2D1" presStyleIdx="1" presStyleCnt="3"/>
      <dgm:spPr/>
    </dgm:pt>
    <dgm:pt modelId="{7916E76A-422C-FD49-B5D4-807B3F2A3FC4}" type="pres">
      <dgm:prSet presAssocID="{9BB35CEB-6A9C-A947-B249-C9DFF18C7C18}" presName="connectorText" presStyleLbl="sibTrans2D1" presStyleIdx="1" presStyleCnt="3"/>
      <dgm:spPr/>
    </dgm:pt>
    <dgm:pt modelId="{76C0841A-00CD-0E41-B21F-67F3CCED1154}" type="pres">
      <dgm:prSet presAssocID="{5ED1795A-71A3-8040-B147-B70CB7D92FAB}" presName="node" presStyleLbl="node1" presStyleIdx="2" presStyleCnt="4">
        <dgm:presLayoutVars>
          <dgm:bulletEnabled val="1"/>
        </dgm:presLayoutVars>
      </dgm:prSet>
      <dgm:spPr/>
    </dgm:pt>
    <dgm:pt modelId="{05F55891-23E4-FC46-9CD7-BCD7C66D6906}" type="pres">
      <dgm:prSet presAssocID="{943AADA5-A0D7-F142-B038-8CBA9504F67F}" presName="sibTrans" presStyleLbl="sibTrans2D1" presStyleIdx="2" presStyleCnt="3"/>
      <dgm:spPr/>
    </dgm:pt>
    <dgm:pt modelId="{2B1CF98F-4D05-2749-BF9A-B89C101E613F}" type="pres">
      <dgm:prSet presAssocID="{943AADA5-A0D7-F142-B038-8CBA9504F67F}" presName="connectorText" presStyleLbl="sibTrans2D1" presStyleIdx="2" presStyleCnt="3"/>
      <dgm:spPr/>
    </dgm:pt>
    <dgm:pt modelId="{B88790F3-CB1B-6F46-A01E-E3DD5378ACF3}" type="pres">
      <dgm:prSet presAssocID="{EEA962D3-57B9-1E49-BD61-5F255E2FBC2B}" presName="node" presStyleLbl="node1" presStyleIdx="3" presStyleCnt="4">
        <dgm:presLayoutVars>
          <dgm:bulletEnabled val="1"/>
        </dgm:presLayoutVars>
      </dgm:prSet>
      <dgm:spPr/>
    </dgm:pt>
  </dgm:ptLst>
  <dgm:cxnLst>
    <dgm:cxn modelId="{A70B6A0D-96E0-B449-8CFB-3F29687FE720}" srcId="{C67BB917-1D82-3B4B-8EA7-165960962DC4}" destId="{BB3E0F7E-CE33-4C44-8A59-0A55A226F9CB}" srcOrd="1" destOrd="0" parTransId="{DD39A2F0-1FB9-3149-8D8D-0D4E069EA606}" sibTransId="{9BB35CEB-6A9C-A947-B249-C9DFF18C7C18}"/>
    <dgm:cxn modelId="{3221BD28-BAA1-4F44-BC7D-52C7DC3C0B95}" type="presOf" srcId="{943AADA5-A0D7-F142-B038-8CBA9504F67F}" destId="{2B1CF98F-4D05-2749-BF9A-B89C101E613F}" srcOrd="1" destOrd="0" presId="urn:microsoft.com/office/officeart/2005/8/layout/process1"/>
    <dgm:cxn modelId="{B2E9042F-0485-2545-B4B0-541E3E112D5A}" type="presOf" srcId="{9BB35CEB-6A9C-A947-B249-C9DFF18C7C18}" destId="{7916E76A-422C-FD49-B5D4-807B3F2A3FC4}" srcOrd="1" destOrd="0" presId="urn:microsoft.com/office/officeart/2005/8/layout/process1"/>
    <dgm:cxn modelId="{4B538B32-0D27-3B46-AA4A-763DD0560887}" srcId="{C67BB917-1D82-3B4B-8EA7-165960962DC4}" destId="{D3682183-F0C4-6846-AA0A-9EB49BC7818D}" srcOrd="0" destOrd="0" parTransId="{2C9A08AB-3378-CA46-A420-DF313B0A794E}" sibTransId="{376DB84C-2547-714E-8834-6180FB2CEA32}"/>
    <dgm:cxn modelId="{DE0F5D54-E434-094E-9581-30E5327CAD3E}" type="presOf" srcId="{C67BB917-1D82-3B4B-8EA7-165960962DC4}" destId="{EFD3273D-1932-6946-A913-631FC4B7A0E1}" srcOrd="0" destOrd="0" presId="urn:microsoft.com/office/officeart/2005/8/layout/process1"/>
    <dgm:cxn modelId="{9924215E-3833-3849-87FA-F4E161042406}" srcId="{C67BB917-1D82-3B4B-8EA7-165960962DC4}" destId="{5ED1795A-71A3-8040-B147-B70CB7D92FAB}" srcOrd="2" destOrd="0" parTransId="{2A1F911A-C5C8-AD4A-8F45-335874F1A993}" sibTransId="{943AADA5-A0D7-F142-B038-8CBA9504F67F}"/>
    <dgm:cxn modelId="{1AE17160-F610-FF49-8869-FB3F2A7A75E0}" type="presOf" srcId="{5ED1795A-71A3-8040-B147-B70CB7D92FAB}" destId="{76C0841A-00CD-0E41-B21F-67F3CCED1154}" srcOrd="0" destOrd="0" presId="urn:microsoft.com/office/officeart/2005/8/layout/process1"/>
    <dgm:cxn modelId="{B88E2078-EB61-364C-9346-0C8911BF27DD}" type="presOf" srcId="{9BB35CEB-6A9C-A947-B249-C9DFF18C7C18}" destId="{78028989-D298-8540-A6FC-3A0E37AFF075}" srcOrd="0" destOrd="0" presId="urn:microsoft.com/office/officeart/2005/8/layout/process1"/>
    <dgm:cxn modelId="{A6B6EC7F-8340-FE4E-83BA-C0507C020BA1}" type="presOf" srcId="{D3682183-F0C4-6846-AA0A-9EB49BC7818D}" destId="{543F1C5D-B9BC-FD48-A175-1BA86039658E}" srcOrd="0" destOrd="0" presId="urn:microsoft.com/office/officeart/2005/8/layout/process1"/>
    <dgm:cxn modelId="{AA3CE48C-E153-B645-8AEC-5834BF05CBBE}" type="presOf" srcId="{943AADA5-A0D7-F142-B038-8CBA9504F67F}" destId="{05F55891-23E4-FC46-9CD7-BCD7C66D6906}" srcOrd="0" destOrd="0" presId="urn:microsoft.com/office/officeart/2005/8/layout/process1"/>
    <dgm:cxn modelId="{B27ADD97-FD3B-AC4D-AA7E-2230A8BDC003}" type="presOf" srcId="{EEA962D3-57B9-1E49-BD61-5F255E2FBC2B}" destId="{B88790F3-CB1B-6F46-A01E-E3DD5378ACF3}" srcOrd="0" destOrd="0" presId="urn:microsoft.com/office/officeart/2005/8/layout/process1"/>
    <dgm:cxn modelId="{312AAAD2-D13B-A249-9326-D65391F16883}" srcId="{C67BB917-1D82-3B4B-8EA7-165960962DC4}" destId="{EEA962D3-57B9-1E49-BD61-5F255E2FBC2B}" srcOrd="3" destOrd="0" parTransId="{CF02DB72-AB18-014B-94A7-AC797913B849}" sibTransId="{A6143861-E031-1B48-940B-5457547D9DB6}"/>
    <dgm:cxn modelId="{22423DDA-1462-334D-91B8-E5B13BB800D3}" type="presOf" srcId="{376DB84C-2547-714E-8834-6180FB2CEA32}" destId="{03E49F73-A561-D14D-A4DD-955E6025BBAD}" srcOrd="0" destOrd="0" presId="urn:microsoft.com/office/officeart/2005/8/layout/process1"/>
    <dgm:cxn modelId="{D1F9EDDA-8F87-3E4C-AEED-53C9325F41B9}" type="presOf" srcId="{376DB84C-2547-714E-8834-6180FB2CEA32}" destId="{7B6E88DF-55C7-F340-B4D8-42846031AB15}" srcOrd="1" destOrd="0" presId="urn:microsoft.com/office/officeart/2005/8/layout/process1"/>
    <dgm:cxn modelId="{E5C301DE-74F8-FA40-9A65-5AF0A206EE7D}" type="presOf" srcId="{BB3E0F7E-CE33-4C44-8A59-0A55A226F9CB}" destId="{3ACF78BC-52E4-0D4B-AC6B-FA9BB806601F}" srcOrd="0" destOrd="0" presId="urn:microsoft.com/office/officeart/2005/8/layout/process1"/>
    <dgm:cxn modelId="{79C3F471-9B3B-3240-B808-A5B0A779FF5D}" type="presParOf" srcId="{EFD3273D-1932-6946-A913-631FC4B7A0E1}" destId="{543F1C5D-B9BC-FD48-A175-1BA86039658E}" srcOrd="0" destOrd="0" presId="urn:microsoft.com/office/officeart/2005/8/layout/process1"/>
    <dgm:cxn modelId="{FA353058-832F-8C4F-9551-5ABC615B0F6B}" type="presParOf" srcId="{EFD3273D-1932-6946-A913-631FC4B7A0E1}" destId="{03E49F73-A561-D14D-A4DD-955E6025BBAD}" srcOrd="1" destOrd="0" presId="urn:microsoft.com/office/officeart/2005/8/layout/process1"/>
    <dgm:cxn modelId="{E6FCE119-3915-6042-93C9-99D2B53CF4AC}" type="presParOf" srcId="{03E49F73-A561-D14D-A4DD-955E6025BBAD}" destId="{7B6E88DF-55C7-F340-B4D8-42846031AB15}" srcOrd="0" destOrd="0" presId="urn:microsoft.com/office/officeart/2005/8/layout/process1"/>
    <dgm:cxn modelId="{02645E2F-4244-B547-A562-1008B5DAF9DF}" type="presParOf" srcId="{EFD3273D-1932-6946-A913-631FC4B7A0E1}" destId="{3ACF78BC-52E4-0D4B-AC6B-FA9BB806601F}" srcOrd="2" destOrd="0" presId="urn:microsoft.com/office/officeart/2005/8/layout/process1"/>
    <dgm:cxn modelId="{2E36D068-159F-FC44-BEC1-6DF35A473731}" type="presParOf" srcId="{EFD3273D-1932-6946-A913-631FC4B7A0E1}" destId="{78028989-D298-8540-A6FC-3A0E37AFF075}" srcOrd="3" destOrd="0" presId="urn:microsoft.com/office/officeart/2005/8/layout/process1"/>
    <dgm:cxn modelId="{245AAF17-3AEB-054F-A065-6FB767796AD4}" type="presParOf" srcId="{78028989-D298-8540-A6FC-3A0E37AFF075}" destId="{7916E76A-422C-FD49-B5D4-807B3F2A3FC4}" srcOrd="0" destOrd="0" presId="urn:microsoft.com/office/officeart/2005/8/layout/process1"/>
    <dgm:cxn modelId="{10C399E9-0F55-4743-B46D-1C3751E8D6C9}" type="presParOf" srcId="{EFD3273D-1932-6946-A913-631FC4B7A0E1}" destId="{76C0841A-00CD-0E41-B21F-67F3CCED1154}" srcOrd="4" destOrd="0" presId="urn:microsoft.com/office/officeart/2005/8/layout/process1"/>
    <dgm:cxn modelId="{F9659970-E238-864E-BA4A-25C8EBF52479}" type="presParOf" srcId="{EFD3273D-1932-6946-A913-631FC4B7A0E1}" destId="{05F55891-23E4-FC46-9CD7-BCD7C66D6906}" srcOrd="5" destOrd="0" presId="urn:microsoft.com/office/officeart/2005/8/layout/process1"/>
    <dgm:cxn modelId="{BE7AB78A-77FA-364D-A13A-D53C5BAFB7EF}" type="presParOf" srcId="{05F55891-23E4-FC46-9CD7-BCD7C66D6906}" destId="{2B1CF98F-4D05-2749-BF9A-B89C101E613F}" srcOrd="0" destOrd="0" presId="urn:microsoft.com/office/officeart/2005/8/layout/process1"/>
    <dgm:cxn modelId="{2526D611-5348-0E4D-8E49-ED6072F20C4C}" type="presParOf" srcId="{EFD3273D-1932-6946-A913-631FC4B7A0E1}" destId="{B88790F3-CB1B-6F46-A01E-E3DD5378ACF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F1C5D-B9BC-FD48-A175-1BA86039658E}">
      <dsp:nvSpPr>
        <dsp:cNvPr id="0" name=""/>
        <dsp:cNvSpPr/>
      </dsp:nvSpPr>
      <dsp:spPr>
        <a:xfrm>
          <a:off x="4756" y="2085419"/>
          <a:ext cx="2079714" cy="1247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da-DK" sz="40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𝑆</m:t>
                    </m:r>
                  </m:e>
                  <m:sub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m:oMathPara>
          </a14:m>
          <a:endParaRPr lang="en-GB" sz="4000" kern="1200" dirty="0"/>
        </a:p>
      </dsp:txBody>
      <dsp:txXfrm>
        <a:off x="41304" y="2121967"/>
        <a:ext cx="2006618" cy="1174732"/>
      </dsp:txXfrm>
    </dsp:sp>
    <dsp:sp modelId="{03E49F73-A561-D14D-A4DD-955E6025BBAD}">
      <dsp:nvSpPr>
        <dsp:cNvPr id="0" name=""/>
        <dsp:cNvSpPr/>
      </dsp:nvSpPr>
      <dsp:spPr>
        <a:xfrm>
          <a:off x="2292442" y="2451448"/>
          <a:ext cx="440899" cy="515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292442" y="2554602"/>
        <a:ext cx="308629" cy="309461"/>
      </dsp:txXfrm>
    </dsp:sp>
    <dsp:sp modelId="{3ACF78BC-52E4-0D4B-AC6B-FA9BB806601F}">
      <dsp:nvSpPr>
        <dsp:cNvPr id="0" name=""/>
        <dsp:cNvSpPr/>
      </dsp:nvSpPr>
      <dsp:spPr>
        <a:xfrm>
          <a:off x="2916357" y="2085419"/>
          <a:ext cx="2079714" cy="1247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da-DK" sz="40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𝐸</m:t>
                    </m:r>
                  </m:e>
                  <m:sub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m:oMathPara>
          </a14:m>
          <a:endParaRPr lang="en-GB" sz="4000" kern="1200" dirty="0"/>
        </a:p>
      </dsp:txBody>
      <dsp:txXfrm>
        <a:off x="2952905" y="2121967"/>
        <a:ext cx="2006618" cy="1174732"/>
      </dsp:txXfrm>
    </dsp:sp>
    <dsp:sp modelId="{78028989-D298-8540-A6FC-3A0E37AFF075}">
      <dsp:nvSpPr>
        <dsp:cNvPr id="0" name=""/>
        <dsp:cNvSpPr/>
      </dsp:nvSpPr>
      <dsp:spPr>
        <a:xfrm>
          <a:off x="5204043" y="2451448"/>
          <a:ext cx="440899" cy="515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204043" y="2554602"/>
        <a:ext cx="308629" cy="309461"/>
      </dsp:txXfrm>
    </dsp:sp>
    <dsp:sp modelId="{76C0841A-00CD-0E41-B21F-67F3CCED1154}">
      <dsp:nvSpPr>
        <dsp:cNvPr id="0" name=""/>
        <dsp:cNvSpPr/>
      </dsp:nvSpPr>
      <dsp:spPr>
        <a:xfrm>
          <a:off x="5827957" y="2085419"/>
          <a:ext cx="2079714" cy="1247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da-DK" sz="40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𝐼</m:t>
                    </m:r>
                  </m:e>
                  <m:sub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m:oMathPara>
          </a14:m>
          <a:endParaRPr lang="en-GB" sz="4000" kern="1200" dirty="0"/>
        </a:p>
      </dsp:txBody>
      <dsp:txXfrm>
        <a:off x="5864505" y="2121967"/>
        <a:ext cx="2006618" cy="1174732"/>
      </dsp:txXfrm>
    </dsp:sp>
    <dsp:sp modelId="{05F55891-23E4-FC46-9CD7-BCD7C66D6906}">
      <dsp:nvSpPr>
        <dsp:cNvPr id="0" name=""/>
        <dsp:cNvSpPr/>
      </dsp:nvSpPr>
      <dsp:spPr>
        <a:xfrm>
          <a:off x="8115644" y="2451448"/>
          <a:ext cx="440899" cy="515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15644" y="2554602"/>
        <a:ext cx="308629" cy="309461"/>
      </dsp:txXfrm>
    </dsp:sp>
    <dsp:sp modelId="{B88790F3-CB1B-6F46-A01E-E3DD5378ACF3}">
      <dsp:nvSpPr>
        <dsp:cNvPr id="0" name=""/>
        <dsp:cNvSpPr/>
      </dsp:nvSpPr>
      <dsp:spPr>
        <a:xfrm>
          <a:off x="8739558" y="2085419"/>
          <a:ext cx="2079714" cy="1247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da-DK" sz="40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𝑅</m:t>
                    </m:r>
                  </m:e>
                  <m:sub>
                    <m:r>
                      <a:rPr lang="da-DK" sz="4000" b="0" i="1" kern="1200" smtClean="0"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m:oMathPara>
          </a14:m>
          <a:endParaRPr lang="en-GB" sz="4000" kern="1200" dirty="0"/>
        </a:p>
      </dsp:txBody>
      <dsp:txXfrm>
        <a:off x="8776106" y="2121967"/>
        <a:ext cx="2006618" cy="1174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68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designguide.ku.dk/skabeloner/powerpoint/praesentationer/" TargetMode="External"/><Relationship Id="rId4" Type="http://schemas.openxmlformats.org/officeDocument/2006/relationships/hyperlink" Target="https://image.ku.dk/shared/aZwD18034DnM3TYEw9XagEF6kxI6MLkV" TargetMode="External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0" name="Titel 2">
            <a:extLst>
              <a:ext uri="{FF2B5EF4-FFF2-40B4-BE49-F238E27FC236}">
                <a16:creationId xmlns:a16="http://schemas.microsoft.com/office/drawing/2014/main" id="{916BA171-A8D6-BD97-B474-75F02EF1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4F7F37-C978-4070-A8C9-9984E7C2ABE6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CCA8-EEC6-4184-AB5B-DDB10B05E1AF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901C-AD74-491C-9322-C106FC5C099A}" type="datetime1">
              <a:rPr lang="en-GB" smtClean="0"/>
              <a:t>05/06/2023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2672-5B44-4DB0-8EDF-4BB4CF579FAA}" type="datetime1">
              <a:rPr lang="en-GB" smtClean="0"/>
              <a:t>05/06/2023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3466E77-7984-4F3B-92EF-834A85591B11}" type="datetime1">
              <a:rPr lang="en-GB" smtClean="0"/>
              <a:t>05/06/2023</a:t>
            </a:fld>
            <a:endParaRPr lang="en-GB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363600" marR="0" lvl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E691-BE0D-4934-9C30-12FC42105A2C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25972C5-CAD7-9DDE-E435-19581171941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bullet li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BE37-F289-4BB8-B1E0-101EB4AC95E3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4BC4-6516-49EF-A62A-EB81A07AF391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5D5-9A7E-477A-A544-9723531FD0FA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40AC-C468-4DBB-AF86-AC5724FDA50F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268BAA3-AF98-A946-16EB-29ED74D4E93C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text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F2-18C7-4623-927B-09989FC5CA4D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 dirty="0"/>
              <a:t>...click to add text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4B0C9B8-9199-DB66-C3E1-5BCBE19EE6D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F3CC8A4E-DD42-3359-871D-736513372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1282B6A-0E05-4999-B083-B58431580830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5BB6-14D6-4C5D-A392-87B2F024F171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02B45B-BE10-0955-7D2B-71607E79FE0D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EE70-9EF6-4011-9FEC-8E4C1B37B6E7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0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                     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98F8-8127-4186-B6E0-5A9DB8590659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C55F-A06C-4D12-9FE7-11486C7072EC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065828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3FB4-74ED-479B-AC3F-D58B1D2996E2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C22F958-FB17-66E4-EB45-75E15E5E3F8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3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6FC0-1C68-46A1-95BA-D879D9D7980D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6BCCAFF-7E95-0536-8297-4959B0CA01D7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065828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E2D-5BB7-4858-806B-E9B8121B6310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A49A202-D2D5-25B6-2F32-60A741CCF725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869E-E124-4C9B-86F5-EB1AF46F875F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42F60A0-C020-A529-4A95-65C8AC9FA2C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         text...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FB06-9E5C-4DC0-BDE6-1E991C758329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C6CF46-91DC-976D-9F2D-0F1B85D185F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m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1D8F-85B9-4001-AF63-8B6D3CD2CF9F}" type="datetime1">
              <a:rPr lang="en-GB" smtClean="0"/>
              <a:t>05/06/2023</a:t>
            </a:fld>
            <a:endParaRPr lang="en-GB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Highlight words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in headline using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bold   </a:t>
            </a:r>
            <a:endParaRPr lang="en-GB" sz="1400" b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A35AA5B6-111C-4735-AFC4-EBC2CB1BF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ECB2203-00D5-4F87-8F9D-D0B17AC42B67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22F690-D5D4-4852-B56B-61A8F1BA299A}" type="datetime1">
              <a:rPr lang="en-GB" smtClean="0"/>
              <a:t>05/06/2023</a:t>
            </a:fld>
            <a:endParaRPr lang="en-GB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4A88-BF4A-BF39-B835-B0C753B4C19A}"/>
              </a:ext>
            </a:extLst>
          </p:cNvPr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>
                <a:solidFill>
                  <a:schemeClr val="tx1"/>
                </a:solidFill>
              </a:rPr>
              <a:t>User guide </a:t>
            </a:r>
            <a:r>
              <a:rPr lang="en-GB" sz="180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18" name="Text Box 48">
            <a:extLst>
              <a:ext uri="{FF2B5EF4-FFF2-40B4-BE49-F238E27FC236}">
                <a16:creationId xmlns:a16="http://schemas.microsoft.com/office/drawing/2014/main" id="{91151374-92CC-87E1-F9AB-1D43CA0C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16:9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16:9 format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“small"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www.designguide.ku.dk/skabeloner/powerpoint/praesentationer/</a:t>
            </a:r>
            <a:endParaRPr lang="en-GB" sz="80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CC1000A9-67B6-3DBE-1556-907DFA8F3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57AF5228-50BD-AF36-C290-EB6F54DA4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32" name="Billede 40">
            <a:extLst>
              <a:ext uri="{FF2B5EF4-FFF2-40B4-BE49-F238E27FC236}">
                <a16:creationId xmlns:a16="http://schemas.microsoft.com/office/drawing/2014/main" id="{47DEC83E-2557-C64A-8710-5E90C5500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34" name="Text Box 48">
            <a:extLst>
              <a:ext uri="{FF2B5EF4-FFF2-40B4-BE49-F238E27FC236}">
                <a16:creationId xmlns:a16="http://schemas.microsoft.com/office/drawing/2014/main" id="{296B2A40-51DD-3C24-64B4-9C261EFED2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26A5352B-2D88-0049-FF68-7A3677982A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Text Box 48">
            <a:extLst>
              <a:ext uri="{FF2B5EF4-FFF2-40B4-BE49-F238E27FC236}">
                <a16:creationId xmlns:a16="http://schemas.microsoft.com/office/drawing/2014/main" id="{F1FD1FCB-14AB-C8C8-E3B6-3A9C2354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C4D76095-C685-6F22-B51D-0AFAF348C4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42" name="Text Box 48">
            <a:extLst>
              <a:ext uri="{FF2B5EF4-FFF2-40B4-BE49-F238E27FC236}">
                <a16:creationId xmlns:a16="http://schemas.microsoft.com/office/drawing/2014/main" id="{449B76C2-6958-26C2-DD52-28127622EE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 is: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44" name="Text Box 48">
            <a:extLst>
              <a:ext uri="{FF2B5EF4-FFF2-40B4-BE49-F238E27FC236}">
                <a16:creationId xmlns:a16="http://schemas.microsoft.com/office/drawing/2014/main" id="{B1B679C7-F81E-AF72-3832-BC2B20AF8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DBC859E9-AAD9-582D-9CAB-53B97A96B2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48" name="Text Box 48">
            <a:extLst>
              <a:ext uri="{FF2B5EF4-FFF2-40B4-BE49-F238E27FC236}">
                <a16:creationId xmlns:a16="http://schemas.microsoft.com/office/drawing/2014/main" id="{5BDA7DE1-7BD9-6953-4F2C-C23FAB665D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www.designguide.ku.dk/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5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0" name="Billede 25">
            <a:extLst>
              <a:ext uri="{FF2B5EF4-FFF2-40B4-BE49-F238E27FC236}">
                <a16:creationId xmlns:a16="http://schemas.microsoft.com/office/drawing/2014/main" id="{2BC7410A-935F-DC4A-F8A5-7F39AC457C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2" name="Billede 36">
            <a:extLst>
              <a:ext uri="{FF2B5EF4-FFF2-40B4-BE49-F238E27FC236}">
                <a16:creationId xmlns:a16="http://schemas.microsoft.com/office/drawing/2014/main" id="{56A21FCA-F356-F238-3DEE-A13BEFECD3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54" name="Billede 37">
            <a:extLst>
              <a:ext uri="{FF2B5EF4-FFF2-40B4-BE49-F238E27FC236}">
                <a16:creationId xmlns:a16="http://schemas.microsoft.com/office/drawing/2014/main" id="{8288A8D2-A953-FCF5-C54C-BED0258209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56" name="Text Box 48">
            <a:extLst>
              <a:ext uri="{FF2B5EF4-FFF2-40B4-BE49-F238E27FC236}">
                <a16:creationId xmlns:a16="http://schemas.microsoft.com/office/drawing/2014/main" id="{1AAEA91B-6C9C-9157-EFF5-6EEB67507A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" name="Picture 61">
            <a:extLst>
              <a:ext uri="{FF2B5EF4-FFF2-40B4-BE49-F238E27FC236}">
                <a16:creationId xmlns:a16="http://schemas.microsoft.com/office/drawing/2014/main" id="{874C9D93-430E-897F-0010-953653748B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   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5841F5BD-07B0-188F-6A65-1A9CB9107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700EDC7-A33F-4ACB-87EF-882B537199F0}" type="datetime1">
              <a:rPr lang="en-GB" smtClean="0"/>
              <a:t>05/06/2023</a:t>
            </a:fld>
            <a:endParaRPr lang="en-GB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/>
              <a:t> Click icon to insert image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A98E7E85-8DE3-687D-4837-DB9872BF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32F916-FBB8-40A8-BEA6-3A387B65F474}" type="datetime1">
              <a:rPr lang="en-GB" smtClean="0"/>
              <a:t>05/06/2023</a:t>
            </a:fld>
            <a:endParaRPr lang="en-GB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 Click icon to insert image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92A049D1-BE16-6369-9C11-6D9136DAE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C2548D2-4180-4C59-97F2-D3D2E14098F1}" type="datetime1">
              <a:rPr lang="en-GB" smtClean="0"/>
              <a:t>05/06/2023</a:t>
            </a:fld>
            <a:endParaRPr lang="en-GB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EA36-139A-4E3F-B6A0-7BD657AD45E8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FFE5DD6-2126-4C5A-ADA9-CF5BE748E714}" type="datetime1">
              <a:rPr lang="en-GB" smtClean="0"/>
              <a:t>05/06/2023</a:t>
            </a:fld>
            <a:endParaRPr lang="en-GB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B48C9BE-CCF6-3266-2B8E-D27C7F011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863DD73D-5725-327E-8366-645E99E26EC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4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64A27-B96F-FF49-952F-8EF3F8AA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ED5-267F-4B10-9875-AE0A138158F0}" type="datetime1">
              <a:rPr lang="en-GB" smtClean="0"/>
              <a:t>05/06/2023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56401-0EC4-5C4E-B05C-BACA00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EA49827-CE52-FD4B-8399-162D5E1D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55F9F9FB-61AF-8548-83E5-79EB62A8C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055" y="4764510"/>
            <a:ext cx="4946648" cy="726435"/>
          </a:xfrm>
        </p:spPr>
        <p:txBody>
          <a:bodyPr/>
          <a:lstStyle/>
          <a:p>
            <a:r>
              <a:rPr lang="en-GB" sz="1600" b="0" dirty="0"/>
              <a:t>NORDITA 2023, Stockholm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D5F85F-0777-314B-A8CB-A12F7D46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053" y="4144616"/>
            <a:ext cx="4946649" cy="899766"/>
          </a:xfrm>
        </p:spPr>
        <p:txBody>
          <a:bodyPr/>
          <a:lstStyle/>
          <a:p>
            <a:r>
              <a:rPr lang="en-GB" b="0" dirty="0"/>
              <a:t>Jacob Curran-Sebastian</a:t>
            </a:r>
          </a:p>
          <a:p>
            <a:endParaRPr lang="en-GB" b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18C83D-C112-3B45-B0BC-99E947581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052" y="1072798"/>
            <a:ext cx="4946649" cy="1345417"/>
          </a:xfrm>
        </p:spPr>
        <p:txBody>
          <a:bodyPr/>
          <a:lstStyle/>
          <a:p>
            <a:r>
              <a:rPr lang="en-GB" b="0" dirty="0"/>
              <a:t>Stochastic Importation of Variants of Concern in a Population with Heterogeneous Immunity</a:t>
            </a:r>
          </a:p>
        </p:txBody>
      </p:sp>
    </p:spTree>
    <p:extLst>
      <p:ext uri="{BB962C8B-B14F-4D97-AF65-F5344CB8AC3E}">
        <p14:creationId xmlns:p14="http://schemas.microsoft.com/office/powerpoint/2010/main" val="260976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D52B-28F6-8338-9684-635CC403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b="0" i="0" kern="1200" spc="60" baseline="0">
                <a:latin typeface="+mj-lt"/>
                <a:ea typeface="Open Sans Extrabold" panose="020B0606030504020204" pitchFamily="34" charset="0"/>
                <a:cs typeface="Microsoft New Tai Lue" panose="020B0502040204020203" pitchFamily="34" charset="0"/>
              </a:rPr>
              <a:t>Approximate FPT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2DC1A-8475-5E36-EE9D-044E6B3AB241}"/>
                  </a:ext>
                </a:extLst>
              </p:cNvPr>
              <p:cNvSpPr txBox="1"/>
              <p:nvPr/>
            </p:nvSpPr>
            <p:spPr>
              <a:xfrm>
                <a:off x="588963" y="2388193"/>
                <a:ext cx="4926011" cy="2600325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/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cs typeface="Microsoft New Tai Lue" panose="020B0502040204020203" pitchFamily="34" charset="0"/>
                  </a:rPr>
                  <a:t> Our results are pretty close to the true distribution, obtained from  simulations,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GB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40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GB" sz="2400" dirty="0">
                    <a:cs typeface="Microsoft New Tai Lue" panose="020B0502040204020203" pitchFamily="34" charset="0"/>
                  </a:rPr>
                  <a:t> cases. 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GB" sz="2400" dirty="0">
                  <a:cs typeface="Microsoft New Tai Lue" panose="020B0502040204020203" pitchFamily="34" charset="0"/>
                </a:endParaRP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cs typeface="Microsoft New Tai Lue" panose="020B0502040204020203" pitchFamily="34" charset="0"/>
                  </a:rPr>
                  <a:t> The mean first passage time  is obtained at 36 days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2DC1A-8475-5E36-EE9D-044E6B3A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63" y="2388193"/>
                <a:ext cx="4926011" cy="2600325"/>
              </a:xfrm>
              <a:prstGeom prst="rect">
                <a:avLst/>
              </a:prstGeom>
              <a:blipFill>
                <a:blip r:embed="rId2"/>
                <a:stretch>
                  <a:fillRect l="-3856" t="-4390" r="-77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82FA469A-E821-E123-648D-968F1F7F7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24316" y="1290237"/>
            <a:ext cx="6394985" cy="4796238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20B7-6E54-60E6-8B44-CA3A7306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A06C1-2A10-5B96-35AC-FFB9A1F1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2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ED18-5914-317C-E012-E5B7466C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Translation to Peak Timing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84063-F47E-280E-D148-C71C1C7342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K" dirty="0"/>
                  <a:t>We can translate the FPT distribution forward in time using a deterministic model to obtain the distribution of the Peak Timing.</a:t>
                </a:r>
              </a:p>
              <a:p>
                <a:endParaRPr lang="en-DK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𝑆𝐼</m:t>
                          </m:r>
                        </m:num>
                        <m:den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a-DK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𝑆𝐼</m:t>
                          </m:r>
                        </m:num>
                        <m:den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da-DK" b="0" dirty="0"/>
              </a:p>
              <a:p>
                <a:pPr marL="0" indent="0" algn="ctr">
                  <a:buNone/>
                </a:pPr>
                <a:endParaRPr lang="en-DK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DK" dirty="0"/>
              </a:p>
              <a:p>
                <a:endParaRPr lang="en-DK" dirty="0"/>
              </a:p>
              <a:p>
                <a:r>
                  <a:rPr lang="en-DK" dirty="0"/>
                  <a:t>Solving the above we can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DK" dirty="0"/>
                  <a:t>, and translate the FPT distribution forwards in time by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DK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84063-F47E-280E-D148-C71C1C734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3" t="-2439" r="-1498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EAC8B-C958-E3EE-0B95-FCAED820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29F5F-7502-C485-A513-D2C6AB4F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0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AAE5-F01E-DEF1-996B-50E73A6B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40169"/>
            <a:ext cx="11012486" cy="865186"/>
          </a:xfrm>
        </p:spPr>
        <p:txBody>
          <a:bodyPr anchor="t">
            <a:normAutofit/>
          </a:bodyPr>
          <a:lstStyle/>
          <a:p>
            <a:r>
              <a:rPr lang="en-DK" dirty="0"/>
              <a:t>Results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F93CB25-579D-DE46-A0CE-5BBE76CF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25" y="2179576"/>
            <a:ext cx="5356800" cy="35712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981C5-AC14-1349-01C3-B983E631C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9" y="2179576"/>
            <a:ext cx="5356800" cy="35712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BD8F-C24B-4CB9-4606-53CE4556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82E51-797C-12AC-4653-2F5D4C86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B2DC0D-62B4-AAB5-377E-90DA80DA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2155825"/>
            <a:ext cx="5468938" cy="3621088"/>
          </a:xfrm>
          <a:prstGeom prst="rect">
            <a:avLst/>
          </a:prstGeom>
        </p:spPr>
      </p:pic>
      <p:pic>
        <p:nvPicPr>
          <p:cNvPr id="6" name="Picture 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C89D7CDD-AA05-39B9-DB80-21EB1B4B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2155825"/>
            <a:ext cx="5468938" cy="3621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CAAE5-F01E-DEF1-996B-50E73A6B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620714"/>
            <a:ext cx="11012488" cy="863599"/>
          </a:xfrm>
        </p:spPr>
        <p:txBody>
          <a:bodyPr anchor="t">
            <a:normAutofit/>
          </a:bodyPr>
          <a:lstStyle/>
          <a:p>
            <a:r>
              <a:rPr lang="en-DK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BD8F-C24B-4CB9-4606-53CE4556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82E51-797C-12AC-4653-2F5D4C86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7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E715-F1E2-448E-04CE-6123A3CE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en-DK" dirty="0"/>
              <a:t>Multi-type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0DE15-17AE-DCBC-96CA-6C38E29A4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83" b="60000"/>
          <a:stretch/>
        </p:blipFill>
        <p:spPr>
          <a:xfrm>
            <a:off x="339956" y="4816279"/>
            <a:ext cx="5082383" cy="170302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CFD2-3E79-2595-250E-00EFCD1BA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76" y="1621637"/>
            <a:ext cx="6084869" cy="4672800"/>
          </a:xfrm>
        </p:spPr>
        <p:txBody>
          <a:bodyPr>
            <a:normAutofit/>
          </a:bodyPr>
          <a:lstStyle/>
          <a:p>
            <a:r>
              <a:rPr lang="en-DK" dirty="0"/>
              <a:t>We can make our model a bit more realistic and still obtain good approximations to the FPT distribution.</a:t>
            </a:r>
          </a:p>
          <a:p>
            <a:r>
              <a:rPr lang="en-DK" dirty="0"/>
              <a:t>We now want to model the arrival of a novel variant of concern into a partially immune population. </a:t>
            </a:r>
          </a:p>
          <a:p>
            <a:r>
              <a:rPr lang="en-DK" dirty="0"/>
              <a:t>Our question remains how can we quantify the </a:t>
            </a:r>
            <a:r>
              <a:rPr lang="en-DK" i="1" dirty="0"/>
              <a:t>time to establishment </a:t>
            </a:r>
            <a:r>
              <a:rPr lang="en-DK" dirty="0"/>
              <a:t>and when can we switch to a deterministic model?</a:t>
            </a:r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4ED4E-10CD-D4E0-EFB2-8E731D6A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100F4-B0C0-B457-4EBC-B8DEF93F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9" name="Picture 8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00A24A11-4A72-2C09-2778-57B1F468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6" y="1628776"/>
            <a:ext cx="5635102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6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CC850-E3A3-619C-FD56-D2E17D4A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C5F5-AC29-77C2-4CFC-128C96E2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10A209C-CA3F-8EEA-5BA0-002787B7F596}"/>
              </a:ext>
            </a:extLst>
          </p:cNvPr>
          <p:cNvSpPr txBox="1">
            <a:spLocks/>
          </p:cNvSpPr>
          <p:nvPr/>
        </p:nvSpPr>
        <p:spPr>
          <a:xfrm>
            <a:off x="838200" y="586169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60" baseline="0">
                <a:solidFill>
                  <a:schemeClr val="accent1"/>
                </a:solidFill>
                <a:latin typeface="+mj-lt"/>
                <a:ea typeface="Open Sans Extrabold" panose="020B0606030504020204" pitchFamily="34" charset="0"/>
                <a:cs typeface="Microsoft New Tai Lue" panose="020B0502040204020203" pitchFamily="34" charset="0"/>
              </a:defRPr>
            </a:lvl1pPr>
          </a:lstStyle>
          <a:p>
            <a:r>
              <a:rPr lang="en-GB" dirty="0"/>
              <a:t>Model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7E4106-DE62-90FC-E8B9-E51FEC23E1CE}"/>
              </a:ext>
            </a:extLst>
          </p:cNvPr>
          <p:cNvSpPr txBox="1">
            <a:spLocks/>
          </p:cNvSpPr>
          <p:nvPr/>
        </p:nvSpPr>
        <p:spPr>
          <a:xfrm>
            <a:off x="704091" y="153133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2pPr>
            <a:lvl3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3pPr>
            <a:lvl4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4pPr>
            <a:lvl5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5pPr>
            <a:lvl6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6pPr>
            <a:lvl7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7pPr>
            <a:lvl8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8pPr>
            <a:lvl9pPr marL="1072800" indent="-352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Microsoft New Tai Lue" panose="020B0502040204020203" pitchFamily="34" charset="0"/>
              </a:defRPr>
            </a:lvl9pPr>
          </a:lstStyle>
          <a:p>
            <a:r>
              <a:rPr lang="en-GB" dirty="0"/>
              <a:t>We model an outbreak in the UK population with 4 different kinds of immunity profiles, or 4 </a:t>
            </a:r>
            <a:r>
              <a:rPr lang="en-GB" i="1" dirty="0"/>
              <a:t>types-at-birth </a:t>
            </a:r>
            <a:r>
              <a:rPr lang="en-GB" dirty="0"/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99C321-747D-B013-508E-834CBFDEF1E4}"/>
              </a:ext>
            </a:extLst>
          </p:cNvPr>
          <p:cNvGrpSpPr/>
          <p:nvPr/>
        </p:nvGrpSpPr>
        <p:grpSpPr>
          <a:xfrm>
            <a:off x="972308" y="2856897"/>
            <a:ext cx="10247383" cy="3249613"/>
            <a:chOff x="1502228" y="3150678"/>
            <a:chExt cx="8918126" cy="2758310"/>
          </a:xfrm>
        </p:grpSpPr>
        <p:pic>
          <p:nvPicPr>
            <p:cNvPr id="10" name="Graphic 9" descr="User with solid fill">
              <a:extLst>
                <a:ext uri="{FF2B5EF4-FFF2-40B4-BE49-F238E27FC236}">
                  <a16:creationId xmlns:a16="http://schemas.microsoft.com/office/drawing/2014/main" id="{546E61B8-CC52-2326-B7B3-3EE68C858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02228" y="3189514"/>
              <a:ext cx="1796144" cy="1796144"/>
            </a:xfrm>
            <a:prstGeom prst="rect">
              <a:avLst/>
            </a:prstGeom>
          </p:spPr>
        </p:pic>
        <p:pic>
          <p:nvPicPr>
            <p:cNvPr id="11" name="Graphic 10" descr="User with solid fill">
              <a:extLst>
                <a:ext uri="{FF2B5EF4-FFF2-40B4-BE49-F238E27FC236}">
                  <a16:creationId xmlns:a16="http://schemas.microsoft.com/office/drawing/2014/main" id="{E6125303-E144-546B-158F-07C95B6C4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06588" y="3189514"/>
              <a:ext cx="1796144" cy="1796144"/>
            </a:xfrm>
            <a:prstGeom prst="rect">
              <a:avLst/>
            </a:prstGeom>
          </p:spPr>
        </p:pic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DD69528E-5743-AD43-7CE3-43A7DF78A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23882" y="3150678"/>
              <a:ext cx="1796144" cy="1796144"/>
            </a:xfrm>
            <a:prstGeom prst="rect">
              <a:avLst/>
            </a:prstGeom>
          </p:spPr>
        </p:pic>
        <p:pic>
          <p:nvPicPr>
            <p:cNvPr id="13" name="Graphic 12" descr="User with solid fill">
              <a:extLst>
                <a:ext uri="{FF2B5EF4-FFF2-40B4-BE49-F238E27FC236}">
                  <a16:creationId xmlns:a16="http://schemas.microsoft.com/office/drawing/2014/main" id="{0EF0914F-0B2F-5BC0-7F16-EE0C420B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50034" y="3189514"/>
              <a:ext cx="1796144" cy="179614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9A36D7-4A1C-F67D-3C80-2DC5252F019D}"/>
                </a:ext>
              </a:extLst>
            </p:cNvPr>
            <p:cNvSpPr txBox="1"/>
            <p:nvPr/>
          </p:nvSpPr>
          <p:spPr>
            <a:xfrm>
              <a:off x="1544428" y="4985658"/>
              <a:ext cx="17199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Vaccinated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Previously Infected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B1EF85-7C5E-6E53-81AE-46A495FFFC72}"/>
                </a:ext>
              </a:extLst>
            </p:cNvPr>
            <p:cNvSpPr txBox="1"/>
            <p:nvPr/>
          </p:nvSpPr>
          <p:spPr>
            <a:xfrm>
              <a:off x="3706588" y="4969875"/>
              <a:ext cx="1856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Vaccinated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Not Previously Infected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3B2B53-6C61-22CD-BBD2-5411D70385BE}"/>
                </a:ext>
              </a:extLst>
            </p:cNvPr>
            <p:cNvSpPr txBox="1"/>
            <p:nvPr/>
          </p:nvSpPr>
          <p:spPr>
            <a:xfrm>
              <a:off x="6004824" y="4940644"/>
              <a:ext cx="19322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Not Vaccinated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Previously Infected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6CDEFA-A238-FA0E-A02E-2100AA600FF9}"/>
                </a:ext>
              </a:extLst>
            </p:cNvPr>
            <p:cNvSpPr txBox="1"/>
            <p:nvPr/>
          </p:nvSpPr>
          <p:spPr>
            <a:xfrm>
              <a:off x="8488134" y="4881662"/>
              <a:ext cx="19322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Not Vaccinated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Not Previously Infected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97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1F330894-D7C3-DEAF-7534-DBC550A9298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55245828"/>
                  </p:ext>
                </p:extLst>
              </p:nvPr>
            </p:nvGraphicFramePr>
            <p:xfrm>
              <a:off x="609883" y="2565733"/>
              <a:ext cx="1082403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22" name="Diagram 21">
                <a:extLst>
                  <a:ext uri="{FF2B5EF4-FFF2-40B4-BE49-F238E27FC236}">
                    <a16:creationId xmlns:a16="http://schemas.microsoft.com/office/drawing/2014/main" id="{1F330894-D7C3-DEAF-7534-DBC550A9298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55245828"/>
                  </p:ext>
                </p:extLst>
              </p:nvPr>
            </p:nvGraphicFramePr>
            <p:xfrm>
              <a:off x="609883" y="2565733"/>
              <a:ext cx="1082403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0AC16B-BAD4-2A7F-4C6A-86F2B268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Model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C9A23-8D11-0DB9-3A49-849197B9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05/06/2023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C6110-FA61-54A3-F651-0678E12A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E3A3AC95-878B-EA8F-ED3E-6314A2284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091" y="1720522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Each ‘</a:t>
                </a:r>
                <a:r>
                  <a:rPr lang="da-DK" i="1" dirty="0"/>
                  <a:t>type’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dirty="0"/>
                  <a:t>in the population has a relative </a:t>
                </a:r>
                <a:r>
                  <a:rPr lang="da-DK" dirty="0" err="1"/>
                  <a:t>susceptibility</a:t>
                </a:r>
                <a:r>
                  <a:rPr lang="da-DK" dirty="0"/>
                  <a:t> to the new variant, </a:t>
                </a:r>
                <a:r>
                  <a:rPr lang="da-DK" dirty="0" err="1"/>
                  <a:t>which</a:t>
                </a:r>
                <a:r>
                  <a:rPr lang="da-DK" dirty="0"/>
                  <a:t> </a:t>
                </a:r>
                <a:r>
                  <a:rPr lang="da-DK" dirty="0" err="1"/>
                  <a:t>we</a:t>
                </a:r>
                <a:r>
                  <a:rPr lang="da-DK" dirty="0"/>
                  <a:t> </a:t>
                </a:r>
                <a:r>
                  <a:rPr lang="da-DK" dirty="0" err="1"/>
                  <a:t>denote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a-DK" dirty="0"/>
                  <a:t>, and </a:t>
                </a:r>
                <a:r>
                  <a:rPr lang="da-DK" dirty="0" err="1"/>
                  <a:t>makes</a:t>
                </a:r>
                <a:r>
                  <a:rPr lang="da-DK" dirty="0"/>
                  <a:t> up a </a:t>
                </a:r>
                <a:r>
                  <a:rPr lang="da-DK" dirty="0" err="1"/>
                  <a:t>fraction</a:t>
                </a:r>
                <a:r>
                  <a:rPr lang="da-D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of the population. </a:t>
                </a:r>
              </a:p>
              <a:p>
                <a:r>
                  <a:rPr lang="en-GB" dirty="0"/>
                  <a:t>Each infectious individual (of any type) has baseline infection rate</a:t>
                </a:r>
                <a:r>
                  <a:rPr lang="da-DK" b="0" dirty="0"/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and infects a susceptible individual at a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.</a:t>
                </a:r>
              </a:p>
              <a:p>
                <a:r>
                  <a:rPr lang="en-GB" dirty="0"/>
                  <a:t>We also have a pre-infectious exposed period. </a:t>
                </a: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E3A3AC95-878B-EA8F-ED3E-6314A2284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091" y="1720522"/>
                <a:ext cx="10515600" cy="4351338"/>
              </a:xfrm>
              <a:blipFill>
                <a:blip r:embed="rId8"/>
                <a:stretch>
                  <a:fillRect l="-1689" t="-2326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FEE914-6416-B399-7A8C-1528988F17FC}"/>
                  </a:ext>
                </a:extLst>
              </p:cNvPr>
              <p:cNvSpPr txBox="1"/>
              <p:nvPr/>
            </p:nvSpPr>
            <p:spPr>
              <a:xfrm>
                <a:off x="8759519" y="5909434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DK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FEE914-6416-B399-7A8C-1528988F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19" y="5909434"/>
                <a:ext cx="280526" cy="430887"/>
              </a:xfrm>
              <a:prstGeom prst="rect">
                <a:avLst/>
              </a:prstGeom>
              <a:blipFill>
                <a:blip r:embed="rId9"/>
                <a:stretch>
                  <a:fillRect l="-26087" r="-26087" b="-14286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0F26E1-42F3-E3D9-829B-DE9895DBC4D2}"/>
                  </a:ext>
                </a:extLst>
              </p:cNvPr>
              <p:cNvSpPr txBox="1"/>
              <p:nvPr/>
            </p:nvSpPr>
            <p:spPr>
              <a:xfrm>
                <a:off x="5790177" y="5915330"/>
                <a:ext cx="3005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DK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0F26E1-42F3-E3D9-829B-DE9895DBC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177" y="5915330"/>
                <a:ext cx="300531" cy="430887"/>
              </a:xfrm>
              <a:prstGeom prst="rect">
                <a:avLst/>
              </a:prstGeom>
              <a:blipFill>
                <a:blip r:embed="rId10"/>
                <a:stretch>
                  <a:fillRect l="-16667" r="-12500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F402DF-C5C9-110F-D42C-54234C840ED2}"/>
                  </a:ext>
                </a:extLst>
              </p:cNvPr>
              <p:cNvSpPr txBox="1"/>
              <p:nvPr/>
            </p:nvSpPr>
            <p:spPr>
              <a:xfrm>
                <a:off x="2637906" y="5789529"/>
                <a:ext cx="794576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DK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F402DF-C5C9-110F-D42C-54234C840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06" y="5789529"/>
                <a:ext cx="794576" cy="670696"/>
              </a:xfrm>
              <a:prstGeom prst="rect">
                <a:avLst/>
              </a:prstGeom>
              <a:blipFill>
                <a:blip r:embed="rId11"/>
                <a:stretch>
                  <a:fillRect l="-71875" t="-149057" r="-43750" b="-20377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57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AA68-1194-F8D0-81C3-49C51A2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Multi-Type Feller Diffusion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K" dirty="0"/>
                  <a:t>Our generating function is now given by:</a:t>
                </a:r>
              </a:p>
              <a:p>
                <a:pPr marL="0" indent="0">
                  <a:buNone/>
                </a:pPr>
                <a:endParaRPr lang="en-DK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sub>
                              </m:sSub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    1≤</m:t>
                              </m:r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≤4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 5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≤8</m:t>
                              </m:r>
                            </m:e>
                          </m:eqAr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DK" dirty="0"/>
              </a:p>
              <a:p>
                <a:r>
                  <a:rPr lang="en-DK" dirty="0"/>
                  <a:t>Here,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a-D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DK" dirty="0"/>
              </a:p>
              <a:p>
                <a:r>
                  <a:rPr lang="en-DK" dirty="0"/>
                  <a:t>We have assumed that individual susceptibility is not changing over time, i.e. that ongoing vaccination does not have an impact on the spread. </a:t>
                </a:r>
              </a:p>
              <a:p>
                <a:pPr marL="0" indent="0">
                  <a:buNone/>
                </a:pPr>
                <a:endParaRPr lang="en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3" t="-2439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556F-5CBF-84E6-7FE4-1A84C9B4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92B45-31C9-0A89-2CDC-B324DF0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1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BF84F8AC-C1DA-8CA0-410F-A98BE3D7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51" y="1956375"/>
            <a:ext cx="5356800" cy="40175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630AC-9DA0-9FB0-B4CE-90FF86F1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5" y="620712"/>
            <a:ext cx="11012486" cy="865187"/>
          </a:xfrm>
        </p:spPr>
        <p:txBody>
          <a:bodyPr anchor="t">
            <a:normAutofit/>
          </a:bodyPr>
          <a:lstStyle/>
          <a:p>
            <a:r>
              <a:rPr lang="en-DK" dirty="0"/>
              <a:t>Departure from stochasticity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3E2CE-A2F3-C7DD-1305-59270BC2C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964" y="1628775"/>
            <a:ext cx="5356800" cy="4672800"/>
          </a:xfrm>
        </p:spPr>
        <p:txBody>
          <a:bodyPr>
            <a:normAutofit/>
          </a:bodyPr>
          <a:lstStyle/>
          <a:p>
            <a:r>
              <a:rPr lang="en-DK" dirty="0"/>
              <a:t>We then consider the ”departure from stochasticity” for the multi-type process in an analogous way to the single-type process.  </a:t>
            </a:r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3DC1A-9544-3D2E-5FAE-0457D8F9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07/06/2023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84E81-7EA9-F362-B41C-91D977AC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5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AA68-1194-F8D0-81C3-49C51A2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Multi-Type Feller Diffusion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K" dirty="0"/>
                  <a:t>For the multi-type case, we use the matrix version of Feller’s diffusion:</a:t>
                </a:r>
              </a:p>
              <a:p>
                <a:pPr marL="0" indent="0" algn="ctr">
                  <a:buNone/>
                </a:pPr>
                <a:endParaRPr lang="da-DK" sz="2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400" b="1" i="0" smtClean="0">
                        <a:latin typeface="Cambria Math" panose="02040503050406030204" pitchFamily="18" charset="0"/>
                      </a:rPr>
                      <m:t>𝛀</m:t>
                    </m:r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sz="24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  <m:d>
                          <m:dPr>
                            <m:ctrlPr>
                              <a:rPr lang="da-DK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a-DK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da-DK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da-DK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da-D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da-DK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</a:p>
              <a:p>
                <a:pPr marL="0" indent="0" algn="ctr">
                  <a:buNone/>
                </a:pPr>
                <a:endParaRPr lang="en-DK" dirty="0"/>
              </a:p>
              <a:p>
                <a:r>
                  <a:rPr lang="en-DK" dirty="0"/>
                  <a:t>Sadly, we can’t solve the full matrix system in the same way.</a:t>
                </a:r>
              </a:p>
              <a:p>
                <a:r>
                  <a:rPr lang="en-DK" dirty="0"/>
                  <a:t>However, we can approximate the system by taking the one-dimensional projection onto the dominant eigenvector of the matrix </a:t>
                </a:r>
                <a14:m>
                  <m:oMath xmlns:m="http://schemas.openxmlformats.org/officeDocument/2006/math">
                    <m:r>
                      <a:rPr lang="da-DK" b="1" i="0" smtClean="0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DK" dirty="0"/>
                  <a:t>. </a:t>
                </a:r>
              </a:p>
              <a:p>
                <a:pPr marL="0" indent="0">
                  <a:buNone/>
                </a:pPr>
                <a:endParaRPr lang="en-DK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da-DK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𝑟</m:t>
                      </m:r>
                      <m:sSubSup>
                        <m:sSubSupPr>
                          <m:ctrlPr>
                            <a:rPr lang="da-DK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a-DK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da-DK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da-DK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a-D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rad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da-D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  <a:p>
                <a:endParaRPr lang="en-DK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3" t="-2439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556F-5CBF-84E6-7FE4-1A84C9B4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92B45-31C9-0A89-2CDC-B324DF0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7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3FD5-50ED-B4EE-C5C9-A1490BE1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BAEF-A27A-B06A-A36F-80B590BC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The emergence of SARS-CoV-2 in December 2019 as well as novel variants of concern put a focus on border controls as a defence against importing infected cases into a population. </a:t>
            </a:r>
          </a:p>
          <a:p>
            <a:pPr marL="0" indent="0">
              <a:buNone/>
            </a:pPr>
            <a:endParaRPr lang="en-DK" dirty="0"/>
          </a:p>
          <a:p>
            <a:r>
              <a:rPr lang="en-DK" dirty="0"/>
              <a:t>Border controls are known to have only limited effectiveness in delaying the ingress of cases (e.g. Hollingsworth et al., 2006). </a:t>
            </a:r>
          </a:p>
          <a:p>
            <a:pPr marL="0" indent="0">
              <a:buNone/>
            </a:pPr>
            <a:endParaRPr lang="en-DK" dirty="0"/>
          </a:p>
          <a:p>
            <a:r>
              <a:rPr lang="en-DK" dirty="0"/>
              <a:t>This puts a focus on both pharmaceutical and non-pharmaceutical interventions in terms of reducing transmission and delaying the establishment of novel pathogenic strains.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4289-388B-8B96-0F5D-0EC97A2F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88DE8-B4FF-D454-3A1F-897406AE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3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AA68-1194-F8D0-81C3-49C51A2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963" y="1628775"/>
                <a:ext cx="4806686" cy="4673600"/>
              </a:xfrm>
            </p:spPr>
            <p:txBody>
              <a:bodyPr/>
              <a:lstStyle/>
              <a:p>
                <a:r>
                  <a:rPr lang="en-DK" dirty="0"/>
                  <a:t>Again, our results are pretty good! </a:t>
                </a:r>
              </a:p>
              <a:p>
                <a:r>
                  <a:rPr lang="en-DK" sz="2400" dirty="0"/>
                  <a:t>This is maybe somewhat unsatisfying mathematically, but good for practical use.</a:t>
                </a:r>
                <a:endParaRPr lang="en-DK" dirty="0"/>
              </a:p>
              <a:p>
                <a:r>
                  <a:rPr lang="en-DK" dirty="0"/>
                  <a:t>The accuracy of our approximation improves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DK" dirty="0"/>
                  <a:t> increases.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963" y="1628775"/>
                <a:ext cx="4806686" cy="4673600"/>
              </a:xfrm>
              <a:blipFill>
                <a:blip r:embed="rId2"/>
                <a:stretch>
                  <a:fillRect l="-3694" t="-2439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556F-5CBF-84E6-7FE4-1A84C9B4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92B45-31C9-0A89-2CDC-B324DF0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20</a:t>
            </a:fld>
            <a:endParaRPr lang="en-GB"/>
          </a:p>
        </p:txBody>
      </p:sp>
      <p:pic>
        <p:nvPicPr>
          <p:cNvPr id="10" name="Picture 9" descr="A picture containing plot, line, text, diagram&#10;&#10;Description automatically generated">
            <a:extLst>
              <a:ext uri="{FF2B5EF4-FFF2-40B4-BE49-F238E27FC236}">
                <a16:creationId xmlns:a16="http://schemas.microsoft.com/office/drawing/2014/main" id="{ED439A42-00B8-C34D-2BFA-D14DF5F8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74" y="878997"/>
            <a:ext cx="3288822" cy="2466616"/>
          </a:xfrm>
          <a:prstGeom prst="rect">
            <a:avLst/>
          </a:prstGeom>
        </p:spPr>
      </p:pic>
      <p:pic>
        <p:nvPicPr>
          <p:cNvPr id="12" name="Picture 11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687DE719-0712-632F-C78C-6A268BE60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496" y="823324"/>
            <a:ext cx="3288821" cy="2466616"/>
          </a:xfrm>
          <a:prstGeom prst="rect">
            <a:avLst/>
          </a:prstGeom>
        </p:spPr>
      </p:pic>
      <p:pic>
        <p:nvPicPr>
          <p:cNvPr id="14" name="Picture 13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125F5516-E814-7B00-8293-BF43D337C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338" y="3345754"/>
            <a:ext cx="4476834" cy="33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ECAF-9F24-D998-AFF2-F4925D50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en-DK" dirty="0"/>
              <a:t>Incorporating Immigration as a Poisson Process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FD91C-8F47-CA1A-941E-E3B29F12BEB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88964" y="1628775"/>
                <a:ext cx="5356800" cy="4672800"/>
              </a:xfrm>
            </p:spPr>
            <p:txBody>
              <a:bodyPr>
                <a:normAutofit/>
              </a:bodyPr>
              <a:lstStyle/>
              <a:p>
                <a:r>
                  <a:rPr lang="en-DK" dirty="0"/>
                  <a:t>We can also consider the multi-type branching process with immigration, which can occur at a time dependent rate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K" dirty="0"/>
                  <a:t>.</a:t>
                </a:r>
              </a:p>
              <a:p>
                <a:r>
                  <a:rPr lang="en-DK" dirty="0"/>
                  <a:t>Here we can not use the Feller diffusion as an approximation, due to the boundary condition. </a:t>
                </a:r>
              </a:p>
              <a:p>
                <a:r>
                  <a:rPr lang="en-DK" dirty="0"/>
                  <a:t>Nevertheless, we can still investigate the effect of immigration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DK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FD91C-8F47-CA1A-941E-E3B29F12B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8964" y="1628775"/>
                <a:ext cx="5356800" cy="4672800"/>
              </a:xfrm>
              <a:blipFill>
                <a:blip r:embed="rId2"/>
                <a:stretch>
                  <a:fillRect l="-3310" t="-2439" r="-378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with different colored lines&#10;&#10;Description automatically generated with low confidence">
            <a:extLst>
              <a:ext uri="{FF2B5EF4-FFF2-40B4-BE49-F238E27FC236}">
                <a16:creationId xmlns:a16="http://schemas.microsoft.com/office/drawing/2014/main" id="{E72ED24A-0C05-7317-402B-85B09A8C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00" y="1956376"/>
            <a:ext cx="5356800" cy="40176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AF526-3CEB-FB03-B454-67374057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33F8E-3926-5F00-B279-07DA1241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6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68D-4358-8828-4D28-BB5789B2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Current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38496-426E-81B9-B594-0B4635B6F9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DK" dirty="0"/>
              <a:t>Given that we have a distribution for the first passage time, we can fit this model to data.</a:t>
            </a:r>
          </a:p>
          <a:p>
            <a:r>
              <a:rPr lang="en-DK" dirty="0"/>
              <a:t>This works well for the simple SIR model but is more difficult for the multi-type model due to the one-dimensionalisation. </a:t>
            </a:r>
          </a:p>
          <a:p>
            <a:r>
              <a:rPr lang="en-DK" dirty="0"/>
              <a:t>We can also deal with censored data using this approach. </a:t>
            </a:r>
          </a:p>
        </p:txBody>
      </p:sp>
      <p:pic>
        <p:nvPicPr>
          <p:cNvPr id="8" name="Content Placeholder 7" descr="A graph with a blue line&#10;&#10;Description automatically generated with low confidence">
            <a:extLst>
              <a:ext uri="{FF2B5EF4-FFF2-40B4-BE49-F238E27FC236}">
                <a16:creationId xmlns:a16="http://schemas.microsoft.com/office/drawing/2014/main" id="{DFC82BD6-0811-0E69-E042-928795195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5225" y="1955602"/>
            <a:ext cx="5357813" cy="401835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D7BA2-709A-3DEB-74DD-A16E8593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B30B-D853-4AE6-9B99-718FF91CCB22}" type="datetime1">
              <a:rPr lang="en-GB" smtClean="0"/>
              <a:t>07/06/2023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38D4-E1C0-79FC-D4AD-AAFB10B8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1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a blue line&#10;&#10;Description automatically generated with low confidence">
            <a:extLst>
              <a:ext uri="{FF2B5EF4-FFF2-40B4-BE49-F238E27FC236}">
                <a16:creationId xmlns:a16="http://schemas.microsoft.com/office/drawing/2014/main" id="{F3DFFE08-B8CA-B856-9DDB-C6C94B07D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51" y="1956375"/>
            <a:ext cx="5356800" cy="40175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36B94D-49D4-B691-65EF-C94777CF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5" y="620712"/>
            <a:ext cx="11012486" cy="865187"/>
          </a:xfrm>
        </p:spPr>
        <p:txBody>
          <a:bodyPr anchor="t">
            <a:normAutofit/>
          </a:bodyPr>
          <a:lstStyle/>
          <a:p>
            <a:r>
              <a:rPr lang="en-DK" dirty="0"/>
              <a:t>Developing the model – 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6223-FC97-1102-2A56-6D53661AB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1628774"/>
            <a:ext cx="5356800" cy="4672800"/>
          </a:xfrm>
        </p:spPr>
        <p:txBody>
          <a:bodyPr>
            <a:normAutofit/>
          </a:bodyPr>
          <a:lstStyle/>
          <a:p>
            <a:r>
              <a:rPr lang="en-DK" dirty="0"/>
              <a:t>This framework is easily extendable to Bellman-Harris processes, which allow for non-exponential recovery rates.</a:t>
            </a:r>
          </a:p>
          <a:p>
            <a:r>
              <a:rPr lang="en-DK" dirty="0"/>
              <a:t>I am also interested in developing results for FPT distributions for a more general Crump-Mode-Jagers process.</a:t>
            </a:r>
          </a:p>
          <a:p>
            <a:r>
              <a:rPr lang="en-DK" dirty="0"/>
              <a:t>Applications outside of infectious diseases – particularly in phylogenetics and ecology. </a:t>
            </a:r>
          </a:p>
          <a:p>
            <a:endParaRPr lang="en-DK" dirty="0"/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7729E-05FF-F104-230C-7076BABB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52F01-A029-F45A-BC2E-631C4F5B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6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AA68-1194-F8D0-81C3-49C51A2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DK" dirty="0"/>
                  <a:t>Takeaways/use cases from our approach:</a:t>
                </a:r>
              </a:p>
              <a:p>
                <a:r>
                  <a:rPr lang="en-DK" dirty="0"/>
                  <a:t>If you have a deterministic model, you can draw your initial condtions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DK" dirty="0"/>
                  <a:t> and a distribution of start times in a matter of seconds – no need for simulation! </a:t>
                </a:r>
              </a:p>
              <a:p>
                <a:endParaRPr lang="en-DK" dirty="0"/>
              </a:p>
              <a:p>
                <a:r>
                  <a:rPr lang="en-DK" dirty="0"/>
                  <a:t>Knowing the temporal distribution can be important for scenario planning – e.g. when will hospital/testing capacity be breached? </a:t>
                </a:r>
              </a:p>
              <a:p>
                <a:pPr marL="0" indent="0">
                  <a:buNone/>
                </a:pPr>
                <a:endParaRPr lang="en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9B5FFB-29CC-DE47-EFF7-6EBF597B9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28" t="-2168" r="-126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556F-5CBF-84E6-7FE4-1A84C9B4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92B45-31C9-0A89-2CDC-B324DF0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9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AA68-1194-F8D0-81C3-49C51A27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5FFB-29CC-DE47-EFF7-6EBF597B9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We have obtained analytical results for approximating the First Passage Time distribtuion for SIR and multitype models.</a:t>
            </a:r>
          </a:p>
          <a:p>
            <a:r>
              <a:rPr lang="en-DK" dirty="0"/>
              <a:t>We get insight into the temporal distribution at a fraction of the computational cost, compared with simulation. </a:t>
            </a:r>
          </a:p>
          <a:p>
            <a:r>
              <a:rPr lang="en-DK" dirty="0"/>
              <a:t>We can then construct hybrid stochastic and deterministic models.</a:t>
            </a:r>
          </a:p>
          <a:p>
            <a:r>
              <a:rPr lang="en-DK" dirty="0"/>
              <a:t>These provide insight for epidemic scenario planning.</a:t>
            </a:r>
          </a:p>
          <a:p>
            <a:pPr marL="0" indent="0">
              <a:buNone/>
            </a:pPr>
            <a:r>
              <a:rPr lang="en-DK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556F-5CBF-84E6-7FE4-1A84C9B4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92B45-31C9-0A89-2CDC-B324DF0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082653-A14B-4452-A499-D16BF7BEA810}"/>
              </a:ext>
            </a:extLst>
          </p:cNvPr>
          <p:cNvGrpSpPr/>
          <p:nvPr/>
        </p:nvGrpSpPr>
        <p:grpSpPr>
          <a:xfrm>
            <a:off x="9563436" y="4122563"/>
            <a:ext cx="2346325" cy="2484824"/>
            <a:chOff x="588963" y="4056062"/>
            <a:chExt cx="2346325" cy="2484824"/>
          </a:xfrm>
        </p:grpSpPr>
        <p:pic>
          <p:nvPicPr>
            <p:cNvPr id="6" name="Content Placeholder 6" descr="A qr code with a dinosaur&#10;&#10;Description automatically generated">
              <a:extLst>
                <a:ext uri="{FF2B5EF4-FFF2-40B4-BE49-F238E27FC236}">
                  <a16:creationId xmlns:a16="http://schemas.microsoft.com/office/drawing/2014/main" id="{2816E07A-157F-4BA4-6DB7-BDCF3B63D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963" y="4056062"/>
              <a:ext cx="2346325" cy="23463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8A2A03-8555-4ED3-461B-8ACEA928AC12}"/>
                </a:ext>
              </a:extLst>
            </p:cNvPr>
            <p:cNvSpPr txBox="1"/>
            <p:nvPr/>
          </p:nvSpPr>
          <p:spPr>
            <a:xfrm>
              <a:off x="979058" y="6263887"/>
              <a:ext cx="1566134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DK" b="0" dirty="0">
                  <a:solidFill>
                    <a:schemeClr val="tx1"/>
                  </a:solidFill>
                  <a:latin typeface="+mn-lt"/>
                </a:rPr>
                <a:t>Link to preprint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90D6BB0-22F0-209B-4910-C31278500803}"/>
              </a:ext>
            </a:extLst>
          </p:cNvPr>
          <p:cNvSpPr txBox="1">
            <a:spLocks/>
          </p:cNvSpPr>
          <p:nvPr/>
        </p:nvSpPr>
        <p:spPr>
          <a:xfrm>
            <a:off x="280653" y="5300973"/>
            <a:ext cx="9282783" cy="863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60" baseline="0">
                <a:solidFill>
                  <a:schemeClr val="accent1"/>
                </a:solidFill>
                <a:latin typeface="+mj-lt"/>
                <a:ea typeface="Open Sans Extrabold" panose="020B0606030504020204" pitchFamily="34" charset="0"/>
                <a:cs typeface="Microsoft New Tai Lue" panose="020B0502040204020203" pitchFamily="34" charset="0"/>
              </a:defRPr>
            </a:lvl1pPr>
          </a:lstStyle>
          <a:p>
            <a:pPr algn="ctr"/>
            <a:r>
              <a:rPr lang="en-DK" dirty="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1934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5D791-CCB3-1E41-9275-846295D5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A54480-C453-0249-AF66-494D6C87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2" y="1628775"/>
            <a:ext cx="11012488" cy="4673600"/>
          </a:xfrm>
        </p:spPr>
        <p:txBody>
          <a:bodyPr/>
          <a:lstStyle/>
          <a:p>
            <a:r>
              <a:rPr lang="en-GB" dirty="0"/>
              <a:t>We are interested in estimating the duration of the early, stochastic growth phase of an epidemic.</a:t>
            </a:r>
          </a:p>
          <a:p>
            <a:r>
              <a:rPr lang="en-GB" dirty="0"/>
              <a:t>Interventions (pharmaceutical and non-pharmaceutical) have the effect of delaying the growth of an outbreak. </a:t>
            </a:r>
          </a:p>
          <a:p>
            <a:endParaRPr lang="en-GB" dirty="0"/>
          </a:p>
          <a:p>
            <a:r>
              <a:rPr lang="en-GB" dirty="0"/>
              <a:t>We want to quantify the temporal uncertainty in an outbreak.</a:t>
            </a:r>
          </a:p>
          <a:p>
            <a:pPr lvl="1"/>
            <a:r>
              <a:rPr lang="en-GB" dirty="0"/>
              <a:t>Useful for policy makers planning interventions.</a:t>
            </a:r>
          </a:p>
          <a:p>
            <a:pPr lvl="1"/>
            <a:r>
              <a:rPr lang="en-GB" dirty="0"/>
              <a:t>Quantify uncertainty in outcomes of interest, such as the peak timing.</a:t>
            </a:r>
          </a:p>
          <a:p>
            <a:endParaRPr lang="en-GB" dirty="0"/>
          </a:p>
          <a:p>
            <a:pPr marL="360363" lvl="1" indent="0">
              <a:buNone/>
            </a:pPr>
            <a:endParaRPr lang="en-GB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16D6-12A9-6848-9732-186C35C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0F33-965B-4006-BF25-D26E1C84904D}" type="datetime1">
              <a:rPr lang="en-GB" smtClean="0"/>
              <a:t>05/06/2023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59EDD3-1818-064E-95C1-FCEF1BC9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2C1F-EDDA-920F-E25A-C2EE5CAA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Main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ACF55-4753-12A5-D2C5-760A4E3DF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When has a novel pathogenic strain become </a:t>
            </a:r>
            <a:r>
              <a:rPr lang="en-GB" sz="2800" i="1" dirty="0"/>
              <a:t>established</a:t>
            </a:r>
            <a:r>
              <a:rPr lang="en-GB" sz="2800" dirty="0"/>
              <a:t> in a population?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When should we switch from a stochastic to a deterministic model?</a:t>
            </a:r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23E6F-3CB2-8D27-5078-A6F16F14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08/06/2023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3A02-B5DB-1D86-5D93-C5543BA3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7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9695-548E-5E6F-7498-539458C9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Simple SIR branching process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97DE33-6FBB-07D7-90AE-3116A24B9C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K" dirty="0"/>
                  <a:t>We start with a simple, single-type (continuous-time) branching process approxmation of the linear growth phase of an SIR outbreak. </a:t>
                </a:r>
              </a:p>
              <a:p>
                <a:r>
                  <a:rPr lang="en-DK" dirty="0"/>
                  <a:t>The distribution of the number of offspring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DK" dirty="0"/>
                  <a:t> of an infectious individual has the generating function:</a:t>
                </a:r>
              </a:p>
              <a:p>
                <a:endParaRPr lang="en-DK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da-DK" b="0" dirty="0"/>
              </a:p>
              <a:p>
                <a:endParaRPr lang="en-DK" dirty="0"/>
              </a:p>
              <a:p>
                <a:r>
                  <a:rPr lang="en-DK" dirty="0"/>
                  <a:t>We are interested in the process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K" dirty="0"/>
                  <a:t>, the number of active cases at time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DK" dirty="0"/>
                  <a:t>, starting with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DK" dirty="0"/>
                  <a:t>.</a:t>
                </a:r>
              </a:p>
              <a:p>
                <a:r>
                  <a:rPr lang="en-DK" dirty="0"/>
                  <a:t>At baseline,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DK" dirty="0"/>
              </a:p>
              <a:p>
                <a:pPr marL="0" indent="0">
                  <a:buNone/>
                </a:pPr>
                <a:endParaRPr lang="en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97DE33-6FBB-07D7-90AE-3116A24B9C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3" t="-2439" r="-2189" b="-4065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01C9E-FD32-A946-7CC2-E1540E22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B10F7-50E7-BCBB-BC54-F4532463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8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0EEC-E34D-7F38-6065-C0419F49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4" y="620714"/>
            <a:ext cx="11012486" cy="865186"/>
          </a:xfrm>
        </p:spPr>
        <p:txBody>
          <a:bodyPr anchor="t">
            <a:normAutofit/>
          </a:bodyPr>
          <a:lstStyle/>
          <a:p>
            <a:r>
              <a:rPr lang="en-DK" dirty="0"/>
              <a:t>Probability of Extinction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04F26-950C-1188-1AAA-97257425FB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88964" y="1628775"/>
                <a:ext cx="5356800" cy="4672800"/>
              </a:xfrm>
            </p:spPr>
            <p:txBody>
              <a:bodyPr>
                <a:normAutofit/>
              </a:bodyPr>
              <a:lstStyle/>
              <a:p>
                <a:r>
                  <a:rPr lang="en-DK" dirty="0"/>
                  <a:t>The probability of extinction,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DK" dirty="0"/>
                  <a:t> satisfies the equation:</a:t>
                </a:r>
              </a:p>
              <a:p>
                <a:pPr marL="0" indent="0">
                  <a:buNone/>
                </a:pPr>
                <a:endParaRPr lang="en-DK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a-DK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DK" dirty="0"/>
                  <a:t> 	</a:t>
                </a:r>
              </a:p>
              <a:p>
                <a:pPr marL="0" indent="0" algn="ctr">
                  <a:buNone/>
                </a:pPr>
                <a:r>
                  <a:rPr lang="en-DK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DK" dirty="0"/>
              </a:p>
              <a:p>
                <a:pPr marL="0" indent="0" algn="ctr">
                  <a:buNone/>
                </a:pPr>
                <a:endParaRPr lang="en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004F26-950C-1188-1AAA-97257425F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8964" y="1628775"/>
                <a:ext cx="5356800" cy="4672800"/>
              </a:xfrm>
              <a:blipFill>
                <a:blip r:embed="rId2"/>
                <a:stretch>
                  <a:fillRect l="-3310" t="-2439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5D08C4F9-D596-2A47-5DFB-45F6C26E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00" y="2179576"/>
            <a:ext cx="5356800" cy="35712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3901E-99CB-0963-E575-1D709893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9111" y="85745"/>
            <a:ext cx="814976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44BA8A8-9DAA-499A-8FC3-E3166163C612}" type="datetime1">
              <a:rPr lang="en-GB" smtClean="0"/>
              <a:pPr>
                <a:spcAft>
                  <a:spcPts val="600"/>
                </a:spcAft>
              </a:pPr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B33DA-1735-7559-D24D-6181BD44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381759" cy="17679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91A926C-488A-4E3E-9C21-57CAA120E114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3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08E5-6E69-FDE4-D933-ED924A29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Time to establishment of a novel strain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355EB-8462-DB29-C3FF-60613F954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963" y="1628775"/>
                <a:ext cx="5176837" cy="4673600"/>
              </a:xfrm>
            </p:spPr>
            <p:txBody>
              <a:bodyPr/>
              <a:lstStyle/>
              <a:p>
                <a:r>
                  <a:rPr lang="en-DK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DK" dirty="0"/>
                  <a:t>denote the number of cases at which we conclude that the disease dynamics are well approximated by a deterministic model. </a:t>
                </a:r>
              </a:p>
              <a:p>
                <a:r>
                  <a:rPr lang="en-DK" dirty="0"/>
                  <a:t>Two criteria for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K" dirty="0"/>
                  <a:t>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DK" dirty="0"/>
                  <a:t>: </a:t>
                </a:r>
              </a:p>
              <a:p>
                <a:pPr marL="816338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a-DK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=0)−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DK" dirty="0"/>
              </a:p>
              <a:p>
                <a:pPr marL="816338" lvl="1" indent="-457200">
                  <a:buFont typeface="+mj-lt"/>
                  <a:buAutoNum type="arabicPeriod"/>
                </a:pPr>
                <a:r>
                  <a:rPr lang="en-DK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D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DK" dirty="0"/>
              </a:p>
              <a:p>
                <a:pPr marL="359138" lvl="1" indent="0">
                  <a:buNone/>
                </a:pPr>
                <a:endParaRPr lang="en-DK" dirty="0"/>
              </a:p>
              <a:p>
                <a:pPr marL="342900" indent="-342900"/>
                <a:r>
                  <a:rPr lang="en-DK" dirty="0"/>
                  <a:t>We now want to quantify the distribution,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DK" dirty="0"/>
                  <a:t> of hitting times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K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355EB-8462-DB29-C3FF-60613F954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963" y="1628775"/>
                <a:ext cx="5176837" cy="4673600"/>
              </a:xfrm>
              <a:blipFill>
                <a:blip r:embed="rId2"/>
                <a:stretch>
                  <a:fillRect l="-3423" t="-2168" r="-5134" b="-379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3C867-85DA-8914-C8E7-78724B45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86C8A-0DAC-028B-08CD-BB727538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3FEA802C-F25E-3CFC-AB16-5E67D363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001" y="1180307"/>
            <a:ext cx="3713690" cy="2785268"/>
          </a:xfrm>
          <a:prstGeom prst="rect">
            <a:avLst/>
          </a:prstGeom>
        </p:spPr>
      </p:pic>
      <p:pic>
        <p:nvPicPr>
          <p:cNvPr id="9" name="Picture 8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CDE1CEB4-E90C-0E00-FC1E-525E4C28E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58" y="3931423"/>
            <a:ext cx="3787776" cy="28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8E1D-9CE6-D4B4-5BC1-5F83CB0D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Feller Diffusion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0DFCE-74CF-0D74-625D-EAA257868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K" dirty="0"/>
                  <a:t>We approximate our branching process with a diffusion process, via the Fokker-Planck equation:</a:t>
                </a:r>
              </a:p>
              <a:p>
                <a:pPr marL="0" indent="0">
                  <a:buNone/>
                </a:pPr>
                <a:endParaRPr lang="en-DK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𝑞𝑢𝑖𝑣𝑎𝑙𝑒𝑛𝑡𝑙𝑦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+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standard Brownian motion, meaning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DK" dirty="0"/>
              </a:p>
              <a:p>
                <a:endParaRPr lang="en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0DFCE-74CF-0D74-625D-EAA257868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3" t="-2439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EA34-2588-E92A-CE57-71DA62D1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39F1F-5022-A70D-F72E-7C83FCEA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1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5779-180C-FB07-0959-34BFCA13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Feller Diffusion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BCE42-0AA6-5065-A9B3-8486B0BE0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K" dirty="0"/>
                  <a:t>Now we can solve the PDE exactly:</a:t>
                </a:r>
              </a:p>
              <a:p>
                <a:endParaRPr lang="en-DK" dirty="0"/>
              </a:p>
              <a:p>
                <a:pPr marL="0" indent="0">
                  <a:buNone/>
                </a:pPr>
                <a:endParaRPr lang="en-DK" dirty="0"/>
              </a:p>
              <a:p>
                <a:endParaRPr lang="en-DK" dirty="0"/>
              </a:p>
              <a:p>
                <a:r>
                  <a:rPr lang="en-DK" dirty="0"/>
                  <a:t>This is the PDF of a non-central chi-squared distribution with zero degrees of freedom. </a:t>
                </a:r>
              </a:p>
              <a:p>
                <a:r>
                  <a:rPr lang="en-DK" dirty="0"/>
                  <a:t>We can integrate and invert the CDF to get the distribution for the first passage time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D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0BCE42-0AA6-5065-A9B3-8486B0BE0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13" t="-2439" r="-1728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5D930-8B08-07F2-DA1E-6013F7E7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A8-9DAA-499A-8FC3-E3166163C612}" type="datetime1">
              <a:rPr lang="en-GB" smtClean="0"/>
              <a:t>05/06/2023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D4BC8-13D5-A2E2-37E7-9A0D923C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F86DA-8418-5113-8B7D-927301E1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956" y="2055503"/>
            <a:ext cx="7766502" cy="1373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775B67-6AA6-2AED-C3B9-6F83CBA64D63}"/>
                  </a:ext>
                </a:extLst>
              </p:cNvPr>
              <p:cNvSpPr txBox="1"/>
              <p:nvPr/>
            </p:nvSpPr>
            <p:spPr>
              <a:xfrm>
                <a:off x="2301040" y="5441049"/>
                <a:ext cx="7588333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da-DK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=0)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4775B67-6AA6-2AED-C3B9-6F83CBA6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40" y="5441049"/>
                <a:ext cx="7588333" cy="861326"/>
              </a:xfrm>
              <a:prstGeom prst="rect">
                <a:avLst/>
              </a:prstGeom>
              <a:blipFill>
                <a:blip r:embed="rId4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23254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2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DA3A09"/>
      </a:accent2>
      <a:accent3>
        <a:srgbClr val="415470"/>
      </a:accent3>
      <a:accent4>
        <a:srgbClr val="197F8E"/>
      </a:accent4>
      <a:accent5>
        <a:srgbClr val="FFBD37"/>
      </a:accent5>
      <a:accent6>
        <a:srgbClr val="4B8324"/>
      </a:accent6>
      <a:hlink>
        <a:srgbClr val="2C6693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_template" id="{FE4D25CE-7B12-0649-BE55-C0242C6E8644}" vid="{BCD1C05A-F3E9-6141-B7FE-8667AF305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5527</TotalTime>
  <Words>1314</Words>
  <Application>Microsoft Macintosh PowerPoint</Application>
  <PresentationFormat>Widescreen</PresentationFormat>
  <Paragraphs>195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Microsoft New Tai Lue</vt:lpstr>
      <vt:lpstr>Brugerdefineret design</vt:lpstr>
      <vt:lpstr>PowerPoint Presentation</vt:lpstr>
      <vt:lpstr>Background</vt:lpstr>
      <vt:lpstr>Background</vt:lpstr>
      <vt:lpstr>Main Questions</vt:lpstr>
      <vt:lpstr>Simple SIR branching process model</vt:lpstr>
      <vt:lpstr>Probability of Extinction</vt:lpstr>
      <vt:lpstr>Time to establishment of a novel strain</vt:lpstr>
      <vt:lpstr>Feller Diffusion Approximation</vt:lpstr>
      <vt:lpstr>Feller Diffusion Approximation</vt:lpstr>
      <vt:lpstr>Approximate FPT distribution</vt:lpstr>
      <vt:lpstr>Translation to Peak Timing Distribution</vt:lpstr>
      <vt:lpstr>Results</vt:lpstr>
      <vt:lpstr>Results</vt:lpstr>
      <vt:lpstr>Multi-type process</vt:lpstr>
      <vt:lpstr>PowerPoint Presentation</vt:lpstr>
      <vt:lpstr>Model</vt:lpstr>
      <vt:lpstr>Multi-Type Feller Diffusion </vt:lpstr>
      <vt:lpstr>Departure from stochasticity</vt:lpstr>
      <vt:lpstr>Multi-Type Feller Diffusion</vt:lpstr>
      <vt:lpstr>Results</vt:lpstr>
      <vt:lpstr>Incorporating Immigration as a Poisson Process</vt:lpstr>
      <vt:lpstr>Current and Future Work</vt:lpstr>
      <vt:lpstr>Developing the model – Ongoing Work</vt:lpstr>
      <vt:lpstr>Conclusions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Liam Curran-Sebastian</dc:creator>
  <cp:lastModifiedBy>Jacob Liam Curran-Sebastian</cp:lastModifiedBy>
  <cp:revision>2</cp:revision>
  <dcterms:created xsi:type="dcterms:W3CDTF">2023-05-23T12:18:52Z</dcterms:created>
  <dcterms:modified xsi:type="dcterms:W3CDTF">2023-06-08T09:00:18Z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2023-03-21T20:16:36Z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84e8f902-8100-479b-a92c-d9ba7086e1fc</vt:lpwstr>
  </property>
  <property fmtid="{D5CDD505-2E9C-101B-9397-08002B2CF9AE}" pid="9" name="MSIP_Label_6a2630e2-1ac5-455e-8217-0156b1936a76_ContentBits">
    <vt:lpwstr>0</vt:lpwstr>
  </property>
</Properties>
</file>