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73" r:id="rId3"/>
    <p:sldId id="274" r:id="rId4"/>
    <p:sldId id="284" r:id="rId5"/>
    <p:sldId id="275" r:id="rId6"/>
    <p:sldId id="276" r:id="rId7"/>
    <p:sldId id="259" r:id="rId8"/>
    <p:sldId id="278" r:id="rId9"/>
    <p:sldId id="279" r:id="rId10"/>
    <p:sldId id="286" r:id="rId11"/>
    <p:sldId id="260" r:id="rId12"/>
    <p:sldId id="277" r:id="rId13"/>
    <p:sldId id="258" r:id="rId14"/>
    <p:sldId id="287" r:id="rId15"/>
    <p:sldId id="265" r:id="rId16"/>
    <p:sldId id="266" r:id="rId17"/>
    <p:sldId id="267" r:id="rId18"/>
    <p:sldId id="268" r:id="rId19"/>
    <p:sldId id="269" r:id="rId20"/>
    <p:sldId id="288" r:id="rId21"/>
    <p:sldId id="280" r:id="rId22"/>
    <p:sldId id="281" r:id="rId23"/>
    <p:sldId id="283" r:id="rId24"/>
    <p:sldId id="271"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mbria Math" panose="02040503050406030204" pitchFamily="18" charset="0"/>
      <p:regular r:id="rId31"/>
    </p:embeddedFont>
    <p:embeddedFont>
      <p:font typeface="Helvetica Neue" panose="02000503000000020004" pitchFamily="2" charset="0"/>
      <p:regular r:id="rId32"/>
      <p:bold r:id="rId33"/>
      <p:italic r:id="rId34"/>
      <p:boldItalic r:id="rId35"/>
    </p:embeddedFont>
    <p:embeddedFont>
      <p:font typeface="Open Sans" panose="020B0606030504020204" pitchFamily="34" charset="0"/>
      <p:regular r:id="rId36"/>
      <p:bold r:id="rId37"/>
      <p:italic r:id="rId38"/>
      <p:boldItalic r:id="rId39"/>
    </p:embeddedFont>
    <p:embeddedFont>
      <p:font typeface="Quicksand" pitchFamily="2" charset="77"/>
      <p:regular r:id="rId40"/>
      <p:bold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jOEhnHPuXJX+81FD7tt6CyltJlj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p:restoredTop sz="92663"/>
  </p:normalViewPr>
  <p:slideViewPr>
    <p:cSldViewPr snapToGrid="0">
      <p:cViewPr>
        <p:scale>
          <a:sx n="121" d="100"/>
          <a:sy n="121" d="100"/>
        </p:scale>
        <p:origin x="440"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dirty="0"/>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1801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41ffa23c55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41ffa23c55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g241ffa23c55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dirty="0"/>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3698404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7" name="Google Shape;11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1824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e37ce71496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1e37ce71496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The physical processes that lead to UHIS are complicated but simply speaking they result mainly from…</a:t>
            </a:r>
            <a:endParaRPr/>
          </a:p>
          <a:p>
            <a:pPr marL="0" marR="0" lvl="0" indent="0" algn="l" rtl="0">
              <a:lnSpc>
                <a:spcPct val="100000"/>
              </a:lnSpc>
              <a:spcBef>
                <a:spcPts val="0"/>
              </a:spcBef>
              <a:spcAft>
                <a:spcPts val="0"/>
              </a:spcAft>
              <a:buClr>
                <a:schemeClr val="dk1"/>
              </a:buClr>
              <a:buSzPts val="1200"/>
              <a:buFont typeface="Calibri"/>
              <a:buNone/>
            </a:pPr>
            <a:r>
              <a:rPr lang="en-US" sz="1200"/>
              <a:t>In contrast to rural or natural areas …. </a:t>
            </a:r>
            <a:endParaRPr/>
          </a:p>
          <a:p>
            <a:pPr marL="0" marR="0" lvl="0" indent="0" algn="l" rtl="0">
              <a:lnSpc>
                <a:spcPct val="100000"/>
              </a:lnSpc>
              <a:spcBef>
                <a:spcPts val="0"/>
              </a:spcBef>
              <a:spcAft>
                <a:spcPts val="0"/>
              </a:spcAft>
              <a:buClr>
                <a:schemeClr val="dk1"/>
              </a:buClr>
              <a:buSzPts val="1200"/>
              <a:buFont typeface="Calibri"/>
              <a:buNone/>
            </a:pPr>
            <a:r>
              <a:rPr lang="en-US" sz="1200"/>
              <a:t>Impervious surfaces found in urban spaces: roads, building, parking lots made of concrete, asphalt etc.</a:t>
            </a:r>
            <a:endParaRPr/>
          </a:p>
          <a:p>
            <a:pPr marL="0" marR="0" lvl="0" indent="0" algn="l" rtl="0">
              <a:lnSpc>
                <a:spcPct val="100000"/>
              </a:lnSpc>
              <a:spcBef>
                <a:spcPts val="0"/>
              </a:spcBef>
              <a:spcAft>
                <a:spcPts val="0"/>
              </a:spcAft>
              <a:buClr>
                <a:schemeClr val="dk1"/>
              </a:buClr>
              <a:buSzPts val="1200"/>
              <a:buFont typeface="Calibri"/>
              <a:buNone/>
            </a:pPr>
            <a:r>
              <a:rPr lang="en-US" sz="1200"/>
              <a:t>Lack of vegetation cover leads to lack of evapotranspiration and shade</a:t>
            </a:r>
            <a:endParaRPr/>
          </a:p>
          <a:p>
            <a:pPr marL="0" marR="0" lvl="0" indent="0" algn="l" rtl="0">
              <a:lnSpc>
                <a:spcPct val="100000"/>
              </a:lnSpc>
              <a:spcBef>
                <a:spcPts val="0"/>
              </a:spcBef>
              <a:spcAft>
                <a:spcPts val="0"/>
              </a:spcAft>
              <a:buClr>
                <a:schemeClr val="dk1"/>
              </a:buClr>
              <a:buSzPts val="1200"/>
              <a:buFont typeface="Calibri"/>
              <a:buNone/>
            </a:pPr>
            <a:r>
              <a:rPr lang="en-US" sz="1200"/>
              <a:t>Lage: Location/located at coast …</a:t>
            </a:r>
            <a:endParaRPr/>
          </a:p>
        </p:txBody>
      </p:sp>
      <p:sp>
        <p:nvSpPr>
          <p:cNvPr id="207" name="Google Shape;207;g1e37ce71496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e37ce71496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1e37ce71496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The two disease systems provide interesting comparison because of their different response to temperature.</a:t>
            </a:r>
            <a:br>
              <a:rPr lang="en-US" sz="1200"/>
            </a:br>
            <a:br>
              <a:rPr lang="en-US" sz="1200"/>
            </a:br>
            <a:r>
              <a:rPr lang="en-US" sz="1200"/>
              <a:t>For this study we are contrasting how transmission potential of Culex pipiens vs Aedes Albopictus contrast over rural to urban climates</a:t>
            </a:r>
            <a:endParaRPr/>
          </a:p>
          <a:p>
            <a:pPr marL="0" lvl="0" indent="0" algn="l" rtl="0">
              <a:spcBef>
                <a:spcPts val="0"/>
              </a:spcBef>
              <a:spcAft>
                <a:spcPts val="0"/>
              </a:spcAft>
              <a:buNone/>
            </a:pPr>
            <a:endParaRPr sz="1200"/>
          </a:p>
          <a:p>
            <a:pPr marL="0" marR="0" lvl="0" indent="0" algn="l" rtl="0">
              <a:lnSpc>
                <a:spcPct val="100000"/>
              </a:lnSpc>
              <a:spcBef>
                <a:spcPts val="0"/>
              </a:spcBef>
              <a:spcAft>
                <a:spcPts val="0"/>
              </a:spcAft>
              <a:buClr>
                <a:srgbClr val="000000"/>
              </a:buClr>
              <a:buSzPts val="1200"/>
              <a:buFont typeface="Quicksand"/>
              <a:buNone/>
            </a:pPr>
            <a:r>
              <a:rPr lang="en-US" sz="1200">
                <a:solidFill>
                  <a:srgbClr val="000000"/>
                </a:solidFill>
                <a:latin typeface="Quicksand"/>
                <a:ea typeface="Quicksand"/>
                <a:cs typeface="Quicksand"/>
                <a:sym typeface="Quicksand"/>
              </a:rPr>
              <a:t>Nonlinear temperature-risk relationship may lead to bias when applied to averaged/aggregated data</a:t>
            </a:r>
            <a:endParaRPr/>
          </a:p>
          <a:p>
            <a:pPr marL="0" marR="0" lvl="0" indent="0" algn="l" rtl="0">
              <a:lnSpc>
                <a:spcPct val="100000"/>
              </a:lnSpc>
              <a:spcBef>
                <a:spcPts val="0"/>
              </a:spcBef>
              <a:spcAft>
                <a:spcPts val="0"/>
              </a:spcAft>
              <a:buClr>
                <a:schemeClr val="dk1"/>
              </a:buClr>
              <a:buSzPts val="1200"/>
              <a:buFont typeface="Calibri"/>
              <a:buNone/>
            </a:pPr>
            <a:endParaRPr sz="1200">
              <a:solidFill>
                <a:srgbClr val="000000"/>
              </a:solidFill>
              <a:latin typeface="Quicksand"/>
              <a:ea typeface="Quicksand"/>
              <a:cs typeface="Quicksand"/>
              <a:sym typeface="Quicksand"/>
            </a:endParaRPr>
          </a:p>
          <a:p>
            <a:pPr marL="0" marR="0" lvl="0" indent="0" algn="l" rtl="0">
              <a:lnSpc>
                <a:spcPct val="100000"/>
              </a:lnSpc>
              <a:spcBef>
                <a:spcPts val="0"/>
              </a:spcBef>
              <a:spcAft>
                <a:spcPts val="0"/>
              </a:spcAft>
              <a:buClr>
                <a:schemeClr val="dk1"/>
              </a:buClr>
              <a:buSzPts val="1200"/>
              <a:buFont typeface="Quicksand"/>
              <a:buNone/>
            </a:pPr>
            <a:r>
              <a:rPr lang="en-US" sz="1200">
                <a:latin typeface="Quicksand"/>
                <a:ea typeface="Quicksand"/>
                <a:cs typeface="Quicksand"/>
                <a:sym typeface="Quicksand"/>
              </a:rPr>
              <a:t>Both processes present topics of interest in light of climate change since they have been partially linked</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chemeClr val="dk1"/>
              </a:buClr>
              <a:buSzPts val="1200"/>
              <a:buFont typeface="Quicksand"/>
              <a:buNone/>
            </a:pPr>
            <a:r>
              <a:rPr lang="en-US" sz="1200">
                <a:latin typeface="Quicksand"/>
                <a:ea typeface="Quicksand"/>
                <a:cs typeface="Quicksand"/>
                <a:sym typeface="Quicksand"/>
              </a:rPr>
              <a:t>Presents risk of outbreaks and even establishment of tropical diseases</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Quicksand"/>
              <a:ea typeface="Quicksand"/>
              <a:cs typeface="Quicksand"/>
              <a:sym typeface="Quicksand"/>
            </a:endParaRPr>
          </a:p>
          <a:p>
            <a:pPr marL="0" lvl="0" indent="0" algn="l" rtl="0">
              <a:spcBef>
                <a:spcPts val="0"/>
              </a:spcBef>
              <a:spcAft>
                <a:spcPts val="0"/>
              </a:spcAft>
              <a:buNone/>
            </a:pPr>
            <a:r>
              <a:rPr lang="en-US" sz="1200"/>
              <a:t>Motivate reason to consider both species at same time</a:t>
            </a:r>
            <a:endParaRPr/>
          </a:p>
          <a:p>
            <a:pPr marL="0" lvl="0" indent="0" algn="l" rtl="0">
              <a:spcBef>
                <a:spcPts val="0"/>
              </a:spcBef>
              <a:spcAft>
                <a:spcPts val="0"/>
              </a:spcAft>
              <a:buNone/>
            </a:pPr>
            <a:r>
              <a:rPr lang="en-US" sz="1200"/>
              <a:t>+ whats our hypothesis</a:t>
            </a:r>
            <a:endParaRPr/>
          </a:p>
          <a:p>
            <a:pPr marL="0" lvl="0" indent="0" algn="l" rtl="0">
              <a:spcBef>
                <a:spcPts val="0"/>
              </a:spcBef>
              <a:spcAft>
                <a:spcPts val="0"/>
              </a:spcAft>
              <a:buNone/>
            </a:pPr>
            <a:endParaRPr sz="1200"/>
          </a:p>
          <a:p>
            <a:pPr marL="285750" lvl="0" indent="-285750" algn="l" rtl="0">
              <a:spcBef>
                <a:spcPts val="0"/>
              </a:spcBef>
              <a:spcAft>
                <a:spcPts val="0"/>
              </a:spcAft>
              <a:buClr>
                <a:schemeClr val="dk1"/>
              </a:buClr>
              <a:buSzPts val="1200"/>
              <a:buFont typeface="Noto Sans Symbols"/>
              <a:buChar char="🡪"/>
            </a:pPr>
            <a:r>
              <a:rPr lang="en-US" sz="1200"/>
              <a:t>Both are well adapted to urban (although differently)</a:t>
            </a:r>
            <a:endParaRPr/>
          </a:p>
          <a:p>
            <a:pPr marL="285750" lvl="0" indent="-285750" algn="l" rtl="0">
              <a:spcBef>
                <a:spcPts val="0"/>
              </a:spcBef>
              <a:spcAft>
                <a:spcPts val="0"/>
              </a:spcAft>
              <a:buClr>
                <a:schemeClr val="dk1"/>
              </a:buClr>
              <a:buSzPts val="1200"/>
              <a:buFont typeface="Noto Sans Symbols"/>
              <a:buChar char="🡪"/>
            </a:pPr>
            <a:r>
              <a:rPr lang="en-US" sz="1200"/>
              <a:t>Data is available</a:t>
            </a:r>
            <a:endParaRPr/>
          </a:p>
          <a:p>
            <a:pPr marL="285750" lvl="0" indent="-285750" algn="l" rtl="0">
              <a:spcBef>
                <a:spcPts val="0"/>
              </a:spcBef>
              <a:spcAft>
                <a:spcPts val="0"/>
              </a:spcAft>
              <a:buClr>
                <a:schemeClr val="dk1"/>
              </a:buClr>
              <a:buSzPts val="1200"/>
              <a:buFont typeface="Noto Sans Symbols"/>
              <a:buChar char="🡪"/>
            </a:pPr>
            <a:r>
              <a:rPr lang="en-US" sz="1200"/>
              <a:t>Mosquitoes of concern in temperate zones</a:t>
            </a:r>
            <a:endParaRPr/>
          </a:p>
          <a:p>
            <a:pPr marL="285750" lvl="0" indent="-285750" algn="l" rtl="0">
              <a:spcBef>
                <a:spcPts val="0"/>
              </a:spcBef>
              <a:spcAft>
                <a:spcPts val="0"/>
              </a:spcAft>
              <a:buClr>
                <a:schemeClr val="dk1"/>
              </a:buClr>
              <a:buSzPts val="1200"/>
              <a:buFont typeface="Noto Sans Symbols"/>
              <a:buChar char="🡪"/>
            </a:pPr>
            <a:r>
              <a:rPr lang="en-US" sz="1200"/>
              <a:t>The provide interesting comparison because of different </a:t>
            </a:r>
            <a:endParaRPr/>
          </a:p>
          <a:p>
            <a:pPr marL="0" lvl="0" indent="0" algn="l" rtl="0">
              <a:spcBef>
                <a:spcPts val="0"/>
              </a:spcBef>
              <a:spcAft>
                <a:spcPts val="0"/>
              </a:spcAft>
              <a:buNone/>
            </a:pPr>
            <a:r>
              <a:rPr lang="en-US" sz="1200"/>
              <a:t>Response to temperature</a:t>
            </a:r>
            <a:endParaRPr sz="1200"/>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200"/>
              <a:buFont typeface="Quicksand"/>
              <a:buNone/>
            </a:pPr>
            <a:r>
              <a:rPr lang="en-US" sz="1200">
                <a:solidFill>
                  <a:srgbClr val="000000"/>
                </a:solidFill>
                <a:latin typeface="Quicksand"/>
                <a:ea typeface="Quicksand"/>
                <a:cs typeface="Quicksand"/>
                <a:sym typeface="Quicksand"/>
              </a:rPr>
              <a:t> </a:t>
            </a:r>
            <a:endParaRPr sz="1200">
              <a:latin typeface="Quicksand"/>
              <a:ea typeface="Quicksand"/>
              <a:cs typeface="Quicksand"/>
              <a:sym typeface="Quicksand"/>
            </a:endParaRPr>
          </a:p>
          <a:p>
            <a:pPr marL="0" lvl="0" indent="0" algn="l" rtl="0">
              <a:spcBef>
                <a:spcPts val="0"/>
              </a:spcBef>
              <a:spcAft>
                <a:spcPts val="0"/>
              </a:spcAft>
              <a:buNone/>
            </a:pPr>
            <a:endParaRPr sz="7200"/>
          </a:p>
        </p:txBody>
      </p:sp>
      <p:sp>
        <p:nvSpPr>
          <p:cNvPr id="219" name="Google Shape;219;g1e37ce71496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e37ce71496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1e37ce71496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a:t>Produced using the urban climate model UrbClim, specifically designed to study UHI</a:t>
            </a:r>
            <a:endParaRPr/>
          </a:p>
          <a:p>
            <a:pPr marL="171450" lvl="0" indent="-171450" algn="l" rtl="0">
              <a:spcBef>
                <a:spcPts val="0"/>
              </a:spcBef>
              <a:spcAft>
                <a:spcPts val="0"/>
              </a:spcAft>
              <a:buClr>
                <a:schemeClr val="dk1"/>
              </a:buClr>
              <a:buSzPts val="1200"/>
              <a:buFont typeface="Arial"/>
              <a:buChar char="•"/>
            </a:pPr>
            <a:r>
              <a:rPr lang="en-US" sz="1200"/>
              <a:t>Model scales down large-scale weather conditions accounting for the impact of urban development on weather patterns (temperature, wind, humidity)</a:t>
            </a:r>
            <a:endParaRPr/>
          </a:p>
          <a:p>
            <a:pPr marL="171450" lvl="0" indent="-171450" algn="l" rtl="0">
              <a:spcBef>
                <a:spcPts val="0"/>
              </a:spcBef>
              <a:spcAft>
                <a:spcPts val="0"/>
              </a:spcAft>
              <a:buClr>
                <a:schemeClr val="dk1"/>
              </a:buClr>
              <a:buSzPts val="1200"/>
              <a:buFont typeface="Arial"/>
              <a:buChar char="•"/>
            </a:pPr>
            <a:r>
              <a:rPr lang="en-US" sz="1200"/>
              <a:t>In calculations local terrain and surface data influence the heat flux and evaporation </a:t>
            </a:r>
            <a:endParaRPr/>
          </a:p>
          <a:p>
            <a:pPr marL="171450" lvl="0" indent="-171450" algn="l" rtl="0">
              <a:spcBef>
                <a:spcPts val="0"/>
              </a:spcBef>
              <a:spcAft>
                <a:spcPts val="0"/>
              </a:spcAft>
              <a:buClr>
                <a:schemeClr val="dk1"/>
              </a:buClr>
              <a:buSzPts val="1200"/>
              <a:buFont typeface="Arial"/>
              <a:buChar char="•"/>
            </a:pPr>
            <a:r>
              <a:rPr lang="en-US" sz="1200"/>
              <a:t>Hourly output, 100m resolution</a:t>
            </a:r>
            <a:endParaRPr/>
          </a:p>
          <a:p>
            <a:pPr marL="171450" lvl="0" indent="-171450" algn="l" rtl="0">
              <a:spcBef>
                <a:spcPts val="0"/>
              </a:spcBef>
              <a:spcAft>
                <a:spcPts val="0"/>
              </a:spcAft>
              <a:buClr>
                <a:schemeClr val="dk1"/>
              </a:buClr>
              <a:buSzPts val="1200"/>
              <a:buFont typeface="Arial"/>
              <a:buChar char="•"/>
            </a:pPr>
            <a:r>
              <a:rPr lang="en-US" sz="1200"/>
              <a:t>Simulated area comprises city and immediate surroundings</a:t>
            </a:r>
            <a:endParaRPr/>
          </a:p>
          <a:p>
            <a:pPr marL="171450" lvl="0" indent="-171450" algn="l" rtl="0">
              <a:spcBef>
                <a:spcPts val="0"/>
              </a:spcBef>
              <a:spcAft>
                <a:spcPts val="0"/>
              </a:spcAft>
              <a:buClr>
                <a:schemeClr val="dk1"/>
              </a:buClr>
              <a:buSzPts val="1200"/>
              <a:buFont typeface="Arial"/>
              <a:buChar char="•"/>
            </a:pPr>
            <a:r>
              <a:rPr lang="en-US" sz="1200"/>
              <a:t>Has been subject to exhaustive evaluation</a:t>
            </a:r>
            <a:endParaRPr/>
          </a:p>
          <a:p>
            <a:pPr marL="171450" lvl="0" indent="-171450" algn="l" rtl="0">
              <a:spcBef>
                <a:spcPts val="0"/>
              </a:spcBef>
              <a:spcAft>
                <a:spcPts val="0"/>
              </a:spcAft>
              <a:buClr>
                <a:schemeClr val="dk1"/>
              </a:buClr>
              <a:buSzPts val="1200"/>
              <a:buFont typeface="Arial"/>
              <a:buChar char="•"/>
            </a:pPr>
            <a:r>
              <a:rPr lang="en-US" sz="1200"/>
              <a:t>Inputs: large scale meteorological data (ERA5), description of terrain: 5 different land use classes (4 urban), vegetation (NDVI), soil sealing (amount of sealing in each grid cell), digital elevation model, anthropogenic heat flux: </a:t>
            </a:r>
            <a:br>
              <a:rPr lang="en-US" sz="1200"/>
            </a:br>
            <a:r>
              <a:rPr lang="en-US" sz="1200"/>
              <a:t>the amount of heat produced by city and inhabitants (traffic exhaust, air-conditioning etc.)</a:t>
            </a:r>
            <a:endParaRPr/>
          </a:p>
          <a:p>
            <a:pPr marL="171450" lvl="0" indent="-95250" algn="l" rtl="0">
              <a:spcBef>
                <a:spcPts val="0"/>
              </a:spcBef>
              <a:spcAft>
                <a:spcPts val="0"/>
              </a:spcAft>
              <a:buClr>
                <a:schemeClr val="dk1"/>
              </a:buClr>
              <a:buSzPts val="1200"/>
              <a:buFont typeface="Arial"/>
              <a:buNone/>
            </a:pPr>
            <a:endParaRPr/>
          </a:p>
        </p:txBody>
      </p:sp>
      <p:sp>
        <p:nvSpPr>
          <p:cNvPr id="232" name="Google Shape;232;g1e37ce71496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e37ce71496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1e37ce71496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Currently, still in explorative stage but already made interesting observations</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Low </a:t>
            </a:r>
            <a:r>
              <a:rPr lang="en-US" dirty="0" err="1"/>
              <a:t>rel</a:t>
            </a:r>
            <a:r>
              <a:rPr lang="en-US" dirty="0"/>
              <a:t> R0 for </a:t>
            </a:r>
            <a:r>
              <a:rPr lang="en-US" dirty="0" err="1"/>
              <a:t>Albo</a:t>
            </a:r>
            <a:r>
              <a:rPr lang="en-US" dirty="0"/>
              <a:t> may lead to </a:t>
            </a:r>
            <a:r>
              <a:rPr lang="en-US" dirty="0" err="1"/>
              <a:t>interuptions</a:t>
            </a:r>
            <a:r>
              <a:rPr lang="en-US" dirty="0"/>
              <a:t> of </a:t>
            </a:r>
            <a:r>
              <a:rPr lang="en-US" dirty="0" err="1"/>
              <a:t>transm</a:t>
            </a:r>
            <a:r>
              <a:rPr lang="en-US" dirty="0"/>
              <a:t>. Cycle currently hindering sustained DENV outbreaks 🡪  During specific hours of the day </a:t>
            </a:r>
            <a:r>
              <a:rPr lang="en-US" dirty="0" err="1"/>
              <a:t>rel</a:t>
            </a:r>
            <a:r>
              <a:rPr lang="en-US" dirty="0"/>
              <a:t> R0 almost zero indicating no transmission potential</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Lines show mean </a:t>
            </a:r>
            <a:r>
              <a:rPr lang="en-US" dirty="0" err="1"/>
              <a:t>rel</a:t>
            </a:r>
            <a:r>
              <a:rPr lang="en-US" dirty="0"/>
              <a:t> R0 in urban vs rural for the respective months</a:t>
            </a:r>
            <a:endParaRPr dirty="0"/>
          </a:p>
          <a:p>
            <a:pPr marL="0" marR="0" lvl="0" indent="0" algn="l" rtl="0">
              <a:lnSpc>
                <a:spcPct val="100000"/>
              </a:lnSpc>
              <a:spcBef>
                <a:spcPts val="0"/>
              </a:spcBef>
              <a:spcAft>
                <a:spcPts val="0"/>
              </a:spcAft>
              <a:buClr>
                <a:schemeClr val="dk1"/>
              </a:buClr>
              <a:buSzPts val="1200"/>
              <a:buFont typeface="Calibri"/>
              <a:buNone/>
            </a:pPr>
            <a:r>
              <a:rPr lang="en-US" dirty="0"/>
              <a:t>Ribbons show average minimum and maximum in </a:t>
            </a:r>
            <a:r>
              <a:rPr lang="en-US" dirty="0" err="1"/>
              <a:t>rel</a:t>
            </a:r>
            <a:r>
              <a:rPr lang="en-US" dirty="0"/>
              <a:t> R0 throughout day for the specific month </a:t>
            </a:r>
            <a:endParaRPr dirty="0"/>
          </a:p>
        </p:txBody>
      </p:sp>
      <p:sp>
        <p:nvSpPr>
          <p:cNvPr id="244" name="Google Shape;244;g1e37ce71496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e37ce71496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1e37ce71496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WNV-</a:t>
            </a:r>
            <a:r>
              <a:rPr lang="en-US" dirty="0" err="1"/>
              <a:t>pipiens</a:t>
            </a:r>
            <a:r>
              <a:rPr lang="en-US" dirty="0"/>
              <a:t>: </a:t>
            </a:r>
            <a:endParaRPr dirty="0"/>
          </a:p>
          <a:p>
            <a:pPr marL="171450" lvl="0" indent="-171450" algn="l" rtl="0">
              <a:spcBef>
                <a:spcPts val="0"/>
              </a:spcBef>
              <a:spcAft>
                <a:spcPts val="0"/>
              </a:spcAft>
              <a:buClr>
                <a:schemeClr val="dk1"/>
              </a:buClr>
              <a:buSzPts val="1200"/>
              <a:buFont typeface="Arial"/>
              <a:buChar char="•"/>
            </a:pPr>
            <a:r>
              <a:rPr lang="en-US" dirty="0"/>
              <a:t>overall higher suitability during night in august but during day in September (when looking at these specific hours)!</a:t>
            </a:r>
            <a:endParaRPr dirty="0"/>
          </a:p>
          <a:p>
            <a:pPr marL="171450" lvl="0" indent="-171450" algn="l" rtl="0">
              <a:spcBef>
                <a:spcPts val="0"/>
              </a:spcBef>
              <a:spcAft>
                <a:spcPts val="0"/>
              </a:spcAft>
              <a:buClr>
                <a:schemeClr val="dk1"/>
              </a:buClr>
              <a:buSzPts val="1200"/>
              <a:buFont typeface="Arial"/>
              <a:buChar char="•"/>
            </a:pPr>
            <a:r>
              <a:rPr lang="en-US" dirty="0"/>
              <a:t>August day super unsuitable during day in urban</a:t>
            </a:r>
            <a:endParaRPr dirty="0"/>
          </a:p>
          <a:p>
            <a:pPr marL="171450" lvl="0" indent="-171450" algn="l" rtl="0">
              <a:spcBef>
                <a:spcPts val="0"/>
              </a:spcBef>
              <a:spcAft>
                <a:spcPts val="0"/>
              </a:spcAft>
              <a:buClr>
                <a:schemeClr val="dk1"/>
              </a:buClr>
              <a:buSzPts val="1200"/>
              <a:buFont typeface="Arial"/>
              <a:buChar char="•"/>
            </a:pPr>
            <a:r>
              <a:rPr lang="en-US" dirty="0"/>
              <a:t>September super unsuitable during night because of cold in rural</a:t>
            </a:r>
            <a:endParaRPr dirty="0"/>
          </a:p>
          <a:p>
            <a:pPr marL="0" lvl="0" indent="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n-US" dirty="0"/>
              <a:t>Elevation can be refugia (see </a:t>
            </a:r>
            <a:r>
              <a:rPr lang="en-US" dirty="0" err="1"/>
              <a:t>eg</a:t>
            </a:r>
            <a:r>
              <a:rPr lang="en-US" dirty="0"/>
              <a:t> Pip during day)</a:t>
            </a:r>
            <a:endParaRPr dirty="0"/>
          </a:p>
          <a:p>
            <a:pPr marL="171450" lvl="0" indent="-95250" algn="l" rtl="0">
              <a:spcBef>
                <a:spcPts val="0"/>
              </a:spcBef>
              <a:spcAft>
                <a:spcPts val="0"/>
              </a:spcAft>
              <a:buClr>
                <a:schemeClr val="dk1"/>
              </a:buClr>
              <a:buSzPts val="1200"/>
              <a:buFont typeface="Arial"/>
              <a:buNone/>
            </a:pPr>
            <a:endParaRPr dirty="0"/>
          </a:p>
          <a:p>
            <a:pPr marL="171450" lvl="0" indent="-95250" algn="l" rtl="0">
              <a:spcBef>
                <a:spcPts val="0"/>
              </a:spcBef>
              <a:spcAft>
                <a:spcPts val="0"/>
              </a:spcAft>
              <a:buClr>
                <a:schemeClr val="dk1"/>
              </a:buClr>
              <a:buSzPts val="1200"/>
              <a:buFont typeface="Arial"/>
              <a:buNone/>
            </a:pPr>
            <a:endParaRPr dirty="0"/>
          </a:p>
        </p:txBody>
      </p:sp>
      <p:sp>
        <p:nvSpPr>
          <p:cNvPr id="254" name="Google Shape;254;g1e37ce71496_0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Aedes Aegypti – Found mostly in tropical regions, high temperature resistance, not much concerning to Europe but rising temperature can make it to Europe and will probably soon will be our concern, </a:t>
            </a:r>
            <a:endParaRPr sz="1200" dirty="0"/>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850946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9988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We know that there is a risk but how much is the risk?</a:t>
            </a:r>
            <a:endParaRPr dirty="0"/>
          </a:p>
        </p:txBody>
      </p:sp>
      <p:sp>
        <p:nvSpPr>
          <p:cNvPr id="117" name="Google Shape;11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7169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7" name="Google Shape;11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440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Our assumption that mosquito population remains in that grid will be wrong.</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17" name="Google Shape;11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8758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The distribution of Aedes Albopictus in Europe, the distribution in 2020 is now increased compared to 2016.</a:t>
            </a:r>
            <a:endParaRPr sz="1200" dirty="0"/>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2122091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dirty="0"/>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2078927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dirty="0"/>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4082150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7" name="Google Shape;1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Font typeface="+mj-lt"/>
              <a:buAutoNum type="arabicPeriod" startAt="14"/>
            </a:pPr>
            <a:r>
              <a:rPr lang="en-GB" sz="1800" dirty="0">
                <a:effectLst/>
                <a:latin typeface="LMRoman10"/>
              </a:rPr>
              <a:t>We normalise the time series of humidity to [0,1], and use the mean</a:t>
            </a:r>
            <a:r>
              <a:rPr lang="en-GB" sz="1800" dirty="0">
                <a:effectLst/>
                <a:latin typeface="LMSans8"/>
              </a:rPr>
              <a:t> </a:t>
            </a:r>
            <a:r>
              <a:rPr lang="en-GB" sz="1800" dirty="0">
                <a:effectLst/>
                <a:latin typeface="LMRoman10"/>
              </a:rPr>
              <a:t>normalised values (</a:t>
            </a:r>
            <a:r>
              <a:rPr lang="en-GB" sz="1800" dirty="0">
                <a:effectLst/>
                <a:latin typeface="LMMathItalic10"/>
              </a:rPr>
              <a:t>u</a:t>
            </a:r>
            <a:r>
              <a:rPr lang="en-GB" sz="1800" dirty="0">
                <a:effectLst/>
                <a:latin typeface="LMRoman10"/>
              </a:rPr>
              <a:t> ̄) as reference for extreme deviations from the expected local tendencies [</a:t>
            </a:r>
            <a:r>
              <a:rPr lang="en-GB" sz="1800" dirty="0">
                <a:solidFill>
                  <a:srgbClr val="00007F"/>
                </a:solidFill>
                <a:effectLst/>
                <a:latin typeface="LMRoman10"/>
              </a:rPr>
              <a:t>9</a:t>
            </a:r>
            <a:r>
              <a:rPr lang="en-GB" sz="1800" dirty="0">
                <a:effectLst/>
                <a:latin typeface="LMRoman10"/>
              </a:rPr>
              <a:t>, </a:t>
            </a:r>
            <a:r>
              <a:rPr lang="en-GB" sz="1800" dirty="0">
                <a:solidFill>
                  <a:srgbClr val="00007F"/>
                </a:solidFill>
                <a:effectLst/>
                <a:latin typeface="LMRoman10"/>
              </a:rPr>
              <a:t>10</a:t>
            </a:r>
            <a:r>
              <a:rPr lang="en-GB" sz="1800" dirty="0">
                <a:effectLst/>
                <a:latin typeface="LMRoman10"/>
              </a:rPr>
              <a:t>]. Humidity is assumed to increase the vector biting rate (</a:t>
            </a:r>
            <a:r>
              <a:rPr lang="en-GB" sz="1800" dirty="0" err="1">
                <a:effectLst/>
                <a:latin typeface="LMMathItalic10"/>
              </a:rPr>
              <a:t>a</a:t>
            </a:r>
            <a:r>
              <a:rPr lang="en-GB" sz="1800" dirty="0" err="1">
                <a:effectLst/>
                <a:latin typeface="LMMathItalic8"/>
              </a:rPr>
              <a:t>v</a:t>
            </a:r>
            <a:r>
              <a:rPr lang="en-GB" sz="1800" dirty="0">
                <a:effectLst/>
                <a:latin typeface="LMRoman10"/>
              </a:rPr>
              <a:t>) [</a:t>
            </a:r>
            <a:r>
              <a:rPr lang="en-GB" sz="1800" dirty="0">
                <a:solidFill>
                  <a:srgbClr val="00007F"/>
                </a:solidFill>
                <a:effectLst/>
                <a:latin typeface="LMRoman10"/>
              </a:rPr>
              <a:t>11</a:t>
            </a:r>
            <a:r>
              <a:rPr lang="en-GB" sz="1800" dirty="0">
                <a:effectLst/>
                <a:latin typeface="LMRoman10"/>
              </a:rPr>
              <a:t>] while decreasing the adult mosquito</a:t>
            </a:r>
            <a:r>
              <a:rPr lang="en-GB" sz="1800" dirty="0">
                <a:effectLst/>
                <a:latin typeface="LMSans8"/>
              </a:rPr>
              <a:t>  </a:t>
            </a:r>
            <a:r>
              <a:rPr lang="en-GB" sz="1800" dirty="0">
                <a:effectLst/>
                <a:latin typeface="LMRoman10"/>
              </a:rPr>
              <a:t>mortality rate (</a:t>
            </a:r>
            <a:r>
              <a:rPr lang="el-GR" sz="1800" dirty="0">
                <a:effectLst/>
                <a:latin typeface="LMMathItalic10"/>
              </a:rPr>
              <a:t>μ</a:t>
            </a:r>
            <a:r>
              <a:rPr lang="en-GB" sz="1800" dirty="0">
                <a:effectLst/>
                <a:latin typeface="LMMathItalic8"/>
              </a:rPr>
              <a:t>v </a:t>
            </a:r>
            <a:r>
              <a:rPr lang="en-GB" sz="1800" dirty="0">
                <a:effectLst/>
                <a:latin typeface="LMRoman10"/>
              </a:rPr>
              <a:t>) [</a:t>
            </a:r>
            <a:r>
              <a:rPr lang="en-GB" sz="1800" dirty="0">
                <a:solidFill>
                  <a:srgbClr val="00007F"/>
                </a:solidFill>
                <a:effectLst/>
                <a:latin typeface="LMRoman10"/>
              </a:rPr>
              <a:t>12</a:t>
            </a:r>
            <a:r>
              <a:rPr lang="en-GB" sz="1800" dirty="0">
                <a:effectLst/>
                <a:latin typeface="LMRoman10"/>
              </a:rPr>
              <a:t>].</a:t>
            </a:r>
          </a:p>
          <a:p>
            <a:pPr>
              <a:buFont typeface="+mj-lt"/>
              <a:buAutoNum type="arabicPeriod" startAt="14"/>
            </a:pPr>
            <a:endParaRPr lang="en-GB" sz="1800" dirty="0">
              <a:effectLst/>
              <a:latin typeface="LMRoman10"/>
            </a:endParaRPr>
          </a:p>
          <a:p>
            <a:pPr>
              <a:buFont typeface="+mj-lt"/>
              <a:buAutoNum type="arabicPeriod" startAt="21"/>
            </a:pPr>
            <a:r>
              <a:rPr lang="en-GB" sz="1800" dirty="0">
                <a:effectLst/>
                <a:latin typeface="LMRoman10"/>
              </a:rPr>
              <a:t>These expressions include the </a:t>
            </a:r>
            <a:r>
              <a:rPr lang="en-GB" sz="1800" i="1" dirty="0">
                <a:effectLst/>
                <a:latin typeface="LMRoman10"/>
              </a:rPr>
              <a:t>multiplicative coefficients </a:t>
            </a:r>
            <a:r>
              <a:rPr lang="en-GB" sz="1800" dirty="0">
                <a:effectLst/>
                <a:latin typeface="LMRoman10"/>
              </a:rPr>
              <a:t>(</a:t>
            </a:r>
            <a:r>
              <a:rPr lang="el-GR" sz="1800" dirty="0" err="1">
                <a:effectLst/>
                <a:latin typeface="LMMathItalic10"/>
              </a:rPr>
              <a:t>α,η,ρ</a:t>
            </a:r>
            <a:r>
              <a:rPr lang="el-GR" sz="1800" dirty="0">
                <a:effectLst/>
                <a:latin typeface="LMRoman10"/>
              </a:rPr>
              <a:t>) </a:t>
            </a:r>
            <a:r>
              <a:rPr lang="en-GB" sz="1800" dirty="0">
                <a:effectLst/>
                <a:latin typeface="LMRoman10"/>
              </a:rPr>
              <a:t>to which we generally refer to as </a:t>
            </a:r>
            <a:r>
              <a:rPr lang="en-GB" sz="1800" dirty="0">
                <a:effectLst/>
                <a:latin typeface="LMSans8"/>
              </a:rPr>
              <a:t>  </a:t>
            </a:r>
            <a:r>
              <a:rPr lang="en-GB" sz="1800" i="1" dirty="0">
                <a:effectLst/>
                <a:latin typeface="LMRoman10"/>
              </a:rPr>
              <a:t>scaling ecological factors</a:t>
            </a:r>
            <a:r>
              <a:rPr lang="en-GB" sz="1800" dirty="0">
                <a:effectLst/>
                <a:latin typeface="LMRoman10"/>
              </a:rPr>
              <a:t>. It allows us the baseline values to </a:t>
            </a:r>
            <a:r>
              <a:rPr lang="en-GB" sz="1800" dirty="0" err="1">
                <a:effectLst/>
                <a:latin typeface="LMRoman10"/>
              </a:rPr>
              <a:t>differe</a:t>
            </a:r>
            <a:r>
              <a:rPr lang="en-GB" sz="1800" dirty="0">
                <a:effectLst/>
                <a:latin typeface="LMRoman10"/>
              </a:rPr>
              <a:t> from laboratory condition and does not </a:t>
            </a:r>
            <a:r>
              <a:rPr lang="en-GB" sz="1800" dirty="0" err="1">
                <a:effectLst/>
                <a:latin typeface="LMRoman10"/>
              </a:rPr>
              <a:t>uler</a:t>
            </a:r>
            <a:r>
              <a:rPr lang="en-GB" sz="1800" dirty="0">
                <a:effectLst/>
                <a:latin typeface="LMRoman10"/>
              </a:rPr>
              <a:t> the climatic variation.</a:t>
            </a:r>
          </a:p>
          <a:p>
            <a:pPr>
              <a:buFont typeface="+mj-lt"/>
              <a:buAutoNum type="arabicPeriod" startAt="21"/>
            </a:pPr>
            <a:endParaRPr lang="en-GB" sz="1800" dirty="0">
              <a:effectLst/>
              <a:latin typeface="LMRoman10"/>
            </a:endParaRPr>
          </a:p>
          <a:p>
            <a:pPr>
              <a:buFont typeface="+mj-lt"/>
              <a:buAutoNum type="arabicPeriod" startAt="28"/>
            </a:pPr>
            <a:r>
              <a:rPr lang="en-GB" sz="1800" dirty="0">
                <a:effectLst/>
                <a:latin typeface="LMRoman10"/>
              </a:rPr>
              <a:t>In</a:t>
            </a:r>
            <a:r>
              <a:rPr lang="en-GB" sz="1800" dirty="0">
                <a:effectLst/>
                <a:latin typeface="LMSans8"/>
              </a:rPr>
              <a:t> </a:t>
            </a:r>
            <a:r>
              <a:rPr lang="en-GB" sz="1800" dirty="0">
                <a:effectLst/>
                <a:latin typeface="LMRoman10"/>
              </a:rPr>
              <a:t>practice, the effect of temperature on these parameters can be considered to be the same as observed </a:t>
            </a:r>
            <a:r>
              <a:rPr lang="en-GB" sz="1800" dirty="0">
                <a:effectLst/>
                <a:latin typeface="LMSans8"/>
              </a:rPr>
              <a:t> </a:t>
            </a:r>
            <a:r>
              <a:rPr lang="en-GB" sz="1800" dirty="0">
                <a:effectLst/>
                <a:latin typeface="LMRoman10"/>
              </a:rPr>
              <a:t>under laboratory conditions if </a:t>
            </a:r>
            <a:r>
              <a:rPr lang="el-GR" sz="1800" dirty="0" err="1">
                <a:effectLst/>
                <a:latin typeface="LMMathItalic10"/>
              </a:rPr>
              <a:t>η,α</a:t>
            </a:r>
            <a:r>
              <a:rPr lang="el-GR" sz="1800" dirty="0">
                <a:effectLst/>
                <a:latin typeface="LMMathItalic10"/>
              </a:rPr>
              <a:t> </a:t>
            </a:r>
            <a:r>
              <a:rPr lang="el-GR" sz="1800" dirty="0">
                <a:effectLst/>
                <a:latin typeface="LMMathSymbols10"/>
              </a:rPr>
              <a:t>≈ </a:t>
            </a:r>
            <a:r>
              <a:rPr lang="el-GR" sz="1800" dirty="0">
                <a:effectLst/>
                <a:latin typeface="LMRoman10"/>
              </a:rPr>
              <a:t>1; </a:t>
            </a:r>
            <a:r>
              <a:rPr lang="en-GB" sz="1800" dirty="0">
                <a:effectLst/>
                <a:latin typeface="LMRoman10"/>
              </a:rPr>
              <a:t>weaker if </a:t>
            </a:r>
            <a:r>
              <a:rPr lang="el-GR" sz="1800" dirty="0" err="1">
                <a:effectLst/>
                <a:latin typeface="LMMathItalic10"/>
              </a:rPr>
              <a:t>η,α</a:t>
            </a:r>
            <a:r>
              <a:rPr lang="el-GR" sz="1800" dirty="0">
                <a:effectLst/>
                <a:latin typeface="LMMathItalic10"/>
              </a:rPr>
              <a:t> </a:t>
            </a:r>
            <a:r>
              <a:rPr lang="el-GR" sz="1800" dirty="0">
                <a:effectLst/>
                <a:latin typeface="LMRoman10"/>
              </a:rPr>
              <a:t>&lt;1; </a:t>
            </a:r>
            <a:r>
              <a:rPr lang="en-GB" sz="1800" dirty="0">
                <a:effectLst/>
                <a:latin typeface="LMRoman10"/>
              </a:rPr>
              <a:t>and stronger if </a:t>
            </a:r>
            <a:r>
              <a:rPr lang="el-GR" sz="1800" dirty="0" err="1">
                <a:effectLst/>
                <a:latin typeface="LMMathItalic10"/>
              </a:rPr>
              <a:t>η,α</a:t>
            </a:r>
            <a:r>
              <a:rPr lang="el-GR" sz="1800" dirty="0">
                <a:effectLst/>
                <a:latin typeface="LMMathItalic10"/>
              </a:rPr>
              <a:t> </a:t>
            </a:r>
            <a:r>
              <a:rPr lang="el-GR" sz="1800" dirty="0">
                <a:effectLst/>
                <a:latin typeface="LMRoman10"/>
              </a:rPr>
              <a:t>&gt;1. </a:t>
            </a:r>
            <a:r>
              <a:rPr lang="en-GB" sz="1800" dirty="0">
                <a:effectLst/>
                <a:latin typeface="LMRoman10"/>
              </a:rPr>
              <a:t>The exponential </a:t>
            </a:r>
            <a:r>
              <a:rPr lang="en-GB" sz="1800" dirty="0">
                <a:effectLst/>
                <a:latin typeface="LMSans8"/>
              </a:rPr>
              <a:t> </a:t>
            </a:r>
            <a:r>
              <a:rPr lang="en-GB" sz="1800" dirty="0">
                <a:effectLst/>
                <a:latin typeface="LMRoman10"/>
              </a:rPr>
              <a:t>coefficient </a:t>
            </a:r>
            <a:r>
              <a:rPr lang="el-GR" sz="1800" dirty="0">
                <a:effectLst/>
                <a:latin typeface="LMMathItalic10"/>
              </a:rPr>
              <a:t>ρ </a:t>
            </a:r>
            <a:r>
              <a:rPr lang="en-GB" sz="1800" dirty="0">
                <a:effectLst/>
                <a:latin typeface="LMRoman10"/>
              </a:rPr>
              <a:t>allows instead to modulate the strength by which adult mosquito mortality and biting rate react to deviations from local mean humidity. In practice, the effect of humidity is switched off when </a:t>
            </a:r>
            <a:r>
              <a:rPr lang="el-GR" sz="1800" dirty="0">
                <a:effectLst/>
                <a:latin typeface="LMMathItalic10"/>
              </a:rPr>
              <a:t>ρ </a:t>
            </a:r>
            <a:r>
              <a:rPr lang="el-GR" sz="1800" dirty="0">
                <a:effectLst/>
                <a:latin typeface="LMMathSymbols10"/>
              </a:rPr>
              <a:t>≈ </a:t>
            </a:r>
            <a:r>
              <a:rPr lang="el-GR" sz="1800" dirty="0">
                <a:effectLst/>
                <a:latin typeface="LMRoman10"/>
              </a:rPr>
              <a:t>0 </a:t>
            </a:r>
            <a:r>
              <a:rPr lang="en-GB" sz="1800" dirty="0">
                <a:effectLst/>
                <a:latin typeface="LMRoman10"/>
              </a:rPr>
              <a:t>and made stronger when </a:t>
            </a:r>
            <a:r>
              <a:rPr lang="el-GR" sz="1800" dirty="0">
                <a:effectLst/>
                <a:latin typeface="LMMathItalic10"/>
              </a:rPr>
              <a:t>ρ </a:t>
            </a:r>
            <a:r>
              <a:rPr lang="el-GR" sz="1800" dirty="0">
                <a:effectLst/>
                <a:latin typeface="LMRoman10"/>
              </a:rPr>
              <a:t>&gt;1. </a:t>
            </a:r>
            <a:endParaRPr lang="el-GR" sz="2800" dirty="0">
              <a:effectLst/>
            </a:endParaRPr>
          </a:p>
          <a:p>
            <a:pPr>
              <a:buFont typeface="+mj-lt"/>
              <a:buAutoNum type="arabicPeriod" startAt="21"/>
            </a:pPr>
            <a:endParaRPr lang="en-GB" sz="1800" dirty="0">
              <a:effectLst/>
              <a:latin typeface="LMRoman10"/>
            </a:endParaRPr>
          </a:p>
          <a:p>
            <a:pPr>
              <a:buFont typeface="+mj-lt"/>
              <a:buAutoNum type="arabicPeriod" startAt="21"/>
            </a:pPr>
            <a:endParaRPr lang="en-GB" sz="1800" dirty="0">
              <a:effectLst/>
              <a:latin typeface="LMRoman10"/>
            </a:endParaRPr>
          </a:p>
          <a:p>
            <a:pPr>
              <a:buFont typeface="+mj-lt"/>
              <a:buAutoNum type="arabicPeriod" startAt="21"/>
            </a:pPr>
            <a:endParaRPr lang="en-GB" sz="2800" dirty="0">
              <a:effectLst/>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327981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dirty="0"/>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557394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40843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20"/>
          <p:cNvPicPr preferRelativeResize="0"/>
          <p:nvPr/>
        </p:nvPicPr>
        <p:blipFill rotWithShape="1">
          <a:blip r:embed="rId2">
            <a:alphaModFix/>
          </a:blip>
          <a:srcRect/>
          <a:stretch/>
        </p:blipFill>
        <p:spPr>
          <a:xfrm>
            <a:off x="10371551" y="61863"/>
            <a:ext cx="1723242" cy="61917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7"/>
          <p:cNvSpPr>
            <a:spLocks noGrp="1"/>
          </p:cNvSpPr>
          <p:nvPr>
            <p:ph type="pic" idx="2"/>
          </p:nvPr>
        </p:nvSpPr>
        <p:spPr>
          <a:xfrm>
            <a:off x="5183188" y="987425"/>
            <a:ext cx="6172200" cy="4873625"/>
          </a:xfrm>
          <a:prstGeom prst="rect">
            <a:avLst/>
          </a:prstGeom>
          <a:noFill/>
          <a:ln>
            <a:noFill/>
          </a:ln>
        </p:spPr>
      </p:sp>
      <p:sp>
        <p:nvSpPr>
          <p:cNvPr id="69" name="Google Shape;69;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png"/><Relationship Id="rId9"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hyperlink" Target="https://besjournals.onlinelibrary.wiley.com/authored-by/Obolski/Uri" TargetMode="External"/><Relationship Id="rId3" Type="http://schemas.openxmlformats.org/officeDocument/2006/relationships/image" Target="../media/image15.emf"/><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txBox="1"/>
          <p:nvPr/>
        </p:nvSpPr>
        <p:spPr>
          <a:xfrm>
            <a:off x="1338826" y="1842803"/>
            <a:ext cx="9220200" cy="37548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dirty="0">
                <a:solidFill>
                  <a:schemeClr val="dk1"/>
                </a:solidFill>
                <a:latin typeface="Quicksand"/>
                <a:ea typeface="Quicksand"/>
                <a:cs typeface="Quicksand"/>
                <a:sym typeface="Quicksand"/>
              </a:rPr>
              <a:t>Climate suitability of Dengue, Chikungunya and Zika and Urban heat Island impact</a:t>
            </a:r>
            <a:endParaRPr sz="2600" b="1" dirty="0">
              <a:solidFill>
                <a:schemeClr val="dk1"/>
              </a:solidFill>
              <a:latin typeface="Quicksand"/>
              <a:ea typeface="Quicksand"/>
              <a:cs typeface="Quicksand"/>
              <a:sym typeface="Quicksand"/>
            </a:endParaRPr>
          </a:p>
          <a:p>
            <a:pPr marL="0" marR="0" lvl="0" indent="0" algn="ctr" rtl="0">
              <a:lnSpc>
                <a:spcPct val="100000"/>
              </a:lnSpc>
              <a:spcBef>
                <a:spcPts val="0"/>
              </a:spcBef>
              <a:spcAft>
                <a:spcPts val="0"/>
              </a:spcAft>
              <a:buClr>
                <a:srgbClr val="000000"/>
              </a:buClr>
              <a:buSzPts val="2600"/>
              <a:buFont typeface="Arial"/>
              <a:buNone/>
            </a:pPr>
            <a:endParaRPr sz="2600" b="1" dirty="0">
              <a:solidFill>
                <a:schemeClr val="dk1"/>
              </a:solidFill>
              <a:latin typeface="Quicksand"/>
              <a:ea typeface="Quicksand"/>
              <a:cs typeface="Quicksand"/>
              <a:sym typeface="Quicksand"/>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Quicksand"/>
                <a:ea typeface="Quicksand"/>
                <a:cs typeface="Quicksand"/>
                <a:sym typeface="Quicksand"/>
              </a:rPr>
              <a:t>Pratik Singh</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Quicksand"/>
              <a:ea typeface="Quicksand"/>
              <a:cs typeface="Quicksand"/>
              <a:sym typeface="Quicksand"/>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Quicksand"/>
              <a:ea typeface="Quicksand"/>
              <a:cs typeface="Quicksand"/>
              <a:sym typeface="Quicksand"/>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Quicksand"/>
                <a:ea typeface="Quicksand"/>
                <a:cs typeface="Quicksand"/>
                <a:sym typeface="Quicksand"/>
              </a:rPr>
              <a:t>Doctoral Student</a:t>
            </a:r>
          </a:p>
          <a:p>
            <a:pPr marL="0" marR="0" lvl="0" indent="0" algn="ctr" rtl="0">
              <a:lnSpc>
                <a:spcPct val="100000"/>
              </a:lnSpc>
              <a:spcBef>
                <a:spcPts val="0"/>
              </a:spcBef>
              <a:spcAft>
                <a:spcPts val="0"/>
              </a:spcAft>
              <a:buClr>
                <a:srgbClr val="000000"/>
              </a:buClr>
              <a:buSzPts val="1600"/>
              <a:buFont typeface="Arial"/>
              <a:buNone/>
            </a:pPr>
            <a:endParaRPr lang="en-US" sz="1600" b="0" i="0" u="none" strike="noStrike" cap="none" dirty="0">
              <a:solidFill>
                <a:schemeClr val="dk1"/>
              </a:solidFill>
              <a:latin typeface="Quicksand"/>
              <a:ea typeface="Quicksand"/>
              <a:cs typeface="Quicksand"/>
              <a:sym typeface="Quicksand"/>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Quicksand"/>
                <a:ea typeface="Quicksand"/>
                <a:cs typeface="Quicksand"/>
                <a:sym typeface="Quicksand"/>
              </a:rPr>
              <a:t>Climate sensitive infectious diseases lab</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Quicksand"/>
                <a:ea typeface="Quicksand"/>
                <a:cs typeface="Quicksand"/>
                <a:sym typeface="Quicksand"/>
              </a:rPr>
              <a:t>led by </a:t>
            </a:r>
            <a:r>
              <a:rPr lang="en-US" sz="1600" b="0" i="0" u="none" strike="noStrike" cap="none" dirty="0" err="1">
                <a:solidFill>
                  <a:schemeClr val="dk1"/>
                </a:solidFill>
                <a:latin typeface="Quicksand"/>
                <a:ea typeface="Quicksand"/>
                <a:cs typeface="Quicksand"/>
                <a:sym typeface="Quicksand"/>
              </a:rPr>
              <a:t>Joacim</a:t>
            </a:r>
            <a:r>
              <a:rPr lang="en-US" sz="1600" b="0" i="0" u="none" strike="noStrike" cap="none" dirty="0">
                <a:solidFill>
                  <a:schemeClr val="dk1"/>
                </a:solidFill>
                <a:latin typeface="Quicksand"/>
                <a:ea typeface="Quicksand"/>
                <a:cs typeface="Quicksand"/>
                <a:sym typeface="Quicksand"/>
              </a:rPr>
              <a:t> </a:t>
            </a:r>
            <a:r>
              <a:rPr lang="en-US" sz="1600" b="0" i="0" u="none" strike="noStrike" cap="none" dirty="0" err="1">
                <a:solidFill>
                  <a:schemeClr val="dk1"/>
                </a:solidFill>
                <a:latin typeface="Quicksand"/>
                <a:ea typeface="Quicksand"/>
                <a:cs typeface="Quicksand"/>
                <a:sym typeface="Quicksand"/>
              </a:rPr>
              <a:t>Rocklöv</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91" name="Google Shape;91;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pic>
        <p:nvPicPr>
          <p:cNvPr id="92" name="Google Shape;92;p1"/>
          <p:cNvPicPr preferRelativeResize="0"/>
          <p:nvPr/>
        </p:nvPicPr>
        <p:blipFill rotWithShape="1">
          <a:blip r:embed="rId3">
            <a:alphaModFix/>
          </a:blip>
          <a:srcRect/>
          <a:stretch/>
        </p:blipFill>
        <p:spPr>
          <a:xfrm>
            <a:off x="4130567" y="5357021"/>
            <a:ext cx="3275838" cy="123296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506436" y="1489364"/>
            <a:ext cx="3052689" cy="1052512"/>
          </a:xfrm>
          <a:prstGeom prst="rect">
            <a:avLst/>
          </a:prstGeom>
          <a:solidFill>
            <a:schemeClr val="bg1">
              <a:alpha val="49803"/>
            </a:schemeClr>
          </a:solidFill>
          <a:ln>
            <a:solidFill>
              <a:schemeClr val="bg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02" name="Google Shape;102;p3"/>
          <p:cNvSpPr txBox="1">
            <a:spLocks noGrp="1"/>
          </p:cNvSpPr>
          <p:nvPr>
            <p:ph type="title"/>
          </p:nvPr>
        </p:nvSpPr>
        <p:spPr>
          <a:xfrm>
            <a:off x="752775" y="1636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a:t>Overview</a:t>
            </a:r>
            <a:endParaRPr/>
          </a:p>
        </p:txBody>
      </p:sp>
      <p:sp>
        <p:nvSpPr>
          <p:cNvPr id="103" name="Google Shape;103;p3"/>
          <p:cNvSpPr txBox="1"/>
          <p:nvPr/>
        </p:nvSpPr>
        <p:spPr>
          <a:xfrm>
            <a:off x="506437" y="1690688"/>
            <a:ext cx="3052689"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600" dirty="0" err="1">
                <a:solidFill>
                  <a:schemeClr val="dk1"/>
                </a:solidFill>
                <a:latin typeface="Calibri"/>
                <a:ea typeface="Calibri"/>
                <a:cs typeface="Calibri"/>
                <a:sym typeface="Calibri"/>
              </a:rPr>
              <a:t>Model</a:t>
            </a:r>
            <a:r>
              <a:rPr lang="sv-SE" sz="2600" dirty="0">
                <a:solidFill>
                  <a:schemeClr val="dk1"/>
                </a:solidFill>
                <a:latin typeface="Calibri"/>
                <a:ea typeface="Calibri"/>
                <a:cs typeface="Calibri"/>
                <a:sym typeface="Calibri"/>
              </a:rPr>
              <a:t> </a:t>
            </a:r>
            <a:r>
              <a:rPr lang="sv-SE" sz="2600" dirty="0" err="1">
                <a:solidFill>
                  <a:schemeClr val="dk1"/>
                </a:solidFill>
                <a:latin typeface="Calibri"/>
                <a:ea typeface="Calibri"/>
                <a:cs typeface="Calibri"/>
                <a:sym typeface="Calibri"/>
              </a:rPr>
              <a:t>Formulation</a:t>
            </a:r>
            <a:endParaRPr sz="2600" dirty="0">
              <a:solidFill>
                <a:schemeClr val="dk1"/>
              </a:solidFill>
              <a:latin typeface="Calibri"/>
              <a:ea typeface="Calibri"/>
              <a:cs typeface="Calibri"/>
              <a:sym typeface="Calibri"/>
            </a:endParaRPr>
          </a:p>
        </p:txBody>
      </p:sp>
      <p:sp>
        <p:nvSpPr>
          <p:cNvPr id="104" name="Google Shape;104;p3"/>
          <p:cNvSpPr txBox="1"/>
          <p:nvPr/>
        </p:nvSpPr>
        <p:spPr>
          <a:xfrm>
            <a:off x="6269287" y="5003879"/>
            <a:ext cx="3052689"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600" dirty="0" err="1">
                <a:solidFill>
                  <a:schemeClr val="dk1"/>
                </a:solidFill>
                <a:latin typeface="Calibri"/>
                <a:ea typeface="Calibri"/>
                <a:cs typeface="Calibri"/>
                <a:sym typeface="Calibri"/>
              </a:rPr>
              <a:t>Model</a:t>
            </a:r>
            <a:r>
              <a:rPr lang="sv-SE" sz="2600" dirty="0">
                <a:solidFill>
                  <a:schemeClr val="dk1"/>
                </a:solidFill>
                <a:latin typeface="Calibri"/>
                <a:ea typeface="Calibri"/>
                <a:cs typeface="Calibri"/>
                <a:sym typeface="Calibri"/>
              </a:rPr>
              <a:t> and </a:t>
            </a:r>
            <a:r>
              <a:rPr lang="sv-SE" sz="2600" dirty="0" err="1">
                <a:solidFill>
                  <a:schemeClr val="dk1"/>
                </a:solidFill>
                <a:latin typeface="Calibri"/>
                <a:ea typeface="Calibri"/>
                <a:cs typeface="Calibri"/>
                <a:sym typeface="Calibri"/>
              </a:rPr>
              <a:t>UHI’s</a:t>
            </a:r>
            <a:endParaRPr lang="sv-SE" dirty="0"/>
          </a:p>
        </p:txBody>
      </p:sp>
      <p:sp>
        <p:nvSpPr>
          <p:cNvPr id="105" name="Google Shape;105;p3"/>
          <p:cNvSpPr txBox="1"/>
          <p:nvPr/>
        </p:nvSpPr>
        <p:spPr>
          <a:xfrm>
            <a:off x="2133599" y="3716616"/>
            <a:ext cx="3052689"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600" dirty="0" err="1">
                <a:solidFill>
                  <a:schemeClr val="dk1"/>
                </a:solidFill>
                <a:latin typeface="Calibri"/>
                <a:ea typeface="Calibri"/>
                <a:cs typeface="Calibri"/>
                <a:sym typeface="Calibri"/>
              </a:rPr>
              <a:t>Model</a:t>
            </a:r>
            <a:r>
              <a:rPr lang="sv-SE" sz="2600" dirty="0">
                <a:solidFill>
                  <a:schemeClr val="dk1"/>
                </a:solidFill>
                <a:latin typeface="Calibri"/>
                <a:ea typeface="Calibri"/>
                <a:cs typeface="Calibri"/>
                <a:sym typeface="Calibri"/>
              </a:rPr>
              <a:t> </a:t>
            </a:r>
            <a:r>
              <a:rPr lang="sv-SE" sz="2600" dirty="0" err="1">
                <a:solidFill>
                  <a:schemeClr val="dk1"/>
                </a:solidFill>
                <a:latin typeface="Calibri"/>
                <a:ea typeface="Calibri"/>
                <a:cs typeface="Calibri"/>
                <a:sym typeface="Calibri"/>
              </a:rPr>
              <a:t>Results</a:t>
            </a:r>
            <a:endParaRPr sz="2600" dirty="0">
              <a:solidFill>
                <a:schemeClr val="dk1"/>
              </a:solidFill>
              <a:latin typeface="Calibri"/>
              <a:ea typeface="Calibri"/>
              <a:cs typeface="Calibri"/>
              <a:sym typeface="Calibri"/>
            </a:endParaRPr>
          </a:p>
        </p:txBody>
      </p:sp>
      <p:sp>
        <p:nvSpPr>
          <p:cNvPr id="106" name="Google Shape;106;p3"/>
          <p:cNvSpPr txBox="1"/>
          <p:nvPr/>
        </p:nvSpPr>
        <p:spPr>
          <a:xfrm>
            <a:off x="8133467" y="2800371"/>
            <a:ext cx="3563728" cy="8925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600" dirty="0" err="1">
                <a:solidFill>
                  <a:schemeClr val="dk1"/>
                </a:solidFill>
                <a:latin typeface="Calibri"/>
                <a:ea typeface="Calibri"/>
                <a:cs typeface="Calibri"/>
                <a:sym typeface="Calibri"/>
              </a:rPr>
              <a:t>Model</a:t>
            </a:r>
            <a:r>
              <a:rPr lang="sv-SE" sz="2600" dirty="0">
                <a:solidFill>
                  <a:schemeClr val="dk1"/>
                </a:solidFill>
                <a:latin typeface="Calibri"/>
                <a:ea typeface="Calibri"/>
                <a:cs typeface="Calibri"/>
                <a:sym typeface="Calibri"/>
              </a:rPr>
              <a:t> Challenges and </a:t>
            </a:r>
            <a:r>
              <a:rPr lang="sv-SE" sz="2600" dirty="0" err="1">
                <a:solidFill>
                  <a:schemeClr val="dk1"/>
                </a:solidFill>
                <a:latin typeface="Calibri"/>
                <a:ea typeface="Calibri"/>
                <a:cs typeface="Calibri"/>
                <a:sym typeface="Calibri"/>
              </a:rPr>
              <a:t>Future</a:t>
            </a:r>
            <a:r>
              <a:rPr lang="sv-SE" sz="2600" dirty="0">
                <a:solidFill>
                  <a:schemeClr val="dk1"/>
                </a:solidFill>
                <a:latin typeface="Calibri"/>
                <a:ea typeface="Calibri"/>
                <a:cs typeface="Calibri"/>
                <a:sym typeface="Calibri"/>
              </a:rPr>
              <a:t> </a:t>
            </a:r>
            <a:r>
              <a:rPr lang="sv-SE" sz="2600" dirty="0" err="1">
                <a:solidFill>
                  <a:schemeClr val="dk1"/>
                </a:solidFill>
                <a:latin typeface="Calibri"/>
                <a:ea typeface="Calibri"/>
                <a:cs typeface="Calibri"/>
                <a:sym typeface="Calibri"/>
              </a:rPr>
              <a:t>direction</a:t>
            </a:r>
            <a:endParaRPr dirty="0"/>
          </a:p>
        </p:txBody>
      </p:sp>
      <p:cxnSp>
        <p:nvCxnSpPr>
          <p:cNvPr id="107" name="Google Shape;107;p3"/>
          <p:cNvCxnSpPr/>
          <p:nvPr/>
        </p:nvCxnSpPr>
        <p:spPr>
          <a:xfrm>
            <a:off x="2133599" y="2588455"/>
            <a:ext cx="356383" cy="635718"/>
          </a:xfrm>
          <a:prstGeom prst="straightConnector1">
            <a:avLst/>
          </a:prstGeom>
          <a:noFill/>
          <a:ln w="9525" cap="flat" cmpd="sng">
            <a:solidFill>
              <a:schemeClr val="dk1"/>
            </a:solidFill>
            <a:prstDash val="solid"/>
            <a:miter lim="800000"/>
            <a:headEnd type="none" w="sm" len="sm"/>
            <a:tailEnd type="none" w="sm" len="sm"/>
          </a:ln>
        </p:spPr>
      </p:cxnSp>
      <p:cxnSp>
        <p:nvCxnSpPr>
          <p:cNvPr id="108" name="Google Shape;108;p3"/>
          <p:cNvCxnSpPr/>
          <p:nvPr/>
        </p:nvCxnSpPr>
        <p:spPr>
          <a:xfrm>
            <a:off x="5008096" y="4445577"/>
            <a:ext cx="897992" cy="389497"/>
          </a:xfrm>
          <a:prstGeom prst="straightConnector1">
            <a:avLst/>
          </a:prstGeom>
          <a:noFill/>
          <a:ln w="9525" cap="flat" cmpd="sng">
            <a:solidFill>
              <a:schemeClr val="dk1"/>
            </a:solidFill>
            <a:prstDash val="solid"/>
            <a:miter lim="800000"/>
            <a:headEnd type="none" w="sm" len="sm"/>
            <a:tailEnd type="none" w="sm" len="sm"/>
          </a:ln>
        </p:spPr>
      </p:cxnSp>
      <p:cxnSp>
        <p:nvCxnSpPr>
          <p:cNvPr id="109" name="Google Shape;109;p3"/>
          <p:cNvCxnSpPr/>
          <p:nvPr/>
        </p:nvCxnSpPr>
        <p:spPr>
          <a:xfrm rot="10800000" flipH="1">
            <a:off x="8133467" y="3962837"/>
            <a:ext cx="410310" cy="478528"/>
          </a:xfrm>
          <a:prstGeom prst="straightConnector1">
            <a:avLst/>
          </a:prstGeom>
          <a:noFill/>
          <a:ln w="9525" cap="flat" cmpd="sng">
            <a:solidFill>
              <a:schemeClr val="dk1"/>
            </a:solidFill>
            <a:prstDash val="solid"/>
            <a:miter lim="800000"/>
            <a:headEnd type="none" w="sm" len="sm"/>
            <a:tailEnd type="none" w="sm" len="sm"/>
          </a:ln>
        </p:spPr>
      </p:cxnSp>
      <p:pic>
        <p:nvPicPr>
          <p:cNvPr id="3" name="Google Shape;92;p1">
            <a:extLst>
              <a:ext uri="{FF2B5EF4-FFF2-40B4-BE49-F238E27FC236}">
                <a16:creationId xmlns:a16="http://schemas.microsoft.com/office/drawing/2014/main" id="{48F129EE-877F-2776-2AA2-55C156BD2E60}"/>
              </a:ext>
            </a:extLst>
          </p:cNvPr>
          <p:cNvPicPr preferRelativeResize="0"/>
          <p:nvPr/>
        </p:nvPicPr>
        <p:blipFill rotWithShape="1">
          <a:blip r:embed="rId3">
            <a:alphaModFix/>
          </a:blip>
          <a:srcRect/>
          <a:stretch/>
        </p:blipFill>
        <p:spPr>
          <a:xfrm>
            <a:off x="10353040" y="65405"/>
            <a:ext cx="1747520" cy="619760"/>
          </a:xfrm>
          <a:prstGeom prst="rect">
            <a:avLst/>
          </a:prstGeom>
          <a:noFill/>
          <a:ln>
            <a:noFill/>
          </a:ln>
        </p:spPr>
      </p:pic>
      <p:sp>
        <p:nvSpPr>
          <p:cNvPr id="2" name="Google Shape;101;p3">
            <a:extLst>
              <a:ext uri="{FF2B5EF4-FFF2-40B4-BE49-F238E27FC236}">
                <a16:creationId xmlns:a16="http://schemas.microsoft.com/office/drawing/2014/main" id="{0951ED7B-9DDE-442B-E1EB-DF1B4F7164F6}"/>
              </a:ext>
            </a:extLst>
          </p:cNvPr>
          <p:cNvSpPr/>
          <p:nvPr/>
        </p:nvSpPr>
        <p:spPr>
          <a:xfrm>
            <a:off x="1573237" y="3471478"/>
            <a:ext cx="3052689" cy="1052512"/>
          </a:xfrm>
          <a:prstGeom prst="rect">
            <a:avLst/>
          </a:prstGeom>
          <a:solidFill>
            <a:schemeClr val="accen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28083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241ffa23c55_0_2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400"/>
              <a:buFont typeface="Arial"/>
              <a:buNone/>
            </a:pPr>
            <a:r>
              <a:rPr lang="en-US" sz="2400" b="1">
                <a:latin typeface="Quicksand"/>
                <a:ea typeface="Quicksand"/>
                <a:cs typeface="Quicksand"/>
                <a:sym typeface="Quicksand"/>
              </a:rPr>
              <a:t>Workflow</a:t>
            </a:r>
            <a:endParaRPr/>
          </a:p>
        </p:txBody>
      </p:sp>
      <p:sp>
        <p:nvSpPr>
          <p:cNvPr id="155" name="Google Shape;155;g241ffa23c55_0_2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grpSp>
        <p:nvGrpSpPr>
          <p:cNvPr id="156" name="Google Shape;156;g241ffa23c55_0_23"/>
          <p:cNvGrpSpPr/>
          <p:nvPr/>
        </p:nvGrpSpPr>
        <p:grpSpPr>
          <a:xfrm>
            <a:off x="1360910" y="2166808"/>
            <a:ext cx="8621168" cy="2524295"/>
            <a:chOff x="2853991" y="2166808"/>
            <a:chExt cx="8621168" cy="2524295"/>
          </a:xfrm>
        </p:grpSpPr>
        <p:grpSp>
          <p:nvGrpSpPr>
            <p:cNvPr id="157" name="Google Shape;157;g241ffa23c55_0_23"/>
            <p:cNvGrpSpPr/>
            <p:nvPr/>
          </p:nvGrpSpPr>
          <p:grpSpPr>
            <a:xfrm>
              <a:off x="2853991" y="2166808"/>
              <a:ext cx="8621168" cy="2524295"/>
              <a:chOff x="1851125" y="2172933"/>
              <a:chExt cx="8621168" cy="2524295"/>
            </a:xfrm>
          </p:grpSpPr>
          <p:sp>
            <p:nvSpPr>
              <p:cNvPr id="158" name="Google Shape;158;g241ffa23c55_0_23"/>
              <p:cNvSpPr/>
              <p:nvPr/>
            </p:nvSpPr>
            <p:spPr>
              <a:xfrm>
                <a:off x="6733570" y="2976122"/>
                <a:ext cx="1593900" cy="803100"/>
              </a:xfrm>
              <a:prstGeom prst="rect">
                <a:avLst/>
              </a:prstGeom>
              <a:solidFill>
                <a:srgbClr val="8296B0">
                  <a:alpha val="59609"/>
                </a:srgbClr>
              </a:solidFill>
              <a:ln w="12700" cap="flat" cmpd="sng">
                <a:solidFill>
                  <a:srgbClr val="8296B0">
                    <a:alpha val="6039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rgbClr val="000000"/>
                    </a:solidFill>
                    <a:latin typeface="Quicksand"/>
                    <a:ea typeface="Quicksand"/>
                    <a:cs typeface="Quicksand"/>
                    <a:sym typeface="Quicksand"/>
                  </a:rPr>
                  <a:t> R</a:t>
                </a:r>
                <a:r>
                  <a:rPr lang="en-US" sz="1800" baseline="-25000" dirty="0">
                    <a:solidFill>
                      <a:srgbClr val="000000"/>
                    </a:solidFill>
                    <a:latin typeface="Quicksand"/>
                    <a:ea typeface="Quicksand"/>
                    <a:cs typeface="Quicksand"/>
                    <a:sym typeface="Quicksand"/>
                  </a:rPr>
                  <a:t>0</a:t>
                </a:r>
                <a:r>
                  <a:rPr lang="en-US" sz="1800" dirty="0">
                    <a:solidFill>
                      <a:srgbClr val="000000"/>
                    </a:solidFill>
                    <a:latin typeface="Quicksand"/>
                    <a:ea typeface="Quicksand"/>
                    <a:cs typeface="Quicksand"/>
                    <a:sym typeface="Quicksand"/>
                  </a:rPr>
                  <a:t> model</a:t>
                </a:r>
                <a:endParaRPr dirty="0"/>
              </a:p>
            </p:txBody>
          </p:sp>
          <p:sp>
            <p:nvSpPr>
              <p:cNvPr id="159" name="Google Shape;159;g241ffa23c55_0_23"/>
              <p:cNvSpPr/>
              <p:nvPr/>
            </p:nvSpPr>
            <p:spPr>
              <a:xfrm>
                <a:off x="8878393" y="2976121"/>
                <a:ext cx="1593900" cy="803100"/>
              </a:xfrm>
              <a:prstGeom prst="rect">
                <a:avLst/>
              </a:prstGeom>
              <a:solidFill>
                <a:srgbClr val="8296B0">
                  <a:alpha val="60000"/>
                </a:srgbClr>
              </a:solidFill>
              <a:ln w="12700" cap="flat" cmpd="sng">
                <a:solidFill>
                  <a:srgbClr val="8296B0">
                    <a:alpha val="6039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rgbClr val="000000"/>
                    </a:solidFill>
                    <a:latin typeface="Quicksand"/>
                    <a:ea typeface="Quicksand"/>
                    <a:cs typeface="Quicksand"/>
                    <a:sym typeface="Quicksand"/>
                  </a:rPr>
                  <a:t>Gridded R</a:t>
                </a:r>
                <a:r>
                  <a:rPr lang="en-US" sz="1800" baseline="-25000" dirty="0">
                    <a:solidFill>
                      <a:srgbClr val="000000"/>
                    </a:solidFill>
                    <a:latin typeface="Quicksand"/>
                    <a:ea typeface="Quicksand"/>
                    <a:cs typeface="Quicksand"/>
                    <a:sym typeface="Quicksand"/>
                  </a:rPr>
                  <a:t>0</a:t>
                </a:r>
                <a:endParaRPr dirty="0"/>
              </a:p>
            </p:txBody>
          </p:sp>
          <p:cxnSp>
            <p:nvCxnSpPr>
              <p:cNvPr id="160" name="Google Shape;160;g241ffa23c55_0_23"/>
              <p:cNvCxnSpPr>
                <a:endCxn id="158" idx="1"/>
              </p:cNvCxnSpPr>
              <p:nvPr/>
            </p:nvCxnSpPr>
            <p:spPr>
              <a:xfrm rot="-5400000">
                <a:off x="6051070" y="3654272"/>
                <a:ext cx="959100" cy="405900"/>
              </a:xfrm>
              <a:prstGeom prst="bentConnector2">
                <a:avLst/>
              </a:prstGeom>
              <a:noFill/>
              <a:ln w="38100" cap="flat" cmpd="sng">
                <a:solidFill>
                  <a:srgbClr val="323F4F">
                    <a:alpha val="80000"/>
                  </a:srgbClr>
                </a:solidFill>
                <a:prstDash val="solid"/>
                <a:miter lim="800000"/>
                <a:headEnd type="none" w="sm" len="sm"/>
                <a:tailEnd type="triangle" w="med" len="med"/>
              </a:ln>
            </p:spPr>
          </p:cxnSp>
          <p:cxnSp>
            <p:nvCxnSpPr>
              <p:cNvPr id="161" name="Google Shape;161;g241ffa23c55_0_23"/>
              <p:cNvCxnSpPr>
                <a:stCxn id="162" idx="3"/>
              </p:cNvCxnSpPr>
              <p:nvPr/>
            </p:nvCxnSpPr>
            <p:spPr>
              <a:xfrm>
                <a:off x="5936435" y="2574483"/>
                <a:ext cx="390900" cy="862500"/>
              </a:xfrm>
              <a:prstGeom prst="bentConnector2">
                <a:avLst/>
              </a:prstGeom>
              <a:noFill/>
              <a:ln w="38100" cap="flat" cmpd="sng">
                <a:solidFill>
                  <a:srgbClr val="323F4F">
                    <a:alpha val="80000"/>
                  </a:srgbClr>
                </a:solidFill>
                <a:prstDash val="solid"/>
                <a:miter lim="800000"/>
                <a:headEnd type="none" w="sm" len="sm"/>
                <a:tailEnd type="none" w="sm" len="sm"/>
              </a:ln>
            </p:spPr>
          </p:cxnSp>
          <p:cxnSp>
            <p:nvCxnSpPr>
              <p:cNvPr id="163" name="Google Shape;163;g241ffa23c55_0_23"/>
              <p:cNvCxnSpPr>
                <a:endCxn id="159" idx="1"/>
              </p:cNvCxnSpPr>
              <p:nvPr/>
            </p:nvCxnSpPr>
            <p:spPr>
              <a:xfrm>
                <a:off x="8327593" y="3377671"/>
                <a:ext cx="550800" cy="0"/>
              </a:xfrm>
              <a:prstGeom prst="straightConnector1">
                <a:avLst/>
              </a:prstGeom>
              <a:noFill/>
              <a:ln w="38100" cap="flat" cmpd="sng">
                <a:solidFill>
                  <a:srgbClr val="323F4F">
                    <a:alpha val="80000"/>
                  </a:srgbClr>
                </a:solidFill>
                <a:prstDash val="solid"/>
                <a:miter lim="800000"/>
                <a:headEnd type="none" w="sm" len="sm"/>
                <a:tailEnd type="triangle" w="med" len="med"/>
              </a:ln>
            </p:spPr>
          </p:cxnSp>
          <p:sp>
            <p:nvSpPr>
              <p:cNvPr id="164" name="Google Shape;164;g241ffa23c55_0_23"/>
              <p:cNvSpPr/>
              <p:nvPr/>
            </p:nvSpPr>
            <p:spPr>
              <a:xfrm>
                <a:off x="1851125" y="2979727"/>
                <a:ext cx="1593900" cy="803100"/>
              </a:xfrm>
              <a:prstGeom prst="rect">
                <a:avLst/>
              </a:prstGeom>
              <a:solidFill>
                <a:srgbClr val="8296B0">
                  <a:alpha val="60000"/>
                </a:srgbClr>
              </a:solidFill>
              <a:ln w="12700" cap="flat" cmpd="sng">
                <a:solidFill>
                  <a:srgbClr val="8296B0">
                    <a:alpha val="59609"/>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0000"/>
                    </a:solidFill>
                    <a:latin typeface="Quicksand"/>
                    <a:ea typeface="Quicksand"/>
                    <a:cs typeface="Quicksand"/>
                    <a:sym typeface="Quicksand"/>
                  </a:rPr>
                  <a:t>Gridded climate data</a:t>
                </a:r>
                <a:endParaRPr/>
              </a:p>
            </p:txBody>
          </p:sp>
          <p:cxnSp>
            <p:nvCxnSpPr>
              <p:cNvPr id="165" name="Google Shape;165;g241ffa23c55_0_23"/>
              <p:cNvCxnSpPr>
                <a:stCxn id="164" idx="3"/>
              </p:cNvCxnSpPr>
              <p:nvPr/>
            </p:nvCxnSpPr>
            <p:spPr>
              <a:xfrm>
                <a:off x="3445025" y="3381277"/>
                <a:ext cx="914400" cy="914400"/>
              </a:xfrm>
              <a:prstGeom prst="bentConnector3">
                <a:avLst>
                  <a:gd name="adj1" fmla="val 50000"/>
                </a:avLst>
              </a:prstGeom>
              <a:noFill/>
              <a:ln w="38100" cap="flat" cmpd="sng">
                <a:solidFill>
                  <a:srgbClr val="323F4F">
                    <a:alpha val="80000"/>
                  </a:srgbClr>
                </a:solidFill>
                <a:prstDash val="solid"/>
                <a:miter lim="800000"/>
                <a:headEnd type="none" w="sm" len="sm"/>
                <a:tailEnd type="triangle" w="med" len="med"/>
              </a:ln>
            </p:spPr>
          </p:cxnSp>
          <p:cxnSp>
            <p:nvCxnSpPr>
              <p:cNvPr id="166" name="Google Shape;166;g241ffa23c55_0_23"/>
              <p:cNvCxnSpPr/>
              <p:nvPr/>
            </p:nvCxnSpPr>
            <p:spPr>
              <a:xfrm rot="10800000" flipH="1">
                <a:off x="3438477" y="2571022"/>
                <a:ext cx="924000" cy="810300"/>
              </a:xfrm>
              <a:prstGeom prst="bentConnector3">
                <a:avLst>
                  <a:gd name="adj1" fmla="val 50000"/>
                </a:avLst>
              </a:prstGeom>
              <a:noFill/>
              <a:ln w="38100" cap="flat" cmpd="sng">
                <a:solidFill>
                  <a:srgbClr val="323F4F">
                    <a:alpha val="80000"/>
                  </a:srgbClr>
                </a:solidFill>
                <a:prstDash val="solid"/>
                <a:miter lim="800000"/>
                <a:headEnd type="none" w="sm" len="sm"/>
                <a:tailEnd type="triangle" w="med" len="med"/>
              </a:ln>
            </p:spPr>
          </p:cxnSp>
          <p:sp>
            <p:nvSpPr>
              <p:cNvPr id="167" name="Google Shape;167;g241ffa23c55_0_23"/>
              <p:cNvSpPr/>
              <p:nvPr/>
            </p:nvSpPr>
            <p:spPr>
              <a:xfrm>
                <a:off x="4342535" y="3894128"/>
                <a:ext cx="1593900" cy="803100"/>
              </a:xfrm>
              <a:prstGeom prst="rect">
                <a:avLst/>
              </a:prstGeom>
              <a:solidFill>
                <a:srgbClr val="8296B0">
                  <a:alpha val="60000"/>
                </a:srgbClr>
              </a:solidFill>
              <a:ln w="12700" cap="flat" cmpd="sng">
                <a:solidFill>
                  <a:srgbClr val="8296B0">
                    <a:alpha val="6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0000"/>
                    </a:solidFill>
                    <a:latin typeface="Quicksand"/>
                    <a:ea typeface="Quicksand"/>
                    <a:cs typeface="Quicksand"/>
                    <a:sym typeface="Quicksand"/>
                  </a:rPr>
                  <a:t>Relative mosquito abundance</a:t>
                </a:r>
                <a:endParaRPr/>
              </a:p>
            </p:txBody>
          </p:sp>
          <p:sp>
            <p:nvSpPr>
              <p:cNvPr id="162" name="Google Shape;162;g241ffa23c55_0_23"/>
              <p:cNvSpPr/>
              <p:nvPr/>
            </p:nvSpPr>
            <p:spPr>
              <a:xfrm>
                <a:off x="4342535" y="2172933"/>
                <a:ext cx="1593900" cy="803100"/>
              </a:xfrm>
              <a:prstGeom prst="rect">
                <a:avLst/>
              </a:prstGeom>
              <a:solidFill>
                <a:srgbClr val="8296B0">
                  <a:alpha val="60000"/>
                </a:srgbClr>
              </a:solidFill>
              <a:ln w="12700" cap="flat" cmpd="sng">
                <a:solidFill>
                  <a:srgbClr val="8296B0">
                    <a:alpha val="6078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0000"/>
                    </a:solidFill>
                    <a:latin typeface="Quicksand"/>
                    <a:ea typeface="Quicksand"/>
                    <a:cs typeface="Quicksand"/>
                    <a:sym typeface="Quicksand"/>
                  </a:rPr>
                  <a:t>Temperature-trait-curves</a:t>
                </a:r>
                <a:endParaRPr/>
              </a:p>
            </p:txBody>
          </p:sp>
          <p:cxnSp>
            <p:nvCxnSpPr>
              <p:cNvPr id="168" name="Google Shape;168;g241ffa23c55_0_23"/>
              <p:cNvCxnSpPr/>
              <p:nvPr/>
            </p:nvCxnSpPr>
            <p:spPr>
              <a:xfrm>
                <a:off x="5936557" y="4317548"/>
                <a:ext cx="390900" cy="0"/>
              </a:xfrm>
              <a:prstGeom prst="straightConnector1">
                <a:avLst/>
              </a:prstGeom>
              <a:noFill/>
              <a:ln w="38100" cap="flat" cmpd="sng">
                <a:solidFill>
                  <a:srgbClr val="323F4F">
                    <a:alpha val="80000"/>
                  </a:srgbClr>
                </a:solidFill>
                <a:prstDash val="solid"/>
                <a:miter lim="800000"/>
                <a:headEnd type="none" w="sm" len="sm"/>
                <a:tailEnd type="none" w="sm" len="sm"/>
              </a:ln>
            </p:spPr>
          </p:cxnSp>
        </p:grpSp>
        <p:cxnSp>
          <p:nvCxnSpPr>
            <p:cNvPr id="169" name="Google Shape;169;g241ffa23c55_0_23"/>
            <p:cNvCxnSpPr>
              <a:stCxn id="162" idx="2"/>
              <a:endCxn id="167" idx="0"/>
            </p:cNvCxnSpPr>
            <p:nvPr/>
          </p:nvCxnSpPr>
          <p:spPr>
            <a:xfrm>
              <a:off x="6142351" y="2969908"/>
              <a:ext cx="0" cy="918000"/>
            </a:xfrm>
            <a:prstGeom prst="straightConnector1">
              <a:avLst/>
            </a:prstGeom>
            <a:noFill/>
            <a:ln w="38100" cap="flat" cmpd="sng">
              <a:solidFill>
                <a:srgbClr val="323F4F">
                  <a:alpha val="80000"/>
                </a:srgbClr>
              </a:solidFill>
              <a:prstDash val="solid"/>
              <a:miter lim="800000"/>
              <a:headEnd type="none" w="sm" len="sm"/>
              <a:tailEnd type="triangle" w="med" len="med"/>
            </a:ln>
          </p:spPr>
        </p:cxn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9"/>
        <p:cNvGrpSpPr/>
        <p:nvPr/>
      </p:nvGrpSpPr>
      <p:grpSpPr>
        <a:xfrm>
          <a:off x="0" y="0"/>
          <a:ext cx="0" cy="0"/>
          <a:chOff x="0" y="0"/>
          <a:chExt cx="0" cy="0"/>
        </a:xfrm>
      </p:grpSpPr>
      <p:sp useBgFill="1">
        <p:nvSpPr>
          <p:cNvPr id="111" name="Rectangle 100">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A21E477-86B1-11F1-FD5C-335AA4D2E3F1}"/>
              </a:ext>
            </a:extLst>
          </p:cNvPr>
          <p:cNvSpPr txBox="1"/>
          <p:nvPr/>
        </p:nvSpPr>
        <p:spPr>
          <a:xfrm>
            <a:off x="190917" y="-125882"/>
            <a:ext cx="10515600" cy="185366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kern="1200" dirty="0">
                <a:solidFill>
                  <a:schemeClr val="tx1"/>
                </a:solidFill>
                <a:latin typeface="+mj-lt"/>
                <a:ea typeface="+mj-ea"/>
                <a:cs typeface="+mj-cs"/>
              </a:rPr>
              <a:t>Risk (Basic Reproduction number) </a:t>
            </a:r>
          </a:p>
        </p:txBody>
      </p:sp>
      <p:pic>
        <p:nvPicPr>
          <p:cNvPr id="10" name="Google Shape;178;g241ffa23c55_0_46">
            <a:extLst>
              <a:ext uri="{FF2B5EF4-FFF2-40B4-BE49-F238E27FC236}">
                <a16:creationId xmlns:a16="http://schemas.microsoft.com/office/drawing/2014/main" id="{0CDD9468-C1B4-5666-8631-1FC47DF9D7A0}"/>
              </a:ext>
            </a:extLst>
          </p:cNvPr>
          <p:cNvPicPr preferRelativeResize="0"/>
          <p:nvPr/>
        </p:nvPicPr>
        <p:blipFill rotWithShape="1">
          <a:blip r:embed="rId3"/>
          <a:srcRect r="-2" b="10616"/>
          <a:stretch/>
        </p:blipFill>
        <p:spPr>
          <a:xfrm>
            <a:off x="1" y="1068779"/>
            <a:ext cx="5994240" cy="5462649"/>
          </a:xfrm>
          <a:prstGeom prst="rect">
            <a:avLst/>
          </a:prstGeom>
          <a:noFill/>
        </p:spPr>
      </p:pic>
      <p:pic>
        <p:nvPicPr>
          <p:cNvPr id="9" name="Picture 8" descr="A picture containing text, handwriting, line, font&#10;&#10;Description automatically generated">
            <a:extLst>
              <a:ext uri="{FF2B5EF4-FFF2-40B4-BE49-F238E27FC236}">
                <a16:creationId xmlns:a16="http://schemas.microsoft.com/office/drawing/2014/main" id="{DED7CF72-3DC4-D214-2E23-8086FD4C0682}"/>
              </a:ext>
            </a:extLst>
          </p:cNvPr>
          <p:cNvPicPr>
            <a:picLocks noChangeAspect="1"/>
          </p:cNvPicPr>
          <p:nvPr/>
        </p:nvPicPr>
        <p:blipFill rotWithShape="1">
          <a:blip r:embed="rId4"/>
          <a:srcRect l="10130" r="368" b="1"/>
          <a:stretch/>
        </p:blipFill>
        <p:spPr>
          <a:xfrm>
            <a:off x="6094475" y="1330036"/>
            <a:ext cx="5803323" cy="4889789"/>
          </a:xfrm>
          <a:prstGeom prst="rect">
            <a:avLst/>
          </a:prstGeom>
        </p:spPr>
      </p:pic>
      <p:sp>
        <p:nvSpPr>
          <p:cNvPr id="91" name="Google Shape;91;p1"/>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lvl="0" indent="0">
              <a:spcBef>
                <a:spcPts val="0"/>
              </a:spcBef>
              <a:spcAft>
                <a:spcPts val="600"/>
              </a:spcAft>
              <a:buSzPts val="1200"/>
              <a:buNone/>
            </a:pPr>
            <a:fld id="{00000000-1234-1234-1234-123412341234}" type="slidenum">
              <a:rPr lang="en-US" kern="1200" smtClean="0">
                <a:solidFill>
                  <a:schemeClr val="tx1">
                    <a:tint val="75000"/>
                  </a:schemeClr>
                </a:solidFill>
                <a:latin typeface="+mn-lt"/>
                <a:ea typeface="+mn-ea"/>
                <a:cs typeface="+mn-cs"/>
              </a:rPr>
              <a:pPr lvl="0" indent="0">
                <a:spcBef>
                  <a:spcPts val="0"/>
                </a:spcBef>
                <a:spcAft>
                  <a:spcPts val="600"/>
                </a:spcAft>
                <a:buSzPts val="1200"/>
                <a:buNone/>
              </a:pPr>
              <a:t>12</a:t>
            </a:fld>
            <a:endParaRPr lang="en-US" kern="1200">
              <a:solidFill>
                <a:schemeClr val="tx1">
                  <a:tint val="75000"/>
                </a:schemeClr>
              </a:solidFill>
              <a:latin typeface="+mn-lt"/>
              <a:ea typeface="+mn-ea"/>
              <a:cs typeface="+mn-cs"/>
            </a:endParaRPr>
          </a:p>
        </p:txBody>
      </p:sp>
      <p:pic>
        <p:nvPicPr>
          <p:cNvPr id="2" name="Google Shape;92;p1">
            <a:extLst>
              <a:ext uri="{FF2B5EF4-FFF2-40B4-BE49-F238E27FC236}">
                <a16:creationId xmlns:a16="http://schemas.microsoft.com/office/drawing/2014/main" id="{C7AA8CD0-66C7-3E69-09BD-C5F5A773C66A}"/>
              </a:ext>
            </a:extLst>
          </p:cNvPr>
          <p:cNvPicPr preferRelativeResize="0"/>
          <p:nvPr/>
        </p:nvPicPr>
        <p:blipFill rotWithShape="1">
          <a:blip r:embed="rId5">
            <a:alphaModFix/>
          </a:blip>
          <a:srcRect/>
          <a:stretch/>
        </p:blipFill>
        <p:spPr>
          <a:xfrm>
            <a:off x="10353040" y="65405"/>
            <a:ext cx="1747520" cy="619760"/>
          </a:xfrm>
          <a:prstGeom prst="rect">
            <a:avLst/>
          </a:prstGeom>
          <a:noFill/>
          <a:ln>
            <a:noFill/>
          </a:ln>
        </p:spPr>
      </p:pic>
    </p:spTree>
    <p:extLst>
      <p:ext uri="{BB962C8B-B14F-4D97-AF65-F5344CB8AC3E}">
        <p14:creationId xmlns:p14="http://schemas.microsoft.com/office/powerpoint/2010/main" val="2623663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8"/>
          <p:cNvSpPr/>
          <p:nvPr/>
        </p:nvSpPr>
        <p:spPr>
          <a:xfrm>
            <a:off x="11703900" y="3927490"/>
            <a:ext cx="488100" cy="549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1" name="Google Shape;121;p8"/>
          <p:cNvSpPr txBox="1"/>
          <p:nvPr/>
        </p:nvSpPr>
        <p:spPr>
          <a:xfrm>
            <a:off x="1571125" y="5298675"/>
            <a:ext cx="9645000" cy="738633"/>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Clr>
                <a:schemeClr val="dk1"/>
              </a:buClr>
              <a:buSzPts val="1100"/>
              <a:buFont typeface="Arial"/>
              <a:buNone/>
            </a:pPr>
            <a:endParaRPr sz="1800" dirty="0">
              <a:solidFill>
                <a:schemeClr val="dk1"/>
              </a:solidFill>
              <a:latin typeface="Quicksand"/>
              <a:ea typeface="Quicksand"/>
              <a:cs typeface="Quicksand"/>
              <a:sym typeface="Quicksand"/>
            </a:endParaRPr>
          </a:p>
          <a:p>
            <a:pPr marL="0" lvl="0" indent="0" algn="l" rtl="0">
              <a:spcBef>
                <a:spcPts val="0"/>
              </a:spcBef>
              <a:spcAft>
                <a:spcPts val="0"/>
              </a:spcAft>
              <a:buNone/>
            </a:pPr>
            <a:endParaRPr sz="1800" dirty="0">
              <a:solidFill>
                <a:schemeClr val="dk1"/>
              </a:solidFill>
              <a:latin typeface="Quicksand"/>
              <a:ea typeface="Quicksand"/>
              <a:cs typeface="Quicksand"/>
              <a:sym typeface="Quicksand"/>
            </a:endParaRPr>
          </a:p>
        </p:txBody>
      </p:sp>
      <p:sp>
        <p:nvSpPr>
          <p:cNvPr id="122" name="Google Shape;122;p8"/>
          <p:cNvSpPr txBox="1">
            <a:spLocks noGrp="1"/>
          </p:cNvSpPr>
          <p:nvPr>
            <p:ph type="sldNum" idx="12"/>
          </p:nvPr>
        </p:nvSpPr>
        <p:spPr>
          <a:xfrm>
            <a:off x="8610600" y="631673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13</a:t>
            </a:fld>
            <a:endParaRPr/>
          </a:p>
        </p:txBody>
      </p:sp>
      <p:sp>
        <p:nvSpPr>
          <p:cNvPr id="123" name="Google Shape;123;p8"/>
          <p:cNvSpPr/>
          <p:nvPr/>
        </p:nvSpPr>
        <p:spPr>
          <a:xfrm>
            <a:off x="7974957" y="850390"/>
            <a:ext cx="729205" cy="2723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 name="Picture 2" descr="A picture containing map, illustration&#10;&#10;Description automatically generated with medium confidence">
            <a:extLst>
              <a:ext uri="{FF2B5EF4-FFF2-40B4-BE49-F238E27FC236}">
                <a16:creationId xmlns:a16="http://schemas.microsoft.com/office/drawing/2014/main" id="{4A99D6D9-E169-1F44-AA83-084BE7EC5DDC}"/>
              </a:ext>
            </a:extLst>
          </p:cNvPr>
          <p:cNvPicPr>
            <a:picLocks noChangeAspect="1"/>
          </p:cNvPicPr>
          <p:nvPr/>
        </p:nvPicPr>
        <p:blipFill>
          <a:blip r:embed="rId3"/>
          <a:stretch>
            <a:fillRect/>
          </a:stretch>
        </p:blipFill>
        <p:spPr>
          <a:xfrm>
            <a:off x="1571125" y="1222991"/>
            <a:ext cx="9247296" cy="4987804"/>
          </a:xfrm>
          <a:prstGeom prst="rect">
            <a:avLst/>
          </a:prstGeom>
        </p:spPr>
      </p:pic>
      <p:sp>
        <p:nvSpPr>
          <p:cNvPr id="5" name="TextBox 4">
            <a:extLst>
              <a:ext uri="{FF2B5EF4-FFF2-40B4-BE49-F238E27FC236}">
                <a16:creationId xmlns:a16="http://schemas.microsoft.com/office/drawing/2014/main" id="{60B96521-F527-DC30-E986-954DB20A6380}"/>
              </a:ext>
            </a:extLst>
          </p:cNvPr>
          <p:cNvSpPr txBox="1"/>
          <p:nvPr/>
        </p:nvSpPr>
        <p:spPr>
          <a:xfrm>
            <a:off x="295647" y="657333"/>
            <a:ext cx="6097978" cy="369332"/>
          </a:xfrm>
          <a:prstGeom prst="rect">
            <a:avLst/>
          </a:prstGeom>
          <a:noFill/>
        </p:spPr>
        <p:txBody>
          <a:bodyPr wrap="square">
            <a:spAutoFit/>
          </a:bodyPr>
          <a:lstStyle/>
          <a:p>
            <a:pPr>
              <a:lnSpc>
                <a:spcPct val="90000"/>
              </a:lnSpc>
              <a:spcBef>
                <a:spcPct val="0"/>
              </a:spcBef>
              <a:spcAft>
                <a:spcPts val="600"/>
              </a:spcAft>
            </a:pPr>
            <a:r>
              <a:rPr lang="en-US" sz="2000" kern="1200" dirty="0">
                <a:solidFill>
                  <a:schemeClr val="tx1"/>
                </a:solidFill>
                <a:latin typeface="+mj-lt"/>
                <a:ea typeface="+mj-ea"/>
                <a:cs typeface="+mj-cs"/>
              </a:rPr>
              <a:t>Risk (Basic Reproduction number)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506436" y="1489364"/>
            <a:ext cx="3052689" cy="1052512"/>
          </a:xfrm>
          <a:prstGeom prst="rect">
            <a:avLst/>
          </a:prstGeom>
          <a:solidFill>
            <a:schemeClr val="bg1">
              <a:alpha val="49803"/>
            </a:schemeClr>
          </a:solidFill>
          <a:ln>
            <a:solidFill>
              <a:schemeClr val="bg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02" name="Google Shape;102;p3"/>
          <p:cNvSpPr txBox="1">
            <a:spLocks noGrp="1"/>
          </p:cNvSpPr>
          <p:nvPr>
            <p:ph type="title"/>
          </p:nvPr>
        </p:nvSpPr>
        <p:spPr>
          <a:xfrm>
            <a:off x="752775" y="1636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a:t>Overview</a:t>
            </a:r>
            <a:endParaRPr/>
          </a:p>
        </p:txBody>
      </p:sp>
      <p:sp>
        <p:nvSpPr>
          <p:cNvPr id="103" name="Google Shape;103;p3"/>
          <p:cNvSpPr txBox="1"/>
          <p:nvPr/>
        </p:nvSpPr>
        <p:spPr>
          <a:xfrm>
            <a:off x="506437" y="1690688"/>
            <a:ext cx="3052689"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600" dirty="0" err="1">
                <a:solidFill>
                  <a:schemeClr val="dk1"/>
                </a:solidFill>
                <a:latin typeface="Calibri"/>
                <a:ea typeface="Calibri"/>
                <a:cs typeface="Calibri"/>
                <a:sym typeface="Calibri"/>
              </a:rPr>
              <a:t>Model</a:t>
            </a:r>
            <a:r>
              <a:rPr lang="sv-SE" sz="2600" dirty="0">
                <a:solidFill>
                  <a:schemeClr val="dk1"/>
                </a:solidFill>
                <a:latin typeface="Calibri"/>
                <a:ea typeface="Calibri"/>
                <a:cs typeface="Calibri"/>
                <a:sym typeface="Calibri"/>
              </a:rPr>
              <a:t> </a:t>
            </a:r>
            <a:r>
              <a:rPr lang="sv-SE" sz="2600" dirty="0" err="1">
                <a:solidFill>
                  <a:schemeClr val="dk1"/>
                </a:solidFill>
                <a:latin typeface="Calibri"/>
                <a:ea typeface="Calibri"/>
                <a:cs typeface="Calibri"/>
                <a:sym typeface="Calibri"/>
              </a:rPr>
              <a:t>Formulation</a:t>
            </a:r>
            <a:endParaRPr sz="2600" dirty="0">
              <a:solidFill>
                <a:schemeClr val="dk1"/>
              </a:solidFill>
              <a:latin typeface="Calibri"/>
              <a:ea typeface="Calibri"/>
              <a:cs typeface="Calibri"/>
              <a:sym typeface="Calibri"/>
            </a:endParaRPr>
          </a:p>
        </p:txBody>
      </p:sp>
      <p:sp>
        <p:nvSpPr>
          <p:cNvPr id="104" name="Google Shape;104;p3"/>
          <p:cNvSpPr txBox="1"/>
          <p:nvPr/>
        </p:nvSpPr>
        <p:spPr>
          <a:xfrm>
            <a:off x="6269287" y="5003879"/>
            <a:ext cx="3052689"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600" dirty="0" err="1">
                <a:solidFill>
                  <a:schemeClr val="dk1"/>
                </a:solidFill>
                <a:latin typeface="Calibri"/>
                <a:ea typeface="Calibri"/>
                <a:cs typeface="Calibri"/>
                <a:sym typeface="Calibri"/>
              </a:rPr>
              <a:t>Model</a:t>
            </a:r>
            <a:r>
              <a:rPr lang="sv-SE" sz="2600" dirty="0">
                <a:solidFill>
                  <a:schemeClr val="dk1"/>
                </a:solidFill>
                <a:latin typeface="Calibri"/>
                <a:ea typeface="Calibri"/>
                <a:cs typeface="Calibri"/>
                <a:sym typeface="Calibri"/>
              </a:rPr>
              <a:t> and </a:t>
            </a:r>
            <a:r>
              <a:rPr lang="sv-SE" sz="2600" dirty="0" err="1">
                <a:solidFill>
                  <a:schemeClr val="dk1"/>
                </a:solidFill>
                <a:latin typeface="Calibri"/>
                <a:ea typeface="Calibri"/>
                <a:cs typeface="Calibri"/>
                <a:sym typeface="Calibri"/>
              </a:rPr>
              <a:t>UHI’s</a:t>
            </a:r>
            <a:endParaRPr lang="sv-SE" dirty="0"/>
          </a:p>
        </p:txBody>
      </p:sp>
      <p:sp>
        <p:nvSpPr>
          <p:cNvPr id="106" name="Google Shape;106;p3"/>
          <p:cNvSpPr txBox="1"/>
          <p:nvPr/>
        </p:nvSpPr>
        <p:spPr>
          <a:xfrm>
            <a:off x="8133467" y="2800371"/>
            <a:ext cx="3563728" cy="8925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600" dirty="0" err="1">
                <a:solidFill>
                  <a:schemeClr val="dk1"/>
                </a:solidFill>
                <a:latin typeface="Calibri"/>
                <a:ea typeface="Calibri"/>
                <a:cs typeface="Calibri"/>
                <a:sym typeface="Calibri"/>
              </a:rPr>
              <a:t>Model</a:t>
            </a:r>
            <a:r>
              <a:rPr lang="sv-SE" sz="2600" dirty="0">
                <a:solidFill>
                  <a:schemeClr val="dk1"/>
                </a:solidFill>
                <a:latin typeface="Calibri"/>
                <a:ea typeface="Calibri"/>
                <a:cs typeface="Calibri"/>
                <a:sym typeface="Calibri"/>
              </a:rPr>
              <a:t> Challenges and </a:t>
            </a:r>
            <a:r>
              <a:rPr lang="sv-SE" sz="2600" dirty="0" err="1">
                <a:solidFill>
                  <a:schemeClr val="dk1"/>
                </a:solidFill>
                <a:latin typeface="Calibri"/>
                <a:ea typeface="Calibri"/>
                <a:cs typeface="Calibri"/>
                <a:sym typeface="Calibri"/>
              </a:rPr>
              <a:t>Future</a:t>
            </a:r>
            <a:r>
              <a:rPr lang="sv-SE" sz="2600" dirty="0">
                <a:solidFill>
                  <a:schemeClr val="dk1"/>
                </a:solidFill>
                <a:latin typeface="Calibri"/>
                <a:ea typeface="Calibri"/>
                <a:cs typeface="Calibri"/>
                <a:sym typeface="Calibri"/>
              </a:rPr>
              <a:t> </a:t>
            </a:r>
            <a:r>
              <a:rPr lang="sv-SE" sz="2600" dirty="0" err="1">
                <a:solidFill>
                  <a:schemeClr val="dk1"/>
                </a:solidFill>
                <a:latin typeface="Calibri"/>
                <a:ea typeface="Calibri"/>
                <a:cs typeface="Calibri"/>
                <a:sym typeface="Calibri"/>
              </a:rPr>
              <a:t>direction</a:t>
            </a:r>
            <a:endParaRPr dirty="0"/>
          </a:p>
        </p:txBody>
      </p:sp>
      <p:cxnSp>
        <p:nvCxnSpPr>
          <p:cNvPr id="107" name="Google Shape;107;p3"/>
          <p:cNvCxnSpPr/>
          <p:nvPr/>
        </p:nvCxnSpPr>
        <p:spPr>
          <a:xfrm>
            <a:off x="2133599" y="2588455"/>
            <a:ext cx="356383" cy="635718"/>
          </a:xfrm>
          <a:prstGeom prst="straightConnector1">
            <a:avLst/>
          </a:prstGeom>
          <a:noFill/>
          <a:ln w="9525" cap="flat" cmpd="sng">
            <a:solidFill>
              <a:schemeClr val="dk1"/>
            </a:solidFill>
            <a:prstDash val="solid"/>
            <a:miter lim="800000"/>
            <a:headEnd type="none" w="sm" len="sm"/>
            <a:tailEnd type="none" w="sm" len="sm"/>
          </a:ln>
        </p:spPr>
      </p:cxnSp>
      <p:cxnSp>
        <p:nvCxnSpPr>
          <p:cNvPr id="108" name="Google Shape;108;p3"/>
          <p:cNvCxnSpPr/>
          <p:nvPr/>
        </p:nvCxnSpPr>
        <p:spPr>
          <a:xfrm>
            <a:off x="5008096" y="4445577"/>
            <a:ext cx="897992" cy="389497"/>
          </a:xfrm>
          <a:prstGeom prst="straightConnector1">
            <a:avLst/>
          </a:prstGeom>
          <a:noFill/>
          <a:ln w="9525" cap="flat" cmpd="sng">
            <a:solidFill>
              <a:schemeClr val="dk1"/>
            </a:solidFill>
            <a:prstDash val="solid"/>
            <a:miter lim="800000"/>
            <a:headEnd type="none" w="sm" len="sm"/>
            <a:tailEnd type="none" w="sm" len="sm"/>
          </a:ln>
        </p:spPr>
      </p:cxnSp>
      <p:cxnSp>
        <p:nvCxnSpPr>
          <p:cNvPr id="109" name="Google Shape;109;p3"/>
          <p:cNvCxnSpPr/>
          <p:nvPr/>
        </p:nvCxnSpPr>
        <p:spPr>
          <a:xfrm rot="10800000" flipH="1">
            <a:off x="8133467" y="3962837"/>
            <a:ext cx="410310" cy="478528"/>
          </a:xfrm>
          <a:prstGeom prst="straightConnector1">
            <a:avLst/>
          </a:prstGeom>
          <a:noFill/>
          <a:ln w="9525" cap="flat" cmpd="sng">
            <a:solidFill>
              <a:schemeClr val="dk1"/>
            </a:solidFill>
            <a:prstDash val="solid"/>
            <a:miter lim="800000"/>
            <a:headEnd type="none" w="sm" len="sm"/>
            <a:tailEnd type="none" w="sm" len="sm"/>
          </a:ln>
        </p:spPr>
      </p:cxnSp>
      <p:pic>
        <p:nvPicPr>
          <p:cNvPr id="3" name="Google Shape;92;p1">
            <a:extLst>
              <a:ext uri="{FF2B5EF4-FFF2-40B4-BE49-F238E27FC236}">
                <a16:creationId xmlns:a16="http://schemas.microsoft.com/office/drawing/2014/main" id="{48F129EE-877F-2776-2AA2-55C156BD2E60}"/>
              </a:ext>
            </a:extLst>
          </p:cNvPr>
          <p:cNvPicPr preferRelativeResize="0"/>
          <p:nvPr/>
        </p:nvPicPr>
        <p:blipFill rotWithShape="1">
          <a:blip r:embed="rId3">
            <a:alphaModFix/>
          </a:blip>
          <a:srcRect/>
          <a:stretch/>
        </p:blipFill>
        <p:spPr>
          <a:xfrm>
            <a:off x="10353040" y="65405"/>
            <a:ext cx="1747520" cy="619760"/>
          </a:xfrm>
          <a:prstGeom prst="rect">
            <a:avLst/>
          </a:prstGeom>
          <a:noFill/>
          <a:ln>
            <a:noFill/>
          </a:ln>
        </p:spPr>
      </p:pic>
      <p:sp>
        <p:nvSpPr>
          <p:cNvPr id="2" name="Google Shape;101;p3">
            <a:extLst>
              <a:ext uri="{FF2B5EF4-FFF2-40B4-BE49-F238E27FC236}">
                <a16:creationId xmlns:a16="http://schemas.microsoft.com/office/drawing/2014/main" id="{0951ED7B-9DDE-442B-E1EB-DF1B4F7164F6}"/>
              </a:ext>
            </a:extLst>
          </p:cNvPr>
          <p:cNvSpPr/>
          <p:nvPr/>
        </p:nvSpPr>
        <p:spPr>
          <a:xfrm>
            <a:off x="1741402" y="3616593"/>
            <a:ext cx="3052689" cy="1052512"/>
          </a:xfrm>
          <a:prstGeom prst="rect">
            <a:avLst/>
          </a:prstGeom>
          <a:solidFill>
            <a:schemeClr val="bg1">
              <a:alpha val="49803"/>
            </a:schemeClr>
          </a:solidFill>
          <a:ln>
            <a:solidFill>
              <a:schemeClr val="bg1"/>
            </a:solidFill>
          </a:ln>
        </p:spPr>
        <p:txBody>
          <a:bodyPr spcFirstLastPara="1" wrap="square" lIns="91425" tIns="45700" rIns="91425" bIns="45700" anchor="ctr" anchorCtr="0">
            <a:noAutofit/>
          </a:bodyPr>
          <a:lstStyle/>
          <a:p>
            <a:pPr algn="ctr"/>
            <a:r>
              <a:rPr lang="sv-SE" sz="2400" dirty="0" err="1">
                <a:solidFill>
                  <a:schemeClr val="dk1"/>
                </a:solidFill>
                <a:latin typeface="Calibri"/>
                <a:ea typeface="Calibri"/>
                <a:cs typeface="Calibri"/>
                <a:sym typeface="Calibri"/>
              </a:rPr>
              <a:t>Model</a:t>
            </a:r>
            <a:r>
              <a:rPr lang="sv-SE" sz="2400" dirty="0">
                <a:solidFill>
                  <a:schemeClr val="dk1"/>
                </a:solidFill>
                <a:latin typeface="Calibri"/>
                <a:ea typeface="Calibri"/>
                <a:cs typeface="Calibri"/>
                <a:sym typeface="Calibri"/>
              </a:rPr>
              <a:t> </a:t>
            </a:r>
            <a:r>
              <a:rPr lang="sv-SE" sz="2400" dirty="0" err="1">
                <a:solidFill>
                  <a:schemeClr val="dk1"/>
                </a:solidFill>
                <a:latin typeface="Calibri"/>
                <a:ea typeface="Calibri"/>
                <a:cs typeface="Calibri"/>
                <a:sym typeface="Calibri"/>
              </a:rPr>
              <a:t>Results</a:t>
            </a:r>
            <a:endParaRPr lang="sv-SE" sz="24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2400" b="0" i="0" u="none" strike="noStrike" cap="none" dirty="0">
              <a:solidFill>
                <a:schemeClr val="lt1"/>
              </a:solidFill>
              <a:latin typeface="Calibri"/>
              <a:ea typeface="Calibri"/>
              <a:cs typeface="Calibri"/>
              <a:sym typeface="Calibri"/>
            </a:endParaRPr>
          </a:p>
        </p:txBody>
      </p:sp>
      <p:sp>
        <p:nvSpPr>
          <p:cNvPr id="4" name="Google Shape;101;p3">
            <a:extLst>
              <a:ext uri="{FF2B5EF4-FFF2-40B4-BE49-F238E27FC236}">
                <a16:creationId xmlns:a16="http://schemas.microsoft.com/office/drawing/2014/main" id="{4485D8C1-F122-DF12-281E-C91533205C82}"/>
              </a:ext>
            </a:extLst>
          </p:cNvPr>
          <p:cNvSpPr/>
          <p:nvPr/>
        </p:nvSpPr>
        <p:spPr>
          <a:xfrm>
            <a:off x="6010575" y="4755577"/>
            <a:ext cx="3052689" cy="1052512"/>
          </a:xfrm>
          <a:prstGeom prst="rect">
            <a:avLst/>
          </a:prstGeom>
          <a:solidFill>
            <a:schemeClr val="accen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44799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sp>
        <p:nvSpPr>
          <p:cNvPr id="209" name="Google Shape;209;g1e37ce71496_0_8"/>
          <p:cNvSpPr txBox="1"/>
          <p:nvPr/>
        </p:nvSpPr>
        <p:spPr>
          <a:xfrm>
            <a:off x="6033013" y="578259"/>
            <a:ext cx="4434600" cy="5397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r>
              <a:rPr lang="en-US" sz="2000" b="1">
                <a:solidFill>
                  <a:schemeClr val="dk1"/>
                </a:solidFill>
                <a:latin typeface="Quicksand"/>
                <a:ea typeface="Quicksand"/>
                <a:cs typeface="Quicksand"/>
                <a:sym typeface="Quicksand"/>
              </a:rPr>
              <a:t>Urban heat island (UHI) effect</a:t>
            </a:r>
            <a:endParaRPr/>
          </a:p>
        </p:txBody>
      </p:sp>
      <p:grpSp>
        <p:nvGrpSpPr>
          <p:cNvPr id="210" name="Google Shape;210;g1e37ce71496_0_8"/>
          <p:cNvGrpSpPr/>
          <p:nvPr/>
        </p:nvGrpSpPr>
        <p:grpSpPr>
          <a:xfrm>
            <a:off x="591107" y="665452"/>
            <a:ext cx="4992919" cy="5840169"/>
            <a:chOff x="453342" y="215191"/>
            <a:chExt cx="5221627" cy="6020792"/>
          </a:xfrm>
        </p:grpSpPr>
        <p:pic>
          <p:nvPicPr>
            <p:cNvPr id="211" name="Google Shape;211;g1e37ce71496_0_8"/>
            <p:cNvPicPr preferRelativeResize="0"/>
            <p:nvPr/>
          </p:nvPicPr>
          <p:blipFill rotWithShape="1">
            <a:blip r:embed="rId3">
              <a:alphaModFix/>
            </a:blip>
            <a:srcRect r="695"/>
            <a:stretch/>
          </p:blipFill>
          <p:spPr>
            <a:xfrm>
              <a:off x="453343" y="3225587"/>
              <a:ext cx="5221626" cy="3010396"/>
            </a:xfrm>
            <a:prstGeom prst="rect">
              <a:avLst/>
            </a:prstGeom>
            <a:noFill/>
            <a:ln>
              <a:noFill/>
            </a:ln>
          </p:spPr>
        </p:pic>
        <p:pic>
          <p:nvPicPr>
            <p:cNvPr id="212" name="Google Shape;212;g1e37ce71496_0_8" descr="Timeline&#10;&#10;Description automatically generated with medium confidence"/>
            <p:cNvPicPr preferRelativeResize="0"/>
            <p:nvPr/>
          </p:nvPicPr>
          <p:blipFill rotWithShape="1">
            <a:blip r:embed="rId4">
              <a:alphaModFix/>
            </a:blip>
            <a:srcRect t="7988" b="4323"/>
            <a:stretch/>
          </p:blipFill>
          <p:spPr>
            <a:xfrm>
              <a:off x="453342" y="215191"/>
              <a:ext cx="5221626" cy="3010397"/>
            </a:xfrm>
            <a:prstGeom prst="rect">
              <a:avLst/>
            </a:prstGeom>
            <a:noFill/>
            <a:ln>
              <a:noFill/>
            </a:ln>
          </p:spPr>
        </p:pic>
      </p:grpSp>
      <p:sp>
        <p:nvSpPr>
          <p:cNvPr id="213" name="Google Shape;213;g1e37ce71496_0_8"/>
          <p:cNvSpPr txBox="1"/>
          <p:nvPr/>
        </p:nvSpPr>
        <p:spPr>
          <a:xfrm>
            <a:off x="6033013" y="1412896"/>
            <a:ext cx="5436600" cy="4555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600" b="1">
                <a:solidFill>
                  <a:schemeClr val="dk1"/>
                </a:solidFill>
                <a:latin typeface="Quicksand"/>
                <a:ea typeface="Quicksand"/>
                <a:cs typeface="Quicksand"/>
                <a:sym typeface="Quicksand"/>
              </a:rPr>
              <a:t>Characteristics</a:t>
            </a:r>
            <a:endParaRPr/>
          </a:p>
          <a:p>
            <a:pPr marL="285750" marR="0" lvl="0" indent="-228600" algn="l" rtl="0">
              <a:lnSpc>
                <a:spcPct val="90000"/>
              </a:lnSpc>
              <a:spcBef>
                <a:spcPts val="600"/>
              </a:spcBef>
              <a:spcAft>
                <a:spcPts val="0"/>
              </a:spcAft>
              <a:buClr>
                <a:schemeClr val="dk1"/>
              </a:buClr>
              <a:buSzPts val="1400"/>
              <a:buFont typeface="Arial"/>
              <a:buChar char="•"/>
            </a:pPr>
            <a:r>
              <a:rPr lang="en-US" sz="1400">
                <a:solidFill>
                  <a:schemeClr val="dk1"/>
                </a:solidFill>
                <a:latin typeface="Quicksand"/>
                <a:ea typeface="Quicksand"/>
                <a:cs typeface="Quicksand"/>
                <a:sym typeface="Quicksand"/>
              </a:rPr>
              <a:t>Urban areas warmer than rural surroundings</a:t>
            </a:r>
            <a:endParaRPr/>
          </a:p>
          <a:p>
            <a:pPr marL="285750" marR="0" lvl="0" indent="-228600" algn="l" rtl="0">
              <a:lnSpc>
                <a:spcPct val="90000"/>
              </a:lnSpc>
              <a:spcBef>
                <a:spcPts val="600"/>
              </a:spcBef>
              <a:spcAft>
                <a:spcPts val="0"/>
              </a:spcAft>
              <a:buClr>
                <a:schemeClr val="dk1"/>
              </a:buClr>
              <a:buSzPts val="1400"/>
              <a:buFont typeface="Arial"/>
              <a:buChar char="•"/>
            </a:pPr>
            <a:r>
              <a:rPr lang="en-US" sz="1400">
                <a:solidFill>
                  <a:schemeClr val="dk1"/>
                </a:solidFill>
                <a:latin typeface="Quicksand"/>
                <a:ea typeface="Quicksand"/>
                <a:cs typeface="Quicksand"/>
                <a:sym typeface="Quicksand"/>
              </a:rPr>
              <a:t>Difference usually larger at nights</a:t>
            </a:r>
            <a:endParaRPr/>
          </a:p>
          <a:p>
            <a:pPr marL="285750" marR="0" lvl="0" indent="-228600" algn="l" rtl="0">
              <a:lnSpc>
                <a:spcPct val="90000"/>
              </a:lnSpc>
              <a:spcBef>
                <a:spcPts val="600"/>
              </a:spcBef>
              <a:spcAft>
                <a:spcPts val="0"/>
              </a:spcAft>
              <a:buClr>
                <a:schemeClr val="dk1"/>
              </a:buClr>
              <a:buSzPts val="1400"/>
              <a:buFont typeface="Arial"/>
              <a:buChar char="•"/>
            </a:pPr>
            <a:r>
              <a:rPr lang="en-US" sz="1400">
                <a:solidFill>
                  <a:schemeClr val="dk1"/>
                </a:solidFill>
                <a:latin typeface="Quicksand"/>
                <a:ea typeface="Quicksand"/>
                <a:cs typeface="Quicksand"/>
                <a:sym typeface="Quicksand"/>
              </a:rPr>
              <a:t>Most notable during summer and winter</a:t>
            </a:r>
            <a:endParaRPr/>
          </a:p>
          <a:p>
            <a:pPr marL="285750" marR="0" lvl="0" indent="-228600" algn="l" rtl="0">
              <a:lnSpc>
                <a:spcPct val="90000"/>
              </a:lnSpc>
              <a:spcBef>
                <a:spcPts val="600"/>
              </a:spcBef>
              <a:spcAft>
                <a:spcPts val="0"/>
              </a:spcAft>
              <a:buClr>
                <a:schemeClr val="dk1"/>
              </a:buClr>
              <a:buSzPts val="1400"/>
              <a:buFont typeface="Arial"/>
              <a:buChar char="•"/>
            </a:pPr>
            <a:r>
              <a:rPr lang="en-US" sz="1400">
                <a:solidFill>
                  <a:schemeClr val="dk1"/>
                </a:solidFill>
                <a:latin typeface="Quicksand"/>
                <a:ea typeface="Quicksand"/>
                <a:cs typeface="Quicksand"/>
                <a:sym typeface="Quicksand"/>
              </a:rPr>
              <a:t>Alteration of local wind and precipitation patterns</a:t>
            </a:r>
            <a:endParaRPr/>
          </a:p>
          <a:p>
            <a:pPr marL="285750" marR="0" lvl="0" indent="-228600" algn="l" rtl="0">
              <a:lnSpc>
                <a:spcPct val="90000"/>
              </a:lnSpc>
              <a:spcBef>
                <a:spcPts val="600"/>
              </a:spcBef>
              <a:spcAft>
                <a:spcPts val="0"/>
              </a:spcAft>
              <a:buClr>
                <a:schemeClr val="dk1"/>
              </a:buClr>
              <a:buSzPts val="1400"/>
              <a:buFont typeface="Arial"/>
              <a:buChar char="•"/>
            </a:pPr>
            <a:r>
              <a:rPr lang="en-US" sz="1400">
                <a:solidFill>
                  <a:schemeClr val="dk1"/>
                </a:solidFill>
                <a:latin typeface="Quicksand"/>
                <a:ea typeface="Quicksand"/>
                <a:cs typeface="Quicksand"/>
                <a:sym typeface="Quicksand"/>
              </a:rPr>
              <a:t>Vary with local wind patterns and landscape/city characteristics </a:t>
            </a:r>
            <a:br>
              <a:rPr lang="en-US" sz="1600">
                <a:solidFill>
                  <a:schemeClr val="dk1"/>
                </a:solidFill>
                <a:latin typeface="Quicksand"/>
                <a:ea typeface="Quicksand"/>
                <a:cs typeface="Quicksand"/>
                <a:sym typeface="Quicksand"/>
              </a:rPr>
            </a:br>
            <a:endParaRPr sz="1600">
              <a:solidFill>
                <a:schemeClr val="dk1"/>
              </a:solidFill>
              <a:latin typeface="Quicksand"/>
              <a:ea typeface="Quicksand"/>
              <a:cs typeface="Quicksand"/>
              <a:sym typeface="Quicksand"/>
            </a:endParaRPr>
          </a:p>
          <a:p>
            <a:pPr marL="285750" marR="0" lvl="0" indent="-127000" algn="l" rtl="0">
              <a:lnSpc>
                <a:spcPct val="90000"/>
              </a:lnSpc>
              <a:spcBef>
                <a:spcPts val="600"/>
              </a:spcBef>
              <a:spcAft>
                <a:spcPts val="0"/>
              </a:spcAft>
              <a:buClr>
                <a:schemeClr val="dk1"/>
              </a:buClr>
              <a:buSzPts val="1600"/>
              <a:buFont typeface="Arial"/>
              <a:buNone/>
            </a:pPr>
            <a:endParaRPr sz="1600">
              <a:solidFill>
                <a:schemeClr val="dk1"/>
              </a:solidFill>
              <a:latin typeface="Quicksand"/>
              <a:ea typeface="Quicksand"/>
              <a:cs typeface="Quicksand"/>
              <a:sym typeface="Quicksand"/>
            </a:endParaRPr>
          </a:p>
          <a:p>
            <a:pPr marL="0" marR="0" lvl="0" indent="0" algn="l" rtl="0">
              <a:lnSpc>
                <a:spcPct val="90000"/>
              </a:lnSpc>
              <a:spcBef>
                <a:spcPts val="600"/>
              </a:spcBef>
              <a:spcAft>
                <a:spcPts val="0"/>
              </a:spcAft>
              <a:buNone/>
            </a:pPr>
            <a:r>
              <a:rPr lang="en-US" sz="1600" b="1">
                <a:solidFill>
                  <a:schemeClr val="dk1"/>
                </a:solidFill>
                <a:latin typeface="Quicksand"/>
                <a:ea typeface="Quicksand"/>
                <a:cs typeface="Quicksand"/>
                <a:sym typeface="Quicksand"/>
              </a:rPr>
              <a:t>Causes</a:t>
            </a:r>
            <a:endParaRPr/>
          </a:p>
          <a:p>
            <a:pPr marL="285750" marR="0" lvl="0" indent="-228600" algn="l" rtl="0">
              <a:lnSpc>
                <a:spcPct val="90000"/>
              </a:lnSpc>
              <a:spcBef>
                <a:spcPts val="600"/>
              </a:spcBef>
              <a:spcAft>
                <a:spcPts val="0"/>
              </a:spcAft>
              <a:buClr>
                <a:schemeClr val="dk1"/>
              </a:buClr>
              <a:buSzPts val="1400"/>
              <a:buFont typeface="Arial"/>
              <a:buChar char="•"/>
            </a:pPr>
            <a:r>
              <a:rPr lang="en-US" sz="1400">
                <a:solidFill>
                  <a:schemeClr val="dk1"/>
                </a:solidFill>
                <a:latin typeface="Quicksand"/>
                <a:ea typeface="Quicksand"/>
                <a:cs typeface="Quicksand"/>
                <a:sym typeface="Quicksand"/>
              </a:rPr>
              <a:t>Impervious surfaces in urban spaces absorb more solar radiation and have high heat capacity </a:t>
            </a:r>
            <a:br>
              <a:rPr lang="en-US" sz="1400">
                <a:solidFill>
                  <a:schemeClr val="dk1"/>
                </a:solidFill>
                <a:latin typeface="Quicksand"/>
                <a:ea typeface="Quicksand"/>
                <a:cs typeface="Quicksand"/>
                <a:sym typeface="Quicksand"/>
              </a:rPr>
            </a:br>
            <a:r>
              <a:rPr lang="en-US" sz="1400">
                <a:solidFill>
                  <a:schemeClr val="dk1"/>
                </a:solidFill>
                <a:latin typeface="Quicksand"/>
                <a:ea typeface="Quicksand"/>
                <a:cs typeface="Quicksand"/>
                <a:sym typeface="Quicksand"/>
              </a:rPr>
              <a:t>🡪 heat up quickly during day, cool down slowly during night</a:t>
            </a:r>
            <a:endParaRPr/>
          </a:p>
          <a:p>
            <a:pPr marL="285750" marR="0" lvl="0" indent="-228600" algn="l" rtl="0">
              <a:lnSpc>
                <a:spcPct val="90000"/>
              </a:lnSpc>
              <a:spcBef>
                <a:spcPts val="600"/>
              </a:spcBef>
              <a:spcAft>
                <a:spcPts val="0"/>
              </a:spcAft>
              <a:buClr>
                <a:schemeClr val="dk1"/>
              </a:buClr>
              <a:buSzPts val="1400"/>
              <a:buFont typeface="Arial"/>
              <a:buChar char="•"/>
            </a:pPr>
            <a:r>
              <a:rPr lang="en-US" sz="1400">
                <a:solidFill>
                  <a:schemeClr val="dk1"/>
                </a:solidFill>
                <a:latin typeface="Quicksand"/>
                <a:ea typeface="Quicksand"/>
                <a:cs typeface="Quicksand"/>
                <a:sym typeface="Quicksand"/>
              </a:rPr>
              <a:t>Lack of evapotranspiration and shade</a:t>
            </a:r>
            <a:endParaRPr/>
          </a:p>
          <a:p>
            <a:pPr marL="285750" marR="0" lvl="0" indent="-228600" algn="l" rtl="0">
              <a:lnSpc>
                <a:spcPct val="90000"/>
              </a:lnSpc>
              <a:spcBef>
                <a:spcPts val="600"/>
              </a:spcBef>
              <a:spcAft>
                <a:spcPts val="0"/>
              </a:spcAft>
              <a:buClr>
                <a:schemeClr val="dk1"/>
              </a:buClr>
              <a:buSzPts val="1400"/>
              <a:buFont typeface="Arial"/>
              <a:buChar char="•"/>
            </a:pPr>
            <a:r>
              <a:rPr lang="en-US" sz="1400">
                <a:solidFill>
                  <a:schemeClr val="dk1"/>
                </a:solidFill>
                <a:latin typeface="Quicksand"/>
                <a:ea typeface="Quicksand"/>
                <a:cs typeface="Quicksand"/>
                <a:sym typeface="Quicksand"/>
              </a:rPr>
              <a:t>Tall buildings provide multiple surfaces for reflection and absorption of sunlight and block winds</a:t>
            </a:r>
            <a:endParaRPr/>
          </a:p>
        </p:txBody>
      </p:sp>
      <p:sp>
        <p:nvSpPr>
          <p:cNvPr id="214" name="Google Shape;214;g1e37ce71496_0_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
        <p:nvSpPr>
          <p:cNvPr id="215" name="Google Shape;215;g1e37ce71496_0_8"/>
          <p:cNvSpPr txBox="1"/>
          <p:nvPr/>
        </p:nvSpPr>
        <p:spPr>
          <a:xfrm>
            <a:off x="6033014" y="2369590"/>
            <a:ext cx="5568000" cy="3691800"/>
          </a:xfrm>
          <a:prstGeom prst="rect">
            <a:avLst/>
          </a:prstGeom>
          <a:noFill/>
          <a:ln>
            <a:noFill/>
          </a:ln>
        </p:spPr>
        <p:txBody>
          <a:bodyPr spcFirstLastPara="1" wrap="square" lIns="91425" tIns="45700" rIns="91425" bIns="45700" anchor="ctr" anchorCtr="0">
            <a:normAutofit/>
          </a:bodyPr>
          <a:lstStyle/>
          <a:p>
            <a:pPr marL="285750" marR="0" lvl="0" indent="-190500" algn="l" rtl="0">
              <a:lnSpc>
                <a:spcPct val="90000"/>
              </a:lnSpc>
              <a:spcBef>
                <a:spcPts val="0"/>
              </a:spcBef>
              <a:spcAft>
                <a:spcPts val="0"/>
              </a:spcAft>
              <a:buClr>
                <a:schemeClr val="dk1"/>
              </a:buClr>
              <a:buSzPts val="600"/>
              <a:buFont typeface="Arial"/>
              <a:buNone/>
            </a:pPr>
            <a:endParaRPr sz="600">
              <a:solidFill>
                <a:schemeClr val="dk2"/>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1e37ce71496_0_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
        <p:nvSpPr>
          <p:cNvPr id="222" name="Google Shape;222;g1e37ce71496_0_19"/>
          <p:cNvSpPr txBox="1"/>
          <p:nvPr/>
        </p:nvSpPr>
        <p:spPr>
          <a:xfrm>
            <a:off x="618287" y="3429000"/>
            <a:ext cx="5907300" cy="180045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b="1" dirty="0">
                <a:solidFill>
                  <a:schemeClr val="dk1"/>
                </a:solidFill>
                <a:latin typeface="Quicksand"/>
                <a:ea typeface="Quicksand"/>
                <a:cs typeface="Quicksand"/>
                <a:sym typeface="Quicksand"/>
              </a:rPr>
              <a:t>Two worrying MBD developments in Europe</a:t>
            </a:r>
            <a:endParaRPr dirty="0"/>
          </a:p>
          <a:p>
            <a:pPr marL="285750" marR="0" lvl="0" indent="-285750" algn="l" rtl="0">
              <a:lnSpc>
                <a:spcPct val="150000"/>
              </a:lnSpc>
              <a:spcBef>
                <a:spcPts val="0"/>
              </a:spcBef>
              <a:spcAft>
                <a:spcPts val="0"/>
              </a:spcAft>
              <a:buClr>
                <a:schemeClr val="dk1"/>
              </a:buClr>
              <a:buSzPts val="1400"/>
              <a:buFont typeface="Arial"/>
              <a:buChar char="•"/>
            </a:pPr>
            <a:r>
              <a:rPr lang="en-US" sz="1400" dirty="0">
                <a:solidFill>
                  <a:schemeClr val="dk1"/>
                </a:solidFill>
                <a:latin typeface="Quicksand"/>
                <a:ea typeface="Quicksand"/>
                <a:cs typeface="Quicksand"/>
                <a:sym typeface="Quicksand"/>
              </a:rPr>
              <a:t>Expansion of </a:t>
            </a:r>
            <a:r>
              <a:rPr lang="en-US" sz="1400" i="1" dirty="0">
                <a:solidFill>
                  <a:schemeClr val="dk1"/>
                </a:solidFill>
                <a:latin typeface="Quicksand"/>
                <a:ea typeface="Quicksand"/>
                <a:cs typeface="Quicksand"/>
                <a:sym typeface="Quicksand"/>
              </a:rPr>
              <a:t>Aedes Albopictus</a:t>
            </a:r>
            <a:endParaRPr sz="1400" i="1" dirty="0">
              <a:solidFill>
                <a:schemeClr val="dk1"/>
              </a:solidFill>
              <a:latin typeface="Quicksand"/>
              <a:ea typeface="Quicksand"/>
              <a:cs typeface="Quicksand"/>
              <a:sym typeface="Quicksand"/>
            </a:endParaRPr>
          </a:p>
          <a:p>
            <a:pPr marL="285750" marR="0" lvl="0" indent="-285750" algn="l" rtl="0">
              <a:lnSpc>
                <a:spcPct val="150000"/>
              </a:lnSpc>
              <a:spcBef>
                <a:spcPts val="0"/>
              </a:spcBef>
              <a:spcAft>
                <a:spcPts val="0"/>
              </a:spcAft>
              <a:buClr>
                <a:schemeClr val="dk1"/>
              </a:buClr>
              <a:buSzPts val="1400"/>
              <a:buFont typeface="Arial"/>
              <a:buChar char="•"/>
            </a:pPr>
            <a:r>
              <a:rPr lang="en-US" sz="1400" dirty="0">
                <a:solidFill>
                  <a:schemeClr val="dk1"/>
                </a:solidFill>
                <a:latin typeface="Quicksand"/>
                <a:ea typeface="Quicksand"/>
                <a:cs typeface="Quicksand"/>
                <a:sym typeface="Quicksand"/>
              </a:rPr>
              <a:t>Partially attributed to climate change creating suitable conditions</a:t>
            </a:r>
            <a:endParaRPr dirty="0"/>
          </a:p>
          <a:p>
            <a:pPr marL="285750" marR="0" lvl="0" indent="-285750" algn="l" rtl="0">
              <a:lnSpc>
                <a:spcPct val="150000"/>
              </a:lnSpc>
              <a:spcBef>
                <a:spcPts val="0"/>
              </a:spcBef>
              <a:spcAft>
                <a:spcPts val="0"/>
              </a:spcAft>
              <a:buClr>
                <a:schemeClr val="dk1"/>
              </a:buClr>
              <a:buSzPts val="1400"/>
              <a:buFont typeface="Arial"/>
              <a:buChar char="•"/>
            </a:pPr>
            <a:r>
              <a:rPr lang="en-US" sz="1400" dirty="0">
                <a:solidFill>
                  <a:schemeClr val="dk1"/>
                </a:solidFill>
                <a:latin typeface="Quicksand"/>
                <a:ea typeface="Quicksand"/>
                <a:cs typeface="Quicksand"/>
                <a:sym typeface="Quicksand"/>
              </a:rPr>
              <a:t>Do UHIs increase outbreak risk resulting from these processes?</a:t>
            </a:r>
            <a:endParaRPr lang="en-US" dirty="0">
              <a:ea typeface="Quicksand"/>
            </a:endParaRPr>
          </a:p>
          <a:p>
            <a:pPr marL="285750" marR="0" lvl="0" indent="-285750" algn="l" rtl="0">
              <a:lnSpc>
                <a:spcPct val="150000"/>
              </a:lnSpc>
              <a:spcBef>
                <a:spcPts val="0"/>
              </a:spcBef>
              <a:spcAft>
                <a:spcPts val="0"/>
              </a:spcAft>
              <a:buClr>
                <a:schemeClr val="dk1"/>
              </a:buClr>
              <a:buSzPts val="1400"/>
              <a:buFont typeface="Arial"/>
              <a:buChar char="•"/>
            </a:pPr>
            <a:r>
              <a:rPr lang="en-US" sz="1400" dirty="0">
                <a:solidFill>
                  <a:schemeClr val="dk1"/>
                </a:solidFill>
                <a:latin typeface="Quicksand"/>
                <a:ea typeface="Quicksand"/>
                <a:cs typeface="Quicksand"/>
                <a:sym typeface="Quicksand"/>
              </a:rPr>
              <a:t> Study impact of and</a:t>
            </a:r>
            <a:r>
              <a:rPr lang="en-US" i="1" dirty="0">
                <a:solidFill>
                  <a:schemeClr val="dk1"/>
                </a:solidFill>
                <a:latin typeface="Quicksand"/>
                <a:ea typeface="Quicksand"/>
                <a:cs typeface="Quicksand"/>
                <a:sym typeface="Quicksand"/>
              </a:rPr>
              <a:t> </a:t>
            </a:r>
            <a:r>
              <a:rPr lang="en-US" sz="1400" i="1" dirty="0">
                <a:solidFill>
                  <a:schemeClr val="dk1"/>
                </a:solidFill>
                <a:latin typeface="Quicksand"/>
                <a:ea typeface="Quicksand"/>
                <a:cs typeface="Quicksand"/>
                <a:sym typeface="Quicksand"/>
              </a:rPr>
              <a:t>Aedes Albopictus-DENV </a:t>
            </a:r>
            <a:r>
              <a:rPr lang="en-US" sz="1400" dirty="0">
                <a:solidFill>
                  <a:schemeClr val="dk1"/>
                </a:solidFill>
                <a:latin typeface="Quicksand"/>
                <a:ea typeface="Quicksand"/>
                <a:cs typeface="Quicksand"/>
                <a:sym typeface="Quicksand"/>
              </a:rPr>
              <a:t>systems</a:t>
            </a:r>
            <a:endParaRPr sz="1400" dirty="0">
              <a:solidFill>
                <a:schemeClr val="dk1"/>
              </a:solidFill>
              <a:latin typeface="Quicksand"/>
              <a:ea typeface="Quicksand"/>
              <a:cs typeface="Quicksand"/>
              <a:sym typeface="Quicksand"/>
            </a:endParaRPr>
          </a:p>
        </p:txBody>
      </p:sp>
      <p:sp>
        <p:nvSpPr>
          <p:cNvPr id="223" name="Google Shape;223;g1e37ce71496_0_19"/>
          <p:cNvSpPr txBox="1"/>
          <p:nvPr/>
        </p:nvSpPr>
        <p:spPr>
          <a:xfrm>
            <a:off x="618287" y="438213"/>
            <a:ext cx="8493300" cy="26628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b="1" dirty="0">
                <a:solidFill>
                  <a:schemeClr val="dk1"/>
                </a:solidFill>
                <a:latin typeface="Quicksand"/>
                <a:ea typeface="Quicksand"/>
                <a:cs typeface="Quicksand"/>
                <a:sym typeface="Quicksand"/>
              </a:rPr>
              <a:t>Role of urban heat islands in mosquito-borne disease (MBD) transmission?</a:t>
            </a:r>
            <a:endParaRPr dirty="0"/>
          </a:p>
          <a:p>
            <a:pPr marL="285750" marR="0" lvl="0" indent="-285750" algn="l" rtl="0">
              <a:lnSpc>
                <a:spcPct val="150000"/>
              </a:lnSpc>
              <a:spcBef>
                <a:spcPts val="0"/>
              </a:spcBef>
              <a:spcAft>
                <a:spcPts val="0"/>
              </a:spcAft>
              <a:buClr>
                <a:schemeClr val="dk1"/>
              </a:buClr>
              <a:buSzPts val="1400"/>
              <a:buFont typeface="Arial"/>
              <a:buChar char="•"/>
            </a:pPr>
            <a:r>
              <a:rPr lang="en-US" sz="1400" dirty="0">
                <a:solidFill>
                  <a:schemeClr val="dk1"/>
                </a:solidFill>
                <a:latin typeface="Quicksand"/>
                <a:ea typeface="Quicksand"/>
                <a:cs typeface="Quicksand"/>
                <a:sym typeface="Quicksand"/>
              </a:rPr>
              <a:t>Mosquito-pathogen traits directly temperature-dependent</a:t>
            </a:r>
            <a:endParaRPr dirty="0"/>
          </a:p>
          <a:p>
            <a:pPr marL="285750" marR="0" lvl="0" indent="-285750" algn="l" rtl="0">
              <a:lnSpc>
                <a:spcPct val="150000"/>
              </a:lnSpc>
              <a:spcBef>
                <a:spcPts val="0"/>
              </a:spcBef>
              <a:spcAft>
                <a:spcPts val="0"/>
              </a:spcAft>
              <a:buClr>
                <a:schemeClr val="dk1"/>
              </a:buClr>
              <a:buSzPts val="1400"/>
              <a:buFont typeface="Arial"/>
              <a:buChar char="•"/>
            </a:pPr>
            <a:r>
              <a:rPr lang="en-US" sz="1400" dirty="0">
                <a:solidFill>
                  <a:schemeClr val="dk1"/>
                </a:solidFill>
                <a:latin typeface="Quicksand"/>
                <a:ea typeface="Quicksand"/>
                <a:cs typeface="Quicksand"/>
                <a:sym typeface="Quicksand"/>
              </a:rPr>
              <a:t>Resulting transmission risk patterns well studied at macroclimatic scale </a:t>
            </a:r>
            <a:endParaRPr dirty="0"/>
          </a:p>
          <a:p>
            <a:pPr marL="285750" marR="0" lvl="0" indent="-285750" algn="l" rtl="0">
              <a:lnSpc>
                <a:spcPct val="150000"/>
              </a:lnSpc>
              <a:spcBef>
                <a:spcPts val="0"/>
              </a:spcBef>
              <a:spcAft>
                <a:spcPts val="0"/>
              </a:spcAft>
              <a:buClr>
                <a:schemeClr val="dk1"/>
              </a:buClr>
              <a:buSzPts val="1400"/>
              <a:buFont typeface="Arial"/>
              <a:buChar char="•"/>
            </a:pPr>
            <a:r>
              <a:rPr lang="en-US" sz="1400" dirty="0">
                <a:solidFill>
                  <a:schemeClr val="dk1"/>
                </a:solidFill>
                <a:latin typeface="Quicksand"/>
                <a:ea typeface="Quicksand"/>
                <a:cs typeface="Quicksand"/>
                <a:sym typeface="Quicksand"/>
              </a:rPr>
              <a:t>Important vector species have adapted to urban spaces</a:t>
            </a:r>
            <a:br>
              <a:rPr lang="en-US" sz="1400" dirty="0">
                <a:solidFill>
                  <a:schemeClr val="dk1"/>
                </a:solidFill>
                <a:latin typeface="Quicksand"/>
                <a:ea typeface="Quicksand"/>
                <a:cs typeface="Quicksand"/>
                <a:sym typeface="Quicksand"/>
              </a:rPr>
            </a:br>
            <a:r>
              <a:rPr lang="en-US" sz="1400" dirty="0">
                <a:solidFill>
                  <a:schemeClr val="dk1"/>
                </a:solidFill>
                <a:latin typeface="Quicksand"/>
                <a:ea typeface="Quicksand"/>
                <a:cs typeface="Quicksand"/>
                <a:sym typeface="Quicksand"/>
              </a:rPr>
              <a:t>🡪 </a:t>
            </a:r>
            <a:r>
              <a:rPr lang="en-US" sz="1400" dirty="0">
                <a:solidFill>
                  <a:srgbClr val="000000"/>
                </a:solidFill>
                <a:latin typeface="Quicksand"/>
                <a:ea typeface="Quicksand"/>
                <a:cs typeface="Quicksand"/>
                <a:sym typeface="Quicksand"/>
              </a:rPr>
              <a:t>How do microclimates in urban spaces moderate transmission potential?</a:t>
            </a:r>
            <a:br>
              <a:rPr lang="en-US" sz="1400" dirty="0">
                <a:solidFill>
                  <a:srgbClr val="000000"/>
                </a:solidFill>
                <a:latin typeface="Quicksand"/>
                <a:ea typeface="Quicksand"/>
                <a:cs typeface="Quicksand"/>
                <a:sym typeface="Quicksand"/>
              </a:rPr>
            </a:br>
            <a:r>
              <a:rPr lang="en-US" sz="1400" dirty="0">
                <a:solidFill>
                  <a:srgbClr val="000000"/>
                </a:solidFill>
                <a:latin typeface="Quicksand"/>
                <a:ea typeface="Quicksand"/>
                <a:cs typeface="Quicksand"/>
                <a:sym typeface="Quicksand"/>
              </a:rPr>
              <a:t>🡪 Is there a bias when using aggregated temperature data?</a:t>
            </a:r>
            <a:endParaRPr dirty="0"/>
          </a:p>
          <a:p>
            <a:pPr marL="285750" marR="0" lvl="0" indent="-285750" algn="l" rtl="0">
              <a:lnSpc>
                <a:spcPct val="150000"/>
              </a:lnSpc>
              <a:spcBef>
                <a:spcPts val="0"/>
              </a:spcBef>
              <a:spcAft>
                <a:spcPts val="0"/>
              </a:spcAft>
              <a:buClr>
                <a:srgbClr val="000000"/>
              </a:buClr>
              <a:buSzPts val="1400"/>
              <a:buFont typeface="Arial"/>
              <a:buChar char="•"/>
            </a:pPr>
            <a:r>
              <a:rPr lang="en-US" sz="1400" dirty="0">
                <a:solidFill>
                  <a:srgbClr val="000000"/>
                </a:solidFill>
                <a:latin typeface="Quicksand"/>
                <a:ea typeface="Quicksand"/>
                <a:cs typeface="Quicksand"/>
                <a:sym typeface="Quicksand"/>
              </a:rPr>
              <a:t>Cities make up majority of people </a:t>
            </a:r>
            <a:br>
              <a:rPr lang="en-US" sz="1400" dirty="0">
                <a:solidFill>
                  <a:srgbClr val="000000"/>
                </a:solidFill>
                <a:latin typeface="Quicksand"/>
                <a:ea typeface="Quicksand"/>
                <a:cs typeface="Quicksand"/>
                <a:sym typeface="Quicksand"/>
              </a:rPr>
            </a:br>
            <a:r>
              <a:rPr lang="en-US" sz="1400" dirty="0">
                <a:solidFill>
                  <a:srgbClr val="000000"/>
                </a:solidFill>
                <a:latin typeface="Quicksand"/>
                <a:ea typeface="Quicksand"/>
                <a:cs typeface="Quicksand"/>
                <a:sym typeface="Quicksand"/>
              </a:rPr>
              <a:t>🡪 Understanding MBD risk at city scale important to target surveillance &amp; control </a:t>
            </a:r>
            <a:endParaRPr dirty="0"/>
          </a:p>
        </p:txBody>
      </p:sp>
      <p:pic>
        <p:nvPicPr>
          <p:cNvPr id="224" name="Google Shape;224;g1e37ce71496_0_19" descr="A picture containing chart&#10;&#10;Description automatically generated"/>
          <p:cNvPicPr preferRelativeResize="0"/>
          <p:nvPr/>
        </p:nvPicPr>
        <p:blipFill rotWithShape="1">
          <a:blip r:embed="rId3">
            <a:alphaModFix/>
          </a:blip>
          <a:srcRect/>
          <a:stretch/>
        </p:blipFill>
        <p:spPr>
          <a:xfrm>
            <a:off x="8610600" y="1185320"/>
            <a:ext cx="2480914" cy="198473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1e37ce71496_0_31"/>
          <p:cNvSpPr txBox="1"/>
          <p:nvPr/>
        </p:nvSpPr>
        <p:spPr>
          <a:xfrm>
            <a:off x="1719267" y="415025"/>
            <a:ext cx="9189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Quicksand"/>
                <a:ea typeface="Quicksand"/>
                <a:cs typeface="Quicksand"/>
                <a:sym typeface="Quicksand"/>
              </a:rPr>
              <a:t>Data</a:t>
            </a:r>
            <a:endParaRPr/>
          </a:p>
        </p:txBody>
      </p:sp>
      <p:sp>
        <p:nvSpPr>
          <p:cNvPr id="235" name="Google Shape;235;g1e37ce71496_0_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pic>
        <p:nvPicPr>
          <p:cNvPr id="236" name="Google Shape;236;g1e37ce71496_0_31" descr="A picture containing text&#10;&#10;Description automatically generated"/>
          <p:cNvPicPr preferRelativeResize="0"/>
          <p:nvPr/>
        </p:nvPicPr>
        <p:blipFill rotWithShape="1">
          <a:blip r:embed="rId3">
            <a:alphaModFix/>
          </a:blip>
          <a:srcRect/>
          <a:stretch/>
        </p:blipFill>
        <p:spPr>
          <a:xfrm>
            <a:off x="1719267" y="1246909"/>
            <a:ext cx="3849885" cy="2584635"/>
          </a:xfrm>
          <a:prstGeom prst="rect">
            <a:avLst/>
          </a:prstGeom>
          <a:noFill/>
          <a:ln>
            <a:noFill/>
          </a:ln>
        </p:spPr>
      </p:pic>
      <p:pic>
        <p:nvPicPr>
          <p:cNvPr id="237" name="Google Shape;237;g1e37ce71496_0_31" descr="Map&#10;&#10;Description automatically generated"/>
          <p:cNvPicPr preferRelativeResize="0"/>
          <p:nvPr/>
        </p:nvPicPr>
        <p:blipFill rotWithShape="1">
          <a:blip r:embed="rId4">
            <a:alphaModFix/>
          </a:blip>
          <a:srcRect/>
          <a:stretch/>
        </p:blipFill>
        <p:spPr>
          <a:xfrm>
            <a:off x="6213020" y="1578129"/>
            <a:ext cx="3849884" cy="2720602"/>
          </a:xfrm>
          <a:prstGeom prst="rect">
            <a:avLst/>
          </a:prstGeom>
          <a:noFill/>
          <a:ln>
            <a:noFill/>
          </a:ln>
        </p:spPr>
      </p:pic>
      <p:sp>
        <p:nvSpPr>
          <p:cNvPr id="238" name="Google Shape;238;g1e37ce71496_0_31"/>
          <p:cNvSpPr txBox="1"/>
          <p:nvPr/>
        </p:nvSpPr>
        <p:spPr>
          <a:xfrm>
            <a:off x="1719267" y="876690"/>
            <a:ext cx="71256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Quicksand"/>
                <a:ea typeface="Quicksand"/>
                <a:cs typeface="Quicksand"/>
                <a:sym typeface="Quicksand"/>
              </a:rPr>
              <a:t>ECMWF – </a:t>
            </a:r>
            <a:r>
              <a:rPr lang="en-US" sz="1800" i="0" u="none" strike="noStrike" dirty="0">
                <a:solidFill>
                  <a:srgbClr val="333333"/>
                </a:solidFill>
                <a:latin typeface="Quicksand"/>
                <a:ea typeface="Quicksand"/>
                <a:cs typeface="Quicksand"/>
                <a:sym typeface="Quicksand"/>
              </a:rPr>
              <a:t>Climate variables for cities in Europe from 2008 to 2017 </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 </a:t>
            </a:r>
            <a:endParaRPr dirty="0"/>
          </a:p>
        </p:txBody>
      </p:sp>
      <p:sp>
        <p:nvSpPr>
          <p:cNvPr id="239" name="Google Shape;239;g1e37ce71496_0_31"/>
          <p:cNvSpPr txBox="1"/>
          <p:nvPr/>
        </p:nvSpPr>
        <p:spPr>
          <a:xfrm>
            <a:off x="1719267" y="3910050"/>
            <a:ext cx="24048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Quicksand"/>
                <a:ea typeface="Quicksand"/>
                <a:cs typeface="Quicksand"/>
                <a:sym typeface="Quicksand"/>
              </a:rPr>
              <a:t>Auxiliary data</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Quicksand"/>
                <a:ea typeface="Quicksand"/>
                <a:cs typeface="Quicksand"/>
                <a:sym typeface="Quicksand"/>
              </a:rPr>
              <a:t>Rural-urban mask</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Quicksand"/>
                <a:ea typeface="Quicksand"/>
                <a:cs typeface="Quicksand"/>
                <a:sym typeface="Quicksand"/>
              </a:rPr>
              <a:t>Land-sea mask</a:t>
            </a:r>
            <a:endParaRPr/>
          </a:p>
        </p:txBody>
      </p:sp>
      <p:pic>
        <p:nvPicPr>
          <p:cNvPr id="240" name="Google Shape;240;g1e37ce71496_0_31" descr="Map&#10;&#10;Description automatically generated"/>
          <p:cNvPicPr preferRelativeResize="0"/>
          <p:nvPr/>
        </p:nvPicPr>
        <p:blipFill rotWithShape="1">
          <a:blip r:embed="rId5">
            <a:alphaModFix/>
          </a:blip>
          <a:srcRect/>
          <a:stretch/>
        </p:blipFill>
        <p:spPr>
          <a:xfrm>
            <a:off x="4205625" y="3831544"/>
            <a:ext cx="3018557" cy="301855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1e37ce71496_0_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
        <p:nvSpPr>
          <p:cNvPr id="247" name="Google Shape;247;g1e37ce71496_0_42"/>
          <p:cNvSpPr txBox="1"/>
          <p:nvPr/>
        </p:nvSpPr>
        <p:spPr>
          <a:xfrm>
            <a:off x="997755" y="626448"/>
            <a:ext cx="1266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Quicksand"/>
                <a:ea typeface="Quicksand"/>
                <a:cs typeface="Quicksand"/>
                <a:sym typeface="Quicksand"/>
              </a:rPr>
              <a:t>Results</a:t>
            </a:r>
            <a:endParaRPr dirty="0"/>
          </a:p>
        </p:txBody>
      </p:sp>
      <p:pic>
        <p:nvPicPr>
          <p:cNvPr id="248" name="Google Shape;248;g1e37ce71496_0_42" descr="Chart&#10;&#10;Description automatically generated"/>
          <p:cNvPicPr preferRelativeResize="0"/>
          <p:nvPr/>
        </p:nvPicPr>
        <p:blipFill rotWithShape="1">
          <a:blip r:embed="rId3">
            <a:alphaModFix/>
          </a:blip>
          <a:srcRect/>
          <a:stretch/>
        </p:blipFill>
        <p:spPr>
          <a:xfrm>
            <a:off x="3162795" y="1365154"/>
            <a:ext cx="4735782" cy="2959864"/>
          </a:xfrm>
          <a:prstGeom prst="rect">
            <a:avLst/>
          </a:prstGeom>
          <a:noFill/>
          <a:ln>
            <a:noFill/>
          </a:ln>
        </p:spPr>
      </p:pic>
      <p:sp>
        <p:nvSpPr>
          <p:cNvPr id="250" name="Google Shape;250;g1e37ce71496_0_42"/>
          <p:cNvSpPr txBox="1"/>
          <p:nvPr/>
        </p:nvSpPr>
        <p:spPr>
          <a:xfrm>
            <a:off x="1233846" y="4922658"/>
            <a:ext cx="9538500" cy="147728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US" sz="1800" dirty="0">
                <a:solidFill>
                  <a:schemeClr val="dk1"/>
                </a:solidFill>
                <a:latin typeface="Quicksand"/>
                <a:ea typeface="Quicksand"/>
                <a:cs typeface="Quicksand"/>
                <a:sym typeface="Quicksand"/>
              </a:rPr>
              <a:t>High suitability for Aedes Albopictus pathogen-mosquito systems June-September</a:t>
            </a:r>
          </a:p>
          <a:p>
            <a:pPr marR="0" lvl="0" algn="l" rtl="0">
              <a:spcBef>
                <a:spcPts val="0"/>
              </a:spcBef>
              <a:spcAft>
                <a:spcPts val="0"/>
              </a:spcAft>
              <a:buClr>
                <a:schemeClr val="dk1"/>
              </a:buClr>
              <a:buSzPts val="1600"/>
            </a:pPr>
            <a:endParaRPr sz="1800" dirty="0"/>
          </a:p>
          <a:p>
            <a:pPr marL="285750" marR="0" lvl="0" indent="-285750" algn="l" rtl="0">
              <a:spcBef>
                <a:spcPts val="0"/>
              </a:spcBef>
              <a:spcAft>
                <a:spcPts val="0"/>
              </a:spcAft>
              <a:buClr>
                <a:schemeClr val="dk1"/>
              </a:buClr>
              <a:buSzPts val="1600"/>
              <a:buFont typeface="Arial"/>
              <a:buChar char="•"/>
            </a:pPr>
            <a:r>
              <a:rPr lang="en-US" sz="1800" dirty="0">
                <a:solidFill>
                  <a:schemeClr val="dk1"/>
                </a:solidFill>
                <a:latin typeface="Quicksand"/>
                <a:ea typeface="Quicksand"/>
                <a:cs typeface="Quicksand"/>
                <a:sym typeface="Quicksand"/>
              </a:rPr>
              <a:t>Generally higher suitability in urban areas</a:t>
            </a:r>
          </a:p>
          <a:p>
            <a:pPr marR="0" lvl="0" algn="l" rtl="0">
              <a:spcBef>
                <a:spcPts val="0"/>
              </a:spcBef>
              <a:spcAft>
                <a:spcPts val="0"/>
              </a:spcAft>
              <a:buClr>
                <a:schemeClr val="dk1"/>
              </a:buClr>
              <a:buSzPts val="1600"/>
            </a:pPr>
            <a:endParaRPr lang="en-US" sz="1800" dirty="0">
              <a:ea typeface="Quicksand"/>
            </a:endParaRPr>
          </a:p>
          <a:p>
            <a:pPr marL="285750" marR="0" lvl="0" indent="-285750" algn="l" rtl="0">
              <a:spcBef>
                <a:spcPts val="0"/>
              </a:spcBef>
              <a:spcAft>
                <a:spcPts val="0"/>
              </a:spcAft>
              <a:buClr>
                <a:schemeClr val="dk1"/>
              </a:buClr>
              <a:buSzPts val="1600"/>
              <a:buFont typeface="Arial"/>
              <a:buChar char="•"/>
            </a:pPr>
            <a:r>
              <a:rPr lang="en-US" sz="1800" dirty="0">
                <a:solidFill>
                  <a:schemeClr val="dk1"/>
                </a:solidFill>
                <a:latin typeface="Quicksand"/>
                <a:ea typeface="Quicksand"/>
                <a:cs typeface="Quicksand"/>
                <a:sym typeface="Quicksand"/>
              </a:rPr>
              <a:t>Summer minimum R</a:t>
            </a:r>
            <a:r>
              <a:rPr lang="en-US" sz="1800" baseline="-25000" dirty="0">
                <a:solidFill>
                  <a:schemeClr val="dk1"/>
                </a:solidFill>
                <a:latin typeface="Quicksand"/>
                <a:ea typeface="Quicksand"/>
                <a:cs typeface="Quicksand"/>
                <a:sym typeface="Quicksand"/>
              </a:rPr>
              <a:t>0</a:t>
            </a:r>
            <a:r>
              <a:rPr lang="en-US" sz="1800" dirty="0">
                <a:solidFill>
                  <a:schemeClr val="dk1"/>
                </a:solidFill>
                <a:latin typeface="Quicksand"/>
                <a:ea typeface="Quicksand"/>
                <a:cs typeface="Quicksand"/>
                <a:sym typeface="Quicksand"/>
              </a:rPr>
              <a:t> of </a:t>
            </a:r>
            <a:r>
              <a:rPr lang="en-US" sz="1800" i="1" dirty="0">
                <a:solidFill>
                  <a:schemeClr val="dk1"/>
                </a:solidFill>
                <a:latin typeface="Quicksand"/>
                <a:ea typeface="Quicksand"/>
                <a:cs typeface="Quicksand"/>
                <a:sym typeface="Quicksand"/>
              </a:rPr>
              <a:t>albopictus</a:t>
            </a:r>
            <a:r>
              <a:rPr lang="en-US" sz="1800" dirty="0">
                <a:solidFill>
                  <a:schemeClr val="dk1"/>
                </a:solidFill>
                <a:latin typeface="Quicksand"/>
                <a:ea typeface="Quicksand"/>
                <a:cs typeface="Quicksand"/>
                <a:sym typeface="Quicksand"/>
              </a:rPr>
              <a:t>-DENV very low in rural areas </a:t>
            </a:r>
            <a:endParaRPr sz="1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1e37ce71496_0_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
        <p:nvSpPr>
          <p:cNvPr id="257" name="Google Shape;257;g1e37ce71496_0_51"/>
          <p:cNvSpPr txBox="1"/>
          <p:nvPr/>
        </p:nvSpPr>
        <p:spPr>
          <a:xfrm>
            <a:off x="7402767" y="1064108"/>
            <a:ext cx="776100" cy="477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Quicksand"/>
                <a:ea typeface="Quicksand"/>
                <a:cs typeface="Quicksand"/>
                <a:sym typeface="Quicksand"/>
              </a:rPr>
              <a:t>Day</a:t>
            </a:r>
            <a:endParaRPr/>
          </a:p>
          <a:p>
            <a:pPr marL="0" marR="0" lvl="0" indent="0" algn="ctr" rtl="0">
              <a:spcBef>
                <a:spcPts val="0"/>
              </a:spcBef>
              <a:spcAft>
                <a:spcPts val="0"/>
              </a:spcAft>
              <a:buNone/>
            </a:pPr>
            <a:r>
              <a:rPr lang="en-US" sz="900">
                <a:solidFill>
                  <a:schemeClr val="dk1"/>
                </a:solidFill>
                <a:latin typeface="Quicksand"/>
                <a:ea typeface="Quicksand"/>
                <a:cs typeface="Quicksand"/>
                <a:sym typeface="Quicksand"/>
              </a:rPr>
              <a:t>(1pm-4pm)</a:t>
            </a:r>
            <a:endParaRPr/>
          </a:p>
        </p:txBody>
      </p:sp>
      <p:sp>
        <p:nvSpPr>
          <p:cNvPr id="258" name="Google Shape;258;g1e37ce71496_0_51"/>
          <p:cNvSpPr txBox="1"/>
          <p:nvPr/>
        </p:nvSpPr>
        <p:spPr>
          <a:xfrm>
            <a:off x="2537782" y="1175153"/>
            <a:ext cx="776100" cy="477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Quicksand"/>
                <a:ea typeface="Quicksand"/>
                <a:cs typeface="Quicksand"/>
                <a:sym typeface="Quicksand"/>
              </a:rPr>
              <a:t>Night</a:t>
            </a:r>
            <a:endParaRPr dirty="0"/>
          </a:p>
          <a:p>
            <a:pPr marL="0" marR="0" lvl="0" indent="0" algn="ctr" rtl="0">
              <a:spcBef>
                <a:spcPts val="0"/>
              </a:spcBef>
              <a:spcAft>
                <a:spcPts val="0"/>
              </a:spcAft>
              <a:buNone/>
            </a:pPr>
            <a:r>
              <a:rPr lang="en-US" sz="900" dirty="0">
                <a:solidFill>
                  <a:schemeClr val="dk1"/>
                </a:solidFill>
                <a:latin typeface="Quicksand"/>
                <a:ea typeface="Quicksand"/>
                <a:cs typeface="Quicksand"/>
                <a:sym typeface="Quicksand"/>
              </a:rPr>
              <a:t>(1am-4am)</a:t>
            </a:r>
            <a:endParaRPr dirty="0"/>
          </a:p>
        </p:txBody>
      </p:sp>
      <p:pic>
        <p:nvPicPr>
          <p:cNvPr id="260" name="Google Shape;260;g1e37ce71496_0_51"/>
          <p:cNvPicPr preferRelativeResize="0"/>
          <p:nvPr/>
        </p:nvPicPr>
        <p:blipFill rotWithShape="1">
          <a:blip r:embed="rId3">
            <a:alphaModFix/>
          </a:blip>
          <a:srcRect/>
          <a:stretch/>
        </p:blipFill>
        <p:spPr>
          <a:xfrm>
            <a:off x="11353800" y="1050568"/>
            <a:ext cx="460240" cy="4372262"/>
          </a:xfrm>
          <a:prstGeom prst="rect">
            <a:avLst/>
          </a:prstGeom>
          <a:noFill/>
          <a:ln>
            <a:noFill/>
          </a:ln>
        </p:spPr>
      </p:pic>
      <p:sp>
        <p:nvSpPr>
          <p:cNvPr id="261" name="Google Shape;261;g1e37ce71496_0_51"/>
          <p:cNvSpPr txBox="1"/>
          <p:nvPr/>
        </p:nvSpPr>
        <p:spPr>
          <a:xfrm>
            <a:off x="0" y="2850487"/>
            <a:ext cx="30939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dirty="0">
                <a:solidFill>
                  <a:srgbClr val="2F5496"/>
                </a:solidFill>
                <a:latin typeface="Quicksand"/>
                <a:ea typeface="Quicksand"/>
                <a:cs typeface="Quicksand"/>
                <a:sym typeface="Quicksand"/>
              </a:rPr>
              <a:t>Aedes Albopictus </a:t>
            </a:r>
            <a:r>
              <a:rPr lang="en-US" sz="1600" b="1" dirty="0">
                <a:solidFill>
                  <a:srgbClr val="2F5496"/>
                </a:solidFill>
                <a:latin typeface="Quicksand"/>
                <a:ea typeface="Quicksand"/>
                <a:cs typeface="Quicksand"/>
                <a:sym typeface="Quicksand"/>
              </a:rPr>
              <a:t> </a:t>
            </a:r>
            <a:endParaRPr dirty="0"/>
          </a:p>
          <a:p>
            <a:pPr marL="0" marR="0" lvl="0" indent="0" algn="l" rtl="0">
              <a:spcBef>
                <a:spcPts val="0"/>
              </a:spcBef>
              <a:spcAft>
                <a:spcPts val="0"/>
              </a:spcAft>
              <a:buNone/>
            </a:pPr>
            <a:r>
              <a:rPr lang="en-US" sz="1600" b="1" dirty="0">
                <a:solidFill>
                  <a:srgbClr val="2F5496"/>
                </a:solidFill>
                <a:latin typeface="Quicksand"/>
                <a:ea typeface="Quicksand"/>
                <a:cs typeface="Quicksand"/>
                <a:sym typeface="Quicksand"/>
              </a:rPr>
              <a:t>Dengue</a:t>
            </a:r>
            <a:endParaRPr dirty="0"/>
          </a:p>
        </p:txBody>
      </p:sp>
      <p:sp>
        <p:nvSpPr>
          <p:cNvPr id="262" name="Google Shape;262;g1e37ce71496_0_51"/>
          <p:cNvSpPr txBox="1"/>
          <p:nvPr/>
        </p:nvSpPr>
        <p:spPr>
          <a:xfrm>
            <a:off x="11353800" y="835870"/>
            <a:ext cx="735000" cy="307800"/>
          </a:xfrm>
          <a:prstGeom prst="rect">
            <a:avLst/>
          </a:prstGeom>
          <a:blipFill rotWithShape="1">
            <a:blip r:embed="rId4">
              <a:alphaModFix/>
            </a:blip>
            <a:stretch>
              <a:fillRect l="-3448" t="-3838" b="-192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63" name="Google Shape;263;g1e37ce71496_0_51"/>
          <p:cNvSpPr txBox="1"/>
          <p:nvPr/>
        </p:nvSpPr>
        <p:spPr>
          <a:xfrm>
            <a:off x="4909073" y="1064108"/>
            <a:ext cx="965400" cy="477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Quicksand"/>
                <a:ea typeface="Quicksand"/>
                <a:cs typeface="Quicksand"/>
                <a:sym typeface="Quicksand"/>
              </a:rPr>
              <a:t>Morning</a:t>
            </a:r>
            <a:endParaRPr dirty="0"/>
          </a:p>
          <a:p>
            <a:pPr marL="0" marR="0" lvl="0" indent="0" algn="ctr" rtl="0">
              <a:spcBef>
                <a:spcPts val="0"/>
              </a:spcBef>
              <a:spcAft>
                <a:spcPts val="0"/>
              </a:spcAft>
              <a:buNone/>
            </a:pPr>
            <a:r>
              <a:rPr lang="en-US" sz="900" dirty="0">
                <a:solidFill>
                  <a:schemeClr val="dk1"/>
                </a:solidFill>
                <a:latin typeface="Quicksand"/>
                <a:ea typeface="Quicksand"/>
                <a:cs typeface="Quicksand"/>
                <a:sym typeface="Quicksand"/>
              </a:rPr>
              <a:t>(7am-10am)</a:t>
            </a:r>
            <a:endParaRPr dirty="0"/>
          </a:p>
        </p:txBody>
      </p:sp>
      <p:sp>
        <p:nvSpPr>
          <p:cNvPr id="264" name="Google Shape;264;g1e37ce71496_0_51"/>
          <p:cNvSpPr txBox="1"/>
          <p:nvPr/>
        </p:nvSpPr>
        <p:spPr>
          <a:xfrm>
            <a:off x="9707161" y="1050568"/>
            <a:ext cx="934800" cy="477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Quicksand"/>
                <a:ea typeface="Quicksand"/>
                <a:cs typeface="Quicksand"/>
                <a:sym typeface="Quicksand"/>
              </a:rPr>
              <a:t>Evening</a:t>
            </a:r>
            <a:endParaRPr dirty="0"/>
          </a:p>
          <a:p>
            <a:pPr marL="0" marR="0" lvl="0" indent="0" algn="ctr" rtl="0">
              <a:spcBef>
                <a:spcPts val="0"/>
              </a:spcBef>
              <a:spcAft>
                <a:spcPts val="0"/>
              </a:spcAft>
              <a:buNone/>
            </a:pPr>
            <a:r>
              <a:rPr lang="en-US" sz="900" dirty="0">
                <a:solidFill>
                  <a:schemeClr val="dk1"/>
                </a:solidFill>
                <a:latin typeface="Quicksand"/>
                <a:ea typeface="Quicksand"/>
                <a:cs typeface="Quicksand"/>
                <a:sym typeface="Quicksand"/>
              </a:rPr>
              <a:t>(7pm-10pm)</a:t>
            </a:r>
            <a:endParaRPr dirty="0"/>
          </a:p>
        </p:txBody>
      </p:sp>
      <p:pic>
        <p:nvPicPr>
          <p:cNvPr id="265" name="Google Shape;265;g1e37ce71496_0_51" descr="Chart&#10;&#10;Description automatically generated"/>
          <p:cNvPicPr preferRelativeResize="0"/>
          <p:nvPr/>
        </p:nvPicPr>
        <p:blipFill rotWithShape="1">
          <a:blip r:embed="rId5">
            <a:alphaModFix/>
          </a:blip>
          <a:srcRect/>
          <a:stretch/>
        </p:blipFill>
        <p:spPr>
          <a:xfrm>
            <a:off x="6737105" y="2081854"/>
            <a:ext cx="2104704" cy="1980898"/>
          </a:xfrm>
          <a:prstGeom prst="rect">
            <a:avLst/>
          </a:prstGeom>
          <a:noFill/>
          <a:ln>
            <a:noFill/>
          </a:ln>
        </p:spPr>
      </p:pic>
      <p:pic>
        <p:nvPicPr>
          <p:cNvPr id="267" name="Google Shape;267;g1e37ce71496_0_51" descr="Chart, surface chart&#10;&#10;Description automatically generated"/>
          <p:cNvPicPr preferRelativeResize="0"/>
          <p:nvPr/>
        </p:nvPicPr>
        <p:blipFill rotWithShape="1">
          <a:blip r:embed="rId6">
            <a:alphaModFix/>
          </a:blip>
          <a:srcRect/>
          <a:stretch/>
        </p:blipFill>
        <p:spPr>
          <a:xfrm>
            <a:off x="2068571" y="2146227"/>
            <a:ext cx="2104704" cy="1980898"/>
          </a:xfrm>
          <a:prstGeom prst="rect">
            <a:avLst/>
          </a:prstGeom>
          <a:noFill/>
          <a:ln>
            <a:noFill/>
          </a:ln>
        </p:spPr>
      </p:pic>
      <p:pic>
        <p:nvPicPr>
          <p:cNvPr id="269" name="Google Shape;269;g1e37ce71496_0_51" descr="Chart, surface chart&#10;&#10;Description automatically generated"/>
          <p:cNvPicPr preferRelativeResize="0"/>
          <p:nvPr/>
        </p:nvPicPr>
        <p:blipFill rotWithShape="1">
          <a:blip r:embed="rId7">
            <a:alphaModFix/>
          </a:blip>
          <a:srcRect/>
          <a:stretch/>
        </p:blipFill>
        <p:spPr>
          <a:xfrm>
            <a:off x="9142749" y="2081854"/>
            <a:ext cx="2104704" cy="1980898"/>
          </a:xfrm>
          <a:prstGeom prst="rect">
            <a:avLst/>
          </a:prstGeom>
          <a:noFill/>
          <a:ln>
            <a:noFill/>
          </a:ln>
        </p:spPr>
      </p:pic>
      <p:pic>
        <p:nvPicPr>
          <p:cNvPr id="271" name="Google Shape;271;g1e37ce71496_0_51" descr="Chart, surface chart&#10;&#10;Description automatically generated"/>
          <p:cNvPicPr preferRelativeResize="0"/>
          <p:nvPr/>
        </p:nvPicPr>
        <p:blipFill rotWithShape="1">
          <a:blip r:embed="rId8">
            <a:alphaModFix/>
          </a:blip>
          <a:srcRect/>
          <a:stretch/>
        </p:blipFill>
        <p:spPr>
          <a:xfrm>
            <a:off x="4331461" y="2082306"/>
            <a:ext cx="2104704" cy="1980898"/>
          </a:xfrm>
          <a:prstGeom prst="rect">
            <a:avLst/>
          </a:prstGeom>
          <a:noFill/>
          <a:ln>
            <a:noFill/>
          </a:ln>
        </p:spPr>
      </p:pic>
      <p:sp>
        <p:nvSpPr>
          <p:cNvPr id="272" name="Google Shape;272;g1e37ce71496_0_51"/>
          <p:cNvSpPr txBox="1"/>
          <p:nvPr/>
        </p:nvSpPr>
        <p:spPr>
          <a:xfrm>
            <a:off x="6205125" y="266483"/>
            <a:ext cx="10407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Quicksand"/>
                <a:ea typeface="Quicksand"/>
                <a:cs typeface="Quicksand"/>
                <a:sym typeface="Quicksand"/>
              </a:rPr>
              <a:t>August</a:t>
            </a:r>
            <a:endParaRPr/>
          </a:p>
        </p:txBody>
      </p:sp>
      <p:sp>
        <p:nvSpPr>
          <p:cNvPr id="274" name="Google Shape;274;g1e37ce71496_0_51"/>
          <p:cNvSpPr txBox="1"/>
          <p:nvPr/>
        </p:nvSpPr>
        <p:spPr>
          <a:xfrm>
            <a:off x="2068571" y="4961130"/>
            <a:ext cx="8120458" cy="147728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Quicksand"/>
                <a:ea typeface="Quicksand"/>
                <a:cs typeface="Quicksand"/>
                <a:sym typeface="Quicksand"/>
              </a:rPr>
              <a:t>Urban heat Island climate data at different time events in Barcelona</a:t>
            </a:r>
          </a:p>
          <a:p>
            <a:pPr marR="0" lvl="0" algn="l" rtl="0">
              <a:spcBef>
                <a:spcPts val="0"/>
              </a:spcBef>
              <a:spcAft>
                <a:spcPts val="0"/>
              </a:spcAft>
              <a:buClr>
                <a:schemeClr val="dk1"/>
              </a:buClr>
              <a:buSzPts val="1800"/>
            </a:pPr>
            <a:endParaRPr lang="en-US" sz="1800" dirty="0">
              <a:solidFill>
                <a:schemeClr val="dk1"/>
              </a:solidFill>
              <a:latin typeface="Quicksand"/>
              <a:ea typeface="Quicksand"/>
              <a:cs typeface="Quicksand"/>
              <a:sym typeface="Quicksand"/>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Quicksand"/>
                <a:ea typeface="Quicksand"/>
                <a:cs typeface="Quicksand"/>
                <a:sym typeface="Quicksand"/>
              </a:rPr>
              <a:t>Strong variation of spatial risk over day</a:t>
            </a:r>
          </a:p>
          <a:p>
            <a:pPr marR="0" lvl="0" algn="l" rtl="0">
              <a:spcBef>
                <a:spcPts val="0"/>
              </a:spcBef>
              <a:spcAft>
                <a:spcPts val="0"/>
              </a:spcAft>
              <a:buClr>
                <a:schemeClr val="dk1"/>
              </a:buClr>
              <a:buSzPts val="1800"/>
            </a:pPr>
            <a:endParaRPr lang="en-US" sz="1800" dirty="0">
              <a:solidFill>
                <a:schemeClr val="dk1"/>
              </a:solidFill>
              <a:latin typeface="Quicksand"/>
              <a:ea typeface="Quicksand"/>
              <a:cs typeface="Quicksand"/>
              <a:sym typeface="Quicksand"/>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Quicksand"/>
                <a:ea typeface="Quicksand"/>
                <a:cs typeface="Quicksand"/>
                <a:sym typeface="Quicksand"/>
              </a:rPr>
              <a:t>Geographical features have distinct impact</a:t>
            </a:r>
            <a:endParaRPr dirty="0"/>
          </a:p>
        </p:txBody>
      </p:sp>
      <p:pic>
        <p:nvPicPr>
          <p:cNvPr id="275" name="Google Shape;275;g1e37ce71496_0_51" descr="Map&#10;&#10;Description automatically generated"/>
          <p:cNvPicPr preferRelativeResize="0"/>
          <p:nvPr/>
        </p:nvPicPr>
        <p:blipFill rotWithShape="1">
          <a:blip r:embed="rId9">
            <a:alphaModFix/>
          </a:blip>
          <a:srcRect/>
          <a:stretch/>
        </p:blipFill>
        <p:spPr>
          <a:xfrm>
            <a:off x="157267" y="12975"/>
            <a:ext cx="1875270" cy="1875270"/>
          </a:xfrm>
          <a:prstGeom prst="rect">
            <a:avLst/>
          </a:prstGeom>
          <a:noFill/>
          <a:ln>
            <a:noFill/>
          </a:ln>
        </p:spPr>
      </p:pic>
      <p:sp>
        <p:nvSpPr>
          <p:cNvPr id="2" name="TextBox 1">
            <a:extLst>
              <a:ext uri="{FF2B5EF4-FFF2-40B4-BE49-F238E27FC236}">
                <a16:creationId xmlns:a16="http://schemas.microsoft.com/office/drawing/2014/main" id="{B442FFA5-6C59-9D72-1295-9B1F671268E4}"/>
              </a:ext>
            </a:extLst>
          </p:cNvPr>
          <p:cNvSpPr txBox="1"/>
          <p:nvPr/>
        </p:nvSpPr>
        <p:spPr>
          <a:xfrm>
            <a:off x="332509" y="2541319"/>
            <a:ext cx="234360" cy="307777"/>
          </a:xfrm>
          <a:prstGeom prst="rect">
            <a:avLst/>
          </a:prstGeom>
          <a:noFill/>
        </p:spPr>
        <p:txBody>
          <a:bodyPr wrap="none" rtlCol="0">
            <a:spAutoFit/>
          </a:bodyPr>
          <a:lstStyle/>
          <a:p>
            <a:r>
              <a:rPr lang="en-DE" dirty="0"/>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9"/>
        <p:cNvGrpSpPr/>
        <p:nvPr/>
      </p:nvGrpSpPr>
      <p:grpSpPr>
        <a:xfrm>
          <a:off x="0" y="0"/>
          <a:ext cx="0" cy="0"/>
          <a:chOff x="0" y="0"/>
          <a:chExt cx="0" cy="0"/>
        </a:xfrm>
      </p:grpSpPr>
      <p:sp useBgFill="1">
        <p:nvSpPr>
          <p:cNvPr id="100" name="Rectangle 95">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mosquito&#10;&#10;Description automatically generated">
            <a:extLst>
              <a:ext uri="{FF2B5EF4-FFF2-40B4-BE49-F238E27FC236}">
                <a16:creationId xmlns:a16="http://schemas.microsoft.com/office/drawing/2014/main" id="{3CBA62EE-0F7C-C460-C205-BA0F9841025D}"/>
              </a:ext>
            </a:extLst>
          </p:cNvPr>
          <p:cNvPicPr>
            <a:picLocks noChangeAspect="1"/>
          </p:cNvPicPr>
          <p:nvPr/>
        </p:nvPicPr>
        <p:blipFill rotWithShape="1">
          <a:blip r:embed="rId3"/>
          <a:srcRect t="1161" b="33411"/>
          <a:stretch/>
        </p:blipFill>
        <p:spPr>
          <a:xfrm>
            <a:off x="4267201" y="10"/>
            <a:ext cx="7924800" cy="3383270"/>
          </a:xfrm>
          <a:prstGeom prst="rect">
            <a:avLst/>
          </a:prstGeom>
        </p:spPr>
      </p:pic>
      <p:pic>
        <p:nvPicPr>
          <p:cNvPr id="9" name="Picture 8" descr="A close up of a mosquito&#10;&#10;Description automatically generated with low confidence">
            <a:extLst>
              <a:ext uri="{FF2B5EF4-FFF2-40B4-BE49-F238E27FC236}">
                <a16:creationId xmlns:a16="http://schemas.microsoft.com/office/drawing/2014/main" id="{7015729A-2E8D-AFDA-1E70-E8BC22B1F75F}"/>
              </a:ext>
            </a:extLst>
          </p:cNvPr>
          <p:cNvPicPr>
            <a:picLocks noChangeAspect="1"/>
          </p:cNvPicPr>
          <p:nvPr/>
        </p:nvPicPr>
        <p:blipFill rotWithShape="1">
          <a:blip r:embed="rId4"/>
          <a:srcRect t="13757" r="2" b="20876"/>
          <a:stretch/>
        </p:blipFill>
        <p:spPr>
          <a:xfrm>
            <a:off x="4650916" y="3474720"/>
            <a:ext cx="7557462" cy="3384000"/>
          </a:xfrm>
          <a:prstGeom prst="rect">
            <a:avLst/>
          </a:prstGeom>
        </p:spPr>
      </p:pic>
      <p:sp useBgFill="1">
        <p:nvSpPr>
          <p:cNvPr id="101" name="Freeform: Shape 97">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92502CB3-975A-CD79-F0E6-30FF656E6E87}"/>
              </a:ext>
            </a:extLst>
          </p:cNvPr>
          <p:cNvSpPr txBox="1"/>
          <p:nvPr/>
        </p:nvSpPr>
        <p:spPr>
          <a:xfrm>
            <a:off x="658216" y="-226390"/>
            <a:ext cx="3992700" cy="182311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i="1" kern="1200" dirty="0">
                <a:solidFill>
                  <a:schemeClr val="tx1"/>
                </a:solidFill>
                <a:latin typeface="+mj-lt"/>
                <a:ea typeface="+mj-ea"/>
                <a:cs typeface="+mj-cs"/>
              </a:rPr>
              <a:t>Aedes Albopictus</a:t>
            </a:r>
          </a:p>
        </p:txBody>
      </p:sp>
      <p:sp>
        <p:nvSpPr>
          <p:cNvPr id="91" name="Google Shape;91;p1"/>
          <p:cNvSpPr txBox="1">
            <a:spLocks noGrp="1"/>
          </p:cNvSpPr>
          <p:nvPr>
            <p:ph type="sldNum" idx="12"/>
          </p:nvPr>
        </p:nvSpPr>
        <p:spPr>
          <a:xfrm>
            <a:off x="9906000" y="6356350"/>
            <a:ext cx="1447800" cy="365125"/>
          </a:xfrm>
          <a:prstGeom prst="rect">
            <a:avLst/>
          </a:prstGeom>
        </p:spPr>
        <p:txBody>
          <a:bodyPr spcFirstLastPara="1" vert="horz" lIns="91440" tIns="45720" rIns="91440" bIns="45720" rtlCol="0" anchor="ctr" anchorCtr="0">
            <a:normAutofit/>
          </a:bodyPr>
          <a:lstStyle/>
          <a:p>
            <a:pPr lvl="0" indent="0">
              <a:spcBef>
                <a:spcPts val="0"/>
              </a:spcBef>
              <a:spcAft>
                <a:spcPts val="600"/>
              </a:spcAft>
              <a:buSzPts val="1200"/>
              <a:buNone/>
            </a:pPr>
            <a:fld id="{00000000-1234-1234-1234-123412341234}" type="slidenum">
              <a:rPr lang="en-US" kern="1200" smtClean="0">
                <a:solidFill>
                  <a:srgbClr val="FFFFFF"/>
                </a:solidFill>
                <a:latin typeface="+mn-lt"/>
                <a:ea typeface="+mn-ea"/>
                <a:cs typeface="+mn-cs"/>
              </a:rPr>
              <a:pPr lvl="0" indent="0">
                <a:spcBef>
                  <a:spcPts val="0"/>
                </a:spcBef>
                <a:spcAft>
                  <a:spcPts val="600"/>
                </a:spcAft>
                <a:buSzPts val="1200"/>
                <a:buNone/>
              </a:pPr>
              <a:t>2</a:t>
            </a:fld>
            <a:endParaRPr lang="en-US" kern="1200">
              <a:solidFill>
                <a:srgbClr val="FFFFFF"/>
              </a:solidFill>
              <a:latin typeface="+mn-lt"/>
              <a:ea typeface="+mn-ea"/>
              <a:cs typeface="+mn-cs"/>
            </a:endParaRPr>
          </a:p>
        </p:txBody>
      </p:sp>
      <p:pic>
        <p:nvPicPr>
          <p:cNvPr id="2" name="Google Shape;92;p1">
            <a:extLst>
              <a:ext uri="{FF2B5EF4-FFF2-40B4-BE49-F238E27FC236}">
                <a16:creationId xmlns:a16="http://schemas.microsoft.com/office/drawing/2014/main" id="{C7AA8CD0-66C7-3E69-09BD-C5F5A773C66A}"/>
              </a:ext>
            </a:extLst>
          </p:cNvPr>
          <p:cNvPicPr preferRelativeResize="0"/>
          <p:nvPr/>
        </p:nvPicPr>
        <p:blipFill rotWithShape="1">
          <a:blip r:embed="rId5">
            <a:alphaModFix/>
          </a:blip>
          <a:srcRect/>
          <a:stretch/>
        </p:blipFill>
        <p:spPr>
          <a:xfrm>
            <a:off x="10353040" y="65405"/>
            <a:ext cx="1747520" cy="619760"/>
          </a:xfrm>
          <a:prstGeom prst="rect">
            <a:avLst/>
          </a:prstGeom>
          <a:noFill/>
          <a:ln>
            <a:noFill/>
          </a:ln>
        </p:spPr>
      </p:pic>
      <p:sp>
        <p:nvSpPr>
          <p:cNvPr id="13" name="TextBox 12">
            <a:extLst>
              <a:ext uri="{FF2B5EF4-FFF2-40B4-BE49-F238E27FC236}">
                <a16:creationId xmlns:a16="http://schemas.microsoft.com/office/drawing/2014/main" id="{DF8923DD-2F0E-6452-5931-33C44F126EB0}"/>
              </a:ext>
            </a:extLst>
          </p:cNvPr>
          <p:cNvSpPr txBox="1"/>
          <p:nvPr/>
        </p:nvSpPr>
        <p:spPr>
          <a:xfrm>
            <a:off x="658216" y="3624802"/>
            <a:ext cx="6105292" cy="1388072"/>
          </a:xfrm>
          <a:prstGeom prst="rect">
            <a:avLst/>
          </a:prstGeom>
          <a:noFill/>
        </p:spPr>
        <p:txBody>
          <a:bodyPr wrap="square">
            <a:spAutoFit/>
          </a:bodyPr>
          <a:lstStyle/>
          <a:p>
            <a:pPr>
              <a:lnSpc>
                <a:spcPct val="90000"/>
              </a:lnSpc>
              <a:spcBef>
                <a:spcPct val="0"/>
              </a:spcBef>
              <a:spcAft>
                <a:spcPts val="600"/>
              </a:spcAft>
            </a:pPr>
            <a:r>
              <a:rPr lang="en-US" sz="4400" i="1" kern="1200" dirty="0">
                <a:solidFill>
                  <a:schemeClr val="tx1"/>
                </a:solidFill>
                <a:latin typeface="+mj-lt"/>
                <a:ea typeface="+mj-ea"/>
                <a:cs typeface="+mj-cs"/>
              </a:rPr>
              <a:t>Aedes</a:t>
            </a:r>
          </a:p>
          <a:p>
            <a:pPr>
              <a:lnSpc>
                <a:spcPct val="90000"/>
              </a:lnSpc>
              <a:spcBef>
                <a:spcPct val="0"/>
              </a:spcBef>
              <a:spcAft>
                <a:spcPts val="600"/>
              </a:spcAft>
            </a:pPr>
            <a:r>
              <a:rPr lang="en-US" sz="4400" i="1" kern="1200" dirty="0">
                <a:solidFill>
                  <a:schemeClr val="tx1"/>
                </a:solidFill>
                <a:latin typeface="+mj-lt"/>
                <a:ea typeface="+mj-ea"/>
                <a:cs typeface="+mj-cs"/>
              </a:rPr>
              <a:t>Aegypti</a:t>
            </a:r>
          </a:p>
        </p:txBody>
      </p:sp>
      <p:sp>
        <p:nvSpPr>
          <p:cNvPr id="15" name="TextBox 14">
            <a:extLst>
              <a:ext uri="{FF2B5EF4-FFF2-40B4-BE49-F238E27FC236}">
                <a16:creationId xmlns:a16="http://schemas.microsoft.com/office/drawing/2014/main" id="{7BF15FD0-8F57-3C80-82C6-D33E392FB90A}"/>
              </a:ext>
            </a:extLst>
          </p:cNvPr>
          <p:cNvSpPr txBox="1"/>
          <p:nvPr/>
        </p:nvSpPr>
        <p:spPr>
          <a:xfrm>
            <a:off x="10124575" y="6089267"/>
            <a:ext cx="2204450" cy="307777"/>
          </a:xfrm>
          <a:prstGeom prst="rect">
            <a:avLst/>
          </a:prstGeom>
          <a:noFill/>
        </p:spPr>
        <p:txBody>
          <a:bodyPr wrap="none" rtlCol="0">
            <a:spAutoFit/>
          </a:bodyPr>
          <a:lstStyle/>
          <a:p>
            <a:r>
              <a:rPr lang="en-DE" dirty="0"/>
              <a:t>Image source - Wikipedia</a:t>
            </a:r>
          </a:p>
        </p:txBody>
      </p:sp>
      <p:sp>
        <p:nvSpPr>
          <p:cNvPr id="16" name="TextBox 15">
            <a:extLst>
              <a:ext uri="{FF2B5EF4-FFF2-40B4-BE49-F238E27FC236}">
                <a16:creationId xmlns:a16="http://schemas.microsoft.com/office/drawing/2014/main" id="{D67FDAA9-A0CF-21FD-BA0B-0A6B13B98AE4}"/>
              </a:ext>
            </a:extLst>
          </p:cNvPr>
          <p:cNvSpPr txBox="1"/>
          <p:nvPr/>
        </p:nvSpPr>
        <p:spPr>
          <a:xfrm>
            <a:off x="646474" y="1774547"/>
            <a:ext cx="3254417" cy="954107"/>
          </a:xfrm>
          <a:prstGeom prst="rect">
            <a:avLst/>
          </a:prstGeom>
          <a:noFill/>
        </p:spPr>
        <p:txBody>
          <a:bodyPr wrap="none" rtlCol="0">
            <a:spAutoFit/>
          </a:bodyPr>
          <a:lstStyle/>
          <a:p>
            <a:pPr marL="285750" indent="-285750">
              <a:buFont typeface="Arial" panose="020B0604020202020204" pitchFamily="34" charset="0"/>
              <a:buChar char="•"/>
            </a:pPr>
            <a:r>
              <a:rPr lang="en-DE" dirty="0"/>
              <a:t>Temperate species</a:t>
            </a:r>
          </a:p>
          <a:p>
            <a:pPr marL="285750" indent="-285750">
              <a:buFont typeface="Arial" panose="020B0604020202020204" pitchFamily="34" charset="0"/>
              <a:buChar char="•"/>
            </a:pPr>
            <a:r>
              <a:rPr lang="en-DE" dirty="0"/>
              <a:t>Fresh water mosquito</a:t>
            </a:r>
          </a:p>
          <a:p>
            <a:pPr marL="285750" indent="-285750">
              <a:buFont typeface="Arial" panose="020B0604020202020204" pitchFamily="34" charset="0"/>
              <a:buChar char="•"/>
            </a:pPr>
            <a:r>
              <a:rPr lang="en-DE" dirty="0"/>
              <a:t>Established in Europe </a:t>
            </a:r>
          </a:p>
          <a:p>
            <a:pPr marL="285750" indent="-285750">
              <a:buFont typeface="Arial" panose="020B0604020202020204" pitchFamily="34" charset="0"/>
              <a:buChar char="•"/>
            </a:pPr>
            <a:r>
              <a:rPr lang="en-DE" dirty="0"/>
              <a:t>Responsible for DENV, CHIKV etc.</a:t>
            </a:r>
          </a:p>
        </p:txBody>
      </p:sp>
      <p:sp>
        <p:nvSpPr>
          <p:cNvPr id="17" name="TextBox 16">
            <a:extLst>
              <a:ext uri="{FF2B5EF4-FFF2-40B4-BE49-F238E27FC236}">
                <a16:creationId xmlns:a16="http://schemas.microsoft.com/office/drawing/2014/main" id="{DB1AFFC7-9110-0A96-5D0E-4A117DD6DFF6}"/>
              </a:ext>
            </a:extLst>
          </p:cNvPr>
          <p:cNvSpPr txBox="1"/>
          <p:nvPr/>
        </p:nvSpPr>
        <p:spPr>
          <a:xfrm>
            <a:off x="658216" y="5396230"/>
            <a:ext cx="4480714" cy="954107"/>
          </a:xfrm>
          <a:prstGeom prst="rect">
            <a:avLst/>
          </a:prstGeom>
          <a:noFill/>
        </p:spPr>
        <p:txBody>
          <a:bodyPr wrap="none" rtlCol="0">
            <a:spAutoFit/>
          </a:bodyPr>
          <a:lstStyle/>
          <a:p>
            <a:pPr marL="285750" indent="-285750">
              <a:buFont typeface="Arial" panose="020B0604020202020204" pitchFamily="34" charset="0"/>
              <a:buChar char="•"/>
            </a:pPr>
            <a:r>
              <a:rPr lang="en-DE" dirty="0"/>
              <a:t>Tropical and subtropical species</a:t>
            </a:r>
          </a:p>
          <a:p>
            <a:pPr marL="285750" indent="-285750">
              <a:buFont typeface="Arial" panose="020B0604020202020204" pitchFamily="34" charset="0"/>
              <a:buChar char="•"/>
            </a:pPr>
            <a:r>
              <a:rPr lang="en-DE" dirty="0"/>
              <a:t>Also, Responsible for DENV, CHIKV </a:t>
            </a:r>
          </a:p>
          <a:p>
            <a:pPr marL="285750" indent="-285750">
              <a:buFont typeface="Arial" panose="020B0604020202020204" pitchFamily="34" charset="0"/>
              <a:buChar char="•"/>
            </a:pPr>
            <a:r>
              <a:rPr lang="en-DE" dirty="0"/>
              <a:t>Not the main concern in temperate zones currently</a:t>
            </a:r>
          </a:p>
          <a:p>
            <a:pPr marL="285750" indent="-285750">
              <a:buFont typeface="Arial" panose="020B0604020202020204" pitchFamily="34" charset="0"/>
              <a:buChar char="•"/>
            </a:pPr>
            <a:endParaRPr lang="en-DE" dirty="0"/>
          </a:p>
        </p:txBody>
      </p:sp>
    </p:spTree>
    <p:extLst>
      <p:ext uri="{BB962C8B-B14F-4D97-AF65-F5344CB8AC3E}">
        <p14:creationId xmlns:p14="http://schemas.microsoft.com/office/powerpoint/2010/main" val="660283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506436" y="1489364"/>
            <a:ext cx="3052689" cy="1052512"/>
          </a:xfrm>
          <a:prstGeom prst="rect">
            <a:avLst/>
          </a:prstGeom>
          <a:solidFill>
            <a:schemeClr val="bg1">
              <a:alpha val="49803"/>
            </a:schemeClr>
          </a:solidFill>
          <a:ln>
            <a:solidFill>
              <a:schemeClr val="bg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02" name="Google Shape;102;p3"/>
          <p:cNvSpPr txBox="1">
            <a:spLocks noGrp="1"/>
          </p:cNvSpPr>
          <p:nvPr>
            <p:ph type="title"/>
          </p:nvPr>
        </p:nvSpPr>
        <p:spPr>
          <a:xfrm>
            <a:off x="752775" y="1636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a:t>Overview</a:t>
            </a:r>
            <a:endParaRPr/>
          </a:p>
        </p:txBody>
      </p:sp>
      <p:sp>
        <p:nvSpPr>
          <p:cNvPr id="103" name="Google Shape;103;p3"/>
          <p:cNvSpPr txBox="1"/>
          <p:nvPr/>
        </p:nvSpPr>
        <p:spPr>
          <a:xfrm>
            <a:off x="506437" y="1690688"/>
            <a:ext cx="3052689"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600" dirty="0" err="1">
                <a:solidFill>
                  <a:schemeClr val="dk1"/>
                </a:solidFill>
                <a:latin typeface="Calibri"/>
                <a:ea typeface="Calibri"/>
                <a:cs typeface="Calibri"/>
                <a:sym typeface="Calibri"/>
              </a:rPr>
              <a:t>Model</a:t>
            </a:r>
            <a:r>
              <a:rPr lang="sv-SE" sz="2600" dirty="0">
                <a:solidFill>
                  <a:schemeClr val="dk1"/>
                </a:solidFill>
                <a:latin typeface="Calibri"/>
                <a:ea typeface="Calibri"/>
                <a:cs typeface="Calibri"/>
                <a:sym typeface="Calibri"/>
              </a:rPr>
              <a:t> </a:t>
            </a:r>
            <a:r>
              <a:rPr lang="sv-SE" sz="2600" dirty="0" err="1">
                <a:solidFill>
                  <a:schemeClr val="dk1"/>
                </a:solidFill>
                <a:latin typeface="Calibri"/>
                <a:ea typeface="Calibri"/>
                <a:cs typeface="Calibri"/>
                <a:sym typeface="Calibri"/>
              </a:rPr>
              <a:t>Formulation</a:t>
            </a:r>
            <a:endParaRPr sz="2600" dirty="0">
              <a:solidFill>
                <a:schemeClr val="dk1"/>
              </a:solidFill>
              <a:latin typeface="Calibri"/>
              <a:ea typeface="Calibri"/>
              <a:cs typeface="Calibri"/>
              <a:sym typeface="Calibri"/>
            </a:endParaRPr>
          </a:p>
        </p:txBody>
      </p:sp>
      <p:sp>
        <p:nvSpPr>
          <p:cNvPr id="104" name="Google Shape;104;p3"/>
          <p:cNvSpPr txBox="1"/>
          <p:nvPr/>
        </p:nvSpPr>
        <p:spPr>
          <a:xfrm>
            <a:off x="6269287" y="5003879"/>
            <a:ext cx="3052689"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600" dirty="0" err="1">
                <a:solidFill>
                  <a:schemeClr val="dk1"/>
                </a:solidFill>
                <a:latin typeface="Calibri"/>
                <a:ea typeface="Calibri"/>
                <a:cs typeface="Calibri"/>
                <a:sym typeface="Calibri"/>
              </a:rPr>
              <a:t>Model</a:t>
            </a:r>
            <a:r>
              <a:rPr lang="sv-SE" sz="2600" dirty="0">
                <a:solidFill>
                  <a:schemeClr val="dk1"/>
                </a:solidFill>
                <a:latin typeface="Calibri"/>
                <a:ea typeface="Calibri"/>
                <a:cs typeface="Calibri"/>
                <a:sym typeface="Calibri"/>
              </a:rPr>
              <a:t> and </a:t>
            </a:r>
            <a:r>
              <a:rPr lang="sv-SE" sz="2600" dirty="0" err="1">
                <a:solidFill>
                  <a:schemeClr val="dk1"/>
                </a:solidFill>
                <a:latin typeface="Calibri"/>
                <a:ea typeface="Calibri"/>
                <a:cs typeface="Calibri"/>
                <a:sym typeface="Calibri"/>
              </a:rPr>
              <a:t>UHI’s</a:t>
            </a:r>
            <a:endParaRPr lang="sv-SE" dirty="0"/>
          </a:p>
        </p:txBody>
      </p:sp>
      <p:sp>
        <p:nvSpPr>
          <p:cNvPr id="106" name="Google Shape;106;p3"/>
          <p:cNvSpPr txBox="1"/>
          <p:nvPr/>
        </p:nvSpPr>
        <p:spPr>
          <a:xfrm>
            <a:off x="8133467" y="2800371"/>
            <a:ext cx="3563728" cy="8925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600" dirty="0" err="1">
                <a:solidFill>
                  <a:schemeClr val="dk1"/>
                </a:solidFill>
                <a:latin typeface="Calibri"/>
                <a:ea typeface="Calibri"/>
                <a:cs typeface="Calibri"/>
                <a:sym typeface="Calibri"/>
              </a:rPr>
              <a:t>Model</a:t>
            </a:r>
            <a:r>
              <a:rPr lang="sv-SE" sz="2600" dirty="0">
                <a:solidFill>
                  <a:schemeClr val="dk1"/>
                </a:solidFill>
                <a:latin typeface="Calibri"/>
                <a:ea typeface="Calibri"/>
                <a:cs typeface="Calibri"/>
                <a:sym typeface="Calibri"/>
              </a:rPr>
              <a:t> Challenges and </a:t>
            </a:r>
            <a:r>
              <a:rPr lang="sv-SE" sz="2600" dirty="0" err="1">
                <a:solidFill>
                  <a:schemeClr val="dk1"/>
                </a:solidFill>
                <a:latin typeface="Calibri"/>
                <a:ea typeface="Calibri"/>
                <a:cs typeface="Calibri"/>
                <a:sym typeface="Calibri"/>
              </a:rPr>
              <a:t>Future</a:t>
            </a:r>
            <a:r>
              <a:rPr lang="sv-SE" sz="2600" dirty="0">
                <a:solidFill>
                  <a:schemeClr val="dk1"/>
                </a:solidFill>
                <a:latin typeface="Calibri"/>
                <a:ea typeface="Calibri"/>
                <a:cs typeface="Calibri"/>
                <a:sym typeface="Calibri"/>
              </a:rPr>
              <a:t> </a:t>
            </a:r>
            <a:r>
              <a:rPr lang="sv-SE" sz="2600" dirty="0" err="1">
                <a:solidFill>
                  <a:schemeClr val="dk1"/>
                </a:solidFill>
                <a:latin typeface="Calibri"/>
                <a:ea typeface="Calibri"/>
                <a:cs typeface="Calibri"/>
                <a:sym typeface="Calibri"/>
              </a:rPr>
              <a:t>direction</a:t>
            </a:r>
            <a:endParaRPr dirty="0"/>
          </a:p>
        </p:txBody>
      </p:sp>
      <p:cxnSp>
        <p:nvCxnSpPr>
          <p:cNvPr id="107" name="Google Shape;107;p3"/>
          <p:cNvCxnSpPr/>
          <p:nvPr/>
        </p:nvCxnSpPr>
        <p:spPr>
          <a:xfrm>
            <a:off x="2133599" y="2588455"/>
            <a:ext cx="356383" cy="635718"/>
          </a:xfrm>
          <a:prstGeom prst="straightConnector1">
            <a:avLst/>
          </a:prstGeom>
          <a:noFill/>
          <a:ln w="9525" cap="flat" cmpd="sng">
            <a:solidFill>
              <a:schemeClr val="dk1"/>
            </a:solidFill>
            <a:prstDash val="solid"/>
            <a:miter lim="800000"/>
            <a:headEnd type="none" w="sm" len="sm"/>
            <a:tailEnd type="none" w="sm" len="sm"/>
          </a:ln>
        </p:spPr>
      </p:cxnSp>
      <p:cxnSp>
        <p:nvCxnSpPr>
          <p:cNvPr id="108" name="Google Shape;108;p3"/>
          <p:cNvCxnSpPr/>
          <p:nvPr/>
        </p:nvCxnSpPr>
        <p:spPr>
          <a:xfrm>
            <a:off x="5008096" y="4445577"/>
            <a:ext cx="897992" cy="389497"/>
          </a:xfrm>
          <a:prstGeom prst="straightConnector1">
            <a:avLst/>
          </a:prstGeom>
          <a:noFill/>
          <a:ln w="9525" cap="flat" cmpd="sng">
            <a:solidFill>
              <a:schemeClr val="dk1"/>
            </a:solidFill>
            <a:prstDash val="solid"/>
            <a:miter lim="800000"/>
            <a:headEnd type="none" w="sm" len="sm"/>
            <a:tailEnd type="none" w="sm" len="sm"/>
          </a:ln>
        </p:spPr>
      </p:cxnSp>
      <p:cxnSp>
        <p:nvCxnSpPr>
          <p:cNvPr id="109" name="Google Shape;109;p3"/>
          <p:cNvCxnSpPr/>
          <p:nvPr/>
        </p:nvCxnSpPr>
        <p:spPr>
          <a:xfrm rot="10800000" flipH="1">
            <a:off x="8133467" y="3962837"/>
            <a:ext cx="410310" cy="478528"/>
          </a:xfrm>
          <a:prstGeom prst="straightConnector1">
            <a:avLst/>
          </a:prstGeom>
          <a:noFill/>
          <a:ln w="9525" cap="flat" cmpd="sng">
            <a:solidFill>
              <a:schemeClr val="dk1"/>
            </a:solidFill>
            <a:prstDash val="solid"/>
            <a:miter lim="800000"/>
            <a:headEnd type="none" w="sm" len="sm"/>
            <a:tailEnd type="none" w="sm" len="sm"/>
          </a:ln>
        </p:spPr>
      </p:cxnSp>
      <p:pic>
        <p:nvPicPr>
          <p:cNvPr id="3" name="Google Shape;92;p1">
            <a:extLst>
              <a:ext uri="{FF2B5EF4-FFF2-40B4-BE49-F238E27FC236}">
                <a16:creationId xmlns:a16="http://schemas.microsoft.com/office/drawing/2014/main" id="{48F129EE-877F-2776-2AA2-55C156BD2E60}"/>
              </a:ext>
            </a:extLst>
          </p:cNvPr>
          <p:cNvPicPr preferRelativeResize="0"/>
          <p:nvPr/>
        </p:nvPicPr>
        <p:blipFill rotWithShape="1">
          <a:blip r:embed="rId3">
            <a:alphaModFix/>
          </a:blip>
          <a:srcRect/>
          <a:stretch/>
        </p:blipFill>
        <p:spPr>
          <a:xfrm>
            <a:off x="10353040" y="65405"/>
            <a:ext cx="1747520" cy="619760"/>
          </a:xfrm>
          <a:prstGeom prst="rect">
            <a:avLst/>
          </a:prstGeom>
          <a:noFill/>
          <a:ln>
            <a:noFill/>
          </a:ln>
        </p:spPr>
      </p:pic>
      <p:sp>
        <p:nvSpPr>
          <p:cNvPr id="2" name="Google Shape;101;p3">
            <a:extLst>
              <a:ext uri="{FF2B5EF4-FFF2-40B4-BE49-F238E27FC236}">
                <a16:creationId xmlns:a16="http://schemas.microsoft.com/office/drawing/2014/main" id="{0951ED7B-9DDE-442B-E1EB-DF1B4F7164F6}"/>
              </a:ext>
            </a:extLst>
          </p:cNvPr>
          <p:cNvSpPr/>
          <p:nvPr/>
        </p:nvSpPr>
        <p:spPr>
          <a:xfrm>
            <a:off x="1741402" y="3616593"/>
            <a:ext cx="3052689" cy="1052512"/>
          </a:xfrm>
          <a:prstGeom prst="rect">
            <a:avLst/>
          </a:prstGeom>
          <a:solidFill>
            <a:schemeClr val="bg1">
              <a:alpha val="49803"/>
            </a:schemeClr>
          </a:solidFill>
          <a:ln>
            <a:solidFill>
              <a:schemeClr val="bg1"/>
            </a:solidFill>
          </a:ln>
        </p:spPr>
        <p:txBody>
          <a:bodyPr spcFirstLastPara="1" wrap="square" lIns="91425" tIns="45700" rIns="91425" bIns="45700" anchor="ctr" anchorCtr="0">
            <a:noAutofit/>
          </a:bodyPr>
          <a:lstStyle/>
          <a:p>
            <a:pPr algn="ctr"/>
            <a:r>
              <a:rPr lang="sv-SE" sz="2400" dirty="0" err="1">
                <a:solidFill>
                  <a:schemeClr val="dk1"/>
                </a:solidFill>
                <a:latin typeface="Calibri"/>
                <a:ea typeface="Calibri"/>
                <a:cs typeface="Calibri"/>
                <a:sym typeface="Calibri"/>
              </a:rPr>
              <a:t>Model</a:t>
            </a:r>
            <a:r>
              <a:rPr lang="sv-SE" sz="2400" dirty="0">
                <a:solidFill>
                  <a:schemeClr val="dk1"/>
                </a:solidFill>
                <a:latin typeface="Calibri"/>
                <a:ea typeface="Calibri"/>
                <a:cs typeface="Calibri"/>
                <a:sym typeface="Calibri"/>
              </a:rPr>
              <a:t> </a:t>
            </a:r>
            <a:r>
              <a:rPr lang="sv-SE" sz="2400" dirty="0" err="1">
                <a:solidFill>
                  <a:schemeClr val="dk1"/>
                </a:solidFill>
                <a:latin typeface="Calibri"/>
                <a:ea typeface="Calibri"/>
                <a:cs typeface="Calibri"/>
                <a:sym typeface="Calibri"/>
              </a:rPr>
              <a:t>Results</a:t>
            </a:r>
            <a:endParaRPr lang="sv-SE" sz="24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2400" b="0" i="0" u="none" strike="noStrike" cap="none" dirty="0">
              <a:solidFill>
                <a:schemeClr val="lt1"/>
              </a:solidFill>
              <a:latin typeface="Calibri"/>
              <a:ea typeface="Calibri"/>
              <a:cs typeface="Calibri"/>
              <a:sym typeface="Calibri"/>
            </a:endParaRPr>
          </a:p>
        </p:txBody>
      </p:sp>
      <p:sp>
        <p:nvSpPr>
          <p:cNvPr id="4" name="Google Shape;101;p3">
            <a:extLst>
              <a:ext uri="{FF2B5EF4-FFF2-40B4-BE49-F238E27FC236}">
                <a16:creationId xmlns:a16="http://schemas.microsoft.com/office/drawing/2014/main" id="{4485D8C1-F122-DF12-281E-C91533205C82}"/>
              </a:ext>
            </a:extLst>
          </p:cNvPr>
          <p:cNvSpPr/>
          <p:nvPr/>
        </p:nvSpPr>
        <p:spPr>
          <a:xfrm>
            <a:off x="8174111" y="2720371"/>
            <a:ext cx="3187572" cy="1052512"/>
          </a:xfrm>
          <a:prstGeom prst="rect">
            <a:avLst/>
          </a:prstGeom>
          <a:solidFill>
            <a:schemeClr val="accen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73511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8"/>
          <p:cNvSpPr/>
          <p:nvPr/>
        </p:nvSpPr>
        <p:spPr>
          <a:xfrm>
            <a:off x="11703900" y="3927490"/>
            <a:ext cx="488100" cy="549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1" name="Google Shape;121;p8"/>
          <p:cNvSpPr txBox="1"/>
          <p:nvPr/>
        </p:nvSpPr>
        <p:spPr>
          <a:xfrm>
            <a:off x="793360" y="4762526"/>
            <a:ext cx="9645000" cy="830966"/>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Clr>
                <a:schemeClr val="dk1"/>
              </a:buClr>
              <a:buSzPts val="1100"/>
              <a:buFont typeface="Arial"/>
              <a:buNone/>
            </a:pPr>
            <a:r>
              <a:rPr lang="en-GB" kern="0" dirty="0">
                <a:solidFill>
                  <a:srgbClr val="000000"/>
                </a:solidFill>
                <a:effectLst/>
                <a:latin typeface="Times New Roman" panose="02020603050405020304" pitchFamily="18" charset="0"/>
                <a:ea typeface="Times New Roman" panose="02020603050405020304" pitchFamily="18" charset="0"/>
              </a:rPr>
              <a:t>W</a:t>
            </a:r>
            <a:r>
              <a:rPr lang="en-DE" kern="0" dirty="0">
                <a:solidFill>
                  <a:srgbClr val="000000"/>
                </a:solidFill>
                <a:effectLst/>
                <a:latin typeface="Times New Roman" panose="02020603050405020304" pitchFamily="18" charset="0"/>
                <a:ea typeface="Times New Roman" panose="02020603050405020304" pitchFamily="18" charset="0"/>
              </a:rPr>
              <a:t>here,</a:t>
            </a:r>
          </a:p>
          <a:p>
            <a:pPr marL="457200" lvl="0" indent="0" algn="l" rtl="0">
              <a:spcBef>
                <a:spcPts val="0"/>
              </a:spcBef>
              <a:spcAft>
                <a:spcPts val="0"/>
              </a:spcAft>
              <a:buClr>
                <a:schemeClr val="dk1"/>
              </a:buClr>
              <a:buSzPts val="1100"/>
              <a:buFont typeface="Arial"/>
              <a:buNone/>
            </a:pPr>
            <a:r>
              <a:rPr lang="en-DE" kern="0" dirty="0">
                <a:solidFill>
                  <a:srgbClr val="000000"/>
                </a:solidFill>
                <a:effectLst/>
                <a:latin typeface="Times New Roman" panose="02020603050405020304" pitchFamily="18" charset="0"/>
                <a:ea typeface="Times New Roman" panose="02020603050405020304" pitchFamily="18" charset="0"/>
              </a:rPr>
              <a:t>           a = the number of breeding sites per human, and </a:t>
            </a:r>
          </a:p>
          <a:p>
            <a:pPr marL="457200" lvl="0" indent="0" algn="l" rtl="0">
              <a:spcBef>
                <a:spcPts val="0"/>
              </a:spcBef>
              <a:spcAft>
                <a:spcPts val="0"/>
              </a:spcAft>
              <a:buClr>
                <a:schemeClr val="dk1"/>
              </a:buClr>
              <a:buSzPts val="1100"/>
              <a:buFont typeface="Arial"/>
              <a:buNone/>
            </a:pPr>
            <a:r>
              <a:rPr lang="en-DE" dirty="0">
                <a:latin typeface="Times New Roman" panose="02020603050405020304" pitchFamily="18" charset="0"/>
                <a:ea typeface="Times New Roman" panose="02020603050405020304" pitchFamily="18" charset="0"/>
              </a:rPr>
              <a:t>          </a:t>
            </a:r>
            <a:r>
              <a:rPr lang="en-DE" kern="0" dirty="0">
                <a:solidFill>
                  <a:srgbClr val="000000"/>
                </a:solidFill>
                <a:effectLst/>
                <a:latin typeface="Times New Roman" panose="02020603050405020304" pitchFamily="18" charset="0"/>
                <a:ea typeface="Times New Roman" panose="02020603050405020304" pitchFamily="18" charset="0"/>
              </a:rPr>
              <a:t> b </a:t>
            </a:r>
            <a:r>
              <a:rPr lang="en-DE" dirty="0">
                <a:latin typeface="Times New Roman" panose="02020603050405020304" pitchFamily="18" charset="0"/>
                <a:ea typeface="Times New Roman" panose="02020603050405020304" pitchFamily="18" charset="0"/>
              </a:rPr>
              <a:t>=</a:t>
            </a:r>
            <a:r>
              <a:rPr lang="en-DE" kern="0" dirty="0">
                <a:solidFill>
                  <a:srgbClr val="000000"/>
                </a:solidFill>
                <a:effectLst/>
                <a:latin typeface="Times New Roman" panose="02020603050405020304" pitchFamily="18" charset="0"/>
                <a:ea typeface="Times New Roman" panose="02020603050405020304" pitchFamily="18" charset="0"/>
              </a:rPr>
              <a:t> the average number of breeding sites per hectare</a:t>
            </a:r>
            <a:r>
              <a:rPr lang="en-DE" dirty="0">
                <a:effectLst/>
              </a:rPr>
              <a:t> </a:t>
            </a:r>
            <a:endParaRPr dirty="0">
              <a:solidFill>
                <a:schemeClr val="dk1"/>
              </a:solidFill>
              <a:latin typeface="Quicksand"/>
              <a:ea typeface="Quicksand"/>
              <a:cs typeface="Quicksand"/>
              <a:sym typeface="Quicksand"/>
            </a:endParaRPr>
          </a:p>
        </p:txBody>
      </p:sp>
      <p:sp>
        <p:nvSpPr>
          <p:cNvPr id="122" name="Google Shape;122;p8"/>
          <p:cNvSpPr txBox="1">
            <a:spLocks noGrp="1"/>
          </p:cNvSpPr>
          <p:nvPr>
            <p:ph type="sldNum" idx="12"/>
          </p:nvPr>
        </p:nvSpPr>
        <p:spPr>
          <a:xfrm>
            <a:off x="8610600" y="631673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21</a:t>
            </a:fld>
            <a:endParaRPr/>
          </a:p>
        </p:txBody>
      </p:sp>
      <p:sp>
        <p:nvSpPr>
          <p:cNvPr id="123" name="Google Shape;123;p8"/>
          <p:cNvSpPr/>
          <p:nvPr/>
        </p:nvSpPr>
        <p:spPr>
          <a:xfrm>
            <a:off x="7974957" y="850390"/>
            <a:ext cx="729205" cy="2723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D59C5D74-81B2-D9BA-6A03-EC8B4FF942CE}"/>
              </a:ext>
            </a:extLst>
          </p:cNvPr>
          <p:cNvSpPr txBox="1"/>
          <p:nvPr/>
        </p:nvSpPr>
        <p:spPr>
          <a:xfrm>
            <a:off x="325820" y="241738"/>
            <a:ext cx="2903359" cy="400110"/>
          </a:xfrm>
          <a:prstGeom prst="rect">
            <a:avLst/>
          </a:prstGeom>
          <a:noFill/>
        </p:spPr>
        <p:txBody>
          <a:bodyPr wrap="none" rtlCol="0">
            <a:spAutoFit/>
          </a:bodyPr>
          <a:lstStyle/>
          <a:p>
            <a:r>
              <a:rPr lang="en-DE" sz="2000" b="1" dirty="0"/>
              <a:t>How much is the risk?</a:t>
            </a:r>
          </a:p>
        </p:txBody>
      </p:sp>
      <p:sp>
        <p:nvSpPr>
          <p:cNvPr id="4" name="TextBox 3">
            <a:extLst>
              <a:ext uri="{FF2B5EF4-FFF2-40B4-BE49-F238E27FC236}">
                <a16:creationId xmlns:a16="http://schemas.microsoft.com/office/drawing/2014/main" id="{2B0AAF50-8574-1266-894C-FCAB7C01E845}"/>
              </a:ext>
            </a:extLst>
          </p:cNvPr>
          <p:cNvSpPr txBox="1"/>
          <p:nvPr/>
        </p:nvSpPr>
        <p:spPr>
          <a:xfrm>
            <a:off x="325820" y="1122744"/>
            <a:ext cx="6162264" cy="307777"/>
          </a:xfrm>
          <a:prstGeom prst="rect">
            <a:avLst/>
          </a:prstGeom>
          <a:noFill/>
        </p:spPr>
        <p:txBody>
          <a:bodyPr wrap="none" rtlCol="0">
            <a:spAutoFit/>
          </a:bodyPr>
          <a:lstStyle/>
          <a:p>
            <a:pPr marL="285750" indent="-285750">
              <a:buFont typeface="Arial" panose="020B0604020202020204" pitchFamily="34" charset="0"/>
              <a:buChar char="•"/>
            </a:pPr>
            <a:r>
              <a:rPr lang="en-DE" dirty="0"/>
              <a:t>We can predict the risk in the future but are still uncertain about the risk.</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206582BC-C3B0-A2D5-8A1F-A0675A3A961C}"/>
                  </a:ext>
                </a:extLst>
              </p:cNvPr>
              <p:cNvSpPr txBox="1"/>
              <p:nvPr/>
            </p:nvSpPr>
            <p:spPr>
              <a:xfrm>
                <a:off x="591207" y="1784277"/>
                <a:ext cx="6101254" cy="683264"/>
              </a:xfrm>
              <a:prstGeom prst="rect">
                <a:avLst/>
              </a:prstGeom>
              <a:noFill/>
            </p:spPr>
            <p:txBody>
              <a:bodyPr wrap="square">
                <a:spAutoFit/>
              </a:bodyPr>
              <a:lstStyle/>
              <a:p>
                <a:pPr/>
                <a:r>
                  <a:rPr lang="en-DE" sz="1600" i="1" dirty="0">
                    <a:solidFill>
                      <a:schemeClr val="tx1"/>
                    </a:solidFill>
                  </a:rPr>
                  <a:t>Absolute R0</a:t>
                </a:r>
                <a:r>
                  <a:rPr lang="en-DE" sz="1600" dirty="0">
                    <a:solidFill>
                      <a:schemeClr val="tx1"/>
                    </a:solidFill>
                  </a:rPr>
                  <a:t> </a:t>
                </a:r>
                <a14:m>
                  <m:oMath xmlns:m="http://schemas.openxmlformats.org/officeDocument/2006/math">
                    <m:r>
                      <a:rPr lang="en-DE" sz="1800" i="0">
                        <a:solidFill>
                          <a:schemeClr val="tx1"/>
                        </a:solidFill>
                        <a:latin typeface="Cambria Math" panose="02040503050406030204" pitchFamily="18" charset="0"/>
                      </a:rPr>
                      <m:t>= </m:t>
                    </m:r>
                    <m:f>
                      <m:fPr>
                        <m:ctrlPr>
                          <a:rPr lang="en-DE" sz="1800" i="1">
                            <a:solidFill>
                              <a:schemeClr val="tx1"/>
                            </a:solidFill>
                            <a:latin typeface="Cambria Math" panose="02040503050406030204" pitchFamily="18" charset="0"/>
                          </a:rPr>
                        </m:ctrlPr>
                      </m:fPr>
                      <m:num>
                        <m:sSubSup>
                          <m:sSubSupPr>
                            <m:ctrlPr>
                              <a:rPr lang="en-US" sz="1800" b="0" i="1" smtClean="0">
                                <a:solidFill>
                                  <a:schemeClr val="tx1"/>
                                </a:solidFill>
                                <a:latin typeface="Cambria Math" panose="02040503050406030204" pitchFamily="18" charset="0"/>
                              </a:rPr>
                            </m:ctrlPr>
                          </m:sSubSupPr>
                          <m:e>
                            <m:r>
                              <a:rPr lang="en-US" sz="1800" b="0" i="1" smtClean="0">
                                <a:solidFill>
                                  <a:schemeClr val="tx1"/>
                                </a:solidFill>
                                <a:latin typeface="Cambria Math" panose="02040503050406030204" pitchFamily="18" charset="0"/>
                              </a:rPr>
                              <m:t>𝑏</m:t>
                            </m:r>
                          </m:e>
                          <m:sub>
                            <m:r>
                              <a:rPr lang="en-US" sz="1800" b="0" i="1" smtClean="0">
                                <a:solidFill>
                                  <a:schemeClr val="tx1"/>
                                </a:solidFill>
                                <a:latin typeface="Cambria Math" panose="02040503050406030204" pitchFamily="18" charset="0"/>
                              </a:rPr>
                              <m:t>𝑣</m:t>
                            </m:r>
                          </m:sub>
                          <m:sup>
                            <m:r>
                              <a:rPr lang="en-US" sz="1800" b="0" i="1" smtClean="0">
                                <a:solidFill>
                                  <a:schemeClr val="tx1"/>
                                </a:solidFill>
                                <a:latin typeface="Cambria Math" panose="02040503050406030204" pitchFamily="18" charset="0"/>
                              </a:rPr>
                              <m:t>2 </m:t>
                            </m:r>
                          </m:sup>
                        </m:sSubSup>
                        <m:d>
                          <m:dPr>
                            <m:ctrlPr>
                              <a:rPr lang="en-DE" sz="1800" i="1">
                                <a:solidFill>
                                  <a:schemeClr val="tx1"/>
                                </a:solidFill>
                                <a:latin typeface="Cambria Math" panose="02040503050406030204" pitchFamily="18" charset="0"/>
                              </a:rPr>
                            </m:ctrlPr>
                          </m:dPr>
                          <m:e>
                            <m:r>
                              <a:rPr lang="en-DE" sz="1800" i="1">
                                <a:solidFill>
                                  <a:schemeClr val="tx1"/>
                                </a:solidFill>
                                <a:latin typeface="Cambria Math" panose="02040503050406030204" pitchFamily="18" charset="0"/>
                              </a:rPr>
                              <m:t>𝑇</m:t>
                            </m:r>
                          </m:e>
                        </m:d>
                        <m:sSub>
                          <m:sSubPr>
                            <m:ctrlPr>
                              <a:rPr lang="en-US" sz="1800" b="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𝛽</m:t>
                            </m:r>
                          </m:e>
                          <m:sub>
                            <m:r>
                              <a:rPr lang="en-US" sz="1800" b="0" i="1" smtClean="0">
                                <a:solidFill>
                                  <a:schemeClr val="tx1"/>
                                </a:solidFill>
                                <a:latin typeface="Cambria Math" panose="02040503050406030204" pitchFamily="18" charset="0"/>
                              </a:rPr>
                              <m:t>h𝑣</m:t>
                            </m:r>
                          </m:sub>
                        </m:sSub>
                        <m:d>
                          <m:dPr>
                            <m:ctrlPr>
                              <a:rPr lang="en-DE" sz="1800" i="1">
                                <a:solidFill>
                                  <a:schemeClr val="tx1"/>
                                </a:solidFill>
                                <a:latin typeface="Cambria Math" panose="02040503050406030204" pitchFamily="18" charset="0"/>
                              </a:rPr>
                            </m:ctrlPr>
                          </m:dPr>
                          <m:e>
                            <m:r>
                              <a:rPr lang="en-DE" sz="1800" i="1">
                                <a:solidFill>
                                  <a:schemeClr val="tx1"/>
                                </a:solidFill>
                                <a:latin typeface="Cambria Math" panose="02040503050406030204" pitchFamily="18" charset="0"/>
                              </a:rPr>
                              <m:t>𝑇</m:t>
                            </m:r>
                          </m:e>
                        </m:d>
                        <m:r>
                          <a:rPr lang="en-DE" sz="1800" i="0">
                            <a:solidFill>
                              <a:schemeClr val="tx1"/>
                            </a:solidFill>
                            <a:latin typeface="Cambria Math" panose="02040503050406030204" pitchFamily="18" charset="0"/>
                          </a:rPr>
                          <m:t> </m:t>
                        </m:r>
                        <m:r>
                          <m:rPr>
                            <m:sty m:val="p"/>
                          </m:rPr>
                          <a:rPr lang="en-DE" sz="1800" i="0">
                            <a:solidFill>
                              <a:schemeClr val="tx1"/>
                            </a:solidFill>
                            <a:latin typeface="Cambria Math" panose="02040503050406030204" pitchFamily="18" charset="0"/>
                          </a:rPr>
                          <m:t>exp</m:t>
                        </m:r>
                        <m:d>
                          <m:dPr>
                            <m:begChr m:val="{"/>
                            <m:endChr m:val="}"/>
                            <m:ctrlPr>
                              <a:rPr lang="en-DE" sz="1800" i="1">
                                <a:solidFill>
                                  <a:schemeClr val="tx1"/>
                                </a:solidFill>
                                <a:latin typeface="Cambria Math" panose="02040503050406030204" pitchFamily="18" charset="0"/>
                              </a:rPr>
                            </m:ctrlPr>
                          </m:dPr>
                          <m:e>
                            <m:f>
                              <m:fPr>
                                <m:ctrlPr>
                                  <a:rPr lang="en-DE" sz="1800" i="1">
                                    <a:solidFill>
                                      <a:schemeClr val="tx1"/>
                                    </a:solidFill>
                                    <a:latin typeface="Cambria Math" panose="02040503050406030204" pitchFamily="18" charset="0"/>
                                  </a:rPr>
                                </m:ctrlPr>
                              </m:fPr>
                              <m:num>
                                <m:sSub>
                                  <m:sSubPr>
                                    <m:ctrlPr>
                                      <a:rPr lang="en-US" sz="1800" b="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𝜎</m:t>
                                    </m:r>
                                  </m:e>
                                  <m:sub>
                                    <m:r>
                                      <a:rPr lang="en-US" sz="1800" b="0" i="1" smtClean="0">
                                        <a:solidFill>
                                          <a:schemeClr val="tx1"/>
                                        </a:solidFill>
                                        <a:latin typeface="Cambria Math" panose="02040503050406030204" pitchFamily="18" charset="0"/>
                                      </a:rPr>
                                      <m:t>𝑣</m:t>
                                    </m:r>
                                  </m:sub>
                                </m:sSub>
                                <m:d>
                                  <m:dPr>
                                    <m:ctrlPr>
                                      <a:rPr lang="en-DE" sz="1800" i="1">
                                        <a:solidFill>
                                          <a:schemeClr val="tx1"/>
                                        </a:solidFill>
                                        <a:latin typeface="Cambria Math" panose="02040503050406030204" pitchFamily="18" charset="0"/>
                                      </a:rPr>
                                    </m:ctrlPr>
                                  </m:dPr>
                                  <m:e>
                                    <m:r>
                                      <a:rPr lang="en-DE" sz="1800" i="1">
                                        <a:solidFill>
                                          <a:schemeClr val="tx1"/>
                                        </a:solidFill>
                                        <a:latin typeface="Cambria Math" panose="02040503050406030204" pitchFamily="18" charset="0"/>
                                      </a:rPr>
                                      <m:t>𝑇</m:t>
                                    </m:r>
                                  </m:e>
                                </m:d>
                              </m:num>
                              <m:den>
                                <m:sSub>
                                  <m:sSubPr>
                                    <m:ctrlPr>
                                      <a:rPr lang="en-US" sz="1800" b="0" i="1" smtClean="0">
                                        <a:solidFill>
                                          <a:schemeClr val="tx1"/>
                                        </a:solidFill>
                                        <a:latin typeface="Cambria Math" panose="02040503050406030204" pitchFamily="18" charset="0"/>
                                      </a:rPr>
                                    </m:ctrlPr>
                                  </m:sSubPr>
                                  <m:e>
                                    <m:r>
                                      <a:rPr lang="en-DE" sz="1800" i="1">
                                        <a:solidFill>
                                          <a:schemeClr val="tx1"/>
                                        </a:solidFill>
                                        <a:latin typeface="Cambria Math" panose="02040503050406030204" pitchFamily="18" charset="0"/>
                                      </a:rPr>
                                      <m:t>𝜇</m:t>
                                    </m:r>
                                  </m:e>
                                  <m:sub>
                                    <m:r>
                                      <a:rPr lang="en-US" sz="1800" b="0" i="1" smtClean="0">
                                        <a:solidFill>
                                          <a:schemeClr val="tx1"/>
                                        </a:solidFill>
                                        <a:latin typeface="Cambria Math" panose="02040503050406030204" pitchFamily="18" charset="0"/>
                                      </a:rPr>
                                      <m:t>𝑣</m:t>
                                    </m:r>
                                  </m:sub>
                                </m:sSub>
                                <m:d>
                                  <m:dPr>
                                    <m:ctrlPr>
                                      <a:rPr lang="en-DE" sz="1800" i="1">
                                        <a:solidFill>
                                          <a:schemeClr val="tx1"/>
                                        </a:solidFill>
                                        <a:latin typeface="Cambria Math" panose="02040503050406030204" pitchFamily="18" charset="0"/>
                                      </a:rPr>
                                    </m:ctrlPr>
                                  </m:dPr>
                                  <m:e>
                                    <m:r>
                                      <a:rPr lang="en-DE" sz="1800" i="1">
                                        <a:solidFill>
                                          <a:schemeClr val="tx1"/>
                                        </a:solidFill>
                                        <a:latin typeface="Cambria Math" panose="02040503050406030204" pitchFamily="18" charset="0"/>
                                      </a:rPr>
                                      <m:t>𝑇</m:t>
                                    </m:r>
                                  </m:e>
                                </m:d>
                              </m:den>
                            </m:f>
                            <m:r>
                              <a:rPr lang="en-US" sz="1800" b="0" i="1" smtClean="0">
                                <a:solidFill>
                                  <a:schemeClr val="tx1"/>
                                </a:solidFill>
                                <a:latin typeface="Cambria Math" panose="02040503050406030204" pitchFamily="18" charset="0"/>
                              </a:rPr>
                              <m:t> </m:t>
                            </m:r>
                          </m:e>
                        </m:d>
                        <m:r>
                          <a:rPr lang="en-US" sz="1800" b="0" i="1" smtClean="0">
                            <a:solidFill>
                              <a:schemeClr val="tx1"/>
                            </a:solidFill>
                            <a:latin typeface="Cambria Math" panose="02040503050406030204" pitchFamily="18" charset="0"/>
                          </a:rPr>
                          <m:t> </m:t>
                        </m:r>
                        <m:sSubSup>
                          <m:sSubSupPr>
                            <m:ctrlPr>
                              <a:rPr lang="en-US" sz="1800" b="0" i="1" smtClean="0">
                                <a:solidFill>
                                  <a:schemeClr val="tx1"/>
                                </a:solidFill>
                                <a:latin typeface="Cambria Math" panose="02040503050406030204" pitchFamily="18" charset="0"/>
                              </a:rPr>
                            </m:ctrlPr>
                          </m:sSubSupPr>
                          <m:e>
                            <m:r>
                              <a:rPr lang="en-US" sz="1800" b="0" i="1" smtClean="0">
                                <a:solidFill>
                                  <a:schemeClr val="tx1"/>
                                </a:solidFill>
                                <a:latin typeface="Cambria Math" panose="02040503050406030204" pitchFamily="18" charset="0"/>
                              </a:rPr>
                              <m:t>𝑁</m:t>
                            </m:r>
                          </m:e>
                          <m:sub>
                            <m:r>
                              <a:rPr lang="en-US" sz="1800" b="0" i="1" smtClean="0">
                                <a:solidFill>
                                  <a:schemeClr val="tx1"/>
                                </a:solidFill>
                                <a:latin typeface="Cambria Math" panose="02040503050406030204" pitchFamily="18" charset="0"/>
                              </a:rPr>
                              <m:t>𝑣</m:t>
                            </m:r>
                          </m:sub>
                          <m:sup>
                            <m:r>
                              <a:rPr lang="en-US" sz="1800" b="0" i="1" smtClean="0">
                                <a:solidFill>
                                  <a:schemeClr val="tx1"/>
                                </a:solidFill>
                                <a:latin typeface="Cambria Math" panose="02040503050406030204" pitchFamily="18" charset="0"/>
                              </a:rPr>
                              <m:t>∗</m:t>
                            </m:r>
                          </m:sup>
                        </m:sSubSup>
                      </m:num>
                      <m:den>
                        <m:sSub>
                          <m:sSubPr>
                            <m:ctrlPr>
                              <a:rPr lang="en-US" sz="1800" i="1">
                                <a:solidFill>
                                  <a:schemeClr val="tx1"/>
                                </a:solidFill>
                                <a:latin typeface="Cambria Math" panose="02040503050406030204" pitchFamily="18" charset="0"/>
                              </a:rPr>
                            </m:ctrlPr>
                          </m:sSubPr>
                          <m:e>
                            <m:r>
                              <a:rPr lang="en-DE" sz="1800" i="1">
                                <a:solidFill>
                                  <a:schemeClr val="tx1"/>
                                </a:solidFill>
                                <a:latin typeface="Cambria Math" panose="02040503050406030204" pitchFamily="18" charset="0"/>
                              </a:rPr>
                              <m:t>𝜇</m:t>
                            </m:r>
                          </m:e>
                          <m:sub>
                            <m:r>
                              <a:rPr lang="en-US" sz="1800" i="1">
                                <a:solidFill>
                                  <a:schemeClr val="tx1"/>
                                </a:solidFill>
                                <a:latin typeface="Cambria Math" panose="02040503050406030204" pitchFamily="18" charset="0"/>
                              </a:rPr>
                              <m:t>𝑣</m:t>
                            </m:r>
                          </m:sub>
                        </m:sSub>
                        <m:d>
                          <m:dPr>
                            <m:ctrlPr>
                              <a:rPr lang="en-DE" sz="1800" i="1">
                                <a:solidFill>
                                  <a:schemeClr val="tx1"/>
                                </a:solidFill>
                                <a:latin typeface="Cambria Math" panose="02040503050406030204" pitchFamily="18" charset="0"/>
                              </a:rPr>
                            </m:ctrlPr>
                          </m:dPr>
                          <m:e>
                            <m:r>
                              <a:rPr lang="en-DE" sz="1800" i="1">
                                <a:solidFill>
                                  <a:schemeClr val="tx1"/>
                                </a:solidFill>
                                <a:latin typeface="Cambria Math" panose="02040503050406030204" pitchFamily="18" charset="0"/>
                              </a:rPr>
                              <m:t>𝑇</m:t>
                            </m:r>
                          </m:e>
                        </m:d>
                        <m:r>
                          <a:rPr lang="en-US" sz="1800" b="0" i="1" smtClean="0">
                            <a:solidFill>
                              <a:schemeClr val="tx1"/>
                            </a:solidFill>
                            <a:latin typeface="Cambria Math" panose="02040503050406030204" pitchFamily="18" charset="0"/>
                          </a:rPr>
                          <m:t> </m:t>
                        </m:r>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𝑁</m:t>
                            </m:r>
                          </m:e>
                          <m:sub>
                            <m:r>
                              <a:rPr lang="en-US" sz="1800" i="1">
                                <a:solidFill>
                                  <a:schemeClr val="tx1"/>
                                </a:solidFill>
                                <a:latin typeface="Cambria Math" panose="02040503050406030204" pitchFamily="18" charset="0"/>
                              </a:rPr>
                              <m:t>h</m:t>
                            </m:r>
                          </m:sub>
                        </m:sSub>
                      </m:den>
                    </m:f>
                  </m:oMath>
                </a14:m>
                <a:endParaRPr lang="en-DE" sz="1800" dirty="0"/>
              </a:p>
            </p:txBody>
          </p:sp>
        </mc:Choice>
        <mc:Fallback>
          <p:sp>
            <p:nvSpPr>
              <p:cNvPr id="6" name="TextBox 5">
                <a:extLst>
                  <a:ext uri="{FF2B5EF4-FFF2-40B4-BE49-F238E27FC236}">
                    <a16:creationId xmlns:a16="http://schemas.microsoft.com/office/drawing/2014/main" id="{206582BC-C3B0-A2D5-8A1F-A0675A3A961C}"/>
                  </a:ext>
                </a:extLst>
              </p:cNvPr>
              <p:cNvSpPr txBox="1">
                <a:spLocks noRot="1" noChangeAspect="1" noMove="1" noResize="1" noEditPoints="1" noAdjustHandles="1" noChangeArrowheads="1" noChangeShapeType="1" noTextEdit="1"/>
              </p:cNvSpPr>
              <p:nvPr/>
            </p:nvSpPr>
            <p:spPr>
              <a:xfrm>
                <a:off x="591207" y="1784277"/>
                <a:ext cx="6101254" cy="683264"/>
              </a:xfrm>
              <a:prstGeom prst="rect">
                <a:avLst/>
              </a:prstGeom>
              <a:blipFill>
                <a:blip r:embed="rId3"/>
                <a:stretch>
                  <a:fillRect l="-415" b="-3636"/>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FF4B63B6-0156-4D5A-5628-7EA07CCB853F}"/>
                  </a:ext>
                </a:extLst>
              </p:cNvPr>
              <p:cNvSpPr txBox="1"/>
              <p:nvPr/>
            </p:nvSpPr>
            <p:spPr>
              <a:xfrm>
                <a:off x="1293572" y="1911417"/>
                <a:ext cx="6253654" cy="5377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ar-AE" sz="1400" i="1" kern="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400" i="1">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 </m:t>
                              </m:r>
                              <m:r>
                                <a:rPr lang="en-US" sz="1400" i="1">
                                  <a:solidFill>
                                    <a:schemeClr val="tx1"/>
                                  </a:solidFill>
                                  <a:latin typeface="Cambria Math" panose="02040503050406030204" pitchFamily="18" charset="0"/>
                                </a:rPr>
                                <m:t>𝛽</m:t>
                              </m:r>
                            </m:e>
                            <m:sub>
                              <m:r>
                                <a:rPr lang="en-US" sz="1400" i="1">
                                  <a:solidFill>
                                    <a:schemeClr val="tx1"/>
                                  </a:solidFill>
                                  <a:latin typeface="Cambria Math" panose="02040503050406030204" pitchFamily="18" charset="0"/>
                                </a:rPr>
                                <m:t>𝑣h</m:t>
                              </m:r>
                            </m:sub>
                          </m:sSub>
                        </m:num>
                        <m:den>
                          <m:sSub>
                            <m:sSubPr>
                              <m:ctrlPr>
                                <a:rPr lang="en-US" sz="1400" b="0" i="1" kern="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b="0" i="1" kern="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𝛾</m:t>
                              </m:r>
                            </m:e>
                            <m:sub>
                              <m:r>
                                <a:rPr lang="en-US" sz="1400" b="0" i="1" kern="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h</m:t>
                              </m:r>
                            </m:sub>
                          </m:sSub>
                        </m:den>
                      </m:f>
                    </m:oMath>
                  </m:oMathPara>
                </a14:m>
                <a:endParaRPr lang="en-DE" dirty="0"/>
              </a:p>
            </p:txBody>
          </p:sp>
        </mc:Choice>
        <mc:Fallback>
          <p:sp>
            <p:nvSpPr>
              <p:cNvPr id="8" name="TextBox 7">
                <a:extLst>
                  <a:ext uri="{FF2B5EF4-FFF2-40B4-BE49-F238E27FC236}">
                    <a16:creationId xmlns:a16="http://schemas.microsoft.com/office/drawing/2014/main" id="{FF4B63B6-0156-4D5A-5628-7EA07CCB853F}"/>
                  </a:ext>
                </a:extLst>
              </p:cNvPr>
              <p:cNvSpPr txBox="1">
                <a:spLocks noRot="1" noChangeAspect="1" noMove="1" noResize="1" noEditPoints="1" noAdjustHandles="1" noChangeArrowheads="1" noChangeShapeType="1" noTextEdit="1"/>
              </p:cNvSpPr>
              <p:nvPr/>
            </p:nvSpPr>
            <p:spPr>
              <a:xfrm>
                <a:off x="1293572" y="1911417"/>
                <a:ext cx="6253654" cy="537776"/>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2BA3B959-22E1-5656-4D94-D11BAAE18CC7}"/>
                  </a:ext>
                </a:extLst>
              </p:cNvPr>
              <p:cNvSpPr txBox="1"/>
              <p:nvPr/>
            </p:nvSpPr>
            <p:spPr>
              <a:xfrm>
                <a:off x="5288932" y="1784277"/>
                <a:ext cx="6101254" cy="682046"/>
              </a:xfrm>
              <a:prstGeom prst="rect">
                <a:avLst/>
              </a:prstGeom>
              <a:noFill/>
            </p:spPr>
            <p:txBody>
              <a:bodyPr wrap="square">
                <a:spAutoFit/>
              </a:bodyPr>
              <a:lstStyle/>
              <a:p>
                <a:pPr marL="457200" lvl="0">
                  <a:buClr>
                    <a:schemeClr val="dk1"/>
                  </a:buClr>
                  <a:buSzPts val="1800"/>
                </a:pPr>
                <a:r>
                  <a:rPr lang="en-GB" sz="1800" i="1" dirty="0">
                    <a:latin typeface="Cambria Math" panose="02040503050406030204" pitchFamily="18" charset="0"/>
                    <a:ea typeface="Cambria Math" panose="02040503050406030204" pitchFamily="18" charset="0"/>
                  </a:rPr>
                  <a:t>Relative R0  </a:t>
                </a:r>
                <a14:m>
                  <m:oMath xmlns:m="http://schemas.openxmlformats.org/officeDocument/2006/math">
                    <m:r>
                      <a:rPr lang="en-GB" sz="1800" i="0">
                        <a:latin typeface="Cambria Math" panose="02040503050406030204" pitchFamily="18" charset="0"/>
                      </a:rPr>
                      <m:t>=</m:t>
                    </m:r>
                    <m:f>
                      <m:fPr>
                        <m:ctrlPr>
                          <a:rPr lang="en-DE" sz="1800" i="1">
                            <a:solidFill>
                              <a:schemeClr val="tx1"/>
                            </a:solidFill>
                            <a:latin typeface="Cambria Math" panose="02040503050406030204" pitchFamily="18" charset="0"/>
                          </a:rPr>
                        </m:ctrlPr>
                      </m:fPr>
                      <m:num>
                        <m:sSubSup>
                          <m:sSubSupPr>
                            <m:ctrlPr>
                              <a:rPr lang="en-US" sz="1800" i="1">
                                <a:solidFill>
                                  <a:schemeClr val="tx1"/>
                                </a:solidFill>
                                <a:latin typeface="Cambria Math" panose="02040503050406030204" pitchFamily="18" charset="0"/>
                              </a:rPr>
                            </m:ctrlPr>
                          </m:sSubSupPr>
                          <m:e>
                            <m:r>
                              <a:rPr lang="en-US" sz="1800" i="1">
                                <a:solidFill>
                                  <a:schemeClr val="tx1"/>
                                </a:solidFill>
                                <a:latin typeface="Cambria Math" panose="02040503050406030204" pitchFamily="18" charset="0"/>
                              </a:rPr>
                              <m:t>𝑏</m:t>
                            </m:r>
                          </m:e>
                          <m:sub>
                            <m:r>
                              <a:rPr lang="en-US" sz="1800" i="1">
                                <a:solidFill>
                                  <a:schemeClr val="tx1"/>
                                </a:solidFill>
                                <a:latin typeface="Cambria Math" panose="02040503050406030204" pitchFamily="18" charset="0"/>
                              </a:rPr>
                              <m:t>𝑣</m:t>
                            </m:r>
                          </m:sub>
                          <m:sup>
                            <m:r>
                              <a:rPr lang="en-US" sz="1800" i="1">
                                <a:solidFill>
                                  <a:schemeClr val="tx1"/>
                                </a:solidFill>
                                <a:latin typeface="Cambria Math" panose="02040503050406030204" pitchFamily="18" charset="0"/>
                              </a:rPr>
                              <m:t>2 </m:t>
                            </m:r>
                          </m:sup>
                        </m:sSubSup>
                        <m:d>
                          <m:dPr>
                            <m:ctrlPr>
                              <a:rPr lang="en-DE" sz="1800" i="1">
                                <a:solidFill>
                                  <a:schemeClr val="tx1"/>
                                </a:solidFill>
                                <a:latin typeface="Cambria Math" panose="02040503050406030204" pitchFamily="18" charset="0"/>
                              </a:rPr>
                            </m:ctrlPr>
                          </m:dPr>
                          <m:e>
                            <m:r>
                              <a:rPr lang="en-DE" sz="1800" i="1">
                                <a:solidFill>
                                  <a:schemeClr val="tx1"/>
                                </a:solidFill>
                                <a:latin typeface="Cambria Math" panose="02040503050406030204" pitchFamily="18" charset="0"/>
                              </a:rPr>
                              <m:t>𝑇</m:t>
                            </m:r>
                          </m:e>
                        </m:d>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𝛽</m:t>
                            </m:r>
                          </m:e>
                          <m:sub>
                            <m:r>
                              <a:rPr lang="en-US" sz="1800" i="1">
                                <a:solidFill>
                                  <a:schemeClr val="tx1"/>
                                </a:solidFill>
                                <a:latin typeface="Cambria Math" panose="02040503050406030204" pitchFamily="18" charset="0"/>
                              </a:rPr>
                              <m:t>h𝑣</m:t>
                            </m:r>
                          </m:sub>
                        </m:sSub>
                        <m:d>
                          <m:dPr>
                            <m:ctrlPr>
                              <a:rPr lang="en-DE" sz="1800" i="1">
                                <a:solidFill>
                                  <a:schemeClr val="tx1"/>
                                </a:solidFill>
                                <a:latin typeface="Cambria Math" panose="02040503050406030204" pitchFamily="18" charset="0"/>
                              </a:rPr>
                            </m:ctrlPr>
                          </m:dPr>
                          <m:e>
                            <m:r>
                              <a:rPr lang="en-DE" sz="1800" i="1">
                                <a:solidFill>
                                  <a:schemeClr val="tx1"/>
                                </a:solidFill>
                                <a:latin typeface="Cambria Math" panose="02040503050406030204" pitchFamily="18" charset="0"/>
                              </a:rPr>
                              <m:t>𝑇</m:t>
                            </m:r>
                          </m:e>
                        </m:d>
                        <m:r>
                          <a:rPr lang="en-DE" sz="1800">
                            <a:solidFill>
                              <a:schemeClr val="tx1"/>
                            </a:solidFill>
                            <a:latin typeface="Cambria Math" panose="02040503050406030204" pitchFamily="18" charset="0"/>
                          </a:rPr>
                          <m:t> </m:t>
                        </m:r>
                        <m:r>
                          <m:rPr>
                            <m:sty m:val="p"/>
                          </m:rPr>
                          <a:rPr lang="en-DE" sz="1800">
                            <a:solidFill>
                              <a:schemeClr val="tx1"/>
                            </a:solidFill>
                            <a:latin typeface="Cambria Math" panose="02040503050406030204" pitchFamily="18" charset="0"/>
                          </a:rPr>
                          <m:t>exp</m:t>
                        </m:r>
                        <m:d>
                          <m:dPr>
                            <m:begChr m:val="{"/>
                            <m:endChr m:val="}"/>
                            <m:ctrlPr>
                              <a:rPr lang="en-DE" sz="1800" i="1">
                                <a:solidFill>
                                  <a:schemeClr val="tx1"/>
                                </a:solidFill>
                                <a:latin typeface="Cambria Math" panose="02040503050406030204" pitchFamily="18" charset="0"/>
                              </a:rPr>
                            </m:ctrlPr>
                          </m:dPr>
                          <m:e>
                            <m:f>
                              <m:fPr>
                                <m:ctrlPr>
                                  <a:rPr lang="en-DE" sz="1800" i="1">
                                    <a:solidFill>
                                      <a:schemeClr val="tx1"/>
                                    </a:solidFill>
                                    <a:latin typeface="Cambria Math" panose="02040503050406030204" pitchFamily="18" charset="0"/>
                                  </a:rPr>
                                </m:ctrlPr>
                              </m:fPr>
                              <m:num>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𝜎</m:t>
                                    </m:r>
                                  </m:e>
                                  <m:sub>
                                    <m:r>
                                      <a:rPr lang="en-US" sz="1800" i="1">
                                        <a:solidFill>
                                          <a:schemeClr val="tx1"/>
                                        </a:solidFill>
                                        <a:latin typeface="Cambria Math" panose="02040503050406030204" pitchFamily="18" charset="0"/>
                                      </a:rPr>
                                      <m:t>𝑣</m:t>
                                    </m:r>
                                  </m:sub>
                                </m:sSub>
                                <m:d>
                                  <m:dPr>
                                    <m:ctrlPr>
                                      <a:rPr lang="en-DE" sz="1800" i="1">
                                        <a:solidFill>
                                          <a:schemeClr val="tx1"/>
                                        </a:solidFill>
                                        <a:latin typeface="Cambria Math" panose="02040503050406030204" pitchFamily="18" charset="0"/>
                                      </a:rPr>
                                    </m:ctrlPr>
                                  </m:dPr>
                                  <m:e>
                                    <m:r>
                                      <a:rPr lang="en-DE" sz="1800" i="1">
                                        <a:solidFill>
                                          <a:schemeClr val="tx1"/>
                                        </a:solidFill>
                                        <a:latin typeface="Cambria Math" panose="02040503050406030204" pitchFamily="18" charset="0"/>
                                      </a:rPr>
                                      <m:t>𝑇</m:t>
                                    </m:r>
                                  </m:e>
                                </m:d>
                              </m:num>
                              <m:den>
                                <m:sSub>
                                  <m:sSubPr>
                                    <m:ctrlPr>
                                      <a:rPr lang="en-US" sz="1800" i="1">
                                        <a:solidFill>
                                          <a:schemeClr val="tx1"/>
                                        </a:solidFill>
                                        <a:latin typeface="Cambria Math" panose="02040503050406030204" pitchFamily="18" charset="0"/>
                                      </a:rPr>
                                    </m:ctrlPr>
                                  </m:sSubPr>
                                  <m:e>
                                    <m:r>
                                      <a:rPr lang="en-DE" sz="1800" i="1">
                                        <a:solidFill>
                                          <a:schemeClr val="tx1"/>
                                        </a:solidFill>
                                        <a:latin typeface="Cambria Math" panose="02040503050406030204" pitchFamily="18" charset="0"/>
                                      </a:rPr>
                                      <m:t>𝜇</m:t>
                                    </m:r>
                                  </m:e>
                                  <m:sub>
                                    <m:r>
                                      <a:rPr lang="en-US" sz="1800" i="1">
                                        <a:solidFill>
                                          <a:schemeClr val="tx1"/>
                                        </a:solidFill>
                                        <a:latin typeface="Cambria Math" panose="02040503050406030204" pitchFamily="18" charset="0"/>
                                      </a:rPr>
                                      <m:t>𝑣</m:t>
                                    </m:r>
                                  </m:sub>
                                </m:sSub>
                                <m:d>
                                  <m:dPr>
                                    <m:ctrlPr>
                                      <a:rPr lang="en-DE" sz="1800" i="1">
                                        <a:solidFill>
                                          <a:schemeClr val="tx1"/>
                                        </a:solidFill>
                                        <a:latin typeface="Cambria Math" panose="02040503050406030204" pitchFamily="18" charset="0"/>
                                      </a:rPr>
                                    </m:ctrlPr>
                                  </m:dPr>
                                  <m:e>
                                    <m:r>
                                      <a:rPr lang="en-DE" sz="1800" i="1">
                                        <a:solidFill>
                                          <a:schemeClr val="tx1"/>
                                        </a:solidFill>
                                        <a:latin typeface="Cambria Math" panose="02040503050406030204" pitchFamily="18" charset="0"/>
                                      </a:rPr>
                                      <m:t>𝑇</m:t>
                                    </m:r>
                                  </m:e>
                                </m:d>
                              </m:den>
                            </m:f>
                            <m:r>
                              <a:rPr lang="en-US" sz="1800" i="1">
                                <a:solidFill>
                                  <a:schemeClr val="tx1"/>
                                </a:solidFill>
                                <a:latin typeface="Cambria Math" panose="02040503050406030204" pitchFamily="18" charset="0"/>
                              </a:rPr>
                              <m:t> </m:t>
                            </m:r>
                          </m:e>
                        </m:d>
                        <m:r>
                          <a:rPr lang="en-US" sz="1800" i="1">
                            <a:solidFill>
                              <a:schemeClr val="tx1"/>
                            </a:solidFill>
                            <a:latin typeface="Cambria Math" panose="02040503050406030204" pitchFamily="18" charset="0"/>
                          </a:rPr>
                          <m:t> </m:t>
                        </m:r>
                        <m:sSubSup>
                          <m:sSubSupPr>
                            <m:ctrlPr>
                              <a:rPr lang="en-US" sz="1800" i="1">
                                <a:solidFill>
                                  <a:schemeClr val="tx1"/>
                                </a:solidFill>
                                <a:latin typeface="Cambria Math" panose="02040503050406030204" pitchFamily="18" charset="0"/>
                              </a:rPr>
                            </m:ctrlPr>
                          </m:sSubSupPr>
                          <m:e>
                            <m:r>
                              <a:rPr lang="en-US" sz="1800" i="1">
                                <a:solidFill>
                                  <a:schemeClr val="tx1"/>
                                </a:solidFill>
                                <a:latin typeface="Cambria Math" panose="02040503050406030204" pitchFamily="18" charset="0"/>
                              </a:rPr>
                              <m:t>𝑁</m:t>
                            </m:r>
                          </m:e>
                          <m:sub>
                            <m:r>
                              <a:rPr lang="en-US" sz="1800" i="1">
                                <a:solidFill>
                                  <a:schemeClr val="tx1"/>
                                </a:solidFill>
                                <a:latin typeface="Cambria Math" panose="02040503050406030204" pitchFamily="18" charset="0"/>
                              </a:rPr>
                              <m:t>𝑣</m:t>
                            </m:r>
                          </m:sub>
                          <m:sup>
                            <m:r>
                              <a:rPr lang="en-US" sz="1800" i="1">
                                <a:solidFill>
                                  <a:schemeClr val="tx1"/>
                                </a:solidFill>
                                <a:latin typeface="Cambria Math" panose="02040503050406030204" pitchFamily="18" charset="0"/>
                              </a:rPr>
                              <m:t>∗</m:t>
                            </m:r>
                          </m:sup>
                        </m:sSubSup>
                      </m:num>
                      <m:den>
                        <m:sSub>
                          <m:sSubPr>
                            <m:ctrlPr>
                              <a:rPr lang="en-US" sz="1800" i="1">
                                <a:solidFill>
                                  <a:schemeClr val="tx1"/>
                                </a:solidFill>
                                <a:latin typeface="Cambria Math" panose="02040503050406030204" pitchFamily="18" charset="0"/>
                              </a:rPr>
                            </m:ctrlPr>
                          </m:sSubPr>
                          <m:e>
                            <m:r>
                              <a:rPr lang="en-DE" sz="1800" i="1">
                                <a:solidFill>
                                  <a:schemeClr val="tx1"/>
                                </a:solidFill>
                                <a:latin typeface="Cambria Math" panose="02040503050406030204" pitchFamily="18" charset="0"/>
                              </a:rPr>
                              <m:t>𝜇</m:t>
                            </m:r>
                          </m:e>
                          <m:sub>
                            <m:r>
                              <a:rPr lang="en-US" sz="1800" i="1">
                                <a:solidFill>
                                  <a:schemeClr val="tx1"/>
                                </a:solidFill>
                                <a:latin typeface="Cambria Math" panose="02040503050406030204" pitchFamily="18" charset="0"/>
                              </a:rPr>
                              <m:t>𝑣</m:t>
                            </m:r>
                          </m:sub>
                        </m:sSub>
                        <m:d>
                          <m:dPr>
                            <m:ctrlPr>
                              <a:rPr lang="en-DE" sz="1800" i="1">
                                <a:solidFill>
                                  <a:schemeClr val="tx1"/>
                                </a:solidFill>
                                <a:latin typeface="Cambria Math" panose="02040503050406030204" pitchFamily="18" charset="0"/>
                              </a:rPr>
                            </m:ctrlPr>
                          </m:dPr>
                          <m:e>
                            <m:r>
                              <a:rPr lang="en-DE" sz="1800" i="1">
                                <a:solidFill>
                                  <a:schemeClr val="tx1"/>
                                </a:solidFill>
                                <a:latin typeface="Cambria Math" panose="02040503050406030204" pitchFamily="18" charset="0"/>
                              </a:rPr>
                              <m:t>𝑇</m:t>
                            </m:r>
                          </m:e>
                        </m:d>
                        <m:r>
                          <a:rPr lang="en-US" sz="1800" i="1">
                            <a:solidFill>
                              <a:schemeClr val="tx1"/>
                            </a:solidFill>
                            <a:latin typeface="Cambria Math" panose="02040503050406030204" pitchFamily="18" charset="0"/>
                          </a:rPr>
                          <m:t> </m:t>
                        </m:r>
                      </m:den>
                    </m:f>
                  </m:oMath>
                </a14:m>
                <a:endParaRPr lang="ar-AE" sz="1800" b="0" i="0" u="none" strike="noStrike" cap="none" dirty="0">
                  <a:solidFill>
                    <a:schemeClr val="dk1"/>
                  </a:solidFill>
                  <a:latin typeface="Quicksand"/>
                  <a:ea typeface="Quicksand"/>
                  <a:cs typeface="Quicksand"/>
                  <a:sym typeface="Quicksand"/>
                </a:endParaRPr>
              </a:p>
            </p:txBody>
          </p:sp>
        </mc:Choice>
        <mc:Fallback>
          <p:sp>
            <p:nvSpPr>
              <p:cNvPr id="11" name="TextBox 10">
                <a:extLst>
                  <a:ext uri="{FF2B5EF4-FFF2-40B4-BE49-F238E27FC236}">
                    <a16:creationId xmlns:a16="http://schemas.microsoft.com/office/drawing/2014/main" id="{2BA3B959-22E1-5656-4D94-D11BAAE18CC7}"/>
                  </a:ext>
                </a:extLst>
              </p:cNvPr>
              <p:cNvSpPr txBox="1">
                <a:spLocks noRot="1" noChangeAspect="1" noMove="1" noResize="1" noEditPoints="1" noAdjustHandles="1" noChangeArrowheads="1" noChangeShapeType="1" noTextEdit="1"/>
              </p:cNvSpPr>
              <p:nvPr/>
            </p:nvSpPr>
            <p:spPr>
              <a:xfrm>
                <a:off x="5288932" y="1784277"/>
                <a:ext cx="6101254" cy="682046"/>
              </a:xfrm>
              <a:prstGeom prst="rect">
                <a:avLst/>
              </a:prstGeom>
              <a:blipFill>
                <a:blip r:embed="rId5"/>
                <a:stretch>
                  <a:fillRect b="-3636"/>
                </a:stretch>
              </a:blipFill>
            </p:spPr>
            <p:txBody>
              <a:bodyPr/>
              <a:lstStyle/>
              <a:p>
                <a:r>
                  <a:rPr lang="en-DE">
                    <a:noFill/>
                  </a:rPr>
                  <a:t> </a:t>
                </a:r>
              </a:p>
            </p:txBody>
          </p:sp>
        </mc:Fallback>
      </mc:AlternateContent>
      <p:sp>
        <p:nvSpPr>
          <p:cNvPr id="13" name="TextBox 12">
            <a:extLst>
              <a:ext uri="{FF2B5EF4-FFF2-40B4-BE49-F238E27FC236}">
                <a16:creationId xmlns:a16="http://schemas.microsoft.com/office/drawing/2014/main" id="{0330675E-0F3E-DF5D-5D2B-4C9442F98465}"/>
              </a:ext>
            </a:extLst>
          </p:cNvPr>
          <p:cNvSpPr txBox="1"/>
          <p:nvPr/>
        </p:nvSpPr>
        <p:spPr>
          <a:xfrm>
            <a:off x="242053" y="3093322"/>
            <a:ext cx="11949947" cy="1169551"/>
          </a:xfrm>
          <a:prstGeom prst="rect">
            <a:avLst/>
          </a:prstGeom>
          <a:noFill/>
        </p:spPr>
        <p:txBody>
          <a:bodyPr wrap="square">
            <a:spAutoFit/>
          </a:bodyPr>
          <a:lstStyle/>
          <a:p>
            <a:pPr marL="285750" indent="-285750">
              <a:buFont typeface="Arial" panose="020B0604020202020204" pitchFamily="34" charset="0"/>
              <a:buChar char="•"/>
            </a:pPr>
            <a:r>
              <a:rPr lang="en-DE" dirty="0">
                <a:latin typeface="+mj-lt"/>
                <a:ea typeface="Times New Roman" panose="02020603050405020304" pitchFamily="18" charset="0"/>
              </a:rPr>
              <a:t>The idea is to compare the absolute R0 value to the actual basic reproduction number from real dengue outbreak from different parts of the world.</a:t>
            </a:r>
          </a:p>
          <a:p>
            <a:r>
              <a:rPr lang="en-DE" dirty="0">
                <a:latin typeface="+mj-lt"/>
                <a:ea typeface="Times New Roman" panose="02020603050405020304" pitchFamily="18" charset="0"/>
              </a:rPr>
              <a:t> </a:t>
            </a:r>
          </a:p>
          <a:p>
            <a:pPr marL="285750" indent="-285750">
              <a:buFont typeface="Arial" panose="020B0604020202020204" pitchFamily="34" charset="0"/>
              <a:buChar char="•"/>
            </a:pPr>
            <a:r>
              <a:rPr lang="en-DE" sz="1400" kern="0" dirty="0">
                <a:solidFill>
                  <a:srgbClr val="000000"/>
                </a:solidFill>
                <a:effectLst/>
                <a:latin typeface="+mj-lt"/>
                <a:ea typeface="Times New Roman" panose="02020603050405020304" pitchFamily="18" charset="0"/>
              </a:rPr>
              <a:t>The original model was calibrated to calculate the abundance of Aedes Albopictus per hectare (Y).</a:t>
            </a:r>
          </a:p>
          <a:p>
            <a:pPr marL="285750" indent="-285750">
              <a:buFont typeface="Arial" panose="020B0604020202020204" pitchFamily="34" charset="0"/>
              <a:buChar char="•"/>
            </a:pPr>
            <a:endParaRPr lang="en-DE" dirty="0">
              <a:latin typeface="+mj-lt"/>
            </a:endParaRPr>
          </a:p>
          <a:p>
            <a:pPr marL="285750" indent="-285750">
              <a:buFont typeface="Arial" panose="020B0604020202020204" pitchFamily="34" charset="0"/>
              <a:buChar char="•"/>
            </a:pPr>
            <a:r>
              <a:rPr lang="en-DE" dirty="0">
                <a:latin typeface="+mj-lt"/>
              </a:rPr>
              <a:t>Accounted the population correction term to mosquito to human density ratio.</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EF2B42C8-BC48-0962-FF9F-D9EB460F23F9}"/>
                  </a:ext>
                </a:extLst>
              </p:cNvPr>
              <p:cNvSpPr txBox="1"/>
              <p:nvPr/>
            </p:nvSpPr>
            <p:spPr>
              <a:xfrm>
                <a:off x="2036152" y="4308829"/>
                <a:ext cx="6101254" cy="413318"/>
              </a:xfrm>
              <a:prstGeom prst="rect">
                <a:avLst/>
              </a:prstGeom>
              <a:noFill/>
            </p:spPr>
            <p:txBody>
              <a:bodyPr wrap="square">
                <a:spAutoFit/>
              </a:bodyPr>
              <a:lstStyle/>
              <a:p>
                <a:r>
                  <a:rPr lang="en-DE" sz="1400" kern="0" dirty="0">
                    <a:solidFill>
                      <a:srgbClr val="000000"/>
                    </a:solidFill>
                    <a:effectLst/>
                    <a:latin typeface="Times New Roman" panose="02020603050405020304" pitchFamily="18" charset="0"/>
                    <a:ea typeface="Times New Roman" panose="02020603050405020304" pitchFamily="18" charset="0"/>
                  </a:rPr>
                  <a:t>Y </a:t>
                </a:r>
                <a:r>
                  <a:rPr lang="en-DE" dirty="0">
                    <a:latin typeface="Times New Roman" panose="02020603050405020304" pitchFamily="18" charset="0"/>
                    <a:ea typeface="Times New Roman" panose="02020603050405020304" pitchFamily="18" charset="0"/>
                  </a:rPr>
                  <a:t>*</a:t>
                </a:r>
                <a:r>
                  <a:rPr lang="en-DE" sz="1400" kern="0" dirty="0">
                    <a:solidFill>
                      <a:srgbClr val="000000"/>
                    </a:solidFill>
                    <a:effectLst/>
                    <a:latin typeface="Times New Roman" panose="02020603050405020304" pitchFamily="18" charset="0"/>
                    <a:ea typeface="Times New Roman" panose="02020603050405020304" pitchFamily="18" charset="0"/>
                  </a:rPr>
                  <a:t> f(p, </a:t>
                </a:r>
                <a14:m>
                  <m:oMath xmlns:m="http://schemas.openxmlformats.org/officeDocument/2006/math">
                    <m:f>
                      <m:fPr>
                        <m:ctrlPr>
                          <a:rPr lang="en-DE"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DE" sz="14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num>
                      <m:den>
                        <m:r>
                          <a:rPr lang="en-DE" sz="14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den>
                    </m:f>
                  </m:oMath>
                </a14:m>
                <a:r>
                  <a:rPr lang="en-DE" sz="1400" kern="0" dirty="0">
                    <a:solidFill>
                      <a:srgbClr val="000000"/>
                    </a:solidFill>
                    <a:effectLst/>
                    <a:latin typeface="Times New Roman" panose="02020603050405020304" pitchFamily="18" charset="0"/>
                    <a:ea typeface="Times New Roman" panose="02020603050405020304" pitchFamily="18" charset="0"/>
                  </a:rPr>
                  <a:t>, c) =  </a:t>
                </a:r>
                <a14:m>
                  <m:oMath xmlns:m="http://schemas.openxmlformats.org/officeDocument/2006/math">
                    <m:f>
                      <m:fPr>
                        <m:ctrlPr>
                          <a:rPr lang="en-DE"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DE" sz="1400"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g</m:t>
                        </m:r>
                        <m:d>
                          <m:dPr>
                            <m:ctrlPr>
                              <a:rPr lang="en-DE" sz="14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DE" sz="1400"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p</m:t>
                            </m:r>
                            <m:r>
                              <a:rPr lang="en-DE" sz="1400"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DE" sz="1400"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d>
                        <m:r>
                          <a:rPr lang="en-US" sz="1400" b="0" i="0" kern="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400" b="0" i="0" kern="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en-DE" sz="1400"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num>
                      <m:den>
                        <m:r>
                          <a:rPr lang="en-US" sz="14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den>
                    </m:f>
                  </m:oMath>
                </a14:m>
                <a:r>
                  <a:rPr lang="en-DE" dirty="0">
                    <a:effectLst/>
                  </a:rPr>
                  <a:t> </a:t>
                </a:r>
                <a:endParaRPr lang="en-DE" dirty="0"/>
              </a:p>
            </p:txBody>
          </p:sp>
        </mc:Choice>
        <mc:Fallback>
          <p:sp>
            <p:nvSpPr>
              <p:cNvPr id="15" name="TextBox 14">
                <a:extLst>
                  <a:ext uri="{FF2B5EF4-FFF2-40B4-BE49-F238E27FC236}">
                    <a16:creationId xmlns:a16="http://schemas.microsoft.com/office/drawing/2014/main" id="{EF2B42C8-BC48-0962-FF9F-D9EB460F23F9}"/>
                  </a:ext>
                </a:extLst>
              </p:cNvPr>
              <p:cNvSpPr txBox="1">
                <a:spLocks noRot="1" noChangeAspect="1" noMove="1" noResize="1" noEditPoints="1" noAdjustHandles="1" noChangeArrowheads="1" noChangeShapeType="1" noTextEdit="1"/>
              </p:cNvSpPr>
              <p:nvPr/>
            </p:nvSpPr>
            <p:spPr>
              <a:xfrm>
                <a:off x="2036152" y="4308829"/>
                <a:ext cx="6101254" cy="413318"/>
              </a:xfrm>
              <a:prstGeom prst="rect">
                <a:avLst/>
              </a:prstGeom>
              <a:blipFill>
                <a:blip r:embed="rId6"/>
                <a:stretch>
                  <a:fillRect l="-416" b="-3030"/>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D15F252E-41A0-FA60-D902-F05BA586A4A3}"/>
                  </a:ext>
                </a:extLst>
              </p:cNvPr>
              <p:cNvSpPr txBox="1"/>
              <p:nvPr/>
            </p:nvSpPr>
            <p:spPr>
              <a:xfrm>
                <a:off x="1753639" y="5473691"/>
                <a:ext cx="8336291" cy="636649"/>
              </a:xfrm>
              <a:prstGeom prst="rect">
                <a:avLst/>
              </a:prstGeom>
              <a:noFill/>
            </p:spPr>
            <p:txBody>
              <a:bodyPr wrap="square">
                <a:spAutoFit/>
              </a:bodyPr>
              <a:lstStyle/>
              <a:p>
                <a:r>
                  <a:rPr lang="en-DE" sz="1400" kern="0" dirty="0">
                    <a:solidFill>
                      <a:srgbClr val="000000"/>
                    </a:solidFill>
                    <a:effectLst/>
                    <a:latin typeface="Times New Roman" panose="02020603050405020304" pitchFamily="18" charset="0"/>
                    <a:ea typeface="Times New Roman" panose="02020603050405020304" pitchFamily="18" charset="0"/>
                  </a:rPr>
                  <a:t>g(p, c) = </a:t>
                </a:r>
                <a14:m>
                  <m:oMath xmlns:m="http://schemas.openxmlformats.org/officeDocument/2006/math">
                    <m:f>
                      <m:fPr>
                        <m:ctrlPr>
                          <a:rPr lang="en-DE"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DE"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DE" sz="1400"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p</m:t>
                            </m:r>
                          </m:e>
                          <m:sup>
                            <m:r>
                              <a:rPr lang="en-US" sz="1400"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DE"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p>
                            <m:r>
                              <a:rPr lang="en-US" sz="14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4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DE"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𝑝</m:t>
                            </m:r>
                          </m:e>
                          <m:sup>
                            <m:r>
                              <a:rPr lang="en-US" sz="14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4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DE" sz="1200" dirty="0"/>
                  <a:t>, increasing sigmoidal function that captures the viability of domesticated mosquito populations in relation to human population density </a:t>
                </a:r>
              </a:p>
            </p:txBody>
          </p:sp>
        </mc:Choice>
        <mc:Fallback>
          <p:sp>
            <p:nvSpPr>
              <p:cNvPr id="17" name="TextBox 16">
                <a:extLst>
                  <a:ext uri="{FF2B5EF4-FFF2-40B4-BE49-F238E27FC236}">
                    <a16:creationId xmlns:a16="http://schemas.microsoft.com/office/drawing/2014/main" id="{D15F252E-41A0-FA60-D902-F05BA586A4A3}"/>
                  </a:ext>
                </a:extLst>
              </p:cNvPr>
              <p:cNvSpPr txBox="1">
                <a:spLocks noRot="1" noChangeAspect="1" noMove="1" noResize="1" noEditPoints="1" noAdjustHandles="1" noChangeArrowheads="1" noChangeShapeType="1" noTextEdit="1"/>
              </p:cNvSpPr>
              <p:nvPr/>
            </p:nvSpPr>
            <p:spPr>
              <a:xfrm>
                <a:off x="1753639" y="5473691"/>
                <a:ext cx="8336291" cy="636649"/>
              </a:xfrm>
              <a:prstGeom prst="rect">
                <a:avLst/>
              </a:prstGeom>
              <a:blipFill>
                <a:blip r:embed="rId7"/>
                <a:stretch>
                  <a:fillRect l="-304" b="-8000"/>
                </a:stretch>
              </a:blipFill>
            </p:spPr>
            <p:txBody>
              <a:bodyPr/>
              <a:lstStyle/>
              <a:p>
                <a:r>
                  <a:rPr lang="en-DE">
                    <a:noFill/>
                  </a:rPr>
                  <a:t> </a:t>
                </a:r>
              </a:p>
            </p:txBody>
          </p:sp>
        </mc:Fallback>
      </mc:AlternateContent>
      <p:sp>
        <p:nvSpPr>
          <p:cNvPr id="18" name="TextBox 17">
            <a:extLst>
              <a:ext uri="{FF2B5EF4-FFF2-40B4-BE49-F238E27FC236}">
                <a16:creationId xmlns:a16="http://schemas.microsoft.com/office/drawing/2014/main" id="{862A7774-E633-D96B-FC75-05701A6854E0}"/>
              </a:ext>
            </a:extLst>
          </p:cNvPr>
          <p:cNvSpPr txBox="1"/>
          <p:nvPr/>
        </p:nvSpPr>
        <p:spPr>
          <a:xfrm>
            <a:off x="330224" y="6406570"/>
            <a:ext cx="5330305" cy="307777"/>
          </a:xfrm>
          <a:prstGeom prst="rect">
            <a:avLst/>
          </a:prstGeom>
          <a:noFill/>
        </p:spPr>
        <p:txBody>
          <a:bodyPr wrap="none" rtlCol="0">
            <a:spAutoFit/>
          </a:bodyPr>
          <a:lstStyle/>
          <a:p>
            <a:pPr marL="285750" indent="-285750">
              <a:buFont typeface="Arial" panose="020B0604020202020204" pitchFamily="34" charset="0"/>
              <a:buChar char="•"/>
            </a:pPr>
            <a:r>
              <a:rPr lang="en-DE" dirty="0"/>
              <a:t>Capture Recapture method to estimate mosquito abundance?</a:t>
            </a:r>
          </a:p>
        </p:txBody>
      </p:sp>
    </p:spTree>
    <p:extLst>
      <p:ext uri="{BB962C8B-B14F-4D97-AF65-F5344CB8AC3E}">
        <p14:creationId xmlns:p14="http://schemas.microsoft.com/office/powerpoint/2010/main" val="1065341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8"/>
          <p:cNvSpPr/>
          <p:nvPr/>
        </p:nvSpPr>
        <p:spPr>
          <a:xfrm>
            <a:off x="11703900" y="3927490"/>
            <a:ext cx="488100" cy="549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1" name="Google Shape;121;p8"/>
          <p:cNvSpPr txBox="1"/>
          <p:nvPr/>
        </p:nvSpPr>
        <p:spPr>
          <a:xfrm>
            <a:off x="1571125" y="5298675"/>
            <a:ext cx="9645000" cy="738633"/>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Clr>
                <a:schemeClr val="dk1"/>
              </a:buClr>
              <a:buSzPts val="1100"/>
              <a:buFont typeface="Arial"/>
              <a:buNone/>
            </a:pPr>
            <a:endParaRPr sz="1800" dirty="0">
              <a:solidFill>
                <a:schemeClr val="dk1"/>
              </a:solidFill>
              <a:latin typeface="Quicksand"/>
              <a:ea typeface="Quicksand"/>
              <a:cs typeface="Quicksand"/>
              <a:sym typeface="Quicksand"/>
            </a:endParaRPr>
          </a:p>
          <a:p>
            <a:pPr marL="0" lvl="0" indent="0" algn="l" rtl="0">
              <a:spcBef>
                <a:spcPts val="0"/>
              </a:spcBef>
              <a:spcAft>
                <a:spcPts val="0"/>
              </a:spcAft>
              <a:buNone/>
            </a:pPr>
            <a:endParaRPr sz="1800" dirty="0">
              <a:solidFill>
                <a:schemeClr val="dk1"/>
              </a:solidFill>
              <a:latin typeface="Quicksand"/>
              <a:ea typeface="Quicksand"/>
              <a:cs typeface="Quicksand"/>
              <a:sym typeface="Quicksand"/>
            </a:endParaRPr>
          </a:p>
        </p:txBody>
      </p:sp>
      <p:sp>
        <p:nvSpPr>
          <p:cNvPr id="122" name="Google Shape;122;p8"/>
          <p:cNvSpPr txBox="1">
            <a:spLocks noGrp="1"/>
          </p:cNvSpPr>
          <p:nvPr>
            <p:ph type="sldNum" idx="12"/>
          </p:nvPr>
        </p:nvSpPr>
        <p:spPr>
          <a:xfrm>
            <a:off x="8610600" y="631673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22</a:t>
            </a:fld>
            <a:endParaRPr/>
          </a:p>
        </p:txBody>
      </p:sp>
      <p:sp>
        <p:nvSpPr>
          <p:cNvPr id="123" name="Google Shape;123;p8"/>
          <p:cNvSpPr/>
          <p:nvPr/>
        </p:nvSpPr>
        <p:spPr>
          <a:xfrm>
            <a:off x="7974957" y="850390"/>
            <a:ext cx="729205" cy="2723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423B1D59-3019-7032-F875-DFA732EA6306}"/>
              </a:ext>
            </a:extLst>
          </p:cNvPr>
          <p:cNvSpPr txBox="1"/>
          <p:nvPr/>
        </p:nvSpPr>
        <p:spPr>
          <a:xfrm>
            <a:off x="378372" y="283780"/>
            <a:ext cx="3090911" cy="400110"/>
          </a:xfrm>
          <a:prstGeom prst="rect">
            <a:avLst/>
          </a:prstGeom>
          <a:noFill/>
        </p:spPr>
        <p:txBody>
          <a:bodyPr wrap="none" rtlCol="0">
            <a:spAutoFit/>
          </a:bodyPr>
          <a:lstStyle/>
          <a:p>
            <a:r>
              <a:rPr lang="en-DE" sz="2000" b="1" dirty="0"/>
              <a:t>Modelling Approaches -</a:t>
            </a:r>
          </a:p>
        </p:txBody>
      </p:sp>
      <p:pic>
        <p:nvPicPr>
          <p:cNvPr id="10" name="Picture 9" descr="A picture containing font, white, text, calligraphy&#10;&#10;Description automatically generated">
            <a:extLst>
              <a:ext uri="{FF2B5EF4-FFF2-40B4-BE49-F238E27FC236}">
                <a16:creationId xmlns:a16="http://schemas.microsoft.com/office/drawing/2014/main" id="{CC00CF59-DFEE-0F65-E147-A26C97D6D596}"/>
              </a:ext>
            </a:extLst>
          </p:cNvPr>
          <p:cNvPicPr>
            <a:picLocks noChangeAspect="1"/>
          </p:cNvPicPr>
          <p:nvPr/>
        </p:nvPicPr>
        <p:blipFill>
          <a:blip r:embed="rId3"/>
          <a:stretch>
            <a:fillRect/>
          </a:stretch>
        </p:blipFill>
        <p:spPr>
          <a:xfrm>
            <a:off x="7797454" y="1383675"/>
            <a:ext cx="2247900" cy="914400"/>
          </a:xfrm>
          <a:prstGeom prst="rect">
            <a:avLst/>
          </a:prstGeom>
        </p:spPr>
      </p:pic>
      <p:pic>
        <p:nvPicPr>
          <p:cNvPr id="14" name="Picture 13" descr="A picture containing font, text, white, typography&#10;&#10;Description automatically generated">
            <a:extLst>
              <a:ext uri="{FF2B5EF4-FFF2-40B4-BE49-F238E27FC236}">
                <a16:creationId xmlns:a16="http://schemas.microsoft.com/office/drawing/2014/main" id="{F00395EC-29FA-79F9-EFDC-65D3B80F331C}"/>
              </a:ext>
            </a:extLst>
          </p:cNvPr>
          <p:cNvPicPr>
            <a:picLocks noChangeAspect="1"/>
          </p:cNvPicPr>
          <p:nvPr/>
        </p:nvPicPr>
        <p:blipFill>
          <a:blip r:embed="rId4"/>
          <a:stretch>
            <a:fillRect/>
          </a:stretch>
        </p:blipFill>
        <p:spPr>
          <a:xfrm>
            <a:off x="7797454" y="5334510"/>
            <a:ext cx="3098800" cy="673100"/>
          </a:xfrm>
          <a:prstGeom prst="rect">
            <a:avLst/>
          </a:prstGeom>
        </p:spPr>
      </p:pic>
      <p:pic>
        <p:nvPicPr>
          <p:cNvPr id="16" name="Picture 15" descr="A picture containing font, white, text, handwriting&#10;&#10;Description automatically generated">
            <a:extLst>
              <a:ext uri="{FF2B5EF4-FFF2-40B4-BE49-F238E27FC236}">
                <a16:creationId xmlns:a16="http://schemas.microsoft.com/office/drawing/2014/main" id="{8BC1E228-129D-A3D2-18C7-671645B7F654}"/>
              </a:ext>
            </a:extLst>
          </p:cNvPr>
          <p:cNvPicPr>
            <a:picLocks noChangeAspect="1"/>
          </p:cNvPicPr>
          <p:nvPr/>
        </p:nvPicPr>
        <p:blipFill>
          <a:blip r:embed="rId5"/>
          <a:stretch>
            <a:fillRect/>
          </a:stretch>
        </p:blipFill>
        <p:spPr>
          <a:xfrm>
            <a:off x="7815423" y="3672496"/>
            <a:ext cx="2237400" cy="813600"/>
          </a:xfrm>
          <a:prstGeom prst="rect">
            <a:avLst/>
          </a:prstGeom>
        </p:spPr>
      </p:pic>
      <p:sp>
        <p:nvSpPr>
          <p:cNvPr id="17" name="TextBox 16">
            <a:extLst>
              <a:ext uri="{FF2B5EF4-FFF2-40B4-BE49-F238E27FC236}">
                <a16:creationId xmlns:a16="http://schemas.microsoft.com/office/drawing/2014/main" id="{4785E048-5ADB-621B-A3BA-B8FB765A0D5E}"/>
              </a:ext>
            </a:extLst>
          </p:cNvPr>
          <p:cNvSpPr txBox="1"/>
          <p:nvPr/>
        </p:nvSpPr>
        <p:spPr>
          <a:xfrm>
            <a:off x="7868071" y="1214653"/>
            <a:ext cx="2212465" cy="307777"/>
          </a:xfrm>
          <a:prstGeom prst="rect">
            <a:avLst/>
          </a:prstGeom>
          <a:noFill/>
        </p:spPr>
        <p:txBody>
          <a:bodyPr wrap="none" rtlCol="0">
            <a:spAutoFit/>
          </a:bodyPr>
          <a:lstStyle/>
          <a:p>
            <a:r>
              <a:rPr lang="en-DE" b="1" dirty="0"/>
              <a:t>Mechanistic ODE Model</a:t>
            </a:r>
          </a:p>
        </p:txBody>
      </p:sp>
      <p:sp>
        <p:nvSpPr>
          <p:cNvPr id="18" name="TextBox 17">
            <a:extLst>
              <a:ext uri="{FF2B5EF4-FFF2-40B4-BE49-F238E27FC236}">
                <a16:creationId xmlns:a16="http://schemas.microsoft.com/office/drawing/2014/main" id="{04120A41-1DCA-3E01-0F6A-9FAB4593471C}"/>
              </a:ext>
            </a:extLst>
          </p:cNvPr>
          <p:cNvSpPr txBox="1"/>
          <p:nvPr/>
        </p:nvSpPr>
        <p:spPr>
          <a:xfrm>
            <a:off x="7797454" y="3367003"/>
            <a:ext cx="2013693" cy="307777"/>
          </a:xfrm>
          <a:prstGeom prst="rect">
            <a:avLst/>
          </a:prstGeom>
          <a:noFill/>
        </p:spPr>
        <p:txBody>
          <a:bodyPr wrap="none" rtlCol="0">
            <a:spAutoFit/>
          </a:bodyPr>
          <a:lstStyle/>
          <a:p>
            <a:r>
              <a:rPr lang="en-DE" b="1" dirty="0"/>
              <a:t>Data driven approach</a:t>
            </a:r>
          </a:p>
        </p:txBody>
      </p:sp>
      <p:sp>
        <p:nvSpPr>
          <p:cNvPr id="19" name="TextBox 18">
            <a:extLst>
              <a:ext uri="{FF2B5EF4-FFF2-40B4-BE49-F238E27FC236}">
                <a16:creationId xmlns:a16="http://schemas.microsoft.com/office/drawing/2014/main" id="{FA3E8877-E1D0-F2D5-1A63-70F196AD6AB0}"/>
              </a:ext>
            </a:extLst>
          </p:cNvPr>
          <p:cNvSpPr txBox="1"/>
          <p:nvPr/>
        </p:nvSpPr>
        <p:spPr>
          <a:xfrm>
            <a:off x="7815423" y="4865360"/>
            <a:ext cx="2489784" cy="307777"/>
          </a:xfrm>
          <a:prstGeom prst="rect">
            <a:avLst/>
          </a:prstGeom>
          <a:noFill/>
        </p:spPr>
        <p:txBody>
          <a:bodyPr wrap="none" rtlCol="0">
            <a:spAutoFit/>
          </a:bodyPr>
          <a:lstStyle/>
          <a:p>
            <a:r>
              <a:rPr lang="en-DE" b="1" dirty="0"/>
              <a:t>Hybrid Modelling approach</a:t>
            </a:r>
          </a:p>
        </p:txBody>
      </p:sp>
      <p:cxnSp>
        <p:nvCxnSpPr>
          <p:cNvPr id="23" name="Straight Arrow Connector 22">
            <a:extLst>
              <a:ext uri="{FF2B5EF4-FFF2-40B4-BE49-F238E27FC236}">
                <a16:creationId xmlns:a16="http://schemas.microsoft.com/office/drawing/2014/main" id="{0789B252-3A4D-FBE3-3283-5721876BAF02}"/>
              </a:ext>
            </a:extLst>
          </p:cNvPr>
          <p:cNvCxnSpPr/>
          <p:nvPr/>
        </p:nvCxnSpPr>
        <p:spPr>
          <a:xfrm flipV="1">
            <a:off x="5927834" y="1927424"/>
            <a:ext cx="1786759" cy="3428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536CDE43-CAF3-BEFD-0F32-67E94B4EBBB5}"/>
                  </a:ext>
                </a:extLst>
              </p:cNvPr>
              <p:cNvSpPr txBox="1"/>
              <p:nvPr/>
            </p:nvSpPr>
            <p:spPr>
              <a:xfrm>
                <a:off x="7797454" y="2186180"/>
                <a:ext cx="3387466" cy="738664"/>
              </a:xfrm>
              <a:prstGeom prst="rect">
                <a:avLst/>
              </a:prstGeom>
              <a:noFill/>
            </p:spPr>
            <p:txBody>
              <a:bodyPr wrap="none" rtlCol="0">
                <a:spAutoFit/>
              </a:bodyPr>
              <a:lstStyle/>
              <a:p>
                <a:r>
                  <a:rPr lang="en-US" b="0" dirty="0"/>
                  <a:t>Where </a:t>
                </a:r>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𝑝</m:t>
                        </m:r>
                      </m:e>
                    </m:d>
                    <m:r>
                      <a:rPr lang="en-US" b="0" i="1" smtClean="0">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𝑛</m:t>
                        </m:r>
                      </m:sup>
                    </m:sSup>
                  </m:oMath>
                </a14:m>
                <a:endParaRPr lang="en-DE" dirty="0"/>
              </a:p>
              <a:p>
                <a:r>
                  <a:rPr lang="en-GB" dirty="0"/>
                  <a:t>is a function parameterized by a vector </a:t>
                </a:r>
              </a:p>
              <a:p>
                <a:r>
                  <a:rPr lang="en-GB" dirty="0"/>
                  <a:t>p capturing  the dynamics of the system.</a:t>
                </a:r>
                <a:endParaRPr lang="en-DE" dirty="0"/>
              </a:p>
            </p:txBody>
          </p:sp>
        </mc:Choice>
        <mc:Fallback>
          <p:sp>
            <p:nvSpPr>
              <p:cNvPr id="25" name="TextBox 24">
                <a:extLst>
                  <a:ext uri="{FF2B5EF4-FFF2-40B4-BE49-F238E27FC236}">
                    <a16:creationId xmlns:a16="http://schemas.microsoft.com/office/drawing/2014/main" id="{536CDE43-CAF3-BEFD-0F32-67E94B4EBBB5}"/>
                  </a:ext>
                </a:extLst>
              </p:cNvPr>
              <p:cNvSpPr txBox="1">
                <a:spLocks noRot="1" noChangeAspect="1" noMove="1" noResize="1" noEditPoints="1" noAdjustHandles="1" noChangeArrowheads="1" noChangeShapeType="1" noTextEdit="1"/>
              </p:cNvSpPr>
              <p:nvPr/>
            </p:nvSpPr>
            <p:spPr>
              <a:xfrm>
                <a:off x="7797454" y="2186180"/>
                <a:ext cx="3387466" cy="738664"/>
              </a:xfrm>
              <a:prstGeom prst="rect">
                <a:avLst/>
              </a:prstGeom>
              <a:blipFill>
                <a:blip r:embed="rId6"/>
                <a:stretch>
                  <a:fillRect l="-373" t="-1695" b="-6780"/>
                </a:stretch>
              </a:blipFill>
            </p:spPr>
            <p:txBody>
              <a:bodyPr/>
              <a:lstStyle/>
              <a:p>
                <a:r>
                  <a:rPr lang="en-DE">
                    <a:noFill/>
                  </a:rPr>
                  <a:t> </a:t>
                </a:r>
              </a:p>
            </p:txBody>
          </p:sp>
        </mc:Fallback>
      </mc:AlternateContent>
      <p:cxnSp>
        <p:nvCxnSpPr>
          <p:cNvPr id="31" name="Straight Connector 30">
            <a:extLst>
              <a:ext uri="{FF2B5EF4-FFF2-40B4-BE49-F238E27FC236}">
                <a16:creationId xmlns:a16="http://schemas.microsoft.com/office/drawing/2014/main" id="{1348F3E5-8475-C426-CAC4-2C47008C41C8}"/>
              </a:ext>
            </a:extLst>
          </p:cNvPr>
          <p:cNvCxnSpPr/>
          <p:nvPr/>
        </p:nvCxnSpPr>
        <p:spPr>
          <a:xfrm flipV="1">
            <a:off x="10478813" y="1927424"/>
            <a:ext cx="1145628" cy="33629"/>
          </a:xfrm>
          <a:prstGeom prst="line">
            <a:avLst/>
          </a:prstGeom>
        </p:spPr>
        <p:style>
          <a:lnRef idx="1">
            <a:schemeClr val="accent5"/>
          </a:lnRef>
          <a:fillRef idx="0">
            <a:schemeClr val="accent5"/>
          </a:fillRef>
          <a:effectRef idx="0">
            <a:schemeClr val="accent5"/>
          </a:effectRef>
          <a:fontRef idx="minor">
            <a:schemeClr val="tx1"/>
          </a:fontRef>
        </p:style>
      </p:cxnSp>
      <p:cxnSp>
        <p:nvCxnSpPr>
          <p:cNvPr id="33" name="Straight Connector 32">
            <a:extLst>
              <a:ext uri="{FF2B5EF4-FFF2-40B4-BE49-F238E27FC236}">
                <a16:creationId xmlns:a16="http://schemas.microsoft.com/office/drawing/2014/main" id="{C1490037-46DA-BD49-46F3-69FB845AA6CA}"/>
              </a:ext>
            </a:extLst>
          </p:cNvPr>
          <p:cNvCxnSpPr/>
          <p:nvPr/>
        </p:nvCxnSpPr>
        <p:spPr>
          <a:xfrm>
            <a:off x="11624441" y="1906754"/>
            <a:ext cx="79459" cy="3312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16DFAF9-BF10-9298-59FE-D337A43774A4}"/>
              </a:ext>
            </a:extLst>
          </p:cNvPr>
          <p:cNvCxnSpPr>
            <a:cxnSpLocks/>
          </p:cNvCxnSpPr>
          <p:nvPr/>
        </p:nvCxnSpPr>
        <p:spPr>
          <a:xfrm flipH="1">
            <a:off x="10478813" y="5221139"/>
            <a:ext cx="12250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40CBC32-A778-25CF-BBA0-812A63D56E4B}"/>
              </a:ext>
            </a:extLst>
          </p:cNvPr>
          <p:cNvCxnSpPr>
            <a:cxnSpLocks/>
          </p:cNvCxnSpPr>
          <p:nvPr/>
        </p:nvCxnSpPr>
        <p:spPr>
          <a:xfrm>
            <a:off x="10478813" y="4079296"/>
            <a:ext cx="118535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532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8"/>
          <p:cNvSpPr/>
          <p:nvPr/>
        </p:nvSpPr>
        <p:spPr>
          <a:xfrm>
            <a:off x="11703900" y="3927490"/>
            <a:ext cx="488100" cy="5499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21" name="Google Shape;121;p8"/>
          <p:cNvSpPr txBox="1"/>
          <p:nvPr/>
        </p:nvSpPr>
        <p:spPr>
          <a:xfrm>
            <a:off x="1571125" y="5298675"/>
            <a:ext cx="9645000" cy="738633"/>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Clr>
                <a:schemeClr val="dk1"/>
              </a:buClr>
              <a:buSzPts val="1100"/>
              <a:buFont typeface="Arial"/>
              <a:buNone/>
            </a:pPr>
            <a:endParaRPr sz="1800" dirty="0">
              <a:solidFill>
                <a:schemeClr val="dk1"/>
              </a:solidFill>
              <a:latin typeface="Quicksand"/>
              <a:ea typeface="Quicksand"/>
              <a:cs typeface="Quicksand"/>
              <a:sym typeface="Quicksand"/>
            </a:endParaRPr>
          </a:p>
          <a:p>
            <a:pPr marL="0" lvl="0" indent="0" algn="l" rtl="0">
              <a:spcBef>
                <a:spcPts val="0"/>
              </a:spcBef>
              <a:spcAft>
                <a:spcPts val="0"/>
              </a:spcAft>
              <a:buNone/>
            </a:pPr>
            <a:endParaRPr sz="1800" dirty="0">
              <a:solidFill>
                <a:schemeClr val="dk1"/>
              </a:solidFill>
              <a:latin typeface="Quicksand"/>
              <a:ea typeface="Quicksand"/>
              <a:cs typeface="Quicksand"/>
              <a:sym typeface="Quicksand"/>
            </a:endParaRPr>
          </a:p>
        </p:txBody>
      </p:sp>
      <p:sp>
        <p:nvSpPr>
          <p:cNvPr id="122" name="Google Shape;122;p8"/>
          <p:cNvSpPr txBox="1">
            <a:spLocks noGrp="1"/>
          </p:cNvSpPr>
          <p:nvPr>
            <p:ph type="sldNum" idx="12"/>
          </p:nvPr>
        </p:nvSpPr>
        <p:spPr>
          <a:xfrm>
            <a:off x="8610600" y="631673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23</a:t>
            </a:fld>
            <a:endParaRPr/>
          </a:p>
        </p:txBody>
      </p:sp>
      <p:sp>
        <p:nvSpPr>
          <p:cNvPr id="123" name="Google Shape;123;p8"/>
          <p:cNvSpPr/>
          <p:nvPr/>
        </p:nvSpPr>
        <p:spPr>
          <a:xfrm>
            <a:off x="7974957" y="850390"/>
            <a:ext cx="729205" cy="2723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B52CDB60-E200-3936-9C63-EDE3800A7B12}"/>
              </a:ext>
            </a:extLst>
          </p:cNvPr>
          <p:cNvSpPr txBox="1"/>
          <p:nvPr/>
        </p:nvSpPr>
        <p:spPr>
          <a:xfrm>
            <a:off x="409903" y="332406"/>
            <a:ext cx="1709122" cy="400110"/>
          </a:xfrm>
          <a:prstGeom prst="rect">
            <a:avLst/>
          </a:prstGeom>
          <a:noFill/>
        </p:spPr>
        <p:txBody>
          <a:bodyPr wrap="none" rtlCol="0">
            <a:spAutoFit/>
          </a:bodyPr>
          <a:lstStyle/>
          <a:p>
            <a:r>
              <a:rPr lang="en-DE" sz="2000" b="1" dirty="0"/>
              <a:t>Stochastcity</a:t>
            </a:r>
          </a:p>
        </p:txBody>
      </p:sp>
      <p:sp>
        <p:nvSpPr>
          <p:cNvPr id="5" name="TextBox 4">
            <a:extLst>
              <a:ext uri="{FF2B5EF4-FFF2-40B4-BE49-F238E27FC236}">
                <a16:creationId xmlns:a16="http://schemas.microsoft.com/office/drawing/2014/main" id="{F3692D7B-F9D7-7256-74E4-72B62A233260}"/>
              </a:ext>
            </a:extLst>
          </p:cNvPr>
          <p:cNvSpPr txBox="1"/>
          <p:nvPr/>
        </p:nvSpPr>
        <p:spPr>
          <a:xfrm>
            <a:off x="735724" y="1303283"/>
            <a:ext cx="184731" cy="307777"/>
          </a:xfrm>
          <a:prstGeom prst="rect">
            <a:avLst/>
          </a:prstGeom>
          <a:noFill/>
        </p:spPr>
        <p:txBody>
          <a:bodyPr wrap="none" rtlCol="0">
            <a:spAutoFit/>
          </a:bodyPr>
          <a:lstStyle/>
          <a:p>
            <a:endParaRPr lang="en-DE" dirty="0"/>
          </a:p>
        </p:txBody>
      </p:sp>
      <p:sp>
        <p:nvSpPr>
          <p:cNvPr id="6" name="TextBox 5">
            <a:extLst>
              <a:ext uri="{FF2B5EF4-FFF2-40B4-BE49-F238E27FC236}">
                <a16:creationId xmlns:a16="http://schemas.microsoft.com/office/drawing/2014/main" id="{EFB58444-76A3-94E5-BAB1-A89F3699FF11}"/>
              </a:ext>
            </a:extLst>
          </p:cNvPr>
          <p:cNvSpPr txBox="1"/>
          <p:nvPr/>
        </p:nvSpPr>
        <p:spPr>
          <a:xfrm>
            <a:off x="501149" y="1122744"/>
            <a:ext cx="11322330" cy="2308324"/>
          </a:xfrm>
          <a:prstGeom prst="rect">
            <a:avLst/>
          </a:prstGeom>
          <a:noFill/>
        </p:spPr>
        <p:txBody>
          <a:bodyPr wrap="none" rtlCol="0">
            <a:spAutoFit/>
          </a:bodyPr>
          <a:lstStyle/>
          <a:p>
            <a:pPr marL="285750" indent="-285750">
              <a:buFont typeface="Arial" panose="020B0604020202020204" pitchFamily="34" charset="0"/>
              <a:buChar char="•"/>
            </a:pPr>
            <a:r>
              <a:rPr lang="en-DE" sz="1800" dirty="0">
                <a:solidFill>
                  <a:schemeClr val="tx1"/>
                </a:solidFill>
                <a:latin typeface="+mj-lt"/>
              </a:rPr>
              <a:t>The model perform quite well for larger area but for smaller region, a stochastic approach </a:t>
            </a:r>
          </a:p>
          <a:p>
            <a:r>
              <a:rPr lang="en-DE" sz="1800" dirty="0">
                <a:solidFill>
                  <a:schemeClr val="tx1"/>
                </a:solidFill>
                <a:latin typeface="+mj-lt"/>
              </a:rPr>
              <a:t>     will be much useful</a:t>
            </a:r>
          </a:p>
          <a:p>
            <a:endParaRPr lang="en-DE" sz="1800" dirty="0">
              <a:solidFill>
                <a:schemeClr val="tx1"/>
              </a:solidFill>
              <a:latin typeface="+mj-lt"/>
            </a:endParaRPr>
          </a:p>
          <a:p>
            <a:pPr marL="285750" indent="-285750">
              <a:buFont typeface="Arial" panose="020B0604020202020204" pitchFamily="34" charset="0"/>
              <a:buChar char="•"/>
            </a:pPr>
            <a:r>
              <a:rPr lang="en-DE" sz="1800" dirty="0">
                <a:solidFill>
                  <a:schemeClr val="tx1"/>
                </a:solidFill>
                <a:latin typeface="+mj-lt"/>
              </a:rPr>
              <a:t>The climatic data by copernicus datsource is with a </a:t>
            </a:r>
            <a:r>
              <a:rPr lang="en-GB" sz="1800" b="0" i="0" u="none" strike="noStrike" dirty="0">
                <a:solidFill>
                  <a:schemeClr val="tx1"/>
                </a:solidFill>
                <a:effectLst/>
                <a:latin typeface="+mj-lt"/>
              </a:rPr>
              <a:t>resolution is 9 km but </a:t>
            </a:r>
            <a:r>
              <a:rPr lang="en-US" sz="1800" dirty="0">
                <a:solidFill>
                  <a:schemeClr val="tx1"/>
                </a:solidFill>
                <a:latin typeface="+mj-lt"/>
                <a:ea typeface="Quicksand"/>
                <a:cs typeface="Quicksand"/>
                <a:sym typeface="Quicksand"/>
              </a:rPr>
              <a:t>ECMWF Urban rural</a:t>
            </a:r>
          </a:p>
          <a:p>
            <a:r>
              <a:rPr lang="en-US" sz="1800" dirty="0">
                <a:solidFill>
                  <a:schemeClr val="tx1"/>
                </a:solidFill>
                <a:latin typeface="+mj-lt"/>
                <a:ea typeface="Quicksand"/>
                <a:cs typeface="Quicksand"/>
                <a:sym typeface="Quicksand"/>
              </a:rPr>
              <a:t>     climate data data is on 100m * 100m</a:t>
            </a:r>
          </a:p>
          <a:p>
            <a:endParaRPr lang="en-US" sz="1800" dirty="0">
              <a:solidFill>
                <a:schemeClr val="tx1"/>
              </a:solidFill>
              <a:latin typeface="+mj-lt"/>
              <a:ea typeface="Quicksand"/>
              <a:cs typeface="Quicksand"/>
              <a:sym typeface="Quicksand"/>
            </a:endParaRPr>
          </a:p>
          <a:p>
            <a:pPr marL="285750" indent="-285750">
              <a:buFont typeface="Arial" panose="020B0604020202020204" pitchFamily="34" charset="0"/>
              <a:buChar char="•"/>
            </a:pPr>
            <a:r>
              <a:rPr lang="en-US" sz="1800" dirty="0">
                <a:solidFill>
                  <a:schemeClr val="tx1"/>
                </a:solidFill>
                <a:latin typeface="+mj-lt"/>
                <a:ea typeface="Quicksand"/>
                <a:cs typeface="Quicksand"/>
                <a:sym typeface="Quicksand"/>
              </a:rPr>
              <a:t>On a small scale there will be a lot more stochasticity will be in human population and even the mosquito</a:t>
            </a:r>
          </a:p>
          <a:p>
            <a:r>
              <a:rPr lang="en-US" sz="1800" dirty="0">
                <a:solidFill>
                  <a:schemeClr val="tx1"/>
                </a:solidFill>
                <a:latin typeface="+mj-lt"/>
                <a:ea typeface="Quicksand"/>
                <a:cs typeface="Quicksand"/>
                <a:sym typeface="Quicksand"/>
              </a:rPr>
              <a:t>     population</a:t>
            </a:r>
          </a:p>
        </p:txBody>
      </p:sp>
      <p:sp>
        <p:nvSpPr>
          <p:cNvPr id="8" name="TextBox 7">
            <a:extLst>
              <a:ext uri="{FF2B5EF4-FFF2-40B4-BE49-F238E27FC236}">
                <a16:creationId xmlns:a16="http://schemas.microsoft.com/office/drawing/2014/main" id="{75038B3F-EC2D-8CB7-D63B-CC5BA0AC611E}"/>
              </a:ext>
            </a:extLst>
          </p:cNvPr>
          <p:cNvSpPr txBox="1"/>
          <p:nvPr/>
        </p:nvSpPr>
        <p:spPr>
          <a:xfrm>
            <a:off x="469618" y="3952219"/>
            <a:ext cx="6101254" cy="707886"/>
          </a:xfrm>
          <a:prstGeom prst="rect">
            <a:avLst/>
          </a:prstGeom>
          <a:noFill/>
        </p:spPr>
        <p:txBody>
          <a:bodyPr wrap="square">
            <a:spAutoFit/>
          </a:bodyPr>
          <a:lstStyle/>
          <a:p>
            <a:r>
              <a:rPr lang="en-DE" sz="2000" b="1" dirty="0"/>
              <a:t>And the Data?</a:t>
            </a:r>
          </a:p>
          <a:p>
            <a:endParaRPr lang="en-DE" sz="2000" b="1" dirty="0"/>
          </a:p>
        </p:txBody>
      </p:sp>
      <p:pic>
        <p:nvPicPr>
          <p:cNvPr id="12" name="Picture 11">
            <a:extLst>
              <a:ext uri="{FF2B5EF4-FFF2-40B4-BE49-F238E27FC236}">
                <a16:creationId xmlns:a16="http://schemas.microsoft.com/office/drawing/2014/main" id="{834A6ECD-B72F-0169-F953-066988CEA403}"/>
              </a:ext>
            </a:extLst>
          </p:cNvPr>
          <p:cNvPicPr>
            <a:picLocks noChangeAspect="1"/>
          </p:cNvPicPr>
          <p:nvPr/>
        </p:nvPicPr>
        <p:blipFill>
          <a:blip r:embed="rId3"/>
          <a:stretch>
            <a:fillRect/>
          </a:stretch>
        </p:blipFill>
        <p:spPr>
          <a:xfrm>
            <a:off x="409903" y="4660105"/>
            <a:ext cx="4965700" cy="596900"/>
          </a:xfrm>
          <a:prstGeom prst="rect">
            <a:avLst/>
          </a:prstGeom>
        </p:spPr>
      </p:pic>
      <p:pic>
        <p:nvPicPr>
          <p:cNvPr id="14" name="Picture 13" descr="A screenshot of a computer&#10;&#10;Description automatically generated with medium confidence">
            <a:extLst>
              <a:ext uri="{FF2B5EF4-FFF2-40B4-BE49-F238E27FC236}">
                <a16:creationId xmlns:a16="http://schemas.microsoft.com/office/drawing/2014/main" id="{AA6B5A5B-31A4-E511-A37F-1F6CE9426116}"/>
              </a:ext>
            </a:extLst>
          </p:cNvPr>
          <p:cNvPicPr>
            <a:picLocks noChangeAspect="1"/>
          </p:cNvPicPr>
          <p:nvPr/>
        </p:nvPicPr>
        <p:blipFill>
          <a:blip r:embed="rId4"/>
          <a:stretch>
            <a:fillRect/>
          </a:stretch>
        </p:blipFill>
        <p:spPr>
          <a:xfrm>
            <a:off x="7226299" y="3956271"/>
            <a:ext cx="4965701" cy="1423359"/>
          </a:xfrm>
          <a:prstGeom prst="rect">
            <a:avLst/>
          </a:prstGeom>
        </p:spPr>
      </p:pic>
      <p:sp>
        <p:nvSpPr>
          <p:cNvPr id="15" name="TextBox 14">
            <a:extLst>
              <a:ext uri="{FF2B5EF4-FFF2-40B4-BE49-F238E27FC236}">
                <a16:creationId xmlns:a16="http://schemas.microsoft.com/office/drawing/2014/main" id="{5D08CD17-C37A-08C0-5396-90DB144CFCA8}"/>
              </a:ext>
            </a:extLst>
          </p:cNvPr>
          <p:cNvSpPr txBox="1"/>
          <p:nvPr/>
        </p:nvSpPr>
        <p:spPr>
          <a:xfrm>
            <a:off x="409903" y="5537327"/>
            <a:ext cx="7128875" cy="369332"/>
          </a:xfrm>
          <a:prstGeom prst="rect">
            <a:avLst/>
          </a:prstGeom>
          <a:noFill/>
        </p:spPr>
        <p:txBody>
          <a:bodyPr wrap="none" rtlCol="0">
            <a:spAutoFit/>
          </a:bodyPr>
          <a:lstStyle/>
          <a:p>
            <a:pPr marL="285750" indent="-285750">
              <a:buFont typeface="Arial" panose="020B0604020202020204" pitchFamily="34" charset="0"/>
              <a:buChar char="•"/>
            </a:pPr>
            <a:r>
              <a:rPr lang="en-DE" sz="1800" dirty="0"/>
              <a:t>Relative humidity is not an additive factor but an interactive factor</a:t>
            </a:r>
          </a:p>
        </p:txBody>
      </p:sp>
      <p:sp>
        <p:nvSpPr>
          <p:cNvPr id="16" name="TextBox 15">
            <a:extLst>
              <a:ext uri="{FF2B5EF4-FFF2-40B4-BE49-F238E27FC236}">
                <a16:creationId xmlns:a16="http://schemas.microsoft.com/office/drawing/2014/main" id="{2A8E93B5-4595-8E76-A9FC-0A6910AA03F5}"/>
              </a:ext>
            </a:extLst>
          </p:cNvPr>
          <p:cNvSpPr txBox="1"/>
          <p:nvPr/>
        </p:nvSpPr>
        <p:spPr>
          <a:xfrm>
            <a:off x="409903" y="6145311"/>
            <a:ext cx="9501319" cy="369332"/>
          </a:xfrm>
          <a:prstGeom prst="rect">
            <a:avLst/>
          </a:prstGeom>
          <a:noFill/>
        </p:spPr>
        <p:txBody>
          <a:bodyPr wrap="none" rtlCol="0">
            <a:spAutoFit/>
          </a:bodyPr>
          <a:lstStyle/>
          <a:p>
            <a:pPr marL="285750" indent="-285750">
              <a:buFont typeface="Arial" panose="020B0604020202020204" pitchFamily="34" charset="0"/>
              <a:buChar char="•"/>
            </a:pPr>
            <a:r>
              <a:rPr lang="en-DE" sz="1800" dirty="0"/>
              <a:t>The humidity impact on mosquito traits is not well understood and will require more data </a:t>
            </a:r>
          </a:p>
        </p:txBody>
      </p:sp>
    </p:spTree>
    <p:extLst>
      <p:ext uri="{BB962C8B-B14F-4D97-AF65-F5344CB8AC3E}">
        <p14:creationId xmlns:p14="http://schemas.microsoft.com/office/powerpoint/2010/main" val="1205359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6"/>
          <p:cNvSpPr txBox="1"/>
          <p:nvPr/>
        </p:nvSpPr>
        <p:spPr>
          <a:xfrm>
            <a:off x="1198182" y="2395630"/>
            <a:ext cx="3795840" cy="373346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4800" b="1">
                <a:solidFill>
                  <a:schemeClr val="dk1"/>
                </a:solidFill>
                <a:latin typeface="Quicksand"/>
                <a:ea typeface="Quicksand"/>
                <a:cs typeface="Quicksand"/>
                <a:sym typeface="Quicksand"/>
              </a:rPr>
              <a:t>Thank you!</a:t>
            </a:r>
            <a:endParaRPr/>
          </a:p>
        </p:txBody>
      </p:sp>
      <p:pic>
        <p:nvPicPr>
          <p:cNvPr id="321" name="Google Shape;321;p16" descr="A group of people posing for a photo&#10;&#10;Description automatically generated"/>
          <p:cNvPicPr preferRelativeResize="0"/>
          <p:nvPr/>
        </p:nvPicPr>
        <p:blipFill rotWithShape="1">
          <a:blip r:embed="rId3">
            <a:alphaModFix/>
          </a:blip>
          <a:srcRect/>
          <a:stretch/>
        </p:blipFill>
        <p:spPr>
          <a:xfrm>
            <a:off x="5186548" y="889589"/>
            <a:ext cx="6809095" cy="2629648"/>
          </a:xfrm>
          <a:prstGeom prst="rect">
            <a:avLst/>
          </a:prstGeom>
          <a:noFill/>
          <a:ln>
            <a:noFill/>
          </a:ln>
        </p:spPr>
      </p:pic>
      <p:sp>
        <p:nvSpPr>
          <p:cNvPr id="322" name="Google Shape;322;p16"/>
          <p:cNvSpPr txBox="1">
            <a:spLocks noGrp="1"/>
          </p:cNvSpPr>
          <p:nvPr>
            <p:ph type="sldNum" idx="12"/>
          </p:nvPr>
        </p:nvSpPr>
        <p:spPr>
          <a:xfrm>
            <a:off x="11036334" y="6295210"/>
            <a:ext cx="470655" cy="47548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fld id="{00000000-1234-1234-1234-123412341234}" type="slidenum">
              <a:rPr lang="en-US" sz="900">
                <a:solidFill>
                  <a:schemeClr val="dk1"/>
                </a:solidFill>
              </a:rPr>
              <a:t>24</a:t>
            </a:fld>
            <a:endParaRPr sz="900">
              <a:solidFill>
                <a:schemeClr val="dk1"/>
              </a:solidFill>
            </a:endParaRPr>
          </a:p>
        </p:txBody>
      </p:sp>
      <p:pic>
        <p:nvPicPr>
          <p:cNvPr id="323" name="Google Shape;323;p16"/>
          <p:cNvPicPr preferRelativeResize="0"/>
          <p:nvPr/>
        </p:nvPicPr>
        <p:blipFill rotWithShape="1">
          <a:blip r:embed="rId4">
            <a:alphaModFix/>
          </a:blip>
          <a:srcRect/>
          <a:stretch/>
        </p:blipFill>
        <p:spPr>
          <a:xfrm>
            <a:off x="5186548" y="3519237"/>
            <a:ext cx="6320441" cy="227073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Google Shape;91;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pic>
        <p:nvPicPr>
          <p:cNvPr id="2" name="Google Shape;92;p1">
            <a:extLst>
              <a:ext uri="{FF2B5EF4-FFF2-40B4-BE49-F238E27FC236}">
                <a16:creationId xmlns:a16="http://schemas.microsoft.com/office/drawing/2014/main" id="{C7AA8CD0-66C7-3E69-09BD-C5F5A773C66A}"/>
              </a:ext>
            </a:extLst>
          </p:cNvPr>
          <p:cNvPicPr preferRelativeResize="0"/>
          <p:nvPr/>
        </p:nvPicPr>
        <p:blipFill rotWithShape="1">
          <a:blip r:embed="rId3">
            <a:alphaModFix/>
          </a:blip>
          <a:srcRect/>
          <a:stretch/>
        </p:blipFill>
        <p:spPr>
          <a:xfrm>
            <a:off x="10353040" y="65405"/>
            <a:ext cx="1747520" cy="619760"/>
          </a:xfrm>
          <a:prstGeom prst="rect">
            <a:avLst/>
          </a:prstGeom>
          <a:noFill/>
          <a:ln>
            <a:noFill/>
          </a:ln>
        </p:spPr>
      </p:pic>
      <p:pic>
        <p:nvPicPr>
          <p:cNvPr id="4" name="Picture 3" descr="A picture containing map, snow&#10;&#10;Description automatically generated with medium confidence">
            <a:extLst>
              <a:ext uri="{FF2B5EF4-FFF2-40B4-BE49-F238E27FC236}">
                <a16:creationId xmlns:a16="http://schemas.microsoft.com/office/drawing/2014/main" id="{40AB1CA5-6653-DBE9-E318-6E92F459FF40}"/>
              </a:ext>
            </a:extLst>
          </p:cNvPr>
          <p:cNvPicPr>
            <a:picLocks noChangeAspect="1"/>
          </p:cNvPicPr>
          <p:nvPr/>
        </p:nvPicPr>
        <p:blipFill rotWithShape="1">
          <a:blip r:embed="rId4"/>
          <a:srcRect t="3020" b="49086"/>
          <a:stretch/>
        </p:blipFill>
        <p:spPr>
          <a:xfrm>
            <a:off x="1" y="1391478"/>
            <a:ext cx="6096000" cy="5012190"/>
          </a:xfrm>
          <a:prstGeom prst="rect">
            <a:avLst/>
          </a:prstGeom>
        </p:spPr>
      </p:pic>
      <p:sp>
        <p:nvSpPr>
          <p:cNvPr id="6" name="TextBox 5">
            <a:extLst>
              <a:ext uri="{FF2B5EF4-FFF2-40B4-BE49-F238E27FC236}">
                <a16:creationId xmlns:a16="http://schemas.microsoft.com/office/drawing/2014/main" id="{4F3A6101-1181-69F8-BAF9-1C41D814A95F}"/>
              </a:ext>
            </a:extLst>
          </p:cNvPr>
          <p:cNvSpPr txBox="1"/>
          <p:nvPr/>
        </p:nvSpPr>
        <p:spPr>
          <a:xfrm>
            <a:off x="91440" y="251070"/>
            <a:ext cx="6144631" cy="461665"/>
          </a:xfrm>
          <a:prstGeom prst="rect">
            <a:avLst/>
          </a:prstGeom>
          <a:noFill/>
        </p:spPr>
        <p:txBody>
          <a:bodyPr wrap="none" rtlCol="0">
            <a:spAutoFit/>
          </a:bodyPr>
          <a:lstStyle/>
          <a:p>
            <a:r>
              <a:rPr lang="en-DE" sz="2400" b="1" dirty="0">
                <a:latin typeface="+mj-lt"/>
              </a:rPr>
              <a:t>Aedes Albopictus distribution in Europe </a:t>
            </a:r>
          </a:p>
        </p:txBody>
      </p:sp>
      <p:sp>
        <p:nvSpPr>
          <p:cNvPr id="7" name="TextBox 6">
            <a:extLst>
              <a:ext uri="{FF2B5EF4-FFF2-40B4-BE49-F238E27FC236}">
                <a16:creationId xmlns:a16="http://schemas.microsoft.com/office/drawing/2014/main" id="{0E376DC9-4526-E1CF-3597-462A6ED5CB06}"/>
              </a:ext>
            </a:extLst>
          </p:cNvPr>
          <p:cNvSpPr txBox="1"/>
          <p:nvPr/>
        </p:nvSpPr>
        <p:spPr>
          <a:xfrm>
            <a:off x="0" y="6567586"/>
            <a:ext cx="5105885" cy="307777"/>
          </a:xfrm>
          <a:prstGeom prst="rect">
            <a:avLst/>
          </a:prstGeom>
          <a:noFill/>
        </p:spPr>
        <p:txBody>
          <a:bodyPr wrap="none" rtlCol="0">
            <a:spAutoFit/>
          </a:bodyPr>
          <a:lstStyle/>
          <a:p>
            <a:r>
              <a:rPr lang="en-DE" dirty="0"/>
              <a:t>Kraemer et al. 2015 (elife, </a:t>
            </a:r>
            <a:r>
              <a:rPr lang="en-GB" dirty="0"/>
              <a:t>https://</a:t>
            </a:r>
            <a:r>
              <a:rPr lang="en-GB" dirty="0" err="1"/>
              <a:t>doi.org</a:t>
            </a:r>
            <a:r>
              <a:rPr lang="en-GB" dirty="0"/>
              <a:t>/10.7554/eLife.08347)</a:t>
            </a:r>
            <a:endParaRPr lang="en-DE" dirty="0"/>
          </a:p>
        </p:txBody>
      </p:sp>
      <p:sp>
        <p:nvSpPr>
          <p:cNvPr id="8" name="TextBox 7">
            <a:extLst>
              <a:ext uri="{FF2B5EF4-FFF2-40B4-BE49-F238E27FC236}">
                <a16:creationId xmlns:a16="http://schemas.microsoft.com/office/drawing/2014/main" id="{B2BEDE85-4CE3-7A2C-2831-8C26DC19CE8D}"/>
              </a:ext>
            </a:extLst>
          </p:cNvPr>
          <p:cNvSpPr txBox="1"/>
          <p:nvPr/>
        </p:nvSpPr>
        <p:spPr>
          <a:xfrm>
            <a:off x="0" y="1079915"/>
            <a:ext cx="1130438" cy="338554"/>
          </a:xfrm>
          <a:prstGeom prst="rect">
            <a:avLst/>
          </a:prstGeom>
          <a:noFill/>
        </p:spPr>
        <p:txBody>
          <a:bodyPr wrap="none" rtlCol="0">
            <a:spAutoFit/>
          </a:bodyPr>
          <a:lstStyle/>
          <a:p>
            <a:r>
              <a:rPr lang="en-DE" sz="1600" dirty="0"/>
              <a:t>Year 2015</a:t>
            </a:r>
          </a:p>
        </p:txBody>
      </p:sp>
      <p:pic>
        <p:nvPicPr>
          <p:cNvPr id="1028" name="Picture 4" descr="Map&#10;&#10;Description automatically generated">
            <a:extLst>
              <a:ext uri="{FF2B5EF4-FFF2-40B4-BE49-F238E27FC236}">
                <a16:creationId xmlns:a16="http://schemas.microsoft.com/office/drawing/2014/main" id="{48691B7E-35B8-9EC5-B4BA-06E6E858FC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18006"/>
            <a:ext cx="5864489" cy="515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450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506436" y="1489364"/>
            <a:ext cx="3052689" cy="1052512"/>
          </a:xfrm>
          <a:prstGeom prst="rect">
            <a:avLst/>
          </a:prstGeom>
          <a:solidFill>
            <a:schemeClr val="accen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02" name="Google Shape;102;p3"/>
          <p:cNvSpPr txBox="1">
            <a:spLocks noGrp="1"/>
          </p:cNvSpPr>
          <p:nvPr>
            <p:ph type="title"/>
          </p:nvPr>
        </p:nvSpPr>
        <p:spPr>
          <a:xfrm>
            <a:off x="752775" y="1636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a:t>Overview</a:t>
            </a:r>
            <a:endParaRPr/>
          </a:p>
        </p:txBody>
      </p:sp>
      <p:sp>
        <p:nvSpPr>
          <p:cNvPr id="103" name="Google Shape;103;p3"/>
          <p:cNvSpPr txBox="1"/>
          <p:nvPr/>
        </p:nvSpPr>
        <p:spPr>
          <a:xfrm>
            <a:off x="506437" y="1690688"/>
            <a:ext cx="3052689"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600" dirty="0" err="1">
                <a:solidFill>
                  <a:schemeClr val="dk1"/>
                </a:solidFill>
                <a:latin typeface="Calibri"/>
                <a:ea typeface="Calibri"/>
                <a:cs typeface="Calibri"/>
                <a:sym typeface="Calibri"/>
              </a:rPr>
              <a:t>Model</a:t>
            </a:r>
            <a:r>
              <a:rPr lang="sv-SE" sz="2600" dirty="0">
                <a:solidFill>
                  <a:schemeClr val="dk1"/>
                </a:solidFill>
                <a:latin typeface="Calibri"/>
                <a:ea typeface="Calibri"/>
                <a:cs typeface="Calibri"/>
                <a:sym typeface="Calibri"/>
              </a:rPr>
              <a:t> </a:t>
            </a:r>
            <a:r>
              <a:rPr lang="sv-SE" sz="2600" dirty="0" err="1">
                <a:solidFill>
                  <a:schemeClr val="dk1"/>
                </a:solidFill>
                <a:latin typeface="Calibri"/>
                <a:ea typeface="Calibri"/>
                <a:cs typeface="Calibri"/>
                <a:sym typeface="Calibri"/>
              </a:rPr>
              <a:t>Formulation</a:t>
            </a:r>
            <a:endParaRPr sz="2600" dirty="0">
              <a:solidFill>
                <a:schemeClr val="dk1"/>
              </a:solidFill>
              <a:latin typeface="Calibri"/>
              <a:ea typeface="Calibri"/>
              <a:cs typeface="Calibri"/>
              <a:sym typeface="Calibri"/>
            </a:endParaRPr>
          </a:p>
        </p:txBody>
      </p:sp>
      <p:sp>
        <p:nvSpPr>
          <p:cNvPr id="104" name="Google Shape;104;p3"/>
          <p:cNvSpPr txBox="1"/>
          <p:nvPr/>
        </p:nvSpPr>
        <p:spPr>
          <a:xfrm>
            <a:off x="6269287" y="5003879"/>
            <a:ext cx="3052689"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600" dirty="0" err="1">
                <a:solidFill>
                  <a:schemeClr val="dk1"/>
                </a:solidFill>
                <a:latin typeface="Calibri"/>
                <a:ea typeface="Calibri"/>
                <a:cs typeface="Calibri"/>
                <a:sym typeface="Calibri"/>
              </a:rPr>
              <a:t>Model</a:t>
            </a:r>
            <a:r>
              <a:rPr lang="sv-SE" sz="2600" dirty="0">
                <a:solidFill>
                  <a:schemeClr val="dk1"/>
                </a:solidFill>
                <a:latin typeface="Calibri"/>
                <a:ea typeface="Calibri"/>
                <a:cs typeface="Calibri"/>
                <a:sym typeface="Calibri"/>
              </a:rPr>
              <a:t> and </a:t>
            </a:r>
            <a:r>
              <a:rPr lang="sv-SE" sz="2600" dirty="0" err="1">
                <a:solidFill>
                  <a:schemeClr val="dk1"/>
                </a:solidFill>
                <a:latin typeface="Calibri"/>
                <a:ea typeface="Calibri"/>
                <a:cs typeface="Calibri"/>
                <a:sym typeface="Calibri"/>
              </a:rPr>
              <a:t>UHI’s</a:t>
            </a:r>
            <a:endParaRPr lang="sv-SE" dirty="0"/>
          </a:p>
        </p:txBody>
      </p:sp>
      <p:sp>
        <p:nvSpPr>
          <p:cNvPr id="105" name="Google Shape;105;p3"/>
          <p:cNvSpPr txBox="1"/>
          <p:nvPr/>
        </p:nvSpPr>
        <p:spPr>
          <a:xfrm>
            <a:off x="2133599" y="3716616"/>
            <a:ext cx="3052689"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600" dirty="0" err="1">
                <a:solidFill>
                  <a:schemeClr val="dk1"/>
                </a:solidFill>
                <a:latin typeface="Calibri"/>
                <a:ea typeface="Calibri"/>
                <a:cs typeface="Calibri"/>
                <a:sym typeface="Calibri"/>
              </a:rPr>
              <a:t>Model</a:t>
            </a:r>
            <a:r>
              <a:rPr lang="sv-SE" sz="2600" dirty="0">
                <a:solidFill>
                  <a:schemeClr val="dk1"/>
                </a:solidFill>
                <a:latin typeface="Calibri"/>
                <a:ea typeface="Calibri"/>
                <a:cs typeface="Calibri"/>
                <a:sym typeface="Calibri"/>
              </a:rPr>
              <a:t> </a:t>
            </a:r>
            <a:r>
              <a:rPr lang="sv-SE" sz="2600" dirty="0" err="1">
                <a:solidFill>
                  <a:schemeClr val="dk1"/>
                </a:solidFill>
                <a:latin typeface="Calibri"/>
                <a:ea typeface="Calibri"/>
                <a:cs typeface="Calibri"/>
                <a:sym typeface="Calibri"/>
              </a:rPr>
              <a:t>Results</a:t>
            </a:r>
            <a:endParaRPr sz="2600" dirty="0">
              <a:solidFill>
                <a:schemeClr val="dk1"/>
              </a:solidFill>
              <a:latin typeface="Calibri"/>
              <a:ea typeface="Calibri"/>
              <a:cs typeface="Calibri"/>
              <a:sym typeface="Calibri"/>
            </a:endParaRPr>
          </a:p>
        </p:txBody>
      </p:sp>
      <p:sp>
        <p:nvSpPr>
          <p:cNvPr id="106" name="Google Shape;106;p3"/>
          <p:cNvSpPr txBox="1"/>
          <p:nvPr/>
        </p:nvSpPr>
        <p:spPr>
          <a:xfrm>
            <a:off x="8133467" y="2800371"/>
            <a:ext cx="3563728" cy="8925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2600" dirty="0" err="1">
                <a:solidFill>
                  <a:schemeClr val="dk1"/>
                </a:solidFill>
                <a:latin typeface="Calibri"/>
                <a:ea typeface="Calibri"/>
                <a:cs typeface="Calibri"/>
                <a:sym typeface="Calibri"/>
              </a:rPr>
              <a:t>Model</a:t>
            </a:r>
            <a:r>
              <a:rPr lang="sv-SE" sz="2600" dirty="0">
                <a:solidFill>
                  <a:schemeClr val="dk1"/>
                </a:solidFill>
                <a:latin typeface="Calibri"/>
                <a:ea typeface="Calibri"/>
                <a:cs typeface="Calibri"/>
                <a:sym typeface="Calibri"/>
              </a:rPr>
              <a:t> Challenges and </a:t>
            </a:r>
            <a:r>
              <a:rPr lang="sv-SE" sz="2600" dirty="0" err="1">
                <a:solidFill>
                  <a:schemeClr val="dk1"/>
                </a:solidFill>
                <a:latin typeface="Calibri"/>
                <a:ea typeface="Calibri"/>
                <a:cs typeface="Calibri"/>
                <a:sym typeface="Calibri"/>
              </a:rPr>
              <a:t>Future</a:t>
            </a:r>
            <a:r>
              <a:rPr lang="sv-SE" sz="2600" dirty="0">
                <a:solidFill>
                  <a:schemeClr val="dk1"/>
                </a:solidFill>
                <a:latin typeface="Calibri"/>
                <a:ea typeface="Calibri"/>
                <a:cs typeface="Calibri"/>
                <a:sym typeface="Calibri"/>
              </a:rPr>
              <a:t> </a:t>
            </a:r>
            <a:r>
              <a:rPr lang="sv-SE" sz="2600" dirty="0" err="1">
                <a:solidFill>
                  <a:schemeClr val="dk1"/>
                </a:solidFill>
                <a:latin typeface="Calibri"/>
                <a:ea typeface="Calibri"/>
                <a:cs typeface="Calibri"/>
                <a:sym typeface="Calibri"/>
              </a:rPr>
              <a:t>direction</a:t>
            </a:r>
            <a:endParaRPr dirty="0"/>
          </a:p>
        </p:txBody>
      </p:sp>
      <p:cxnSp>
        <p:nvCxnSpPr>
          <p:cNvPr id="107" name="Google Shape;107;p3"/>
          <p:cNvCxnSpPr/>
          <p:nvPr/>
        </p:nvCxnSpPr>
        <p:spPr>
          <a:xfrm>
            <a:off x="2133599" y="2588455"/>
            <a:ext cx="356383" cy="635718"/>
          </a:xfrm>
          <a:prstGeom prst="straightConnector1">
            <a:avLst/>
          </a:prstGeom>
          <a:noFill/>
          <a:ln w="9525" cap="flat" cmpd="sng">
            <a:solidFill>
              <a:schemeClr val="dk1"/>
            </a:solidFill>
            <a:prstDash val="solid"/>
            <a:miter lim="800000"/>
            <a:headEnd type="none" w="sm" len="sm"/>
            <a:tailEnd type="none" w="sm" len="sm"/>
          </a:ln>
        </p:spPr>
      </p:cxnSp>
      <p:cxnSp>
        <p:nvCxnSpPr>
          <p:cNvPr id="108" name="Google Shape;108;p3"/>
          <p:cNvCxnSpPr/>
          <p:nvPr/>
        </p:nvCxnSpPr>
        <p:spPr>
          <a:xfrm>
            <a:off x="5008096" y="4445577"/>
            <a:ext cx="897992" cy="389497"/>
          </a:xfrm>
          <a:prstGeom prst="straightConnector1">
            <a:avLst/>
          </a:prstGeom>
          <a:noFill/>
          <a:ln w="9525" cap="flat" cmpd="sng">
            <a:solidFill>
              <a:schemeClr val="dk1"/>
            </a:solidFill>
            <a:prstDash val="solid"/>
            <a:miter lim="800000"/>
            <a:headEnd type="none" w="sm" len="sm"/>
            <a:tailEnd type="none" w="sm" len="sm"/>
          </a:ln>
        </p:spPr>
      </p:cxnSp>
      <p:cxnSp>
        <p:nvCxnSpPr>
          <p:cNvPr id="109" name="Google Shape;109;p3"/>
          <p:cNvCxnSpPr/>
          <p:nvPr/>
        </p:nvCxnSpPr>
        <p:spPr>
          <a:xfrm rot="10800000" flipH="1">
            <a:off x="8133467" y="3962837"/>
            <a:ext cx="410310" cy="478528"/>
          </a:xfrm>
          <a:prstGeom prst="straightConnector1">
            <a:avLst/>
          </a:prstGeom>
          <a:noFill/>
          <a:ln w="9525" cap="flat" cmpd="sng">
            <a:solidFill>
              <a:schemeClr val="dk1"/>
            </a:solidFill>
            <a:prstDash val="solid"/>
            <a:miter lim="800000"/>
            <a:headEnd type="none" w="sm" len="sm"/>
            <a:tailEnd type="none" w="sm" len="sm"/>
          </a:ln>
        </p:spPr>
      </p:cxnSp>
      <p:pic>
        <p:nvPicPr>
          <p:cNvPr id="3" name="Google Shape;92;p1">
            <a:extLst>
              <a:ext uri="{FF2B5EF4-FFF2-40B4-BE49-F238E27FC236}">
                <a16:creationId xmlns:a16="http://schemas.microsoft.com/office/drawing/2014/main" id="{48F129EE-877F-2776-2AA2-55C156BD2E60}"/>
              </a:ext>
            </a:extLst>
          </p:cNvPr>
          <p:cNvPicPr preferRelativeResize="0"/>
          <p:nvPr/>
        </p:nvPicPr>
        <p:blipFill rotWithShape="1">
          <a:blip r:embed="rId3">
            <a:alphaModFix/>
          </a:blip>
          <a:srcRect/>
          <a:stretch/>
        </p:blipFill>
        <p:spPr>
          <a:xfrm>
            <a:off x="10353040" y="65405"/>
            <a:ext cx="1747520" cy="61976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Google Shape;91;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pic>
        <p:nvPicPr>
          <p:cNvPr id="2" name="Google Shape;92;p1">
            <a:extLst>
              <a:ext uri="{FF2B5EF4-FFF2-40B4-BE49-F238E27FC236}">
                <a16:creationId xmlns:a16="http://schemas.microsoft.com/office/drawing/2014/main" id="{C7AA8CD0-66C7-3E69-09BD-C5F5A773C66A}"/>
              </a:ext>
            </a:extLst>
          </p:cNvPr>
          <p:cNvPicPr preferRelativeResize="0"/>
          <p:nvPr/>
        </p:nvPicPr>
        <p:blipFill rotWithShape="1">
          <a:blip r:embed="rId3">
            <a:alphaModFix/>
          </a:blip>
          <a:srcRect/>
          <a:stretch/>
        </p:blipFill>
        <p:spPr>
          <a:xfrm>
            <a:off x="10353040" y="65405"/>
            <a:ext cx="1747520" cy="619760"/>
          </a:xfrm>
          <a:prstGeom prst="rect">
            <a:avLst/>
          </a:prstGeom>
          <a:noFill/>
          <a:ln>
            <a:noFill/>
          </a:ln>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8A1A9D5F-72E3-C557-DD0C-1AA4AE1A3C49}"/>
                  </a:ext>
                </a:extLst>
              </p:cNvPr>
              <p:cNvSpPr txBox="1"/>
              <p:nvPr/>
            </p:nvSpPr>
            <p:spPr>
              <a:xfrm>
                <a:off x="-137416" y="1711579"/>
                <a:ext cx="6097978" cy="692049"/>
              </a:xfrm>
              <a:prstGeom prst="rect">
                <a:avLst/>
              </a:prstGeom>
              <a:noFill/>
            </p:spPr>
            <p:txBody>
              <a:bodyPr wrap="square">
                <a:spAutoFit/>
              </a:bodyPr>
              <a:lstStyle/>
              <a:p>
                <a:pPr marL="457200" lvl="0">
                  <a:buClr>
                    <a:schemeClr val="dk1"/>
                  </a:buClr>
                  <a:buSzPts val="1800"/>
                </a:pPr>
                <a:r>
                  <a:rPr lang="en-GB" sz="1800" dirty="0">
                    <a:latin typeface="Cambria Math" panose="02040503050406030204" pitchFamily="18" charset="0"/>
                    <a:ea typeface="Cambria Math" panose="02040503050406030204" pitchFamily="18" charset="0"/>
                  </a:rPr>
                  <a:t>Relative R0 </a:t>
                </a:r>
                <a14:m>
                  <m:oMath xmlns:m="http://schemas.openxmlformats.org/officeDocument/2006/math">
                    <m:r>
                      <a:rPr lang="en-GB" sz="1800" i="0">
                        <a:latin typeface="Cambria Math" panose="02040503050406030204" pitchFamily="18" charset="0"/>
                      </a:rPr>
                      <m:t>=</m:t>
                    </m:r>
                    <m:f>
                      <m:fPr>
                        <m:ctrlPr>
                          <a:rPr lang="en-DE" sz="1800" i="1">
                            <a:solidFill>
                              <a:schemeClr val="tx1"/>
                            </a:solidFill>
                            <a:latin typeface="Cambria Math" panose="02040503050406030204" pitchFamily="18" charset="0"/>
                          </a:rPr>
                        </m:ctrlPr>
                      </m:fPr>
                      <m:num>
                        <m:sSubSup>
                          <m:sSubSupPr>
                            <m:ctrlPr>
                              <a:rPr lang="en-US" sz="1800" i="1">
                                <a:solidFill>
                                  <a:schemeClr val="tx1"/>
                                </a:solidFill>
                                <a:latin typeface="Cambria Math" panose="02040503050406030204" pitchFamily="18" charset="0"/>
                              </a:rPr>
                            </m:ctrlPr>
                          </m:sSubSupPr>
                          <m:e>
                            <m:r>
                              <a:rPr lang="en-US" sz="1800" i="1">
                                <a:solidFill>
                                  <a:schemeClr val="tx1"/>
                                </a:solidFill>
                                <a:latin typeface="Cambria Math" panose="02040503050406030204" pitchFamily="18" charset="0"/>
                              </a:rPr>
                              <m:t>𝑏</m:t>
                            </m:r>
                          </m:e>
                          <m:sub>
                            <m:r>
                              <a:rPr lang="en-US" sz="1800" i="1">
                                <a:solidFill>
                                  <a:schemeClr val="tx1"/>
                                </a:solidFill>
                                <a:latin typeface="Cambria Math" panose="02040503050406030204" pitchFamily="18" charset="0"/>
                              </a:rPr>
                              <m:t>𝑣</m:t>
                            </m:r>
                          </m:sub>
                          <m:sup>
                            <m:r>
                              <a:rPr lang="en-US" sz="1800" i="1">
                                <a:solidFill>
                                  <a:schemeClr val="tx1"/>
                                </a:solidFill>
                                <a:latin typeface="Cambria Math" panose="02040503050406030204" pitchFamily="18" charset="0"/>
                              </a:rPr>
                              <m:t>2 </m:t>
                            </m:r>
                          </m:sup>
                        </m:sSubSup>
                        <m:d>
                          <m:dPr>
                            <m:ctrlPr>
                              <a:rPr lang="en-DE" sz="1800" i="1">
                                <a:solidFill>
                                  <a:schemeClr val="tx1"/>
                                </a:solidFill>
                                <a:latin typeface="Cambria Math" panose="02040503050406030204" pitchFamily="18" charset="0"/>
                              </a:rPr>
                            </m:ctrlPr>
                          </m:dPr>
                          <m:e>
                            <m:r>
                              <a:rPr lang="en-DE" sz="1800" i="1">
                                <a:solidFill>
                                  <a:schemeClr val="tx1"/>
                                </a:solidFill>
                                <a:latin typeface="Cambria Math" panose="02040503050406030204" pitchFamily="18" charset="0"/>
                              </a:rPr>
                              <m:t>𝑇</m:t>
                            </m:r>
                          </m:e>
                        </m:d>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𝛽</m:t>
                            </m:r>
                          </m:e>
                          <m:sub>
                            <m:r>
                              <a:rPr lang="en-US" sz="1800" i="1">
                                <a:solidFill>
                                  <a:schemeClr val="tx1"/>
                                </a:solidFill>
                                <a:latin typeface="Cambria Math" panose="02040503050406030204" pitchFamily="18" charset="0"/>
                              </a:rPr>
                              <m:t>h𝑣</m:t>
                            </m:r>
                          </m:sub>
                        </m:sSub>
                        <m:d>
                          <m:dPr>
                            <m:ctrlPr>
                              <a:rPr lang="en-DE" sz="1800" i="1">
                                <a:solidFill>
                                  <a:schemeClr val="tx1"/>
                                </a:solidFill>
                                <a:latin typeface="Cambria Math" panose="02040503050406030204" pitchFamily="18" charset="0"/>
                              </a:rPr>
                            </m:ctrlPr>
                          </m:dPr>
                          <m:e>
                            <m:r>
                              <a:rPr lang="en-DE" sz="1800" i="1">
                                <a:solidFill>
                                  <a:schemeClr val="tx1"/>
                                </a:solidFill>
                                <a:latin typeface="Cambria Math" panose="02040503050406030204" pitchFamily="18" charset="0"/>
                              </a:rPr>
                              <m:t>𝑇</m:t>
                            </m:r>
                          </m:e>
                        </m:d>
                        <m:r>
                          <a:rPr lang="en-DE" sz="1800">
                            <a:solidFill>
                              <a:schemeClr val="tx1"/>
                            </a:solidFill>
                            <a:latin typeface="Cambria Math" panose="02040503050406030204" pitchFamily="18" charset="0"/>
                          </a:rPr>
                          <m:t> </m:t>
                        </m:r>
                        <m:r>
                          <m:rPr>
                            <m:sty m:val="p"/>
                          </m:rPr>
                          <a:rPr lang="en-DE" sz="1800">
                            <a:solidFill>
                              <a:schemeClr val="tx1"/>
                            </a:solidFill>
                            <a:latin typeface="Cambria Math" panose="02040503050406030204" pitchFamily="18" charset="0"/>
                          </a:rPr>
                          <m:t>exp</m:t>
                        </m:r>
                        <m:d>
                          <m:dPr>
                            <m:begChr m:val="{"/>
                            <m:endChr m:val="}"/>
                            <m:ctrlPr>
                              <a:rPr lang="en-DE" sz="1800" i="1">
                                <a:solidFill>
                                  <a:schemeClr val="tx1"/>
                                </a:solidFill>
                                <a:latin typeface="Cambria Math" panose="02040503050406030204" pitchFamily="18" charset="0"/>
                              </a:rPr>
                            </m:ctrlPr>
                          </m:dPr>
                          <m:e>
                            <m:f>
                              <m:fPr>
                                <m:ctrlPr>
                                  <a:rPr lang="en-DE" sz="1800" i="1">
                                    <a:solidFill>
                                      <a:schemeClr val="tx1"/>
                                    </a:solidFill>
                                    <a:latin typeface="Cambria Math" panose="02040503050406030204" pitchFamily="18" charset="0"/>
                                  </a:rPr>
                                </m:ctrlPr>
                              </m:fPr>
                              <m:num>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𝜎</m:t>
                                    </m:r>
                                  </m:e>
                                  <m:sub>
                                    <m:r>
                                      <a:rPr lang="en-US" sz="1800" i="1">
                                        <a:solidFill>
                                          <a:schemeClr val="tx1"/>
                                        </a:solidFill>
                                        <a:latin typeface="Cambria Math" panose="02040503050406030204" pitchFamily="18" charset="0"/>
                                      </a:rPr>
                                      <m:t>𝑣</m:t>
                                    </m:r>
                                  </m:sub>
                                </m:sSub>
                                <m:d>
                                  <m:dPr>
                                    <m:ctrlPr>
                                      <a:rPr lang="en-DE" sz="1800" i="1">
                                        <a:solidFill>
                                          <a:schemeClr val="tx1"/>
                                        </a:solidFill>
                                        <a:latin typeface="Cambria Math" panose="02040503050406030204" pitchFamily="18" charset="0"/>
                                      </a:rPr>
                                    </m:ctrlPr>
                                  </m:dPr>
                                  <m:e>
                                    <m:r>
                                      <a:rPr lang="en-DE" sz="1800" i="1">
                                        <a:solidFill>
                                          <a:schemeClr val="tx1"/>
                                        </a:solidFill>
                                        <a:latin typeface="Cambria Math" panose="02040503050406030204" pitchFamily="18" charset="0"/>
                                      </a:rPr>
                                      <m:t>𝑇</m:t>
                                    </m:r>
                                  </m:e>
                                </m:d>
                              </m:num>
                              <m:den>
                                <m:sSub>
                                  <m:sSubPr>
                                    <m:ctrlPr>
                                      <a:rPr lang="en-US" sz="1800" i="1">
                                        <a:solidFill>
                                          <a:schemeClr val="tx1"/>
                                        </a:solidFill>
                                        <a:latin typeface="Cambria Math" panose="02040503050406030204" pitchFamily="18" charset="0"/>
                                      </a:rPr>
                                    </m:ctrlPr>
                                  </m:sSubPr>
                                  <m:e>
                                    <m:r>
                                      <a:rPr lang="en-DE" sz="1800" i="1">
                                        <a:solidFill>
                                          <a:schemeClr val="tx1"/>
                                        </a:solidFill>
                                        <a:latin typeface="Cambria Math" panose="02040503050406030204" pitchFamily="18" charset="0"/>
                                      </a:rPr>
                                      <m:t>𝜇</m:t>
                                    </m:r>
                                  </m:e>
                                  <m:sub>
                                    <m:r>
                                      <a:rPr lang="en-US" sz="1800" i="1">
                                        <a:solidFill>
                                          <a:schemeClr val="tx1"/>
                                        </a:solidFill>
                                        <a:latin typeface="Cambria Math" panose="02040503050406030204" pitchFamily="18" charset="0"/>
                                      </a:rPr>
                                      <m:t>𝑣</m:t>
                                    </m:r>
                                  </m:sub>
                                </m:sSub>
                                <m:d>
                                  <m:dPr>
                                    <m:ctrlPr>
                                      <a:rPr lang="en-DE" sz="1800" i="1">
                                        <a:solidFill>
                                          <a:schemeClr val="tx1"/>
                                        </a:solidFill>
                                        <a:latin typeface="Cambria Math" panose="02040503050406030204" pitchFamily="18" charset="0"/>
                                      </a:rPr>
                                    </m:ctrlPr>
                                  </m:dPr>
                                  <m:e>
                                    <m:r>
                                      <a:rPr lang="en-DE" sz="1800" i="1">
                                        <a:solidFill>
                                          <a:schemeClr val="tx1"/>
                                        </a:solidFill>
                                        <a:latin typeface="Cambria Math" panose="02040503050406030204" pitchFamily="18" charset="0"/>
                                      </a:rPr>
                                      <m:t>𝑇</m:t>
                                    </m:r>
                                  </m:e>
                                </m:d>
                              </m:den>
                            </m:f>
                            <m:r>
                              <a:rPr lang="en-US" sz="1800" i="1">
                                <a:solidFill>
                                  <a:schemeClr val="tx1"/>
                                </a:solidFill>
                                <a:latin typeface="Cambria Math" panose="02040503050406030204" pitchFamily="18" charset="0"/>
                              </a:rPr>
                              <m:t> </m:t>
                            </m:r>
                          </m:e>
                        </m:d>
                        <m:r>
                          <a:rPr lang="en-US" sz="1800" i="1">
                            <a:solidFill>
                              <a:schemeClr val="tx1"/>
                            </a:solidFill>
                            <a:latin typeface="Cambria Math" panose="02040503050406030204" pitchFamily="18" charset="0"/>
                          </a:rPr>
                          <m:t> </m:t>
                        </m:r>
                        <m:sSubSup>
                          <m:sSubSupPr>
                            <m:ctrlPr>
                              <a:rPr lang="en-US" sz="1800" i="1">
                                <a:solidFill>
                                  <a:schemeClr val="tx1"/>
                                </a:solidFill>
                                <a:latin typeface="Cambria Math" panose="02040503050406030204" pitchFamily="18" charset="0"/>
                              </a:rPr>
                            </m:ctrlPr>
                          </m:sSubSupPr>
                          <m:e>
                            <m:r>
                              <a:rPr lang="en-US" sz="1800" i="1">
                                <a:solidFill>
                                  <a:schemeClr val="tx1"/>
                                </a:solidFill>
                                <a:latin typeface="Cambria Math" panose="02040503050406030204" pitchFamily="18" charset="0"/>
                              </a:rPr>
                              <m:t>𝑁</m:t>
                            </m:r>
                          </m:e>
                          <m:sub>
                            <m:r>
                              <a:rPr lang="en-US" sz="1800" i="1">
                                <a:solidFill>
                                  <a:schemeClr val="tx1"/>
                                </a:solidFill>
                                <a:latin typeface="Cambria Math" panose="02040503050406030204" pitchFamily="18" charset="0"/>
                              </a:rPr>
                              <m:t>𝑣</m:t>
                            </m:r>
                          </m:sub>
                          <m:sup>
                            <m:r>
                              <a:rPr lang="en-US" sz="1800" i="1">
                                <a:solidFill>
                                  <a:schemeClr val="tx1"/>
                                </a:solidFill>
                                <a:latin typeface="Cambria Math" panose="02040503050406030204" pitchFamily="18" charset="0"/>
                              </a:rPr>
                              <m:t>∗</m:t>
                            </m:r>
                          </m:sup>
                        </m:sSubSup>
                      </m:num>
                      <m:den>
                        <m:sSub>
                          <m:sSubPr>
                            <m:ctrlPr>
                              <a:rPr lang="en-US" sz="1800" i="1">
                                <a:solidFill>
                                  <a:schemeClr val="tx1"/>
                                </a:solidFill>
                                <a:latin typeface="Cambria Math" panose="02040503050406030204" pitchFamily="18" charset="0"/>
                              </a:rPr>
                            </m:ctrlPr>
                          </m:sSubPr>
                          <m:e>
                            <m:r>
                              <a:rPr lang="en-DE" sz="1800" i="1">
                                <a:solidFill>
                                  <a:schemeClr val="tx1"/>
                                </a:solidFill>
                                <a:latin typeface="Cambria Math" panose="02040503050406030204" pitchFamily="18" charset="0"/>
                              </a:rPr>
                              <m:t>𝜇</m:t>
                            </m:r>
                          </m:e>
                          <m:sub>
                            <m:r>
                              <a:rPr lang="en-US" sz="1800" i="1">
                                <a:solidFill>
                                  <a:schemeClr val="tx1"/>
                                </a:solidFill>
                                <a:latin typeface="Cambria Math" panose="02040503050406030204" pitchFamily="18" charset="0"/>
                              </a:rPr>
                              <m:t>𝑣</m:t>
                            </m:r>
                          </m:sub>
                        </m:sSub>
                        <m:d>
                          <m:dPr>
                            <m:ctrlPr>
                              <a:rPr lang="en-DE" sz="1800" i="1">
                                <a:solidFill>
                                  <a:schemeClr val="tx1"/>
                                </a:solidFill>
                                <a:latin typeface="Cambria Math" panose="02040503050406030204" pitchFamily="18" charset="0"/>
                              </a:rPr>
                            </m:ctrlPr>
                          </m:dPr>
                          <m:e>
                            <m:r>
                              <a:rPr lang="en-DE" sz="1800" i="1">
                                <a:solidFill>
                                  <a:schemeClr val="tx1"/>
                                </a:solidFill>
                                <a:latin typeface="Cambria Math" panose="02040503050406030204" pitchFamily="18" charset="0"/>
                              </a:rPr>
                              <m:t>𝑇</m:t>
                            </m:r>
                          </m:e>
                        </m:d>
                      </m:den>
                    </m:f>
                  </m:oMath>
                </a14:m>
                <a:endParaRPr lang="ar-AE" sz="1800" b="0" i="0" u="none" strike="noStrike" cap="none" dirty="0">
                  <a:solidFill>
                    <a:schemeClr val="dk1"/>
                  </a:solidFill>
                  <a:latin typeface="Quicksand"/>
                  <a:ea typeface="Quicksand"/>
                  <a:cs typeface="Quicksand"/>
                  <a:sym typeface="Quicksand"/>
                </a:endParaRPr>
              </a:p>
            </p:txBody>
          </p:sp>
        </mc:Choice>
        <mc:Fallback>
          <p:sp>
            <p:nvSpPr>
              <p:cNvPr id="4" name="TextBox 3">
                <a:extLst>
                  <a:ext uri="{FF2B5EF4-FFF2-40B4-BE49-F238E27FC236}">
                    <a16:creationId xmlns:a16="http://schemas.microsoft.com/office/drawing/2014/main" id="{8A1A9D5F-72E3-C557-DD0C-1AA4AE1A3C49}"/>
                  </a:ext>
                </a:extLst>
              </p:cNvPr>
              <p:cNvSpPr txBox="1">
                <a:spLocks noRot="1" noChangeAspect="1" noMove="1" noResize="1" noEditPoints="1" noAdjustHandles="1" noChangeArrowheads="1" noChangeShapeType="1" noTextEdit="1"/>
              </p:cNvSpPr>
              <p:nvPr/>
            </p:nvSpPr>
            <p:spPr>
              <a:xfrm>
                <a:off x="-137416" y="1711579"/>
                <a:ext cx="6097978" cy="692049"/>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4165A5E7-E6AC-18AC-6A68-6CFDC11EFAC2}"/>
                  </a:ext>
                </a:extLst>
              </p:cNvPr>
              <p:cNvSpPr txBox="1"/>
              <p:nvPr/>
            </p:nvSpPr>
            <p:spPr>
              <a:xfrm>
                <a:off x="453584" y="3609920"/>
                <a:ext cx="6097978" cy="738664"/>
              </a:xfrm>
              <a:prstGeom prst="rect">
                <a:avLst/>
              </a:prstGeom>
              <a:noFill/>
            </p:spPr>
            <p:txBody>
              <a:bodyPr wrap="square">
                <a:spAutoFit/>
              </a:bodyPr>
              <a:lstStyle/>
              <a:p>
                <a:endParaRPr lang="en-DE" sz="1400" i="1" dirty="0"/>
              </a:p>
              <a:p>
                <a:endParaRPr lang="en-DE" i="1" dirty="0"/>
              </a:p>
              <a:p>
                <a:r>
                  <a:rPr lang="en-DE" sz="1400" i="1" dirty="0"/>
                  <a:t>Etimation of </a:t>
                </a:r>
                <a14:m>
                  <m:oMath xmlns:m="http://schemas.openxmlformats.org/officeDocument/2006/math">
                    <m:sSubSup>
                      <m:sSubSupPr>
                        <m:ctrlPr>
                          <a:rPr lang="en-US" b="0" i="1" smtClean="0">
                            <a:solidFill>
                              <a:schemeClr val="tx1"/>
                            </a:solidFill>
                            <a:latin typeface="Cambria Math" panose="02040503050406030204" pitchFamily="18" charset="0"/>
                          </a:rPr>
                        </m:ctrlPr>
                      </m:sSubSupPr>
                      <m:e>
                        <m:r>
                          <a:rPr lang="en-US" b="0" i="1" smtClean="0">
                            <a:solidFill>
                              <a:schemeClr val="tx1"/>
                            </a:solidFill>
                            <a:latin typeface="Cambria Math" panose="02040503050406030204" pitchFamily="18" charset="0"/>
                          </a:rPr>
                          <m:t>𝑁</m:t>
                        </m:r>
                      </m:e>
                      <m:sub>
                        <m:r>
                          <a:rPr lang="en-US" b="0" i="1" smtClean="0">
                            <a:solidFill>
                              <a:schemeClr val="tx1"/>
                            </a:solidFill>
                            <a:latin typeface="Cambria Math" panose="02040503050406030204" pitchFamily="18" charset="0"/>
                          </a:rPr>
                          <m:t>𝑣</m:t>
                        </m:r>
                      </m:sub>
                      <m:sup>
                        <m:r>
                          <a:rPr lang="en-US" b="0" i="1" smtClean="0">
                            <a:solidFill>
                              <a:schemeClr val="tx1"/>
                            </a:solidFill>
                            <a:latin typeface="Cambria Math" panose="02040503050406030204" pitchFamily="18" charset="0"/>
                          </a:rPr>
                          <m:t>∗</m:t>
                        </m:r>
                      </m:sup>
                    </m:sSubSup>
                  </m:oMath>
                </a14:m>
                <a:r>
                  <a:rPr lang="en-DE" sz="1400" i="1" dirty="0"/>
                  <a:t>  (Mosquito abundance)?</a:t>
                </a:r>
              </a:p>
            </p:txBody>
          </p:sp>
        </mc:Choice>
        <mc:Fallback>
          <p:sp>
            <p:nvSpPr>
              <p:cNvPr id="6" name="TextBox 5">
                <a:extLst>
                  <a:ext uri="{FF2B5EF4-FFF2-40B4-BE49-F238E27FC236}">
                    <a16:creationId xmlns:a16="http://schemas.microsoft.com/office/drawing/2014/main" id="{4165A5E7-E6AC-18AC-6A68-6CFDC11EFAC2}"/>
                  </a:ext>
                </a:extLst>
              </p:cNvPr>
              <p:cNvSpPr txBox="1">
                <a:spLocks noRot="1" noChangeAspect="1" noMove="1" noResize="1" noEditPoints="1" noAdjustHandles="1" noChangeArrowheads="1" noChangeShapeType="1" noTextEdit="1"/>
              </p:cNvSpPr>
              <p:nvPr/>
            </p:nvSpPr>
            <p:spPr>
              <a:xfrm>
                <a:off x="453584" y="3609920"/>
                <a:ext cx="6097978" cy="738664"/>
              </a:xfrm>
              <a:prstGeom prst="rect">
                <a:avLst/>
              </a:prstGeom>
              <a:blipFill>
                <a:blip r:embed="rId5"/>
                <a:stretch>
                  <a:fillRect l="-208" b="-6780"/>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A5258397-C053-C660-6483-DACAA0991972}"/>
                  </a:ext>
                </a:extLst>
              </p:cNvPr>
              <p:cNvSpPr txBox="1"/>
              <p:nvPr/>
            </p:nvSpPr>
            <p:spPr>
              <a:xfrm>
                <a:off x="1999928" y="838713"/>
                <a:ext cx="6097978" cy="7357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𝑉</m:t>
                      </m:r>
                      <m:r>
                        <a:rPr lang="en-DE" i="1" smtClean="0">
                          <a:solidFill>
                            <a:schemeClr val="tx1"/>
                          </a:solidFill>
                          <a:latin typeface="Cambria Math" panose="02040503050406030204" pitchFamily="18" charset="0"/>
                        </a:rPr>
                        <m:t>𝐶</m:t>
                      </m:r>
                      <m:r>
                        <a:rPr lang="en-DE" i="0">
                          <a:solidFill>
                            <a:schemeClr val="tx1"/>
                          </a:solidFill>
                          <a:latin typeface="Cambria Math" panose="02040503050406030204" pitchFamily="18" charset="0"/>
                        </a:rPr>
                        <m:t>= </m:t>
                      </m:r>
                      <m:f>
                        <m:fPr>
                          <m:ctrlPr>
                            <a:rPr lang="en-DE" i="1">
                              <a:solidFill>
                                <a:schemeClr val="tx1"/>
                              </a:solidFill>
                              <a:latin typeface="Cambria Math" panose="02040503050406030204" pitchFamily="18" charset="0"/>
                            </a:rPr>
                          </m:ctrlPr>
                        </m:fPr>
                        <m:num>
                          <m:sSubSup>
                            <m:sSubSupPr>
                              <m:ctrlPr>
                                <a:rPr lang="en-US" b="0" i="1" smtClean="0">
                                  <a:solidFill>
                                    <a:schemeClr val="tx1"/>
                                  </a:solidFill>
                                  <a:latin typeface="Cambria Math" panose="02040503050406030204" pitchFamily="18" charset="0"/>
                                </a:rPr>
                              </m:ctrlPr>
                            </m:sSubSupPr>
                            <m:e>
                              <m:r>
                                <a:rPr lang="en-US" b="0" i="1" smtClean="0">
                                  <a:solidFill>
                                    <a:schemeClr val="tx1"/>
                                  </a:solidFill>
                                  <a:latin typeface="Cambria Math" panose="02040503050406030204" pitchFamily="18" charset="0"/>
                                </a:rPr>
                                <m:t>𝑏</m:t>
                              </m:r>
                            </m:e>
                            <m:sub>
                              <m:r>
                                <a:rPr lang="en-US" b="0" i="1" smtClean="0">
                                  <a:solidFill>
                                    <a:schemeClr val="tx1"/>
                                  </a:solidFill>
                                  <a:latin typeface="Cambria Math" panose="02040503050406030204" pitchFamily="18" charset="0"/>
                                </a:rPr>
                                <m:t>𝑣</m:t>
                              </m:r>
                            </m:sub>
                            <m:sup>
                              <m:r>
                                <a:rPr lang="en-US" b="0" i="1" smtClean="0">
                                  <a:solidFill>
                                    <a:schemeClr val="tx1"/>
                                  </a:solidFill>
                                  <a:latin typeface="Cambria Math" panose="02040503050406030204" pitchFamily="18" charset="0"/>
                                </a:rPr>
                                <m:t>2 </m:t>
                              </m:r>
                            </m:sup>
                          </m:sSubSup>
                          <m:d>
                            <m:dPr>
                              <m:ctrlPr>
                                <a:rPr lang="en-DE" i="1">
                                  <a:solidFill>
                                    <a:schemeClr val="tx1"/>
                                  </a:solidFill>
                                  <a:latin typeface="Cambria Math" panose="02040503050406030204" pitchFamily="18" charset="0"/>
                                </a:rPr>
                              </m:ctrlPr>
                            </m:dPr>
                            <m:e>
                              <m:r>
                                <a:rPr lang="en-DE" i="1">
                                  <a:solidFill>
                                    <a:schemeClr val="tx1"/>
                                  </a:solidFill>
                                  <a:latin typeface="Cambria Math" panose="02040503050406030204" pitchFamily="18" charset="0"/>
                                </a:rPr>
                                <m:t>𝑇</m:t>
                              </m:r>
                            </m:e>
                          </m:d>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𝛽</m:t>
                              </m:r>
                            </m:e>
                            <m:sub>
                              <m:r>
                                <a:rPr lang="en-US" b="0" i="1" smtClean="0">
                                  <a:solidFill>
                                    <a:schemeClr val="tx1"/>
                                  </a:solidFill>
                                  <a:latin typeface="Cambria Math" panose="02040503050406030204" pitchFamily="18" charset="0"/>
                                </a:rPr>
                                <m:t>h𝑣</m:t>
                              </m:r>
                            </m:sub>
                          </m:sSub>
                          <m:d>
                            <m:dPr>
                              <m:ctrlPr>
                                <a:rPr lang="en-DE" i="1">
                                  <a:solidFill>
                                    <a:schemeClr val="tx1"/>
                                  </a:solidFill>
                                  <a:latin typeface="Cambria Math" panose="02040503050406030204" pitchFamily="18" charset="0"/>
                                </a:rPr>
                              </m:ctrlPr>
                            </m:dPr>
                            <m:e>
                              <m:r>
                                <a:rPr lang="en-DE" i="1">
                                  <a:solidFill>
                                    <a:schemeClr val="tx1"/>
                                  </a:solidFill>
                                  <a:latin typeface="Cambria Math" panose="02040503050406030204" pitchFamily="18" charset="0"/>
                                </a:rPr>
                                <m:t>𝑇</m:t>
                              </m:r>
                            </m:e>
                          </m:d>
                          <m:r>
                            <a:rPr lang="en-DE" i="0">
                              <a:solidFill>
                                <a:schemeClr val="tx1"/>
                              </a:solidFill>
                              <a:latin typeface="Cambria Math" panose="02040503050406030204" pitchFamily="18" charset="0"/>
                            </a:rPr>
                            <m:t> </m:t>
                          </m:r>
                          <m:r>
                            <m:rPr>
                              <m:sty m:val="p"/>
                            </m:rPr>
                            <a:rPr lang="en-DE" i="0">
                              <a:solidFill>
                                <a:schemeClr val="tx1"/>
                              </a:solidFill>
                              <a:latin typeface="Cambria Math" panose="02040503050406030204" pitchFamily="18" charset="0"/>
                            </a:rPr>
                            <m:t>exp</m:t>
                          </m:r>
                          <m:d>
                            <m:dPr>
                              <m:begChr m:val="{"/>
                              <m:endChr m:val="}"/>
                              <m:ctrlPr>
                                <a:rPr lang="en-DE" i="1">
                                  <a:solidFill>
                                    <a:schemeClr val="tx1"/>
                                  </a:solidFill>
                                  <a:latin typeface="Cambria Math" panose="02040503050406030204" pitchFamily="18" charset="0"/>
                                </a:rPr>
                              </m:ctrlPr>
                            </m:dPr>
                            <m:e>
                              <m:f>
                                <m:fPr>
                                  <m:ctrlPr>
                                    <a:rPr lang="en-DE" i="1">
                                      <a:solidFill>
                                        <a:schemeClr val="tx1"/>
                                      </a:solidFill>
                                      <a:latin typeface="Cambria Math" panose="02040503050406030204" pitchFamily="18" charset="0"/>
                                    </a:rPr>
                                  </m:ctrlPr>
                                </m:fPr>
                                <m:num>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𝜎</m:t>
                                      </m:r>
                                    </m:e>
                                    <m:sub>
                                      <m:r>
                                        <a:rPr lang="en-US" b="0" i="1" smtClean="0">
                                          <a:solidFill>
                                            <a:schemeClr val="tx1"/>
                                          </a:solidFill>
                                          <a:latin typeface="Cambria Math" panose="02040503050406030204" pitchFamily="18" charset="0"/>
                                        </a:rPr>
                                        <m:t>𝑣</m:t>
                                      </m:r>
                                    </m:sub>
                                  </m:sSub>
                                  <m:d>
                                    <m:dPr>
                                      <m:ctrlPr>
                                        <a:rPr lang="en-DE" i="1">
                                          <a:solidFill>
                                            <a:schemeClr val="tx1"/>
                                          </a:solidFill>
                                          <a:latin typeface="Cambria Math" panose="02040503050406030204" pitchFamily="18" charset="0"/>
                                        </a:rPr>
                                      </m:ctrlPr>
                                    </m:dPr>
                                    <m:e>
                                      <m:r>
                                        <a:rPr lang="en-DE" i="1">
                                          <a:solidFill>
                                            <a:schemeClr val="tx1"/>
                                          </a:solidFill>
                                          <a:latin typeface="Cambria Math" panose="02040503050406030204" pitchFamily="18" charset="0"/>
                                        </a:rPr>
                                        <m:t>𝑇</m:t>
                                      </m:r>
                                    </m:e>
                                  </m:d>
                                </m:num>
                                <m:den>
                                  <m:sSub>
                                    <m:sSubPr>
                                      <m:ctrlPr>
                                        <a:rPr lang="en-US" b="0" i="1" smtClean="0">
                                          <a:solidFill>
                                            <a:schemeClr val="tx1"/>
                                          </a:solidFill>
                                          <a:latin typeface="Cambria Math" panose="02040503050406030204" pitchFamily="18" charset="0"/>
                                        </a:rPr>
                                      </m:ctrlPr>
                                    </m:sSubPr>
                                    <m:e>
                                      <m:r>
                                        <a:rPr lang="en-DE" i="1">
                                          <a:solidFill>
                                            <a:schemeClr val="tx1"/>
                                          </a:solidFill>
                                          <a:latin typeface="Cambria Math" panose="02040503050406030204" pitchFamily="18" charset="0"/>
                                        </a:rPr>
                                        <m:t>𝜇</m:t>
                                      </m:r>
                                    </m:e>
                                    <m:sub>
                                      <m:r>
                                        <a:rPr lang="en-US" b="0" i="1" smtClean="0">
                                          <a:solidFill>
                                            <a:schemeClr val="tx1"/>
                                          </a:solidFill>
                                          <a:latin typeface="Cambria Math" panose="02040503050406030204" pitchFamily="18" charset="0"/>
                                        </a:rPr>
                                        <m:t>𝑣</m:t>
                                      </m:r>
                                    </m:sub>
                                  </m:sSub>
                                  <m:d>
                                    <m:dPr>
                                      <m:ctrlPr>
                                        <a:rPr lang="en-DE" i="1">
                                          <a:solidFill>
                                            <a:schemeClr val="tx1"/>
                                          </a:solidFill>
                                          <a:latin typeface="Cambria Math" panose="02040503050406030204" pitchFamily="18" charset="0"/>
                                        </a:rPr>
                                      </m:ctrlPr>
                                    </m:dPr>
                                    <m:e>
                                      <m:r>
                                        <a:rPr lang="en-DE" i="1">
                                          <a:solidFill>
                                            <a:schemeClr val="tx1"/>
                                          </a:solidFill>
                                          <a:latin typeface="Cambria Math" panose="02040503050406030204" pitchFamily="18" charset="0"/>
                                        </a:rPr>
                                        <m:t>𝑇</m:t>
                                      </m:r>
                                    </m:e>
                                  </m:d>
                                </m:den>
                              </m:f>
                              <m:r>
                                <a:rPr lang="en-US" b="0" i="1" smtClean="0">
                                  <a:solidFill>
                                    <a:schemeClr val="tx1"/>
                                  </a:solidFill>
                                  <a:latin typeface="Cambria Math" panose="02040503050406030204" pitchFamily="18" charset="0"/>
                                </a:rPr>
                                <m:t> </m:t>
                              </m:r>
                            </m:e>
                          </m:d>
                          <m:r>
                            <a:rPr lang="en-US" b="0" i="1" smtClean="0">
                              <a:solidFill>
                                <a:schemeClr val="tx1"/>
                              </a:solidFill>
                              <a:latin typeface="Cambria Math" panose="02040503050406030204" pitchFamily="18" charset="0"/>
                            </a:rPr>
                            <m:t> </m:t>
                          </m:r>
                          <m:sSubSup>
                            <m:sSubSupPr>
                              <m:ctrlPr>
                                <a:rPr lang="en-US" b="0" i="1" smtClean="0">
                                  <a:solidFill>
                                    <a:schemeClr val="tx1"/>
                                  </a:solidFill>
                                  <a:latin typeface="Cambria Math" panose="02040503050406030204" pitchFamily="18" charset="0"/>
                                </a:rPr>
                              </m:ctrlPr>
                            </m:sSubSupPr>
                            <m:e>
                              <m:r>
                                <a:rPr lang="en-US" b="0" i="1" smtClean="0">
                                  <a:solidFill>
                                    <a:schemeClr val="tx1"/>
                                  </a:solidFill>
                                  <a:latin typeface="Cambria Math" panose="02040503050406030204" pitchFamily="18" charset="0"/>
                                </a:rPr>
                                <m:t>𝑁</m:t>
                              </m:r>
                            </m:e>
                            <m:sub>
                              <m:r>
                                <a:rPr lang="en-US" b="0" i="1" smtClean="0">
                                  <a:solidFill>
                                    <a:schemeClr val="tx1"/>
                                  </a:solidFill>
                                  <a:latin typeface="Cambria Math" panose="02040503050406030204" pitchFamily="18" charset="0"/>
                                </a:rPr>
                                <m:t>𝑣</m:t>
                              </m:r>
                            </m:sub>
                            <m:sup>
                              <m:r>
                                <a:rPr lang="en-US" b="0" i="1" smtClean="0">
                                  <a:solidFill>
                                    <a:schemeClr val="tx1"/>
                                  </a:solidFill>
                                  <a:latin typeface="Cambria Math" panose="02040503050406030204" pitchFamily="18" charset="0"/>
                                </a:rPr>
                                <m:t>∗</m:t>
                              </m:r>
                            </m:sup>
                          </m:sSubSup>
                        </m:num>
                        <m:den>
                          <m:sSub>
                            <m:sSubPr>
                              <m:ctrlPr>
                                <a:rPr lang="en-US" i="1">
                                  <a:solidFill>
                                    <a:schemeClr val="tx1"/>
                                  </a:solidFill>
                                  <a:latin typeface="Cambria Math" panose="02040503050406030204" pitchFamily="18" charset="0"/>
                                </a:rPr>
                              </m:ctrlPr>
                            </m:sSubPr>
                            <m:e>
                              <m:r>
                                <a:rPr lang="en-DE" i="1">
                                  <a:solidFill>
                                    <a:schemeClr val="tx1"/>
                                  </a:solidFill>
                                  <a:latin typeface="Cambria Math" panose="02040503050406030204" pitchFamily="18" charset="0"/>
                                </a:rPr>
                                <m:t>𝜇</m:t>
                              </m:r>
                            </m:e>
                            <m:sub>
                              <m:r>
                                <a:rPr lang="en-US" i="1">
                                  <a:solidFill>
                                    <a:schemeClr val="tx1"/>
                                  </a:solidFill>
                                  <a:latin typeface="Cambria Math" panose="02040503050406030204" pitchFamily="18" charset="0"/>
                                </a:rPr>
                                <m:t>𝑣</m:t>
                              </m:r>
                            </m:sub>
                          </m:sSub>
                          <m:d>
                            <m:dPr>
                              <m:ctrlPr>
                                <a:rPr lang="en-DE" i="1">
                                  <a:solidFill>
                                    <a:schemeClr val="tx1"/>
                                  </a:solidFill>
                                  <a:latin typeface="Cambria Math" panose="02040503050406030204" pitchFamily="18" charset="0"/>
                                </a:rPr>
                              </m:ctrlPr>
                            </m:dPr>
                            <m:e>
                              <m:r>
                                <a:rPr lang="en-DE" i="1">
                                  <a:solidFill>
                                    <a:schemeClr val="tx1"/>
                                  </a:solidFill>
                                  <a:latin typeface="Cambria Math" panose="02040503050406030204" pitchFamily="18" charset="0"/>
                                </a:rPr>
                                <m:t>𝑇</m:t>
                              </m:r>
                            </m:e>
                          </m:d>
                          <m:r>
                            <a:rPr lang="en-US" b="0" i="1" smtClean="0">
                              <a:solidFill>
                                <a:schemeClr val="tx1"/>
                              </a:solidFill>
                              <a:latin typeface="Cambria Math" panose="02040503050406030204" pitchFamily="18" charset="0"/>
                            </a:rPr>
                            <m:t> </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𝑁</m:t>
                              </m:r>
                            </m:e>
                            <m:sub>
                              <m:r>
                                <a:rPr lang="en-US" i="1">
                                  <a:solidFill>
                                    <a:schemeClr val="tx1"/>
                                  </a:solidFill>
                                  <a:latin typeface="Cambria Math" panose="02040503050406030204" pitchFamily="18" charset="0"/>
                                </a:rPr>
                                <m:t>h</m:t>
                              </m:r>
                            </m:sub>
                          </m:sSub>
                        </m:den>
                      </m:f>
                      <m:r>
                        <a:rPr lang="en-DE" i="0">
                          <a:solidFill>
                            <a:schemeClr val="tx1"/>
                          </a:solidFill>
                          <a:latin typeface="Cambria Math" panose="02040503050406030204" pitchFamily="18" charset="0"/>
                        </a:rPr>
                        <m:t> </m:t>
                      </m:r>
                    </m:oMath>
                  </m:oMathPara>
                </a14:m>
                <a:endParaRPr lang="en-DE" dirty="0">
                  <a:solidFill>
                    <a:schemeClr val="tx1"/>
                  </a:solidFill>
                </a:endParaRPr>
              </a:p>
            </p:txBody>
          </p:sp>
        </mc:Choice>
        <mc:Fallback>
          <p:sp>
            <p:nvSpPr>
              <p:cNvPr id="8" name="TextBox 7">
                <a:extLst>
                  <a:ext uri="{FF2B5EF4-FFF2-40B4-BE49-F238E27FC236}">
                    <a16:creationId xmlns:a16="http://schemas.microsoft.com/office/drawing/2014/main" id="{A5258397-C053-C660-6483-DACAA0991972}"/>
                  </a:ext>
                </a:extLst>
              </p:cNvPr>
              <p:cNvSpPr txBox="1">
                <a:spLocks noRot="1" noChangeAspect="1" noMove="1" noResize="1" noEditPoints="1" noAdjustHandles="1" noChangeArrowheads="1" noChangeShapeType="1" noTextEdit="1"/>
              </p:cNvSpPr>
              <p:nvPr/>
            </p:nvSpPr>
            <p:spPr>
              <a:xfrm>
                <a:off x="1999928" y="838713"/>
                <a:ext cx="6097978" cy="735714"/>
              </a:xfrm>
              <a:prstGeom prst="rect">
                <a:avLst/>
              </a:prstGeom>
              <a:blipFill>
                <a:blip r:embed="rId6"/>
                <a:stretch>
                  <a:fillRect b="-6897"/>
                </a:stretch>
              </a:blipFill>
            </p:spPr>
            <p:txBody>
              <a:bodyPr/>
              <a:lstStyle/>
              <a:p>
                <a:r>
                  <a:rPr lang="en-DE">
                    <a:noFill/>
                  </a:rPr>
                  <a:t> </a:t>
                </a:r>
              </a:p>
            </p:txBody>
          </p:sp>
        </mc:Fallback>
      </mc:AlternateContent>
      <p:sp>
        <p:nvSpPr>
          <p:cNvPr id="9" name="TextBox 8">
            <a:extLst>
              <a:ext uri="{FF2B5EF4-FFF2-40B4-BE49-F238E27FC236}">
                <a16:creationId xmlns:a16="http://schemas.microsoft.com/office/drawing/2014/main" id="{68C21DD2-69B8-313C-9007-D9A9C8B5D32F}"/>
              </a:ext>
            </a:extLst>
          </p:cNvPr>
          <p:cNvSpPr txBox="1"/>
          <p:nvPr/>
        </p:nvSpPr>
        <p:spPr>
          <a:xfrm>
            <a:off x="380011" y="347618"/>
            <a:ext cx="9337813" cy="353943"/>
          </a:xfrm>
          <a:prstGeom prst="rect">
            <a:avLst/>
          </a:prstGeom>
          <a:noFill/>
        </p:spPr>
        <p:txBody>
          <a:bodyPr wrap="none" rtlCol="0">
            <a:spAutoFit/>
          </a:bodyPr>
          <a:lstStyle/>
          <a:p>
            <a:pPr marL="0" marR="0" lvl="0" indent="0" algn="l" rtl="0">
              <a:lnSpc>
                <a:spcPct val="115000"/>
              </a:lnSpc>
              <a:spcBef>
                <a:spcPts val="0"/>
              </a:spcBef>
              <a:spcAft>
                <a:spcPts val="0"/>
              </a:spcAft>
              <a:buClr>
                <a:srgbClr val="151617"/>
              </a:buClr>
              <a:buSzPts val="1800"/>
              <a:buFont typeface="Quicksand"/>
              <a:buNone/>
            </a:pPr>
            <a:r>
              <a:rPr lang="en-US" sz="1600" dirty="0">
                <a:solidFill>
                  <a:srgbClr val="151617"/>
                </a:solidFill>
                <a:highlight>
                  <a:srgbClr val="FFFFFF"/>
                </a:highlight>
                <a:latin typeface="Quicksand"/>
                <a:ea typeface="Quicksand"/>
                <a:cs typeface="Quicksand"/>
                <a:sym typeface="Quicksand"/>
              </a:rPr>
              <a:t>Another</a:t>
            </a:r>
            <a:r>
              <a:rPr lang="en-US" sz="1600" b="0" i="0" u="none" strike="noStrike" cap="none" dirty="0">
                <a:solidFill>
                  <a:srgbClr val="151617"/>
                </a:solidFill>
                <a:highlight>
                  <a:srgbClr val="FFFFFF"/>
                </a:highlight>
                <a:latin typeface="Quicksand"/>
                <a:ea typeface="Quicksand"/>
                <a:cs typeface="Quicksand"/>
                <a:sym typeface="Quicksand"/>
              </a:rPr>
              <a:t> widely used temperature sensitive Vectorial Capacity model  (Dietz 1993, Mordecai 2013)</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EF4421EA-302B-4771-9888-E6BA919037D0}"/>
                  </a:ext>
                </a:extLst>
              </p:cNvPr>
              <p:cNvSpPr txBox="1"/>
              <p:nvPr/>
            </p:nvSpPr>
            <p:spPr>
              <a:xfrm>
                <a:off x="7125195" y="975008"/>
                <a:ext cx="1374159" cy="534442"/>
              </a:xfrm>
              <a:prstGeom prst="rect">
                <a:avLst/>
              </a:prstGeom>
              <a:noFill/>
            </p:spPr>
            <p:txBody>
              <a:bodyPr wrap="none" rtlCol="0">
                <a:spAutoFit/>
              </a:bodyPr>
              <a:lstStyle/>
              <a:p>
                <a:r>
                  <a:rPr lang="en-US" sz="1800"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R0 =  </a:t>
                </a:r>
                <a14:m>
                  <m:oMath xmlns:m="http://schemas.openxmlformats.org/officeDocument/2006/math">
                    <m:f>
                      <m:fPr>
                        <m:ctrlPr>
                          <a:rPr lang="ar-AE" sz="1800" i="1" ker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ar-AE" sz="1800" i="1" ker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𝑉𝐶</m:t>
                        </m:r>
                        <m:r>
                          <a:rPr lang="ar-AE" sz="1800" i="1" ker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 </m:t>
                            </m:r>
                            <m:r>
                              <a:rPr lang="en-US" sz="1800" i="1">
                                <a:solidFill>
                                  <a:schemeClr val="tx1"/>
                                </a:solidFill>
                                <a:latin typeface="Cambria Math" panose="02040503050406030204" pitchFamily="18" charset="0"/>
                              </a:rPr>
                              <m:t>𝛽</m:t>
                            </m:r>
                          </m:e>
                          <m:sub>
                            <m:r>
                              <a:rPr lang="en-US" sz="1800" i="1">
                                <a:solidFill>
                                  <a:schemeClr val="tx1"/>
                                </a:solidFill>
                                <a:latin typeface="Cambria Math" panose="02040503050406030204" pitchFamily="18" charset="0"/>
                              </a:rPr>
                              <m:t>𝑣h</m:t>
                            </m:r>
                          </m:sub>
                        </m:sSub>
                      </m:num>
                      <m:den>
                        <m:sSub>
                          <m:sSubPr>
                            <m:ctrlPr>
                              <a:rPr lang="en-US" sz="1800" b="0" i="1" kern="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b="0" i="1" kern="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𝛾</m:t>
                            </m:r>
                          </m:e>
                          <m:sub>
                            <m:r>
                              <a:rPr lang="en-US" sz="1800" b="0" i="1" kern="0"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h</m:t>
                            </m:r>
                          </m:sub>
                        </m:sSub>
                      </m:den>
                    </m:f>
                  </m:oMath>
                </a14:m>
                <a:endParaRPr lang="en-DE" sz="1800" dirty="0">
                  <a:solidFill>
                    <a:schemeClr val="tx1"/>
                  </a:solidFill>
                </a:endParaRPr>
              </a:p>
            </p:txBody>
          </p:sp>
        </mc:Choice>
        <mc:Fallback>
          <p:sp>
            <p:nvSpPr>
              <p:cNvPr id="11" name="TextBox 10">
                <a:extLst>
                  <a:ext uri="{FF2B5EF4-FFF2-40B4-BE49-F238E27FC236}">
                    <a16:creationId xmlns:a16="http://schemas.microsoft.com/office/drawing/2014/main" id="{EF4421EA-302B-4771-9888-E6BA919037D0}"/>
                  </a:ext>
                </a:extLst>
              </p:cNvPr>
              <p:cNvSpPr txBox="1">
                <a:spLocks noRot="1" noChangeAspect="1" noMove="1" noResize="1" noEditPoints="1" noAdjustHandles="1" noChangeArrowheads="1" noChangeShapeType="1" noTextEdit="1"/>
              </p:cNvSpPr>
              <p:nvPr/>
            </p:nvSpPr>
            <p:spPr>
              <a:xfrm>
                <a:off x="7125195" y="975008"/>
                <a:ext cx="1374159" cy="534442"/>
              </a:xfrm>
              <a:prstGeom prst="rect">
                <a:avLst/>
              </a:prstGeom>
              <a:blipFill>
                <a:blip r:embed="rId7"/>
                <a:stretch>
                  <a:fillRect l="-4587"/>
                </a:stretch>
              </a:blipFill>
            </p:spPr>
            <p:txBody>
              <a:bodyPr/>
              <a:lstStyle/>
              <a:p>
                <a:r>
                  <a:rPr lang="en-DE">
                    <a:noFill/>
                  </a:rPr>
                  <a:t> </a:t>
                </a:r>
              </a:p>
            </p:txBody>
          </p:sp>
        </mc:Fallback>
      </mc:AlternateContent>
      <p:pic>
        <p:nvPicPr>
          <p:cNvPr id="14" name="Picture 13" descr="A picture containing text, screenshot, diagram, font&#10;&#10;Description automatically generated">
            <a:extLst>
              <a:ext uri="{FF2B5EF4-FFF2-40B4-BE49-F238E27FC236}">
                <a16:creationId xmlns:a16="http://schemas.microsoft.com/office/drawing/2014/main" id="{DD2AF2F8-E372-179A-92E2-3FA411F214E9}"/>
              </a:ext>
            </a:extLst>
          </p:cNvPr>
          <p:cNvPicPr>
            <a:picLocks noChangeAspect="1"/>
          </p:cNvPicPr>
          <p:nvPr/>
        </p:nvPicPr>
        <p:blipFill>
          <a:blip r:embed="rId8"/>
          <a:stretch>
            <a:fillRect/>
          </a:stretch>
        </p:blipFill>
        <p:spPr>
          <a:xfrm>
            <a:off x="4803616" y="2294498"/>
            <a:ext cx="6934800" cy="3771438"/>
          </a:xfrm>
          <a:prstGeom prst="rect">
            <a:avLst/>
          </a:prstGeom>
        </p:spPr>
      </p:pic>
      <p:sp>
        <p:nvSpPr>
          <p:cNvPr id="15" name="TextBox 14">
            <a:extLst>
              <a:ext uri="{FF2B5EF4-FFF2-40B4-BE49-F238E27FC236}">
                <a16:creationId xmlns:a16="http://schemas.microsoft.com/office/drawing/2014/main" id="{3D3CAD07-A9C3-6FF9-6B1F-62F7BFF050BB}"/>
              </a:ext>
            </a:extLst>
          </p:cNvPr>
          <p:cNvSpPr txBox="1"/>
          <p:nvPr/>
        </p:nvSpPr>
        <p:spPr>
          <a:xfrm>
            <a:off x="9460094" y="6065936"/>
            <a:ext cx="2640466" cy="307777"/>
          </a:xfrm>
          <a:prstGeom prst="rect">
            <a:avLst/>
          </a:prstGeom>
          <a:noFill/>
        </p:spPr>
        <p:txBody>
          <a:bodyPr wrap="none" rtlCol="0">
            <a:spAutoFit/>
          </a:bodyPr>
          <a:lstStyle/>
          <a:p>
            <a:r>
              <a:rPr lang="en-DE" dirty="0"/>
              <a:t>Figure  source – Jia et al. 2016</a:t>
            </a:r>
          </a:p>
        </p:txBody>
      </p:sp>
    </p:spTree>
    <p:extLst>
      <p:ext uri="{BB962C8B-B14F-4D97-AF65-F5344CB8AC3E}">
        <p14:creationId xmlns:p14="http://schemas.microsoft.com/office/powerpoint/2010/main" val="3228370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9"/>
        <p:cNvGrpSpPr/>
        <p:nvPr/>
      </p:nvGrpSpPr>
      <p:grpSpPr>
        <a:xfrm>
          <a:off x="0" y="0"/>
          <a:ext cx="0" cy="0"/>
          <a:chOff x="0" y="0"/>
          <a:chExt cx="0" cy="0"/>
        </a:xfrm>
      </p:grpSpPr>
      <p:cxnSp>
        <p:nvCxnSpPr>
          <p:cNvPr id="100" name="Straight Connector 95">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FFB117"/>
            </a:solidFill>
          </a:ln>
        </p:spPr>
        <p:style>
          <a:lnRef idx="1">
            <a:schemeClr val="accent1"/>
          </a:lnRef>
          <a:fillRef idx="0">
            <a:schemeClr val="accent1"/>
          </a:fillRef>
          <a:effectRef idx="0">
            <a:schemeClr val="accent1"/>
          </a:effectRef>
          <a:fontRef idx="minor">
            <a:schemeClr val="tx1"/>
          </a:fontRef>
        </p:style>
      </p:cxnSp>
      <p:pic>
        <p:nvPicPr>
          <p:cNvPr id="12" name="Google Shape;124;p8">
            <a:extLst>
              <a:ext uri="{FF2B5EF4-FFF2-40B4-BE49-F238E27FC236}">
                <a16:creationId xmlns:a16="http://schemas.microsoft.com/office/drawing/2014/main" id="{ED109679-6D21-8FE9-5D35-7BB9596A16FB}"/>
              </a:ext>
            </a:extLst>
          </p:cNvPr>
          <p:cNvPicPr preferRelativeResize="0"/>
          <p:nvPr/>
        </p:nvPicPr>
        <p:blipFill rotWithShape="1">
          <a:blip r:embed="rId3"/>
          <a:srcRect l="15843" t="19340" r="8673" b="20631"/>
          <a:stretch/>
        </p:blipFill>
        <p:spPr>
          <a:xfrm>
            <a:off x="4061859" y="1325217"/>
            <a:ext cx="7480782" cy="4434315"/>
          </a:xfrm>
          <a:prstGeom prst="rect">
            <a:avLst/>
          </a:prstGeom>
          <a:noFill/>
        </p:spPr>
      </p:pic>
      <p:sp>
        <p:nvSpPr>
          <p:cNvPr id="91" name="Google Shape;91;p1"/>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lvl="0" indent="0">
              <a:spcBef>
                <a:spcPts val="0"/>
              </a:spcBef>
              <a:spcAft>
                <a:spcPts val="600"/>
              </a:spcAft>
              <a:buSzPts val="1200"/>
              <a:buNone/>
            </a:pPr>
            <a:fld id="{00000000-1234-1234-1234-123412341234}" type="slidenum">
              <a:rPr lang="en-US" kern="1200">
                <a:solidFill>
                  <a:schemeClr val="tx1">
                    <a:tint val="75000"/>
                  </a:schemeClr>
                </a:solidFill>
                <a:latin typeface="+mn-lt"/>
                <a:ea typeface="+mn-ea"/>
                <a:cs typeface="+mn-cs"/>
              </a:rPr>
              <a:pPr lvl="0" indent="0">
                <a:spcBef>
                  <a:spcPts val="0"/>
                </a:spcBef>
                <a:spcAft>
                  <a:spcPts val="600"/>
                </a:spcAft>
                <a:buSzPts val="1200"/>
                <a:buNone/>
              </a:pPr>
              <a:t>6</a:t>
            </a:fld>
            <a:endParaRPr lang="en-US" kern="1200">
              <a:solidFill>
                <a:schemeClr val="tx1">
                  <a:tint val="75000"/>
                </a:schemeClr>
              </a:solidFill>
              <a:latin typeface="+mn-lt"/>
              <a:ea typeface="+mn-ea"/>
              <a:cs typeface="+mn-cs"/>
            </a:endParaRPr>
          </a:p>
        </p:txBody>
      </p:sp>
      <p:pic>
        <p:nvPicPr>
          <p:cNvPr id="2" name="Google Shape;92;p1">
            <a:extLst>
              <a:ext uri="{FF2B5EF4-FFF2-40B4-BE49-F238E27FC236}">
                <a16:creationId xmlns:a16="http://schemas.microsoft.com/office/drawing/2014/main" id="{C7AA8CD0-66C7-3E69-09BD-C5F5A773C66A}"/>
              </a:ext>
            </a:extLst>
          </p:cNvPr>
          <p:cNvPicPr preferRelativeResize="0"/>
          <p:nvPr/>
        </p:nvPicPr>
        <p:blipFill rotWithShape="1">
          <a:blip r:embed="rId4">
            <a:alphaModFix/>
          </a:blip>
          <a:srcRect/>
          <a:stretch/>
        </p:blipFill>
        <p:spPr>
          <a:xfrm>
            <a:off x="10353040" y="65405"/>
            <a:ext cx="1747520" cy="619760"/>
          </a:xfrm>
          <a:prstGeom prst="rect">
            <a:avLst/>
          </a:prstGeom>
          <a:noFill/>
          <a:ln>
            <a:noFill/>
          </a:ln>
        </p:spPr>
      </p:pic>
      <p:sp>
        <p:nvSpPr>
          <p:cNvPr id="14" name="TextBox 13">
            <a:extLst>
              <a:ext uri="{FF2B5EF4-FFF2-40B4-BE49-F238E27FC236}">
                <a16:creationId xmlns:a16="http://schemas.microsoft.com/office/drawing/2014/main" id="{A10C51BC-C42D-8BF4-49CD-9BDBB5CD2EB8}"/>
              </a:ext>
            </a:extLst>
          </p:cNvPr>
          <p:cNvSpPr txBox="1"/>
          <p:nvPr/>
        </p:nvSpPr>
        <p:spPr>
          <a:xfrm>
            <a:off x="0" y="990879"/>
            <a:ext cx="3740180" cy="7366119"/>
          </a:xfrm>
          <a:prstGeom prst="rect">
            <a:avLst/>
          </a:prstGeom>
          <a:noFill/>
        </p:spPr>
        <p:txBody>
          <a:bodyPr wrap="square">
            <a:spAutoFit/>
          </a:bodyPr>
          <a:lstStyle/>
          <a:p>
            <a:pPr marL="342900" indent="-342900" algn="l" rtl="0" fontAlgn="base">
              <a:spcBef>
                <a:spcPts val="1000"/>
              </a:spcBef>
              <a:spcAft>
                <a:spcPts val="0"/>
              </a:spcAft>
              <a:buFont typeface="Arial" panose="020B0604020202020204" pitchFamily="34" charset="0"/>
              <a:buChar char="•"/>
            </a:pPr>
            <a:r>
              <a:rPr lang="en-GB" sz="2000" b="0" i="0" u="none" strike="noStrike" dirty="0">
                <a:solidFill>
                  <a:srgbClr val="000000"/>
                </a:solidFill>
                <a:effectLst/>
                <a:latin typeface="+mj-lt"/>
              </a:rPr>
              <a:t>Life stages, depends on</a:t>
            </a:r>
          </a:p>
          <a:p>
            <a:pPr marL="742950" lvl="1" indent="-285750" algn="l" rtl="0" fontAlgn="base">
              <a:spcBef>
                <a:spcPts val="500"/>
              </a:spcBef>
              <a:spcAft>
                <a:spcPts val="0"/>
              </a:spcAft>
              <a:buFont typeface="Arial" panose="020B0604020202020204" pitchFamily="34" charset="0"/>
              <a:buChar char="•"/>
            </a:pPr>
            <a:r>
              <a:rPr lang="en-GB" sz="2000" b="0" i="0" u="none" strike="noStrike" dirty="0">
                <a:solidFill>
                  <a:srgbClr val="000000"/>
                </a:solidFill>
                <a:effectLst/>
                <a:latin typeface="+mj-lt"/>
              </a:rPr>
              <a:t>temperature </a:t>
            </a:r>
          </a:p>
          <a:p>
            <a:pPr marL="742950" lvl="1" indent="-285750" algn="l" rtl="0" fontAlgn="base">
              <a:spcBef>
                <a:spcPts val="500"/>
              </a:spcBef>
              <a:spcAft>
                <a:spcPts val="0"/>
              </a:spcAft>
              <a:buFont typeface="Arial" panose="020B0604020202020204" pitchFamily="34" charset="0"/>
              <a:buChar char="•"/>
            </a:pPr>
            <a:r>
              <a:rPr lang="en-GB" sz="2000" b="0" i="0" u="none" strike="noStrike" dirty="0">
                <a:solidFill>
                  <a:srgbClr val="000000"/>
                </a:solidFill>
                <a:effectLst/>
                <a:latin typeface="+mj-lt"/>
              </a:rPr>
              <a:t>precipitation </a:t>
            </a:r>
          </a:p>
          <a:p>
            <a:pPr marL="742950" lvl="1" indent="-285750" algn="l" rtl="0" fontAlgn="base">
              <a:spcBef>
                <a:spcPts val="500"/>
              </a:spcBef>
              <a:spcAft>
                <a:spcPts val="0"/>
              </a:spcAft>
              <a:buFont typeface="Arial" panose="020B0604020202020204" pitchFamily="34" charset="0"/>
              <a:buChar char="•"/>
            </a:pPr>
            <a:r>
              <a:rPr lang="en-GB" sz="2000" b="0" i="0" u="none" strike="noStrike" dirty="0">
                <a:solidFill>
                  <a:srgbClr val="000000"/>
                </a:solidFill>
                <a:effectLst/>
                <a:latin typeface="+mj-lt"/>
              </a:rPr>
              <a:t>latitude (day-light length)</a:t>
            </a:r>
          </a:p>
          <a:p>
            <a:pPr marL="742950" lvl="1" indent="-285750" algn="l" rtl="0" fontAlgn="base">
              <a:spcBef>
                <a:spcPts val="500"/>
              </a:spcBef>
              <a:spcAft>
                <a:spcPts val="0"/>
              </a:spcAft>
              <a:buFont typeface="Arial" panose="020B0604020202020204" pitchFamily="34" charset="0"/>
              <a:buChar char="•"/>
            </a:pPr>
            <a:r>
              <a:rPr lang="en-GB" sz="2000" b="0" i="0" u="none" strike="noStrike" dirty="0">
                <a:solidFill>
                  <a:srgbClr val="000000"/>
                </a:solidFill>
                <a:effectLst/>
                <a:latin typeface="+mj-lt"/>
              </a:rPr>
              <a:t>Population density (&gt;500 people per km^2)</a:t>
            </a:r>
          </a:p>
          <a:p>
            <a:endParaRPr lang="en-GB" dirty="0"/>
          </a:p>
          <a:p>
            <a:endParaRPr lang="en-GB" b="0" i="0" u="none" strike="noStrike" dirty="0">
              <a:solidFill>
                <a:srgbClr val="000000"/>
              </a:solidFill>
              <a:effectLst/>
            </a:endParaRPr>
          </a:p>
          <a:p>
            <a:pPr marL="342900" indent="-342900">
              <a:buFont typeface="Arial" panose="020B0604020202020204" pitchFamily="34" charset="0"/>
              <a:buChar char="•"/>
            </a:pPr>
            <a:r>
              <a:rPr lang="en-US" sz="2000" dirty="0">
                <a:solidFill>
                  <a:schemeClr val="dk1"/>
                </a:solidFill>
                <a:latin typeface="+mj-lt"/>
                <a:ea typeface="Quicksand"/>
                <a:cs typeface="Quicksand"/>
                <a:sym typeface="Quicksand"/>
              </a:rPr>
              <a:t>Laboratory data is applied to estimate the corresponding temperature dependent trait functions.</a:t>
            </a:r>
          </a:p>
          <a:p>
            <a:endParaRPr lang="en-US" sz="2000" dirty="0">
              <a:solidFill>
                <a:schemeClr val="dk1"/>
              </a:solidFill>
              <a:latin typeface="+mj-lt"/>
              <a:ea typeface="Quicksand"/>
              <a:cs typeface="Quicksand"/>
              <a:sym typeface="Quicksand"/>
            </a:endParaRPr>
          </a:p>
          <a:p>
            <a:pPr marL="342900" indent="-342900">
              <a:buFont typeface="Arial" panose="020B0604020202020204" pitchFamily="34" charset="0"/>
              <a:buChar char="•"/>
            </a:pPr>
            <a:r>
              <a:rPr lang="en-US" sz="2000" dirty="0">
                <a:solidFill>
                  <a:schemeClr val="dk1"/>
                </a:solidFill>
                <a:latin typeface="+mj-lt"/>
                <a:ea typeface="Quicksand"/>
                <a:cs typeface="Quicksand"/>
                <a:sym typeface="Quicksand"/>
              </a:rPr>
              <a:t>Rainfall and daylight functions are obtained from other literatures and are not treated as external factors not entomological factors.</a:t>
            </a:r>
          </a:p>
          <a:p>
            <a:endParaRPr lang="en-US" sz="2000" dirty="0">
              <a:solidFill>
                <a:schemeClr val="dk1"/>
              </a:solidFill>
              <a:latin typeface="+mj-lt"/>
              <a:ea typeface="Quicksand"/>
              <a:cs typeface="Quicksand"/>
              <a:sym typeface="Quicksand"/>
            </a:endParaRPr>
          </a:p>
          <a:p>
            <a:endParaRPr lang="en-US" sz="2000" dirty="0">
              <a:solidFill>
                <a:schemeClr val="dk1"/>
              </a:solidFill>
              <a:latin typeface="+mj-lt"/>
              <a:ea typeface="Quicksand"/>
              <a:cs typeface="Quicksand"/>
              <a:sym typeface="Quicksand"/>
            </a:endParaRPr>
          </a:p>
          <a:p>
            <a:endParaRPr lang="en-US" sz="2000" dirty="0">
              <a:solidFill>
                <a:schemeClr val="dk1"/>
              </a:solidFill>
              <a:latin typeface="+mj-lt"/>
              <a:ea typeface="Quicksand"/>
              <a:cs typeface="Quicksand"/>
              <a:sym typeface="Quicksand"/>
            </a:endParaRPr>
          </a:p>
          <a:p>
            <a:endParaRPr lang="en-US" sz="2000" dirty="0">
              <a:solidFill>
                <a:schemeClr val="dk1"/>
              </a:solidFill>
              <a:latin typeface="+mj-lt"/>
              <a:ea typeface="Quicksand"/>
              <a:cs typeface="Quicksand"/>
              <a:sym typeface="Quicksand"/>
            </a:endParaRPr>
          </a:p>
          <a:p>
            <a:br>
              <a:rPr lang="en-GB" dirty="0"/>
            </a:br>
            <a:endParaRPr lang="en-DE" dirty="0"/>
          </a:p>
        </p:txBody>
      </p:sp>
      <p:sp>
        <p:nvSpPr>
          <p:cNvPr id="15" name="TextBox 14">
            <a:extLst>
              <a:ext uri="{FF2B5EF4-FFF2-40B4-BE49-F238E27FC236}">
                <a16:creationId xmlns:a16="http://schemas.microsoft.com/office/drawing/2014/main" id="{05F676D1-2943-AB73-D886-81538C2DE020}"/>
              </a:ext>
            </a:extLst>
          </p:cNvPr>
          <p:cNvSpPr txBox="1"/>
          <p:nvPr/>
        </p:nvSpPr>
        <p:spPr>
          <a:xfrm>
            <a:off x="91440" y="125380"/>
            <a:ext cx="5912196" cy="677108"/>
          </a:xfrm>
          <a:prstGeom prst="rect">
            <a:avLst/>
          </a:prstGeom>
          <a:noFill/>
        </p:spPr>
        <p:txBody>
          <a:bodyPr wrap="none" rtlCol="0">
            <a:spAutoFit/>
          </a:bodyPr>
          <a:lstStyle/>
          <a:p>
            <a:r>
              <a:rPr lang="en-GB" sz="2400" b="0" i="0" u="none" strike="noStrike" dirty="0">
                <a:solidFill>
                  <a:srgbClr val="000000"/>
                </a:solidFill>
                <a:effectLst/>
                <a:latin typeface="Calibri" panose="020F0502020204030204" pitchFamily="34" charset="0"/>
              </a:rPr>
              <a:t>Climate suitability from process-based model:</a:t>
            </a:r>
            <a:endParaRPr lang="en-GB" sz="2400" b="0" i="0" u="none" strike="noStrike" dirty="0">
              <a:solidFill>
                <a:srgbClr val="000000"/>
              </a:solidFill>
              <a:effectLst/>
            </a:endParaRPr>
          </a:p>
          <a:p>
            <a:endParaRPr lang="en-DE" dirty="0"/>
          </a:p>
        </p:txBody>
      </p:sp>
    </p:spTree>
    <p:extLst>
      <p:ext uri="{BB962C8B-B14F-4D97-AF65-F5344CB8AC3E}">
        <p14:creationId xmlns:p14="http://schemas.microsoft.com/office/powerpoint/2010/main" val="727691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9"/>
          <p:cNvPicPr preferRelativeResize="0"/>
          <p:nvPr/>
        </p:nvPicPr>
        <p:blipFill rotWithShape="1">
          <a:blip r:embed="rId3">
            <a:alphaModFix/>
          </a:blip>
          <a:srcRect/>
          <a:stretch/>
        </p:blipFill>
        <p:spPr>
          <a:xfrm>
            <a:off x="0" y="596098"/>
            <a:ext cx="6205025" cy="5868999"/>
          </a:xfrm>
          <a:prstGeom prst="rect">
            <a:avLst/>
          </a:prstGeom>
          <a:noFill/>
          <a:ln>
            <a:noFill/>
          </a:ln>
        </p:spPr>
      </p:pic>
      <p:sp>
        <p:nvSpPr>
          <p:cNvPr id="130" name="Google Shape;130;p9"/>
          <p:cNvSpPr/>
          <p:nvPr/>
        </p:nvSpPr>
        <p:spPr>
          <a:xfrm>
            <a:off x="212750" y="1459598"/>
            <a:ext cx="1626900" cy="575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1" name="Google Shape;131;p9"/>
          <p:cNvSpPr txBox="1"/>
          <p:nvPr/>
        </p:nvSpPr>
        <p:spPr>
          <a:xfrm>
            <a:off x="500575" y="1351391"/>
            <a:ext cx="7208400" cy="101563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Quicksand"/>
              <a:buNone/>
            </a:pPr>
            <a:r>
              <a:rPr lang="en-US" sz="1800" b="0" i="0" u="none" strike="noStrike" cap="none">
                <a:solidFill>
                  <a:schemeClr val="dk1"/>
                </a:solidFill>
                <a:latin typeface="Quicksand"/>
                <a:ea typeface="Quicksand"/>
                <a:cs typeface="Quicksand"/>
                <a:sym typeface="Quicksand"/>
              </a:rPr>
              <a:t>Trait </a:t>
            </a:r>
            <a:br>
              <a:rPr lang="en-US" sz="1800" b="0" i="0" u="none" strike="noStrike" cap="none">
                <a:solidFill>
                  <a:schemeClr val="dk1"/>
                </a:solidFill>
                <a:latin typeface="Quicksand"/>
                <a:ea typeface="Quicksand"/>
                <a:cs typeface="Quicksand"/>
                <a:sym typeface="Quicksand"/>
              </a:rPr>
            </a:br>
            <a:r>
              <a:rPr lang="en-US" sz="1800" b="0" i="0" u="none" strike="noStrike" cap="none">
                <a:solidFill>
                  <a:schemeClr val="dk1"/>
                </a:solidFill>
                <a:latin typeface="Quicksand"/>
                <a:ea typeface="Quicksand"/>
                <a:cs typeface="Quicksand"/>
                <a:sym typeface="Quicksand"/>
              </a:rPr>
              <a:t>Ex - EFGC</a:t>
            </a:r>
            <a:endParaRPr sz="18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2" name="Google Shape;132;p9"/>
          <p:cNvSpPr/>
          <p:nvPr/>
        </p:nvSpPr>
        <p:spPr>
          <a:xfrm>
            <a:off x="2427825" y="1459473"/>
            <a:ext cx="1501800" cy="575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3" name="Google Shape;133;p9"/>
          <p:cNvSpPr/>
          <p:nvPr/>
        </p:nvSpPr>
        <p:spPr>
          <a:xfrm>
            <a:off x="4655425" y="1447073"/>
            <a:ext cx="1351500" cy="325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4" name="Google Shape;134;p9"/>
          <p:cNvSpPr/>
          <p:nvPr/>
        </p:nvSpPr>
        <p:spPr>
          <a:xfrm>
            <a:off x="425500" y="2736098"/>
            <a:ext cx="2115000" cy="325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L</a:t>
            </a:r>
            <a:endParaRPr sz="1800" b="0" i="0" u="none" strike="noStrike" cap="none">
              <a:solidFill>
                <a:schemeClr val="dk1"/>
              </a:solidFill>
              <a:latin typeface="Calibri"/>
              <a:ea typeface="Calibri"/>
              <a:cs typeface="Calibri"/>
              <a:sym typeface="Calibri"/>
            </a:endParaRPr>
          </a:p>
        </p:txBody>
      </p:sp>
      <p:sp>
        <p:nvSpPr>
          <p:cNvPr id="135" name="Google Shape;135;p9"/>
          <p:cNvSpPr/>
          <p:nvPr/>
        </p:nvSpPr>
        <p:spPr>
          <a:xfrm>
            <a:off x="3403975" y="3361823"/>
            <a:ext cx="1401600" cy="262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6" name="Google Shape;136;p9"/>
          <p:cNvSpPr/>
          <p:nvPr/>
        </p:nvSpPr>
        <p:spPr>
          <a:xfrm>
            <a:off x="525625" y="4187773"/>
            <a:ext cx="1777200" cy="275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7" name="Google Shape;137;p9"/>
          <p:cNvSpPr/>
          <p:nvPr/>
        </p:nvSpPr>
        <p:spPr>
          <a:xfrm>
            <a:off x="425500" y="5677023"/>
            <a:ext cx="2115000" cy="52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Quicksand"/>
              <a:buNone/>
            </a:pPr>
            <a:r>
              <a:rPr lang="en-US" sz="1400" b="0" i="0" u="none" strike="noStrike" cap="none">
                <a:solidFill>
                  <a:schemeClr val="dk1"/>
                </a:solidFill>
                <a:latin typeface="Quicksand"/>
                <a:ea typeface="Quicksand"/>
                <a:cs typeface="Quicksand"/>
                <a:sym typeface="Quicksand"/>
              </a:rPr>
              <a:t>Posterior Distribution</a:t>
            </a:r>
            <a:endParaRPr sz="14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chemeClr val="dk1"/>
              </a:buClr>
              <a:buSzPts val="1400"/>
              <a:buFont typeface="Quicksand"/>
              <a:buNone/>
            </a:pPr>
            <a:r>
              <a:rPr lang="en-US" sz="1400" b="0" i="0" u="none" strike="noStrike" cap="none">
                <a:solidFill>
                  <a:schemeClr val="dk1"/>
                </a:solidFill>
                <a:latin typeface="Quicksand"/>
                <a:ea typeface="Quicksand"/>
                <a:cs typeface="Quicksand"/>
                <a:sym typeface="Quicksand"/>
              </a:rPr>
              <a:t>(MCMC algorithm)</a:t>
            </a:r>
            <a:endParaRPr sz="1400" b="0" i="0" u="none" strike="noStrike" cap="none">
              <a:solidFill>
                <a:schemeClr val="dk1"/>
              </a:solidFill>
              <a:latin typeface="Quicksand"/>
              <a:ea typeface="Quicksand"/>
              <a:cs typeface="Quicksand"/>
              <a:sym typeface="Quicksand"/>
            </a:endParaRPr>
          </a:p>
        </p:txBody>
      </p:sp>
      <p:sp>
        <p:nvSpPr>
          <p:cNvPr id="138" name="Google Shape;138;p9"/>
          <p:cNvSpPr/>
          <p:nvPr/>
        </p:nvSpPr>
        <p:spPr>
          <a:xfrm>
            <a:off x="3241275" y="5689523"/>
            <a:ext cx="2590500" cy="575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Quicksand"/>
              <a:buNone/>
            </a:pPr>
            <a:r>
              <a:rPr lang="en-US" sz="1800" b="0" i="0" u="none" strike="noStrike" cap="none">
                <a:solidFill>
                  <a:schemeClr val="dk1"/>
                </a:solidFill>
                <a:latin typeface="Quicksand"/>
                <a:ea typeface="Quicksand"/>
                <a:cs typeface="Quicksand"/>
                <a:sym typeface="Quicksand"/>
              </a:rPr>
              <a:t>Predictive Statistics with CI</a:t>
            </a:r>
            <a:endParaRPr sz="1800" b="0" i="0" u="none" strike="noStrike" cap="none">
              <a:solidFill>
                <a:schemeClr val="dk1"/>
              </a:solidFill>
              <a:latin typeface="Quicksand"/>
              <a:ea typeface="Quicksand"/>
              <a:cs typeface="Quicksand"/>
              <a:sym typeface="Quicksand"/>
            </a:endParaRPr>
          </a:p>
        </p:txBody>
      </p:sp>
      <p:sp>
        <p:nvSpPr>
          <p:cNvPr id="139" name="Google Shape;139;p9"/>
          <p:cNvSpPr/>
          <p:nvPr/>
        </p:nvSpPr>
        <p:spPr>
          <a:xfrm>
            <a:off x="350400" y="2823698"/>
            <a:ext cx="325500" cy="1503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0" name="Google Shape;140;p9"/>
          <p:cNvSpPr txBox="1"/>
          <p:nvPr/>
        </p:nvSpPr>
        <p:spPr>
          <a:xfrm>
            <a:off x="2302825" y="1439523"/>
            <a:ext cx="72084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600"/>
              <a:buFont typeface="Quicksand"/>
              <a:buNone/>
            </a:pPr>
            <a:r>
              <a:rPr lang="en-US" sz="1600" b="0" i="0" u="none" strike="noStrike" cap="none">
                <a:solidFill>
                  <a:schemeClr val="dk1"/>
                </a:solidFill>
                <a:latin typeface="Quicksand"/>
                <a:ea typeface="Quicksand"/>
                <a:cs typeface="Quicksand"/>
                <a:sym typeface="Quicksand"/>
              </a:rPr>
              <a:t>Temperature </a:t>
            </a:r>
            <a:endParaRPr sz="16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chemeClr val="dk1"/>
              </a:buClr>
              <a:buSzPts val="1600"/>
              <a:buFont typeface="Quicksand"/>
              <a:buNone/>
            </a:pPr>
            <a:r>
              <a:rPr lang="en-US" sz="1600" b="0" i="0" u="none" strike="noStrike" cap="none">
                <a:solidFill>
                  <a:schemeClr val="dk1"/>
                </a:solidFill>
                <a:latin typeface="Quicksand"/>
                <a:ea typeface="Quicksand"/>
                <a:cs typeface="Quicksand"/>
                <a:sym typeface="Quicksand"/>
              </a:rPr>
              <a:t>Sensitive data</a:t>
            </a:r>
            <a:endParaRPr sz="1600" b="0" i="0" u="none" strike="noStrike" cap="none">
              <a:solidFill>
                <a:schemeClr val="dk1"/>
              </a:solidFill>
              <a:latin typeface="Quicksand"/>
              <a:ea typeface="Quicksand"/>
              <a:cs typeface="Quicksand"/>
              <a:sym typeface="Quicksand"/>
            </a:endParaRPr>
          </a:p>
        </p:txBody>
      </p:sp>
      <p:sp>
        <p:nvSpPr>
          <p:cNvPr id="141" name="Google Shape;141;p9"/>
          <p:cNvSpPr txBox="1"/>
          <p:nvPr/>
        </p:nvSpPr>
        <p:spPr>
          <a:xfrm>
            <a:off x="4646392" y="1278973"/>
            <a:ext cx="1351500" cy="89252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dk1"/>
                </a:solidFill>
                <a:latin typeface="Quicksand"/>
                <a:ea typeface="Quicksand"/>
                <a:cs typeface="Quicksand"/>
                <a:sym typeface="Quicksand"/>
              </a:rPr>
              <a:t>Temperature </a:t>
            </a:r>
            <a:endParaRPr sz="14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dk1"/>
                </a:solidFill>
                <a:latin typeface="Quicksand"/>
                <a:ea typeface="Quicksand"/>
                <a:cs typeface="Quicksand"/>
                <a:sym typeface="Quicksand"/>
              </a:rPr>
              <a:t>Sensitive data</a:t>
            </a:r>
            <a:endParaRPr sz="14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2" name="Google Shape;142;p9"/>
          <p:cNvSpPr txBox="1"/>
          <p:nvPr/>
        </p:nvSpPr>
        <p:spPr>
          <a:xfrm>
            <a:off x="212750" y="2627619"/>
            <a:ext cx="2690700"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400"/>
              <a:buFont typeface="Quicksand"/>
              <a:buNone/>
            </a:pPr>
            <a:r>
              <a:rPr lang="en-US" sz="1400" b="0" i="0" u="none" strike="noStrike" cap="none">
                <a:solidFill>
                  <a:schemeClr val="dk1"/>
                </a:solidFill>
                <a:latin typeface="Quicksand"/>
                <a:ea typeface="Quicksand"/>
                <a:cs typeface="Quicksand"/>
                <a:sym typeface="Quicksand"/>
              </a:rPr>
              <a:t>Models (Quadratic or Briere)</a:t>
            </a:r>
            <a:endParaRPr sz="1400" b="0" i="0" u="none" strike="noStrike" cap="none">
              <a:solidFill>
                <a:schemeClr val="dk1"/>
              </a:solidFill>
              <a:latin typeface="Quicksand"/>
              <a:ea typeface="Quicksand"/>
              <a:cs typeface="Quicksand"/>
              <a:sym typeface="Quicksand"/>
            </a:endParaRPr>
          </a:p>
        </p:txBody>
      </p:sp>
      <p:sp>
        <p:nvSpPr>
          <p:cNvPr id="143" name="Google Shape;143;p9"/>
          <p:cNvSpPr txBox="1"/>
          <p:nvPr/>
        </p:nvSpPr>
        <p:spPr>
          <a:xfrm>
            <a:off x="525625" y="4125411"/>
            <a:ext cx="3516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Quicksand"/>
              <a:buNone/>
            </a:pPr>
            <a:r>
              <a:rPr lang="en-US" sz="1800" b="0" i="0" u="none" strike="noStrike" cap="none">
                <a:solidFill>
                  <a:schemeClr val="dk1"/>
                </a:solidFill>
                <a:latin typeface="Quicksand"/>
                <a:ea typeface="Quicksand"/>
                <a:cs typeface="Quicksand"/>
                <a:sym typeface="Quicksand"/>
              </a:rPr>
              <a:t>Bayes’  theorem </a:t>
            </a:r>
            <a:endParaRPr sz="1800" b="0" i="0" u="none" strike="noStrike" cap="none">
              <a:solidFill>
                <a:schemeClr val="dk1"/>
              </a:solidFill>
              <a:latin typeface="Quicksand"/>
              <a:ea typeface="Quicksand"/>
              <a:cs typeface="Quicksand"/>
              <a:sym typeface="Quicksand"/>
            </a:endParaRPr>
          </a:p>
        </p:txBody>
      </p:sp>
      <p:sp>
        <p:nvSpPr>
          <p:cNvPr id="144" name="Google Shape;144;p9"/>
          <p:cNvSpPr txBox="1"/>
          <p:nvPr/>
        </p:nvSpPr>
        <p:spPr>
          <a:xfrm>
            <a:off x="3183734" y="3277970"/>
            <a:ext cx="28785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600"/>
              <a:buFont typeface="Quicksand"/>
              <a:buNone/>
            </a:pPr>
            <a:r>
              <a:rPr lang="en-US" sz="1600" b="0" i="0" u="none" strike="noStrike" cap="none">
                <a:solidFill>
                  <a:schemeClr val="dk1"/>
                </a:solidFill>
                <a:latin typeface="Quicksand"/>
                <a:ea typeface="Quicksand"/>
                <a:cs typeface="Quicksand"/>
                <a:sym typeface="Quicksand"/>
              </a:rPr>
              <a:t>Prior Information</a:t>
            </a:r>
            <a:endParaRPr sz="1600" b="0" i="0" u="none" strike="noStrike" cap="none">
              <a:solidFill>
                <a:schemeClr val="dk1"/>
              </a:solidFill>
              <a:latin typeface="Quicksand"/>
              <a:ea typeface="Quicksand"/>
              <a:cs typeface="Quicksand"/>
              <a:sym typeface="Quicksand"/>
            </a:endParaRPr>
          </a:p>
        </p:txBody>
      </p:sp>
      <p:sp>
        <p:nvSpPr>
          <p:cNvPr id="145" name="Google Shape;145;p9"/>
          <p:cNvSpPr txBox="1"/>
          <p:nvPr/>
        </p:nvSpPr>
        <p:spPr>
          <a:xfrm>
            <a:off x="2491800" y="4826023"/>
            <a:ext cx="7208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JAGS</a:t>
            </a:r>
            <a:endParaRPr sz="1800" b="0" i="0" u="none" strike="noStrike" cap="none">
              <a:solidFill>
                <a:schemeClr val="dk1"/>
              </a:solidFill>
              <a:latin typeface="Calibri"/>
              <a:ea typeface="Calibri"/>
              <a:cs typeface="Calibri"/>
              <a:sym typeface="Calibri"/>
            </a:endParaRPr>
          </a:p>
        </p:txBody>
      </p:sp>
      <p:sp>
        <p:nvSpPr>
          <p:cNvPr id="146" name="Google Shape;146;p9"/>
          <p:cNvSpPr txBox="1">
            <a:spLocks noGrp="1"/>
          </p:cNvSpPr>
          <p:nvPr>
            <p:ph type="sldNum" idx="12"/>
          </p:nvPr>
        </p:nvSpPr>
        <p:spPr>
          <a:xfrm>
            <a:off x="8610600" y="631673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7</a:t>
            </a:fld>
            <a:endParaRPr/>
          </a:p>
        </p:txBody>
      </p:sp>
      <p:pic>
        <p:nvPicPr>
          <p:cNvPr id="147" name="Google Shape;147;p9"/>
          <p:cNvPicPr preferRelativeResize="0"/>
          <p:nvPr/>
        </p:nvPicPr>
        <p:blipFill rotWithShape="1">
          <a:blip r:embed="rId4">
            <a:alphaModFix/>
          </a:blip>
          <a:srcRect/>
          <a:stretch/>
        </p:blipFill>
        <p:spPr>
          <a:xfrm>
            <a:off x="6919866" y="1011327"/>
            <a:ext cx="4512624" cy="2890800"/>
          </a:xfrm>
          <a:prstGeom prst="rect">
            <a:avLst/>
          </a:prstGeom>
          <a:noFill/>
          <a:ln>
            <a:noFill/>
          </a:ln>
        </p:spPr>
      </p:pic>
      <p:pic>
        <p:nvPicPr>
          <p:cNvPr id="148" name="Google Shape;148;p9"/>
          <p:cNvPicPr preferRelativeResize="0"/>
          <p:nvPr/>
        </p:nvPicPr>
        <p:blipFill rotWithShape="1">
          <a:blip r:embed="rId5">
            <a:alphaModFix/>
          </a:blip>
          <a:srcRect/>
          <a:stretch/>
        </p:blipFill>
        <p:spPr>
          <a:xfrm>
            <a:off x="7064023" y="3860173"/>
            <a:ext cx="4267501" cy="2732099"/>
          </a:xfrm>
          <a:prstGeom prst="rect">
            <a:avLst/>
          </a:prstGeom>
          <a:noFill/>
          <a:ln>
            <a:noFill/>
          </a:ln>
        </p:spPr>
      </p:pic>
      <p:sp>
        <p:nvSpPr>
          <p:cNvPr id="2" name="Oval 1">
            <a:extLst>
              <a:ext uri="{FF2B5EF4-FFF2-40B4-BE49-F238E27FC236}">
                <a16:creationId xmlns:a16="http://schemas.microsoft.com/office/drawing/2014/main" id="{B23EA421-FF11-D6C9-FF0B-E584633CF6E4}"/>
              </a:ext>
            </a:extLst>
          </p:cNvPr>
          <p:cNvSpPr/>
          <p:nvPr/>
        </p:nvSpPr>
        <p:spPr>
          <a:xfrm>
            <a:off x="9405257" y="1011327"/>
            <a:ext cx="914400" cy="428196"/>
          </a:xfrm>
          <a:prstGeom prst="ellipse">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DE"/>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9"/>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05F729-1666-9164-3F00-9BAE6CC34471}"/>
              </a:ext>
            </a:extLst>
          </p:cNvPr>
          <p:cNvSpPr txBox="1"/>
          <p:nvPr/>
        </p:nvSpPr>
        <p:spPr>
          <a:xfrm>
            <a:off x="838200" y="365125"/>
            <a:ext cx="10515600" cy="1860400"/>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5200" kern="1200" dirty="0">
              <a:solidFill>
                <a:schemeClr val="tx1"/>
              </a:solidFill>
              <a:latin typeface="+mj-lt"/>
              <a:ea typeface="+mj-ea"/>
              <a:cs typeface="+mj-cs"/>
            </a:endParaRPr>
          </a:p>
        </p:txBody>
      </p:sp>
      <p:pic>
        <p:nvPicPr>
          <p:cNvPr id="7" name="Picture 6">
            <a:extLst>
              <a:ext uri="{FF2B5EF4-FFF2-40B4-BE49-F238E27FC236}">
                <a16:creationId xmlns:a16="http://schemas.microsoft.com/office/drawing/2014/main" id="{0FD02C8F-D388-3F68-B5A9-C8C5865D3B31}"/>
              </a:ext>
            </a:extLst>
          </p:cNvPr>
          <p:cNvPicPr>
            <a:picLocks noChangeAspect="1"/>
          </p:cNvPicPr>
          <p:nvPr/>
        </p:nvPicPr>
        <p:blipFill>
          <a:blip r:embed="rId3"/>
          <a:stretch>
            <a:fillRect/>
          </a:stretch>
        </p:blipFill>
        <p:spPr>
          <a:xfrm>
            <a:off x="7248414" y="393191"/>
            <a:ext cx="4499158" cy="6255133"/>
          </a:xfrm>
          <a:prstGeom prst="rect">
            <a:avLst/>
          </a:prstGeom>
        </p:spPr>
      </p:pic>
      <p:pic>
        <p:nvPicPr>
          <p:cNvPr id="5" name="Picture 4" descr="A picture containing text, diagram, line, plot&#10;&#10;Description automatically generated">
            <a:extLst>
              <a:ext uri="{FF2B5EF4-FFF2-40B4-BE49-F238E27FC236}">
                <a16:creationId xmlns:a16="http://schemas.microsoft.com/office/drawing/2014/main" id="{CA81BED8-8F7F-72B0-2984-FF9FA1CA8507}"/>
              </a:ext>
            </a:extLst>
          </p:cNvPr>
          <p:cNvPicPr>
            <a:picLocks noChangeAspect="1"/>
          </p:cNvPicPr>
          <p:nvPr/>
        </p:nvPicPr>
        <p:blipFill>
          <a:blip r:embed="rId4"/>
          <a:stretch>
            <a:fillRect/>
          </a:stretch>
        </p:blipFill>
        <p:spPr>
          <a:xfrm>
            <a:off x="91440" y="1065355"/>
            <a:ext cx="4766442" cy="3050522"/>
          </a:xfrm>
          <a:prstGeom prst="rect">
            <a:avLst/>
          </a:prstGeom>
        </p:spPr>
      </p:pic>
      <p:sp>
        <p:nvSpPr>
          <p:cNvPr id="91" name="Google Shape;91;p1"/>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lvl="0" indent="0">
              <a:spcBef>
                <a:spcPts val="0"/>
              </a:spcBef>
              <a:spcAft>
                <a:spcPts val="600"/>
              </a:spcAft>
              <a:buSzPts val="1200"/>
              <a:buNone/>
            </a:pPr>
            <a:fld id="{00000000-1234-1234-1234-123412341234}" type="slidenum">
              <a:rPr lang="en-US" kern="1200" smtClean="0">
                <a:solidFill>
                  <a:schemeClr val="tx1">
                    <a:tint val="75000"/>
                  </a:schemeClr>
                </a:solidFill>
                <a:latin typeface="+mn-lt"/>
                <a:ea typeface="+mn-ea"/>
                <a:cs typeface="+mn-cs"/>
              </a:rPr>
              <a:pPr lvl="0" indent="0">
                <a:spcBef>
                  <a:spcPts val="0"/>
                </a:spcBef>
                <a:spcAft>
                  <a:spcPts val="600"/>
                </a:spcAft>
                <a:buSzPts val="1200"/>
                <a:buNone/>
              </a:pPr>
              <a:t>8</a:t>
            </a:fld>
            <a:endParaRPr lang="en-US" kern="1200">
              <a:solidFill>
                <a:schemeClr val="tx1">
                  <a:tint val="75000"/>
                </a:schemeClr>
              </a:solidFill>
              <a:latin typeface="+mn-lt"/>
              <a:ea typeface="+mn-ea"/>
              <a:cs typeface="+mn-cs"/>
            </a:endParaRPr>
          </a:p>
        </p:txBody>
      </p:sp>
      <p:pic>
        <p:nvPicPr>
          <p:cNvPr id="2" name="Google Shape;92;p1">
            <a:extLst>
              <a:ext uri="{FF2B5EF4-FFF2-40B4-BE49-F238E27FC236}">
                <a16:creationId xmlns:a16="http://schemas.microsoft.com/office/drawing/2014/main" id="{C7AA8CD0-66C7-3E69-09BD-C5F5A773C66A}"/>
              </a:ext>
            </a:extLst>
          </p:cNvPr>
          <p:cNvPicPr preferRelativeResize="0"/>
          <p:nvPr/>
        </p:nvPicPr>
        <p:blipFill rotWithShape="1">
          <a:blip r:embed="rId5">
            <a:alphaModFix/>
          </a:blip>
          <a:srcRect/>
          <a:stretch/>
        </p:blipFill>
        <p:spPr>
          <a:xfrm>
            <a:off x="10353040" y="65405"/>
            <a:ext cx="1747520" cy="619760"/>
          </a:xfrm>
          <a:prstGeom prst="rect">
            <a:avLst/>
          </a:prstGeom>
          <a:noFill/>
          <a:ln>
            <a:noFill/>
          </a:ln>
        </p:spPr>
      </p:pic>
      <p:pic>
        <p:nvPicPr>
          <p:cNvPr id="14" name="Picture 13" descr="A picture containing font, text, diagram, white&#10;&#10;Description automatically generated">
            <a:extLst>
              <a:ext uri="{FF2B5EF4-FFF2-40B4-BE49-F238E27FC236}">
                <a16:creationId xmlns:a16="http://schemas.microsoft.com/office/drawing/2014/main" id="{69201297-4B01-6603-6CCE-185D85BB3CAD}"/>
              </a:ext>
            </a:extLst>
          </p:cNvPr>
          <p:cNvPicPr>
            <a:picLocks noChangeAspect="1"/>
          </p:cNvPicPr>
          <p:nvPr/>
        </p:nvPicPr>
        <p:blipFill>
          <a:blip r:embed="rId6"/>
          <a:stretch>
            <a:fillRect/>
          </a:stretch>
        </p:blipFill>
        <p:spPr>
          <a:xfrm>
            <a:off x="236482" y="4909791"/>
            <a:ext cx="2908943" cy="1319267"/>
          </a:xfrm>
          <a:prstGeom prst="rect">
            <a:avLst/>
          </a:prstGeom>
        </p:spPr>
      </p:pic>
      <p:pic>
        <p:nvPicPr>
          <p:cNvPr id="16" name="Picture 15" descr="A picture containing font, text, diagram, line&#10;&#10;Description automatically generated">
            <a:extLst>
              <a:ext uri="{FF2B5EF4-FFF2-40B4-BE49-F238E27FC236}">
                <a16:creationId xmlns:a16="http://schemas.microsoft.com/office/drawing/2014/main" id="{B72F5DA3-F8CA-E8DA-4DF2-7222900AB3D1}"/>
              </a:ext>
            </a:extLst>
          </p:cNvPr>
          <p:cNvPicPr>
            <a:picLocks noChangeAspect="1"/>
          </p:cNvPicPr>
          <p:nvPr/>
        </p:nvPicPr>
        <p:blipFill>
          <a:blip r:embed="rId7"/>
          <a:stretch>
            <a:fillRect/>
          </a:stretch>
        </p:blipFill>
        <p:spPr>
          <a:xfrm>
            <a:off x="3562275" y="4983315"/>
            <a:ext cx="3455706" cy="1245743"/>
          </a:xfrm>
          <a:prstGeom prst="rect">
            <a:avLst/>
          </a:prstGeom>
        </p:spPr>
      </p:pic>
      <p:cxnSp>
        <p:nvCxnSpPr>
          <p:cNvPr id="19" name="Straight Arrow Connector 18">
            <a:extLst>
              <a:ext uri="{FF2B5EF4-FFF2-40B4-BE49-F238E27FC236}">
                <a16:creationId xmlns:a16="http://schemas.microsoft.com/office/drawing/2014/main" id="{F3BC7C79-AAD3-7494-FCC4-7143BBF84AF2}"/>
              </a:ext>
            </a:extLst>
          </p:cNvPr>
          <p:cNvCxnSpPr/>
          <p:nvPr/>
        </p:nvCxnSpPr>
        <p:spPr>
          <a:xfrm>
            <a:off x="2963917" y="5569424"/>
            <a:ext cx="5990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73A00F1-4905-2180-659D-79C2A4B52297}"/>
              </a:ext>
            </a:extLst>
          </p:cNvPr>
          <p:cNvCxnSpPr/>
          <p:nvPr/>
        </p:nvCxnSpPr>
        <p:spPr>
          <a:xfrm flipV="1">
            <a:off x="6474372" y="3909848"/>
            <a:ext cx="543609" cy="1073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33B6DD2-8D25-9496-BDE8-7FA95F8996EC}"/>
              </a:ext>
            </a:extLst>
          </p:cNvPr>
          <p:cNvCxnSpPr/>
          <p:nvPr/>
        </p:nvCxnSpPr>
        <p:spPr>
          <a:xfrm>
            <a:off x="1187669" y="4271702"/>
            <a:ext cx="0" cy="7116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30AA1BB-22FF-A9F8-DA81-59B24C7A1387}"/>
              </a:ext>
            </a:extLst>
          </p:cNvPr>
          <p:cNvSpPr txBox="1"/>
          <p:nvPr/>
        </p:nvSpPr>
        <p:spPr>
          <a:xfrm>
            <a:off x="277506" y="375285"/>
            <a:ext cx="3004349" cy="400110"/>
          </a:xfrm>
          <a:prstGeom prst="rect">
            <a:avLst/>
          </a:prstGeom>
          <a:noFill/>
        </p:spPr>
        <p:txBody>
          <a:bodyPr wrap="none" rtlCol="0">
            <a:spAutoFit/>
          </a:bodyPr>
          <a:lstStyle/>
          <a:p>
            <a:r>
              <a:rPr lang="en-DE" sz="2000" b="1" dirty="0"/>
              <a:t>Humidity incorporation</a:t>
            </a:r>
          </a:p>
        </p:txBody>
      </p:sp>
      <p:sp>
        <p:nvSpPr>
          <p:cNvPr id="25" name="TextBox 24">
            <a:extLst>
              <a:ext uri="{FF2B5EF4-FFF2-40B4-BE49-F238E27FC236}">
                <a16:creationId xmlns:a16="http://schemas.microsoft.com/office/drawing/2014/main" id="{0C90DFAA-CE6A-28E7-271E-FB4ACE6811C6}"/>
              </a:ext>
            </a:extLst>
          </p:cNvPr>
          <p:cNvSpPr txBox="1"/>
          <p:nvPr/>
        </p:nvSpPr>
        <p:spPr>
          <a:xfrm>
            <a:off x="3606147" y="6567586"/>
            <a:ext cx="2122697" cy="307777"/>
          </a:xfrm>
          <a:prstGeom prst="rect">
            <a:avLst/>
          </a:prstGeom>
          <a:noFill/>
        </p:spPr>
        <p:txBody>
          <a:bodyPr wrap="none" rtlCol="0">
            <a:spAutoFit/>
          </a:bodyPr>
          <a:lstStyle/>
          <a:p>
            <a:r>
              <a:rPr lang="en-GB" b="0" i="0" u="none" strike="noStrike" dirty="0">
                <a:solidFill>
                  <a:srgbClr val="005274"/>
                </a:solidFill>
                <a:effectLst/>
                <a:latin typeface="Open Sans" panose="020B0606030504020204" pitchFamily="34" charset="0"/>
                <a:hlinkClick r:id="rId8"/>
              </a:rPr>
              <a:t>Uri Obolski</a:t>
            </a:r>
            <a:r>
              <a:rPr lang="en-GB" b="0" i="0" u="none" strike="noStrike" dirty="0">
                <a:solidFill>
                  <a:srgbClr val="005274"/>
                </a:solidFill>
                <a:effectLst/>
                <a:latin typeface="Open Sans" panose="020B0606030504020204" pitchFamily="34" charset="0"/>
              </a:rPr>
              <a:t> et al. (2019)</a:t>
            </a:r>
            <a:endParaRPr lang="en-DE" dirty="0"/>
          </a:p>
        </p:txBody>
      </p:sp>
    </p:spTree>
    <p:extLst>
      <p:ext uri="{BB962C8B-B14F-4D97-AF65-F5344CB8AC3E}">
        <p14:creationId xmlns:p14="http://schemas.microsoft.com/office/powerpoint/2010/main" val="1368923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Google Shape;91;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pic>
        <p:nvPicPr>
          <p:cNvPr id="2" name="Google Shape;92;p1">
            <a:extLst>
              <a:ext uri="{FF2B5EF4-FFF2-40B4-BE49-F238E27FC236}">
                <a16:creationId xmlns:a16="http://schemas.microsoft.com/office/drawing/2014/main" id="{C7AA8CD0-66C7-3E69-09BD-C5F5A773C66A}"/>
              </a:ext>
            </a:extLst>
          </p:cNvPr>
          <p:cNvPicPr preferRelativeResize="0"/>
          <p:nvPr/>
        </p:nvPicPr>
        <p:blipFill rotWithShape="1">
          <a:blip r:embed="rId3">
            <a:alphaModFix/>
          </a:blip>
          <a:srcRect/>
          <a:stretch/>
        </p:blipFill>
        <p:spPr>
          <a:xfrm>
            <a:off x="10353040" y="65405"/>
            <a:ext cx="1747520" cy="619760"/>
          </a:xfrm>
          <a:prstGeom prst="rect">
            <a:avLst/>
          </a:prstGeom>
          <a:noFill/>
          <a:ln>
            <a:noFill/>
          </a:ln>
        </p:spPr>
      </p:pic>
      <p:pic>
        <p:nvPicPr>
          <p:cNvPr id="4" name="Picture 3" descr="A picture containing plot, line, screenshot, diagram&#10;&#10;Description automatically generated">
            <a:extLst>
              <a:ext uri="{FF2B5EF4-FFF2-40B4-BE49-F238E27FC236}">
                <a16:creationId xmlns:a16="http://schemas.microsoft.com/office/drawing/2014/main" id="{A404DC96-1679-EF04-3467-985E7BA74D7A}"/>
              </a:ext>
            </a:extLst>
          </p:cNvPr>
          <p:cNvPicPr>
            <a:picLocks noChangeAspect="1"/>
          </p:cNvPicPr>
          <p:nvPr/>
        </p:nvPicPr>
        <p:blipFill>
          <a:blip r:embed="rId4"/>
          <a:stretch>
            <a:fillRect/>
          </a:stretch>
        </p:blipFill>
        <p:spPr>
          <a:xfrm>
            <a:off x="325699" y="1450659"/>
            <a:ext cx="6704493" cy="3655731"/>
          </a:xfrm>
          <a:prstGeom prst="rect">
            <a:avLst/>
          </a:prstGeom>
        </p:spPr>
      </p:pic>
      <p:sp>
        <p:nvSpPr>
          <p:cNvPr id="5" name="Rectangle 4">
            <a:extLst>
              <a:ext uri="{FF2B5EF4-FFF2-40B4-BE49-F238E27FC236}">
                <a16:creationId xmlns:a16="http://schemas.microsoft.com/office/drawing/2014/main" id="{1CEF019B-ABB2-84D4-2DEA-0F4F78996E93}"/>
              </a:ext>
            </a:extLst>
          </p:cNvPr>
          <p:cNvSpPr/>
          <p:nvPr/>
        </p:nvSpPr>
        <p:spPr>
          <a:xfrm>
            <a:off x="106017" y="65405"/>
            <a:ext cx="742122" cy="51597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6" name="TextBox 5">
            <a:extLst>
              <a:ext uri="{FF2B5EF4-FFF2-40B4-BE49-F238E27FC236}">
                <a16:creationId xmlns:a16="http://schemas.microsoft.com/office/drawing/2014/main" id="{B504CD84-061B-8DF9-B359-6B488D1480C4}"/>
              </a:ext>
            </a:extLst>
          </p:cNvPr>
          <p:cNvSpPr txBox="1"/>
          <p:nvPr/>
        </p:nvSpPr>
        <p:spPr>
          <a:xfrm>
            <a:off x="712519" y="382435"/>
            <a:ext cx="4288353" cy="369332"/>
          </a:xfrm>
          <a:prstGeom prst="rect">
            <a:avLst/>
          </a:prstGeom>
          <a:noFill/>
        </p:spPr>
        <p:txBody>
          <a:bodyPr wrap="none" rtlCol="0">
            <a:spAutoFit/>
          </a:bodyPr>
          <a:lstStyle/>
          <a:p>
            <a:r>
              <a:rPr lang="en-DE" sz="1800" b="1" dirty="0"/>
              <a:t>Optimal Temperature of transmission</a:t>
            </a:r>
          </a:p>
        </p:txBody>
      </p:sp>
      <p:sp>
        <p:nvSpPr>
          <p:cNvPr id="8" name="Rounded Rectangle 7">
            <a:extLst>
              <a:ext uri="{FF2B5EF4-FFF2-40B4-BE49-F238E27FC236}">
                <a16:creationId xmlns:a16="http://schemas.microsoft.com/office/drawing/2014/main" id="{628C8B58-8759-C218-C5D4-9778BFE4EC19}"/>
              </a:ext>
            </a:extLst>
          </p:cNvPr>
          <p:cNvSpPr/>
          <p:nvPr/>
        </p:nvSpPr>
        <p:spPr>
          <a:xfrm>
            <a:off x="6911439" y="4168239"/>
            <a:ext cx="344384" cy="13419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TextBox 8">
            <a:extLst>
              <a:ext uri="{FF2B5EF4-FFF2-40B4-BE49-F238E27FC236}">
                <a16:creationId xmlns:a16="http://schemas.microsoft.com/office/drawing/2014/main" id="{AEE217FE-1824-39CE-7CEE-8C008169B946}"/>
              </a:ext>
            </a:extLst>
          </p:cNvPr>
          <p:cNvSpPr txBox="1"/>
          <p:nvPr/>
        </p:nvSpPr>
        <p:spPr>
          <a:xfrm>
            <a:off x="848139" y="4969928"/>
            <a:ext cx="8569975" cy="1600438"/>
          </a:xfrm>
          <a:prstGeom prst="rect">
            <a:avLst/>
          </a:prstGeom>
          <a:noFill/>
        </p:spPr>
        <p:txBody>
          <a:bodyPr wrap="none" rtlCol="0">
            <a:spAutoFit/>
          </a:bodyPr>
          <a:lstStyle/>
          <a:p>
            <a:r>
              <a:rPr lang="en-DE" dirty="0"/>
              <a:t>Optimal Temperature of Aedes Albopictus transmission = </a:t>
            </a:r>
            <a:r>
              <a:rPr lang="en-GB" b="0" i="0" u="none" strike="noStrike" dirty="0">
                <a:solidFill>
                  <a:srgbClr val="202020"/>
                </a:solidFill>
                <a:effectLst/>
                <a:latin typeface="Helvetica" pitchFamily="2" charset="0"/>
              </a:rPr>
              <a:t>26.8°C (95% CI: 25.2–27.4°C)</a:t>
            </a:r>
          </a:p>
          <a:p>
            <a:endParaRPr lang="en-GB" dirty="0">
              <a:solidFill>
                <a:srgbClr val="202020"/>
              </a:solidFill>
              <a:latin typeface="Helvetica" pitchFamily="2" charset="0"/>
            </a:endParaRPr>
          </a:p>
          <a:p>
            <a:r>
              <a:rPr lang="en-GB" b="0" i="0" u="none" strike="noStrike" dirty="0">
                <a:solidFill>
                  <a:srgbClr val="202020"/>
                </a:solidFill>
                <a:effectLst/>
                <a:latin typeface="Helvetica" pitchFamily="2" charset="0"/>
              </a:rPr>
              <a:t>Transmission extremes -  Lower 17.3°C (95% CI: 14.6–21.2°C) and Upper 34.9°C (95% CI: 34.1–35.6°C) </a:t>
            </a:r>
          </a:p>
          <a:p>
            <a:endParaRPr lang="en-GB" dirty="0">
              <a:solidFill>
                <a:srgbClr val="202020"/>
              </a:solidFill>
              <a:latin typeface="Helvetica" pitchFamily="2" charset="0"/>
            </a:endParaRPr>
          </a:p>
          <a:p>
            <a:r>
              <a:rPr lang="en-DE" dirty="0"/>
              <a:t>Optimal Temperature of Aedes Aegypti transmission = </a:t>
            </a:r>
            <a:r>
              <a:rPr lang="en-GB" b="0" i="0" u="none" strike="noStrike" dirty="0">
                <a:solidFill>
                  <a:srgbClr val="202020"/>
                </a:solidFill>
                <a:effectLst/>
                <a:latin typeface="Helvetica" pitchFamily="2" charset="0"/>
              </a:rPr>
              <a:t>29.7°C (95% CI: 28.4–29.8°C), </a:t>
            </a:r>
          </a:p>
          <a:p>
            <a:endParaRPr lang="en-GB" dirty="0">
              <a:solidFill>
                <a:srgbClr val="202020"/>
              </a:solidFill>
              <a:latin typeface="Helvetica" pitchFamily="2" charset="0"/>
            </a:endParaRPr>
          </a:p>
          <a:p>
            <a:r>
              <a:rPr lang="en-GB" b="0" i="0" u="none" strike="noStrike" dirty="0">
                <a:solidFill>
                  <a:srgbClr val="202020"/>
                </a:solidFill>
                <a:effectLst/>
                <a:latin typeface="Helvetica" pitchFamily="2" charset="0"/>
              </a:rPr>
              <a:t>Transmission extremes – Lower 16.1°C (95% CI: 13.2–19.9°C) at Upper 31.9°C (95% CI: 29.4–33.7°C) </a:t>
            </a:r>
            <a:endParaRPr lang="en-DE" dirty="0"/>
          </a:p>
        </p:txBody>
      </p:sp>
    </p:spTree>
    <p:extLst>
      <p:ext uri="{BB962C8B-B14F-4D97-AF65-F5344CB8AC3E}">
        <p14:creationId xmlns:p14="http://schemas.microsoft.com/office/powerpoint/2010/main" val="345379756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2870</TotalTime>
  <Words>1766</Words>
  <Application>Microsoft Macintosh PowerPoint</Application>
  <PresentationFormat>Widescreen</PresentationFormat>
  <Paragraphs>274</Paragraphs>
  <Slides>24</Slides>
  <Notes>24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LMMathItalic10</vt:lpstr>
      <vt:lpstr>Times New Roman</vt:lpstr>
      <vt:lpstr>Noto Sans Symbols</vt:lpstr>
      <vt:lpstr>Arial</vt:lpstr>
      <vt:lpstr>LMMathItalic8</vt:lpstr>
      <vt:lpstr>Helvetica Neue</vt:lpstr>
      <vt:lpstr>LMSans8</vt:lpstr>
      <vt:lpstr>LMMathSymbols10</vt:lpstr>
      <vt:lpstr>Helvetica</vt:lpstr>
      <vt:lpstr>Quicksand</vt:lpstr>
      <vt:lpstr>LMRoman10</vt:lpstr>
      <vt:lpstr>Open Sans</vt:lpstr>
      <vt:lpstr>Cambria Math</vt:lpstr>
      <vt:lpstr>Calibri</vt:lpstr>
      <vt:lpstr>Office Theme</vt:lpstr>
      <vt:lpstr>PowerPoint Presentation</vt:lpstr>
      <vt:lpstr>PowerPoint Presentation</vt:lpstr>
      <vt:lpstr>PowerPoint Presentation</vt:lpstr>
      <vt:lpstr>Overview</vt:lpstr>
      <vt:lpstr>PowerPoint Presentation</vt:lpstr>
      <vt:lpstr>PowerPoint Presentation</vt:lpstr>
      <vt:lpstr>PowerPoint Presentation</vt:lpstr>
      <vt:lpstr>PowerPoint Presentation</vt:lpstr>
      <vt:lpstr>PowerPoint Presentation</vt:lpstr>
      <vt:lpstr>Overview</vt:lpstr>
      <vt:lpstr>Workflow</vt:lpstr>
      <vt:lpstr>PowerPoint Presentation</vt:lpstr>
      <vt:lpstr>PowerPoint Presentation</vt:lpstr>
      <vt:lpstr>Overview</vt:lpstr>
      <vt:lpstr>PowerPoint Presentation</vt:lpstr>
      <vt:lpstr>PowerPoint Presentation</vt:lpstr>
      <vt:lpstr>PowerPoint Presentation</vt:lpstr>
      <vt:lpstr>PowerPoint Presentation</vt:lpstr>
      <vt:lpstr>PowerPoint Presentation</vt:lpstr>
      <vt:lpstr>Overview</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 Heidecke</dc:creator>
  <cp:lastModifiedBy>Pratik Singh</cp:lastModifiedBy>
  <cp:revision>10</cp:revision>
  <dcterms:created xsi:type="dcterms:W3CDTF">2023-03-08T10:12:03Z</dcterms:created>
  <dcterms:modified xsi:type="dcterms:W3CDTF">2023-06-09T10:32:04Z</dcterms:modified>
</cp:coreProperties>
</file>